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Fredoka" charset="1" panose="02000000000000000000"/>
      <p:regular r:id="rId31"/>
    </p:embeddedFont>
    <p:embeddedFont>
      <p:font typeface="Canva Sans" charset="1" panose="020B0503030501040103"/>
      <p:regular r:id="rId32"/>
    </p:embeddedFont>
    <p:embeddedFont>
      <p:font typeface="Canva Sans Bold" charset="1" panose="020B0803030501040103"/>
      <p:regular r:id="rId33"/>
    </p:embeddedFont>
    <p:embeddedFont>
      <p:font typeface="Nunito Bold" charset="1" panose="000008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16949" y="1896628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99945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5639" y="3708309"/>
            <a:ext cx="17206291" cy="335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4"/>
              </a:lnSpc>
            </a:pPr>
            <a:r>
              <a:rPr lang="en-US" sz="641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ANALYZING SINGLE CELL RNA-SEQUENCE DATA USING MACHINE LEARNING TECHNIQUES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21691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88087" y="1144151"/>
            <a:ext cx="12830890" cy="75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22BIO201 Intelligence of Biological Systems -1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61295" y="8506527"/>
            <a:ext cx="3520636" cy="100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-6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52123" y="2337869"/>
            <a:ext cx="15383753" cy="2449525"/>
            <a:chOff x="0" y="0"/>
            <a:chExt cx="4051688" cy="6451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1688" cy="645143"/>
            </a:xfrm>
            <a:custGeom>
              <a:avLst/>
              <a:gdLst/>
              <a:ahLst/>
              <a:cxnLst/>
              <a:rect r="r" b="b" t="t" l="l"/>
              <a:pathLst>
                <a:path h="645143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45143"/>
                  </a:lnTo>
                  <a:lnTo>
                    <a:pt x="0" y="64514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51688" cy="683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76803" y="309240"/>
            <a:ext cx="14145001" cy="1555710"/>
            <a:chOff x="0" y="0"/>
            <a:chExt cx="3725432" cy="409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25432" cy="409734"/>
            </a:xfrm>
            <a:custGeom>
              <a:avLst/>
              <a:gdLst/>
              <a:ahLst/>
              <a:cxnLst/>
              <a:rect r="r" b="b" t="t" l="l"/>
              <a:pathLst>
                <a:path h="409734" w="3725432">
                  <a:moveTo>
                    <a:pt x="0" y="0"/>
                  </a:moveTo>
                  <a:lnTo>
                    <a:pt x="3725432" y="0"/>
                  </a:lnTo>
                  <a:lnTo>
                    <a:pt x="3725432" y="409734"/>
                  </a:lnTo>
                  <a:lnTo>
                    <a:pt x="0" y="40973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25432" cy="44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33753"/>
            <a:chOff x="0" y="0"/>
            <a:chExt cx="5260714" cy="4829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82964"/>
            </a:xfrm>
            <a:custGeom>
              <a:avLst/>
              <a:gdLst/>
              <a:ahLst/>
              <a:cxnLst/>
              <a:rect r="r" b="b" t="t" l="l"/>
              <a:pathLst>
                <a:path h="4829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964"/>
                  </a:lnTo>
                  <a:lnTo>
                    <a:pt x="0" y="4829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85263" y="403897"/>
            <a:ext cx="13579762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CLUSTERING AND EVALUATION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6803" y="2431075"/>
            <a:ext cx="13531548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K-means Clustering</a:t>
            </a:r>
          </a:p>
          <a:p>
            <a:pPr algn="l" marL="863596" indent="-431798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This common method partitions cells into clusters, helping to identify distinct cell populations.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52123" y="5143500"/>
            <a:ext cx="15383753" cy="2637935"/>
            <a:chOff x="0" y="0"/>
            <a:chExt cx="4051688" cy="6947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51688" cy="694765"/>
            </a:xfrm>
            <a:custGeom>
              <a:avLst/>
              <a:gdLst/>
              <a:ahLst/>
              <a:cxnLst/>
              <a:rect r="r" b="b" t="t" l="l"/>
              <a:pathLst>
                <a:path h="694765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076803" y="5128332"/>
            <a:ext cx="14145001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Silhouette Score</a:t>
            </a:r>
          </a:p>
          <a:p>
            <a:pPr algn="l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This metric measures how similar cells are within clusters versus across clusters, assisting in evaluating clustering quality </a:t>
            </a:r>
          </a:p>
        </p:txBody>
      </p:sp>
      <p:sp>
        <p:nvSpPr>
          <p:cNvPr name="Freeform 21" id="21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58016" y="2865513"/>
            <a:ext cx="14663788" cy="5389086"/>
            <a:chOff x="0" y="0"/>
            <a:chExt cx="3862068" cy="1419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62068" cy="1419348"/>
            </a:xfrm>
            <a:custGeom>
              <a:avLst/>
              <a:gdLst/>
              <a:ahLst/>
              <a:cxnLst/>
              <a:rect r="r" b="b" t="t" l="l"/>
              <a:pathLst>
                <a:path h="1419348" w="3862068">
                  <a:moveTo>
                    <a:pt x="0" y="0"/>
                  </a:moveTo>
                  <a:lnTo>
                    <a:pt x="3862068" y="0"/>
                  </a:lnTo>
                  <a:lnTo>
                    <a:pt x="3862068" y="1419348"/>
                  </a:lnTo>
                  <a:lnTo>
                    <a:pt x="0" y="141934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62068" cy="1457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2123" y="309240"/>
            <a:ext cx="14769681" cy="1555710"/>
            <a:chOff x="0" y="0"/>
            <a:chExt cx="3889957" cy="409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89957" cy="409734"/>
            </a:xfrm>
            <a:custGeom>
              <a:avLst/>
              <a:gdLst/>
              <a:ahLst/>
              <a:cxnLst/>
              <a:rect r="r" b="b" t="t" l="l"/>
              <a:pathLst>
                <a:path h="409734" w="3889957">
                  <a:moveTo>
                    <a:pt x="0" y="0"/>
                  </a:moveTo>
                  <a:lnTo>
                    <a:pt x="3889957" y="0"/>
                  </a:lnTo>
                  <a:lnTo>
                    <a:pt x="3889957" y="409734"/>
                  </a:lnTo>
                  <a:lnTo>
                    <a:pt x="0" y="40973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89957" cy="44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33753"/>
            <a:chOff x="0" y="0"/>
            <a:chExt cx="5260714" cy="4829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82964"/>
            </a:xfrm>
            <a:custGeom>
              <a:avLst/>
              <a:gdLst/>
              <a:ahLst/>
              <a:cxnLst/>
              <a:rect r="r" b="b" t="t" l="l"/>
              <a:pathLst>
                <a:path h="4829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964"/>
                  </a:lnTo>
                  <a:lnTo>
                    <a:pt x="0" y="4829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2123" y="394372"/>
            <a:ext cx="14769681" cy="35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9"/>
              </a:lnSpc>
            </a:pPr>
            <a:r>
              <a:rPr lang="en-US" sz="6771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GRAPH NEURAL NETWORKS (GNN)</a:t>
            </a:r>
          </a:p>
          <a:p>
            <a:pPr algn="ctr">
              <a:lnSpc>
                <a:spcPts val="9479"/>
              </a:lnSpc>
            </a:pPr>
          </a:p>
          <a:p>
            <a:pPr algn="ctr">
              <a:lnSpc>
                <a:spcPts val="94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43453" y="2972431"/>
            <a:ext cx="14892915" cy="496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663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GCNs are specialized for graph data, utilizing node features and edge connections to model relationships between nodes in structured data.</a:t>
            </a:r>
          </a:p>
          <a:p>
            <a:pPr algn="l" marL="863596" indent="-431798" lvl="1">
              <a:lnSpc>
                <a:spcPts val="663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Each GCN layer aggregates information from neighboring nodes to enhance each node's feature representation, allowing the model to capture contextual information.</a:t>
            </a:r>
          </a:p>
        </p:txBody>
      </p:sp>
      <p:sp>
        <p:nvSpPr>
          <p:cNvPr name="Freeform 17" id="17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78194" y="2146474"/>
            <a:ext cx="8411646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Graph Convolutional Network (GCN)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558016" y="2865513"/>
            <a:ext cx="14663788" cy="5389086"/>
            <a:chOff x="0" y="0"/>
            <a:chExt cx="3862068" cy="1419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62068" cy="1419348"/>
            </a:xfrm>
            <a:custGeom>
              <a:avLst/>
              <a:gdLst/>
              <a:ahLst/>
              <a:cxnLst/>
              <a:rect r="r" b="b" t="t" l="l"/>
              <a:pathLst>
                <a:path h="1419348" w="3862068">
                  <a:moveTo>
                    <a:pt x="0" y="0"/>
                  </a:moveTo>
                  <a:lnTo>
                    <a:pt x="3862068" y="0"/>
                  </a:lnTo>
                  <a:lnTo>
                    <a:pt x="3862068" y="1419348"/>
                  </a:lnTo>
                  <a:lnTo>
                    <a:pt x="0" y="141934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62068" cy="1457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33753"/>
            <a:chOff x="0" y="0"/>
            <a:chExt cx="5260714" cy="4829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82964"/>
            </a:xfrm>
            <a:custGeom>
              <a:avLst/>
              <a:gdLst/>
              <a:ahLst/>
              <a:cxnLst/>
              <a:rect r="r" b="b" t="t" l="l"/>
              <a:pathLst>
                <a:path h="4829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964"/>
                  </a:lnTo>
                  <a:lnTo>
                    <a:pt x="0" y="4829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06051" y="2935780"/>
            <a:ext cx="14061826" cy="529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8583" indent="-429292" lvl="1">
              <a:lnSpc>
                <a:spcPts val="7118"/>
              </a:lnSpc>
              <a:buFont typeface="Arial"/>
              <a:buChar char="•"/>
            </a:pPr>
            <a:r>
              <a:rPr lang="en-US" b="true" sz="397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Multiple layers with non-linear functions like ReLU are stacked, enabling the GCN to learn complex relationships within the graph structure.</a:t>
            </a:r>
          </a:p>
          <a:p>
            <a:pPr algn="l" marL="858583" indent="-429292" lvl="1">
              <a:lnSpc>
                <a:spcPts val="7118"/>
              </a:lnSpc>
              <a:buFont typeface="Arial"/>
              <a:buChar char="•"/>
            </a:pPr>
            <a:r>
              <a:rPr lang="en-US" b="true" sz="397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model produces node embeddings that are well-suited for tasks like node classification, clustering, or link prediction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99613" y="1378468"/>
            <a:ext cx="8568809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 Convolutional Network (GCN)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2865513"/>
            <a:ext cx="18288000" cy="5935587"/>
            <a:chOff x="0" y="0"/>
            <a:chExt cx="4816593" cy="1563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1563282"/>
            </a:xfrm>
            <a:custGeom>
              <a:avLst/>
              <a:gdLst/>
              <a:ahLst/>
              <a:cxnLst/>
              <a:rect r="r" b="b" t="t" l="l"/>
              <a:pathLst>
                <a:path h="156328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63282"/>
                  </a:lnTo>
                  <a:lnTo>
                    <a:pt x="0" y="1563282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1601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2123" y="309240"/>
            <a:ext cx="14769681" cy="1555710"/>
            <a:chOff x="0" y="0"/>
            <a:chExt cx="3889957" cy="409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89957" cy="409734"/>
            </a:xfrm>
            <a:custGeom>
              <a:avLst/>
              <a:gdLst/>
              <a:ahLst/>
              <a:cxnLst/>
              <a:rect r="r" b="b" t="t" l="l"/>
              <a:pathLst>
                <a:path h="409734" w="3889957">
                  <a:moveTo>
                    <a:pt x="0" y="0"/>
                  </a:moveTo>
                  <a:lnTo>
                    <a:pt x="3889957" y="0"/>
                  </a:lnTo>
                  <a:lnTo>
                    <a:pt x="3889957" y="409734"/>
                  </a:lnTo>
                  <a:lnTo>
                    <a:pt x="0" y="40973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89957" cy="44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33753"/>
            <a:chOff x="0" y="0"/>
            <a:chExt cx="5260714" cy="4829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82964"/>
            </a:xfrm>
            <a:custGeom>
              <a:avLst/>
              <a:gdLst/>
              <a:ahLst/>
              <a:cxnLst/>
              <a:rect r="r" b="b" t="t" l="l"/>
              <a:pathLst>
                <a:path h="4829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964"/>
                  </a:lnTo>
                  <a:lnTo>
                    <a:pt x="0" y="4829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2123" y="432472"/>
            <a:ext cx="14769681" cy="85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5"/>
              </a:lnSpc>
            </a:pPr>
            <a:r>
              <a:rPr lang="en-US" sz="4996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GAT (GRAPH ATTENTION NETWORK)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26062" y="2500190"/>
            <a:ext cx="16835877" cy="748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7366" indent="-433683" lvl="1">
              <a:lnSpc>
                <a:spcPts val="6668"/>
              </a:lnSpc>
              <a:buFont typeface="Arial"/>
              <a:buChar char="•"/>
            </a:pP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Neighborhood Attention Weights</a:t>
            </a:r>
          </a:p>
          <a:p>
            <a:pPr algn="ctr">
              <a:lnSpc>
                <a:spcPts val="6668"/>
              </a:lnSpc>
            </a:pPr>
            <a:r>
              <a:rPr lang="en-US" sz="4017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</a:t>
            </a:r>
            <a:r>
              <a:rPr lang="en-US" sz="4017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GATs assign unique, learnable weights to each neighboring                                                    node's influence.</a:t>
            </a:r>
          </a:p>
          <a:p>
            <a:pPr algn="l" marL="867366" indent="-433683" lvl="1">
              <a:lnSpc>
                <a:spcPts val="6668"/>
              </a:lnSpc>
              <a:buFont typeface="Arial"/>
              <a:buChar char="•"/>
            </a:pP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Multi-Head Attention</a:t>
            </a:r>
          </a:p>
          <a:p>
            <a:pPr algn="ctr">
              <a:lnSpc>
                <a:spcPts val="6668"/>
              </a:lnSpc>
            </a:pPr>
            <a:r>
              <a:rPr lang="en-US" sz="4017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Multiple attention heads enhance stability and aggregate richer node information.</a:t>
            </a:r>
          </a:p>
          <a:p>
            <a:pPr algn="l" marL="867366" indent="-433683" lvl="1">
              <a:lnSpc>
                <a:spcPts val="6668"/>
              </a:lnSpc>
              <a:buFont typeface="Arial"/>
              <a:buChar char="•"/>
            </a:pP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Non-Uniform Aggregation</a:t>
            </a:r>
          </a:p>
          <a:p>
            <a:pPr algn="ctr">
              <a:lnSpc>
                <a:spcPts val="6668"/>
              </a:lnSpc>
            </a:pP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</a:t>
            </a: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GATs allow for selective focus on more relevant neighbors in graph data.</a:t>
            </a:r>
          </a:p>
        </p:txBody>
      </p:sp>
      <p:sp>
        <p:nvSpPr>
          <p:cNvPr name="Freeform 17" id="17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386718"/>
            <a:ext cx="18288000" cy="8414382"/>
            <a:chOff x="0" y="0"/>
            <a:chExt cx="4816593" cy="22161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216134"/>
            </a:xfrm>
            <a:custGeom>
              <a:avLst/>
              <a:gdLst/>
              <a:ahLst/>
              <a:cxnLst/>
              <a:rect r="r" b="b" t="t" l="l"/>
              <a:pathLst>
                <a:path h="221613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16134"/>
                  </a:lnTo>
                  <a:lnTo>
                    <a:pt x="0" y="221613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254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33753"/>
            <a:chOff x="0" y="0"/>
            <a:chExt cx="5260714" cy="4829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82964"/>
            </a:xfrm>
            <a:custGeom>
              <a:avLst/>
              <a:gdLst/>
              <a:ahLst/>
              <a:cxnLst/>
              <a:rect r="r" b="b" t="t" l="l"/>
              <a:pathLst>
                <a:path h="4829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964"/>
                  </a:lnTo>
                  <a:lnTo>
                    <a:pt x="0" y="4829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52123" y="530235"/>
            <a:ext cx="14061826" cy="900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5404" indent="-407702" lvl="1">
              <a:lnSpc>
                <a:spcPts val="6269"/>
              </a:lnSpc>
              <a:buFont typeface="Arial"/>
              <a:buChar char="•"/>
            </a:pPr>
            <a:r>
              <a:rPr lang="en-US" b="true" sz="377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Applications in Complex Graphs</a:t>
            </a:r>
          </a:p>
          <a:p>
            <a:pPr algn="ctr">
              <a:lnSpc>
                <a:spcPts val="6344"/>
              </a:lnSpc>
            </a:pPr>
            <a:r>
              <a:rPr lang="en-US" sz="3776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Useful for complex networks like cell signaling or social networks where node importance varies.</a:t>
            </a:r>
          </a:p>
          <a:p>
            <a:pPr algn="l">
              <a:lnSpc>
                <a:spcPts val="6344"/>
              </a:lnSpc>
            </a:pPr>
          </a:p>
          <a:p>
            <a:pPr algn="ctr">
              <a:lnSpc>
                <a:spcPts val="8528"/>
              </a:lnSpc>
            </a:pPr>
            <a:r>
              <a:rPr lang="en-US" sz="5076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Model Training and Evaluation</a:t>
            </a:r>
          </a:p>
          <a:p>
            <a:pPr algn="l">
              <a:lnSpc>
                <a:spcPts val="6344"/>
              </a:lnSpc>
            </a:pPr>
            <a:r>
              <a:rPr lang="en-US" sz="3776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Training Loop: A standard process where the model iteratively optimizes weights to minimize loss, here using cross-entropy loss for classification.</a:t>
            </a:r>
          </a:p>
          <a:p>
            <a:pPr algn="l">
              <a:lnSpc>
                <a:spcPts val="6344"/>
              </a:lnSpc>
            </a:pPr>
            <a:r>
              <a:rPr lang="en-US" sz="3776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Loss Function &amp; Accuracy Score: The loss function quantifies prediction error, while accuracy score evaluates classification performance.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26062" y="2590091"/>
            <a:ext cx="16533238" cy="5579688"/>
            <a:chOff x="0" y="0"/>
            <a:chExt cx="4354433" cy="14695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54433" cy="1469547"/>
            </a:xfrm>
            <a:custGeom>
              <a:avLst/>
              <a:gdLst/>
              <a:ahLst/>
              <a:cxnLst/>
              <a:rect r="r" b="b" t="t" l="l"/>
              <a:pathLst>
                <a:path h="1469547" w="4354433">
                  <a:moveTo>
                    <a:pt x="0" y="0"/>
                  </a:moveTo>
                  <a:lnTo>
                    <a:pt x="4354433" y="0"/>
                  </a:lnTo>
                  <a:lnTo>
                    <a:pt x="4354433" y="1469547"/>
                  </a:lnTo>
                  <a:lnTo>
                    <a:pt x="0" y="1469547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54433" cy="1507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52123" y="309240"/>
            <a:ext cx="14769681" cy="1555710"/>
            <a:chOff x="0" y="0"/>
            <a:chExt cx="3889957" cy="409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89957" cy="409734"/>
            </a:xfrm>
            <a:custGeom>
              <a:avLst/>
              <a:gdLst/>
              <a:ahLst/>
              <a:cxnLst/>
              <a:rect r="r" b="b" t="t" l="l"/>
              <a:pathLst>
                <a:path h="409734" w="3889957">
                  <a:moveTo>
                    <a:pt x="0" y="0"/>
                  </a:moveTo>
                  <a:lnTo>
                    <a:pt x="3889957" y="0"/>
                  </a:lnTo>
                  <a:lnTo>
                    <a:pt x="3889957" y="409734"/>
                  </a:lnTo>
                  <a:lnTo>
                    <a:pt x="0" y="40973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89957" cy="44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33753"/>
            <a:chOff x="0" y="0"/>
            <a:chExt cx="5260714" cy="4829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82964"/>
            </a:xfrm>
            <a:custGeom>
              <a:avLst/>
              <a:gdLst/>
              <a:ahLst/>
              <a:cxnLst/>
              <a:rect r="r" b="b" t="t" l="l"/>
              <a:pathLst>
                <a:path h="482964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82964"/>
                  </a:lnTo>
                  <a:lnTo>
                    <a:pt x="0" y="48296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1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52123" y="432472"/>
            <a:ext cx="14769681" cy="850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5"/>
              </a:lnSpc>
            </a:pPr>
            <a:r>
              <a:rPr lang="en-US" sz="4996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VISUALIZATION METHODS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2123" y="2418641"/>
            <a:ext cx="15807177" cy="580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7366" indent="-433683" lvl="1">
              <a:lnSpc>
                <a:spcPts val="6668"/>
              </a:lnSpc>
              <a:buFont typeface="Arial"/>
              <a:buChar char="•"/>
            </a:pP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2D and 3D Scatter Plots</a:t>
            </a:r>
          </a:p>
          <a:p>
            <a:pPr algn="ctr">
              <a:lnSpc>
                <a:spcPts val="6668"/>
              </a:lnSpc>
            </a:pPr>
            <a:r>
              <a:rPr lang="en-US" sz="4017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</a:t>
            </a:r>
            <a:r>
              <a:rPr lang="en-US" sz="4017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Scatter plots visualize PCA, t-SNE, and UMAP embeddings, aiding in interpreting clustering results.</a:t>
            </a:r>
          </a:p>
          <a:p>
            <a:pPr algn="l" marL="867366" indent="-433683" lvl="1">
              <a:lnSpc>
                <a:spcPts val="6668"/>
              </a:lnSpc>
              <a:buFont typeface="Arial"/>
              <a:buChar char="•"/>
            </a:pPr>
            <a:r>
              <a:rPr lang="en-US" b="true" sz="4017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Training Loss and Accuracy Plotting</a:t>
            </a:r>
          </a:p>
          <a:p>
            <a:pPr algn="ctr">
              <a:lnSpc>
                <a:spcPts val="6668"/>
              </a:lnSpc>
            </a:pPr>
            <a:r>
              <a:rPr lang="en-US" sz="4017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Tracking loss and accuracy per epoch provides insight into model performance and convergence.</a:t>
            </a:r>
          </a:p>
          <a:p>
            <a:pPr algn="l">
              <a:lnSpc>
                <a:spcPts val="6668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77763" y="1730229"/>
            <a:ext cx="12773866" cy="7070871"/>
          </a:xfrm>
          <a:custGeom>
            <a:avLst/>
            <a:gdLst/>
            <a:ahLst/>
            <a:cxnLst/>
            <a:rect r="r" b="b" t="t" l="l"/>
            <a:pathLst>
              <a:path h="7070871" w="12773866">
                <a:moveTo>
                  <a:pt x="0" y="0"/>
                </a:moveTo>
                <a:lnTo>
                  <a:pt x="12773866" y="0"/>
                </a:lnTo>
                <a:lnTo>
                  <a:pt x="12773866" y="7070871"/>
                </a:lnTo>
                <a:lnTo>
                  <a:pt x="0" y="7070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52578" y="2030656"/>
            <a:ext cx="12519707" cy="6615022"/>
          </a:xfrm>
          <a:custGeom>
            <a:avLst/>
            <a:gdLst/>
            <a:ahLst/>
            <a:cxnLst/>
            <a:rect r="r" b="b" t="t" l="l"/>
            <a:pathLst>
              <a:path h="6615022" w="12519707">
                <a:moveTo>
                  <a:pt x="0" y="0"/>
                </a:moveTo>
                <a:lnTo>
                  <a:pt x="12519707" y="0"/>
                </a:lnTo>
                <a:lnTo>
                  <a:pt x="12519707" y="6615023"/>
                </a:lnTo>
                <a:lnTo>
                  <a:pt x="0" y="6615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74257" y="1826817"/>
            <a:ext cx="13183944" cy="6974283"/>
          </a:xfrm>
          <a:custGeom>
            <a:avLst/>
            <a:gdLst/>
            <a:ahLst/>
            <a:cxnLst/>
            <a:rect r="r" b="b" t="t" l="l"/>
            <a:pathLst>
              <a:path h="6974283" w="13183944">
                <a:moveTo>
                  <a:pt x="0" y="0"/>
                </a:moveTo>
                <a:lnTo>
                  <a:pt x="13183944" y="0"/>
                </a:lnTo>
                <a:lnTo>
                  <a:pt x="13183944" y="6974283"/>
                </a:lnTo>
                <a:lnTo>
                  <a:pt x="0" y="69742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36041" y="2116262"/>
            <a:ext cx="13682894" cy="7142038"/>
          </a:xfrm>
          <a:custGeom>
            <a:avLst/>
            <a:gdLst/>
            <a:ahLst/>
            <a:cxnLst/>
            <a:rect r="r" b="b" t="t" l="l"/>
            <a:pathLst>
              <a:path h="7142038" w="13682894">
                <a:moveTo>
                  <a:pt x="0" y="0"/>
                </a:moveTo>
                <a:lnTo>
                  <a:pt x="13682894" y="0"/>
                </a:lnTo>
                <a:lnTo>
                  <a:pt x="13682894" y="7142038"/>
                </a:lnTo>
                <a:lnTo>
                  <a:pt x="0" y="71420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832614" y="3126001"/>
            <a:ext cx="14544008" cy="4061274"/>
            <a:chOff x="0" y="0"/>
            <a:chExt cx="3830521" cy="10696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30521" cy="1069636"/>
            </a:xfrm>
            <a:custGeom>
              <a:avLst/>
              <a:gdLst/>
              <a:ahLst/>
              <a:cxnLst/>
              <a:rect r="r" b="b" t="t" l="l"/>
              <a:pathLst>
                <a:path h="1069636" w="3830521">
                  <a:moveTo>
                    <a:pt x="0" y="0"/>
                  </a:moveTo>
                  <a:lnTo>
                    <a:pt x="3830521" y="0"/>
                  </a:lnTo>
                  <a:lnTo>
                    <a:pt x="3830521" y="1069636"/>
                  </a:lnTo>
                  <a:lnTo>
                    <a:pt x="0" y="1069636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30521" cy="1107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3092" y="246713"/>
            <a:ext cx="9734867" cy="1563974"/>
            <a:chOff x="0" y="0"/>
            <a:chExt cx="2563916" cy="4119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3916" cy="411911"/>
            </a:xfrm>
            <a:custGeom>
              <a:avLst/>
              <a:gdLst/>
              <a:ahLst/>
              <a:cxnLst/>
              <a:rect r="r" b="b" t="t" l="l"/>
              <a:pathLst>
                <a:path h="411911" w="2563916">
                  <a:moveTo>
                    <a:pt x="0" y="0"/>
                  </a:moveTo>
                  <a:lnTo>
                    <a:pt x="2563916" y="0"/>
                  </a:lnTo>
                  <a:lnTo>
                    <a:pt x="2563916" y="411911"/>
                  </a:lnTo>
                  <a:lnTo>
                    <a:pt x="0" y="411911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3916" cy="450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092" y="660077"/>
            <a:ext cx="9545209" cy="84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GROUP MEMBERS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2001" y="3268306"/>
            <a:ext cx="14631374" cy="3588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5003" indent="-497501" lvl="1">
              <a:lnSpc>
                <a:spcPts val="7235"/>
              </a:lnSpc>
              <a:buFont typeface="Arial"/>
              <a:buChar char="•"/>
            </a:pPr>
            <a:r>
              <a:rPr lang="en-US" b="true" sz="4608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AVTV KARTHIKEYA - CB.SC.U4AIE23008</a:t>
            </a:r>
          </a:p>
          <a:p>
            <a:pPr algn="l" marL="995003" indent="-497501" lvl="1">
              <a:lnSpc>
                <a:spcPts val="7235"/>
              </a:lnSpc>
              <a:buFont typeface="Arial"/>
              <a:buChar char="•"/>
            </a:pPr>
            <a:r>
              <a:rPr lang="en-US" b="true" sz="4608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P.TEJAS -  CB.SC.U4AIE23051</a:t>
            </a:r>
          </a:p>
          <a:p>
            <a:pPr algn="l" marL="995003" indent="-497501" lvl="1">
              <a:lnSpc>
                <a:spcPts val="7235"/>
              </a:lnSpc>
              <a:buFont typeface="Arial"/>
              <a:buChar char="•"/>
            </a:pPr>
            <a:r>
              <a:rPr lang="en-US" b="true" sz="4608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R.SAI SATHVIK -  CB.SC.U4AIE23056</a:t>
            </a:r>
          </a:p>
          <a:p>
            <a:pPr algn="l" marL="995003" indent="-497501" lvl="1">
              <a:lnSpc>
                <a:spcPts val="7235"/>
              </a:lnSpc>
              <a:buFont typeface="Arial"/>
              <a:buChar char="•"/>
            </a:pPr>
            <a:r>
              <a:rPr lang="en-US" b="true" sz="4608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T.DEVENDRA AJAY KUMAR - CB.SC.U4AIE23070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21373" y="2030656"/>
            <a:ext cx="14151463" cy="6967245"/>
          </a:xfrm>
          <a:custGeom>
            <a:avLst/>
            <a:gdLst/>
            <a:ahLst/>
            <a:cxnLst/>
            <a:rect r="r" b="b" t="t" l="l"/>
            <a:pathLst>
              <a:path h="6967245" w="14151463">
                <a:moveTo>
                  <a:pt x="0" y="0"/>
                </a:moveTo>
                <a:lnTo>
                  <a:pt x="14151463" y="0"/>
                </a:lnTo>
                <a:lnTo>
                  <a:pt x="14151463" y="6967245"/>
                </a:lnTo>
                <a:lnTo>
                  <a:pt x="0" y="69672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97905" y="1730229"/>
            <a:ext cx="14626399" cy="7400410"/>
          </a:xfrm>
          <a:custGeom>
            <a:avLst/>
            <a:gdLst/>
            <a:ahLst/>
            <a:cxnLst/>
            <a:rect r="r" b="b" t="t" l="l"/>
            <a:pathLst>
              <a:path h="7400410" w="14626399">
                <a:moveTo>
                  <a:pt x="0" y="0"/>
                </a:moveTo>
                <a:lnTo>
                  <a:pt x="14626399" y="0"/>
                </a:lnTo>
                <a:lnTo>
                  <a:pt x="14626399" y="7400409"/>
                </a:lnTo>
                <a:lnTo>
                  <a:pt x="0" y="74004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993907" y="0"/>
            <a:ext cx="6833238" cy="1730229"/>
            <a:chOff x="0" y="0"/>
            <a:chExt cx="1799700" cy="4556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9700" cy="455698"/>
            </a:xfrm>
            <a:custGeom>
              <a:avLst/>
              <a:gdLst/>
              <a:ahLst/>
              <a:cxnLst/>
              <a:rect r="r" b="b" t="t" l="l"/>
              <a:pathLst>
                <a:path h="455698" w="1799700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5561698" y="48025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38942" y="1730229"/>
            <a:ext cx="13943168" cy="7162587"/>
          </a:xfrm>
          <a:custGeom>
            <a:avLst/>
            <a:gdLst/>
            <a:ahLst/>
            <a:cxnLst/>
            <a:rect r="r" b="b" t="t" l="l"/>
            <a:pathLst>
              <a:path h="7162587" w="13943168">
                <a:moveTo>
                  <a:pt x="0" y="0"/>
                </a:moveTo>
                <a:lnTo>
                  <a:pt x="13943168" y="0"/>
                </a:lnTo>
                <a:lnTo>
                  <a:pt x="13943168" y="7162586"/>
                </a:lnTo>
                <a:lnTo>
                  <a:pt x="0" y="71625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77505" y="135027"/>
            <a:ext cx="6466041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96667" y="68730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05943"/>
            <a:ext cx="16230600" cy="7125818"/>
            <a:chOff x="0" y="0"/>
            <a:chExt cx="4274726" cy="18767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1876759"/>
            </a:xfrm>
            <a:custGeom>
              <a:avLst/>
              <a:gdLst/>
              <a:ahLst/>
              <a:cxnLst/>
              <a:rect r="r" b="b" t="t" l="l"/>
              <a:pathLst>
                <a:path h="187675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876759"/>
                  </a:lnTo>
                  <a:lnTo>
                    <a:pt x="0" y="187675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1914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272999" y="77067"/>
            <a:ext cx="9775995" cy="951633"/>
            <a:chOff x="0" y="0"/>
            <a:chExt cx="2574748" cy="2506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74748" cy="250636"/>
            </a:xfrm>
            <a:custGeom>
              <a:avLst/>
              <a:gdLst/>
              <a:ahLst/>
              <a:cxnLst/>
              <a:rect r="r" b="b" t="t" l="l"/>
              <a:pathLst>
                <a:path h="250636" w="2574748">
                  <a:moveTo>
                    <a:pt x="0" y="0"/>
                  </a:moveTo>
                  <a:lnTo>
                    <a:pt x="2574748" y="0"/>
                  </a:lnTo>
                  <a:lnTo>
                    <a:pt x="2574748" y="250636"/>
                  </a:lnTo>
                  <a:lnTo>
                    <a:pt x="0" y="250636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74748" cy="288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561698" y="98123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37353" y="174862"/>
            <a:ext cx="806368" cy="806368"/>
          </a:xfrm>
          <a:custGeom>
            <a:avLst/>
            <a:gdLst/>
            <a:ahLst/>
            <a:cxnLst/>
            <a:rect r="r" b="b" t="t" l="l"/>
            <a:pathLst>
              <a:path h="806368" w="806368">
                <a:moveTo>
                  <a:pt x="0" y="0"/>
                </a:moveTo>
                <a:lnTo>
                  <a:pt x="806368" y="0"/>
                </a:lnTo>
                <a:lnTo>
                  <a:pt x="806368" y="806368"/>
                </a:lnTo>
                <a:lnTo>
                  <a:pt x="0" y="8063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21115" y="1505943"/>
            <a:ext cx="16438185" cy="8652724"/>
          </a:xfrm>
          <a:custGeom>
            <a:avLst/>
            <a:gdLst/>
            <a:ahLst/>
            <a:cxnLst/>
            <a:rect r="r" b="b" t="t" l="l"/>
            <a:pathLst>
              <a:path h="8652724" w="16438185">
                <a:moveTo>
                  <a:pt x="0" y="0"/>
                </a:moveTo>
                <a:lnTo>
                  <a:pt x="16438185" y="0"/>
                </a:lnTo>
                <a:lnTo>
                  <a:pt x="16438185" y="8652724"/>
                </a:lnTo>
                <a:lnTo>
                  <a:pt x="0" y="8652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6" t="-2570" r="0" b="-257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543721" y="-46758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LITERATURE REVIEW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19777" y="2579370"/>
            <a:ext cx="15062856" cy="525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6104"/>
              </a:lnSpc>
              <a:buFont typeface="Arial"/>
              <a:buChar char="•"/>
            </a:pPr>
            <a:r>
              <a:rPr lang="en-US" b="true" sz="36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Using machine learning techniques for single-cell RNA sequencing (scRNA-seq) enables us to process and interpret complex cellular data with greater precision.</a:t>
            </a:r>
          </a:p>
          <a:p>
            <a:pPr algn="l" marL="798828" indent="-399414" lvl="1">
              <a:lnSpc>
                <a:spcPts val="5882"/>
              </a:lnSpc>
              <a:buFont typeface="Arial"/>
              <a:buChar char="•"/>
            </a:pPr>
            <a:r>
              <a:rPr lang="en-US" b="true" sz="36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use of techniques such as PCA, t-SNE, and UMAP helps visualize high-dimensional data, while clustering algorithms and models like GCN and GAT uncover distinct cell types and cellular relationships.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24275" y="6533193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576611" y="8353252"/>
            <a:ext cx="19974273" cy="1420979"/>
            <a:chOff x="0" y="0"/>
            <a:chExt cx="5260714" cy="3742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60714" cy="374250"/>
            </a:xfrm>
            <a:custGeom>
              <a:avLst/>
              <a:gdLst/>
              <a:ahLst/>
              <a:cxnLst/>
              <a:rect r="r" b="b" t="t" l="l"/>
              <a:pathLst>
                <a:path h="374250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6251" y="1662606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120044" y="6010601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69473" y="2924194"/>
            <a:ext cx="11749054" cy="179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92057"/>
            <a:chOff x="0" y="0"/>
            <a:chExt cx="4274726" cy="17361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36179"/>
            </a:xfrm>
            <a:custGeom>
              <a:avLst/>
              <a:gdLst/>
              <a:ahLst/>
              <a:cxnLst/>
              <a:rect r="r" b="b" t="t" l="l"/>
              <a:pathLst>
                <a:path h="173617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36179"/>
                  </a:lnTo>
                  <a:lnTo>
                    <a:pt x="0" y="1736179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74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3092" y="246713"/>
            <a:ext cx="9734867" cy="1563974"/>
            <a:chOff x="0" y="0"/>
            <a:chExt cx="2563916" cy="4119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3916" cy="411911"/>
            </a:xfrm>
            <a:custGeom>
              <a:avLst/>
              <a:gdLst/>
              <a:ahLst/>
              <a:cxnLst/>
              <a:rect r="r" b="b" t="t" l="l"/>
              <a:pathLst>
                <a:path h="411911" w="2563916">
                  <a:moveTo>
                    <a:pt x="0" y="0"/>
                  </a:moveTo>
                  <a:lnTo>
                    <a:pt x="2563916" y="0"/>
                  </a:lnTo>
                  <a:lnTo>
                    <a:pt x="2563916" y="411911"/>
                  </a:lnTo>
                  <a:lnTo>
                    <a:pt x="0" y="411911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63916" cy="450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092" y="660077"/>
            <a:ext cx="9545209" cy="84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SINGLE CELL RNA - SEQUENCE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9387" y="2058026"/>
            <a:ext cx="15416355" cy="6039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8817" indent="-369408" lvl="1">
              <a:lnSpc>
                <a:spcPts val="5372"/>
              </a:lnSpc>
              <a:buFont typeface="Arial"/>
              <a:buChar char="•"/>
            </a:pPr>
            <a:r>
              <a:rPr lang="en-US" b="true" sz="3422" strike="noStrike" u="non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scRNA-seq allows the identification of diverse cell types and subpopulations, providing insights into the complexity of biological systems</a:t>
            </a:r>
          </a:p>
          <a:p>
            <a:pPr algn="l" marL="738817" indent="-369408" lvl="1">
              <a:lnSpc>
                <a:spcPts val="5372"/>
              </a:lnSpc>
              <a:buFont typeface="Arial"/>
              <a:buChar char="•"/>
            </a:pPr>
            <a:r>
              <a:rPr lang="en-US" b="true" sz="3422" strike="noStrike" u="non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captures gene expression variations between individual cells, enabling the study of cellular responses.</a:t>
            </a:r>
          </a:p>
          <a:p>
            <a:pPr algn="l" marL="738817" indent="-369408" lvl="1">
              <a:lnSpc>
                <a:spcPts val="5372"/>
              </a:lnSpc>
              <a:buFont typeface="Arial"/>
              <a:buChar char="•"/>
            </a:pPr>
            <a:r>
              <a:rPr lang="en-US" b="true" sz="3422" strike="noStrike" u="non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provides insights into developmental processes and disease mechanisms, helping uncover disease-specific cellular behaviors.</a:t>
            </a:r>
          </a:p>
          <a:p>
            <a:pPr algn="l" marL="738817" indent="-369408" lvl="1">
              <a:lnSpc>
                <a:spcPts val="5372"/>
              </a:lnSpc>
              <a:buFont typeface="Arial"/>
              <a:buChar char="•"/>
            </a:pPr>
            <a:r>
              <a:rPr lang="en-US" b="true" sz="3422" strike="noStrike" u="non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It contributes to more personalized treatments by identifying cell-specific therapeutic targets, especially in complex diseases like cancer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590398" y="6983167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99144" y="2035479"/>
            <a:ext cx="16060156" cy="6216043"/>
            <a:chOff x="0" y="0"/>
            <a:chExt cx="4229835" cy="16371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29835" cy="1637147"/>
            </a:xfrm>
            <a:custGeom>
              <a:avLst/>
              <a:gdLst/>
              <a:ahLst/>
              <a:cxnLst/>
              <a:rect r="r" b="b" t="t" l="l"/>
              <a:pathLst>
                <a:path h="1637147" w="4229835">
                  <a:moveTo>
                    <a:pt x="0" y="0"/>
                  </a:moveTo>
                  <a:lnTo>
                    <a:pt x="4229835" y="0"/>
                  </a:lnTo>
                  <a:lnTo>
                    <a:pt x="4229835" y="1637147"/>
                  </a:lnTo>
                  <a:lnTo>
                    <a:pt x="0" y="1637147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29835" cy="1675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05538" y="0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43721" y="240311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9144" y="1844979"/>
            <a:ext cx="16060156" cy="640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294" indent="-389147" lvl="1">
              <a:lnSpc>
                <a:spcPts val="6380"/>
              </a:lnSpc>
              <a:buFont typeface="Arial"/>
              <a:buChar char="•"/>
            </a:pPr>
            <a:r>
              <a:rPr lang="en-US" b="true" sz="360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Techniques like PCA reduce the high dimensionality of scRNA-seq data, making it easier to visualize and interpret cellular gene expression patterns.</a:t>
            </a:r>
          </a:p>
          <a:p>
            <a:pPr algn="l" marL="778294" indent="-389147" lvl="1">
              <a:lnSpc>
                <a:spcPts val="6380"/>
              </a:lnSpc>
              <a:buFont typeface="Arial"/>
              <a:buChar char="•"/>
            </a:pPr>
            <a:r>
              <a:rPr lang="en-US" b="true" sz="360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Models, such as K-means clustering, classify cells by grouping those with similar gene expression profiles, identifying distinct cell types.</a:t>
            </a:r>
          </a:p>
          <a:p>
            <a:pPr algn="l" marL="778294" indent="-389147" lvl="1">
              <a:lnSpc>
                <a:spcPts val="6380"/>
              </a:lnSpc>
              <a:buFont typeface="Arial"/>
              <a:buChar char="•"/>
            </a:pPr>
            <a:r>
              <a:rPr lang="en-US" b="true" sz="360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GNNs offer insights into tissue organization and cell interactions, particularly in spatially aware single-cell data, enhancing understanding of cellular relationships.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109662" y="-911620"/>
            <a:ext cx="2942276" cy="2942276"/>
          </a:xfrm>
          <a:custGeom>
            <a:avLst/>
            <a:gdLst/>
            <a:ahLst/>
            <a:cxnLst/>
            <a:rect r="r" b="b" t="t" l="l"/>
            <a:pathLst>
              <a:path h="2942276" w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259892" y="7726808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78028" y="687305"/>
            <a:ext cx="9562010" cy="1526394"/>
            <a:chOff x="0" y="0"/>
            <a:chExt cx="2518389" cy="4020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8389" cy="402013"/>
            </a:xfrm>
            <a:custGeom>
              <a:avLst/>
              <a:gdLst/>
              <a:ahLst/>
              <a:cxnLst/>
              <a:rect r="r" b="b" t="t" l="l"/>
              <a:pathLst>
                <a:path h="402013" w="2518389">
                  <a:moveTo>
                    <a:pt x="0" y="0"/>
                  </a:moveTo>
                  <a:lnTo>
                    <a:pt x="2518389" y="0"/>
                  </a:lnTo>
                  <a:lnTo>
                    <a:pt x="2518389" y="402013"/>
                  </a:lnTo>
                  <a:lnTo>
                    <a:pt x="0" y="402013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18389" cy="440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97602" y="3293323"/>
            <a:ext cx="5960851" cy="3689844"/>
            <a:chOff x="0" y="0"/>
            <a:chExt cx="6973570" cy="43167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l="0" t="-3512" r="0" b="-3512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DDDEDE"/>
            </a:solidFill>
          </p:spPr>
        </p:sp>
      </p:grpSp>
      <p:sp>
        <p:nvSpPr>
          <p:cNvPr name="Freeform 17" id="17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543721" y="904875"/>
            <a:ext cx="9696316" cy="107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0"/>
              </a:lnSpc>
            </a:pPr>
            <a:r>
              <a:rPr lang="en-US" sz="63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STATEMENT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96210" y="2777132"/>
            <a:ext cx="9363090" cy="4314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7"/>
              </a:lnSpc>
            </a:pPr>
            <a:r>
              <a:rPr lang="en-US" sz="4091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scRNA-seq enables the study of gene expression at a cellular level, offering unique insights into cell type diversity, function, and interactions in complex tissues, essential for understanding health and disease.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230600" cy="6526651"/>
            <a:chOff x="0" y="0"/>
            <a:chExt cx="4274726" cy="1718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718953"/>
            </a:xfrm>
            <a:custGeom>
              <a:avLst/>
              <a:gdLst/>
              <a:ahLst/>
              <a:cxnLst/>
              <a:rect r="r" b="b" t="t" l="l"/>
              <a:pathLst>
                <a:path h="171895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678028" y="687305"/>
            <a:ext cx="9562010" cy="1526394"/>
            <a:chOff x="0" y="0"/>
            <a:chExt cx="2518389" cy="4020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8389" cy="402013"/>
            </a:xfrm>
            <a:custGeom>
              <a:avLst/>
              <a:gdLst/>
              <a:ahLst/>
              <a:cxnLst/>
              <a:rect r="r" b="b" t="t" l="l"/>
              <a:pathLst>
                <a:path h="402013" w="2518389">
                  <a:moveTo>
                    <a:pt x="0" y="0"/>
                  </a:moveTo>
                  <a:lnTo>
                    <a:pt x="2518389" y="0"/>
                  </a:lnTo>
                  <a:lnTo>
                    <a:pt x="2518389" y="402013"/>
                  </a:lnTo>
                  <a:lnTo>
                    <a:pt x="0" y="402013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18389" cy="440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16164492" y="6443050"/>
            <a:ext cx="2189615" cy="1982597"/>
          </a:xfrm>
          <a:custGeom>
            <a:avLst/>
            <a:gdLst/>
            <a:ahLst/>
            <a:cxnLst/>
            <a:rect r="r" b="b" t="t" l="l"/>
            <a:pathLst>
              <a:path h="1982597" w="2189615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300107" y="1028700"/>
            <a:ext cx="4927677" cy="1532060"/>
          </a:xfrm>
          <a:custGeom>
            <a:avLst/>
            <a:gdLst/>
            <a:ahLst/>
            <a:cxnLst/>
            <a:rect r="r" b="b" t="t" l="l"/>
            <a:pathLst>
              <a:path h="1532060" w="4927677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543721" y="904875"/>
            <a:ext cx="9696316" cy="107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0"/>
              </a:lnSpc>
            </a:pPr>
            <a:r>
              <a:rPr lang="en-US" sz="63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OBJECTIVE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767607"/>
            <a:ext cx="15849287" cy="399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9"/>
              </a:lnSpc>
            </a:pPr>
          </a:p>
          <a:p>
            <a:pPr algn="ctr">
              <a:lnSpc>
                <a:spcPts val="6309"/>
              </a:lnSpc>
            </a:pPr>
            <a:r>
              <a:rPr lang="en-US" b="true" sz="4506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The main objective in analyzing single-cell RNA-seq data with machine learning is to map cellular diversity, identifying unique cell types and interactions, crucial for understanding diseases and advancing precision medicine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83994" y="3982147"/>
            <a:ext cx="3163708" cy="3592190"/>
            <a:chOff x="0" y="0"/>
            <a:chExt cx="833240" cy="946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3240" cy="946091"/>
            </a:xfrm>
            <a:custGeom>
              <a:avLst/>
              <a:gdLst/>
              <a:ahLst/>
              <a:cxnLst/>
              <a:rect r="r" b="b" t="t" l="l"/>
              <a:pathLst>
                <a:path h="946091" w="833240">
                  <a:moveTo>
                    <a:pt x="0" y="0"/>
                  </a:moveTo>
                  <a:lnTo>
                    <a:pt x="833240" y="0"/>
                  </a:lnTo>
                  <a:lnTo>
                    <a:pt x="833240" y="946091"/>
                  </a:lnTo>
                  <a:lnTo>
                    <a:pt x="0" y="946091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33240" cy="9841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548279" y="687305"/>
            <a:ext cx="9191441" cy="1730229"/>
            <a:chOff x="0" y="0"/>
            <a:chExt cx="2420791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791" cy="455698"/>
            </a:xfrm>
            <a:custGeom>
              <a:avLst/>
              <a:gdLst/>
              <a:ahLst/>
              <a:cxnLst/>
              <a:rect r="r" b="b" t="t" l="l"/>
              <a:pathLst>
                <a:path h="455698" w="2420791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2855252" y="3326721"/>
            <a:ext cx="12974298" cy="4071"/>
          </a:xfrm>
          <a:prstGeom prst="line">
            <a:avLst/>
          </a:prstGeom>
          <a:ln cap="flat" w="133350">
            <a:solidFill>
              <a:srgbClr val="DDDE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8285072" y="3330792"/>
            <a:ext cx="480294" cy="655427"/>
            <a:chOff x="0" y="0"/>
            <a:chExt cx="126497" cy="1726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58470" y="3993068"/>
            <a:ext cx="3327126" cy="3581269"/>
            <a:chOff x="0" y="0"/>
            <a:chExt cx="876280" cy="94321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6280" cy="943215"/>
            </a:xfrm>
            <a:custGeom>
              <a:avLst/>
              <a:gdLst/>
              <a:ahLst/>
              <a:cxnLst/>
              <a:rect r="r" b="b" t="t" l="l"/>
              <a:pathLst>
                <a:path h="943215" w="876280">
                  <a:moveTo>
                    <a:pt x="0" y="0"/>
                  </a:moveTo>
                  <a:lnTo>
                    <a:pt x="876280" y="0"/>
                  </a:lnTo>
                  <a:lnTo>
                    <a:pt x="876280" y="943215"/>
                  </a:lnTo>
                  <a:lnTo>
                    <a:pt x="0" y="943215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76280" cy="981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101803" y="3993068"/>
            <a:ext cx="3327126" cy="3410825"/>
            <a:chOff x="0" y="0"/>
            <a:chExt cx="876280" cy="89832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6280" cy="898324"/>
            </a:xfrm>
            <a:custGeom>
              <a:avLst/>
              <a:gdLst/>
              <a:ahLst/>
              <a:cxnLst/>
              <a:rect r="r" b="b" t="t" l="l"/>
              <a:pathLst>
                <a:path h="898324" w="876280">
                  <a:moveTo>
                    <a:pt x="0" y="0"/>
                  </a:moveTo>
                  <a:lnTo>
                    <a:pt x="876280" y="0"/>
                  </a:lnTo>
                  <a:lnTo>
                    <a:pt x="876280" y="898324"/>
                  </a:lnTo>
                  <a:lnTo>
                    <a:pt x="0" y="89832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76280" cy="936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4711" y="5055735"/>
            <a:ext cx="3163708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Loading, Preprocessing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40179" y="5055735"/>
            <a:ext cx="3163708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Dimensionality Reduction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25421" y="4977492"/>
            <a:ext cx="3163708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Cell Clustering and Labeling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5585940" y="3330792"/>
            <a:ext cx="480294" cy="655427"/>
            <a:chOff x="0" y="0"/>
            <a:chExt cx="126497" cy="1726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889693" y="3330792"/>
            <a:ext cx="480294" cy="655427"/>
            <a:chOff x="0" y="0"/>
            <a:chExt cx="126497" cy="1726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628954" y="3982147"/>
            <a:ext cx="3327126" cy="3410825"/>
            <a:chOff x="0" y="0"/>
            <a:chExt cx="876280" cy="89832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76280" cy="898324"/>
            </a:xfrm>
            <a:custGeom>
              <a:avLst/>
              <a:gdLst/>
              <a:ahLst/>
              <a:cxnLst/>
              <a:rect r="r" b="b" t="t" l="l"/>
              <a:pathLst>
                <a:path h="898324" w="876280">
                  <a:moveTo>
                    <a:pt x="0" y="0"/>
                  </a:moveTo>
                  <a:lnTo>
                    <a:pt x="876280" y="0"/>
                  </a:lnTo>
                  <a:lnTo>
                    <a:pt x="876280" y="898324"/>
                  </a:lnTo>
                  <a:lnTo>
                    <a:pt x="0" y="89832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876280" cy="936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070380" y="4030958"/>
            <a:ext cx="3327126" cy="3410825"/>
            <a:chOff x="0" y="0"/>
            <a:chExt cx="876280" cy="89832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76280" cy="898324"/>
            </a:xfrm>
            <a:custGeom>
              <a:avLst/>
              <a:gdLst/>
              <a:ahLst/>
              <a:cxnLst/>
              <a:rect r="r" b="b" t="t" l="l"/>
              <a:pathLst>
                <a:path h="898324" w="876280">
                  <a:moveTo>
                    <a:pt x="0" y="0"/>
                  </a:moveTo>
                  <a:lnTo>
                    <a:pt x="876280" y="0"/>
                  </a:lnTo>
                  <a:lnTo>
                    <a:pt x="876280" y="898324"/>
                  </a:lnTo>
                  <a:lnTo>
                    <a:pt x="0" y="898324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876280" cy="936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374958" y="3326721"/>
            <a:ext cx="480294" cy="655427"/>
            <a:chOff x="0" y="0"/>
            <a:chExt cx="126497" cy="17262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5349256" y="3375531"/>
            <a:ext cx="480294" cy="655427"/>
            <a:chOff x="0" y="0"/>
            <a:chExt cx="126497" cy="17262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6497" cy="172623"/>
            </a:xfrm>
            <a:custGeom>
              <a:avLst/>
              <a:gdLst/>
              <a:ahLst/>
              <a:cxnLst/>
              <a:rect r="r" b="b" t="t" l="l"/>
              <a:pathLst>
                <a:path h="172623" w="126497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DDDEDE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788133" y="4843469"/>
            <a:ext cx="3163708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Graph Neural Networks (GNN)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156105" y="4842315"/>
            <a:ext cx="3163708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Model Training and Evaluation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12626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505943"/>
            <a:ext cx="16781443" cy="7408000"/>
            <a:chOff x="0" y="0"/>
            <a:chExt cx="4419804" cy="19510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19804" cy="1951078"/>
            </a:xfrm>
            <a:custGeom>
              <a:avLst/>
              <a:gdLst/>
              <a:ahLst/>
              <a:cxnLst/>
              <a:rect r="r" b="b" t="t" l="l"/>
              <a:pathLst>
                <a:path h="1951078" w="4419804">
                  <a:moveTo>
                    <a:pt x="0" y="0"/>
                  </a:moveTo>
                  <a:lnTo>
                    <a:pt x="4419804" y="0"/>
                  </a:lnTo>
                  <a:lnTo>
                    <a:pt x="4419804" y="1951078"/>
                  </a:lnTo>
                  <a:lnTo>
                    <a:pt x="0" y="195107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19804" cy="19891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39012" y="687305"/>
            <a:ext cx="8009976" cy="1730229"/>
            <a:chOff x="0" y="0"/>
            <a:chExt cx="2109623" cy="4556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623" cy="455698"/>
            </a:xfrm>
            <a:custGeom>
              <a:avLst/>
              <a:gdLst/>
              <a:ahLst/>
              <a:cxnLst/>
              <a:rect r="r" b="b" t="t" l="l"/>
              <a:pathLst>
                <a:path h="455698" w="2109623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76611" y="8801100"/>
            <a:ext cx="19974273" cy="1861295"/>
            <a:chOff x="0" y="0"/>
            <a:chExt cx="5260714" cy="490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60714" cy="490218"/>
            </a:xfrm>
            <a:custGeom>
              <a:avLst/>
              <a:gdLst/>
              <a:ahLst/>
              <a:cxnLst/>
              <a:rect r="r" b="b" t="t" l="l"/>
              <a:pathLst>
                <a:path h="490218" w="5260714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28359" y="2496180"/>
            <a:ext cx="13795916" cy="801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Logging Setup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Loading and Initial Logging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Quality Control Preprocessing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Data Normalization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Feature Selection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Dimensionality Reduction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Cell Type Clustering with K-Means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Graph Neural Network Data Setup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Model Definition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Model Training and Logging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Embedding Visualization with PCA, t-SNE, and UMAP</a:t>
            </a:r>
          </a:p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Saving Processed Data</a:t>
            </a:r>
          </a:p>
          <a:p>
            <a:pPr algn="ctr">
              <a:lnSpc>
                <a:spcPts val="489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338625" y="8337625"/>
            <a:ext cx="1949375" cy="1949375"/>
          </a:xfrm>
          <a:custGeom>
            <a:avLst/>
            <a:gdLst/>
            <a:ahLst/>
            <a:cxnLst/>
            <a:rect r="r" b="b" t="t" l="l"/>
            <a:pathLst>
              <a:path h="1949375" w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68902" y="1028700"/>
            <a:ext cx="3395204" cy="1049427"/>
          </a:xfrm>
          <a:custGeom>
            <a:avLst/>
            <a:gdLst/>
            <a:ahLst/>
            <a:cxnLst/>
            <a:rect r="r" b="b" t="t" l="l"/>
            <a:pathLst>
              <a:path h="1049427" w="3395204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43721" y="904875"/>
            <a:ext cx="9200557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9662" y="0"/>
            <a:ext cx="20507325" cy="10287000"/>
            <a:chOff x="0" y="0"/>
            <a:chExt cx="273431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62710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52123" y="2337869"/>
            <a:ext cx="15383753" cy="2449525"/>
            <a:chOff x="0" y="0"/>
            <a:chExt cx="4051688" cy="6451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51688" cy="645143"/>
            </a:xfrm>
            <a:custGeom>
              <a:avLst/>
              <a:gdLst/>
              <a:ahLst/>
              <a:cxnLst/>
              <a:rect r="r" b="b" t="t" l="l"/>
              <a:pathLst>
                <a:path h="645143" w="4051688">
                  <a:moveTo>
                    <a:pt x="0" y="0"/>
                  </a:moveTo>
                  <a:lnTo>
                    <a:pt x="4051688" y="0"/>
                  </a:lnTo>
                  <a:lnTo>
                    <a:pt x="4051688" y="645143"/>
                  </a:lnTo>
                  <a:lnTo>
                    <a:pt x="0" y="645143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51688" cy="683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5087" y="309240"/>
            <a:ext cx="13246717" cy="1555710"/>
            <a:chOff x="0" y="0"/>
            <a:chExt cx="3488847" cy="409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88847" cy="409734"/>
            </a:xfrm>
            <a:custGeom>
              <a:avLst/>
              <a:gdLst/>
              <a:ahLst/>
              <a:cxnLst/>
              <a:rect r="r" b="b" t="t" l="l"/>
              <a:pathLst>
                <a:path h="409734" w="3488847">
                  <a:moveTo>
                    <a:pt x="0" y="0"/>
                  </a:moveTo>
                  <a:lnTo>
                    <a:pt x="3488847" y="0"/>
                  </a:lnTo>
                  <a:lnTo>
                    <a:pt x="3488847" y="409734"/>
                  </a:lnTo>
                  <a:lnTo>
                    <a:pt x="0" y="409734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88847" cy="447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55075" y="7821267"/>
            <a:ext cx="15504225" cy="2041571"/>
            <a:chOff x="0" y="0"/>
            <a:chExt cx="4083417" cy="5376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83417" cy="537698"/>
            </a:xfrm>
            <a:custGeom>
              <a:avLst/>
              <a:gdLst/>
              <a:ahLst/>
              <a:cxnLst/>
              <a:rect r="r" b="b" t="t" l="l"/>
              <a:pathLst>
                <a:path h="537698" w="4083417">
                  <a:moveTo>
                    <a:pt x="0" y="0"/>
                  </a:moveTo>
                  <a:lnTo>
                    <a:pt x="4083417" y="0"/>
                  </a:lnTo>
                  <a:lnTo>
                    <a:pt x="4083417" y="537698"/>
                  </a:lnTo>
                  <a:lnTo>
                    <a:pt x="0" y="537698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83417" cy="575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536545">
            <a:off x="16487867" y="-6185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331866" y="403897"/>
            <a:ext cx="12533160" cy="112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DIMENSIONALITY REDUCTION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5075" y="7900665"/>
            <a:ext cx="15048621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(Principal Component Analysis)PCA is a linear technique that identifies the directions of maximum variance, providing a compact view of the data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09602" y="5098621"/>
            <a:ext cx="15649698" cy="2454214"/>
            <a:chOff x="0" y="0"/>
            <a:chExt cx="4121731" cy="6463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121731" cy="646377"/>
            </a:xfrm>
            <a:custGeom>
              <a:avLst/>
              <a:gdLst/>
              <a:ahLst/>
              <a:cxnLst/>
              <a:rect r="r" b="b" t="t" l="l"/>
              <a:pathLst>
                <a:path h="646377" w="4121731">
                  <a:moveTo>
                    <a:pt x="0" y="0"/>
                  </a:moveTo>
                  <a:lnTo>
                    <a:pt x="4121731" y="0"/>
                  </a:lnTo>
                  <a:lnTo>
                    <a:pt x="4121731" y="646377"/>
                  </a:lnTo>
                  <a:lnTo>
                    <a:pt x="0" y="646377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121731" cy="684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70911" y="5292480"/>
            <a:ext cx="14145001" cy="182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(t-Distributed Stochastic Neighbor Embedding)t-SNE is a nonlinear method that focuses on preserving local relationships, often used for high-dimensional data exploration </a:t>
            </a:r>
          </a:p>
        </p:txBody>
      </p:sp>
      <p:sp>
        <p:nvSpPr>
          <p:cNvPr name="Freeform 21" id="21"/>
          <p:cNvSpPr/>
          <p:nvPr/>
        </p:nvSpPr>
        <p:spPr>
          <a:xfrm flipH="true" flipV="false" rot="9999176">
            <a:off x="-1316676" y="1716564"/>
            <a:ext cx="2537840" cy="2297899"/>
          </a:xfrm>
          <a:custGeom>
            <a:avLst/>
            <a:gdLst/>
            <a:ahLst/>
            <a:cxnLst/>
            <a:rect r="r" b="b" t="t" l="l"/>
            <a:pathLst>
              <a:path h="2297899" w="2537840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880851" y="2582058"/>
            <a:ext cx="15378449" cy="2085192"/>
            <a:chOff x="0" y="0"/>
            <a:chExt cx="4050291" cy="5491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050291" cy="549186"/>
            </a:xfrm>
            <a:custGeom>
              <a:avLst/>
              <a:gdLst/>
              <a:ahLst/>
              <a:cxnLst/>
              <a:rect r="r" b="b" t="t" l="l"/>
              <a:pathLst>
                <a:path h="549186" w="4050291">
                  <a:moveTo>
                    <a:pt x="0" y="0"/>
                  </a:moveTo>
                  <a:lnTo>
                    <a:pt x="4050291" y="0"/>
                  </a:lnTo>
                  <a:lnTo>
                    <a:pt x="4050291" y="549186"/>
                  </a:lnTo>
                  <a:lnTo>
                    <a:pt x="0" y="549186"/>
                  </a:lnTo>
                  <a:close/>
                </a:path>
              </a:pathLst>
            </a:custGeom>
            <a:solidFill>
              <a:srgbClr val="F1F2F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4050291" cy="606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b="true" sz="3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(Uniform Manifold Approximation and Projection)UMAP balances local and global structure, making it well-suited for complex biological datasets and faster computation than t-SNE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DAGV-yWyiKQ</dc:identifier>
  <dcterms:modified xsi:type="dcterms:W3CDTF">2011-08-01T06:04:30Z</dcterms:modified>
  <cp:revision>1</cp:revision>
  <dc:title>Gray white simple modern Thesis Defense Presentation </dc:title>
</cp:coreProperties>
</file>