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1"/>
  </p:notesMasterIdLst>
  <p:sldIdLst>
    <p:sldId id="259" r:id="rId2"/>
    <p:sldId id="256" r:id="rId3"/>
    <p:sldId id="261" r:id="rId4"/>
    <p:sldId id="257" r:id="rId5"/>
    <p:sldId id="262" r:id="rId6"/>
    <p:sldId id="264" r:id="rId7"/>
    <p:sldId id="263" r:id="rId8"/>
    <p:sldId id="258"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A9CCFD-C45C-4DFE-BE50-95D1B038EA24}" type="datetimeFigureOut">
              <a:rPr lang="en-GB" smtClean="0"/>
              <a:t>18/02/2014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099323-0C6E-4DD4-89C9-9A42123F618E}" type="slidenum">
              <a:rPr lang="en-GB" smtClean="0"/>
              <a:t>‹#›</a:t>
            </a:fld>
            <a:endParaRPr lang="en-GB"/>
          </a:p>
        </p:txBody>
      </p:sp>
    </p:spTree>
    <p:extLst>
      <p:ext uri="{BB962C8B-B14F-4D97-AF65-F5344CB8AC3E}">
        <p14:creationId xmlns:p14="http://schemas.microsoft.com/office/powerpoint/2010/main" val="1198470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03A3BD-BDA4-4866-B8F6-010187AFCC93}" type="datetimeFigureOut">
              <a:rPr lang="en-US" smtClean="0"/>
              <a:t>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02424-AFEF-40A6-8CE5-AE2ECEBDFA2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03A3BD-BDA4-4866-B8F6-010187AFCC93}" type="datetimeFigureOut">
              <a:rPr lang="en-US" smtClean="0"/>
              <a:t>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02424-AFEF-40A6-8CE5-AE2ECEBDFA2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03A3BD-BDA4-4866-B8F6-010187AFCC93}" type="datetimeFigureOut">
              <a:rPr lang="en-US" smtClean="0"/>
              <a:t>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02424-AFEF-40A6-8CE5-AE2ECEBDFA2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003A3BD-BDA4-4866-B8F6-010187AFCC93}" type="datetimeFigureOut">
              <a:rPr lang="en-US" smtClean="0"/>
              <a:t>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02424-AFEF-40A6-8CE5-AE2ECEBDFA2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03A3BD-BDA4-4866-B8F6-010187AFCC93}" type="datetimeFigureOut">
              <a:rPr lang="en-US" smtClean="0"/>
              <a:t>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02424-AFEF-40A6-8CE5-AE2ECEBDFA2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03A3BD-BDA4-4866-B8F6-010187AFCC93}" type="datetimeFigureOut">
              <a:rPr lang="en-US" smtClean="0"/>
              <a:t>2/18/2014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02424-AFEF-40A6-8CE5-AE2ECEBDFA2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09442" y="1812927"/>
            <a:ext cx="347127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63280" y="1812927"/>
            <a:ext cx="347127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03A3BD-BDA4-4866-B8F6-010187AFCC93}" type="datetimeFigureOut">
              <a:rPr lang="en-US" smtClean="0"/>
              <a:t>2/18/2014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B02424-AFEF-40A6-8CE5-AE2ECEBDFA2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03A3BD-BDA4-4866-B8F6-010187AFCC93}" type="datetimeFigureOut">
              <a:rPr lang="en-US" smtClean="0"/>
              <a:t>2/18/2014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B02424-AFEF-40A6-8CE5-AE2ECEBDFA2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03A3BD-BDA4-4866-B8F6-010187AFCC93}" type="datetimeFigureOut">
              <a:rPr lang="en-US" smtClean="0"/>
              <a:t>2/18/2014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B02424-AFEF-40A6-8CE5-AE2ECEBDFA2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03A3BD-BDA4-4866-B8F6-010187AFCC93}" type="datetimeFigureOut">
              <a:rPr lang="en-US" smtClean="0"/>
              <a:t>2/18/2014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02424-AFEF-40A6-8CE5-AE2ECEBDFA2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3" y="1387058"/>
            <a:ext cx="3297953"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09443" y="2500312"/>
            <a:ext cx="3297954"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03A3BD-BDA4-4866-B8F6-010187AFCC93}" type="datetimeFigureOut">
              <a:rPr lang="en-US" smtClean="0"/>
              <a:t>2/18/2014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02424-AFEF-40A6-8CE5-AE2ECEBDFA2D}" type="slidenum">
              <a:rPr lang="en-US" smtClean="0"/>
              <a:t>‹#›</a:t>
            </a:fld>
            <a:endParaRPr lang="en-US"/>
          </a:p>
        </p:txBody>
      </p:sp>
      <p:grpSp>
        <p:nvGrpSpPr>
          <p:cNvPr id="16" name="Group 15"/>
          <p:cNvGrpSpPr/>
          <p:nvPr/>
        </p:nvGrpSpPr>
        <p:grpSpPr>
          <a:xfrm>
            <a:off x="4516154" y="994387"/>
            <a:ext cx="1847138" cy="1530439"/>
            <a:chOff x="4718762" y="993075"/>
            <a:chExt cx="1847138" cy="1530439"/>
          </a:xfrm>
        </p:grpSpPr>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Picture Placeholder 17"/>
          <p:cNvSpPr>
            <a:spLocks noGrp="1"/>
          </p:cNvSpPr>
          <p:nvPr>
            <p:ph type="pic" sz="quarter" idx="14"/>
          </p:nvPr>
        </p:nvSpPr>
        <p:spPr>
          <a:xfrm>
            <a:off x="4674192" y="1601512"/>
            <a:ext cx="3429000" cy="3429000"/>
          </a:xfrm>
          <a:prstGeom prst="ellipse">
            <a:avLst/>
          </a:prstGeom>
          <a:ln w="76200">
            <a:solidFill>
              <a:schemeClr val="tx2">
                <a:lumMod val="75000"/>
              </a:schemeClr>
            </a:solidFill>
          </a:ln>
        </p:spPr>
        <p:txBody>
          <a:bodyPr/>
          <a:lstStyle/>
          <a:p>
            <a:r>
              <a:rPr lang="en-US" smtClean="0"/>
              <a:t>Click icon to add picture</a:t>
            </a:r>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56" name="Oval 55"/>
          <p:cNvSpPr>
            <a:spLocks noChangeAspect="1"/>
          </p:cNvSpPr>
          <p:nvPr/>
        </p:nvSpPr>
        <p:spPr>
          <a:xfrm>
            <a:off x="-69625" y="4042576"/>
            <a:ext cx="1743945" cy="1909234"/>
          </a:xfrm>
          <a:custGeom>
            <a:avLst/>
            <a:gdLst/>
            <a:ahLst/>
            <a:cxnLst/>
            <a:rect l="l" t="t" r="r" b="b"/>
            <a:pathLst>
              <a:path w="1743945" h="1909234">
                <a:moveTo>
                  <a:pt x="789328" y="0"/>
                </a:moveTo>
                <a:cubicBezTo>
                  <a:pt x="1316548" y="0"/>
                  <a:pt x="1743945" y="427397"/>
                  <a:pt x="1743945" y="954617"/>
                </a:cubicBezTo>
                <a:cubicBezTo>
                  <a:pt x="1743945" y="1481837"/>
                  <a:pt x="1316548" y="1909234"/>
                  <a:pt x="789328" y="1909234"/>
                </a:cubicBezTo>
                <a:cubicBezTo>
                  <a:pt x="461080" y="1909234"/>
                  <a:pt x="171527" y="1743562"/>
                  <a:pt x="0" y="1491086"/>
                </a:cubicBezTo>
                <a:lnTo>
                  <a:pt x="0" y="418149"/>
                </a:lnTo>
                <a:cubicBezTo>
                  <a:pt x="171527" y="165673"/>
                  <a:pt x="461080" y="0"/>
                  <a:pt x="789328"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3" name="Oval 52"/>
          <p:cNvSpPr>
            <a:spLocks noChangeAspect="1"/>
          </p:cNvSpPr>
          <p:nvPr/>
        </p:nvSpPr>
        <p:spPr>
          <a:xfrm>
            <a:off x="520638" y="1095310"/>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2" name="Oval 51"/>
          <p:cNvSpPr>
            <a:spLocks noChangeAspect="1"/>
          </p:cNvSpPr>
          <p:nvPr/>
        </p:nvSpPr>
        <p:spPr>
          <a:xfrm>
            <a:off x="1878729" y="282933"/>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4" name="Oval 53"/>
          <p:cNvSpPr>
            <a:spLocks noChangeAspect="1"/>
          </p:cNvSpPr>
          <p:nvPr/>
        </p:nvSpPr>
        <p:spPr>
          <a:xfrm>
            <a:off x="520637" y="5729135"/>
            <a:ext cx="1909234" cy="1193756"/>
          </a:xfrm>
          <a:custGeom>
            <a:avLst/>
            <a:gdLst/>
            <a:ahLst/>
            <a:cxnLst/>
            <a:rect l="l" t="t" r="r" b="b"/>
            <a:pathLst>
              <a:path w="1909234" h="1193756">
                <a:moveTo>
                  <a:pt x="954617" y="0"/>
                </a:moveTo>
                <a:cubicBezTo>
                  <a:pt x="1481837" y="0"/>
                  <a:pt x="1909234" y="427397"/>
                  <a:pt x="1909234" y="954617"/>
                </a:cubicBezTo>
                <a:cubicBezTo>
                  <a:pt x="1909234" y="1037305"/>
                  <a:pt x="1898721" y="1117537"/>
                  <a:pt x="1877819" y="1193756"/>
                </a:cubicBezTo>
                <a:lnTo>
                  <a:pt x="31415" y="1193756"/>
                </a:lnTo>
                <a:cubicBezTo>
                  <a:pt x="10513" y="1117537"/>
                  <a:pt x="0" y="1037305"/>
                  <a:pt x="0" y="954617"/>
                </a:cubicBezTo>
                <a:cubicBezTo>
                  <a:pt x="0" y="427397"/>
                  <a:pt x="427397" y="0"/>
                  <a:pt x="954617"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0" name="Oval 129"/>
          <p:cNvSpPr>
            <a:spLocks noChangeAspect="1"/>
          </p:cNvSpPr>
          <p:nvPr/>
        </p:nvSpPr>
        <p:spPr>
          <a:xfrm>
            <a:off x="-46711" y="-61709"/>
            <a:ext cx="1449107" cy="1677064"/>
          </a:xfrm>
          <a:custGeom>
            <a:avLst/>
            <a:gdLst/>
            <a:ahLst/>
            <a:cxnLst/>
            <a:rect l="l" t="t" r="r" b="b"/>
            <a:pathLst>
              <a:path w="1449107" h="1677064">
                <a:moveTo>
                  <a:pt x="0" y="0"/>
                </a:moveTo>
                <a:lnTo>
                  <a:pt x="1112019" y="0"/>
                </a:lnTo>
                <a:cubicBezTo>
                  <a:pt x="1319407" y="171874"/>
                  <a:pt x="1449107" y="432014"/>
                  <a:pt x="1449107" y="722447"/>
                </a:cubicBezTo>
                <a:cubicBezTo>
                  <a:pt x="1449107" y="1249667"/>
                  <a:pt x="1021710" y="1677064"/>
                  <a:pt x="494490" y="1677064"/>
                </a:cubicBezTo>
                <a:cubicBezTo>
                  <a:pt x="313232" y="1677064"/>
                  <a:pt x="143772" y="1626546"/>
                  <a:pt x="0" y="1537872"/>
                </a:cubicBezTo>
                <a:close/>
              </a:path>
            </a:pathLst>
          </a:custGeom>
          <a:solidFill>
            <a:schemeClr val="tx2">
              <a:lumMod val="75000"/>
              <a:alpha val="14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1" name="Oval 130"/>
          <p:cNvSpPr>
            <a:spLocks noChangeAspect="1"/>
          </p:cNvSpPr>
          <p:nvPr/>
        </p:nvSpPr>
        <p:spPr>
          <a:xfrm>
            <a:off x="924113" y="-161623"/>
            <a:ext cx="1909233" cy="1909233"/>
          </a:xfrm>
          <a:prstGeom prst="ellipse">
            <a:avLst/>
          </a:prstGeom>
          <a:solidFill>
            <a:schemeClr val="tx2">
              <a:lumMod val="75000"/>
              <a:alpha val="2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2" name="Oval 131"/>
          <p:cNvSpPr>
            <a:spLocks noChangeAspect="1"/>
          </p:cNvSpPr>
          <p:nvPr/>
        </p:nvSpPr>
        <p:spPr>
          <a:xfrm>
            <a:off x="0" y="660738"/>
            <a:ext cx="1909233" cy="1909233"/>
          </a:xfrm>
          <a:prstGeom prst="ellipse">
            <a:avLst/>
          </a:pr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3" name="Oval 132"/>
          <p:cNvSpPr>
            <a:spLocks noChangeAspect="1"/>
          </p:cNvSpPr>
          <p:nvPr/>
        </p:nvSpPr>
        <p:spPr>
          <a:xfrm>
            <a:off x="7497531" y="-61709"/>
            <a:ext cx="1694467" cy="1677064"/>
          </a:xfrm>
          <a:custGeom>
            <a:avLst/>
            <a:gdLst/>
            <a:ahLst/>
            <a:cxnLst/>
            <a:rect l="l" t="t" r="r" b="b"/>
            <a:pathLst>
              <a:path w="1694467" h="1677064">
                <a:moveTo>
                  <a:pt x="337088" y="0"/>
                </a:moveTo>
                <a:lnTo>
                  <a:pt x="1573463" y="0"/>
                </a:lnTo>
                <a:cubicBezTo>
                  <a:pt x="1618202" y="37449"/>
                  <a:pt x="1658454" y="79950"/>
                  <a:pt x="1694467" y="126010"/>
                </a:cubicBezTo>
                <a:lnTo>
                  <a:pt x="1694467" y="1318884"/>
                </a:lnTo>
                <a:cubicBezTo>
                  <a:pt x="1522840" y="1538397"/>
                  <a:pt x="1254922" y="1677064"/>
                  <a:pt x="954617" y="1677064"/>
                </a:cubicBezTo>
                <a:cubicBezTo>
                  <a:pt x="427397" y="1677064"/>
                  <a:pt x="0" y="1249667"/>
                  <a:pt x="0" y="722447"/>
                </a:cubicBezTo>
                <a:cubicBezTo>
                  <a:pt x="0" y="432014"/>
                  <a:pt x="129700" y="171874"/>
                  <a:pt x="337088" y="0"/>
                </a:cubicBezTo>
                <a:close/>
              </a:path>
            </a:pathLst>
          </a:custGeom>
          <a:solidFill>
            <a:schemeClr val="accent3">
              <a:lumMod val="60000"/>
              <a:lumOff val="40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4" name="Oval 133"/>
          <p:cNvSpPr>
            <a:spLocks noChangeAspect="1"/>
          </p:cNvSpPr>
          <p:nvPr/>
        </p:nvSpPr>
        <p:spPr>
          <a:xfrm>
            <a:off x="6117502" y="-61708"/>
            <a:ext cx="1909234" cy="1705448"/>
          </a:xfrm>
          <a:custGeom>
            <a:avLst/>
            <a:gdLst/>
            <a:ahLst/>
            <a:cxnLst/>
            <a:rect l="l" t="t" r="r" b="b"/>
            <a:pathLst>
              <a:path w="1909234" h="1705448">
                <a:moveTo>
                  <a:pt x="371490" y="0"/>
                </a:moveTo>
                <a:lnTo>
                  <a:pt x="1537745" y="0"/>
                </a:lnTo>
                <a:cubicBezTo>
                  <a:pt x="1764760" y="171517"/>
                  <a:pt x="1909234" y="444302"/>
                  <a:pt x="1909234" y="750831"/>
                </a:cubicBezTo>
                <a:cubicBezTo>
                  <a:pt x="1909234" y="1278051"/>
                  <a:pt x="1481837" y="1705448"/>
                  <a:pt x="954617" y="1705448"/>
                </a:cubicBezTo>
                <a:cubicBezTo>
                  <a:pt x="427397" y="1705448"/>
                  <a:pt x="0" y="1278051"/>
                  <a:pt x="0" y="750831"/>
                </a:cubicBezTo>
                <a:cubicBezTo>
                  <a:pt x="0" y="444302"/>
                  <a:pt x="144474" y="171517"/>
                  <a:pt x="371490" y="0"/>
                </a:cubicBezTo>
                <a:close/>
              </a:path>
            </a:pathLst>
          </a:cu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5" name="Oval 134"/>
          <p:cNvSpPr>
            <a:spLocks noChangeAspect="1"/>
          </p:cNvSpPr>
          <p:nvPr/>
        </p:nvSpPr>
        <p:spPr>
          <a:xfrm>
            <a:off x="7494454" y="1095309"/>
            <a:ext cx="1697544" cy="1909234"/>
          </a:xfrm>
          <a:custGeom>
            <a:avLst/>
            <a:gdLst/>
            <a:ahLst/>
            <a:cxnLst/>
            <a:rect l="l" t="t" r="r" b="b"/>
            <a:pathLst>
              <a:path w="1697544" h="1909234">
                <a:moveTo>
                  <a:pt x="954617" y="0"/>
                </a:moveTo>
                <a:cubicBezTo>
                  <a:pt x="1256666" y="0"/>
                  <a:pt x="1525952" y="140283"/>
                  <a:pt x="1697544" y="361910"/>
                </a:cubicBezTo>
                <a:lnTo>
                  <a:pt x="1697544" y="1547324"/>
                </a:lnTo>
                <a:cubicBezTo>
                  <a:pt x="1525952" y="1768951"/>
                  <a:pt x="1256666" y="1909234"/>
                  <a:pt x="954617" y="1909234"/>
                </a:cubicBezTo>
                <a:cubicBezTo>
                  <a:pt x="427397" y="1909234"/>
                  <a:pt x="0" y="1481837"/>
                  <a:pt x="0" y="954617"/>
                </a:cubicBezTo>
                <a:cubicBezTo>
                  <a:pt x="0" y="427397"/>
                  <a:pt x="427397" y="0"/>
                  <a:pt x="954617" y="0"/>
                </a:cubicBezTo>
                <a:close/>
              </a:path>
            </a:pathLst>
          </a:cu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6" name="Oval 135"/>
          <p:cNvSpPr>
            <a:spLocks noChangeAspect="1"/>
          </p:cNvSpPr>
          <p:nvPr/>
        </p:nvSpPr>
        <p:spPr>
          <a:xfrm>
            <a:off x="8056674" y="5140346"/>
            <a:ext cx="1137194" cy="1759729"/>
          </a:xfrm>
          <a:custGeom>
            <a:avLst/>
            <a:gdLst/>
            <a:ahLst/>
            <a:cxnLst/>
            <a:rect l="l" t="t" r="r" b="b"/>
            <a:pathLst>
              <a:path w="1137194" h="1759729">
                <a:moveTo>
                  <a:pt x="954617" y="0"/>
                </a:moveTo>
                <a:cubicBezTo>
                  <a:pt x="1017088" y="0"/>
                  <a:pt x="1078157" y="6001"/>
                  <a:pt x="1137194" y="17897"/>
                </a:cubicBezTo>
                <a:lnTo>
                  <a:pt x="1137194" y="1759729"/>
                </a:lnTo>
                <a:lnTo>
                  <a:pt x="443151" y="1759729"/>
                </a:lnTo>
                <a:cubicBezTo>
                  <a:pt x="176544" y="1591075"/>
                  <a:pt x="0" y="1293463"/>
                  <a:pt x="0" y="954617"/>
                </a:cubicBezTo>
                <a:cubicBezTo>
                  <a:pt x="0" y="427397"/>
                  <a:pt x="427397" y="0"/>
                  <a:pt x="954617"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7" name="Oval 136"/>
          <p:cNvSpPr>
            <a:spLocks noChangeAspect="1"/>
          </p:cNvSpPr>
          <p:nvPr/>
        </p:nvSpPr>
        <p:spPr>
          <a:xfrm>
            <a:off x="6661711" y="4362912"/>
            <a:ext cx="1909233" cy="1909233"/>
          </a:xfrm>
          <a:prstGeom prst="ellipse">
            <a:avLst/>
          </a:prstGeom>
          <a:solidFill>
            <a:schemeClr val="tx2">
              <a:lumMod val="75000"/>
              <a:alpha val="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8" name="Oval 137"/>
          <p:cNvSpPr>
            <a:spLocks noChangeAspect="1"/>
          </p:cNvSpPr>
          <p:nvPr/>
        </p:nvSpPr>
        <p:spPr>
          <a:xfrm>
            <a:off x="-69625" y="4948766"/>
            <a:ext cx="1353860" cy="1909234"/>
          </a:xfrm>
          <a:custGeom>
            <a:avLst/>
            <a:gdLst/>
            <a:ahLst/>
            <a:cxnLst/>
            <a:rect l="l" t="t" r="r" b="b"/>
            <a:pathLst>
              <a:path w="1353860" h="1909234">
                <a:moveTo>
                  <a:pt x="399243" y="0"/>
                </a:moveTo>
                <a:cubicBezTo>
                  <a:pt x="926463" y="0"/>
                  <a:pt x="1353860" y="427397"/>
                  <a:pt x="1353860" y="954617"/>
                </a:cubicBezTo>
                <a:cubicBezTo>
                  <a:pt x="1353860" y="1481837"/>
                  <a:pt x="926463" y="1909234"/>
                  <a:pt x="399243" y="1909234"/>
                </a:cubicBezTo>
                <a:cubicBezTo>
                  <a:pt x="256544" y="1909234"/>
                  <a:pt x="121158" y="1877924"/>
                  <a:pt x="0" y="1820890"/>
                </a:cubicBezTo>
                <a:lnTo>
                  <a:pt x="0" y="88345"/>
                </a:lnTo>
                <a:cubicBezTo>
                  <a:pt x="121158" y="31311"/>
                  <a:pt x="256544" y="0"/>
                  <a:pt x="399243"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9" name="Oval 138"/>
          <p:cNvSpPr>
            <a:spLocks noChangeAspect="1"/>
          </p:cNvSpPr>
          <p:nvPr/>
        </p:nvSpPr>
        <p:spPr>
          <a:xfrm>
            <a:off x="708471" y="4790336"/>
            <a:ext cx="1909233" cy="1909233"/>
          </a:xfrm>
          <a:prstGeom prst="ellipse">
            <a:avLst/>
          </a:pr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40" name="Oval 139"/>
          <p:cNvSpPr>
            <a:spLocks noChangeAspect="1"/>
          </p:cNvSpPr>
          <p:nvPr/>
        </p:nvSpPr>
        <p:spPr>
          <a:xfrm>
            <a:off x="6117503" y="783988"/>
            <a:ext cx="1909233" cy="1909233"/>
          </a:xfrm>
          <a:prstGeom prst="ellipse">
            <a:avLst/>
          </a:pr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41" name="Oval 140"/>
          <p:cNvSpPr>
            <a:spLocks noChangeAspect="1"/>
          </p:cNvSpPr>
          <p:nvPr/>
        </p:nvSpPr>
        <p:spPr>
          <a:xfrm>
            <a:off x="6459053" y="5140346"/>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18" name="Oval 117"/>
          <p:cNvSpPr>
            <a:spLocks noChangeAspect="1"/>
          </p:cNvSpPr>
          <p:nvPr/>
        </p:nvSpPr>
        <p:spPr>
          <a:xfrm>
            <a:off x="8398204" y="597861"/>
            <a:ext cx="793794" cy="1252918"/>
          </a:xfrm>
          <a:custGeom>
            <a:avLst/>
            <a:gdLst/>
            <a:ahLst/>
            <a:cxnLst/>
            <a:rect l="l" t="t" r="r" b="b"/>
            <a:pathLst>
              <a:path w="793794" h="1252918">
                <a:moveTo>
                  <a:pt x="626459" y="0"/>
                </a:moveTo>
                <a:cubicBezTo>
                  <a:pt x="684682" y="0"/>
                  <a:pt x="741049" y="7943"/>
                  <a:pt x="793794" y="25480"/>
                </a:cubicBezTo>
                <a:lnTo>
                  <a:pt x="793794" y="1227438"/>
                </a:lnTo>
                <a:cubicBezTo>
                  <a:pt x="741049" y="1244975"/>
                  <a:pt x="684682" y="1252918"/>
                  <a:pt x="626459" y="1252918"/>
                </a:cubicBezTo>
                <a:cubicBezTo>
                  <a:pt x="280475" y="1252918"/>
                  <a:pt x="0" y="972443"/>
                  <a:pt x="0" y="626459"/>
                </a:cubicBezTo>
                <a:cubicBezTo>
                  <a:pt x="0" y="280475"/>
                  <a:pt x="280475" y="0"/>
                  <a:pt x="626459" y="0"/>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9" name="Oval 118"/>
          <p:cNvSpPr>
            <a:spLocks noChangeAspect="1"/>
          </p:cNvSpPr>
          <p:nvPr/>
        </p:nvSpPr>
        <p:spPr>
          <a:xfrm>
            <a:off x="6350100" y="206512"/>
            <a:ext cx="1041276" cy="1041276"/>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0" name="Oval 119"/>
          <p:cNvSpPr>
            <a:spLocks noChangeAspect="1"/>
          </p:cNvSpPr>
          <p:nvPr/>
        </p:nvSpPr>
        <p:spPr>
          <a:xfrm>
            <a:off x="6872127" y="1450645"/>
            <a:ext cx="1218253" cy="1218253"/>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1" name="Oval 120"/>
          <p:cNvSpPr>
            <a:spLocks noChangeAspect="1"/>
          </p:cNvSpPr>
          <p:nvPr/>
        </p:nvSpPr>
        <p:spPr>
          <a:xfrm>
            <a:off x="7219068" y="2049927"/>
            <a:ext cx="1041276" cy="1041276"/>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2" name="Oval 121"/>
          <p:cNvSpPr>
            <a:spLocks noChangeAspect="1"/>
          </p:cNvSpPr>
          <p:nvPr/>
        </p:nvSpPr>
        <p:spPr>
          <a:xfrm>
            <a:off x="7749416" y="2661634"/>
            <a:ext cx="721308" cy="721308"/>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3" name="Oval 122"/>
          <p:cNvSpPr>
            <a:spLocks noChangeAspect="1"/>
          </p:cNvSpPr>
          <p:nvPr/>
        </p:nvSpPr>
        <p:spPr>
          <a:xfrm>
            <a:off x="685054" y="-100976"/>
            <a:ext cx="1193676" cy="697815"/>
          </a:xfrm>
          <a:custGeom>
            <a:avLst/>
            <a:gdLst/>
            <a:ahLst/>
            <a:cxnLst/>
            <a:rect l="l" t="t" r="r" b="b"/>
            <a:pathLst>
              <a:path w="1193676" h="697815">
                <a:moveTo>
                  <a:pt x="10179" y="0"/>
                </a:moveTo>
                <a:lnTo>
                  <a:pt x="1183497" y="0"/>
                </a:lnTo>
                <a:cubicBezTo>
                  <a:pt x="1190746" y="32633"/>
                  <a:pt x="1193676" y="66463"/>
                  <a:pt x="1193676" y="100977"/>
                </a:cubicBezTo>
                <a:cubicBezTo>
                  <a:pt x="1193676" y="430602"/>
                  <a:pt x="926463" y="697815"/>
                  <a:pt x="596838" y="697815"/>
                </a:cubicBezTo>
                <a:cubicBezTo>
                  <a:pt x="267213" y="697815"/>
                  <a:pt x="0" y="430602"/>
                  <a:pt x="0" y="100977"/>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4" name="Oval 123"/>
          <p:cNvSpPr>
            <a:spLocks noChangeAspect="1"/>
          </p:cNvSpPr>
          <p:nvPr/>
        </p:nvSpPr>
        <p:spPr>
          <a:xfrm>
            <a:off x="1502638" y="-100976"/>
            <a:ext cx="1029028" cy="459889"/>
          </a:xfrm>
          <a:custGeom>
            <a:avLst/>
            <a:gdLst/>
            <a:ahLst/>
            <a:cxnLst/>
            <a:rect l="l" t="t" r="r" b="b"/>
            <a:pathLst>
              <a:path w="1029028" h="459889">
                <a:moveTo>
                  <a:pt x="0" y="0"/>
                </a:moveTo>
                <a:lnTo>
                  <a:pt x="1029028" y="0"/>
                </a:lnTo>
                <a:cubicBezTo>
                  <a:pt x="1001386" y="259074"/>
                  <a:pt x="781401" y="459889"/>
                  <a:pt x="514514" y="459889"/>
                </a:cubicBezTo>
                <a:cubicBezTo>
                  <a:pt x="247627" y="459889"/>
                  <a:pt x="27642" y="259074"/>
                  <a:pt x="0" y="0"/>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5" name="Oval 124"/>
          <p:cNvSpPr>
            <a:spLocks noChangeAspect="1"/>
          </p:cNvSpPr>
          <p:nvPr/>
        </p:nvSpPr>
        <p:spPr>
          <a:xfrm>
            <a:off x="-69624" y="-100976"/>
            <a:ext cx="590263" cy="612289"/>
          </a:xfrm>
          <a:custGeom>
            <a:avLst/>
            <a:gdLst/>
            <a:ahLst/>
            <a:cxnLst/>
            <a:rect l="l" t="t" r="r" b="b"/>
            <a:pathLst>
              <a:path w="590263" h="612289">
                <a:moveTo>
                  <a:pt x="0" y="0"/>
                </a:moveTo>
                <a:lnTo>
                  <a:pt x="581024" y="0"/>
                </a:lnTo>
                <a:cubicBezTo>
                  <a:pt x="587493" y="29611"/>
                  <a:pt x="590263" y="60308"/>
                  <a:pt x="590263" y="91651"/>
                </a:cubicBezTo>
                <a:cubicBezTo>
                  <a:pt x="590263" y="379191"/>
                  <a:pt x="357165" y="612289"/>
                  <a:pt x="69625" y="612289"/>
                </a:cubicBezTo>
                <a:lnTo>
                  <a:pt x="0" y="605270"/>
                </a:ln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6" name="Oval 125"/>
          <p:cNvSpPr>
            <a:spLocks noChangeAspect="1"/>
          </p:cNvSpPr>
          <p:nvPr/>
        </p:nvSpPr>
        <p:spPr>
          <a:xfrm>
            <a:off x="277432" y="4321783"/>
            <a:ext cx="1396887" cy="1396887"/>
          </a:xfrm>
          <a:prstGeom prst="ellipse">
            <a:avLst/>
          </a:pr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7" name="Oval 126"/>
          <p:cNvSpPr>
            <a:spLocks noChangeAspect="1"/>
          </p:cNvSpPr>
          <p:nvPr/>
        </p:nvSpPr>
        <p:spPr>
          <a:xfrm>
            <a:off x="5792131" y="6489965"/>
            <a:ext cx="1115939" cy="443769"/>
          </a:xfrm>
          <a:custGeom>
            <a:avLst/>
            <a:gdLst/>
            <a:ahLst/>
            <a:cxnLst/>
            <a:rect l="l" t="t" r="r" b="b"/>
            <a:pathLst>
              <a:path w="1115939" h="443769">
                <a:moveTo>
                  <a:pt x="557969" y="0"/>
                </a:moveTo>
                <a:cubicBezTo>
                  <a:pt x="830120" y="0"/>
                  <a:pt x="1058049" y="189335"/>
                  <a:pt x="1115939" y="443769"/>
                </a:cubicBezTo>
                <a:lnTo>
                  <a:pt x="0" y="443769"/>
                </a:lnTo>
                <a:cubicBezTo>
                  <a:pt x="57889" y="189335"/>
                  <a:pt x="285818" y="0"/>
                  <a:pt x="557969"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8" name="Oval 127"/>
          <p:cNvSpPr>
            <a:spLocks noChangeAspect="1"/>
          </p:cNvSpPr>
          <p:nvPr/>
        </p:nvSpPr>
        <p:spPr>
          <a:xfrm>
            <a:off x="6127999" y="6408840"/>
            <a:ext cx="1237019" cy="524894"/>
          </a:xfrm>
          <a:custGeom>
            <a:avLst/>
            <a:gdLst/>
            <a:ahLst/>
            <a:cxnLst/>
            <a:rect l="l" t="t" r="r" b="b"/>
            <a:pathLst>
              <a:path w="1237019" h="524894">
                <a:moveTo>
                  <a:pt x="618509" y="0"/>
                </a:moveTo>
                <a:cubicBezTo>
                  <a:pt x="930325" y="0"/>
                  <a:pt x="1189147" y="226891"/>
                  <a:pt x="1237019" y="524894"/>
                </a:cubicBezTo>
                <a:lnTo>
                  <a:pt x="0" y="524894"/>
                </a:lnTo>
                <a:cubicBezTo>
                  <a:pt x="47872" y="226891"/>
                  <a:pt x="306694" y="0"/>
                  <a:pt x="618509"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9" name="Oval 128"/>
          <p:cNvSpPr>
            <a:spLocks noChangeAspect="1"/>
          </p:cNvSpPr>
          <p:nvPr/>
        </p:nvSpPr>
        <p:spPr>
          <a:xfrm>
            <a:off x="7577655" y="6408841"/>
            <a:ext cx="1211408" cy="524893"/>
          </a:xfrm>
          <a:custGeom>
            <a:avLst/>
            <a:gdLst/>
            <a:ahLst/>
            <a:cxnLst/>
            <a:rect l="l" t="t" r="r" b="b"/>
            <a:pathLst>
              <a:path w="1211408" h="524893">
                <a:moveTo>
                  <a:pt x="605704" y="0"/>
                </a:moveTo>
                <a:cubicBezTo>
                  <a:pt x="914574" y="0"/>
                  <a:pt x="1170243" y="227782"/>
                  <a:pt x="1211408" y="524893"/>
                </a:cubicBezTo>
                <a:lnTo>
                  <a:pt x="0" y="524893"/>
                </a:lnTo>
                <a:cubicBezTo>
                  <a:pt x="41165" y="227782"/>
                  <a:pt x="296834" y="0"/>
                  <a:pt x="605704"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7" name="Oval 96"/>
          <p:cNvSpPr>
            <a:spLocks noChangeAspect="1"/>
          </p:cNvSpPr>
          <p:nvPr/>
        </p:nvSpPr>
        <p:spPr>
          <a:xfrm>
            <a:off x="11073" y="4941986"/>
            <a:ext cx="611230" cy="611230"/>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8" name="Oval 97"/>
          <p:cNvSpPr>
            <a:spLocks noChangeAspect="1"/>
          </p:cNvSpPr>
          <p:nvPr/>
        </p:nvSpPr>
        <p:spPr>
          <a:xfrm>
            <a:off x="-69625" y="6172569"/>
            <a:ext cx="778097" cy="750322"/>
          </a:xfrm>
          <a:custGeom>
            <a:avLst/>
            <a:gdLst/>
            <a:ahLst/>
            <a:cxnLst/>
            <a:rect l="l" t="t" r="r" b="b"/>
            <a:pathLst>
              <a:path w="778097" h="750322">
                <a:moveTo>
                  <a:pt x="261411" y="0"/>
                </a:moveTo>
                <a:cubicBezTo>
                  <a:pt x="546769" y="0"/>
                  <a:pt x="778097" y="231328"/>
                  <a:pt x="778097" y="516686"/>
                </a:cubicBezTo>
                <a:cubicBezTo>
                  <a:pt x="778097" y="601179"/>
                  <a:pt x="757816" y="680934"/>
                  <a:pt x="719843" y="750322"/>
                </a:cubicBezTo>
                <a:lnTo>
                  <a:pt x="0" y="750322"/>
                </a:lnTo>
                <a:lnTo>
                  <a:pt x="0" y="73330"/>
                </a:lnTo>
                <a:cubicBezTo>
                  <a:pt x="75863" y="26083"/>
                  <a:pt x="165591" y="0"/>
                  <a:pt x="261411"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9" name="Oval 98"/>
          <p:cNvSpPr>
            <a:spLocks noChangeAspect="1"/>
          </p:cNvSpPr>
          <p:nvPr/>
        </p:nvSpPr>
        <p:spPr>
          <a:xfrm>
            <a:off x="-69625" y="5158575"/>
            <a:ext cx="563524" cy="897560"/>
          </a:xfrm>
          <a:custGeom>
            <a:avLst/>
            <a:gdLst/>
            <a:ahLst/>
            <a:cxnLst/>
            <a:rect l="l" t="t" r="r" b="b"/>
            <a:pathLst>
              <a:path w="563524" h="897560">
                <a:moveTo>
                  <a:pt x="114744" y="0"/>
                </a:moveTo>
                <a:cubicBezTo>
                  <a:pt x="362598" y="0"/>
                  <a:pt x="563524" y="200926"/>
                  <a:pt x="563524" y="448780"/>
                </a:cubicBezTo>
                <a:cubicBezTo>
                  <a:pt x="563524" y="696634"/>
                  <a:pt x="362598" y="897560"/>
                  <a:pt x="114744" y="897560"/>
                </a:cubicBezTo>
                <a:cubicBezTo>
                  <a:pt x="74918" y="897560"/>
                  <a:pt x="36304" y="892373"/>
                  <a:pt x="0" y="880900"/>
                </a:cubicBezTo>
                <a:lnTo>
                  <a:pt x="0" y="16661"/>
                </a:lnTo>
                <a:cubicBezTo>
                  <a:pt x="36304" y="5188"/>
                  <a:pt x="74918" y="0"/>
                  <a:pt x="114744"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0" name="Oval 99"/>
          <p:cNvSpPr>
            <a:spLocks noChangeAspect="1"/>
          </p:cNvSpPr>
          <p:nvPr/>
        </p:nvSpPr>
        <p:spPr>
          <a:xfrm>
            <a:off x="-25758" y="482386"/>
            <a:ext cx="598416" cy="905704"/>
          </a:xfrm>
          <a:custGeom>
            <a:avLst/>
            <a:gdLst/>
            <a:ahLst/>
            <a:cxnLst/>
            <a:rect l="l" t="t" r="r" b="b"/>
            <a:pathLst>
              <a:path w="598416" h="905704">
                <a:moveTo>
                  <a:pt x="145564" y="0"/>
                </a:moveTo>
                <a:cubicBezTo>
                  <a:pt x="395667" y="0"/>
                  <a:pt x="598416" y="202749"/>
                  <a:pt x="598416" y="452852"/>
                </a:cubicBezTo>
                <a:cubicBezTo>
                  <a:pt x="598416" y="702955"/>
                  <a:pt x="395667" y="905704"/>
                  <a:pt x="145564" y="905704"/>
                </a:cubicBezTo>
                <a:cubicBezTo>
                  <a:pt x="94398" y="905704"/>
                  <a:pt x="45214" y="897218"/>
                  <a:pt x="0" y="879648"/>
                </a:cubicBezTo>
                <a:lnTo>
                  <a:pt x="0" y="26056"/>
                </a:lnTo>
                <a:cubicBezTo>
                  <a:pt x="45214" y="8486"/>
                  <a:pt x="94398" y="0"/>
                  <a:pt x="145564" y="0"/>
                </a:cubicBezTo>
                <a:close/>
              </a:path>
            </a:pathLst>
          </a:cu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1" name="Oval 100"/>
          <p:cNvSpPr>
            <a:spLocks noChangeAspect="1"/>
          </p:cNvSpPr>
          <p:nvPr/>
        </p:nvSpPr>
        <p:spPr>
          <a:xfrm>
            <a:off x="474208" y="836793"/>
            <a:ext cx="910817" cy="910817"/>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2" name="Oval 101"/>
          <p:cNvSpPr>
            <a:spLocks noChangeAspect="1"/>
          </p:cNvSpPr>
          <p:nvPr/>
        </p:nvSpPr>
        <p:spPr>
          <a:xfrm>
            <a:off x="319223" y="1452260"/>
            <a:ext cx="772993" cy="772993"/>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3" name="Oval 102"/>
          <p:cNvSpPr>
            <a:spLocks noChangeAspect="1"/>
          </p:cNvSpPr>
          <p:nvPr/>
        </p:nvSpPr>
        <p:spPr>
          <a:xfrm>
            <a:off x="371257" y="1886983"/>
            <a:ext cx="610366" cy="610366"/>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4" name="Oval 103"/>
          <p:cNvSpPr>
            <a:spLocks noChangeAspect="1"/>
          </p:cNvSpPr>
          <p:nvPr/>
        </p:nvSpPr>
        <p:spPr>
          <a:xfrm>
            <a:off x="154676" y="1919682"/>
            <a:ext cx="521764" cy="521764"/>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5" name="Oval 104"/>
          <p:cNvSpPr>
            <a:spLocks noChangeAspect="1"/>
          </p:cNvSpPr>
          <p:nvPr/>
        </p:nvSpPr>
        <p:spPr>
          <a:xfrm>
            <a:off x="7302517" y="-61709"/>
            <a:ext cx="910818" cy="750833"/>
          </a:xfrm>
          <a:custGeom>
            <a:avLst/>
            <a:gdLst/>
            <a:ahLst/>
            <a:cxnLst/>
            <a:rect l="l" t="t" r="r" b="b"/>
            <a:pathLst>
              <a:path w="910818" h="750833">
                <a:moveTo>
                  <a:pt x="111441" y="0"/>
                </a:moveTo>
                <a:lnTo>
                  <a:pt x="799378" y="0"/>
                </a:lnTo>
                <a:cubicBezTo>
                  <a:pt x="869408" y="78400"/>
                  <a:pt x="910818" y="182076"/>
                  <a:pt x="910818" y="295424"/>
                </a:cubicBezTo>
                <a:cubicBezTo>
                  <a:pt x="910818" y="546939"/>
                  <a:pt x="706924" y="750833"/>
                  <a:pt x="455409" y="750833"/>
                </a:cubicBezTo>
                <a:cubicBezTo>
                  <a:pt x="203894" y="750833"/>
                  <a:pt x="0" y="546939"/>
                  <a:pt x="0" y="295424"/>
                </a:cubicBezTo>
                <a:cubicBezTo>
                  <a:pt x="0" y="182076"/>
                  <a:pt x="41410" y="78400"/>
                  <a:pt x="111441"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6" name="Oval 105"/>
          <p:cNvSpPr>
            <a:spLocks noChangeAspect="1"/>
          </p:cNvSpPr>
          <p:nvPr/>
        </p:nvSpPr>
        <p:spPr>
          <a:xfrm>
            <a:off x="8718124" y="-61709"/>
            <a:ext cx="473874" cy="613011"/>
          </a:xfrm>
          <a:custGeom>
            <a:avLst/>
            <a:gdLst/>
            <a:ahLst/>
            <a:cxnLst/>
            <a:rect l="l" t="t" r="r" b="b"/>
            <a:pathLst>
              <a:path w="473874" h="613011">
                <a:moveTo>
                  <a:pt x="29684" y="0"/>
                </a:moveTo>
                <a:lnTo>
                  <a:pt x="473874" y="0"/>
                </a:lnTo>
                <a:lnTo>
                  <a:pt x="473874" y="611150"/>
                </a:lnTo>
                <a:cubicBezTo>
                  <a:pt x="467789" y="612887"/>
                  <a:pt x="461614" y="613011"/>
                  <a:pt x="455409" y="613011"/>
                </a:cubicBezTo>
                <a:cubicBezTo>
                  <a:pt x="203894" y="613011"/>
                  <a:pt x="0" y="409117"/>
                  <a:pt x="0" y="157602"/>
                </a:cubicBezTo>
                <a:cubicBezTo>
                  <a:pt x="0" y="101995"/>
                  <a:pt x="9966" y="48716"/>
                  <a:pt x="29684"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7" name="Oval 106"/>
          <p:cNvSpPr>
            <a:spLocks noChangeAspect="1"/>
          </p:cNvSpPr>
          <p:nvPr/>
        </p:nvSpPr>
        <p:spPr>
          <a:xfrm>
            <a:off x="7748238" y="282933"/>
            <a:ext cx="1128521" cy="1128521"/>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8" name="Oval 107"/>
          <p:cNvSpPr>
            <a:spLocks noChangeAspect="1"/>
          </p:cNvSpPr>
          <p:nvPr/>
        </p:nvSpPr>
        <p:spPr>
          <a:xfrm>
            <a:off x="8914718" y="749603"/>
            <a:ext cx="277280" cy="907992"/>
          </a:xfrm>
          <a:custGeom>
            <a:avLst/>
            <a:gdLst/>
            <a:ahLst/>
            <a:cxnLst/>
            <a:rect l="l" t="t" r="r" b="b"/>
            <a:pathLst>
              <a:path w="277280" h="907992">
                <a:moveTo>
                  <a:pt x="277280" y="0"/>
                </a:moveTo>
                <a:lnTo>
                  <a:pt x="277280" y="907992"/>
                </a:lnTo>
                <a:cubicBezTo>
                  <a:pt x="112021" y="824131"/>
                  <a:pt x="0" y="652146"/>
                  <a:pt x="0" y="453996"/>
                </a:cubicBezTo>
                <a:cubicBezTo>
                  <a:pt x="0" y="255847"/>
                  <a:pt x="112021" y="83861"/>
                  <a:pt x="277280"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9" name="Oval 108"/>
          <p:cNvSpPr>
            <a:spLocks noChangeAspect="1"/>
          </p:cNvSpPr>
          <p:nvPr/>
        </p:nvSpPr>
        <p:spPr>
          <a:xfrm>
            <a:off x="7590871" y="728498"/>
            <a:ext cx="969734" cy="969734"/>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0" name="Oval 109"/>
          <p:cNvSpPr>
            <a:spLocks noChangeAspect="1"/>
          </p:cNvSpPr>
          <p:nvPr/>
        </p:nvSpPr>
        <p:spPr>
          <a:xfrm>
            <a:off x="7470041" y="1326476"/>
            <a:ext cx="608190" cy="608190"/>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1" name="Oval 110"/>
          <p:cNvSpPr>
            <a:spLocks noChangeAspect="1"/>
          </p:cNvSpPr>
          <p:nvPr/>
        </p:nvSpPr>
        <p:spPr>
          <a:xfrm>
            <a:off x="7629941" y="5611427"/>
            <a:ext cx="738345" cy="738345"/>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2" name="Oval 111"/>
          <p:cNvSpPr>
            <a:spLocks noChangeAspect="1"/>
          </p:cNvSpPr>
          <p:nvPr/>
        </p:nvSpPr>
        <p:spPr>
          <a:xfrm>
            <a:off x="6972882" y="5242254"/>
            <a:ext cx="738345" cy="738345"/>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3" name="Oval 112"/>
          <p:cNvSpPr>
            <a:spLocks noChangeAspect="1"/>
          </p:cNvSpPr>
          <p:nvPr/>
        </p:nvSpPr>
        <p:spPr>
          <a:xfrm>
            <a:off x="7494454" y="4928166"/>
            <a:ext cx="738345" cy="738345"/>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4" name="Oval 113"/>
          <p:cNvSpPr>
            <a:spLocks noChangeAspect="1"/>
          </p:cNvSpPr>
          <p:nvPr/>
        </p:nvSpPr>
        <p:spPr>
          <a:xfrm>
            <a:off x="8229034" y="5666511"/>
            <a:ext cx="605634" cy="605634"/>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5" name="Oval 114"/>
          <p:cNvSpPr>
            <a:spLocks noChangeAspect="1"/>
          </p:cNvSpPr>
          <p:nvPr/>
        </p:nvSpPr>
        <p:spPr>
          <a:xfrm>
            <a:off x="8078231" y="4097842"/>
            <a:ext cx="553549" cy="553549"/>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6" name="Oval 115"/>
          <p:cNvSpPr>
            <a:spLocks noChangeAspect="1"/>
          </p:cNvSpPr>
          <p:nvPr/>
        </p:nvSpPr>
        <p:spPr>
          <a:xfrm>
            <a:off x="8411816" y="5057878"/>
            <a:ext cx="553549" cy="553549"/>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7" name="Oval 116"/>
          <p:cNvSpPr>
            <a:spLocks noChangeAspect="1"/>
          </p:cNvSpPr>
          <p:nvPr/>
        </p:nvSpPr>
        <p:spPr>
          <a:xfrm>
            <a:off x="8688590" y="4790335"/>
            <a:ext cx="503408" cy="553550"/>
          </a:xfrm>
          <a:custGeom>
            <a:avLst/>
            <a:gdLst/>
            <a:ahLst/>
            <a:cxnLst/>
            <a:rect l="l" t="t" r="r" b="b"/>
            <a:pathLst>
              <a:path w="503408" h="553550">
                <a:moveTo>
                  <a:pt x="276775" y="0"/>
                </a:moveTo>
                <a:cubicBezTo>
                  <a:pt x="370698" y="0"/>
                  <a:pt x="453694" y="46784"/>
                  <a:pt x="503408" y="118545"/>
                </a:cubicBezTo>
                <a:lnTo>
                  <a:pt x="503408" y="435005"/>
                </a:lnTo>
                <a:cubicBezTo>
                  <a:pt x="453694" y="506767"/>
                  <a:pt x="370698" y="553550"/>
                  <a:pt x="276775" y="553550"/>
                </a:cubicBezTo>
                <a:cubicBezTo>
                  <a:pt x="123916" y="553550"/>
                  <a:pt x="0" y="429634"/>
                  <a:pt x="0" y="276775"/>
                </a:cubicBezTo>
                <a:cubicBezTo>
                  <a:pt x="0" y="123916"/>
                  <a:pt x="123916" y="0"/>
                  <a:pt x="276775"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tint val="75000"/>
                  </a:schemeClr>
                </a:solidFill>
              </a:defRPr>
            </a:lvl1pPr>
          </a:lstStyle>
          <a:p>
            <a:fld id="{F003A3BD-BDA4-4866-B8F6-010187AFCC93}" type="datetimeFigureOut">
              <a:rPr lang="en-US" smtClean="0"/>
              <a:t>2/18/2014</a:t>
            </a:fld>
            <a:endParaRPr lang="en-US"/>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tint val="75000"/>
                  </a:schemeClr>
                </a:solidFill>
              </a:defRPr>
            </a:lvl1pPr>
          </a:lstStyle>
          <a:p>
            <a:fld id="{48B02424-AFEF-40A6-8CE5-AE2ECEBDFA2D}" type="slidenum">
              <a:rPr lang="en-US" smtClean="0"/>
              <a:t>‹#›</a:t>
            </a:fld>
            <a:endParaRPr lang="en-US"/>
          </a:p>
        </p:txBody>
      </p:sp>
      <p:sp>
        <p:nvSpPr>
          <p:cNvPr id="55" name="Oval 54"/>
          <p:cNvSpPr>
            <a:spLocks noChangeAspect="1"/>
          </p:cNvSpPr>
          <p:nvPr/>
        </p:nvSpPr>
        <p:spPr>
          <a:xfrm>
            <a:off x="1583172" y="5454223"/>
            <a:ext cx="1909234" cy="1468668"/>
          </a:xfrm>
          <a:custGeom>
            <a:avLst/>
            <a:gdLst/>
            <a:ahLst/>
            <a:cxnLst/>
            <a:rect l="l" t="t" r="r" b="b"/>
            <a:pathLst>
              <a:path w="1909234" h="1468668">
                <a:moveTo>
                  <a:pt x="954617" y="0"/>
                </a:moveTo>
                <a:cubicBezTo>
                  <a:pt x="1481837" y="0"/>
                  <a:pt x="1909234" y="427397"/>
                  <a:pt x="1909234" y="954617"/>
                </a:cubicBezTo>
                <a:cubicBezTo>
                  <a:pt x="1909234" y="1144075"/>
                  <a:pt x="1854043" y="1320642"/>
                  <a:pt x="1758159" y="1468668"/>
                </a:cubicBezTo>
                <a:lnTo>
                  <a:pt x="151075" y="1468668"/>
                </a:lnTo>
                <a:cubicBezTo>
                  <a:pt x="55192" y="1320642"/>
                  <a:pt x="0" y="1144075"/>
                  <a:pt x="0" y="954617"/>
                </a:cubicBezTo>
                <a:cubicBezTo>
                  <a:pt x="0" y="427397"/>
                  <a:pt x="427397" y="0"/>
                  <a:pt x="954617"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7" name="Oval 56"/>
          <p:cNvSpPr>
            <a:spLocks noChangeAspect="1"/>
          </p:cNvSpPr>
          <p:nvPr/>
        </p:nvSpPr>
        <p:spPr>
          <a:xfrm>
            <a:off x="8570944" y="3382942"/>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8" name="Oval 57"/>
          <p:cNvSpPr>
            <a:spLocks noChangeAspect="1"/>
          </p:cNvSpPr>
          <p:nvPr/>
        </p:nvSpPr>
        <p:spPr>
          <a:xfrm>
            <a:off x="8398204" y="3536097"/>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9" name="Oval 58"/>
          <p:cNvSpPr>
            <a:spLocks noChangeAspect="1"/>
          </p:cNvSpPr>
          <p:nvPr/>
        </p:nvSpPr>
        <p:spPr>
          <a:xfrm>
            <a:off x="8608408" y="3688497"/>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0" name="Oval 59"/>
          <p:cNvSpPr>
            <a:spLocks noChangeAspect="1"/>
          </p:cNvSpPr>
          <p:nvPr/>
        </p:nvSpPr>
        <p:spPr>
          <a:xfrm>
            <a:off x="154676" y="2698928"/>
            <a:ext cx="467627" cy="467627"/>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1" name="Oval 60"/>
          <p:cNvSpPr>
            <a:spLocks noChangeAspect="1"/>
          </p:cNvSpPr>
          <p:nvPr/>
        </p:nvSpPr>
        <p:spPr>
          <a:xfrm>
            <a:off x="474208" y="3166555"/>
            <a:ext cx="458770" cy="458770"/>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2" name="Oval 61"/>
          <p:cNvSpPr>
            <a:spLocks noChangeAspect="1"/>
          </p:cNvSpPr>
          <p:nvPr/>
        </p:nvSpPr>
        <p:spPr>
          <a:xfrm>
            <a:off x="270258" y="3382942"/>
            <a:ext cx="352045" cy="352045"/>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3" name="Oval 62"/>
          <p:cNvSpPr>
            <a:spLocks noChangeAspect="1"/>
          </p:cNvSpPr>
          <p:nvPr/>
        </p:nvSpPr>
        <p:spPr>
          <a:xfrm>
            <a:off x="-86601" y="2581479"/>
            <a:ext cx="1360441" cy="1909234"/>
          </a:xfrm>
          <a:custGeom>
            <a:avLst/>
            <a:gdLst/>
            <a:ahLst/>
            <a:cxnLst/>
            <a:rect l="l" t="t" r="r" b="b"/>
            <a:pathLst>
              <a:path w="1360441" h="1909234">
                <a:moveTo>
                  <a:pt x="405824" y="0"/>
                </a:moveTo>
                <a:cubicBezTo>
                  <a:pt x="933044" y="0"/>
                  <a:pt x="1360441" y="427397"/>
                  <a:pt x="1360441" y="954617"/>
                </a:cubicBezTo>
                <a:cubicBezTo>
                  <a:pt x="1360441" y="1481837"/>
                  <a:pt x="933044" y="1909234"/>
                  <a:pt x="405824" y="1909234"/>
                </a:cubicBezTo>
                <a:cubicBezTo>
                  <a:pt x="260527" y="1909234"/>
                  <a:pt x="122812" y="1876773"/>
                  <a:pt x="0" y="1817719"/>
                </a:cubicBezTo>
                <a:lnTo>
                  <a:pt x="0" y="91515"/>
                </a:lnTo>
                <a:cubicBezTo>
                  <a:pt x="122812" y="32461"/>
                  <a:pt x="260527" y="0"/>
                  <a:pt x="405824"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64" name="Oval 63"/>
          <p:cNvSpPr>
            <a:spLocks noChangeAspect="1"/>
          </p:cNvSpPr>
          <p:nvPr/>
        </p:nvSpPr>
        <p:spPr>
          <a:xfrm>
            <a:off x="6173123" y="2395416"/>
            <a:ext cx="1218253" cy="1218253"/>
          </a:xfrm>
          <a:prstGeom prst="ellipse">
            <a:avLst/>
          </a:prstGeom>
          <a:solidFill>
            <a:schemeClr val="tx2">
              <a:lumMod val="75000"/>
              <a:alpha val="10000"/>
            </a:schemeClr>
          </a:solidFill>
          <a:ln w="177800" cap="rnd" cmpd="sng" algn="ctr">
            <a:solidFill>
              <a:schemeClr val="tx2">
                <a:lumMod val="60000"/>
                <a:lumOff val="40000"/>
                <a:alpha val="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Tree>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iming>
    <p:tnLst>
      <p:par>
        <p:cTn id="1" dur="indefinite" restart="never" nodeType="tmRoot"/>
      </p:par>
    </p:tnLst>
  </p:timing>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programmingdevdora.blogspot.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045911" cy="2438400"/>
          </a:xfrm>
        </p:spPr>
        <p:txBody>
          <a:bodyPr>
            <a:no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marL="0" indent="0" algn="ctr">
              <a:buNone/>
            </a:pPr>
            <a:r>
              <a:rPr lang="en-US" sz="5400" b="1" dirty="0" smtClean="0">
                <a:ln/>
                <a:solidFill>
                  <a:schemeClr val="accent3"/>
                </a:solidFill>
                <a:latin typeface="Cambria" panose="02040503050406030204" pitchFamily="18" charset="0"/>
                <a:cs typeface="Andalus" panose="02020603050405020304" pitchFamily="18" charset="-78"/>
              </a:rPr>
              <a:t>Visitor Counter</a:t>
            </a:r>
            <a:br>
              <a:rPr lang="en-US" sz="5400" b="1" dirty="0" smtClean="0">
                <a:ln/>
                <a:solidFill>
                  <a:schemeClr val="accent3"/>
                </a:solidFill>
                <a:latin typeface="Cambria" panose="02040503050406030204" pitchFamily="18" charset="0"/>
                <a:cs typeface="Andalus" panose="02020603050405020304" pitchFamily="18" charset="-78"/>
              </a:rPr>
            </a:br>
            <a:r>
              <a:rPr lang="en-US" sz="5400" b="1" dirty="0" smtClean="0">
                <a:ln/>
                <a:solidFill>
                  <a:schemeClr val="accent3"/>
                </a:solidFill>
                <a:latin typeface="Cambria" panose="02040503050406030204" pitchFamily="18" charset="0"/>
                <a:cs typeface="Andalus" panose="02020603050405020304" pitchFamily="18" charset="-78"/>
              </a:rPr>
              <a:t>&amp;</a:t>
            </a:r>
            <a:br>
              <a:rPr lang="en-US" sz="5400" b="1" dirty="0" smtClean="0">
                <a:ln/>
                <a:solidFill>
                  <a:schemeClr val="accent3"/>
                </a:solidFill>
                <a:latin typeface="Cambria" panose="02040503050406030204" pitchFamily="18" charset="0"/>
                <a:cs typeface="Andalus" panose="02020603050405020304" pitchFamily="18" charset="-78"/>
              </a:rPr>
            </a:br>
            <a:r>
              <a:rPr lang="en-US" sz="5400" b="1" dirty="0" smtClean="0">
                <a:ln/>
                <a:solidFill>
                  <a:schemeClr val="accent3"/>
                </a:solidFill>
                <a:latin typeface="Cambria" panose="02040503050406030204" pitchFamily="18" charset="0"/>
                <a:cs typeface="Andalus" panose="02020603050405020304" pitchFamily="18" charset="-78"/>
              </a:rPr>
              <a:t>Auto Light-Switcher</a:t>
            </a:r>
            <a:endParaRPr lang="en-GB" sz="5400" b="1" dirty="0">
              <a:ln/>
              <a:solidFill>
                <a:schemeClr val="accent3"/>
              </a:solidFill>
              <a:latin typeface="Cambria" panose="02040503050406030204" pitchFamily="18" charset="0"/>
              <a:cs typeface="Andalus" panose="02020603050405020304" pitchFamily="18" charset="-78"/>
            </a:endParaRPr>
          </a:p>
        </p:txBody>
      </p:sp>
      <p:sp>
        <p:nvSpPr>
          <p:cNvPr id="3" name="Content Placeholder 2"/>
          <p:cNvSpPr>
            <a:spLocks noGrp="1"/>
          </p:cNvSpPr>
          <p:nvPr>
            <p:ph idx="1"/>
          </p:nvPr>
        </p:nvSpPr>
        <p:spPr>
          <a:xfrm>
            <a:off x="838200" y="3505200"/>
            <a:ext cx="7239000" cy="3200400"/>
          </a:xfrm>
        </p:spPr>
        <p:txBody>
          <a:bodyPr>
            <a:normAutofit/>
          </a:bodyPr>
          <a:lstStyle/>
          <a:p>
            <a:pPr marL="45720" indent="0" algn="ctr">
              <a:buNone/>
            </a:pPr>
            <a:r>
              <a:rPr lang="en-US" sz="1800" dirty="0" smtClean="0"/>
              <a:t>By:</a:t>
            </a:r>
          </a:p>
          <a:p>
            <a:pPr marL="45720" indent="0" algn="ctr">
              <a:buNone/>
            </a:pPr>
            <a:r>
              <a:rPr lang="en-US" sz="2800" dirty="0" smtClean="0">
                <a:latin typeface="Cambria" panose="02040503050406030204" pitchFamily="18" charset="0"/>
              </a:rPr>
              <a:t>M Devendra Kumar Dora</a:t>
            </a:r>
            <a:endParaRPr lang="en-GB" sz="2400" dirty="0">
              <a:latin typeface="Cambria" panose="02040503050406030204" pitchFamily="18" charset="0"/>
            </a:endParaRPr>
          </a:p>
        </p:txBody>
      </p:sp>
    </p:spTree>
    <p:extLst>
      <p:ext uri="{BB962C8B-B14F-4D97-AF65-F5344CB8AC3E}">
        <p14:creationId xmlns:p14="http://schemas.microsoft.com/office/powerpoint/2010/main" val="40488727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7581" y="304801"/>
            <a:ext cx="7175351" cy="762000"/>
          </a:xfrm>
        </p:spPr>
        <p:txBody>
          <a:bodyPr/>
          <a:lstStyle/>
          <a:p>
            <a:pPr marL="182880" indent="0">
              <a:buNone/>
            </a:pPr>
            <a:r>
              <a:rPr lang="en-US" sz="4400" dirty="0" smtClean="0"/>
              <a:t>Overview:</a:t>
            </a:r>
            <a:endParaRPr lang="en-US" sz="4400" dirty="0"/>
          </a:p>
        </p:txBody>
      </p:sp>
      <p:sp>
        <p:nvSpPr>
          <p:cNvPr id="3" name="Subtitle 2"/>
          <p:cNvSpPr>
            <a:spLocks noGrp="1"/>
          </p:cNvSpPr>
          <p:nvPr>
            <p:ph type="subTitle" idx="1"/>
          </p:nvPr>
        </p:nvSpPr>
        <p:spPr>
          <a:xfrm>
            <a:off x="533400" y="1295400"/>
            <a:ext cx="7848600" cy="5181600"/>
          </a:xfrm>
        </p:spPr>
        <p:txBody>
          <a:bodyPr>
            <a:normAutofit fontScale="92500" lnSpcReduction="10000"/>
          </a:bodyPr>
          <a:lstStyle/>
          <a:p>
            <a:pPr lvl="0" algn="just" defTabSz="457200">
              <a:spcBef>
                <a:spcPts val="1000"/>
              </a:spcBef>
              <a:buClr>
                <a:srgbClr val="B31166"/>
              </a:buClr>
              <a:buSzPct val="80000"/>
              <a:defRPr/>
            </a:pPr>
            <a:r>
              <a:rPr lang="en-IN" sz="2400" dirty="0">
                <a:solidFill>
                  <a:schemeClr val="tx1"/>
                </a:solidFill>
                <a:latin typeface="Century Gothic" panose="020B0502020202020204"/>
              </a:rPr>
              <a:t>This project titled </a:t>
            </a:r>
            <a:r>
              <a:rPr lang="en-IN" sz="2400" dirty="0" smtClean="0">
                <a:solidFill>
                  <a:schemeClr val="tx1"/>
                </a:solidFill>
                <a:latin typeface="Century Gothic" panose="020B0502020202020204"/>
              </a:rPr>
              <a:t>“VISITER COUNTER &amp; AUTO LIGHT SWITCHING” based on Bidirectional </a:t>
            </a:r>
            <a:r>
              <a:rPr lang="en-IN" sz="2400" dirty="0">
                <a:solidFill>
                  <a:schemeClr val="tx1"/>
                </a:solidFill>
                <a:latin typeface="Century Gothic" panose="020B0502020202020204"/>
              </a:rPr>
              <a:t>Visitor </a:t>
            </a:r>
            <a:r>
              <a:rPr lang="en-IN" sz="2400" dirty="0" smtClean="0">
                <a:solidFill>
                  <a:schemeClr val="tx1"/>
                </a:solidFill>
                <a:latin typeface="Century Gothic" panose="020B0502020202020204"/>
              </a:rPr>
              <a:t>counter </a:t>
            </a:r>
            <a:r>
              <a:rPr lang="en-IN" sz="2400" dirty="0">
                <a:solidFill>
                  <a:schemeClr val="tx1"/>
                </a:solidFill>
                <a:latin typeface="Century Gothic" panose="020B0502020202020204"/>
              </a:rPr>
              <a:t>is designed and presented in order to count the visitors of an auditorium, hall, room, offices, malls, sports venue, etc. </a:t>
            </a:r>
          </a:p>
          <a:p>
            <a:pPr lvl="0" algn="just" defTabSz="457200">
              <a:spcBef>
                <a:spcPts val="1000"/>
              </a:spcBef>
              <a:buClr>
                <a:srgbClr val="B31166"/>
              </a:buClr>
              <a:buSzPct val="80000"/>
              <a:defRPr/>
            </a:pPr>
            <a:r>
              <a:rPr lang="en-IN" sz="2400" dirty="0">
                <a:solidFill>
                  <a:schemeClr val="tx1"/>
                </a:solidFill>
                <a:latin typeface="Century Gothic" panose="020B0502020202020204"/>
              </a:rPr>
              <a:t>The system counts both the entering and exiting visitor of the auditorium or hall or other place, where it is placed. Depending upon the interrupt from the sensors, the system identifies the entry and exit of the visitor.</a:t>
            </a:r>
          </a:p>
          <a:p>
            <a:pPr lvl="0" algn="just" defTabSz="457200">
              <a:spcBef>
                <a:spcPts val="1000"/>
              </a:spcBef>
              <a:buClr>
                <a:srgbClr val="B31166"/>
              </a:buClr>
              <a:buSzPct val="80000"/>
              <a:defRPr/>
            </a:pPr>
            <a:r>
              <a:rPr lang="en-IN" sz="2400" dirty="0">
                <a:solidFill>
                  <a:schemeClr val="tx1"/>
                </a:solidFill>
                <a:latin typeface="Century Gothic" panose="020B0502020202020204"/>
              </a:rPr>
              <a:t> On the successful implementation of the system, it displays the number of visitor present in the room. This system can be economically implemented in all the places where the visitors have to be counted and controlled. </a:t>
            </a:r>
            <a:endParaRPr lang="en-IN" sz="2400" dirty="0" smtClean="0">
              <a:solidFill>
                <a:schemeClr val="tx1"/>
              </a:solidFill>
              <a:latin typeface="Century Gothic" panose="020B0502020202020204"/>
            </a:endParaRPr>
          </a:p>
          <a:p>
            <a:pPr lvl="0" algn="just" defTabSz="457200">
              <a:spcBef>
                <a:spcPts val="1000"/>
              </a:spcBef>
              <a:buClr>
                <a:srgbClr val="B31166"/>
              </a:buClr>
              <a:buSzPct val="80000"/>
              <a:defRPr/>
            </a:pPr>
            <a:endParaRPr lang="en-IN" sz="2400" dirty="0">
              <a:solidFill>
                <a:prstClr val="black">
                  <a:lumMod val="75000"/>
                  <a:lumOff val="25000"/>
                </a:prstClr>
              </a:solidFill>
              <a:latin typeface="Century Gothic" panose="020B0502020202020204"/>
            </a:endParaRPr>
          </a:p>
          <a:p>
            <a:pPr lvl="0" algn="just" defTabSz="457200">
              <a:spcBef>
                <a:spcPts val="1000"/>
              </a:spcBef>
              <a:buClr>
                <a:srgbClr val="B31166"/>
              </a:buClr>
              <a:buSzPct val="80000"/>
              <a:defRPr/>
            </a:pPr>
            <a:endParaRPr lang="en-IN" sz="2400" dirty="0" smtClean="0">
              <a:solidFill>
                <a:prstClr val="black">
                  <a:lumMod val="75000"/>
                  <a:lumOff val="25000"/>
                </a:prstClr>
              </a:solidFill>
              <a:latin typeface="Century Gothic" panose="020B0502020202020204"/>
            </a:endParaRPr>
          </a:p>
          <a:p>
            <a:pPr lvl="0" algn="just" defTabSz="457200">
              <a:spcBef>
                <a:spcPts val="1000"/>
              </a:spcBef>
              <a:buClr>
                <a:srgbClr val="B31166"/>
              </a:buClr>
              <a:buSzPct val="80000"/>
              <a:defRPr/>
            </a:pPr>
            <a:endParaRPr lang="en-IN" sz="2400" dirty="0">
              <a:solidFill>
                <a:prstClr val="black">
                  <a:lumMod val="75000"/>
                  <a:lumOff val="25000"/>
                </a:prstClr>
              </a:solidFill>
              <a:latin typeface="Century Gothic" panose="020B0502020202020204"/>
            </a:endParaRPr>
          </a:p>
          <a:p>
            <a:pPr lvl="0" algn="just" defTabSz="457200">
              <a:spcBef>
                <a:spcPts val="1000"/>
              </a:spcBef>
              <a:buClr>
                <a:srgbClr val="B31166"/>
              </a:buClr>
              <a:buSzPct val="80000"/>
              <a:defRPr/>
            </a:pPr>
            <a:endParaRPr lang="en-IN" sz="2400" dirty="0">
              <a:solidFill>
                <a:prstClr val="black">
                  <a:lumMod val="75000"/>
                  <a:lumOff val="25000"/>
                </a:prstClr>
              </a:solidFill>
              <a:latin typeface="Century Gothic" panose="020B0502020202020204"/>
            </a:endParaRPr>
          </a:p>
          <a:p>
            <a:endParaRPr lang="en-US" dirty="0"/>
          </a:p>
        </p:txBody>
      </p:sp>
    </p:spTree>
    <p:extLst>
      <p:ext uri="{BB962C8B-B14F-4D97-AF65-F5344CB8AC3E}">
        <p14:creationId xmlns:p14="http://schemas.microsoft.com/office/powerpoint/2010/main" val="27172482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6512511" cy="1143000"/>
          </a:xfrm>
        </p:spPr>
        <p:txBody>
          <a:bodyPr>
            <a:normAutofit/>
          </a:bodyPr>
          <a:lstStyle/>
          <a:p>
            <a:pPr marL="0" indent="0" algn="ctr">
              <a:buNone/>
            </a:pPr>
            <a:r>
              <a:rPr lang="en-US" dirty="0" smtClean="0"/>
              <a:t>Power shortage in India</a:t>
            </a:r>
            <a:endParaRPr lang="en-GB" dirty="0"/>
          </a:p>
        </p:txBody>
      </p:sp>
      <p:sp>
        <p:nvSpPr>
          <p:cNvPr id="3" name="Content Placeholder 2"/>
          <p:cNvSpPr>
            <a:spLocks noGrp="1"/>
          </p:cNvSpPr>
          <p:nvPr>
            <p:ph idx="1"/>
          </p:nvPr>
        </p:nvSpPr>
        <p:spPr>
          <a:xfrm>
            <a:off x="1143000" y="2590800"/>
            <a:ext cx="7315200" cy="3474720"/>
          </a:xfrm>
        </p:spPr>
        <p:txBody>
          <a:bodyPr>
            <a:noAutofit/>
          </a:bodyPr>
          <a:lstStyle/>
          <a:p>
            <a:r>
              <a:rPr lang="en-GB" sz="2400" dirty="0">
                <a:latin typeface="Cambria" panose="02040503050406030204" pitchFamily="18" charset="0"/>
              </a:rPr>
              <a:t>India is the fourth largest energy consumer after United States, China and Russia</a:t>
            </a:r>
            <a:r>
              <a:rPr lang="en-GB" sz="2400" dirty="0" smtClean="0">
                <a:latin typeface="Cambria" panose="02040503050406030204" pitchFamily="18" charset="0"/>
              </a:rPr>
              <a:t>.</a:t>
            </a:r>
          </a:p>
          <a:p>
            <a:r>
              <a:rPr lang="en-US" sz="2400" dirty="0">
                <a:latin typeface="Cambria" panose="02040503050406030204" pitchFamily="18" charset="0"/>
              </a:rPr>
              <a:t>Annual per capita power consumption in 2009: </a:t>
            </a:r>
            <a:r>
              <a:rPr lang="en-GB" sz="2400" dirty="0">
                <a:latin typeface="Cambria" panose="02040503050406030204" pitchFamily="18" charset="0"/>
              </a:rPr>
              <a:t>96 kWh in rural and 288 kWh in urban areas in India</a:t>
            </a:r>
          </a:p>
          <a:p>
            <a:pPr marL="45720" indent="0" algn="ctr">
              <a:buNone/>
            </a:pPr>
            <a:r>
              <a:rPr lang="en-US" sz="2400" dirty="0">
                <a:latin typeface="Cambria" panose="02040503050406030204" pitchFamily="18" charset="0"/>
              </a:rPr>
              <a:t>VS.</a:t>
            </a:r>
          </a:p>
          <a:p>
            <a:pPr marL="45720" indent="0">
              <a:buNone/>
            </a:pPr>
            <a:r>
              <a:rPr lang="en-GB" sz="2400" dirty="0">
                <a:latin typeface="Cambria" panose="02040503050406030204" pitchFamily="18" charset="0"/>
              </a:rPr>
              <a:t>    2600 kWh and 6200 kWh in the European Union.</a:t>
            </a:r>
          </a:p>
          <a:p>
            <a:r>
              <a:rPr lang="en-US" sz="2400" dirty="0" smtClean="0">
                <a:latin typeface="Cambria" panose="02040503050406030204" pitchFamily="18" charset="0"/>
              </a:rPr>
              <a:t>21% of world’s population without electricity is Indian.(300 million out of 1.4 billion)</a:t>
            </a:r>
          </a:p>
          <a:p>
            <a:endParaRPr lang="en-GB" sz="2400" dirty="0">
              <a:latin typeface="Cambria" panose="02040503050406030204" pitchFamily="18" charset="0"/>
            </a:endParaRPr>
          </a:p>
          <a:p>
            <a:endParaRPr lang="en-GB" sz="2400" dirty="0">
              <a:latin typeface="Cambria" panose="02040503050406030204" pitchFamily="18" charset="0"/>
            </a:endParaRPr>
          </a:p>
        </p:txBody>
      </p:sp>
    </p:spTree>
    <p:extLst>
      <p:ext uri="{BB962C8B-B14F-4D97-AF65-F5344CB8AC3E}">
        <p14:creationId xmlns:p14="http://schemas.microsoft.com/office/powerpoint/2010/main" val="3924203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295400"/>
            <a:ext cx="7848600" cy="5181600"/>
          </a:xfrm>
        </p:spPr>
        <p:txBody>
          <a:bodyPr>
            <a:normAutofit/>
          </a:bodyPr>
          <a:lstStyle/>
          <a:p>
            <a:r>
              <a:rPr lang="en-IN" sz="2400" dirty="0">
                <a:solidFill>
                  <a:schemeClr val="tx1"/>
                </a:solidFill>
                <a:latin typeface="Cambria" panose="02040503050406030204" pitchFamily="18" charset="0"/>
              </a:rPr>
              <a:t>This system can be used as an automated switch to increase energy efficiency. The system can be used at the entrance of a room to control the lights and other appliances.</a:t>
            </a:r>
          </a:p>
          <a:p>
            <a:endParaRPr lang="en-IN" sz="2400" dirty="0">
              <a:solidFill>
                <a:schemeClr val="tx1"/>
              </a:solidFill>
              <a:latin typeface="Cambria" panose="02040503050406030204" pitchFamily="18" charset="0"/>
            </a:endParaRPr>
          </a:p>
          <a:p>
            <a:r>
              <a:rPr lang="en-IN" sz="2400" dirty="0">
                <a:solidFill>
                  <a:schemeClr val="tx1"/>
                </a:solidFill>
                <a:latin typeface="Cambria" panose="02040503050406030204" pitchFamily="18" charset="0"/>
              </a:rPr>
              <a:t>For </a:t>
            </a:r>
            <a:r>
              <a:rPr lang="en-IN" sz="2400" dirty="0" err="1">
                <a:solidFill>
                  <a:schemeClr val="tx1"/>
                </a:solidFill>
                <a:latin typeface="Cambria" panose="02040503050406030204" pitchFamily="18" charset="0"/>
              </a:rPr>
              <a:t>eg</a:t>
            </a:r>
            <a:r>
              <a:rPr lang="en-IN" sz="2400" dirty="0">
                <a:solidFill>
                  <a:schemeClr val="tx1"/>
                </a:solidFill>
                <a:latin typeface="Cambria" panose="02040503050406030204" pitchFamily="18" charset="0"/>
              </a:rPr>
              <a:t>. When the number of people in the room is zero, the  circuit can automatically switch off the power thus preventing energy wastage.</a:t>
            </a:r>
          </a:p>
          <a:p>
            <a:r>
              <a:rPr lang="en-IN" sz="2400" dirty="0">
                <a:solidFill>
                  <a:schemeClr val="tx1"/>
                </a:solidFill>
                <a:latin typeface="Cambria" panose="02040503050406030204" pitchFamily="18" charset="0"/>
              </a:rPr>
              <a:t>Moreover, we wanted to </a:t>
            </a:r>
            <a:r>
              <a:rPr lang="en-IN" sz="2400" dirty="0" smtClean="0">
                <a:solidFill>
                  <a:schemeClr val="tx1"/>
                </a:solidFill>
                <a:latin typeface="Cambria" panose="02040503050406030204" pitchFamily="18" charset="0"/>
              </a:rPr>
              <a:t>apply our coding skills in  </a:t>
            </a:r>
            <a:r>
              <a:rPr lang="en-IN" sz="2400" dirty="0">
                <a:solidFill>
                  <a:schemeClr val="tx1"/>
                </a:solidFill>
                <a:latin typeface="Cambria" panose="02040503050406030204" pitchFamily="18" charset="0"/>
              </a:rPr>
              <a:t>electronics and circuits. So we took up this project.</a:t>
            </a:r>
          </a:p>
          <a:p>
            <a:pPr lvl="0" algn="just" defTabSz="457200">
              <a:spcBef>
                <a:spcPts val="1000"/>
              </a:spcBef>
              <a:buClr>
                <a:srgbClr val="B31166"/>
              </a:buClr>
              <a:buSzPct val="80000"/>
              <a:defRPr/>
            </a:pPr>
            <a:endParaRPr lang="en-IN" sz="2400" dirty="0" smtClean="0">
              <a:solidFill>
                <a:schemeClr val="tx1"/>
              </a:solidFill>
              <a:latin typeface="Cambria" panose="02040503050406030204" pitchFamily="18" charset="0"/>
            </a:endParaRPr>
          </a:p>
          <a:p>
            <a:pPr lvl="0" algn="just" defTabSz="457200">
              <a:spcBef>
                <a:spcPts val="1000"/>
              </a:spcBef>
              <a:buClr>
                <a:srgbClr val="B31166"/>
              </a:buClr>
              <a:buSzPct val="80000"/>
              <a:defRPr/>
            </a:pPr>
            <a:endParaRPr lang="en-IN" sz="2400" dirty="0">
              <a:solidFill>
                <a:schemeClr val="tx1"/>
              </a:solidFill>
              <a:latin typeface="Cambria" panose="02040503050406030204" pitchFamily="18" charset="0"/>
            </a:endParaRPr>
          </a:p>
          <a:p>
            <a:pPr lvl="0" algn="just" defTabSz="457200">
              <a:spcBef>
                <a:spcPts val="1000"/>
              </a:spcBef>
              <a:buClr>
                <a:srgbClr val="B31166"/>
              </a:buClr>
              <a:buSzPct val="80000"/>
              <a:defRPr/>
            </a:pPr>
            <a:endParaRPr lang="en-IN" sz="2400" dirty="0">
              <a:solidFill>
                <a:schemeClr val="tx1"/>
              </a:solidFill>
              <a:latin typeface="Cambria" panose="02040503050406030204" pitchFamily="18" charset="0"/>
            </a:endParaRPr>
          </a:p>
          <a:p>
            <a:endParaRPr lang="en-US" dirty="0">
              <a:solidFill>
                <a:schemeClr val="tx1"/>
              </a:solidFill>
              <a:latin typeface="Cambria" panose="02040503050406030204" pitchFamily="18" charset="0"/>
            </a:endParaRPr>
          </a:p>
        </p:txBody>
      </p:sp>
    </p:spTree>
    <p:extLst>
      <p:ext uri="{BB962C8B-B14F-4D97-AF65-F5344CB8AC3E}">
        <p14:creationId xmlns:p14="http://schemas.microsoft.com/office/powerpoint/2010/main" val="350741772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125113" cy="924475"/>
          </a:xfrm>
        </p:spPr>
        <p:txBody>
          <a:bodyPr/>
          <a:lstStyle/>
          <a:p>
            <a:pPr algn="ctr"/>
            <a:r>
              <a:rPr lang="en-US" dirty="0" smtClean="0"/>
              <a:t>Circuit with </a:t>
            </a:r>
            <a:r>
              <a:rPr lang="en-US" dirty="0" err="1" smtClean="0"/>
              <a:t>Arduino</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371600"/>
            <a:ext cx="7065432" cy="5299075"/>
          </a:xfrm>
        </p:spPr>
      </p:pic>
    </p:spTree>
    <p:extLst>
      <p:ext uri="{BB962C8B-B14F-4D97-AF65-F5344CB8AC3E}">
        <p14:creationId xmlns:p14="http://schemas.microsoft.com/office/powerpoint/2010/main" val="25215742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125113" cy="924475"/>
          </a:xfrm>
        </p:spPr>
        <p:txBody>
          <a:bodyPr/>
          <a:lstStyle/>
          <a:p>
            <a:pPr algn="ctr"/>
            <a:r>
              <a:rPr lang="en-US" dirty="0" smtClean="0"/>
              <a:t>Circuit Diagram</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447800"/>
            <a:ext cx="7239000" cy="4800600"/>
          </a:xfrm>
        </p:spPr>
      </p:pic>
    </p:spTree>
    <p:extLst>
      <p:ext uri="{BB962C8B-B14F-4D97-AF65-F5344CB8AC3E}">
        <p14:creationId xmlns:p14="http://schemas.microsoft.com/office/powerpoint/2010/main" val="19586355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295400"/>
            <a:ext cx="7848600" cy="5181600"/>
          </a:xfrm>
        </p:spPr>
        <p:txBody>
          <a:bodyPr>
            <a:normAutofit/>
          </a:bodyPr>
          <a:lstStyle/>
          <a:p>
            <a:pPr lvl="0" algn="just" defTabSz="457200">
              <a:spcBef>
                <a:spcPts val="1000"/>
              </a:spcBef>
              <a:buClr>
                <a:srgbClr val="B31166"/>
              </a:buClr>
              <a:buSzPct val="80000"/>
              <a:defRPr/>
            </a:pPr>
            <a:r>
              <a:rPr lang="en-IN" sz="2400" dirty="0" smtClean="0">
                <a:solidFill>
                  <a:schemeClr val="tx1"/>
                </a:solidFill>
                <a:latin typeface="Cambria" panose="02040503050406030204" pitchFamily="18" charset="0"/>
              </a:rPr>
              <a:t>For implementing the circuit we have used </a:t>
            </a:r>
            <a:r>
              <a:rPr lang="en-IN" sz="2400" dirty="0" err="1" smtClean="0">
                <a:solidFill>
                  <a:schemeClr val="tx1"/>
                </a:solidFill>
                <a:latin typeface="Cambria" panose="02040503050406030204" pitchFamily="18" charset="0"/>
              </a:rPr>
              <a:t>Arduino</a:t>
            </a:r>
            <a:r>
              <a:rPr lang="en-IN" sz="2400" dirty="0" smtClean="0">
                <a:solidFill>
                  <a:schemeClr val="tx1"/>
                </a:solidFill>
                <a:latin typeface="Cambria" panose="02040503050406030204" pitchFamily="18" charset="0"/>
              </a:rPr>
              <a:t> board,</a:t>
            </a:r>
          </a:p>
          <a:p>
            <a:pPr lvl="0" algn="just" defTabSz="457200">
              <a:spcBef>
                <a:spcPts val="1000"/>
              </a:spcBef>
              <a:buClr>
                <a:srgbClr val="B31166"/>
              </a:buClr>
              <a:buSzPct val="80000"/>
              <a:defRPr/>
            </a:pPr>
            <a:r>
              <a:rPr lang="en-IN" sz="2400" dirty="0" smtClean="0">
                <a:solidFill>
                  <a:schemeClr val="tx1"/>
                </a:solidFill>
                <a:latin typeface="Cambria" panose="02040503050406030204" pitchFamily="18" charset="0"/>
              </a:rPr>
              <a:t>2 IR sensors , 2 photo diodes ,1 seven segment display ,</a:t>
            </a:r>
          </a:p>
          <a:p>
            <a:pPr lvl="0" algn="just" defTabSz="457200">
              <a:spcBef>
                <a:spcPts val="1000"/>
              </a:spcBef>
              <a:buClr>
                <a:srgbClr val="B31166"/>
              </a:buClr>
              <a:buSzPct val="80000"/>
              <a:defRPr/>
            </a:pPr>
            <a:r>
              <a:rPr lang="en-IN" sz="2400" dirty="0" smtClean="0">
                <a:solidFill>
                  <a:schemeClr val="tx1"/>
                </a:solidFill>
                <a:latin typeface="Cambria" panose="02040503050406030204" pitchFamily="18" charset="0"/>
              </a:rPr>
              <a:t>1 led, resistors. </a:t>
            </a:r>
          </a:p>
          <a:p>
            <a:pPr lvl="0" algn="just" defTabSz="457200">
              <a:spcBef>
                <a:spcPts val="1000"/>
              </a:spcBef>
              <a:buClr>
                <a:srgbClr val="B31166"/>
              </a:buClr>
              <a:buSzPct val="80000"/>
              <a:defRPr/>
            </a:pPr>
            <a:r>
              <a:rPr lang="en-IN" sz="2400" dirty="0">
                <a:solidFill>
                  <a:schemeClr val="tx1"/>
                </a:solidFill>
                <a:latin typeface="Cambria" panose="02040503050406030204" pitchFamily="18" charset="0"/>
              </a:rPr>
              <a:t>	</a:t>
            </a:r>
            <a:r>
              <a:rPr lang="en-IN" sz="2400" dirty="0" smtClean="0">
                <a:solidFill>
                  <a:schemeClr val="tx1"/>
                </a:solidFill>
                <a:latin typeface="Cambria" panose="02040503050406030204" pitchFamily="18" charset="0"/>
              </a:rPr>
              <a:t>When an person is detected , the IR rays reflected by the person are received by photodiode and count gets increased in seven segment display. When the number of persons in the room is zero, then count will be zero and lights or any electrical appliances connected are switched off and when some persons are in the room ,lights gets ON.</a:t>
            </a:r>
          </a:p>
          <a:p>
            <a:pPr lvl="0" algn="just" defTabSz="457200">
              <a:spcBef>
                <a:spcPts val="1000"/>
              </a:spcBef>
              <a:buClr>
                <a:srgbClr val="B31166"/>
              </a:buClr>
              <a:buSzPct val="80000"/>
              <a:defRPr/>
            </a:pPr>
            <a:endParaRPr lang="en-IN" sz="2400" dirty="0">
              <a:solidFill>
                <a:schemeClr val="tx1"/>
              </a:solidFill>
              <a:latin typeface="Cambria" panose="02040503050406030204" pitchFamily="18" charset="0"/>
            </a:endParaRPr>
          </a:p>
          <a:p>
            <a:pPr lvl="0" algn="just" defTabSz="457200">
              <a:spcBef>
                <a:spcPts val="1000"/>
              </a:spcBef>
              <a:buClr>
                <a:srgbClr val="B31166"/>
              </a:buClr>
              <a:buSzPct val="80000"/>
              <a:defRPr/>
            </a:pPr>
            <a:endParaRPr lang="en-IN" sz="2400" dirty="0">
              <a:solidFill>
                <a:schemeClr val="tx1"/>
              </a:solidFill>
              <a:latin typeface="Cambria" panose="02040503050406030204" pitchFamily="18" charset="0"/>
            </a:endParaRPr>
          </a:p>
          <a:p>
            <a:endParaRPr lang="en-US" dirty="0">
              <a:solidFill>
                <a:schemeClr val="tx1"/>
              </a:solidFill>
              <a:latin typeface="Cambria" panose="02040503050406030204" pitchFamily="18" charset="0"/>
            </a:endParaRPr>
          </a:p>
        </p:txBody>
      </p:sp>
    </p:spTree>
    <p:extLst>
      <p:ext uri="{BB962C8B-B14F-4D97-AF65-F5344CB8AC3E}">
        <p14:creationId xmlns:p14="http://schemas.microsoft.com/office/powerpoint/2010/main" val="42437504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66800" y="838200"/>
            <a:ext cx="6512511" cy="1143000"/>
          </a:xfrm>
        </p:spPr>
        <p:txBody>
          <a:bodyPr/>
          <a:lstStyle/>
          <a:p>
            <a:pPr marL="0" indent="0" algn="l">
              <a:buNone/>
            </a:pPr>
            <a:r>
              <a:rPr lang="en-US" sz="3600" dirty="0" smtClean="0"/>
              <a:t>Conclusion</a:t>
            </a:r>
            <a:endParaRPr lang="en-GB" sz="3600" dirty="0"/>
          </a:p>
        </p:txBody>
      </p:sp>
      <p:sp>
        <p:nvSpPr>
          <p:cNvPr id="3" name="Content Placeholder 2"/>
          <p:cNvSpPr>
            <a:spLocks noGrp="1"/>
          </p:cNvSpPr>
          <p:nvPr>
            <p:ph idx="1"/>
          </p:nvPr>
        </p:nvSpPr>
        <p:spPr>
          <a:xfrm>
            <a:off x="914400" y="1981200"/>
            <a:ext cx="7086600" cy="4648200"/>
          </a:xfrm>
        </p:spPr>
        <p:txBody>
          <a:bodyPr>
            <a:normAutofit fontScale="92500" lnSpcReduction="10000"/>
          </a:bodyPr>
          <a:lstStyle/>
          <a:p>
            <a:pPr algn="just"/>
            <a:r>
              <a:rPr lang="en-IN" sz="2600" dirty="0">
                <a:latin typeface="Cambria" panose="02040503050406030204" pitchFamily="18" charset="0"/>
              </a:rPr>
              <a:t>We just took up this project as we were interested in electronics and wanted to learn about it. Through this project, we learnt a lot about the functioning and use of different electronic components and their applications in real life. We were able to correlate what we studied in our course to real life</a:t>
            </a:r>
            <a:r>
              <a:rPr lang="en-IN" sz="2600" dirty="0" smtClean="0">
                <a:latin typeface="Cambria" panose="02040503050406030204" pitchFamily="18" charset="0"/>
              </a:rPr>
              <a:t>.</a:t>
            </a:r>
            <a:endParaRPr lang="en-IN" sz="2600" dirty="0">
              <a:latin typeface="Cambria" panose="02040503050406030204" pitchFamily="18" charset="0"/>
            </a:endParaRPr>
          </a:p>
          <a:p>
            <a:pPr algn="just"/>
            <a:r>
              <a:rPr lang="en-IN" sz="2600" dirty="0">
                <a:latin typeface="Cambria" panose="02040503050406030204" pitchFamily="18" charset="0"/>
              </a:rPr>
              <a:t>Also this is very simple and effective idea which can be used in many places like hostel and hotel rooms to save energy.</a:t>
            </a:r>
          </a:p>
          <a:p>
            <a:pPr algn="just"/>
            <a:r>
              <a:rPr lang="en-IN" sz="2600" dirty="0">
                <a:latin typeface="Cambria" panose="02040503050406030204" pitchFamily="18" charset="0"/>
              </a:rPr>
              <a:t> Thanks to our faculty for guiding us in this project. </a:t>
            </a:r>
          </a:p>
          <a:p>
            <a:endParaRPr lang="en-US" dirty="0">
              <a:solidFill>
                <a:schemeClr val="accent1">
                  <a:lumMod val="50000"/>
                </a:schemeClr>
              </a:solidFill>
              <a:latin typeface="Cambria" panose="02040503050406030204" pitchFamily="18" charset="0"/>
            </a:endParaRPr>
          </a:p>
        </p:txBody>
      </p:sp>
    </p:spTree>
    <p:extLst>
      <p:ext uri="{BB962C8B-B14F-4D97-AF65-F5344CB8AC3E}">
        <p14:creationId xmlns:p14="http://schemas.microsoft.com/office/powerpoint/2010/main" val="36446084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sz="5400" dirty="0" smtClean="0"/>
              <a:t>Thank You</a:t>
            </a:r>
            <a:endParaRPr lang="en-US" sz="5400" dirty="0"/>
          </a:p>
        </p:txBody>
      </p:sp>
      <p:sp>
        <p:nvSpPr>
          <p:cNvPr id="6" name="Rectangle 5"/>
          <p:cNvSpPr/>
          <p:nvPr/>
        </p:nvSpPr>
        <p:spPr>
          <a:xfrm>
            <a:off x="2285998" y="1905000"/>
            <a:ext cx="4572000" cy="707886"/>
          </a:xfrm>
          <a:prstGeom prst="rect">
            <a:avLst/>
          </a:prstGeom>
        </p:spPr>
        <p:txBody>
          <a:bodyPr>
            <a:spAutoFit/>
          </a:bodyPr>
          <a:lstStyle/>
          <a:p>
            <a:pPr marL="45720" indent="0" algn="ctr">
              <a:buNone/>
            </a:pPr>
            <a:endParaRPr lang="en-US" sz="1200" dirty="0"/>
          </a:p>
          <a:p>
            <a:pPr marL="45720" indent="0" algn="ctr">
              <a:buNone/>
            </a:pPr>
            <a:r>
              <a:rPr lang="en-US" sz="2800" dirty="0">
                <a:latin typeface="Cambria" panose="02040503050406030204" pitchFamily="18" charset="0"/>
              </a:rPr>
              <a:t>M Devendra Kumar Dora</a:t>
            </a:r>
            <a:endParaRPr lang="en-GB" sz="2400" dirty="0">
              <a:latin typeface="Cambria" panose="02040503050406030204" pitchFamily="18" charset="0"/>
            </a:endParaRPr>
          </a:p>
        </p:txBody>
      </p:sp>
      <p:sp>
        <p:nvSpPr>
          <p:cNvPr id="7" name="Rectangle 6"/>
          <p:cNvSpPr/>
          <p:nvPr/>
        </p:nvSpPr>
        <p:spPr>
          <a:xfrm>
            <a:off x="2286000" y="3152001"/>
            <a:ext cx="4572000" cy="1569660"/>
          </a:xfrm>
          <a:prstGeom prst="rect">
            <a:avLst/>
          </a:prstGeom>
        </p:spPr>
        <p:txBody>
          <a:bodyPr>
            <a:spAutoFit/>
          </a:bodyPr>
          <a:lstStyle/>
          <a:p>
            <a:pPr marL="45720" indent="0" algn="ctr">
              <a:buNone/>
            </a:pPr>
            <a:r>
              <a:rPr lang="en-US" sz="2400" dirty="0" smtClean="0"/>
              <a:t>For code and any queries visit</a:t>
            </a:r>
          </a:p>
          <a:p>
            <a:pPr marL="45720" indent="0" algn="ctr">
              <a:buNone/>
            </a:pPr>
            <a:r>
              <a:rPr lang="en-US" sz="2400" dirty="0" smtClean="0">
                <a:hlinkClick r:id="rId2"/>
              </a:rPr>
              <a:t>http://programmingdevdora.blogspot.in/</a:t>
            </a:r>
            <a:endParaRPr lang="en-US" sz="2400" dirty="0"/>
          </a:p>
        </p:txBody>
      </p:sp>
    </p:spTree>
    <p:extLst>
      <p:ext uri="{BB962C8B-B14F-4D97-AF65-F5344CB8AC3E}">
        <p14:creationId xmlns:p14="http://schemas.microsoft.com/office/powerpoint/2010/main" val="3411868183"/>
      </p:ext>
    </p:extLst>
  </p:cSld>
  <p:clrMapOvr>
    <a:masterClrMapping/>
  </p:clrMapOvr>
  <p:timing>
    <p:tnLst>
      <p:par>
        <p:cTn id="1" dur="indefinite" restart="never" nodeType="tmRoot"/>
      </p:par>
    </p:tnLst>
  </p:timing>
</p:sld>
</file>

<file path=ppt/theme/theme1.xml><?xml version="1.0" encoding="utf-8"?>
<a:theme xmlns:a="http://schemas.openxmlformats.org/drawingml/2006/main" name="Summer">
  <a:themeElements>
    <a:clrScheme name="Summer">
      <a:dk1>
        <a:sysClr val="windowText" lastClr="000000"/>
      </a:dk1>
      <a:lt1>
        <a:sysClr val="window" lastClr="FFFFFF"/>
      </a:lt1>
      <a:dk2>
        <a:srgbClr val="E89117"/>
      </a:dk2>
      <a:lt2>
        <a:srgbClr val="FEDD78"/>
      </a:lt2>
      <a:accent1>
        <a:srgbClr val="A1B633"/>
      </a:accent1>
      <a:accent2>
        <a:srgbClr val="C4D73F"/>
      </a:accent2>
      <a:accent3>
        <a:srgbClr val="FFCE2D"/>
      </a:accent3>
      <a:accent4>
        <a:srgbClr val="FFA600"/>
      </a:accent4>
      <a:accent5>
        <a:srgbClr val="ED5E00"/>
      </a:accent5>
      <a:accent6>
        <a:srgbClr val="C62D03"/>
      </a:accent6>
      <a:hlink>
        <a:srgbClr val="408080"/>
      </a:hlink>
      <a:folHlink>
        <a:srgbClr val="5EAEAE"/>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TC101972873[[fn=Summer]]</Template>
  <TotalTime>211</TotalTime>
  <Words>430</Words>
  <Application>Microsoft Office PowerPoint</Application>
  <PresentationFormat>On-screen Show (4:3)</PresentationFormat>
  <Paragraphs>38</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Andalus</vt:lpstr>
      <vt:lpstr>Arial</vt:lpstr>
      <vt:lpstr>Calibri</vt:lpstr>
      <vt:lpstr>Cambria</vt:lpstr>
      <vt:lpstr>Century Gothic</vt:lpstr>
      <vt:lpstr>Courier New</vt:lpstr>
      <vt:lpstr>Trebuchet MS</vt:lpstr>
      <vt:lpstr>Verdana</vt:lpstr>
      <vt:lpstr>Wingdings 2</vt:lpstr>
      <vt:lpstr>Summer</vt:lpstr>
      <vt:lpstr>Visitor Counter &amp; Auto Light-Switcher</vt:lpstr>
      <vt:lpstr>Overview:</vt:lpstr>
      <vt:lpstr>Power shortage in India</vt:lpstr>
      <vt:lpstr>PowerPoint Presentation</vt:lpstr>
      <vt:lpstr>Circuit with Arduino</vt:lpstr>
      <vt:lpstr>Circuit Diagram</vt:lpstr>
      <vt:lpstr>PowerPoint Presentation</vt:lpstr>
      <vt:lpstr>Conclusion</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dc:creator>
  <cp:lastModifiedBy>M Devendra Kumar Dora</cp:lastModifiedBy>
  <cp:revision>17</cp:revision>
  <dcterms:created xsi:type="dcterms:W3CDTF">2013-11-02T17:31:18Z</dcterms:created>
  <dcterms:modified xsi:type="dcterms:W3CDTF">2014-02-18T09:41:31Z</dcterms:modified>
</cp:coreProperties>
</file>