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83" r:id="rId2"/>
    <p:sldId id="257" r:id="rId3"/>
    <p:sldId id="258" r:id="rId4"/>
    <p:sldId id="274" r:id="rId5"/>
    <p:sldId id="275" r:id="rId6"/>
    <p:sldId id="260" r:id="rId7"/>
    <p:sldId id="261" r:id="rId8"/>
    <p:sldId id="276" r:id="rId9"/>
    <p:sldId id="277" r:id="rId10"/>
    <p:sldId id="262" r:id="rId11"/>
    <p:sldId id="263" r:id="rId12"/>
    <p:sldId id="278" r:id="rId13"/>
    <p:sldId id="282" r:id="rId14"/>
    <p:sldId id="279" r:id="rId15"/>
    <p:sldId id="280" r:id="rId16"/>
    <p:sldId id="281" r:id="rId17"/>
    <p:sldId id="264"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10" autoAdjust="0"/>
  </p:normalViewPr>
  <p:slideViewPr>
    <p:cSldViewPr>
      <p:cViewPr varScale="1">
        <p:scale>
          <a:sx n="76" d="100"/>
          <a:sy n="76" d="100"/>
        </p:scale>
        <p:origin x="164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409B55CC-BC7B-42F9-895C-77ECBE377AAB}" type="datetimeFigureOut">
              <a:rPr lang="en-IE" smtClean="0"/>
              <a:t>26/07/2025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51476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09B55CC-BC7B-42F9-895C-77ECBE377AAB}" type="datetimeFigureOut">
              <a:rPr lang="en-IE" smtClean="0"/>
              <a:t>26/07/2025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73204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09B55CC-BC7B-42F9-895C-77ECBE377AAB}" type="datetimeFigureOut">
              <a:rPr lang="en-IE" smtClean="0"/>
              <a:t>26/07/2025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81134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09B55CC-BC7B-42F9-895C-77ECBE377AAB}" type="datetimeFigureOut">
              <a:rPr lang="en-IE" smtClean="0"/>
              <a:t>26/07/2025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69265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B55CC-BC7B-42F9-895C-77ECBE377AAB}" type="datetimeFigureOut">
              <a:rPr lang="en-IE" smtClean="0"/>
              <a:t>26/07/2025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69691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409B55CC-BC7B-42F9-895C-77ECBE377AAB}" type="datetimeFigureOut">
              <a:rPr lang="en-IE" smtClean="0"/>
              <a:t>26/07/2025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21456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409B55CC-BC7B-42F9-895C-77ECBE377AAB}" type="datetimeFigureOut">
              <a:rPr lang="en-IE" smtClean="0"/>
              <a:t>26/07/2025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154657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409B55CC-BC7B-42F9-895C-77ECBE377AAB}" type="datetimeFigureOut">
              <a:rPr lang="en-IE" smtClean="0"/>
              <a:t>26/07/2025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75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B55CC-BC7B-42F9-895C-77ECBE377AAB}" type="datetimeFigureOut">
              <a:rPr lang="en-IE" smtClean="0"/>
              <a:t>26/07/2025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389038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B55CC-BC7B-42F9-895C-77ECBE377AAB}" type="datetimeFigureOut">
              <a:rPr lang="en-IE" smtClean="0"/>
              <a:t>26/07/2025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220142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B55CC-BC7B-42F9-895C-77ECBE377AAB}" type="datetimeFigureOut">
              <a:rPr lang="en-IE" smtClean="0"/>
              <a:t>26/07/2025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F30BC68-17BA-4550-A90B-D05F7556F356}" type="slidenum">
              <a:rPr lang="en-IE" smtClean="0"/>
              <a:t>‹#›</a:t>
            </a:fld>
            <a:endParaRPr lang="en-IE"/>
          </a:p>
        </p:txBody>
      </p:sp>
    </p:spTree>
    <p:extLst>
      <p:ext uri="{BB962C8B-B14F-4D97-AF65-F5344CB8AC3E}">
        <p14:creationId xmlns:p14="http://schemas.microsoft.com/office/powerpoint/2010/main" val="68937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9B55CC-BC7B-42F9-895C-77ECBE377AAB}" type="datetimeFigureOut">
              <a:rPr lang="en-IE" smtClean="0"/>
              <a:t>26/07/2025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0BC68-17BA-4550-A90B-D05F7556F356}" type="slidenum">
              <a:rPr lang="en-IE" smtClean="0"/>
              <a:t>‹#›</a:t>
            </a:fld>
            <a:endParaRPr lang="en-IE"/>
          </a:p>
        </p:txBody>
      </p:sp>
    </p:spTree>
    <p:extLst>
      <p:ext uri="{BB962C8B-B14F-4D97-AF65-F5344CB8AC3E}">
        <p14:creationId xmlns:p14="http://schemas.microsoft.com/office/powerpoint/2010/main" val="249173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C0D64-37CD-D11E-CA66-3DB75B404111}"/>
              </a:ext>
            </a:extLst>
          </p:cNvPr>
          <p:cNvSpPr>
            <a:spLocks noGrp="1"/>
          </p:cNvSpPr>
          <p:nvPr>
            <p:ph idx="1"/>
          </p:nvPr>
        </p:nvSpPr>
        <p:spPr>
          <a:xfrm>
            <a:off x="457200" y="476672"/>
            <a:ext cx="8229600" cy="5649491"/>
          </a:xfrm>
        </p:spPr>
        <p:txBody>
          <a:bodyPr>
            <a:normAutofit/>
          </a:bodyPr>
          <a:lstStyle/>
          <a:p>
            <a:pPr marL="0" indent="0" algn="ctr">
              <a:buNone/>
            </a:pPr>
            <a:r>
              <a:rPr lang="en-GB" sz="5400" b="1" dirty="0">
                <a:solidFill>
                  <a:srgbClr val="0070C0"/>
                </a:solidFill>
              </a:rPr>
              <a:t>Automated Artwork Narrative Generation Using Deep Learning</a:t>
            </a:r>
          </a:p>
          <a:p>
            <a:pPr marL="0" indent="0" algn="ctr">
              <a:buNone/>
            </a:pPr>
            <a:endParaRPr lang="en-GB" sz="2400" dirty="0">
              <a:solidFill>
                <a:srgbClr val="0070C0"/>
              </a:solidFill>
            </a:endParaRPr>
          </a:p>
          <a:p>
            <a:pPr marL="0" indent="0" algn="ctr">
              <a:buNone/>
            </a:pPr>
            <a:r>
              <a:rPr lang="en-GB" sz="2400" b="1" dirty="0">
                <a:solidFill>
                  <a:srgbClr val="0070C0"/>
                </a:solidFill>
              </a:rPr>
              <a:t>Devendrakumar Rajput</a:t>
            </a:r>
            <a:endParaRPr lang="en-GB" sz="2400" dirty="0">
              <a:solidFill>
                <a:schemeClr val="accent1"/>
              </a:solidFill>
            </a:endParaRPr>
          </a:p>
          <a:p>
            <a:pPr marL="0" indent="0" algn="ctr">
              <a:buNone/>
            </a:pPr>
            <a:r>
              <a:rPr lang="en-GB" sz="2400" b="1" dirty="0">
                <a:solidFill>
                  <a:srgbClr val="0070C0"/>
                </a:solidFill>
              </a:rPr>
              <a:t>x23318643</a:t>
            </a:r>
            <a:endParaRPr lang="en-GB" sz="2400" dirty="0">
              <a:solidFill>
                <a:schemeClr val="accent1"/>
              </a:solidFill>
            </a:endParaRPr>
          </a:p>
          <a:p>
            <a:pPr marL="0" indent="0" algn="ctr">
              <a:buNone/>
            </a:pPr>
            <a:r>
              <a:rPr lang="en-GB" sz="2400" b="1" dirty="0">
                <a:solidFill>
                  <a:srgbClr val="0070C0"/>
                </a:solidFill>
              </a:rPr>
              <a:t>MSc Research Project/Internship/ Practicum</a:t>
            </a:r>
          </a:p>
          <a:p>
            <a:pPr marL="0" indent="0" algn="ctr">
              <a:buNone/>
            </a:pPr>
            <a:r>
              <a:rPr lang="en-GB" sz="2400" b="1" dirty="0">
                <a:solidFill>
                  <a:srgbClr val="0070C0"/>
                </a:solidFill>
              </a:rPr>
              <a:t>Master of Science in Data Analytics Information(MSCDAD_C)</a:t>
            </a:r>
            <a:endParaRPr lang="en-GB" sz="2400" dirty="0">
              <a:solidFill>
                <a:schemeClr val="accent1"/>
              </a:solidFill>
            </a:endParaRPr>
          </a:p>
        </p:txBody>
      </p:sp>
    </p:spTree>
    <p:extLst>
      <p:ext uri="{BB962C8B-B14F-4D97-AF65-F5344CB8AC3E}">
        <p14:creationId xmlns:p14="http://schemas.microsoft.com/office/powerpoint/2010/main" val="407860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DEAF6-8B0B-14FC-D6E4-43E3B6E8B31A}"/>
              </a:ext>
            </a:extLst>
          </p:cNvPr>
          <p:cNvSpPr>
            <a:spLocks noGrp="1"/>
          </p:cNvSpPr>
          <p:nvPr>
            <p:ph type="title"/>
          </p:nvPr>
        </p:nvSpPr>
        <p:spPr/>
        <p:txBody>
          <a:bodyPr/>
          <a:lstStyle/>
          <a:p>
            <a:r>
              <a:rPr lang="en-IE" dirty="0">
                <a:solidFill>
                  <a:srgbClr val="0070C0"/>
                </a:solidFill>
              </a:rPr>
              <a:t>Implementation</a:t>
            </a:r>
            <a:endParaRPr lang="en-GB" dirty="0"/>
          </a:p>
        </p:txBody>
      </p:sp>
      <p:sp>
        <p:nvSpPr>
          <p:cNvPr id="4" name="Rectangle 1">
            <a:extLst>
              <a:ext uri="{FF2B5EF4-FFF2-40B4-BE49-F238E27FC236}">
                <a16:creationId xmlns:a16="http://schemas.microsoft.com/office/drawing/2014/main" id="{EE05B48C-D509-EDC0-E4E3-6CCD0E1AF721}"/>
              </a:ext>
            </a:extLst>
          </p:cNvPr>
          <p:cNvSpPr>
            <a:spLocks noGrp="1" noChangeArrowheads="1"/>
          </p:cNvSpPr>
          <p:nvPr>
            <p:ph idx="1"/>
          </p:nvPr>
        </p:nvSpPr>
        <p:spPr bwMode="auto">
          <a:xfrm>
            <a:off x="457201" y="2016523"/>
            <a:ext cx="807523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The final implementation resulted in a fully functional Flask web application that accepts artwork images, performs classification, and generates AI-based descriptive narratives in real time.</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EfficientNet-B0 was trained on the </a:t>
            </a:r>
            <a:r>
              <a:rPr kumimoji="0" lang="en-US" altLang="en-US" sz="1800" b="0" i="0" u="none" strike="noStrike" cap="none" normalizeH="0" baseline="0" dirty="0" err="1">
                <a:ln>
                  <a:noFill/>
                </a:ln>
                <a:solidFill>
                  <a:schemeClr val="tx1"/>
                </a:solidFill>
                <a:effectLst/>
                <a:latin typeface="Arial" panose="020B0604020202020204" pitchFamily="34" charset="0"/>
              </a:rPr>
              <a:t>WikiArt</a:t>
            </a:r>
            <a:r>
              <a:rPr kumimoji="0" lang="en-US" altLang="en-US" sz="1800" b="0" i="0" u="none" strike="noStrike" cap="none" normalizeH="0" baseline="0" dirty="0">
                <a:ln>
                  <a:noFill/>
                </a:ln>
                <a:solidFill>
                  <a:schemeClr val="tx1"/>
                </a:solidFill>
                <a:effectLst/>
                <a:latin typeface="Arial" panose="020B0604020202020204" pitchFamily="34" charset="0"/>
              </a:rPr>
              <a:t> dataset and achieved 75% classification accuracy. GPT-2 and GPT-4o were integrated for narrative generation, producing context-aware textual outputs based on classified artwork labels.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Outputs include transformed and labeled image data, a trained classification model, a Flask interface, and a set of generated narrative texts for evaluation and demonstration purposes.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Tools and languages used: Python 3.10,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Hugging Face Transformers, OpenAI API, Flask, Pandas, Matplotlib, and HTML/CSS for frontend display.</a:t>
            </a:r>
          </a:p>
        </p:txBody>
      </p:sp>
    </p:spTree>
    <p:extLst>
      <p:ext uri="{BB962C8B-B14F-4D97-AF65-F5344CB8AC3E}">
        <p14:creationId xmlns:p14="http://schemas.microsoft.com/office/powerpoint/2010/main" val="361454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A82E-B562-C140-7D46-D6A166B2E61C}"/>
              </a:ext>
            </a:extLst>
          </p:cNvPr>
          <p:cNvSpPr>
            <a:spLocks noGrp="1"/>
          </p:cNvSpPr>
          <p:nvPr>
            <p:ph type="title"/>
          </p:nvPr>
        </p:nvSpPr>
        <p:spPr/>
        <p:txBody>
          <a:bodyPr/>
          <a:lstStyle/>
          <a:p>
            <a:r>
              <a:rPr lang="en-IE" dirty="0">
                <a:solidFill>
                  <a:srgbClr val="0070C0"/>
                </a:solidFill>
              </a:rPr>
              <a:t>Results and Evaluation</a:t>
            </a:r>
            <a:endParaRPr lang="en-GB" dirty="0"/>
          </a:p>
        </p:txBody>
      </p:sp>
      <p:sp>
        <p:nvSpPr>
          <p:cNvPr id="4" name="Rectangle 1">
            <a:extLst>
              <a:ext uri="{FF2B5EF4-FFF2-40B4-BE49-F238E27FC236}">
                <a16:creationId xmlns:a16="http://schemas.microsoft.com/office/drawing/2014/main" id="{2DFB7E2A-D7C7-558A-49B1-183F1DD190AA}"/>
              </a:ext>
            </a:extLst>
          </p:cNvPr>
          <p:cNvSpPr>
            <a:spLocks noGrp="1" noChangeArrowheads="1"/>
          </p:cNvSpPr>
          <p:nvPr>
            <p:ph idx="1"/>
          </p:nvPr>
        </p:nvSpPr>
        <p:spPr bwMode="auto">
          <a:xfrm>
            <a:off x="539552" y="1233362"/>
            <a:ext cx="814724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Classification Performance:</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EfficientNet-B0 achieved 75% accuracy on the </a:t>
            </a:r>
            <a:r>
              <a:rPr kumimoji="0" lang="en-US" altLang="en-US" sz="1800" b="0" i="0" u="none" strike="noStrike" cap="none" normalizeH="0" baseline="0" dirty="0" err="1">
                <a:ln>
                  <a:noFill/>
                </a:ln>
                <a:solidFill>
                  <a:schemeClr val="tx1"/>
                </a:solidFill>
                <a:effectLst/>
                <a:latin typeface="+mj-lt"/>
              </a:rPr>
              <a:t>WikiArt</a:t>
            </a:r>
            <a:r>
              <a:rPr kumimoji="0" lang="en-US" altLang="en-US" sz="1800" b="0" i="0" u="none" strike="noStrike" cap="none" normalizeH="0" baseline="0" dirty="0">
                <a:ln>
                  <a:noFill/>
                </a:ln>
                <a:solidFill>
                  <a:schemeClr val="tx1"/>
                </a:solidFill>
                <a:effectLst/>
                <a:latin typeface="+mj-lt"/>
              </a:rPr>
              <a:t> dataset. While adequate for general style/artist recognition, further fine-tuning is needed for subtle artistic variations.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Narrative Generation:</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GPT-4o produced more fluent and descriptive narratives than GPT-2, especially in terms of coherence and creativity. GPT-2 showed occasional repetition or lack of detail.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Evaluation Criteria &amp; Observations:</a:t>
            </a:r>
            <a:endParaRPr kumimoji="0" lang="en-US" altLang="en-US" sz="1800" b="0" i="0" u="none" strike="noStrike" cap="none" normalizeH="0" baseline="0" dirty="0">
              <a:ln>
                <a:noFill/>
              </a:ln>
              <a:solidFill>
                <a:schemeClr val="tx1"/>
              </a:solidFill>
              <a:effectLst/>
              <a:latin typeface="+mj-lt"/>
            </a:endParaRP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mj-lt"/>
              </a:rPr>
              <a:t>Adequacy:</a:t>
            </a:r>
            <a:r>
              <a:rPr kumimoji="0" lang="en-US" altLang="en-US" sz="1800" b="0" i="0" u="none" strike="noStrike" cap="none" normalizeH="0" baseline="0" dirty="0">
                <a:ln>
                  <a:noFill/>
                </a:ln>
                <a:solidFill>
                  <a:schemeClr val="tx1"/>
                </a:solidFill>
                <a:effectLst/>
                <a:latin typeface="+mj-lt"/>
              </a:rPr>
              <a:t> Models performed reliably on diverse artworks.</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mj-lt"/>
              </a:rPr>
              <a:t>Coverage:</a:t>
            </a:r>
            <a:r>
              <a:rPr kumimoji="0" lang="en-US" altLang="en-US" sz="1800" b="0" i="0" u="none" strike="noStrike" cap="none" normalizeH="0" baseline="0" dirty="0">
                <a:ln>
                  <a:noFill/>
                </a:ln>
                <a:solidFill>
                  <a:schemeClr val="tx1"/>
                </a:solidFill>
                <a:effectLst/>
                <a:latin typeface="+mj-lt"/>
              </a:rPr>
              <a:t> Handled a wide range of genres, though not fine-tuned per artist.</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mj-lt"/>
              </a:rPr>
              <a:t>Effectiveness:</a:t>
            </a:r>
            <a:r>
              <a:rPr kumimoji="0" lang="en-US" altLang="en-US" sz="1800" b="0" i="0" u="none" strike="noStrike" cap="none" normalizeH="0" baseline="0" dirty="0">
                <a:ln>
                  <a:noFill/>
                </a:ln>
                <a:solidFill>
                  <a:schemeClr val="tx1"/>
                </a:solidFill>
                <a:effectLst/>
                <a:latin typeface="+mj-lt"/>
              </a:rPr>
              <a:t> Clear improvement in quality from GPT-2 to GPT-4o.</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mj-lt"/>
              </a:rPr>
              <a:t>User Friendliness:</a:t>
            </a:r>
            <a:r>
              <a:rPr kumimoji="0" lang="en-US" altLang="en-US" sz="1800" b="0" i="0" u="none" strike="noStrike" cap="none" normalizeH="0" baseline="0" dirty="0">
                <a:ln>
                  <a:noFill/>
                </a:ln>
                <a:solidFill>
                  <a:schemeClr val="tx1"/>
                </a:solidFill>
                <a:effectLst/>
                <a:latin typeface="+mj-lt"/>
              </a:rPr>
              <a:t> Flask app successfully renders images and narratives with minimal delay and intuitive layout.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j-lt"/>
              </a:rPr>
              <a:t>Statistical Measures:</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Accuracy, F1-score, and visual analysis (narrative richness) were used. Narrative assessment was qualitative but guided by fluency, relevance, and contextual accuracy.</a:t>
            </a:r>
          </a:p>
        </p:txBody>
      </p:sp>
    </p:spTree>
    <p:extLst>
      <p:ext uri="{BB962C8B-B14F-4D97-AF65-F5344CB8AC3E}">
        <p14:creationId xmlns:p14="http://schemas.microsoft.com/office/powerpoint/2010/main" val="307494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C66B-05C1-3912-2992-F475CF1C75AC}"/>
              </a:ext>
            </a:extLst>
          </p:cNvPr>
          <p:cNvSpPr>
            <a:spLocks noGrp="1"/>
          </p:cNvSpPr>
          <p:nvPr>
            <p:ph type="title"/>
          </p:nvPr>
        </p:nvSpPr>
        <p:spPr/>
        <p:txBody>
          <a:bodyPr>
            <a:normAutofit/>
          </a:bodyPr>
          <a:lstStyle/>
          <a:p>
            <a:r>
              <a:rPr lang="en-IE" sz="3200" dirty="0">
                <a:solidFill>
                  <a:srgbClr val="0070C0"/>
                </a:solidFill>
              </a:rPr>
              <a:t>Results and Evaluation – </a:t>
            </a:r>
            <a:r>
              <a:rPr lang="en-IE" sz="3200" dirty="0" err="1">
                <a:solidFill>
                  <a:srgbClr val="0070C0"/>
                </a:solidFill>
              </a:rPr>
              <a:t>EfficientNet</a:t>
            </a:r>
            <a:r>
              <a:rPr lang="en-IE" sz="3200" dirty="0">
                <a:solidFill>
                  <a:srgbClr val="0070C0"/>
                </a:solidFill>
              </a:rPr>
              <a:t> model Performance</a:t>
            </a:r>
            <a:endParaRPr lang="en-GB" sz="3200" dirty="0"/>
          </a:p>
        </p:txBody>
      </p:sp>
      <p:pic>
        <p:nvPicPr>
          <p:cNvPr id="13315" name="Picture 3">
            <a:extLst>
              <a:ext uri="{FF2B5EF4-FFF2-40B4-BE49-F238E27FC236}">
                <a16:creationId xmlns:a16="http://schemas.microsoft.com/office/drawing/2014/main" id="{0C6C9C71-8A4D-CD15-76DC-8749366111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56792"/>
            <a:ext cx="8229600" cy="502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60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9F3B-DAFD-5781-B0A1-B39F2755FF72}"/>
              </a:ext>
            </a:extLst>
          </p:cNvPr>
          <p:cNvSpPr>
            <a:spLocks noGrp="1"/>
          </p:cNvSpPr>
          <p:nvPr>
            <p:ph type="title"/>
          </p:nvPr>
        </p:nvSpPr>
        <p:spPr/>
        <p:txBody>
          <a:bodyPr>
            <a:normAutofit fontScale="90000"/>
          </a:bodyPr>
          <a:lstStyle/>
          <a:p>
            <a:r>
              <a:rPr lang="en-IE" dirty="0" err="1">
                <a:solidFill>
                  <a:srgbClr val="0070C0"/>
                </a:solidFill>
              </a:rPr>
              <a:t>EfficientNet</a:t>
            </a:r>
            <a:r>
              <a:rPr lang="en-IE" dirty="0">
                <a:solidFill>
                  <a:srgbClr val="0070C0"/>
                </a:solidFill>
              </a:rPr>
              <a:t> model Performance – Confusion Matrix</a:t>
            </a:r>
            <a:endParaRPr lang="en-GB" dirty="0"/>
          </a:p>
        </p:txBody>
      </p:sp>
      <p:pic>
        <p:nvPicPr>
          <p:cNvPr id="18434" name="Picture 2">
            <a:extLst>
              <a:ext uri="{FF2B5EF4-FFF2-40B4-BE49-F238E27FC236}">
                <a16:creationId xmlns:a16="http://schemas.microsoft.com/office/drawing/2014/main" id="{91E6FA1F-D895-E799-EE83-2143CA40E0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56792"/>
            <a:ext cx="8229600" cy="512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04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2C0E-31FF-771C-88E5-022D3D873B86}"/>
              </a:ext>
            </a:extLst>
          </p:cNvPr>
          <p:cNvSpPr>
            <a:spLocks noGrp="1"/>
          </p:cNvSpPr>
          <p:nvPr>
            <p:ph type="title"/>
          </p:nvPr>
        </p:nvSpPr>
        <p:spPr/>
        <p:txBody>
          <a:bodyPr>
            <a:normAutofit fontScale="90000"/>
          </a:bodyPr>
          <a:lstStyle/>
          <a:p>
            <a:r>
              <a:rPr lang="en-IE" dirty="0" err="1">
                <a:solidFill>
                  <a:srgbClr val="0070C0"/>
                </a:solidFill>
              </a:rPr>
              <a:t>EfficientNet</a:t>
            </a:r>
            <a:r>
              <a:rPr lang="en-IE" dirty="0">
                <a:solidFill>
                  <a:srgbClr val="0070C0"/>
                </a:solidFill>
              </a:rPr>
              <a:t> model Performance metrics</a:t>
            </a:r>
            <a:endParaRPr lang="en-GB" dirty="0"/>
          </a:p>
        </p:txBody>
      </p:sp>
      <p:graphicFrame>
        <p:nvGraphicFramePr>
          <p:cNvPr id="4" name="Table 3">
            <a:extLst>
              <a:ext uri="{FF2B5EF4-FFF2-40B4-BE49-F238E27FC236}">
                <a16:creationId xmlns:a16="http://schemas.microsoft.com/office/drawing/2014/main" id="{87D65DEB-AA4D-F094-87CC-6FA97D5DFF5E}"/>
              </a:ext>
            </a:extLst>
          </p:cNvPr>
          <p:cNvGraphicFramePr>
            <a:graphicFrameLocks noGrp="1"/>
          </p:cNvGraphicFramePr>
          <p:nvPr>
            <p:extLst>
              <p:ext uri="{D42A27DB-BD31-4B8C-83A1-F6EECF244321}">
                <p14:modId xmlns:p14="http://schemas.microsoft.com/office/powerpoint/2010/main" val="4169148504"/>
              </p:ext>
            </p:extLst>
          </p:nvPr>
        </p:nvGraphicFramePr>
        <p:xfrm>
          <a:off x="457200" y="1669316"/>
          <a:ext cx="8229600" cy="4914048"/>
        </p:xfrm>
        <a:graphic>
          <a:graphicData uri="http://schemas.openxmlformats.org/drawingml/2006/table">
            <a:tbl>
              <a:tblPr firstRow="1" firstCol="1" bandRow="1">
                <a:tableStyleId>{5C22544A-7EE6-4342-B048-85BDC9FD1C3A}</a:tableStyleId>
              </a:tblPr>
              <a:tblGrid>
                <a:gridCol w="1645920">
                  <a:extLst>
                    <a:ext uri="{9D8B030D-6E8A-4147-A177-3AD203B41FA5}">
                      <a16:colId xmlns:a16="http://schemas.microsoft.com/office/drawing/2014/main" val="2879044689"/>
                    </a:ext>
                  </a:extLst>
                </a:gridCol>
                <a:gridCol w="1645920">
                  <a:extLst>
                    <a:ext uri="{9D8B030D-6E8A-4147-A177-3AD203B41FA5}">
                      <a16:colId xmlns:a16="http://schemas.microsoft.com/office/drawing/2014/main" val="2729455489"/>
                    </a:ext>
                  </a:extLst>
                </a:gridCol>
                <a:gridCol w="1645920">
                  <a:extLst>
                    <a:ext uri="{9D8B030D-6E8A-4147-A177-3AD203B41FA5}">
                      <a16:colId xmlns:a16="http://schemas.microsoft.com/office/drawing/2014/main" val="1240161465"/>
                    </a:ext>
                  </a:extLst>
                </a:gridCol>
                <a:gridCol w="1645920">
                  <a:extLst>
                    <a:ext uri="{9D8B030D-6E8A-4147-A177-3AD203B41FA5}">
                      <a16:colId xmlns:a16="http://schemas.microsoft.com/office/drawing/2014/main" val="460126565"/>
                    </a:ext>
                  </a:extLst>
                </a:gridCol>
                <a:gridCol w="1645920">
                  <a:extLst>
                    <a:ext uri="{9D8B030D-6E8A-4147-A177-3AD203B41FA5}">
                      <a16:colId xmlns:a16="http://schemas.microsoft.com/office/drawing/2014/main" val="2503058057"/>
                    </a:ext>
                  </a:extLst>
                </a:gridCol>
              </a:tblGrid>
              <a:tr h="326109">
                <a:tc>
                  <a:txBody>
                    <a:bodyPr/>
                    <a:lstStyle/>
                    <a:p>
                      <a:pPr algn="just">
                        <a:lnSpc>
                          <a:spcPct val="115000"/>
                        </a:lnSpc>
                        <a:spcAft>
                          <a:spcPts val="1000"/>
                        </a:spcAft>
                        <a:buNone/>
                      </a:pPr>
                      <a:r>
                        <a:rPr lang="en-US" sz="1200">
                          <a:effectLst/>
                        </a:rPr>
                        <a:t>Genre</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Precision</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Recall</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F1-Score</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Support</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1023129"/>
                  </a:ext>
                </a:extLst>
              </a:tr>
              <a:tr h="326109">
                <a:tc>
                  <a:txBody>
                    <a:bodyPr/>
                    <a:lstStyle/>
                    <a:p>
                      <a:pPr algn="just">
                        <a:lnSpc>
                          <a:spcPct val="115000"/>
                        </a:lnSpc>
                        <a:spcAft>
                          <a:spcPts val="1000"/>
                        </a:spcAft>
                        <a:buNone/>
                      </a:pPr>
                      <a:r>
                        <a:rPr lang="en-US" sz="1200">
                          <a:effectLst/>
                        </a:rPr>
                        <a:t>Abstract Expressionism</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0.8022</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0.6652</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0.7273</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445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1871365"/>
                  </a:ext>
                </a:extLst>
              </a:tr>
              <a:tr h="326109">
                <a:tc>
                  <a:txBody>
                    <a:bodyPr/>
                    <a:lstStyle/>
                    <a:p>
                      <a:pPr algn="just">
                        <a:lnSpc>
                          <a:spcPct val="115000"/>
                        </a:lnSpc>
                        <a:spcAft>
                          <a:spcPts val="1000"/>
                        </a:spcAft>
                        <a:buNone/>
                      </a:pPr>
                      <a:r>
                        <a:rPr lang="en-US" sz="1200">
                          <a:effectLst/>
                        </a:rPr>
                        <a:t>Color Field Painting</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0.6958</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0.7713</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0.7316</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258</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8653423"/>
                  </a:ext>
                </a:extLst>
              </a:tr>
              <a:tr h="326109">
                <a:tc>
                  <a:txBody>
                    <a:bodyPr/>
                    <a:lstStyle/>
                    <a:p>
                      <a:pPr algn="just">
                        <a:lnSpc>
                          <a:spcPct val="115000"/>
                        </a:lnSpc>
                        <a:spcAft>
                          <a:spcPts val="1000"/>
                        </a:spcAft>
                        <a:buNone/>
                      </a:pPr>
                      <a:r>
                        <a:rPr lang="en-US" sz="1200">
                          <a:effectLst/>
                        </a:rPr>
                        <a:t>Cubism</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0.8052</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0.8659</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0.8345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358</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71075873"/>
                  </a:ext>
                </a:extLst>
              </a:tr>
              <a:tr h="326109">
                <a:tc>
                  <a:txBody>
                    <a:bodyPr/>
                    <a:lstStyle/>
                    <a:p>
                      <a:pPr algn="just">
                        <a:lnSpc>
                          <a:spcPct val="115000"/>
                        </a:lnSpc>
                        <a:spcAft>
                          <a:spcPts val="1000"/>
                        </a:spcAft>
                        <a:buNone/>
                      </a:pPr>
                      <a:r>
                        <a:rPr lang="en-US" sz="1200">
                          <a:effectLst/>
                        </a:rPr>
                        <a:t>Early Renaissance</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0.6696</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0.6757</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0.6726</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222</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3222935"/>
                  </a:ext>
                </a:extLst>
              </a:tr>
              <a:tr h="326109">
                <a:tc>
                  <a:txBody>
                    <a:bodyPr/>
                    <a:lstStyle/>
                    <a:p>
                      <a:pPr algn="just">
                        <a:lnSpc>
                          <a:spcPct val="115000"/>
                        </a:lnSpc>
                        <a:spcAft>
                          <a:spcPts val="1000"/>
                        </a:spcAft>
                        <a:buNone/>
                      </a:pPr>
                      <a:r>
                        <a:rPr lang="en-US" sz="1200">
                          <a:effectLst/>
                        </a:rPr>
                        <a:t>High Renaissance</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0.5556</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0.6744</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0.6092</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215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3503971"/>
                  </a:ext>
                </a:extLst>
              </a:tr>
              <a:tr h="674631">
                <a:tc>
                  <a:txBody>
                    <a:bodyPr/>
                    <a:lstStyle/>
                    <a:p>
                      <a:pPr algn="just">
                        <a:lnSpc>
                          <a:spcPct val="115000"/>
                        </a:lnSpc>
                        <a:spcAft>
                          <a:spcPts val="1000"/>
                        </a:spcAft>
                        <a:buNone/>
                      </a:pPr>
                      <a:r>
                        <a:rPr lang="en-US" sz="1200">
                          <a:effectLst/>
                        </a:rPr>
                        <a:t>Mannerism/Late Renaissance</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0.6619</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0.6780</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0.6699</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205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9460919"/>
                  </a:ext>
                </a:extLst>
              </a:tr>
              <a:tr h="326109">
                <a:tc>
                  <a:txBody>
                    <a:bodyPr/>
                    <a:lstStyle/>
                    <a:p>
                      <a:pPr algn="just">
                        <a:lnSpc>
                          <a:spcPct val="115000"/>
                        </a:lnSpc>
                        <a:spcAft>
                          <a:spcPts val="1000"/>
                        </a:spcAft>
                        <a:buNone/>
                      </a:pPr>
                      <a:r>
                        <a:rPr lang="en-US" sz="1200">
                          <a:effectLst/>
                        </a:rPr>
                        <a:t>Minimalism</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0.7034</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0.7757</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0.7378</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214</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5171002"/>
                  </a:ext>
                </a:extLst>
              </a:tr>
              <a:tr h="326109">
                <a:tc>
                  <a:txBody>
                    <a:bodyPr/>
                    <a:lstStyle/>
                    <a:p>
                      <a:pPr algn="just">
                        <a:lnSpc>
                          <a:spcPct val="115000"/>
                        </a:lnSpc>
                        <a:spcAft>
                          <a:spcPts val="1000"/>
                        </a:spcAft>
                        <a:buNone/>
                      </a:pPr>
                      <a:r>
                        <a:rPr lang="en-US" sz="1200">
                          <a:effectLst/>
                        </a:rPr>
                        <a:t>Naive Art/Primitivism</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0.8732</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0.8052</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0.8378</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385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9299976"/>
                  </a:ext>
                </a:extLst>
              </a:tr>
              <a:tr h="326109">
                <a:tc>
                  <a:txBody>
                    <a:bodyPr/>
                    <a:lstStyle/>
                    <a:p>
                      <a:pPr algn="just">
                        <a:lnSpc>
                          <a:spcPct val="115000"/>
                        </a:lnSpc>
                        <a:spcAft>
                          <a:spcPts val="1000"/>
                        </a:spcAft>
                        <a:buNone/>
                      </a:pPr>
                      <a:r>
                        <a:rPr lang="en-US" sz="1200">
                          <a:effectLst/>
                        </a:rPr>
                        <a:t>Pop Art</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0.6774</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0.6203</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0.6476</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237</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3419202"/>
                  </a:ext>
                </a:extLst>
              </a:tr>
              <a:tr h="326109">
                <a:tc>
                  <a:txBody>
                    <a:bodyPr/>
                    <a:lstStyle/>
                    <a:p>
                      <a:pPr algn="just">
                        <a:lnSpc>
                          <a:spcPct val="115000"/>
                        </a:lnSpc>
                        <a:spcAft>
                          <a:spcPts val="1000"/>
                        </a:spcAft>
                        <a:buNone/>
                      </a:pPr>
                      <a:r>
                        <a:rPr lang="en-US" sz="1200">
                          <a:effectLst/>
                        </a:rPr>
                        <a:t>Rococo</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0.9000</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0.8892</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0.8946</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334</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0636891"/>
                  </a:ext>
                </a:extLst>
              </a:tr>
              <a:tr h="326109">
                <a:tc>
                  <a:txBody>
                    <a:bodyPr/>
                    <a:lstStyle/>
                    <a:p>
                      <a:pPr algn="just">
                        <a:lnSpc>
                          <a:spcPct val="115000"/>
                        </a:lnSpc>
                        <a:spcAft>
                          <a:spcPts val="1000"/>
                        </a:spcAft>
                        <a:buNone/>
                      </a:pPr>
                      <a:r>
                        <a:rPr lang="en-US" sz="1200">
                          <a:effectLst/>
                        </a:rPr>
                        <a:t>Overall Accuracy</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 </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 </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0.7515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 </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7924994"/>
                  </a:ext>
                </a:extLst>
              </a:tr>
              <a:tr h="326109">
                <a:tc>
                  <a:txBody>
                    <a:bodyPr/>
                    <a:lstStyle/>
                    <a:p>
                      <a:pPr algn="just">
                        <a:lnSpc>
                          <a:spcPct val="115000"/>
                        </a:lnSpc>
                        <a:spcAft>
                          <a:spcPts val="1000"/>
                        </a:spcAft>
                        <a:buNone/>
                      </a:pPr>
                      <a:r>
                        <a:rPr lang="en-US" sz="1200">
                          <a:effectLst/>
                        </a:rPr>
                        <a:t>Macro Avg</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0.7344</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0.7421</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0.7363</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2873</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5507404"/>
                  </a:ext>
                </a:extLst>
              </a:tr>
              <a:tr h="326109">
                <a:tc>
                  <a:txBody>
                    <a:bodyPr/>
                    <a:lstStyle/>
                    <a:p>
                      <a:pPr algn="just">
                        <a:lnSpc>
                          <a:spcPct val="115000"/>
                        </a:lnSpc>
                        <a:spcAft>
                          <a:spcPts val="1000"/>
                        </a:spcAft>
                        <a:buNone/>
                      </a:pPr>
                      <a:r>
                        <a:rPr lang="en-US" sz="1200">
                          <a:effectLst/>
                        </a:rPr>
                        <a:t>Weighted Avg</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0.7575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0.7515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0.7523</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dirty="0">
                          <a:effectLst/>
                        </a:rPr>
                        <a:t>2873</a:t>
                      </a:r>
                      <a:endParaRPr lang="en-GB"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6484831"/>
                  </a:ext>
                </a:extLst>
              </a:tr>
            </a:tbl>
          </a:graphicData>
        </a:graphic>
      </p:graphicFrame>
    </p:spTree>
    <p:extLst>
      <p:ext uri="{BB962C8B-B14F-4D97-AF65-F5344CB8AC3E}">
        <p14:creationId xmlns:p14="http://schemas.microsoft.com/office/powerpoint/2010/main" val="304374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E793-603D-3B3B-62A4-7ECDD1D8872A}"/>
              </a:ext>
            </a:extLst>
          </p:cNvPr>
          <p:cNvSpPr>
            <a:spLocks noGrp="1"/>
          </p:cNvSpPr>
          <p:nvPr>
            <p:ph type="title"/>
          </p:nvPr>
        </p:nvSpPr>
        <p:spPr/>
        <p:txBody>
          <a:bodyPr>
            <a:normAutofit/>
          </a:bodyPr>
          <a:lstStyle/>
          <a:p>
            <a:r>
              <a:rPr lang="en-IE" dirty="0">
                <a:solidFill>
                  <a:srgbClr val="0070C0"/>
                </a:solidFill>
              </a:rPr>
              <a:t>Model Parameters</a:t>
            </a:r>
            <a:endParaRPr lang="en-GB" dirty="0"/>
          </a:p>
        </p:txBody>
      </p:sp>
      <p:graphicFrame>
        <p:nvGraphicFramePr>
          <p:cNvPr id="4" name="Content Placeholder 3">
            <a:extLst>
              <a:ext uri="{FF2B5EF4-FFF2-40B4-BE49-F238E27FC236}">
                <a16:creationId xmlns:a16="http://schemas.microsoft.com/office/drawing/2014/main" id="{12CE21F5-C108-5E15-A1DD-B9BF241559C7}"/>
              </a:ext>
            </a:extLst>
          </p:cNvPr>
          <p:cNvGraphicFramePr>
            <a:graphicFrameLocks noGrp="1"/>
          </p:cNvGraphicFramePr>
          <p:nvPr>
            <p:ph idx="1"/>
            <p:extLst>
              <p:ext uri="{D42A27DB-BD31-4B8C-83A1-F6EECF244321}">
                <p14:modId xmlns:p14="http://schemas.microsoft.com/office/powerpoint/2010/main" val="2832928067"/>
              </p:ext>
            </p:extLst>
          </p:nvPr>
        </p:nvGraphicFramePr>
        <p:xfrm>
          <a:off x="457200" y="1700808"/>
          <a:ext cx="8229600" cy="4608511"/>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812743178"/>
                    </a:ext>
                  </a:extLst>
                </a:gridCol>
                <a:gridCol w="4114800">
                  <a:extLst>
                    <a:ext uri="{9D8B030D-6E8A-4147-A177-3AD203B41FA5}">
                      <a16:colId xmlns:a16="http://schemas.microsoft.com/office/drawing/2014/main" val="1583341221"/>
                    </a:ext>
                  </a:extLst>
                </a:gridCol>
              </a:tblGrid>
              <a:tr h="508176">
                <a:tc>
                  <a:txBody>
                    <a:bodyPr/>
                    <a:lstStyle/>
                    <a:p>
                      <a:pPr algn="just">
                        <a:lnSpc>
                          <a:spcPct val="115000"/>
                        </a:lnSpc>
                        <a:spcAft>
                          <a:spcPts val="1000"/>
                        </a:spcAft>
                        <a:buNone/>
                      </a:pPr>
                      <a:r>
                        <a:rPr lang="en-US" sz="1200">
                          <a:effectLst/>
                        </a:rPr>
                        <a:t>Parameter</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Value</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9885302"/>
                  </a:ext>
                </a:extLst>
              </a:tr>
              <a:tr h="508176">
                <a:tc>
                  <a:txBody>
                    <a:bodyPr/>
                    <a:lstStyle/>
                    <a:p>
                      <a:pPr algn="just">
                        <a:lnSpc>
                          <a:spcPct val="115000"/>
                        </a:lnSpc>
                        <a:spcAft>
                          <a:spcPts val="1000"/>
                        </a:spcAft>
                        <a:buNone/>
                      </a:pPr>
                      <a:r>
                        <a:rPr lang="en-US" sz="1200" dirty="0">
                          <a:effectLst/>
                        </a:rPr>
                        <a:t>Image Size</a:t>
                      </a:r>
                      <a:endParaRPr lang="en-GB"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224x224</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887986"/>
                  </a:ext>
                </a:extLst>
              </a:tr>
              <a:tr h="508176">
                <a:tc>
                  <a:txBody>
                    <a:bodyPr/>
                    <a:lstStyle/>
                    <a:p>
                      <a:pPr algn="just">
                        <a:lnSpc>
                          <a:spcPct val="115000"/>
                        </a:lnSpc>
                        <a:spcAft>
                          <a:spcPts val="1000"/>
                        </a:spcAft>
                        <a:buNone/>
                      </a:pPr>
                      <a:r>
                        <a:rPr lang="en-US" sz="1200">
                          <a:effectLst/>
                        </a:rPr>
                        <a:t>CNN Model</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EfficientNet-B0</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8981325"/>
                  </a:ext>
                </a:extLst>
              </a:tr>
              <a:tr h="508176">
                <a:tc>
                  <a:txBody>
                    <a:bodyPr/>
                    <a:lstStyle/>
                    <a:p>
                      <a:pPr algn="just">
                        <a:lnSpc>
                          <a:spcPct val="115000"/>
                        </a:lnSpc>
                        <a:spcAft>
                          <a:spcPts val="1000"/>
                        </a:spcAft>
                        <a:buNone/>
                      </a:pPr>
                      <a:r>
                        <a:rPr lang="en-US" sz="1200">
                          <a:effectLst/>
                        </a:rPr>
                        <a:t>Epochs</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5</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1106978"/>
                  </a:ext>
                </a:extLst>
              </a:tr>
              <a:tr h="508176">
                <a:tc>
                  <a:txBody>
                    <a:bodyPr/>
                    <a:lstStyle/>
                    <a:p>
                      <a:pPr algn="just">
                        <a:lnSpc>
                          <a:spcPct val="115000"/>
                        </a:lnSpc>
                        <a:spcAft>
                          <a:spcPts val="1000"/>
                        </a:spcAft>
                        <a:buNone/>
                      </a:pPr>
                      <a:r>
                        <a:rPr lang="en-US" sz="1200">
                          <a:effectLst/>
                        </a:rPr>
                        <a:t>Batch Size</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16</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44985679"/>
                  </a:ext>
                </a:extLst>
              </a:tr>
              <a:tr h="508176">
                <a:tc>
                  <a:txBody>
                    <a:bodyPr/>
                    <a:lstStyle/>
                    <a:p>
                      <a:pPr algn="just">
                        <a:lnSpc>
                          <a:spcPct val="115000"/>
                        </a:lnSpc>
                        <a:spcAft>
                          <a:spcPts val="1000"/>
                        </a:spcAft>
                        <a:buNone/>
                      </a:pPr>
                      <a:r>
                        <a:rPr lang="en-US" sz="1200">
                          <a:effectLst/>
                        </a:rPr>
                        <a:t>Learning Rate</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0.001</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3197799"/>
                  </a:ext>
                </a:extLst>
              </a:tr>
              <a:tr h="1051279">
                <a:tc>
                  <a:txBody>
                    <a:bodyPr/>
                    <a:lstStyle/>
                    <a:p>
                      <a:pPr algn="just">
                        <a:lnSpc>
                          <a:spcPct val="115000"/>
                        </a:lnSpc>
                        <a:spcAft>
                          <a:spcPts val="1000"/>
                        </a:spcAft>
                        <a:buNone/>
                      </a:pPr>
                      <a:r>
                        <a:rPr lang="en-US" sz="1200">
                          <a:effectLst/>
                        </a:rPr>
                        <a:t>Text Generator</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a:effectLst/>
                        </a:rPr>
                        <a:t>GPT-2 Large (local) + GPT-4o (cloud-based)</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3965005"/>
                  </a:ext>
                </a:extLst>
              </a:tr>
              <a:tr h="508176">
                <a:tc>
                  <a:txBody>
                    <a:bodyPr/>
                    <a:lstStyle/>
                    <a:p>
                      <a:pPr algn="just">
                        <a:lnSpc>
                          <a:spcPct val="115000"/>
                        </a:lnSpc>
                        <a:spcAft>
                          <a:spcPts val="1000"/>
                        </a:spcAft>
                        <a:buNone/>
                      </a:pPr>
                      <a:r>
                        <a:rPr lang="en-US" sz="1200">
                          <a:effectLst/>
                        </a:rPr>
                        <a:t>Sampling</a:t>
                      </a:r>
                      <a:endParaRPr lang="en-GB"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buNone/>
                      </a:pPr>
                      <a:r>
                        <a:rPr lang="en-US" sz="1200" dirty="0">
                          <a:effectLst/>
                        </a:rPr>
                        <a:t>Top-k=50, Temperature=0.9</a:t>
                      </a:r>
                      <a:endParaRPr lang="en-GB"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8935721"/>
                  </a:ext>
                </a:extLst>
              </a:tr>
            </a:tbl>
          </a:graphicData>
        </a:graphic>
      </p:graphicFrame>
    </p:spTree>
    <p:extLst>
      <p:ext uri="{BB962C8B-B14F-4D97-AF65-F5344CB8AC3E}">
        <p14:creationId xmlns:p14="http://schemas.microsoft.com/office/powerpoint/2010/main" val="166753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5476-C073-78C9-59F7-49FC16927A88}"/>
              </a:ext>
            </a:extLst>
          </p:cNvPr>
          <p:cNvSpPr>
            <a:spLocks noGrp="1"/>
          </p:cNvSpPr>
          <p:nvPr>
            <p:ph type="title"/>
          </p:nvPr>
        </p:nvSpPr>
        <p:spPr/>
        <p:txBody>
          <a:bodyPr/>
          <a:lstStyle/>
          <a:p>
            <a:r>
              <a:rPr lang="en-IE" dirty="0">
                <a:solidFill>
                  <a:srgbClr val="0070C0"/>
                </a:solidFill>
              </a:rPr>
              <a:t>UI and Sample Output</a:t>
            </a:r>
            <a:endParaRPr lang="en-GB" dirty="0"/>
          </a:p>
        </p:txBody>
      </p:sp>
      <p:pic>
        <p:nvPicPr>
          <p:cNvPr id="17411" name="Picture 3">
            <a:extLst>
              <a:ext uri="{FF2B5EF4-FFF2-40B4-BE49-F238E27FC236}">
                <a16:creationId xmlns:a16="http://schemas.microsoft.com/office/drawing/2014/main" id="{1528B66D-487F-E750-0FB5-5DB5F84DB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43929"/>
            <a:ext cx="3528392" cy="2477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9" name="Picture 21">
            <a:extLst>
              <a:ext uri="{FF2B5EF4-FFF2-40B4-BE49-F238E27FC236}">
                <a16:creationId xmlns:a16="http://schemas.microsoft.com/office/drawing/2014/main" id="{0416E694-3BD9-1988-CF28-DAB25749E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904" y="1313384"/>
            <a:ext cx="541020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16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E27D-E275-91BE-5B86-61D2E50CEF1E}"/>
              </a:ext>
            </a:extLst>
          </p:cNvPr>
          <p:cNvSpPr>
            <a:spLocks noGrp="1"/>
          </p:cNvSpPr>
          <p:nvPr>
            <p:ph type="title"/>
          </p:nvPr>
        </p:nvSpPr>
        <p:spPr/>
        <p:txBody>
          <a:bodyPr/>
          <a:lstStyle/>
          <a:p>
            <a:r>
              <a:rPr lang="en-IE" dirty="0">
                <a:solidFill>
                  <a:srgbClr val="0070C0"/>
                </a:solidFill>
              </a:rPr>
              <a:t>Discussion</a:t>
            </a:r>
            <a:endParaRPr lang="en-GB" dirty="0"/>
          </a:p>
        </p:txBody>
      </p:sp>
      <p:sp>
        <p:nvSpPr>
          <p:cNvPr id="4" name="Rectangle 1">
            <a:extLst>
              <a:ext uri="{FF2B5EF4-FFF2-40B4-BE49-F238E27FC236}">
                <a16:creationId xmlns:a16="http://schemas.microsoft.com/office/drawing/2014/main" id="{4BE8D967-9931-EDC8-6892-1ADEF36ADF95}"/>
              </a:ext>
            </a:extLst>
          </p:cNvPr>
          <p:cNvSpPr>
            <a:spLocks noGrp="1" noChangeArrowheads="1"/>
          </p:cNvSpPr>
          <p:nvPr>
            <p:ph idx="1"/>
          </p:nvPr>
        </p:nvSpPr>
        <p:spPr bwMode="auto">
          <a:xfrm>
            <a:off x="457201" y="1185527"/>
            <a:ext cx="814724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Confidence &amp; Validity: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Classification results (75% accuracy) are consistent with EfficientNet-B0 benchmarks on similar datasets. Narrative generation showed high fluency using GPT-4o, although qualitative evaluation was subjective.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Scope of Work: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project successfully integrates image classification and language generation into a unified web application, tested on both subsets and the full </a:t>
            </a:r>
            <a:r>
              <a:rPr kumimoji="0" lang="en-US" altLang="en-US" sz="1800" b="0" i="0" u="none" strike="noStrike" cap="none" normalizeH="0" baseline="0" dirty="0" err="1">
                <a:ln>
                  <a:noFill/>
                </a:ln>
                <a:solidFill>
                  <a:schemeClr val="tx1"/>
                </a:solidFill>
                <a:effectLst/>
                <a:latin typeface="Arial" panose="020B0604020202020204" pitchFamily="34" charset="0"/>
              </a:rPr>
              <a:t>WikiArt</a:t>
            </a:r>
            <a:r>
              <a:rPr kumimoji="0" lang="en-US" altLang="en-US" sz="1800" b="0" i="0" u="none" strike="noStrike" cap="none" normalizeH="0" baseline="0" dirty="0">
                <a:ln>
                  <a:noFill/>
                </a:ln>
                <a:solidFill>
                  <a:schemeClr val="tx1"/>
                </a:solidFill>
                <a:effectLst/>
                <a:latin typeface="Arial" panose="020B0604020202020204" pitchFamily="34" charset="0"/>
              </a:rPr>
              <a:t>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Generalizability: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While designed for artworks, the pipeline is adaptable to other domains such as product descriptions or museum artifacts with minimal changes.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Strengths &amp; Limitations: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Strengths include modular architecture, real-time generation, and API flexibility. Limitations involve GPT-2 narrative inconsistency and lack of style-specific fine-tuning, which could affect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interpretability in nuanced artworks.</a:t>
            </a:r>
          </a:p>
        </p:txBody>
      </p:sp>
    </p:spTree>
    <p:extLst>
      <p:ext uri="{BB962C8B-B14F-4D97-AF65-F5344CB8AC3E}">
        <p14:creationId xmlns:p14="http://schemas.microsoft.com/office/powerpoint/2010/main" val="26285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A857-73F9-944F-E602-2D0A7C8E68F9}"/>
              </a:ext>
            </a:extLst>
          </p:cNvPr>
          <p:cNvSpPr>
            <a:spLocks noGrp="1"/>
          </p:cNvSpPr>
          <p:nvPr>
            <p:ph type="title"/>
          </p:nvPr>
        </p:nvSpPr>
        <p:spPr/>
        <p:txBody>
          <a:bodyPr/>
          <a:lstStyle/>
          <a:p>
            <a:r>
              <a:rPr lang="en-IE" dirty="0">
                <a:solidFill>
                  <a:srgbClr val="0070C0"/>
                </a:solidFill>
              </a:rPr>
              <a:t>Conclusion and Future Work</a:t>
            </a:r>
            <a:endParaRPr lang="en-GB" dirty="0"/>
          </a:p>
        </p:txBody>
      </p:sp>
      <p:sp>
        <p:nvSpPr>
          <p:cNvPr id="3" name="Content Placeholder 2">
            <a:extLst>
              <a:ext uri="{FF2B5EF4-FFF2-40B4-BE49-F238E27FC236}">
                <a16:creationId xmlns:a16="http://schemas.microsoft.com/office/drawing/2014/main" id="{65E3885D-65D3-6408-C6F8-E8386D8FB713}"/>
              </a:ext>
            </a:extLst>
          </p:cNvPr>
          <p:cNvSpPr>
            <a:spLocks noGrp="1"/>
          </p:cNvSpPr>
          <p:nvPr>
            <p:ph idx="1"/>
          </p:nvPr>
        </p:nvSpPr>
        <p:spPr>
          <a:xfrm>
            <a:off x="457200" y="1196752"/>
            <a:ext cx="8229600" cy="5661248"/>
          </a:xfrm>
        </p:spPr>
        <p:txBody>
          <a:bodyPr>
            <a:noAutofit/>
          </a:bodyPr>
          <a:lstStyle/>
          <a:p>
            <a:pPr marL="0" lvl="0" indent="0" eaLnBrk="0" fontAlgn="base" hangingPunct="0">
              <a:spcBef>
                <a:spcPct val="0"/>
              </a:spcBef>
              <a:spcAft>
                <a:spcPct val="0"/>
              </a:spcAft>
              <a:buNone/>
            </a:pPr>
            <a:r>
              <a:rPr lang="en-US" altLang="en-US" sz="1800" b="1" dirty="0"/>
              <a:t>Conclusion:</a:t>
            </a:r>
          </a:p>
          <a:p>
            <a:pPr marL="0" lvl="0" indent="0" eaLnBrk="0" fontAlgn="base" hangingPunct="0">
              <a:spcBef>
                <a:spcPct val="0"/>
              </a:spcBef>
              <a:spcAft>
                <a:spcPct val="0"/>
              </a:spcAft>
              <a:buNone/>
            </a:pPr>
            <a:r>
              <a:rPr lang="en-US" altLang="en-US" sz="1800" dirty="0"/>
              <a:t>This project aimed to generate rich narratives for artworks by integrating image </a:t>
            </a:r>
          </a:p>
          <a:p>
            <a:pPr marL="0" lvl="0" indent="0" eaLnBrk="0" fontAlgn="base" hangingPunct="0">
              <a:spcBef>
                <a:spcPct val="0"/>
              </a:spcBef>
              <a:spcAft>
                <a:spcPct val="0"/>
              </a:spcAft>
              <a:buNone/>
            </a:pPr>
            <a:r>
              <a:rPr lang="en-US" altLang="en-US" sz="1800" dirty="0"/>
              <a:t>classification (EfficientNet-B0) and language generation (GPT-2/GPT-4o) in a Flask web app. The objective of enhancing interpretability of artworks through AI storytelling was largely achieved. Classification reached 75% accuracy, and GPT-4o provided contextually rich narratives, effectively meeting research goals.</a:t>
            </a:r>
          </a:p>
          <a:p>
            <a:pPr marL="0" lvl="0" indent="0" eaLnBrk="0" fontAlgn="base" hangingPunct="0">
              <a:spcBef>
                <a:spcPct val="0"/>
              </a:spcBef>
              <a:spcAft>
                <a:spcPct val="0"/>
              </a:spcAft>
              <a:buNone/>
            </a:pPr>
            <a:r>
              <a:rPr lang="en-US" altLang="en-US" sz="1800" b="1" dirty="0"/>
              <a:t>Key Findings:</a:t>
            </a:r>
          </a:p>
          <a:p>
            <a:pPr marL="0" lvl="0" indent="0" eaLnBrk="0" fontAlgn="base" hangingPunct="0">
              <a:spcBef>
                <a:spcPct val="0"/>
              </a:spcBef>
              <a:spcAft>
                <a:spcPct val="0"/>
              </a:spcAft>
              <a:buNone/>
            </a:pPr>
            <a:endParaRPr lang="en-US" altLang="en-US" sz="1800" dirty="0"/>
          </a:p>
          <a:p>
            <a:pPr eaLnBrk="0" fontAlgn="base" hangingPunct="0">
              <a:spcBef>
                <a:spcPct val="0"/>
              </a:spcBef>
              <a:spcAft>
                <a:spcPct val="0"/>
              </a:spcAft>
            </a:pPr>
            <a:r>
              <a:rPr lang="en-US" altLang="en-US" sz="1800" dirty="0"/>
              <a:t>EfficientNet-B0 balanced performance and speed for classification.</a:t>
            </a:r>
          </a:p>
          <a:p>
            <a:pPr eaLnBrk="0" fontAlgn="base" hangingPunct="0">
              <a:spcBef>
                <a:spcPct val="0"/>
              </a:spcBef>
              <a:spcAft>
                <a:spcPct val="0"/>
              </a:spcAft>
            </a:pPr>
            <a:r>
              <a:rPr lang="en-US" altLang="en-US" sz="1800" dirty="0"/>
              <a:t>GPT-4o outperformed GPT-2 in narrative quality and coherence.</a:t>
            </a:r>
          </a:p>
          <a:p>
            <a:pPr eaLnBrk="0" fontAlgn="base" hangingPunct="0">
              <a:spcBef>
                <a:spcPct val="0"/>
              </a:spcBef>
              <a:spcAft>
                <a:spcPct val="0"/>
              </a:spcAft>
            </a:pPr>
            <a:r>
              <a:rPr lang="en-US" altLang="en-US" sz="1800" dirty="0"/>
              <a:t>The deployed web app demonstrated practical usability with a clean UI and real-time inference.</a:t>
            </a:r>
          </a:p>
          <a:p>
            <a:pPr marL="0" lvl="0" indent="0" eaLnBrk="0" fontAlgn="base" hangingPunct="0">
              <a:spcBef>
                <a:spcPct val="0"/>
              </a:spcBef>
              <a:spcAft>
                <a:spcPct val="0"/>
              </a:spcAft>
              <a:buNone/>
            </a:pPr>
            <a:r>
              <a:rPr lang="en-US" altLang="en-US" sz="1800" b="1" dirty="0"/>
              <a:t>Future Work:</a:t>
            </a:r>
            <a:endParaRPr lang="en-US" altLang="en-US" sz="1800" dirty="0"/>
          </a:p>
          <a:p>
            <a:pPr eaLnBrk="0" fontAlgn="base" hangingPunct="0">
              <a:spcBef>
                <a:spcPct val="0"/>
              </a:spcBef>
              <a:spcAft>
                <a:spcPct val="0"/>
              </a:spcAft>
            </a:pPr>
            <a:r>
              <a:rPr lang="en-US" altLang="en-US" sz="1800" dirty="0"/>
              <a:t>Fine-tune narrative models for specific art genres or emotional tones.</a:t>
            </a:r>
          </a:p>
          <a:p>
            <a:pPr eaLnBrk="0" fontAlgn="base" hangingPunct="0">
              <a:spcBef>
                <a:spcPct val="0"/>
              </a:spcBef>
              <a:spcAft>
                <a:spcPct val="0"/>
              </a:spcAft>
            </a:pPr>
            <a:r>
              <a:rPr lang="en-US" altLang="en-US" sz="1800" dirty="0"/>
              <a:t>Add multilingual support and personalized storytelling based on viewer preferences.</a:t>
            </a:r>
          </a:p>
          <a:p>
            <a:pPr eaLnBrk="0" fontAlgn="base" hangingPunct="0">
              <a:spcBef>
                <a:spcPct val="0"/>
              </a:spcBef>
              <a:spcAft>
                <a:spcPct val="0"/>
              </a:spcAft>
            </a:pPr>
            <a:r>
              <a:rPr lang="en-US" altLang="en-US" sz="1800" dirty="0"/>
              <a:t>Explore integration with museum systems or AR/VR for immersive visitor experiences.</a:t>
            </a:r>
          </a:p>
          <a:p>
            <a:pPr eaLnBrk="0" fontAlgn="base" hangingPunct="0">
              <a:spcBef>
                <a:spcPct val="0"/>
              </a:spcBef>
              <a:spcAft>
                <a:spcPct val="0"/>
              </a:spcAft>
            </a:pPr>
            <a:r>
              <a:rPr lang="en-US" altLang="en-US" sz="1800" dirty="0"/>
              <a:t>Investigate potential for commercial licensing or public-facing educational platforms.</a:t>
            </a:r>
          </a:p>
        </p:txBody>
      </p:sp>
    </p:spTree>
    <p:extLst>
      <p:ext uri="{BB962C8B-B14F-4D97-AF65-F5344CB8AC3E}">
        <p14:creationId xmlns:p14="http://schemas.microsoft.com/office/powerpoint/2010/main" val="83550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5571"/>
            <a:ext cx="8784976" cy="778098"/>
          </a:xfrm>
        </p:spPr>
        <p:txBody>
          <a:bodyPr>
            <a:normAutofit/>
          </a:bodyPr>
          <a:lstStyle/>
          <a:p>
            <a:r>
              <a:rPr lang="en-IE" dirty="0">
                <a:solidFill>
                  <a:srgbClr val="0070C0"/>
                </a:solidFill>
              </a:rPr>
              <a:t>Abstract</a:t>
            </a:r>
          </a:p>
        </p:txBody>
      </p:sp>
      <p:sp>
        <p:nvSpPr>
          <p:cNvPr id="3" name="Content Placeholder 2"/>
          <p:cNvSpPr>
            <a:spLocks noGrp="1"/>
          </p:cNvSpPr>
          <p:nvPr>
            <p:ph idx="1"/>
          </p:nvPr>
        </p:nvSpPr>
        <p:spPr>
          <a:xfrm>
            <a:off x="179512" y="823668"/>
            <a:ext cx="8784976" cy="6034331"/>
          </a:xfrm>
        </p:spPr>
        <p:txBody>
          <a:bodyPr>
            <a:normAutofit fontScale="25000" lnSpcReduction="20000"/>
          </a:bodyPr>
          <a:lstStyle/>
          <a:p>
            <a:pPr marL="0" indent="0">
              <a:buNone/>
            </a:pPr>
            <a:r>
              <a:rPr lang="en-IN" sz="7200" b="1" i="1" dirty="0"/>
              <a:t>Background</a:t>
            </a:r>
            <a:r>
              <a:rPr lang="en-IN" sz="7200" b="1" dirty="0"/>
              <a:t>: </a:t>
            </a:r>
            <a:endParaRPr lang="en-IE" sz="7200" b="1" dirty="0"/>
          </a:p>
          <a:p>
            <a:pPr marL="0" indent="0">
              <a:buNone/>
            </a:pPr>
            <a:r>
              <a:rPr lang="en-GB" sz="7200" dirty="0"/>
              <a:t>Traditional captioning systems lack depth and fail to reflect the emotional and artistic nuances of artworks. This limits accessibility and engagement, highlighting the need for richer, AI-generated narratives. </a:t>
            </a:r>
          </a:p>
          <a:p>
            <a:pPr marL="0" indent="0">
              <a:buNone/>
            </a:pPr>
            <a:r>
              <a:rPr lang="en-IN" sz="5500" dirty="0"/>
              <a:t> </a:t>
            </a:r>
            <a:endParaRPr lang="en-IE" sz="5500" dirty="0"/>
          </a:p>
          <a:p>
            <a:pPr marL="0" indent="0">
              <a:buNone/>
            </a:pPr>
            <a:r>
              <a:rPr lang="en-IN" sz="7200" b="1" i="1" dirty="0"/>
              <a:t>Objectives</a:t>
            </a:r>
            <a:r>
              <a:rPr lang="en-IN" sz="7200" b="1" dirty="0"/>
              <a:t>:</a:t>
            </a:r>
            <a:endParaRPr lang="en-IE" sz="7200" b="1" dirty="0"/>
          </a:p>
          <a:p>
            <a:pPr marL="0" indent="0">
              <a:buNone/>
            </a:pPr>
            <a:r>
              <a:rPr lang="en-GB" sz="7200" dirty="0"/>
              <a:t>To develop a vision-language pipeline that classifies artworks and generates descriptive, human-like narratives using EfficientNet-B0 and GPT-based models, deployed via a user-friendly Flask web application.</a:t>
            </a:r>
          </a:p>
          <a:p>
            <a:pPr marL="0" indent="0">
              <a:buNone/>
            </a:pPr>
            <a:r>
              <a:rPr lang="en-IN" sz="5500" dirty="0"/>
              <a:t> </a:t>
            </a:r>
            <a:endParaRPr lang="en-IE" dirty="0"/>
          </a:p>
          <a:p>
            <a:pPr marL="0" indent="0">
              <a:buNone/>
            </a:pPr>
            <a:r>
              <a:rPr lang="en-IN" sz="7200" b="1" i="1" dirty="0"/>
              <a:t>Methodology</a:t>
            </a:r>
            <a:r>
              <a:rPr lang="en-IN" sz="7200" b="1" dirty="0"/>
              <a:t>:</a:t>
            </a:r>
            <a:endParaRPr lang="en-IE" sz="7200" b="1" dirty="0"/>
          </a:p>
          <a:p>
            <a:pPr marL="0" indent="0">
              <a:buNone/>
            </a:pPr>
            <a:r>
              <a:rPr lang="en-GB" sz="7200" dirty="0"/>
              <a:t>The project uses the </a:t>
            </a:r>
            <a:r>
              <a:rPr lang="en-GB" sz="7200" dirty="0" err="1"/>
              <a:t>WikiArt</a:t>
            </a:r>
            <a:r>
              <a:rPr lang="en-GB" sz="7200" dirty="0"/>
              <a:t> dataset to train EfficientNet-B0 for image classification. GPT-2 and GPT-4o models are used for text generation. A full-stack solution is developed using Python and Flask, with evaluation based on classification accuracy and narrative quality. The interface was tested on a full dataset with various artworks to assess reliability and output richness.</a:t>
            </a:r>
          </a:p>
          <a:p>
            <a:pPr marL="0" indent="0">
              <a:buNone/>
            </a:pPr>
            <a:r>
              <a:rPr lang="en-IN" sz="800" dirty="0"/>
              <a:t> </a:t>
            </a:r>
            <a:endParaRPr lang="en-IE" sz="800" dirty="0"/>
          </a:p>
          <a:p>
            <a:pPr marL="0" indent="0">
              <a:buNone/>
            </a:pPr>
            <a:r>
              <a:rPr lang="en-IN" sz="7200" b="1" i="1" dirty="0"/>
              <a:t>Results:</a:t>
            </a:r>
            <a:endParaRPr lang="en-IE" sz="7200" b="1" dirty="0"/>
          </a:p>
          <a:p>
            <a:pPr marL="0" indent="0">
              <a:buNone/>
            </a:pPr>
            <a:r>
              <a:rPr lang="en-GB" sz="7200" dirty="0"/>
              <a:t>The classifier achieved an accuracy of 75%, while GPT-4o consistently generated richer, more contextually aware narratives compared to GPT-2. The Flask app successfully processed real-time image uploads and returned meaningful narratives.</a:t>
            </a:r>
          </a:p>
          <a:p>
            <a:pPr marL="0" indent="0">
              <a:buNone/>
            </a:pPr>
            <a:endParaRPr lang="en-IN" dirty="0"/>
          </a:p>
          <a:p>
            <a:pPr marL="0" indent="0">
              <a:buNone/>
            </a:pPr>
            <a:r>
              <a:rPr lang="en-IN" sz="7200" b="1" i="1" dirty="0"/>
              <a:t>Findings:</a:t>
            </a:r>
            <a:r>
              <a:rPr lang="en-IN" sz="7200" i="1" dirty="0"/>
              <a:t>  </a:t>
            </a:r>
          </a:p>
          <a:p>
            <a:pPr marL="0" indent="0">
              <a:buNone/>
            </a:pPr>
            <a:r>
              <a:rPr lang="en-GB" sz="7200" dirty="0"/>
              <a:t>The approach demonstrates how AI can bridge the gap between visual content and language, making art more accessible and interpretable. The system can be extended for use in museums, education, and digital art platforms.</a:t>
            </a:r>
            <a:endParaRPr lang="en-IE" dirty="0"/>
          </a:p>
        </p:txBody>
      </p:sp>
    </p:spTree>
    <p:extLst>
      <p:ext uri="{BB962C8B-B14F-4D97-AF65-F5344CB8AC3E}">
        <p14:creationId xmlns:p14="http://schemas.microsoft.com/office/powerpoint/2010/main" val="250390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560F-F29B-B7A8-ED56-C21BC5181727}"/>
              </a:ext>
            </a:extLst>
          </p:cNvPr>
          <p:cNvSpPr>
            <a:spLocks noGrp="1"/>
          </p:cNvSpPr>
          <p:nvPr>
            <p:ph type="title"/>
          </p:nvPr>
        </p:nvSpPr>
        <p:spPr/>
        <p:txBody>
          <a:bodyPr/>
          <a:lstStyle/>
          <a:p>
            <a:r>
              <a:rPr lang="en-IE" dirty="0">
                <a:solidFill>
                  <a:srgbClr val="0070C0"/>
                </a:solidFill>
              </a:rPr>
              <a:t>Introduction</a:t>
            </a:r>
            <a:endParaRPr lang="en-GB" dirty="0"/>
          </a:p>
        </p:txBody>
      </p:sp>
      <p:sp>
        <p:nvSpPr>
          <p:cNvPr id="6" name="Rectangle 1">
            <a:extLst>
              <a:ext uri="{FF2B5EF4-FFF2-40B4-BE49-F238E27FC236}">
                <a16:creationId xmlns:a16="http://schemas.microsoft.com/office/drawing/2014/main" id="{C896A29A-149B-A075-84D9-704FBBE2DC96}"/>
              </a:ext>
            </a:extLst>
          </p:cNvPr>
          <p:cNvSpPr>
            <a:spLocks noGrp="1" noChangeArrowheads="1"/>
          </p:cNvSpPr>
          <p:nvPr>
            <p:ph idx="1"/>
          </p:nvPr>
        </p:nvSpPr>
        <p:spPr bwMode="auto">
          <a:xfrm>
            <a:off x="539553" y="1859340"/>
            <a:ext cx="784887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mj-lt"/>
              </a:rPr>
              <a:t>Traditional captioning systems provide basic, factual descriptions and lack the ability to convey the emotional and artistic depth of visual artworks.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mj-lt"/>
              </a:rPr>
              <a:t>This project explores the use of AI to generate rich, descriptive narratives by combining image classification (EfficientNet-B0) and natural language generation (GPT-2 / GPT-4o).</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mj-lt"/>
              </a:rPr>
              <a:t>The goal is to improve art interpretation and accessibility through a web-based Flask application that showcases narrative outputs.</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mj-lt"/>
              </a:rPr>
              <a:t>The study is limited to paintings from the </a:t>
            </a:r>
            <a:r>
              <a:rPr kumimoji="0" lang="en-US" altLang="en-US" sz="1800" b="0" i="0" u="none" strike="noStrike" cap="none" normalizeH="0" baseline="0" dirty="0" err="1">
                <a:ln>
                  <a:noFill/>
                </a:ln>
                <a:solidFill>
                  <a:schemeClr val="tx1"/>
                </a:solidFill>
                <a:effectLst/>
                <a:latin typeface="+mj-lt"/>
              </a:rPr>
              <a:t>WikiArt</a:t>
            </a:r>
            <a:r>
              <a:rPr kumimoji="0" lang="en-US" altLang="en-US" sz="1800" b="0" i="0" u="none" strike="noStrike" cap="none" normalizeH="0" baseline="0" dirty="0">
                <a:ln>
                  <a:noFill/>
                </a:ln>
                <a:solidFill>
                  <a:schemeClr val="tx1"/>
                </a:solidFill>
                <a:effectLst/>
                <a:latin typeface="+mj-lt"/>
              </a:rPr>
              <a:t> dataset and currently does not support genre-specific or emotion-driven customization.</a:t>
            </a: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mj-lt"/>
              </a:rPr>
              <a:t>The report includes literature review, methodology, results, evaluation, and conclusions with recommendations for future work.</a:t>
            </a:r>
          </a:p>
        </p:txBody>
      </p:sp>
    </p:spTree>
    <p:extLst>
      <p:ext uri="{BB962C8B-B14F-4D97-AF65-F5344CB8AC3E}">
        <p14:creationId xmlns:p14="http://schemas.microsoft.com/office/powerpoint/2010/main" val="214295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35AE-2D41-B0A9-202E-F6B25D37800A}"/>
              </a:ext>
            </a:extLst>
          </p:cNvPr>
          <p:cNvSpPr>
            <a:spLocks noGrp="1"/>
          </p:cNvSpPr>
          <p:nvPr>
            <p:ph type="title"/>
          </p:nvPr>
        </p:nvSpPr>
        <p:spPr/>
        <p:txBody>
          <a:bodyPr/>
          <a:lstStyle/>
          <a:p>
            <a:r>
              <a:rPr lang="en-IE" dirty="0">
                <a:solidFill>
                  <a:srgbClr val="0070C0"/>
                </a:solidFill>
              </a:rPr>
              <a:t>Block Diagram</a:t>
            </a:r>
            <a:endParaRPr lang="en-GB" dirty="0"/>
          </a:p>
        </p:txBody>
      </p:sp>
      <p:pic>
        <p:nvPicPr>
          <p:cNvPr id="5122" name="Picture 2">
            <a:extLst>
              <a:ext uri="{FF2B5EF4-FFF2-40B4-BE49-F238E27FC236}">
                <a16:creationId xmlns:a16="http://schemas.microsoft.com/office/drawing/2014/main" id="{140ACBDA-9D11-5DC6-BA9F-C0675DA36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704856" cy="488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07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F7BB-4C4C-BB39-6E78-D3E575CC7D50}"/>
              </a:ext>
            </a:extLst>
          </p:cNvPr>
          <p:cNvSpPr>
            <a:spLocks noGrp="1"/>
          </p:cNvSpPr>
          <p:nvPr>
            <p:ph type="title"/>
          </p:nvPr>
        </p:nvSpPr>
        <p:spPr>
          <a:xfrm>
            <a:off x="457200" y="274638"/>
            <a:ext cx="8229600" cy="778098"/>
          </a:xfrm>
        </p:spPr>
        <p:txBody>
          <a:bodyPr/>
          <a:lstStyle/>
          <a:p>
            <a:r>
              <a:rPr lang="en-IE" dirty="0">
                <a:solidFill>
                  <a:srgbClr val="0070C0"/>
                </a:solidFill>
              </a:rPr>
              <a:t>Literature Review</a:t>
            </a:r>
            <a:endParaRPr lang="en-GB" dirty="0"/>
          </a:p>
        </p:txBody>
      </p:sp>
      <p:graphicFrame>
        <p:nvGraphicFramePr>
          <p:cNvPr id="4" name="Content Placeholder 3">
            <a:extLst>
              <a:ext uri="{FF2B5EF4-FFF2-40B4-BE49-F238E27FC236}">
                <a16:creationId xmlns:a16="http://schemas.microsoft.com/office/drawing/2014/main" id="{08CA6727-9A85-CC17-55B0-5CAE2D8208BE}"/>
              </a:ext>
            </a:extLst>
          </p:cNvPr>
          <p:cNvGraphicFramePr>
            <a:graphicFrameLocks noGrp="1"/>
          </p:cNvGraphicFramePr>
          <p:nvPr>
            <p:ph idx="1"/>
            <p:extLst>
              <p:ext uri="{D42A27DB-BD31-4B8C-83A1-F6EECF244321}">
                <p14:modId xmlns:p14="http://schemas.microsoft.com/office/powerpoint/2010/main" val="1741422751"/>
              </p:ext>
            </p:extLst>
          </p:nvPr>
        </p:nvGraphicFramePr>
        <p:xfrm>
          <a:off x="683568" y="1052737"/>
          <a:ext cx="7848872" cy="5530625"/>
        </p:xfrm>
        <a:graphic>
          <a:graphicData uri="http://schemas.openxmlformats.org/drawingml/2006/table">
            <a:tbl>
              <a:tblPr firstRow="1" firstCol="1" bandRow="1">
                <a:tableStyleId>{5C22544A-7EE6-4342-B048-85BDC9FD1C3A}</a:tableStyleId>
              </a:tblPr>
              <a:tblGrid>
                <a:gridCol w="1962218">
                  <a:extLst>
                    <a:ext uri="{9D8B030D-6E8A-4147-A177-3AD203B41FA5}">
                      <a16:colId xmlns:a16="http://schemas.microsoft.com/office/drawing/2014/main" val="2458629695"/>
                    </a:ext>
                  </a:extLst>
                </a:gridCol>
                <a:gridCol w="1962218">
                  <a:extLst>
                    <a:ext uri="{9D8B030D-6E8A-4147-A177-3AD203B41FA5}">
                      <a16:colId xmlns:a16="http://schemas.microsoft.com/office/drawing/2014/main" val="2919480844"/>
                    </a:ext>
                  </a:extLst>
                </a:gridCol>
                <a:gridCol w="1962218">
                  <a:extLst>
                    <a:ext uri="{9D8B030D-6E8A-4147-A177-3AD203B41FA5}">
                      <a16:colId xmlns:a16="http://schemas.microsoft.com/office/drawing/2014/main" val="4234586132"/>
                    </a:ext>
                  </a:extLst>
                </a:gridCol>
                <a:gridCol w="1962218">
                  <a:extLst>
                    <a:ext uri="{9D8B030D-6E8A-4147-A177-3AD203B41FA5}">
                      <a16:colId xmlns:a16="http://schemas.microsoft.com/office/drawing/2014/main" val="479180360"/>
                    </a:ext>
                  </a:extLst>
                </a:gridCol>
              </a:tblGrid>
              <a:tr h="309128">
                <a:tc>
                  <a:txBody>
                    <a:bodyPr/>
                    <a:lstStyle/>
                    <a:p>
                      <a:pPr>
                        <a:lnSpc>
                          <a:spcPct val="115000"/>
                        </a:lnSpc>
                        <a:spcAft>
                          <a:spcPts val="1000"/>
                        </a:spcAft>
                        <a:buNone/>
                      </a:pPr>
                      <a:r>
                        <a:rPr lang="en-US" sz="1200" dirty="0">
                          <a:effectLst/>
                        </a:rPr>
                        <a:t>Work</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Domain</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Key Contribution</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Relevance to Project</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extLst>
                  <a:ext uri="{0D108BD9-81ED-4DB2-BD59-A6C34878D82A}">
                    <a16:rowId xmlns:a16="http://schemas.microsoft.com/office/drawing/2014/main" val="2614155200"/>
                  </a:ext>
                </a:extLst>
              </a:tr>
              <a:tr h="788226">
                <a:tc>
                  <a:txBody>
                    <a:bodyPr/>
                    <a:lstStyle/>
                    <a:p>
                      <a:pPr>
                        <a:lnSpc>
                          <a:spcPct val="115000"/>
                        </a:lnSpc>
                        <a:spcAft>
                          <a:spcPts val="1000"/>
                        </a:spcAft>
                        <a:buNone/>
                      </a:pPr>
                      <a:r>
                        <a:rPr lang="en-US" sz="1200">
                          <a:effectLst/>
                        </a:rPr>
                        <a:t>Tan &amp; Le (2019) – EfficientNet</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Computer Vision (CNN)</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Introduced compound scaling for efficient and accurate CNN architectures</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Used EfficientNet-B0 for classifying artwork genres in a resource-efficient manner</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extLst>
                  <a:ext uri="{0D108BD9-81ED-4DB2-BD59-A6C34878D82A}">
                    <a16:rowId xmlns:a16="http://schemas.microsoft.com/office/drawing/2014/main" val="2027866174"/>
                  </a:ext>
                </a:extLst>
              </a:tr>
              <a:tr h="788226">
                <a:tc>
                  <a:txBody>
                    <a:bodyPr/>
                    <a:lstStyle/>
                    <a:p>
                      <a:pPr>
                        <a:lnSpc>
                          <a:spcPct val="115000"/>
                        </a:lnSpc>
                        <a:spcAft>
                          <a:spcPts val="1000"/>
                        </a:spcAft>
                        <a:buNone/>
                      </a:pPr>
                      <a:r>
                        <a:rPr lang="en-US" sz="1200">
                          <a:effectLst/>
                        </a:rPr>
                        <a:t>Radford et al. (2019) – GPT-2</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Natural Language Processing</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Open-ended, large-scale text generation with strong contextual coherence</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Enabled narrative generation from genre-based prompts; GPT-2 Large used initially</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extLst>
                  <a:ext uri="{0D108BD9-81ED-4DB2-BD59-A6C34878D82A}">
                    <a16:rowId xmlns:a16="http://schemas.microsoft.com/office/drawing/2014/main" val="3168879976"/>
                  </a:ext>
                </a:extLst>
              </a:tr>
              <a:tr h="788226">
                <a:tc>
                  <a:txBody>
                    <a:bodyPr/>
                    <a:lstStyle/>
                    <a:p>
                      <a:pPr>
                        <a:lnSpc>
                          <a:spcPct val="115000"/>
                        </a:lnSpc>
                        <a:spcAft>
                          <a:spcPts val="1000"/>
                        </a:spcAft>
                        <a:buNone/>
                      </a:pPr>
                      <a:r>
                        <a:rPr lang="en-US" sz="1200">
                          <a:effectLst/>
                        </a:rPr>
                        <a:t>OpenAI – GPT-4o (2024)</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Vision-Language (VLM)</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Advanced multimodal generation with emotional and stylistic fluency</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Improved narrative depth, genre sensitivity, and linguistic quality over GPT-2</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extLst>
                  <a:ext uri="{0D108BD9-81ED-4DB2-BD59-A6C34878D82A}">
                    <a16:rowId xmlns:a16="http://schemas.microsoft.com/office/drawing/2014/main" val="2017494985"/>
                  </a:ext>
                </a:extLst>
              </a:tr>
              <a:tr h="947925">
                <a:tc>
                  <a:txBody>
                    <a:bodyPr/>
                    <a:lstStyle/>
                    <a:p>
                      <a:pPr>
                        <a:lnSpc>
                          <a:spcPct val="115000"/>
                        </a:lnSpc>
                        <a:spcAft>
                          <a:spcPts val="1000"/>
                        </a:spcAft>
                        <a:buNone/>
                      </a:pPr>
                      <a:r>
                        <a:rPr lang="en-US" sz="1200">
                          <a:effectLst/>
                        </a:rPr>
                        <a:t>CLIP (OpenAI)</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Vision-Language (VLM)</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Learned joint embeddings for images and text from web-scale data</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Referenced for image-text alignment; not used due to high computational demands</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extLst>
                  <a:ext uri="{0D108BD9-81ED-4DB2-BD59-A6C34878D82A}">
                    <a16:rowId xmlns:a16="http://schemas.microsoft.com/office/drawing/2014/main" val="624554047"/>
                  </a:ext>
                </a:extLst>
              </a:tr>
              <a:tr h="947925">
                <a:tc>
                  <a:txBody>
                    <a:bodyPr/>
                    <a:lstStyle/>
                    <a:p>
                      <a:pPr>
                        <a:lnSpc>
                          <a:spcPct val="115000"/>
                        </a:lnSpc>
                        <a:spcAft>
                          <a:spcPts val="1000"/>
                        </a:spcAft>
                        <a:buNone/>
                      </a:pPr>
                      <a:r>
                        <a:rPr lang="en-US" sz="1200">
                          <a:effectLst/>
                        </a:rPr>
                        <a:t>BLIP / BLIP-2</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Vision-Language (VLM)</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a:effectLst/>
                        </a:rPr>
                        <a:t>Two-stage training for image captioning and robust text-vision alignment</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Considered as alternatives, ultimately not used due to resource constraints</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extLst>
                  <a:ext uri="{0D108BD9-81ED-4DB2-BD59-A6C34878D82A}">
                    <a16:rowId xmlns:a16="http://schemas.microsoft.com/office/drawing/2014/main" val="3086975127"/>
                  </a:ext>
                </a:extLst>
              </a:tr>
              <a:tr h="960969">
                <a:tc>
                  <a:txBody>
                    <a:bodyPr/>
                    <a:lstStyle/>
                    <a:p>
                      <a:pPr>
                        <a:lnSpc>
                          <a:spcPct val="115000"/>
                        </a:lnSpc>
                        <a:spcAft>
                          <a:spcPts val="1000"/>
                        </a:spcAft>
                        <a:buNone/>
                      </a:pPr>
                      <a:r>
                        <a:rPr lang="en-US" sz="1200">
                          <a:effectLst/>
                        </a:rPr>
                        <a:t>Hybrid Vision-Language Architecture</a:t>
                      </a:r>
                      <a:endParaRPr lang="en-GB"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System Design / Integration</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Modular pipeline separating vision and language components for interpretability</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tc>
                  <a:txBody>
                    <a:bodyPr/>
                    <a:lstStyle/>
                    <a:p>
                      <a:pPr>
                        <a:lnSpc>
                          <a:spcPct val="115000"/>
                        </a:lnSpc>
                        <a:spcAft>
                          <a:spcPts val="1000"/>
                        </a:spcAft>
                        <a:buNone/>
                      </a:pPr>
                      <a:r>
                        <a:rPr lang="en-US" sz="1200" dirty="0">
                          <a:effectLst/>
                        </a:rPr>
                        <a:t>Central framework for the project; balances performance, interpretability, and scalability</a:t>
                      </a:r>
                      <a:endParaRPr lang="en-GB"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46" marR="44146" marT="0" marB="0"/>
                </a:tc>
                <a:extLst>
                  <a:ext uri="{0D108BD9-81ED-4DB2-BD59-A6C34878D82A}">
                    <a16:rowId xmlns:a16="http://schemas.microsoft.com/office/drawing/2014/main" val="2487816459"/>
                  </a:ext>
                </a:extLst>
              </a:tr>
            </a:tbl>
          </a:graphicData>
        </a:graphic>
      </p:graphicFrame>
    </p:spTree>
    <p:extLst>
      <p:ext uri="{BB962C8B-B14F-4D97-AF65-F5344CB8AC3E}">
        <p14:creationId xmlns:p14="http://schemas.microsoft.com/office/powerpoint/2010/main" val="265265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5CF8-D23F-0C3B-FBEC-85C7325D152F}"/>
              </a:ext>
            </a:extLst>
          </p:cNvPr>
          <p:cNvSpPr>
            <a:spLocks noGrp="1"/>
          </p:cNvSpPr>
          <p:nvPr>
            <p:ph type="title"/>
          </p:nvPr>
        </p:nvSpPr>
        <p:spPr/>
        <p:txBody>
          <a:bodyPr/>
          <a:lstStyle/>
          <a:p>
            <a:r>
              <a:rPr lang="en-IE" dirty="0">
                <a:solidFill>
                  <a:srgbClr val="0070C0"/>
                </a:solidFill>
              </a:rPr>
              <a:t>Research Methodology</a:t>
            </a:r>
            <a:endParaRPr lang="en-GB" dirty="0"/>
          </a:p>
        </p:txBody>
      </p:sp>
      <p:sp>
        <p:nvSpPr>
          <p:cNvPr id="4" name="Rectangle 1">
            <a:extLst>
              <a:ext uri="{FF2B5EF4-FFF2-40B4-BE49-F238E27FC236}">
                <a16:creationId xmlns:a16="http://schemas.microsoft.com/office/drawing/2014/main" id="{EC9E81F2-C4EC-17BE-CA0A-48495C4CA64D}"/>
              </a:ext>
            </a:extLst>
          </p:cNvPr>
          <p:cNvSpPr>
            <a:spLocks noGrp="1" noChangeArrowheads="1"/>
          </p:cNvSpPr>
          <p:nvPr>
            <p:ph idx="1"/>
          </p:nvPr>
        </p:nvSpPr>
        <p:spPr bwMode="auto">
          <a:xfrm>
            <a:off x="457201" y="1354803"/>
            <a:ext cx="82296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GB" sz="1600" dirty="0">
                <a:latin typeface="+mj-lt"/>
              </a:rPr>
              <a:t>The research followed the CRISP-DM framework, progressing through business understanding, data preparation, </a:t>
            </a:r>
            <a:r>
              <a:rPr lang="en-GB" sz="1600" dirty="0" err="1">
                <a:latin typeface="+mj-lt"/>
              </a:rPr>
              <a:t>modeling</a:t>
            </a:r>
            <a:r>
              <a:rPr lang="en-GB" sz="1600" dirty="0">
                <a:latin typeface="+mj-lt"/>
              </a:rPr>
              <a:t> with </a:t>
            </a:r>
            <a:r>
              <a:rPr lang="en-GB" sz="1600" dirty="0" err="1">
                <a:latin typeface="+mj-lt"/>
              </a:rPr>
              <a:t>EfficientNet</a:t>
            </a:r>
            <a:r>
              <a:rPr lang="en-GB" sz="1600" dirty="0">
                <a:latin typeface="+mj-lt"/>
              </a:rPr>
              <a:t> and GPT models, evaluation of narrative quality, and deployment via a Flask web application.</a:t>
            </a:r>
          </a:p>
          <a:p>
            <a:pPr marL="0" lvl="0" indent="0" eaLnBrk="0" fontAlgn="base" hangingPunct="0">
              <a:spcBef>
                <a:spcPct val="0"/>
              </a:spcBef>
              <a:spcAft>
                <a:spcPct val="0"/>
              </a:spcAft>
              <a:buNone/>
            </a:pPr>
            <a:endParaRPr kumimoji="0" lang="en-US" altLang="en-US" sz="16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Workflow Design:</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The system follows a pipeline: image upload → classification with EfficientNet-B0 → narrative generation with GPT-2/GPT-4o → display via Flask web interface.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Dataset &amp; Preprocessing:</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The </a:t>
            </a:r>
            <a:r>
              <a:rPr kumimoji="0" lang="en-US" altLang="en-US" sz="1600" b="0" i="0" u="none" strike="noStrike" cap="none" normalizeH="0" baseline="0" dirty="0" err="1">
                <a:ln>
                  <a:noFill/>
                </a:ln>
                <a:solidFill>
                  <a:schemeClr val="tx1"/>
                </a:solidFill>
                <a:effectLst/>
                <a:latin typeface="+mj-lt"/>
              </a:rPr>
              <a:t>WikiArt</a:t>
            </a:r>
            <a:r>
              <a:rPr kumimoji="0" lang="en-US" altLang="en-US" sz="1600" b="0" i="0" u="none" strike="noStrike" cap="none" normalizeH="0" baseline="0" dirty="0">
                <a:ln>
                  <a:noFill/>
                </a:ln>
                <a:solidFill>
                  <a:schemeClr val="tx1"/>
                </a:solidFill>
                <a:effectLst/>
                <a:latin typeface="+mj-lt"/>
              </a:rPr>
              <a:t> dataset was used, consisting of paintings across various styles and artists. Images were resized, normalized, and augmented where needed for EfficientNet-B0 input.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Modeling Techniques:</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EfficientNet-B0 was used for image feature extraction and classification. The predicted class labels were passed as context to GPT-2 (local) and GPT-4o (API) for generating descriptive narratives.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Measurement &amp; Evaluation:</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Classification performance was measured using accuracy (75% achieved). Narrative quality was evaluated qualitatively through fluency, coherence, and descriptiveness across test samples.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Tools &amp; Libraries:</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Python, </a:t>
            </a:r>
            <a:r>
              <a:rPr kumimoji="0" lang="en-US" altLang="en-US" sz="1600" b="0" i="0" u="none" strike="noStrike" cap="none" normalizeH="0" baseline="0" dirty="0" err="1">
                <a:ln>
                  <a:noFill/>
                </a:ln>
                <a:solidFill>
                  <a:schemeClr val="tx1"/>
                </a:solidFill>
                <a:effectLst/>
                <a:latin typeface="+mj-lt"/>
              </a:rPr>
              <a:t>PyTorch</a:t>
            </a:r>
            <a:r>
              <a:rPr kumimoji="0" lang="en-US" altLang="en-US" sz="1600" b="0" i="0" u="none" strike="noStrike" cap="none" normalizeH="0" baseline="0" dirty="0">
                <a:ln>
                  <a:noFill/>
                </a:ln>
                <a:solidFill>
                  <a:schemeClr val="tx1"/>
                </a:solidFill>
                <a:effectLst/>
                <a:latin typeface="+mj-lt"/>
              </a:rPr>
              <a:t>, Transformers (Hugging Face), Flask, OpenAI API, Pandas, and Matplotlib were used throughout the development and testing phases.</a:t>
            </a:r>
          </a:p>
        </p:txBody>
      </p:sp>
    </p:spTree>
    <p:extLst>
      <p:ext uri="{BB962C8B-B14F-4D97-AF65-F5344CB8AC3E}">
        <p14:creationId xmlns:p14="http://schemas.microsoft.com/office/powerpoint/2010/main" val="242291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F02E-77A9-CC35-5BBD-71BE54ED9320}"/>
              </a:ext>
            </a:extLst>
          </p:cNvPr>
          <p:cNvSpPr>
            <a:spLocks noGrp="1"/>
          </p:cNvSpPr>
          <p:nvPr>
            <p:ph type="title"/>
          </p:nvPr>
        </p:nvSpPr>
        <p:spPr/>
        <p:txBody>
          <a:bodyPr/>
          <a:lstStyle/>
          <a:p>
            <a:r>
              <a:rPr lang="en-IE" dirty="0">
                <a:solidFill>
                  <a:srgbClr val="0070C0"/>
                </a:solidFill>
              </a:rPr>
              <a:t>Design Specification</a:t>
            </a:r>
            <a:endParaRPr lang="en-GB" dirty="0"/>
          </a:p>
        </p:txBody>
      </p:sp>
      <p:sp>
        <p:nvSpPr>
          <p:cNvPr id="4" name="Rectangle 1">
            <a:extLst>
              <a:ext uri="{FF2B5EF4-FFF2-40B4-BE49-F238E27FC236}">
                <a16:creationId xmlns:a16="http://schemas.microsoft.com/office/drawing/2014/main" id="{948EDF5D-AC6E-9E39-2DCF-95435F7B1819}"/>
              </a:ext>
            </a:extLst>
          </p:cNvPr>
          <p:cNvSpPr>
            <a:spLocks noGrp="1" noChangeArrowheads="1"/>
          </p:cNvSpPr>
          <p:nvPr>
            <p:ph idx="1"/>
          </p:nvPr>
        </p:nvSpPr>
        <p:spPr bwMode="auto">
          <a:xfrm>
            <a:off x="457200" y="1185527"/>
            <a:ext cx="814724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Framework and Tools: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Built using Python 3.10 with Flask for the web interface,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for model training and inference, and Hugging Face Transformers/OpenAI API for language generation.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Model Components: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EfficientNet-B0</a:t>
            </a:r>
            <a:r>
              <a:rPr kumimoji="0" lang="en-US" altLang="en-US" sz="1800" b="0" i="0" u="none" strike="noStrike" cap="none" normalizeH="0" baseline="0" dirty="0">
                <a:ln>
                  <a:noFill/>
                </a:ln>
                <a:solidFill>
                  <a:schemeClr val="tx1"/>
                </a:solidFill>
                <a:effectLst/>
                <a:latin typeface="Arial" panose="020B0604020202020204" pitchFamily="34" charset="0"/>
              </a:rPr>
              <a:t> for image classification of artworks.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GPT-2 (local)</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GPT-4o (API)</a:t>
            </a:r>
            <a:r>
              <a:rPr kumimoji="0" lang="en-US" altLang="en-US" sz="1800" b="0" i="0" u="none" strike="noStrike" cap="none" normalizeH="0" baseline="0" dirty="0">
                <a:ln>
                  <a:noFill/>
                </a:ln>
                <a:solidFill>
                  <a:schemeClr val="tx1"/>
                </a:solidFill>
                <a:effectLst/>
                <a:latin typeface="Arial" panose="020B0604020202020204" pitchFamily="34" charset="0"/>
              </a:rPr>
              <a:t> for generating descriptive narratives based on predicted class labels.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System Architecture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 Image is uploaded and preprocessed.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 EfficientNet-B0 predicts the artwork style or artist category.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 The label is passed as a prompt to GPT-2 or GPT-4o for text generation.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 The final narrative is displayed alongside the image on the Flask web app.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Technical Requirements: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RAM ≥ 8 GB, Disk ≥ 35 GB, optional GPU (CUDA), and internet for GPT-4o access. Supports both notebook and web interface execution modes.</a:t>
            </a:r>
          </a:p>
        </p:txBody>
      </p:sp>
    </p:spTree>
    <p:extLst>
      <p:ext uri="{BB962C8B-B14F-4D97-AF65-F5344CB8AC3E}">
        <p14:creationId xmlns:p14="http://schemas.microsoft.com/office/powerpoint/2010/main" val="280922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B902-96BA-4377-97A5-4571DBE6AE99}"/>
              </a:ext>
            </a:extLst>
          </p:cNvPr>
          <p:cNvSpPr>
            <a:spLocks noGrp="1"/>
          </p:cNvSpPr>
          <p:nvPr>
            <p:ph type="title"/>
          </p:nvPr>
        </p:nvSpPr>
        <p:spPr>
          <a:xfrm>
            <a:off x="457200" y="274638"/>
            <a:ext cx="8229600" cy="706090"/>
          </a:xfrm>
        </p:spPr>
        <p:txBody>
          <a:bodyPr>
            <a:normAutofit fontScale="90000"/>
          </a:bodyPr>
          <a:lstStyle/>
          <a:p>
            <a:r>
              <a:rPr lang="en-IE" dirty="0">
                <a:solidFill>
                  <a:srgbClr val="0070C0"/>
                </a:solidFill>
              </a:rPr>
              <a:t>Design Specification</a:t>
            </a:r>
            <a:endParaRPr lang="en-GB" dirty="0"/>
          </a:p>
        </p:txBody>
      </p:sp>
      <p:graphicFrame>
        <p:nvGraphicFramePr>
          <p:cNvPr id="6" name="Content Placeholder 5">
            <a:extLst>
              <a:ext uri="{FF2B5EF4-FFF2-40B4-BE49-F238E27FC236}">
                <a16:creationId xmlns:a16="http://schemas.microsoft.com/office/drawing/2014/main" id="{EB5DA15A-B04F-F274-C651-1F3DC91AC223}"/>
              </a:ext>
            </a:extLst>
          </p:cNvPr>
          <p:cNvGraphicFramePr>
            <a:graphicFrameLocks noGrp="1"/>
          </p:cNvGraphicFramePr>
          <p:nvPr>
            <p:ph idx="1"/>
            <p:extLst>
              <p:ext uri="{D42A27DB-BD31-4B8C-83A1-F6EECF244321}">
                <p14:modId xmlns:p14="http://schemas.microsoft.com/office/powerpoint/2010/main" val="1203277436"/>
              </p:ext>
            </p:extLst>
          </p:nvPr>
        </p:nvGraphicFramePr>
        <p:xfrm>
          <a:off x="1828800" y="1700808"/>
          <a:ext cx="5486400" cy="4176464"/>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3057373519"/>
                    </a:ext>
                  </a:extLst>
                </a:gridCol>
                <a:gridCol w="2743200">
                  <a:extLst>
                    <a:ext uri="{9D8B030D-6E8A-4147-A177-3AD203B41FA5}">
                      <a16:colId xmlns:a16="http://schemas.microsoft.com/office/drawing/2014/main" val="1476469096"/>
                    </a:ext>
                  </a:extLst>
                </a:gridCol>
              </a:tblGrid>
              <a:tr h="522058">
                <a:tc>
                  <a:txBody>
                    <a:bodyPr/>
                    <a:lstStyle/>
                    <a:p>
                      <a:pPr>
                        <a:lnSpc>
                          <a:spcPct val="115000"/>
                        </a:lnSpc>
                        <a:spcAft>
                          <a:spcPts val="1000"/>
                        </a:spcAft>
                        <a:buNone/>
                      </a:pPr>
                      <a:r>
                        <a:rPr lang="en-US" sz="1800" dirty="0">
                          <a:effectLst/>
                        </a:rPr>
                        <a:t>Component</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a:effectLst/>
                        </a:rPr>
                        <a:t>Technology Used</a:t>
                      </a:r>
                      <a:endParaRPr lang="en-GB"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0095452"/>
                  </a:ext>
                </a:extLst>
              </a:tr>
              <a:tr h="522058">
                <a:tc>
                  <a:txBody>
                    <a:bodyPr/>
                    <a:lstStyle/>
                    <a:p>
                      <a:pPr>
                        <a:lnSpc>
                          <a:spcPct val="115000"/>
                        </a:lnSpc>
                        <a:spcAft>
                          <a:spcPts val="1000"/>
                        </a:spcAft>
                        <a:buNone/>
                      </a:pPr>
                      <a:r>
                        <a:rPr lang="en-US" sz="1800" dirty="0">
                          <a:effectLst/>
                        </a:rPr>
                        <a:t>Language</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a:effectLst/>
                        </a:rPr>
                        <a:t>Python 3.10</a:t>
                      </a:r>
                      <a:endParaRPr lang="en-GB"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5699791"/>
                  </a:ext>
                </a:extLst>
              </a:tr>
              <a:tr h="522058">
                <a:tc>
                  <a:txBody>
                    <a:bodyPr/>
                    <a:lstStyle/>
                    <a:p>
                      <a:pPr>
                        <a:lnSpc>
                          <a:spcPct val="115000"/>
                        </a:lnSpc>
                        <a:spcAft>
                          <a:spcPts val="1000"/>
                        </a:spcAft>
                        <a:buNone/>
                      </a:pPr>
                      <a:r>
                        <a:rPr lang="en-US" sz="1800">
                          <a:effectLst/>
                        </a:rPr>
                        <a:t>Model Training</a:t>
                      </a:r>
                      <a:endParaRPr lang="en-GB"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err="1">
                          <a:effectLst/>
                        </a:rPr>
                        <a:t>PyTorch</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198301"/>
                  </a:ext>
                </a:extLst>
              </a:tr>
              <a:tr h="522058">
                <a:tc>
                  <a:txBody>
                    <a:bodyPr/>
                    <a:lstStyle/>
                    <a:p>
                      <a:pPr>
                        <a:lnSpc>
                          <a:spcPct val="115000"/>
                        </a:lnSpc>
                        <a:spcAft>
                          <a:spcPts val="1000"/>
                        </a:spcAft>
                        <a:buNone/>
                      </a:pPr>
                      <a:r>
                        <a:rPr lang="en-US" sz="1800">
                          <a:effectLst/>
                        </a:rPr>
                        <a:t>Web Framework</a:t>
                      </a:r>
                      <a:endParaRPr lang="en-GB"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a:effectLst/>
                        </a:rPr>
                        <a:t>Flask</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2855557"/>
                  </a:ext>
                </a:extLst>
              </a:tr>
              <a:tr h="522058">
                <a:tc>
                  <a:txBody>
                    <a:bodyPr/>
                    <a:lstStyle/>
                    <a:p>
                      <a:pPr>
                        <a:lnSpc>
                          <a:spcPct val="115000"/>
                        </a:lnSpc>
                        <a:spcAft>
                          <a:spcPts val="1000"/>
                        </a:spcAft>
                        <a:buNone/>
                      </a:pPr>
                      <a:r>
                        <a:rPr lang="en-US" sz="1800">
                          <a:effectLst/>
                        </a:rPr>
                        <a:t>Front-End</a:t>
                      </a:r>
                      <a:endParaRPr lang="en-GB"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a:effectLst/>
                        </a:rPr>
                        <a:t>HTML, CSS (Bootstrap)</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852770"/>
                  </a:ext>
                </a:extLst>
              </a:tr>
              <a:tr h="522058">
                <a:tc>
                  <a:txBody>
                    <a:bodyPr/>
                    <a:lstStyle/>
                    <a:p>
                      <a:pPr>
                        <a:lnSpc>
                          <a:spcPct val="115000"/>
                        </a:lnSpc>
                        <a:spcAft>
                          <a:spcPts val="1000"/>
                        </a:spcAft>
                        <a:buNone/>
                      </a:pPr>
                      <a:r>
                        <a:rPr lang="en-US" sz="1800">
                          <a:effectLst/>
                        </a:rPr>
                        <a:t>Data Visualization</a:t>
                      </a:r>
                      <a:endParaRPr lang="en-GB"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a:effectLst/>
                        </a:rPr>
                        <a:t>Matplotlib, Seaborn</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7108894"/>
                  </a:ext>
                </a:extLst>
              </a:tr>
              <a:tr h="522058">
                <a:tc>
                  <a:txBody>
                    <a:bodyPr/>
                    <a:lstStyle/>
                    <a:p>
                      <a:pPr>
                        <a:lnSpc>
                          <a:spcPct val="115000"/>
                        </a:lnSpc>
                        <a:spcAft>
                          <a:spcPts val="1000"/>
                        </a:spcAft>
                        <a:buNone/>
                      </a:pPr>
                      <a:r>
                        <a:rPr lang="en-US" sz="1800">
                          <a:effectLst/>
                        </a:rPr>
                        <a:t>Deployment (Local)</a:t>
                      </a:r>
                      <a:endParaRPr lang="en-GB" sz="18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a:effectLst/>
                        </a:rPr>
                        <a:t>WSGI + Flask</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8346705"/>
                  </a:ext>
                </a:extLst>
              </a:tr>
              <a:tr h="522058">
                <a:tc>
                  <a:txBody>
                    <a:bodyPr/>
                    <a:lstStyle/>
                    <a:p>
                      <a:pPr>
                        <a:lnSpc>
                          <a:spcPct val="115000"/>
                        </a:lnSpc>
                        <a:spcAft>
                          <a:spcPts val="1000"/>
                        </a:spcAft>
                        <a:buNone/>
                      </a:pPr>
                      <a:r>
                        <a:rPr lang="en-US" sz="1800" dirty="0">
                          <a:effectLst/>
                        </a:rPr>
                        <a:t>Cloud Access (API)</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1000"/>
                        </a:spcAft>
                        <a:buNone/>
                      </a:pPr>
                      <a:r>
                        <a:rPr lang="en-US" sz="1800" dirty="0">
                          <a:effectLst/>
                        </a:rPr>
                        <a:t>OpenAI GPT-4o API</a:t>
                      </a:r>
                      <a:endParaRPr lang="en-GB" sz="18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999519"/>
                  </a:ext>
                </a:extLst>
              </a:tr>
            </a:tbl>
          </a:graphicData>
        </a:graphic>
      </p:graphicFrame>
    </p:spTree>
    <p:extLst>
      <p:ext uri="{BB962C8B-B14F-4D97-AF65-F5344CB8AC3E}">
        <p14:creationId xmlns:p14="http://schemas.microsoft.com/office/powerpoint/2010/main" val="2817057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B421-B497-56BD-03DB-51B99DBEA629}"/>
              </a:ext>
            </a:extLst>
          </p:cNvPr>
          <p:cNvSpPr>
            <a:spLocks noGrp="1"/>
          </p:cNvSpPr>
          <p:nvPr>
            <p:ph type="title"/>
          </p:nvPr>
        </p:nvSpPr>
        <p:spPr>
          <a:xfrm>
            <a:off x="457200" y="695747"/>
            <a:ext cx="8229600" cy="634082"/>
          </a:xfrm>
        </p:spPr>
        <p:txBody>
          <a:bodyPr>
            <a:normAutofit fontScale="90000"/>
          </a:bodyPr>
          <a:lstStyle/>
          <a:p>
            <a:r>
              <a:rPr lang="en-IE" dirty="0">
                <a:solidFill>
                  <a:srgbClr val="0070C0"/>
                </a:solidFill>
              </a:rPr>
              <a:t>Design Specification – Architecture Diagram</a:t>
            </a:r>
            <a:endParaRPr lang="en-GB" dirty="0"/>
          </a:p>
        </p:txBody>
      </p:sp>
      <p:pic>
        <p:nvPicPr>
          <p:cNvPr id="12290" name="Picture 2">
            <a:extLst>
              <a:ext uri="{FF2B5EF4-FFF2-40B4-BE49-F238E27FC236}">
                <a16:creationId xmlns:a16="http://schemas.microsoft.com/office/drawing/2014/main" id="{AE942C7D-4229-5A63-2624-C9FE1CE81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72816"/>
            <a:ext cx="5722937"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77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1644</Words>
  <Application>Microsoft Office PowerPoint</Application>
  <PresentationFormat>On-screen Show (4:3)</PresentationFormat>
  <Paragraphs>228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vt:lpstr>
      <vt:lpstr>Office Theme</vt:lpstr>
      <vt:lpstr>PowerPoint Presentation</vt:lpstr>
      <vt:lpstr>Abstract</vt:lpstr>
      <vt:lpstr>Introduction</vt:lpstr>
      <vt:lpstr>Block Diagram</vt:lpstr>
      <vt:lpstr>Literature Review</vt:lpstr>
      <vt:lpstr>Research Methodology</vt:lpstr>
      <vt:lpstr>Design Specification</vt:lpstr>
      <vt:lpstr>Design Specification</vt:lpstr>
      <vt:lpstr>Design Specification – Architecture Diagram</vt:lpstr>
      <vt:lpstr>Implementation</vt:lpstr>
      <vt:lpstr>Results and Evaluation</vt:lpstr>
      <vt:lpstr>Results and Evaluation – EfficientNet model Performance</vt:lpstr>
      <vt:lpstr>EfficientNet model Performance – Confusion Matrix</vt:lpstr>
      <vt:lpstr>EfficientNet model Performance metrics</vt:lpstr>
      <vt:lpstr>Model Parameters</vt:lpstr>
      <vt:lpstr>UI and Sample Output</vt:lpstr>
      <vt:lpstr>Discussion</vt:lpstr>
      <vt:lpstr>Conclusion and Future Work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Orla Lahart</dc:creator>
  <cp:lastModifiedBy>Devendrakumar Rajput</cp:lastModifiedBy>
  <cp:revision>51</cp:revision>
  <cp:lastPrinted>2011-01-17T13:05:52Z</cp:lastPrinted>
  <dcterms:created xsi:type="dcterms:W3CDTF">2011-01-17T12:51:36Z</dcterms:created>
  <dcterms:modified xsi:type="dcterms:W3CDTF">2025-07-26T18:06:25Z</dcterms:modified>
</cp:coreProperties>
</file>