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Lst>
  <p:sldSz cx="9144000" cy="6858000"/>
  <p:notesSz cx="6808470" cy="994092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4E0"/>
    <a:srgbClr val="AAA0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sldImg"/>
          </p:nvPr>
        </p:nvSpPr>
        <p:spPr>
          <a:xfrm>
            <a:off x="216000" y="812520"/>
            <a:ext cx="7127280" cy="4008960"/>
          </a:xfrm>
          <a:prstGeom prst="rect">
            <a:avLst/>
          </a:prstGeom>
        </p:spPr>
        <p:txBody>
          <a:bodyPr lIns="0" tIns="0" rIns="0" bIns="0" anchor="ctr"/>
          <a:p>
            <a:pPr algn="ctr"/>
            <a:r>
              <a:rPr lang="en-IN" sz="4400" b="0" strike="noStrike" spc="-1">
                <a:latin typeface="Arial" panose="020B0604020202090204"/>
              </a:rPr>
              <a:t>Click to move the slide</a:t>
            </a:r>
            <a:endParaRPr lang="en-IN" sz="4400" b="0" strike="noStrike" spc="-1">
              <a:latin typeface="Arial" panose="020B0604020202090204"/>
            </a:endParaRPr>
          </a:p>
        </p:txBody>
      </p:sp>
      <p:sp>
        <p:nvSpPr>
          <p:cNvPr id="40" name="PlaceHolder 2"/>
          <p:cNvSpPr>
            <a:spLocks noGrp="1"/>
          </p:cNvSpPr>
          <p:nvPr>
            <p:ph type="body"/>
          </p:nvPr>
        </p:nvSpPr>
        <p:spPr>
          <a:xfrm>
            <a:off x="756000" y="5078520"/>
            <a:ext cx="6047640" cy="4811040"/>
          </a:xfrm>
          <a:prstGeom prst="rect">
            <a:avLst/>
          </a:prstGeom>
        </p:spPr>
        <p:txBody>
          <a:bodyPr lIns="0" tIns="0" rIns="0" bIns="0"/>
          <a:p>
            <a:r>
              <a:rPr lang="en-IN" sz="2000" b="0" strike="noStrike" spc="-1">
                <a:latin typeface="Arial" panose="020B0604020202090204"/>
              </a:rPr>
              <a:t>Click to edit the notes format</a:t>
            </a:r>
            <a:endParaRPr lang="en-IN" sz="2000" b="0" strike="noStrike" spc="-1">
              <a:latin typeface="Arial" panose="020B0604020202090204"/>
            </a:endParaRPr>
          </a:p>
        </p:txBody>
      </p:sp>
      <p:sp>
        <p:nvSpPr>
          <p:cNvPr id="41" name="PlaceHolder 3"/>
          <p:cNvSpPr>
            <a:spLocks noGrp="1"/>
          </p:cNvSpPr>
          <p:nvPr>
            <p:ph type="hdr"/>
          </p:nvPr>
        </p:nvSpPr>
        <p:spPr>
          <a:xfrm>
            <a:off x="0" y="0"/>
            <a:ext cx="3280680" cy="534240"/>
          </a:xfrm>
          <a:prstGeom prst="rect">
            <a:avLst/>
          </a:prstGeom>
        </p:spPr>
        <p:txBody>
          <a:bodyPr lIns="0" tIns="0" rIns="0" bIns="0"/>
          <a:p>
            <a:r>
              <a:rPr lang="en-IN" sz="1400" b="0" strike="noStrike" spc="-1">
                <a:latin typeface="Times New Roman" panose="02020503050405090304"/>
              </a:rPr>
              <a:t> </a:t>
            </a:r>
            <a:endParaRPr lang="en-IN" sz="1400" b="0" strike="noStrike" spc="-1">
              <a:latin typeface="Times New Roman" panose="02020503050405090304"/>
            </a:endParaRPr>
          </a:p>
        </p:txBody>
      </p:sp>
      <p:sp>
        <p:nvSpPr>
          <p:cNvPr id="42" name="PlaceHolder 4"/>
          <p:cNvSpPr>
            <a:spLocks noGrp="1"/>
          </p:cNvSpPr>
          <p:nvPr>
            <p:ph type="dt"/>
          </p:nvPr>
        </p:nvSpPr>
        <p:spPr>
          <a:xfrm>
            <a:off x="4278960" y="0"/>
            <a:ext cx="3280680" cy="534240"/>
          </a:xfrm>
          <a:prstGeom prst="rect">
            <a:avLst/>
          </a:prstGeom>
        </p:spPr>
        <p:txBody>
          <a:bodyPr lIns="0" tIns="0" rIns="0" bIns="0"/>
          <a:p>
            <a:pPr algn="r"/>
            <a:r>
              <a:rPr lang="en-IN" sz="1400" b="0" strike="noStrike" spc="-1">
                <a:latin typeface="Times New Roman" panose="02020503050405090304"/>
              </a:rPr>
              <a:t> </a:t>
            </a:r>
            <a:endParaRPr lang="en-IN" sz="1400" b="0" strike="noStrike" spc="-1">
              <a:latin typeface="Times New Roman" panose="02020503050405090304"/>
            </a:endParaRPr>
          </a:p>
        </p:txBody>
      </p:sp>
      <p:sp>
        <p:nvSpPr>
          <p:cNvPr id="43" name="PlaceHolder 5"/>
          <p:cNvSpPr>
            <a:spLocks noGrp="1"/>
          </p:cNvSpPr>
          <p:nvPr>
            <p:ph type="ftr"/>
          </p:nvPr>
        </p:nvSpPr>
        <p:spPr>
          <a:xfrm>
            <a:off x="0" y="10157400"/>
            <a:ext cx="3280680" cy="534240"/>
          </a:xfrm>
          <a:prstGeom prst="rect">
            <a:avLst/>
          </a:prstGeom>
        </p:spPr>
        <p:txBody>
          <a:bodyPr lIns="0" tIns="0" rIns="0" bIns="0" anchor="b"/>
          <a:p>
            <a:r>
              <a:rPr lang="en-IN" sz="1400" b="0" strike="noStrike" spc="-1">
                <a:latin typeface="Times New Roman" panose="02020503050405090304"/>
              </a:rPr>
              <a:t> </a:t>
            </a:r>
            <a:endParaRPr lang="en-IN" sz="1400" b="0" strike="noStrike" spc="-1">
              <a:latin typeface="Times New Roman" panose="02020503050405090304"/>
            </a:endParaRP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p>
            <a:pPr algn="r"/>
            <a:fld id="{DB7478AF-A333-4760-8824-98994FA72883}" type="slidenum">
              <a:rPr lang="en-IN" sz="1400" b="0" strike="noStrike" spc="-1">
                <a:latin typeface="Times New Roman" panose="02020503050405090304"/>
              </a:rPr>
            </a:fld>
            <a:endParaRPr lang="en-IN" sz="1400" b="0" strike="noStrike" spc="-1">
              <a:latin typeface="Times New Roman" panose="0202050305040509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1165320" y="1241280"/>
            <a:ext cx="4477680" cy="3358440"/>
          </a:xfrm>
          <a:prstGeom prst="rect">
            <a:avLst/>
          </a:prstGeom>
        </p:spPr>
      </p:sp>
      <p:sp>
        <p:nvSpPr>
          <p:cNvPr id="82" name="PlaceHolder 2"/>
          <p:cNvSpPr>
            <a:spLocks noGrp="1"/>
          </p:cNvSpPr>
          <p:nvPr>
            <p:ph type="body"/>
          </p:nvPr>
        </p:nvSpPr>
        <p:spPr>
          <a:xfrm>
            <a:off x="680760" y="4783320"/>
            <a:ext cx="5446440" cy="3915000"/>
          </a:xfrm>
          <a:prstGeom prst="rect">
            <a:avLst/>
          </a:prstGeom>
        </p:spPr>
        <p:txBody>
          <a:bodyPr lIns="0" tIns="0" rIns="0" bIns="0"/>
          <a:p>
            <a:endParaRPr lang="en-IN" sz="2000" b="0" strike="noStrike" spc="-1">
              <a:latin typeface="Arial" panose="020B0604020202090204"/>
            </a:endParaRPr>
          </a:p>
        </p:txBody>
      </p:sp>
      <p:sp>
        <p:nvSpPr>
          <p:cNvPr id="83" name="CustomShape 3"/>
          <p:cNvSpPr/>
          <p:nvPr/>
        </p:nvSpPr>
        <p:spPr>
          <a:xfrm>
            <a:off x="3856680" y="9442440"/>
            <a:ext cx="2949840" cy="497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E67422F2-11E1-4A04-8405-CD313245D867}" type="slidenum">
              <a:rPr lang="en-IN" sz="1200" b="0" strike="noStrike" spc="-1">
                <a:solidFill>
                  <a:srgbClr val="000000"/>
                </a:solidFill>
                <a:latin typeface="Calibri"/>
                <a:ea typeface="+mn-ea"/>
              </a:rPr>
            </a:fld>
            <a:endParaRPr lang="en-IN" sz="1200" b="0" strike="noStrike" spc="-1">
              <a:latin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1165320" y="1241280"/>
            <a:ext cx="4477680" cy="3358440"/>
          </a:xfrm>
          <a:prstGeom prst="rect">
            <a:avLst/>
          </a:prstGeom>
        </p:spPr>
      </p:sp>
      <p:sp>
        <p:nvSpPr>
          <p:cNvPr id="85" name="PlaceHolder 2"/>
          <p:cNvSpPr>
            <a:spLocks noGrp="1"/>
          </p:cNvSpPr>
          <p:nvPr>
            <p:ph type="body"/>
          </p:nvPr>
        </p:nvSpPr>
        <p:spPr>
          <a:xfrm>
            <a:off x="680760" y="4783320"/>
            <a:ext cx="5446440" cy="3915000"/>
          </a:xfrm>
          <a:prstGeom prst="rect">
            <a:avLst/>
          </a:prstGeom>
        </p:spPr>
        <p:txBody>
          <a:bodyPr lIns="0" tIns="0" rIns="0" bIns="0"/>
          <a:p>
            <a:endParaRPr lang="en-IN" sz="2000" b="0" strike="noStrike" spc="-1">
              <a:latin typeface="Arial" panose="020B0604020202090204"/>
            </a:endParaRPr>
          </a:p>
        </p:txBody>
      </p:sp>
      <p:sp>
        <p:nvSpPr>
          <p:cNvPr id="86" name="CustomShape 3"/>
          <p:cNvSpPr/>
          <p:nvPr/>
        </p:nvSpPr>
        <p:spPr>
          <a:xfrm>
            <a:off x="3856680" y="9442440"/>
            <a:ext cx="2949840" cy="497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498030-8BFE-4D04-AE3C-24967DF23BF7}" type="slidenum">
              <a:rPr lang="en-IN" sz="1200" b="0" strike="noStrike" spc="-1">
                <a:solidFill>
                  <a:srgbClr val="000000"/>
                </a:solidFill>
                <a:latin typeface="Calibri"/>
                <a:ea typeface="+mn-ea"/>
              </a:rPr>
            </a:fld>
            <a:endParaRPr lang="en-IN" sz="1200" b="0" strike="noStrike" spc="-1">
              <a:latin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1165320" y="1241280"/>
            <a:ext cx="4477680" cy="3358440"/>
          </a:xfrm>
          <a:prstGeom prst="rect">
            <a:avLst/>
          </a:prstGeom>
        </p:spPr>
      </p:sp>
      <p:sp>
        <p:nvSpPr>
          <p:cNvPr id="88" name="PlaceHolder 2"/>
          <p:cNvSpPr>
            <a:spLocks noGrp="1"/>
          </p:cNvSpPr>
          <p:nvPr>
            <p:ph type="body"/>
          </p:nvPr>
        </p:nvSpPr>
        <p:spPr>
          <a:xfrm>
            <a:off x="680760" y="4783320"/>
            <a:ext cx="5446440" cy="3915000"/>
          </a:xfrm>
          <a:prstGeom prst="rect">
            <a:avLst/>
          </a:prstGeom>
        </p:spPr>
        <p:txBody>
          <a:bodyPr lIns="0" tIns="0" rIns="0" bIns="0"/>
          <a:p>
            <a:endParaRPr lang="en-IN" sz="2000" b="0" strike="noStrike" spc="-1">
              <a:latin typeface="Arial" panose="020B0604020202090204"/>
            </a:endParaRPr>
          </a:p>
        </p:txBody>
      </p:sp>
      <p:sp>
        <p:nvSpPr>
          <p:cNvPr id="89" name="CustomShape 3"/>
          <p:cNvSpPr/>
          <p:nvPr/>
        </p:nvSpPr>
        <p:spPr>
          <a:xfrm>
            <a:off x="3856680" y="9442440"/>
            <a:ext cx="2949840" cy="497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6A6360F7-3E31-4DCC-89CE-6BDDA2A06EE1}" type="slidenum">
              <a:rPr lang="en-IN" sz="1200" b="0" strike="noStrike" spc="-1">
                <a:solidFill>
                  <a:srgbClr val="000000"/>
                </a:solidFill>
                <a:latin typeface="Calibri"/>
                <a:ea typeface="+mn-ea"/>
              </a:rPr>
            </a:fld>
            <a:endParaRPr lang="en-IN" sz="1200" b="0" strike="noStrike" spc="-1">
              <a:latin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p>
            <a:endParaRPr lang="en-IN" sz="3200" b="0" strike="noStrike" spc="-1">
              <a:latin typeface="Arial" panose="020B0604020202090204"/>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panose="020B0604020202090204"/>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panose="020B0604020202090204"/>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panose="020B0604020202090204"/>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p>
            <a:endParaRPr lang="en-IN" sz="3200" b="0" strike="noStrike" spc="-1">
              <a:latin typeface="Arial" panose="020B0604020202090204"/>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p>
            <a:endParaRPr lang="en-IN" sz="3200" b="0" strike="noStrike" spc="-1">
              <a:latin typeface="Arial" panose="020B0604020202090204"/>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p>
            <a:endParaRPr lang="en-IN" sz="3200" b="0" strike="noStrike" spc="-1">
              <a:latin typeface="Arial" panose="020B0604020202090204"/>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p>
            <a:endParaRPr lang="en-IN" sz="3200" b="0" strike="noStrike" spc="-1">
              <a:latin typeface="Arial" panose="020B0604020202090204"/>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p>
            <a:endParaRPr lang="en-IN" sz="3200" b="0" strike="noStrike" spc="-1">
              <a:latin typeface="Arial" panose="020B0604020202090204"/>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IN" sz="3200" b="0" strike="noStrike" spc="-1">
              <a:latin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panose="020B0604020202090204"/>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IN" sz="3200" b="0" strike="noStrike" spc="-1">
              <a:latin typeface="Arial" panose="020B060402020209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panose="020B0604020202090204"/>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p>
            <a:endParaRPr lang="en-IN" sz="3200" b="0" strike="noStrike" spc="-1">
              <a:latin typeface="Arial" panose="020B0604020202090204"/>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p>
            <a:endParaRPr lang="en-IN" sz="3200" b="0" strike="noStrike" spc="-1">
              <a:latin typeface="Arial" panose="020B0604020202090204"/>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panose="020B0604020202090204"/>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p>
            <a:pPr algn="ctr"/>
            <a:endParaRPr lang="en-IN" sz="4400" b="0" strike="noStrike" spc="-1">
              <a:latin typeface="Arial" panose="020B0604020202090204"/>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p>
            <a:endParaRPr lang="en-IN" sz="3200" b="0" strike="noStrike" spc="-1">
              <a:latin typeface="Arial" panose="020B0604020202090204"/>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p>
            <a:endParaRPr lang="en-IN" sz="3200" b="0" strike="noStrike" spc="-1">
              <a:latin typeface="Arial" panose="020B0604020202090204"/>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p>
            <a:endParaRPr lang="en-IN" sz="3200" b="0" strike="noStrike" spc="-1">
              <a:latin typeface="Arial" panose="020B060402020209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p:cNvSpPr/>
          <p:nvPr/>
        </p:nvSpPr>
        <p:spPr>
          <a:xfrm>
            <a:off x="0" y="6578640"/>
            <a:ext cx="2988000" cy="2786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chorCtr="1"/>
          <a:p>
            <a:pPr>
              <a:lnSpc>
                <a:spcPts val="1400"/>
              </a:lnSpc>
            </a:pPr>
            <a:r>
              <a:rPr lang="en-IN" sz="1100" b="0" strike="noStrike" spc="-1">
                <a:solidFill>
                  <a:srgbClr val="000000"/>
                </a:solidFill>
                <a:latin typeface="Calibri"/>
                <a:ea typeface="DejaVu Sans"/>
              </a:rPr>
              <a:t>Information Classification - Confidential\Other</a:t>
            </a:r>
            <a:endParaRPr lang="en-IN" sz="1100" b="0" strike="noStrike" spc="-1">
              <a:latin typeface="Arial" panose="020B0604020202090204"/>
            </a:endParaRPr>
          </a:p>
        </p:txBody>
      </p:sp>
      <p:sp>
        <p:nvSpPr>
          <p:cNvPr id="2" name="PlaceHolder 2"/>
          <p:cNvSpPr>
            <a:spLocks noGrp="1"/>
          </p:cNvSpPr>
          <p:nvPr>
            <p:ph type="title"/>
          </p:nvPr>
        </p:nvSpPr>
        <p:spPr>
          <a:xfrm>
            <a:off x="457200" y="273600"/>
            <a:ext cx="8229240" cy="1144800"/>
          </a:xfrm>
          <a:prstGeom prst="rect">
            <a:avLst/>
          </a:prstGeom>
        </p:spPr>
        <p:txBody>
          <a:bodyPr lIns="0" tIns="0" rIns="0" bIns="0" anchor="ctr"/>
          <a:p>
            <a:pPr algn="ctr"/>
            <a:r>
              <a:rPr lang="en-IN" sz="4400" b="0" strike="noStrike" spc="-1">
                <a:latin typeface="Arial" panose="020B0604020202090204"/>
              </a:rPr>
              <a:t>Click to edit the title text format</a:t>
            </a:r>
            <a:endParaRPr lang="en-IN" sz="4400" b="0" strike="noStrike" spc="-1">
              <a:latin typeface="Arial" panose="020B0604020202090204"/>
            </a:endParaRPr>
          </a:p>
        </p:txBody>
      </p:sp>
      <p:sp>
        <p:nvSpPr>
          <p:cNvPr id="3" name="PlaceHolder 3"/>
          <p:cNvSpPr>
            <a:spLocks noGrp="1"/>
          </p:cNvSpPr>
          <p:nvPr>
            <p:ph type="body"/>
          </p:nvPr>
        </p:nvSpPr>
        <p:spPr>
          <a:xfrm>
            <a:off x="457200" y="1604520"/>
            <a:ext cx="82292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90204"/>
              </a:rPr>
              <a:t>Click to edit the outline text format</a:t>
            </a:r>
            <a:endParaRPr lang="en-IN" sz="3200" b="0" strike="noStrike" spc="-1">
              <a:latin typeface="Arial" panose="020B0604020202090204"/>
            </a:endParaRPr>
          </a:p>
          <a:p>
            <a:pPr marL="864235" lvl="1" indent="-323850">
              <a:spcBef>
                <a:spcPts val="1135"/>
              </a:spcBef>
              <a:buClr>
                <a:srgbClr val="000000"/>
              </a:buClr>
              <a:buSzPct val="75000"/>
              <a:buFont typeface="Symbol" charset="2"/>
              <a:buChar char=""/>
            </a:pPr>
            <a:r>
              <a:rPr lang="en-IN" sz="2800" b="0" strike="noStrike" spc="-1">
                <a:latin typeface="Arial" panose="020B0604020202090204"/>
              </a:rPr>
              <a:t>Second Outline Level</a:t>
            </a:r>
            <a:endParaRPr lang="en-IN"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90204"/>
              </a:rPr>
              <a:t>Third Outline Level</a:t>
            </a:r>
            <a:endParaRPr lang="en-IN" sz="2400" b="0" strike="noStrike" spc="-1">
              <a:latin typeface="Arial" panose="020B0604020202090204"/>
            </a:endParaRPr>
          </a:p>
          <a:p>
            <a:pPr marL="1727835" lvl="3" indent="-215900">
              <a:spcBef>
                <a:spcPts val="565"/>
              </a:spcBef>
              <a:buClr>
                <a:srgbClr val="000000"/>
              </a:buClr>
              <a:buSzPct val="75000"/>
              <a:buFont typeface="Symbol" charset="2"/>
              <a:buChar char=""/>
            </a:pPr>
            <a:r>
              <a:rPr lang="en-IN" sz="2000" b="0" strike="noStrike" spc="-1">
                <a:latin typeface="Arial" panose="020B0604020202090204"/>
              </a:rPr>
              <a:t>Fourth Outline Level</a:t>
            </a:r>
            <a:endParaRPr lang="en-IN"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90204"/>
              </a:rPr>
              <a:t>Fifth Outline Level</a:t>
            </a:r>
            <a:endParaRPr lang="en-IN"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90204"/>
              </a:rPr>
              <a:t>Sixth Outline Level</a:t>
            </a:r>
            <a:endParaRPr lang="en-IN"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90204"/>
              </a:rPr>
              <a:t>Seventh Outline Level</a:t>
            </a:r>
            <a:endParaRPr lang="en-IN"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6"/>
          <p:cNvSpPr/>
          <p:nvPr/>
        </p:nvSpPr>
        <p:spPr>
          <a:xfrm>
            <a:off x="196850" y="139065"/>
            <a:ext cx="8924925" cy="350837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IN" sz="6000" b="1" i="1" u="sng" strike="noStrike" spc="-1">
                <a:solidFill>
                  <a:srgbClr val="552579"/>
                </a:solidFill>
                <a:uFillTx/>
                <a:latin typeface="Calibri"/>
                <a:ea typeface="DejaVu Sans"/>
              </a:rPr>
              <a:t>VB – Voice Ba</a:t>
            </a:r>
            <a:r>
              <a:rPr lang="en-US" altLang="en-IN" sz="6000" b="1" i="1" u="sng" strike="noStrike" spc="-1">
                <a:solidFill>
                  <a:srgbClr val="552579"/>
                </a:solidFill>
                <a:uFillTx/>
                <a:latin typeface="Calibri"/>
                <a:ea typeface="DejaVu Sans"/>
              </a:rPr>
              <a:t>nking</a:t>
            </a:r>
            <a:endParaRPr lang="en-IN" sz="2200" b="0" strike="noStrike" spc="-1">
              <a:latin typeface="Arial" panose="020B0604020202090204"/>
            </a:endParaRPr>
          </a:p>
          <a:p>
            <a:pPr algn="ctr">
              <a:lnSpc>
                <a:spcPct val="100000"/>
              </a:lnSpc>
            </a:pPr>
            <a:endParaRPr lang="en-IN" sz="2200" b="0" strike="noStrike" spc="-1">
              <a:latin typeface="Arial" panose="020B0604020202090204"/>
            </a:endParaRPr>
          </a:p>
          <a:p>
            <a:pPr algn="ctr">
              <a:lnSpc>
                <a:spcPct val="100000"/>
              </a:lnSpc>
            </a:pPr>
            <a:endParaRPr lang="en-IN" sz="2200" b="0" strike="noStrike" spc="-1">
              <a:latin typeface="Arial" panose="020B0604020202090204"/>
            </a:endParaRPr>
          </a:p>
          <a:p>
            <a:pPr algn="ctr">
              <a:lnSpc>
                <a:spcPct val="100000"/>
              </a:lnSpc>
            </a:pPr>
            <a:endParaRPr lang="en-IN" sz="2200" b="0" strike="noStrike" spc="-1">
              <a:latin typeface="Arial" panose="020B0604020202090204"/>
            </a:endParaRPr>
          </a:p>
          <a:p>
            <a:pPr algn="ctr">
              <a:lnSpc>
                <a:spcPct val="100000"/>
              </a:lnSpc>
            </a:pPr>
            <a:endParaRPr lang="en-IN" sz="2200" b="0" strike="noStrike" spc="-1">
              <a:latin typeface="Arial" panose="020B0604020202090204"/>
            </a:endParaRPr>
          </a:p>
          <a:p>
            <a:pPr algn="ctr">
              <a:lnSpc>
                <a:spcPct val="100000"/>
              </a:lnSpc>
            </a:pPr>
            <a:endParaRPr lang="en-IN" sz="2200" b="0" strike="noStrike" spc="-1">
              <a:latin typeface="Arial" panose="020B0604020202090204"/>
            </a:endParaRPr>
          </a:p>
          <a:p>
            <a:pPr algn="r">
              <a:lnSpc>
                <a:spcPct val="100000"/>
              </a:lnSpc>
            </a:pPr>
            <a:r>
              <a:rPr lang="en-IN" sz="1400" b="1" i="1" strike="noStrike" spc="-1">
                <a:solidFill>
                  <a:srgbClr val="FC44E0"/>
                </a:solidFill>
                <a:latin typeface="Calibri"/>
                <a:ea typeface="DejaVu Sans"/>
              </a:rPr>
              <a:t>Assistive Technology</a:t>
            </a:r>
            <a:endParaRPr lang="en-IN" sz="1400" b="0" strike="noStrike" spc="-1">
              <a:solidFill>
                <a:srgbClr val="FC44E0"/>
              </a:solidFill>
              <a:latin typeface="Arial" panose="020B0604020202090204"/>
            </a:endParaRPr>
          </a:p>
          <a:p>
            <a:pPr algn="r">
              <a:lnSpc>
                <a:spcPct val="100000"/>
              </a:lnSpc>
            </a:pPr>
            <a:r>
              <a:rPr lang="en-IN" sz="1400" b="1" i="1" strike="noStrike" spc="-1">
                <a:solidFill>
                  <a:srgbClr val="7030A0"/>
                </a:solidFill>
                <a:latin typeface="Calibri"/>
                <a:ea typeface="DejaVu Sans"/>
              </a:rPr>
              <a:t>Natural Language Generation</a:t>
            </a:r>
            <a:endParaRPr lang="en-IN" sz="1400" b="1" i="1" strike="noStrike" spc="-1">
              <a:solidFill>
                <a:srgbClr val="7030A0"/>
              </a:solidFill>
              <a:latin typeface="Calibri"/>
              <a:ea typeface="DejaVu Sans"/>
            </a:endParaRPr>
          </a:p>
          <a:p>
            <a:pPr algn="r">
              <a:lnSpc>
                <a:spcPct val="100000"/>
              </a:lnSpc>
            </a:pPr>
            <a:r>
              <a:rPr lang="en-US" altLang="en-IN" sz="1000" b="1" i="1" u="sng" spc="-1">
                <a:solidFill>
                  <a:schemeClr val="accent2">
                    <a:lumMod val="75000"/>
                  </a:schemeClr>
                </a:solidFill>
                <a:uFillTx/>
                <a:latin typeface="Calibri"/>
                <a:ea typeface="DejaVu Sans"/>
                <a:sym typeface="+mn-ea"/>
              </a:rPr>
              <a:t>web: https://dpresume.com/vb</a:t>
            </a:r>
            <a:endParaRPr lang="en-US" altLang="en-IN" sz="1000" b="1" i="1" u="sng" strike="noStrike" spc="-1">
              <a:solidFill>
                <a:schemeClr val="accent2">
                  <a:lumMod val="75000"/>
                </a:schemeClr>
              </a:solidFill>
              <a:uFillTx/>
              <a:latin typeface="Calibri"/>
              <a:ea typeface="DejaVu Sans"/>
              <a:sym typeface="+mn-ea"/>
            </a:endParaRPr>
          </a:p>
        </p:txBody>
      </p:sp>
      <p:sp>
        <p:nvSpPr>
          <p:cNvPr id="51" name="CustomShape 7"/>
          <p:cNvSpPr/>
          <p:nvPr/>
        </p:nvSpPr>
        <p:spPr>
          <a:xfrm>
            <a:off x="485140" y="5005705"/>
            <a:ext cx="8561070" cy="13481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IN" b="1" strike="noStrike" spc="-1">
                <a:solidFill>
                  <a:srgbClr val="7030A0"/>
                </a:solidFill>
                <a:latin typeface="Calibri"/>
                <a:ea typeface="DejaVu Sans"/>
              </a:rPr>
              <a:t>Devendra Prasad</a:t>
            </a:r>
            <a:endParaRPr lang="en-IN" b="1" strike="noStrike" spc="-1">
              <a:solidFill>
                <a:srgbClr val="7030A0"/>
              </a:solidFill>
              <a:latin typeface="Calibri"/>
              <a:ea typeface="DejaVu Sans"/>
            </a:endParaRPr>
          </a:p>
          <a:p>
            <a:pPr algn="r">
              <a:lnSpc>
                <a:spcPct val="100000"/>
              </a:lnSpc>
            </a:pPr>
            <a:r>
              <a:rPr lang="en-US" altLang="en-IN" sz="1200" strike="noStrike" spc="-1">
                <a:solidFill>
                  <a:srgbClr val="7030A0"/>
                </a:solidFill>
                <a:latin typeface="Arial" panose="020B0604020202090204"/>
              </a:rPr>
              <a:t>Tech Lead Software Engineer</a:t>
            </a:r>
            <a:endParaRPr lang="en-US" altLang="en-IN" sz="1200" strike="noStrike" spc="-1">
              <a:solidFill>
                <a:srgbClr val="7030A0"/>
              </a:solidFill>
              <a:latin typeface="Arial" panose="020B0604020202090204"/>
            </a:endParaRPr>
          </a:p>
          <a:p>
            <a:pPr algn="r">
              <a:lnSpc>
                <a:spcPct val="100000"/>
              </a:lnSpc>
            </a:pPr>
            <a:r>
              <a:rPr lang="en-US" altLang="en-IN" sz="1200" strike="noStrike" spc="-1">
                <a:solidFill>
                  <a:srgbClr val="7030A0"/>
                </a:solidFill>
                <a:latin typeface="Arial" panose="020B0604020202090204"/>
              </a:rPr>
              <a:t>New Delhi, India</a:t>
            </a:r>
            <a:endParaRPr lang="en-US" altLang="en-IN" sz="1200" strike="noStrike" spc="-1">
              <a:solidFill>
                <a:srgbClr val="7030A0"/>
              </a:solidFill>
              <a:latin typeface="Arial" panose="020B0604020202090204"/>
            </a:endParaRPr>
          </a:p>
          <a:p>
            <a:pPr algn="r">
              <a:lnSpc>
                <a:spcPct val="100000"/>
              </a:lnSpc>
            </a:pPr>
            <a:r>
              <a:rPr lang="en-US" altLang="en-IN" sz="1200" strike="noStrike" spc="-1">
                <a:solidFill>
                  <a:srgbClr val="7030A0"/>
                </a:solidFill>
                <a:latin typeface="Arial" panose="020B0604020202090204"/>
              </a:rPr>
              <a:t>Mobile and Zoom: 958 279 7772</a:t>
            </a:r>
            <a:endParaRPr lang="en-US" altLang="en-IN" sz="1200" strike="noStrike" spc="-1">
              <a:solidFill>
                <a:srgbClr val="7030A0"/>
              </a:solidFill>
              <a:latin typeface="Arial" panose="020B0604020202090204"/>
            </a:endParaRPr>
          </a:p>
          <a:p>
            <a:pPr algn="r">
              <a:lnSpc>
                <a:spcPct val="100000"/>
              </a:lnSpc>
            </a:pPr>
            <a:r>
              <a:rPr lang="en-US" altLang="en-IN" sz="1200" strike="noStrike" spc="-1">
                <a:solidFill>
                  <a:srgbClr val="7030A0"/>
                </a:solidFill>
                <a:latin typeface="Arial" panose="020B0604020202090204"/>
              </a:rPr>
              <a:t>devendraprasad1984@gmail.com</a:t>
            </a:r>
            <a:endParaRPr lang="en-US" altLang="en-IN" sz="1200" strike="noStrike" spc="-1">
              <a:solidFill>
                <a:srgbClr val="7030A0"/>
              </a:solidFill>
              <a:latin typeface="Arial" panose="020B0604020202090204"/>
            </a:endParaRPr>
          </a:p>
          <a:p>
            <a:pPr algn="r">
              <a:lnSpc>
                <a:spcPct val="100000"/>
              </a:lnSpc>
            </a:pPr>
            <a:r>
              <a:rPr lang="en-US" altLang="en-IN" sz="1200" strike="noStrike" spc="-1">
                <a:solidFill>
                  <a:srgbClr val="7030A0"/>
                </a:solidFill>
                <a:latin typeface="Arial" panose="020B0604020202090204"/>
              </a:rPr>
              <a:t>https://dpresume.com</a:t>
            </a:r>
            <a:endParaRPr lang="en-US" altLang="en-IN" sz="1200" strike="noStrike" spc="-1">
              <a:solidFill>
                <a:srgbClr val="7030A0"/>
              </a:solidFill>
              <a:latin typeface="Arial" panose="020B060402020209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6"/>
          <p:cNvSpPr/>
          <p:nvPr/>
        </p:nvSpPr>
        <p:spPr>
          <a:xfrm>
            <a:off x="197640" y="116640"/>
            <a:ext cx="5113440" cy="48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en-IN" sz="2600" b="1" i="1" u="sng" strike="noStrike" spc="-1">
                <a:solidFill>
                  <a:srgbClr val="FF3399"/>
                </a:solidFill>
                <a:uFillTx/>
                <a:latin typeface="Calibri"/>
                <a:ea typeface="DejaVu Sans"/>
              </a:rPr>
              <a:t>Idea </a:t>
            </a:r>
            <a:r>
              <a:rPr lang="en-IN" sz="2600" b="1" i="1" u="sng" strike="noStrike" spc="-1">
                <a:solidFill>
                  <a:srgbClr val="FF3399"/>
                </a:solidFill>
                <a:uFillTx/>
                <a:latin typeface="Calibri"/>
                <a:ea typeface="DejaVu Sans"/>
              </a:rPr>
              <a:t>Vision &amp; Solution</a:t>
            </a:r>
            <a:endParaRPr lang="en-IN" sz="2600" b="0" strike="noStrike" spc="-1">
              <a:latin typeface="Arial" panose="020B0604020202090204"/>
            </a:endParaRPr>
          </a:p>
        </p:txBody>
      </p:sp>
      <p:sp>
        <p:nvSpPr>
          <p:cNvPr id="60" name="CustomShape 7"/>
          <p:cNvSpPr/>
          <p:nvPr/>
        </p:nvSpPr>
        <p:spPr>
          <a:xfrm>
            <a:off x="107640" y="872640"/>
            <a:ext cx="5378040" cy="4777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00000"/>
              </a:lnSpc>
            </a:pPr>
            <a:r>
              <a:rPr lang="en-IN" sz="1100" b="1" strike="noStrike" spc="-1">
                <a:solidFill>
                  <a:srgbClr val="7030A0"/>
                </a:solidFill>
                <a:latin typeface="Courier New" panose="02070409020205090404"/>
                <a:ea typeface="Verdana" panose="020B0804030504040204"/>
              </a:rPr>
              <a:t>Problem Statement for everyday banking…</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Future Thinking</a:t>
            </a:r>
            <a:r>
              <a:rPr lang="en-IN" sz="1100" b="0" strike="noStrike" spc="-1">
                <a:solidFill>
                  <a:srgbClr val="7030A0"/>
                </a:solidFill>
                <a:latin typeface="Courier New" panose="02070409020205090404"/>
                <a:ea typeface="Verdana" panose="020B0804030504040204"/>
              </a:rPr>
              <a:t>: </a:t>
            </a:r>
            <a:r>
              <a:rPr lang="en-US" altLang="en-IN" sz="1100" b="0" strike="noStrike" spc="-1">
                <a:solidFill>
                  <a:srgbClr val="7030A0"/>
                </a:solidFill>
                <a:latin typeface="Courier New" panose="02070409020205090404"/>
                <a:ea typeface="Verdana" panose="020B0804030504040204"/>
              </a:rPr>
              <a:t>technologies are going through the advancements but many people who use banking are still left behind due to being in village, disabled, lack of knowlege and elderly who use less of smart banking</a:t>
            </a:r>
            <a:endParaRPr lang="en-US" altLang="en-IN" sz="1100" b="0" strike="noStrike" spc="-1">
              <a:solidFill>
                <a:srgbClr val="7030A0"/>
              </a:solidFill>
              <a:latin typeface="Courier New" panose="02070409020205090404"/>
              <a:ea typeface="Verdana" panose="020B080403050404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Simple:</a:t>
            </a:r>
            <a:r>
              <a:rPr lang="en-IN" sz="1100" b="0" strike="noStrike" spc="-1">
                <a:solidFill>
                  <a:srgbClr val="7030A0"/>
                </a:solidFill>
                <a:latin typeface="Courier New" panose="02070409020205090404"/>
                <a:ea typeface="Verdana" panose="020B0804030504040204"/>
              </a:rPr>
              <a:t> Banking an arduous task for customers? For some section of the population, banking is </a:t>
            </a:r>
            <a:r>
              <a:rPr lang="en-US" altLang="en-IN" sz="1100" b="0" strike="noStrike" spc="-1">
                <a:solidFill>
                  <a:srgbClr val="7030A0"/>
                </a:solidFill>
                <a:latin typeface="Courier New" panose="02070409020205090404"/>
                <a:ea typeface="Verdana" panose="020B0804030504040204"/>
              </a:rPr>
              <a:t>still </a:t>
            </a:r>
            <a:r>
              <a:rPr lang="en-IN" sz="1100" b="0" strike="noStrike" spc="-1">
                <a:solidFill>
                  <a:srgbClr val="7030A0"/>
                </a:solidFill>
                <a:latin typeface="Courier New" panose="02070409020205090404"/>
                <a:ea typeface="Verdana" panose="020B0804030504040204"/>
              </a:rPr>
              <a:t>difficult </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Decision:</a:t>
            </a:r>
            <a:r>
              <a:rPr lang="en-IN" sz="1100" b="0" strike="noStrike" spc="-1">
                <a:solidFill>
                  <a:srgbClr val="7030A0"/>
                </a:solidFill>
                <a:latin typeface="Courier New" panose="02070409020205090404"/>
                <a:ea typeface="Verdana" panose="020B0804030504040204"/>
              </a:rPr>
              <a:t> </a:t>
            </a:r>
            <a:r>
              <a:rPr lang="en-US" altLang="en-IN" sz="1100" b="0" strike="noStrike" spc="-1">
                <a:solidFill>
                  <a:srgbClr val="7030A0"/>
                </a:solidFill>
                <a:latin typeface="Courier New" panose="02070409020205090404"/>
                <a:ea typeface="Verdana" panose="020B0804030504040204"/>
              </a:rPr>
              <a:t>due to operational inconsistencies, people dont want to go to bank eg passbook printing or just balance retrieval.</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Easy:</a:t>
            </a:r>
            <a:r>
              <a:rPr lang="en-IN" sz="1100" b="0" strike="noStrike" spc="-1">
                <a:solidFill>
                  <a:srgbClr val="7030A0"/>
                </a:solidFill>
                <a:latin typeface="Courier New" panose="02070409020205090404"/>
                <a:ea typeface="Verdana" panose="020B0804030504040204"/>
              </a:rPr>
              <a:t> If a users needs any information related to his banking, he needs to visit </a:t>
            </a:r>
            <a:r>
              <a:rPr lang="en-IN" sz="1100" b="0" u="sng" strike="noStrike" spc="-1">
                <a:solidFill>
                  <a:srgbClr val="7030A0"/>
                </a:solidFill>
                <a:uFillTx/>
                <a:latin typeface="Courier New" panose="02070409020205090404"/>
                <a:ea typeface="Verdana" panose="020B0804030504040204"/>
              </a:rPr>
              <a:t>lot of URLs</a:t>
            </a:r>
            <a:r>
              <a:rPr lang="en-IN" sz="1100" b="0" strike="noStrike" spc="-1">
                <a:solidFill>
                  <a:srgbClr val="7030A0"/>
                </a:solidFill>
                <a:latin typeface="Courier New" panose="02070409020205090404"/>
                <a:ea typeface="Verdana" panose="020B0804030504040204"/>
              </a:rPr>
              <a:t>, </a:t>
            </a:r>
            <a:r>
              <a:rPr lang="en-IN" sz="1100" b="0" u="sng" strike="noStrike" spc="-1">
                <a:solidFill>
                  <a:srgbClr val="7030A0"/>
                </a:solidFill>
                <a:uFillTx/>
                <a:latin typeface="Courier New" panose="02070409020205090404"/>
                <a:ea typeface="Verdana" panose="020B0804030504040204"/>
              </a:rPr>
              <a:t>bank sites</a:t>
            </a:r>
            <a:r>
              <a:rPr lang="en-US" altLang="en-IN" sz="1100" b="0" u="sng" strike="noStrike" spc="-1">
                <a:solidFill>
                  <a:srgbClr val="7030A0"/>
                </a:solidFill>
                <a:uFillTx/>
                <a:latin typeface="Courier New" panose="02070409020205090404"/>
                <a:ea typeface="Verdana" panose="020B0804030504040204"/>
              </a:rPr>
              <a:t>, branches / ATMs</a:t>
            </a:r>
            <a:r>
              <a:rPr lang="en-IN" sz="1100" b="0" strike="noStrike" spc="-1">
                <a:solidFill>
                  <a:srgbClr val="7030A0"/>
                </a:solidFill>
                <a:latin typeface="Courier New" panose="02070409020205090404"/>
                <a:ea typeface="Verdana" panose="020B0804030504040204"/>
              </a:rPr>
              <a:t>, calling </a:t>
            </a:r>
            <a:r>
              <a:rPr lang="en-IN" sz="1100" b="0" u="sng" strike="noStrike" spc="-1">
                <a:solidFill>
                  <a:srgbClr val="7030A0"/>
                </a:solidFill>
                <a:uFillTx/>
                <a:latin typeface="Courier New" panose="02070409020205090404"/>
                <a:ea typeface="Verdana" panose="020B0804030504040204"/>
              </a:rPr>
              <a:t>customer care</a:t>
            </a:r>
            <a:r>
              <a:rPr lang="en-IN" sz="1100" b="0" strike="noStrike" spc="-1">
                <a:solidFill>
                  <a:srgbClr val="7030A0"/>
                </a:solidFill>
                <a:latin typeface="Courier New" panose="02070409020205090404"/>
                <a:ea typeface="Verdana" panose="020B0804030504040204"/>
              </a:rPr>
              <a:t> which is nothing but like a pain for anyone of us</a:t>
            </a:r>
            <a:endParaRPr lang="en-IN" sz="1100" b="0" strike="noStrike" spc="-1">
              <a:latin typeface="Arial" panose="020B0604020202090204"/>
            </a:endParaRPr>
          </a:p>
          <a:p>
            <a:pPr algn="just">
              <a:lnSpc>
                <a:spcPct val="100000"/>
              </a:lnSpc>
            </a:pPr>
            <a:endParaRPr lang="en-IN" sz="1100" b="0" strike="noStrike" spc="-1">
              <a:latin typeface="Arial" panose="020B0604020202090204"/>
            </a:endParaRPr>
          </a:p>
          <a:p>
            <a:pPr algn="just">
              <a:lnSpc>
                <a:spcPct val="100000"/>
              </a:lnSpc>
            </a:pPr>
            <a:r>
              <a:rPr lang="en-IN" sz="1100" b="1" strike="noStrike" spc="-1">
                <a:solidFill>
                  <a:srgbClr val="7030A0"/>
                </a:solidFill>
                <a:latin typeface="Courier New" panose="02070409020205090404"/>
                <a:ea typeface="Verdana" panose="020B0804030504040204"/>
              </a:rPr>
              <a:t>How can we make Banking simpler for every customer? </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0" strike="noStrike" spc="-1">
                <a:solidFill>
                  <a:srgbClr val="7030A0"/>
                </a:solidFill>
                <a:latin typeface="Courier New" panose="02070409020205090404"/>
                <a:ea typeface="Verdana" panose="020B0804030504040204"/>
              </a:rPr>
              <a:t>What if we could </a:t>
            </a:r>
            <a:r>
              <a:rPr lang="en-IN" sz="1100" b="1" u="sng" strike="noStrike" spc="-1">
                <a:solidFill>
                  <a:srgbClr val="7030A0"/>
                </a:solidFill>
                <a:uFillTx/>
                <a:latin typeface="Courier New" panose="02070409020205090404"/>
                <a:ea typeface="Verdana" panose="020B0804030504040204"/>
              </a:rPr>
              <a:t>trigger</a:t>
            </a:r>
            <a:r>
              <a:rPr lang="en-IN" sz="1100" b="0" strike="noStrike" spc="-1">
                <a:solidFill>
                  <a:srgbClr val="7030A0"/>
                </a:solidFill>
                <a:latin typeface="Courier New" panose="02070409020205090404"/>
                <a:ea typeface="Verdana" panose="020B0804030504040204"/>
              </a:rPr>
              <a:t> our </a:t>
            </a:r>
            <a:r>
              <a:rPr lang="en-IN" sz="1100" b="0" u="sng" strike="noStrike" spc="-1">
                <a:solidFill>
                  <a:srgbClr val="7030A0"/>
                </a:solidFill>
                <a:uFillTx/>
                <a:latin typeface="Courier New" panose="02070409020205090404"/>
                <a:ea typeface="Verdana" panose="020B0804030504040204"/>
              </a:rPr>
              <a:t>selective banking needs</a:t>
            </a:r>
            <a:r>
              <a:rPr lang="en-IN" sz="1100" b="0" strike="noStrike" spc="-1">
                <a:solidFill>
                  <a:srgbClr val="7030A0"/>
                </a:solidFill>
                <a:latin typeface="Courier New" panose="02070409020205090404"/>
                <a:ea typeface="Verdana" panose="020B0804030504040204"/>
              </a:rPr>
              <a:t> right from our cell </a:t>
            </a:r>
            <a:r>
              <a:rPr lang="en-IN" sz="1100" b="0" u="sng" strike="noStrike" spc="-1">
                <a:solidFill>
                  <a:srgbClr val="7030A0"/>
                </a:solidFill>
                <a:uFillTx/>
                <a:latin typeface="Courier New" panose="02070409020205090404"/>
                <a:ea typeface="Verdana" panose="020B0804030504040204"/>
              </a:rPr>
              <a:t>phones</a:t>
            </a:r>
            <a:r>
              <a:rPr lang="en-IN" sz="1100" b="0" strike="noStrike" spc="-1">
                <a:solidFill>
                  <a:srgbClr val="7030A0"/>
                </a:solidFill>
                <a:latin typeface="Courier New" panose="02070409020205090404"/>
                <a:ea typeface="Verdana" panose="020B0804030504040204"/>
              </a:rPr>
              <a:t> / </a:t>
            </a:r>
            <a:r>
              <a:rPr lang="en-IN" sz="1100" b="0" u="sng" strike="noStrike" spc="-1">
                <a:solidFill>
                  <a:srgbClr val="7030A0"/>
                </a:solidFill>
                <a:uFillTx/>
                <a:latin typeface="Courier New" panose="02070409020205090404"/>
                <a:ea typeface="Verdana" panose="020B0804030504040204"/>
              </a:rPr>
              <a:t>devices</a:t>
            </a:r>
            <a:r>
              <a:rPr lang="en-IN" sz="1100" b="0" strike="noStrike" spc="-1">
                <a:solidFill>
                  <a:srgbClr val="7030A0"/>
                </a:solidFill>
                <a:latin typeface="Courier New" panose="02070409020205090404"/>
                <a:ea typeface="Verdana" panose="020B0804030504040204"/>
              </a:rPr>
              <a:t> without even to login anywhere or browsing web pages </a:t>
            </a:r>
            <a:r>
              <a:rPr lang="en-US" altLang="en-IN" sz="1100" b="0" strike="noStrike" spc="-1">
                <a:solidFill>
                  <a:srgbClr val="7030A0"/>
                </a:solidFill>
                <a:latin typeface="Courier New" panose="02070409020205090404"/>
                <a:ea typeface="Verdana" panose="020B0804030504040204"/>
              </a:rPr>
              <a:t>or going to branches</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US" altLang="en-IN" sz="1100" b="0" strike="noStrike" spc="-1">
                <a:solidFill>
                  <a:srgbClr val="7030A0"/>
                </a:solidFill>
                <a:latin typeface="Courier New" panose="02070409020205090404"/>
                <a:ea typeface="Verdana" panose="020B0804030504040204"/>
              </a:rPr>
              <a:t>The idea is about</a:t>
            </a:r>
            <a:r>
              <a:rPr lang="en-IN" sz="1100" b="0" strike="noStrike" spc="-1">
                <a:solidFill>
                  <a:srgbClr val="7030A0"/>
                </a:solidFill>
                <a:latin typeface="Courier New" panose="02070409020205090404"/>
                <a:ea typeface="Verdana" panose="020B0804030504040204"/>
              </a:rPr>
              <a:t> a feature/service that can </a:t>
            </a:r>
            <a:r>
              <a:rPr lang="en-IN" sz="1100" b="0" u="sng" strike="noStrike" spc="-1">
                <a:solidFill>
                  <a:srgbClr val="7030A0"/>
                </a:solidFill>
                <a:uFillTx/>
                <a:latin typeface="Courier New" panose="02070409020205090404"/>
                <a:ea typeface="Verdana" panose="020B0804030504040204"/>
              </a:rPr>
              <a:t>interpret</a:t>
            </a:r>
            <a:r>
              <a:rPr lang="en-IN" sz="1100" b="0" strike="noStrike" spc="-1">
                <a:solidFill>
                  <a:srgbClr val="7030A0"/>
                </a:solidFill>
                <a:latin typeface="Courier New" panose="02070409020205090404"/>
                <a:ea typeface="Verdana" panose="020B0804030504040204"/>
              </a:rPr>
              <a:t> the </a:t>
            </a:r>
            <a:r>
              <a:rPr lang="en-IN" sz="1100" b="0" u="sng" strike="noStrike" spc="-1">
                <a:solidFill>
                  <a:srgbClr val="7030A0"/>
                </a:solidFill>
                <a:uFillTx/>
                <a:latin typeface="Courier New" panose="02070409020205090404"/>
                <a:ea typeface="Verdana" panose="020B0804030504040204"/>
              </a:rPr>
              <a:t>factual </a:t>
            </a:r>
            <a:r>
              <a:rPr lang="en-US" altLang="en-IN" sz="1100" b="0" u="sng" strike="noStrike" spc="-1">
                <a:solidFill>
                  <a:srgbClr val="7030A0"/>
                </a:solidFill>
                <a:uFillTx/>
                <a:latin typeface="Courier New" panose="02070409020205090404"/>
                <a:ea typeface="Verdana" panose="020B0804030504040204"/>
              </a:rPr>
              <a:t>banking</a:t>
            </a:r>
            <a:r>
              <a:rPr lang="en-IN" sz="1100" b="0" u="sng" strike="noStrike" spc="-1">
                <a:solidFill>
                  <a:srgbClr val="7030A0"/>
                </a:solidFill>
                <a:uFillTx/>
                <a:latin typeface="Courier New" panose="02070409020205090404"/>
                <a:ea typeface="Verdana" panose="020B0804030504040204"/>
              </a:rPr>
              <a:t> data</a:t>
            </a:r>
            <a:r>
              <a:rPr lang="en-IN" sz="1100" b="0" strike="noStrike" spc="-1">
                <a:solidFill>
                  <a:srgbClr val="7030A0"/>
                </a:solidFill>
                <a:latin typeface="Courier New" panose="02070409020205090404"/>
                <a:ea typeface="Verdana" panose="020B0804030504040204"/>
              </a:rPr>
              <a:t> in </a:t>
            </a:r>
            <a:r>
              <a:rPr lang="en-IN" sz="1100" b="1" u="sng" strike="noStrike" spc="-1">
                <a:solidFill>
                  <a:srgbClr val="7030A0"/>
                </a:solidFill>
                <a:uFillTx/>
                <a:latin typeface="Courier New" panose="02070409020205090404"/>
                <a:ea typeface="Verdana" panose="020B0804030504040204"/>
              </a:rPr>
              <a:t>Natural Languages </a:t>
            </a:r>
            <a:r>
              <a:rPr lang="en-US" altLang="en-IN" sz="1100" b="1" u="sng" strike="noStrike" spc="-1">
                <a:solidFill>
                  <a:srgbClr val="7030A0"/>
                </a:solidFill>
                <a:uFillTx/>
                <a:latin typeface="Courier New" panose="02070409020205090404"/>
                <a:ea typeface="Verdana" panose="020B0804030504040204"/>
              </a:rPr>
              <a:t>with regional support that can be heard directly on the phones as if we are talking with the bank</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US" altLang="en-IN" sz="1100" b="0" strike="noStrike" spc="-1">
                <a:solidFill>
                  <a:srgbClr val="7030A0"/>
                </a:solidFill>
                <a:latin typeface="Courier New" panose="02070409020205090404"/>
                <a:ea typeface="Verdana" panose="020B0804030504040204"/>
              </a:rPr>
              <a:t>I </a:t>
            </a:r>
            <a:r>
              <a:rPr lang="en-IN" sz="1100" b="0" strike="noStrike" spc="-1">
                <a:solidFill>
                  <a:srgbClr val="7030A0"/>
                </a:solidFill>
                <a:latin typeface="Courier New" panose="02070409020205090404"/>
                <a:ea typeface="Verdana" panose="020B0804030504040204"/>
              </a:rPr>
              <a:t>have made a small web app UI that </a:t>
            </a:r>
            <a:r>
              <a:rPr lang="en-US" altLang="en-IN" sz="1100" b="0" strike="noStrike" spc="-1">
                <a:solidFill>
                  <a:srgbClr val="7030A0"/>
                </a:solidFill>
                <a:latin typeface="Courier New" panose="02070409020205090404"/>
                <a:ea typeface="Verdana" panose="020B0804030504040204"/>
              </a:rPr>
              <a:t>is just an exhibit of the idea and </a:t>
            </a:r>
            <a:r>
              <a:rPr lang="en-IN" sz="1100" b="0" strike="noStrike" spc="-1">
                <a:solidFill>
                  <a:srgbClr val="7030A0"/>
                </a:solidFill>
                <a:latin typeface="Courier New" panose="02070409020205090404"/>
                <a:ea typeface="Verdana" panose="020B0804030504040204"/>
              </a:rPr>
              <a:t>presents some of such banking information in </a:t>
            </a:r>
            <a:r>
              <a:rPr lang="en-IN" sz="1100" b="1" u="sng" strike="noStrike" spc="-1">
                <a:solidFill>
                  <a:srgbClr val="7030A0"/>
                </a:solidFill>
                <a:uFillTx/>
                <a:latin typeface="Courier New" panose="02070409020205090404"/>
                <a:ea typeface="Verdana" panose="020B0804030504040204"/>
              </a:rPr>
              <a:t>English text as a short story</a:t>
            </a:r>
            <a:r>
              <a:rPr lang="en-IN" sz="1100" b="0" strike="noStrike" spc="-1">
                <a:solidFill>
                  <a:srgbClr val="7030A0"/>
                </a:solidFill>
                <a:latin typeface="Courier New" panose="02070409020205090404"/>
                <a:ea typeface="Verdana" panose="020B0804030504040204"/>
              </a:rPr>
              <a:t> and that can be read or </a:t>
            </a:r>
            <a:r>
              <a:rPr lang="en-US" altLang="en-IN" sz="1100" b="0" strike="noStrike" spc="-1">
                <a:solidFill>
                  <a:srgbClr val="7030A0"/>
                </a:solidFill>
                <a:latin typeface="Courier New" panose="02070409020205090404"/>
                <a:ea typeface="Verdana" panose="020B0804030504040204"/>
              </a:rPr>
              <a:t>spoken out by the computer or phone f</a:t>
            </a:r>
            <a:r>
              <a:rPr lang="en-IN" sz="1100" b="0" strike="noStrike" spc="-1">
                <a:solidFill>
                  <a:srgbClr val="7030A0"/>
                </a:solidFill>
                <a:latin typeface="Courier New" panose="02070409020205090404"/>
                <a:ea typeface="Verdana" panose="020B0804030504040204"/>
              </a:rPr>
              <a:t>or customer (</a:t>
            </a:r>
            <a:r>
              <a:rPr lang="en-IN" sz="1100" b="0" u="sng" strike="noStrike" spc="-1">
                <a:solidFill>
                  <a:srgbClr val="7030A0"/>
                </a:solidFill>
                <a:uFillTx/>
                <a:latin typeface="Courier New" panose="02070409020205090404"/>
                <a:ea typeface="Verdana" panose="020B0804030504040204"/>
              </a:rPr>
              <a:t>multi language</a:t>
            </a:r>
            <a:r>
              <a:rPr lang="en-IN" sz="1100" b="0" strike="noStrike" spc="-1">
                <a:solidFill>
                  <a:srgbClr val="7030A0"/>
                </a:solidFill>
                <a:latin typeface="Courier New" panose="02070409020205090404"/>
                <a:ea typeface="Verdana" panose="020B0804030504040204"/>
              </a:rPr>
              <a:t> and regional support is </a:t>
            </a:r>
            <a:r>
              <a:rPr lang="en-US" altLang="en-IN" sz="1100" b="0" strike="noStrike" spc="-1">
                <a:solidFill>
                  <a:srgbClr val="7030A0"/>
                </a:solidFill>
                <a:latin typeface="Courier New" panose="02070409020205090404"/>
                <a:ea typeface="Verdana" panose="020B0804030504040204"/>
              </a:rPr>
              <a:t>also part of the idea</a:t>
            </a:r>
            <a:r>
              <a:rPr lang="en-IN" sz="1100" b="0" strike="noStrike" spc="-1">
                <a:solidFill>
                  <a:srgbClr val="7030A0"/>
                </a:solidFill>
                <a:latin typeface="Courier New" panose="02070409020205090404"/>
                <a:ea typeface="Verdana" panose="020B0804030504040204"/>
              </a:rPr>
              <a:t>)</a:t>
            </a:r>
            <a:endParaRPr lang="en-IN" sz="1100" b="0" strike="noStrike" spc="-1">
              <a:latin typeface="Arial" panose="020B0604020202090204"/>
            </a:endParaRPr>
          </a:p>
        </p:txBody>
      </p:sp>
      <p:pic>
        <p:nvPicPr>
          <p:cNvPr id="61" name="Picture 2"/>
          <p:cNvPicPr/>
          <p:nvPr/>
        </p:nvPicPr>
        <p:blipFill>
          <a:blip r:embed="rId1"/>
          <a:stretch>
            <a:fillRect/>
          </a:stretch>
        </p:blipFill>
        <p:spPr>
          <a:xfrm>
            <a:off x="5485765" y="116840"/>
            <a:ext cx="3671570" cy="3623945"/>
          </a:xfrm>
          <a:prstGeom prst="rect">
            <a:avLst/>
          </a:prstGeom>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6"/>
          <p:cNvSpPr/>
          <p:nvPr/>
        </p:nvSpPr>
        <p:spPr>
          <a:xfrm>
            <a:off x="197640" y="116640"/>
            <a:ext cx="5113440" cy="425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en-IN" sz="2200" b="1" i="1" u="sng" strike="noStrike" spc="-1">
                <a:solidFill>
                  <a:srgbClr val="FF3399"/>
                </a:solidFill>
                <a:uFillTx/>
                <a:latin typeface="Calibri"/>
                <a:ea typeface="DejaVu Sans"/>
              </a:rPr>
              <a:t>Value gained by the Idea &amp; Market</a:t>
            </a:r>
            <a:endParaRPr lang="en-US" altLang="en-IN" sz="2200" b="1" i="1" u="sng" strike="noStrike" spc="-1">
              <a:solidFill>
                <a:srgbClr val="FF3399"/>
              </a:solidFill>
              <a:uFillTx/>
              <a:latin typeface="Calibri"/>
              <a:ea typeface="DejaVu Sans"/>
            </a:endParaRPr>
          </a:p>
        </p:txBody>
      </p:sp>
      <p:sp>
        <p:nvSpPr>
          <p:cNvPr id="69" name="CustomShape 7"/>
          <p:cNvSpPr/>
          <p:nvPr/>
        </p:nvSpPr>
        <p:spPr>
          <a:xfrm>
            <a:off x="107950" y="872490"/>
            <a:ext cx="5377815" cy="50819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00000"/>
              </a:lnSpc>
            </a:pPr>
            <a:r>
              <a:rPr lang="en-IN" sz="1100" b="1" strike="noStrike" spc="-1">
                <a:solidFill>
                  <a:srgbClr val="7030A0"/>
                </a:solidFill>
                <a:latin typeface="Courier New" panose="02070409020205090404"/>
                <a:ea typeface="Verdana" panose="020B0804030504040204"/>
              </a:rPr>
              <a:t>Value to Every Customer…</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Simplicity</a:t>
            </a:r>
            <a:r>
              <a:rPr lang="en-IN" sz="1100" b="0" strike="noStrike" spc="-1">
                <a:solidFill>
                  <a:srgbClr val="7030A0"/>
                </a:solidFill>
                <a:latin typeface="Courier New" panose="02070409020205090404"/>
                <a:ea typeface="Verdana" panose="020B0804030504040204"/>
              </a:rPr>
              <a:t>: No login, no reading, no analysis, no walking and yet most of banking into their devices</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Access: </a:t>
            </a:r>
            <a:r>
              <a:rPr lang="en-IN" sz="1100" b="0" strike="noStrike" spc="-1">
                <a:solidFill>
                  <a:srgbClr val="7030A0"/>
                </a:solidFill>
                <a:latin typeface="Courier New" panose="02070409020205090404"/>
                <a:ea typeface="Verdana" panose="020B0804030504040204"/>
              </a:rPr>
              <a:t>banking information / interaction on the move</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PA: </a:t>
            </a:r>
            <a:r>
              <a:rPr lang="en-IN" sz="1100" b="0" strike="noStrike" spc="-1">
                <a:solidFill>
                  <a:srgbClr val="7030A0"/>
                </a:solidFill>
                <a:latin typeface="Courier New" panose="02070409020205090404"/>
                <a:ea typeface="Verdana" panose="020B0804030504040204"/>
              </a:rPr>
              <a:t>command activated personal assistant (ex. Alexa </a:t>
            </a:r>
            <a:r>
              <a:rPr lang="en-US" altLang="en-IN" sz="1100" b="0" strike="noStrike" spc="-1">
                <a:solidFill>
                  <a:srgbClr val="7030A0"/>
                </a:solidFill>
                <a:latin typeface="Courier New" panose="02070409020205090404"/>
                <a:ea typeface="Verdana" panose="020B0804030504040204"/>
              </a:rPr>
              <a:t>or dialing a service eg *9898#</a:t>
            </a:r>
            <a:r>
              <a:rPr lang="en-IN" sz="1100" b="0" strike="noStrike" spc="-1">
                <a:solidFill>
                  <a:srgbClr val="7030A0"/>
                </a:solidFill>
                <a:latin typeface="Courier New" panose="02070409020205090404"/>
                <a:ea typeface="Verdana" panose="020B0804030504040204"/>
              </a:rPr>
              <a:t>)</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WoW: </a:t>
            </a:r>
            <a:r>
              <a:rPr lang="en-IN" sz="1100" b="0" strike="noStrike" spc="-1">
                <a:solidFill>
                  <a:srgbClr val="7030A0"/>
                </a:solidFill>
                <a:latin typeface="Courier New" panose="02070409020205090404"/>
                <a:ea typeface="Verdana" panose="020B0804030504040204"/>
              </a:rPr>
              <a:t>Discover better and modern ways of banking and insights for </a:t>
            </a:r>
            <a:r>
              <a:rPr lang="en-US" altLang="en-IN" sz="1100" b="0" strike="noStrike" spc="-1">
                <a:solidFill>
                  <a:srgbClr val="7030A0"/>
                </a:solidFill>
                <a:latin typeface="Courier New" panose="02070409020205090404"/>
                <a:ea typeface="Verdana" panose="020B0804030504040204"/>
              </a:rPr>
              <a:t>almost every </a:t>
            </a:r>
            <a:r>
              <a:rPr lang="en-IN" sz="1100" b="0" strike="noStrike" spc="-1">
                <a:solidFill>
                  <a:srgbClr val="7030A0"/>
                </a:solidFill>
                <a:latin typeface="Courier New" panose="02070409020205090404"/>
                <a:ea typeface="Verdana" panose="020B0804030504040204"/>
              </a:rPr>
              <a:t>customer</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Reach:</a:t>
            </a:r>
            <a:r>
              <a:rPr lang="en-IN" sz="1100" b="0" strike="noStrike" spc="-1">
                <a:solidFill>
                  <a:srgbClr val="7030A0"/>
                </a:solidFill>
                <a:latin typeface="Courier New" panose="02070409020205090404"/>
                <a:ea typeface="Verdana" panose="020B0804030504040204"/>
              </a:rPr>
              <a:t> with modern days technologies</a:t>
            </a:r>
            <a:r>
              <a:rPr lang="en-US" altLang="en-IN" sz="1100" b="0" strike="noStrike" spc="-1">
                <a:solidFill>
                  <a:srgbClr val="7030A0"/>
                </a:solidFill>
                <a:latin typeface="Courier New" panose="02070409020205090404"/>
                <a:ea typeface="Verdana" panose="020B0804030504040204"/>
              </a:rPr>
              <a:t>,</a:t>
            </a:r>
            <a:r>
              <a:rPr lang="en-IN" sz="1100" b="0" strike="noStrike" spc="-1">
                <a:solidFill>
                  <a:srgbClr val="7030A0"/>
                </a:solidFill>
                <a:latin typeface="Courier New" panose="02070409020205090404"/>
                <a:ea typeface="Verdana" panose="020B0804030504040204"/>
              </a:rPr>
              <a:t> this service can reach to older phones also and can help elderly</a:t>
            </a:r>
            <a:r>
              <a:rPr lang="en-US" altLang="en-IN" sz="1100" b="0" strike="noStrike" spc="-1">
                <a:solidFill>
                  <a:srgbClr val="7030A0"/>
                </a:solidFill>
                <a:latin typeface="Courier New" panose="02070409020205090404"/>
                <a:ea typeface="Verdana" panose="020B0804030504040204"/>
              </a:rPr>
              <a:t>/disabled/villagers</a:t>
            </a:r>
            <a:r>
              <a:rPr lang="en-IN" sz="1100" b="0" strike="noStrike" spc="-1">
                <a:solidFill>
                  <a:srgbClr val="7030A0"/>
                </a:solidFill>
                <a:latin typeface="Courier New" panose="02070409020205090404"/>
                <a:ea typeface="Verdana" panose="020B0804030504040204"/>
              </a:rPr>
              <a:t> with great ease</a:t>
            </a:r>
            <a:endParaRPr lang="en-IN" sz="1100" b="0" strike="noStrike" spc="-1">
              <a:latin typeface="Arial" panose="020B0604020202090204"/>
            </a:endParaRPr>
          </a:p>
          <a:p>
            <a:pPr algn="just">
              <a:lnSpc>
                <a:spcPct val="100000"/>
              </a:lnSpc>
            </a:pPr>
            <a:endParaRPr lang="en-IN" sz="1100" b="0" strike="noStrike" spc="-1">
              <a:latin typeface="Arial" panose="020B0604020202090204"/>
            </a:endParaRPr>
          </a:p>
          <a:p>
            <a:pPr algn="just">
              <a:lnSpc>
                <a:spcPct val="100000"/>
              </a:lnSpc>
            </a:pPr>
            <a:endParaRPr lang="en-IN" sz="1100" b="0" strike="noStrike" spc="-1">
              <a:latin typeface="Arial" panose="020B0604020202090204"/>
            </a:endParaRPr>
          </a:p>
          <a:p>
            <a:pPr algn="just">
              <a:lnSpc>
                <a:spcPct val="100000"/>
              </a:lnSpc>
            </a:pPr>
            <a:r>
              <a:rPr lang="en-IN" sz="1100" b="1" strike="noStrike" spc="-1">
                <a:solidFill>
                  <a:srgbClr val="7030A0"/>
                </a:solidFill>
                <a:latin typeface="Courier New" panose="02070409020205090404"/>
                <a:ea typeface="Verdana" panose="020B0804030504040204"/>
              </a:rPr>
              <a:t>Value to the Bank (Internal stakeholders)</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Transparent</a:t>
            </a:r>
            <a:r>
              <a:rPr lang="en-IN" sz="1100" b="0" strike="noStrike" spc="-1">
                <a:solidFill>
                  <a:srgbClr val="7030A0"/>
                </a:solidFill>
                <a:latin typeface="Courier New" panose="02070409020205090404"/>
                <a:ea typeface="Verdana" panose="020B0804030504040204"/>
              </a:rPr>
              <a:t>: Leverage the opportunities that </a:t>
            </a:r>
            <a:r>
              <a:rPr lang="en-US" altLang="en-IN" sz="1100" b="0" strike="noStrike" spc="-1">
                <a:solidFill>
                  <a:srgbClr val="7030A0"/>
                </a:solidFill>
                <a:latin typeface="Courier New" panose="02070409020205090404"/>
                <a:ea typeface="Verdana" panose="020B0804030504040204"/>
              </a:rPr>
              <a:t>banking / </a:t>
            </a:r>
            <a:r>
              <a:rPr lang="en-IN" sz="1100" b="0" strike="noStrike" spc="-1">
                <a:solidFill>
                  <a:srgbClr val="7030A0"/>
                </a:solidFill>
                <a:latin typeface="Courier New" panose="02070409020205090404"/>
                <a:ea typeface="Verdana" panose="020B0804030504040204"/>
              </a:rPr>
              <a:t>Open Banking offered to champion transparency, serve new demographics of customers</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Revenue: </a:t>
            </a:r>
            <a:r>
              <a:rPr lang="en-IN" sz="1100" b="0" strike="noStrike" spc="-1">
                <a:solidFill>
                  <a:srgbClr val="7030A0"/>
                </a:solidFill>
                <a:latin typeface="Courier New" panose="02070409020205090404"/>
                <a:ea typeface="Verdana" panose="020B0804030504040204"/>
              </a:rPr>
              <a:t>Earn from monetizing the services offered by this application, say </a:t>
            </a:r>
            <a:r>
              <a:rPr lang="en-IN" sz="1100" b="1" u="sng" strike="noStrike" spc="-1">
                <a:solidFill>
                  <a:srgbClr val="7030A0"/>
                </a:solidFill>
                <a:uFillTx/>
                <a:latin typeface="Courier New" panose="02070409020205090404"/>
                <a:ea typeface="Verdana" panose="020B0804030504040204"/>
              </a:rPr>
              <a:t>20</a:t>
            </a:r>
            <a:r>
              <a:rPr lang="en-US" altLang="en-IN" sz="1100" b="1" u="sng" strike="noStrike" spc="-1">
                <a:solidFill>
                  <a:srgbClr val="7030A0"/>
                </a:solidFill>
                <a:uFillTx/>
                <a:latin typeface="Courier New" panose="02070409020205090404"/>
                <a:ea typeface="Verdana" panose="020B0804030504040204"/>
              </a:rPr>
              <a:t>0</a:t>
            </a:r>
            <a:r>
              <a:rPr lang="en-IN" sz="1100" b="1" u="sng" strike="noStrike" spc="-1">
                <a:solidFill>
                  <a:srgbClr val="7030A0"/>
                </a:solidFill>
                <a:uFillTx/>
                <a:latin typeface="Courier New" panose="02070409020205090404"/>
                <a:ea typeface="Verdana" panose="020B0804030504040204"/>
              </a:rPr>
              <a:t> </a:t>
            </a:r>
            <a:r>
              <a:rPr lang="en-US" altLang="en-IN" sz="1100" b="1" u="sng" strike="noStrike" spc="-1">
                <a:solidFill>
                  <a:srgbClr val="7030A0"/>
                </a:solidFill>
                <a:uFillTx/>
                <a:latin typeface="Courier New" panose="02070409020205090404"/>
                <a:ea typeface="Verdana" panose="020B0804030504040204"/>
              </a:rPr>
              <a:t>INR or equivalent </a:t>
            </a:r>
            <a:r>
              <a:rPr lang="en-IN" sz="1100" b="1" u="sng" strike="noStrike" spc="-1">
                <a:solidFill>
                  <a:srgbClr val="7030A0"/>
                </a:solidFill>
                <a:uFillTx/>
                <a:latin typeface="Courier New" panose="02070409020205090404"/>
                <a:ea typeface="Verdana" panose="020B0804030504040204"/>
              </a:rPr>
              <a:t>annual subscription</a:t>
            </a:r>
            <a:r>
              <a:rPr lang="en-IN" sz="1100" b="0" strike="noStrike" spc="-1">
                <a:solidFill>
                  <a:srgbClr val="7030A0"/>
                </a:solidFill>
                <a:latin typeface="Courier New" panose="02070409020205090404"/>
                <a:ea typeface="Verdana" panose="020B0804030504040204"/>
              </a:rPr>
              <a:t> for service</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0" strike="noStrike" spc="-1">
                <a:solidFill>
                  <a:srgbClr val="7030A0"/>
                </a:solidFill>
                <a:latin typeface="Courier New" panose="02070409020205090404"/>
                <a:ea typeface="Verdana" panose="020B0804030504040204"/>
              </a:rPr>
              <a:t>Cut down on customer complaints, grievances and walking over to branches</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WoW: </a:t>
            </a:r>
            <a:r>
              <a:rPr lang="en-IN" sz="1100" b="0" strike="noStrike" spc="-1">
                <a:solidFill>
                  <a:srgbClr val="7030A0"/>
                </a:solidFill>
                <a:latin typeface="Courier New" panose="02070409020205090404"/>
                <a:ea typeface="Verdana" panose="020B0804030504040204"/>
              </a:rPr>
              <a:t>Adoption of new ways of working such as API inspired solutions, micro services, server less, cloud based and eventually complete ecosystem that churns out new features at a faster pace</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Deployment</a:t>
            </a:r>
            <a:r>
              <a:rPr lang="en-IN" sz="1100" b="0" strike="noStrike" spc="-1">
                <a:solidFill>
                  <a:srgbClr val="7030A0"/>
                </a:solidFill>
                <a:latin typeface="Courier New" panose="02070409020205090404"/>
                <a:ea typeface="Verdana" panose="020B0804030504040204"/>
              </a:rPr>
              <a:t>: Services can be hot pluggable eg moratorium </a:t>
            </a:r>
            <a:r>
              <a:rPr lang="en-US" altLang="en-IN" sz="1100" b="0" strike="noStrike" spc="-1">
                <a:solidFill>
                  <a:srgbClr val="7030A0"/>
                </a:solidFill>
                <a:latin typeface="Courier New" panose="02070409020205090404"/>
                <a:ea typeface="Verdana" panose="020B0804030504040204"/>
              </a:rPr>
              <a:t>/ payment holiday</a:t>
            </a:r>
            <a:r>
              <a:rPr lang="en-IN" sz="1100" b="0" strike="noStrike" spc="-1">
                <a:solidFill>
                  <a:srgbClr val="7030A0"/>
                </a:solidFill>
                <a:latin typeface="Courier New" panose="02070409020205090404"/>
                <a:ea typeface="Verdana" panose="020B0804030504040204"/>
              </a:rPr>
              <a:t> requests handler </a:t>
            </a:r>
            <a:r>
              <a:rPr lang="en-US" altLang="en-IN" sz="1100" b="0" strike="noStrike" spc="-1">
                <a:solidFill>
                  <a:srgbClr val="7030A0"/>
                </a:solidFill>
                <a:latin typeface="Courier New" panose="02070409020205090404"/>
                <a:ea typeface="Verdana" panose="020B0804030504040204"/>
              </a:rPr>
              <a:t>deployed/revoked as and when needed</a:t>
            </a:r>
            <a:endParaRPr lang="en-IN" sz="1100" b="0" strike="noStrike" spc="-1">
              <a:latin typeface="Arial" panose="020B0604020202090204"/>
            </a:endParaRPr>
          </a:p>
          <a:p>
            <a:pPr marL="285750" indent="-285115" algn="just">
              <a:lnSpc>
                <a:spcPct val="100000"/>
              </a:lnSpc>
              <a:buClr>
                <a:srgbClr val="7030A0"/>
              </a:buClr>
              <a:buFont typeface="Wingdings" panose="05000000000000000000" pitchFamily="2" charset="2"/>
              <a:buChar char=""/>
            </a:pPr>
            <a:r>
              <a:rPr lang="en-IN" sz="1100" b="1" strike="noStrike" spc="-1">
                <a:solidFill>
                  <a:srgbClr val="7030A0"/>
                </a:solidFill>
                <a:latin typeface="Courier New" panose="02070409020205090404"/>
                <a:ea typeface="Verdana" panose="020B0804030504040204"/>
              </a:rPr>
              <a:t>Product: </a:t>
            </a:r>
            <a:r>
              <a:rPr lang="en-IN" sz="1100" b="0" strike="noStrike" spc="-1">
                <a:solidFill>
                  <a:srgbClr val="7030A0"/>
                </a:solidFill>
                <a:latin typeface="Courier New" panose="02070409020205090404"/>
                <a:ea typeface="Verdana" panose="020B0804030504040204"/>
              </a:rPr>
              <a:t>Convert this service modal into product and collaborate with other organisation &amp; banks</a:t>
            </a:r>
            <a:endParaRPr lang="en-IN" sz="1100" b="0" strike="noStrike" spc="-1">
              <a:latin typeface="Arial" panose="020B0604020202090204"/>
            </a:endParaRPr>
          </a:p>
        </p:txBody>
      </p:sp>
      <p:pic>
        <p:nvPicPr>
          <p:cNvPr id="70" name="Picture 2"/>
          <p:cNvPicPr/>
          <p:nvPr/>
        </p:nvPicPr>
        <p:blipFill>
          <a:blip r:embed="rId1"/>
          <a:stretch>
            <a:fillRect/>
          </a:stretch>
        </p:blipFill>
        <p:spPr>
          <a:xfrm>
            <a:off x="5485765" y="116840"/>
            <a:ext cx="3676650" cy="378714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2929</Words>
  <Application>WPS Writer</Application>
  <PresentationFormat/>
  <Paragraphs>48</Paragraphs>
  <Slides>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vt:i4>
      </vt:variant>
    </vt:vector>
  </HeadingPairs>
  <TitlesOfParts>
    <vt:vector size="21" baseType="lpstr">
      <vt:lpstr>Arial</vt:lpstr>
      <vt:lpstr>SimSun</vt:lpstr>
      <vt:lpstr>Wingdings</vt:lpstr>
      <vt:lpstr>Calibri</vt:lpstr>
      <vt:lpstr>Helvetica Neue</vt:lpstr>
      <vt:lpstr>DejaVu Sans</vt:lpstr>
      <vt:lpstr>Arial</vt:lpstr>
      <vt:lpstr>Symbol</vt:lpstr>
      <vt:lpstr>Times New Roman</vt:lpstr>
      <vt:lpstr>Courier New</vt:lpstr>
      <vt:lpstr>Verdana</vt:lpstr>
      <vt:lpstr>微软雅黑</vt:lpstr>
      <vt:lpstr>汉仪旗黑</vt:lpstr>
      <vt:lpstr>Arial Unicode MS</vt:lpstr>
      <vt:lpstr>Kingsoft Sign</vt:lpstr>
      <vt:lpstr>Thonburi</vt:lpstr>
      <vt:lpstr>宋体-简</vt:lpstr>
      <vt:lpstr>Office Theme</vt:lpstr>
      <vt:lpstr>PowerPoint 演示文稿</vt:lpstr>
      <vt:lpstr>PowerPoint 演示文稿</vt:lpstr>
      <vt:lpstr>PowerPoint 演示文稿</vt:lpstr>
    </vt:vector>
  </TitlesOfParts>
  <Company>The Royal Bank of Scotland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heading here.</dc:title>
  <dc:creator>Hyamsc</dc:creator>
  <cp:lastModifiedBy>dpadmin</cp:lastModifiedBy>
  <cp:revision>1493</cp:revision>
  <cp:lastPrinted>2020-08-18T09:43:43Z</cp:lastPrinted>
  <dcterms:created xsi:type="dcterms:W3CDTF">2020-08-18T09:43:43Z</dcterms:created>
  <dcterms:modified xsi:type="dcterms:W3CDTF">2020-08-18T09:43:43Z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The Royal Bank of Scotland</vt:lpwstr>
  </property>
  <property fmtid="{D5CDD505-2E9C-101B-9397-08002B2CF9AE}" pid="4" name="ContentTypeId">
    <vt:lpwstr>0x01010043EF0D42B434D248A2B24D44F2C6BECD</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MSIP_Label_2351df6d-a35f-4381-a333-86ab35c1ca8c_ActionId">
    <vt:lpwstr>bee0a718-cb73-440f-9abe-be8f51acb907</vt:lpwstr>
  </property>
  <property fmtid="{D5CDD505-2E9C-101B-9397-08002B2CF9AE}" pid="10" name="MSIP_Label_2351df6d-a35f-4381-a333-86ab35c1ca8c_Application">
    <vt:lpwstr>Microsoft Azure Information Protection</vt:lpwstr>
  </property>
  <property fmtid="{D5CDD505-2E9C-101B-9397-08002B2CF9AE}" pid="11" name="MSIP_Label_2351df6d-a35f-4381-a333-86ab35c1ca8c_Enabled">
    <vt:lpwstr>True</vt:lpwstr>
  </property>
  <property fmtid="{D5CDD505-2E9C-101B-9397-08002B2CF9AE}" pid="12" name="MSIP_Label_2351df6d-a35f-4381-a333-86ab35c1ca8c_Extended_MSFT_Method">
    <vt:lpwstr>Manual</vt:lpwstr>
  </property>
  <property fmtid="{D5CDD505-2E9C-101B-9397-08002B2CF9AE}" pid="13" name="MSIP_Label_2351df6d-a35f-4381-a333-86ab35c1ca8c_Name">
    <vt:lpwstr>Confidential</vt:lpwstr>
  </property>
  <property fmtid="{D5CDD505-2E9C-101B-9397-08002B2CF9AE}" pid="14" name="MSIP_Label_2351df6d-a35f-4381-a333-86ab35c1ca8c_Owner">
    <vt:lpwstr>Nicholas.Manson@rbs.co.uk</vt:lpwstr>
  </property>
  <property fmtid="{D5CDD505-2E9C-101B-9397-08002B2CF9AE}" pid="15" name="MSIP_Label_2351df6d-a35f-4381-a333-86ab35c1ca8c_SetDate">
    <vt:lpwstr>2019-08-16T14:26:03.3705711Z</vt:lpwstr>
  </property>
  <property fmtid="{D5CDD505-2E9C-101B-9397-08002B2CF9AE}" pid="16" name="MSIP_Label_2351df6d-a35f-4381-a333-86ab35c1ca8c_SiteId">
    <vt:lpwstr>7c917db0-71f2-438e-9554-388ffcab8764</vt:lpwstr>
  </property>
  <property fmtid="{D5CDD505-2E9C-101B-9397-08002B2CF9AE}" pid="17" name="MSIP_Label_d3153cce-87db-4651-8b84-1d93ecc14373_ActionId">
    <vt:lpwstr>bee0a718-cb73-440f-9abe-be8f51acb907</vt:lpwstr>
  </property>
  <property fmtid="{D5CDD505-2E9C-101B-9397-08002B2CF9AE}" pid="18" name="MSIP_Label_d3153cce-87db-4651-8b84-1d93ecc14373_Application">
    <vt:lpwstr>Microsoft Azure Information Protection</vt:lpwstr>
  </property>
  <property fmtid="{D5CDD505-2E9C-101B-9397-08002B2CF9AE}" pid="19" name="MSIP_Label_d3153cce-87db-4651-8b84-1d93ecc14373_Enabled">
    <vt:lpwstr>True</vt:lpwstr>
  </property>
  <property fmtid="{D5CDD505-2E9C-101B-9397-08002B2CF9AE}" pid="20" name="MSIP_Label_d3153cce-87db-4651-8b84-1d93ecc14373_Extended_MSFT_Method">
    <vt:lpwstr>Manual</vt:lpwstr>
  </property>
  <property fmtid="{D5CDD505-2E9C-101B-9397-08002B2CF9AE}" pid="21" name="MSIP_Label_d3153cce-87db-4651-8b84-1d93ecc14373_Name">
    <vt:lpwstr>Other</vt:lpwstr>
  </property>
  <property fmtid="{D5CDD505-2E9C-101B-9397-08002B2CF9AE}" pid="22" name="MSIP_Label_d3153cce-87db-4651-8b84-1d93ecc14373_Owner">
    <vt:lpwstr>Nicholas.Manson@rbs.co.uk</vt:lpwstr>
  </property>
  <property fmtid="{D5CDD505-2E9C-101B-9397-08002B2CF9AE}" pid="23" name="MSIP_Label_d3153cce-87db-4651-8b84-1d93ecc14373_Parent">
    <vt:lpwstr>2351df6d-a35f-4381-a333-86ab35c1ca8c</vt:lpwstr>
  </property>
  <property fmtid="{D5CDD505-2E9C-101B-9397-08002B2CF9AE}" pid="24" name="MSIP_Label_d3153cce-87db-4651-8b84-1d93ecc14373_SetDate">
    <vt:lpwstr>2019-08-16T14:26:03.3705711Z</vt:lpwstr>
  </property>
  <property fmtid="{D5CDD505-2E9C-101B-9397-08002B2CF9AE}" pid="25" name="MSIP_Label_d3153cce-87db-4651-8b84-1d93ecc14373_SiteId">
    <vt:lpwstr>7c917db0-71f2-438e-9554-388ffcab8764</vt:lpwstr>
  </property>
  <property fmtid="{D5CDD505-2E9C-101B-9397-08002B2CF9AE}" pid="26" name="Notes">
    <vt:i4>4</vt:i4>
  </property>
  <property fmtid="{D5CDD505-2E9C-101B-9397-08002B2CF9AE}" pid="27" name="PresentationFormat">
    <vt:lpwstr>On-screen Show (4:3)</vt:lpwstr>
  </property>
  <property fmtid="{D5CDD505-2E9C-101B-9397-08002B2CF9AE}" pid="28" name="RbsBusinessOwner">
    <vt:lpwstr/>
  </property>
  <property fmtid="{D5CDD505-2E9C-101B-9397-08002B2CF9AE}" pid="29" name="RbsDocumentDescription">
    <vt:lpwstr/>
  </property>
  <property fmtid="{D5CDD505-2E9C-101B-9397-08002B2CF9AE}" pid="30" name="RbsSecurityClassification">
    <vt:lpwstr>IC1 – Internal – Information intended to be shared within the Group. This could be Group-wide (covering employees, contractors and third-party users).</vt:lpwstr>
  </property>
  <property fmtid="{D5CDD505-2E9C-101B-9397-08002B2CF9AE}" pid="31" name="ScaleCrop">
    <vt:bool>false</vt:bool>
  </property>
  <property fmtid="{D5CDD505-2E9C-101B-9397-08002B2CF9AE}" pid="32" name="Sensitivity">
    <vt:lpwstr>Confidential Other</vt:lpwstr>
  </property>
  <property fmtid="{D5CDD505-2E9C-101B-9397-08002B2CF9AE}" pid="33" name="ShareDoc">
    <vt:bool>false</vt:bool>
  </property>
  <property fmtid="{D5CDD505-2E9C-101B-9397-08002B2CF9AE}" pid="34" name="Slides">
    <vt:i4>4</vt:i4>
  </property>
  <property fmtid="{D5CDD505-2E9C-101B-9397-08002B2CF9AE}" pid="35" name="TaxCatchAll">
    <vt:lpwstr/>
  </property>
  <property fmtid="{D5CDD505-2E9C-101B-9397-08002B2CF9AE}" pid="36" name="YBIMO Template">
    <vt:bool>false</vt:bool>
  </property>
  <property fmtid="{D5CDD505-2E9C-101B-9397-08002B2CF9AE}" pid="37" name="_AdHocReviewCycleID">
    <vt:i4>-176762852</vt:i4>
  </property>
  <property fmtid="{D5CDD505-2E9C-101B-9397-08002B2CF9AE}" pid="38" name="_AuthorEmail">
    <vt:lpwstr>DEVENDRA.PRASAD@rbs.com</vt:lpwstr>
  </property>
  <property fmtid="{D5CDD505-2E9C-101B-9397-08002B2CF9AE}" pid="39" name="_AuthorEmailDisplayName">
    <vt:lpwstr>Prasad, Devendra, (Enterprise Solutions)</vt:lpwstr>
  </property>
  <property fmtid="{D5CDD505-2E9C-101B-9397-08002B2CF9AE}" pid="40" name="_EmailSubject">
    <vt:lpwstr>latest updated ppt</vt:lpwstr>
  </property>
  <property fmtid="{D5CDD505-2E9C-101B-9397-08002B2CF9AE}" pid="41" name="_NewReviewCycle">
    <vt:lpwstr/>
  </property>
  <property fmtid="{D5CDD505-2E9C-101B-9397-08002B2CF9AE}" pid="42" name="_PreviousAdHocReviewCycleID">
    <vt:i4>1168325509</vt:i4>
  </property>
  <property fmtid="{D5CDD505-2E9C-101B-9397-08002B2CF9AE}" pid="43" name="f83392ae46624cc79c2cd3340305e650">
    <vt:lpwstr/>
  </property>
  <property fmtid="{D5CDD505-2E9C-101B-9397-08002B2CF9AE}" pid="44" name="KSOProductBuildVer">
    <vt:lpwstr>1033-2.5.0.4141</vt:lpwstr>
  </property>
</Properties>
</file>