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2"/>
  </p:sldMasterIdLst>
  <p:notesMasterIdLst>
    <p:notesMasterId r:id="rId40"/>
  </p:notesMasterIdLst>
  <p:handoutMasterIdLst>
    <p:handoutMasterId r:id="rId41"/>
  </p:handoutMasterIdLst>
  <p:sldIdLst>
    <p:sldId id="257" r:id="rId3"/>
    <p:sldId id="258" r:id="rId4"/>
    <p:sldId id="262" r:id="rId5"/>
    <p:sldId id="263" r:id="rId6"/>
    <p:sldId id="268" r:id="rId7"/>
    <p:sldId id="264" r:id="rId8"/>
    <p:sldId id="266" r:id="rId9"/>
    <p:sldId id="288" r:id="rId10"/>
    <p:sldId id="265" r:id="rId11"/>
    <p:sldId id="286" r:id="rId12"/>
    <p:sldId id="287" r:id="rId13"/>
    <p:sldId id="269" r:id="rId14"/>
    <p:sldId id="270" r:id="rId15"/>
    <p:sldId id="289" r:id="rId16"/>
    <p:sldId id="295" r:id="rId17"/>
    <p:sldId id="298" r:id="rId18"/>
    <p:sldId id="299" r:id="rId19"/>
    <p:sldId id="296" r:id="rId20"/>
    <p:sldId id="306" r:id="rId21"/>
    <p:sldId id="297" r:id="rId22"/>
    <p:sldId id="304" r:id="rId23"/>
    <p:sldId id="272" r:id="rId24"/>
    <p:sldId id="274" r:id="rId25"/>
    <p:sldId id="294" r:id="rId26"/>
    <p:sldId id="275" r:id="rId27"/>
    <p:sldId id="290" r:id="rId28"/>
    <p:sldId id="276" r:id="rId29"/>
    <p:sldId id="291" r:id="rId30"/>
    <p:sldId id="292" r:id="rId31"/>
    <p:sldId id="293" r:id="rId32"/>
    <p:sldId id="303" r:id="rId33"/>
    <p:sldId id="284" r:id="rId34"/>
    <p:sldId id="278" r:id="rId35"/>
    <p:sldId id="279" r:id="rId36"/>
    <p:sldId id="280" r:id="rId37"/>
    <p:sldId id="281" r:id="rId38"/>
    <p:sldId id="28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DE8C36-E240-4018-81DE-564E62B795E0}">
          <p14:sldIdLst>
            <p14:sldId id="257"/>
            <p14:sldId id="258"/>
            <p14:sldId id="262"/>
            <p14:sldId id="263"/>
            <p14:sldId id="268"/>
            <p14:sldId id="264"/>
            <p14:sldId id="266"/>
            <p14:sldId id="288"/>
            <p14:sldId id="265"/>
            <p14:sldId id="286"/>
            <p14:sldId id="287"/>
            <p14:sldId id="269"/>
            <p14:sldId id="270"/>
            <p14:sldId id="289"/>
            <p14:sldId id="295"/>
            <p14:sldId id="298"/>
            <p14:sldId id="299"/>
            <p14:sldId id="296"/>
            <p14:sldId id="306"/>
            <p14:sldId id="297"/>
            <p14:sldId id="304"/>
            <p14:sldId id="272"/>
            <p14:sldId id="274"/>
            <p14:sldId id="294"/>
            <p14:sldId id="275"/>
            <p14:sldId id="290"/>
            <p14:sldId id="276"/>
            <p14:sldId id="291"/>
            <p14:sldId id="292"/>
            <p14:sldId id="293"/>
          </p14:sldIdLst>
        </p14:section>
        <p14:section name="Untitled Section" id="{27F37F86-2C8C-44C5-A982-97ADB161C483}">
          <p14:sldIdLst>
            <p14:sldId id="303"/>
            <p14:sldId id="284"/>
            <p14:sldId id="278"/>
            <p14:sldId id="279"/>
            <p14:sldId id="280"/>
            <p14:sldId id="281"/>
            <p14:sldId id="282"/>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4660"/>
  </p:normalViewPr>
  <p:slideViewPr>
    <p:cSldViewPr snapToGrid="0">
      <p:cViewPr varScale="1">
        <p:scale>
          <a:sx n="70" d="100"/>
          <a:sy n="70" d="100"/>
        </p:scale>
        <p:origin x="780" y="72"/>
      </p:cViewPr>
      <p:guideLst>
        <p:guide pos="3840"/>
        <p:guide orient="horz" pos="2160"/>
      </p:guideLst>
    </p:cSldViewPr>
  </p:slideViewPr>
  <p:notesTextViewPr>
    <p:cViewPr>
      <p:scale>
        <a:sx n="3" d="2"/>
        <a:sy n="3" d="2"/>
      </p:scale>
      <p:origin x="0" y="0"/>
    </p:cViewPr>
  </p:notesTextViewPr>
  <p:notesViewPr>
    <p:cSldViewPr snapToGrid="0" showGuides="1">
      <p:cViewPr varScale="1">
        <p:scale>
          <a:sx n="79" d="100"/>
          <a:sy n="79"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57B527-9545-4A18-82C6-985C2D673EE0}" type="datetimeFigureOut">
              <a:rPr lang="en-US" smtClean="0"/>
              <a:t>10/15/2015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6BD15E-A83F-499B-AE2F-72149146BFF5}" type="slidenum">
              <a:rPr lang="en-US" smtClean="0"/>
              <a:t>‹#›</a:t>
            </a:fld>
            <a:endParaRPr lang="en-US"/>
          </a:p>
        </p:txBody>
      </p:sp>
    </p:spTree>
    <p:extLst>
      <p:ext uri="{BB962C8B-B14F-4D97-AF65-F5344CB8AC3E}">
        <p14:creationId xmlns:p14="http://schemas.microsoft.com/office/powerpoint/2010/main" val="1528339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2A402-9AEC-46CD-BFFB-8C45353B9417}" type="datetimeFigureOut">
              <a:rPr lang="en-US" smtClean="0"/>
              <a:t>10/15/2015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6FFF6-EFF5-46FA-B62C-F141E1274D59}" type="slidenum">
              <a:rPr lang="en-US" smtClean="0"/>
              <a:t>‹#›</a:t>
            </a:fld>
            <a:endParaRPr lang="en-US"/>
          </a:p>
        </p:txBody>
      </p:sp>
    </p:spTree>
    <p:extLst>
      <p:ext uri="{BB962C8B-B14F-4D97-AF65-F5344CB8AC3E}">
        <p14:creationId xmlns:p14="http://schemas.microsoft.com/office/powerpoint/2010/main" val="75566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6FFF6-EFF5-46FA-B62C-F141E1274D59}" type="slidenum">
              <a:rPr lang="en-US" smtClean="0"/>
              <a:t>1</a:t>
            </a:fld>
            <a:endParaRPr lang="en-US"/>
          </a:p>
        </p:txBody>
      </p:sp>
    </p:spTree>
    <p:extLst>
      <p:ext uri="{BB962C8B-B14F-4D97-AF65-F5344CB8AC3E}">
        <p14:creationId xmlns:p14="http://schemas.microsoft.com/office/powerpoint/2010/main" val="400522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6FFF6-EFF5-46FA-B62C-F141E1274D59}" type="slidenum">
              <a:rPr lang="en-US" smtClean="0"/>
              <a:t>22</a:t>
            </a:fld>
            <a:endParaRPr lang="en-US"/>
          </a:p>
        </p:txBody>
      </p:sp>
    </p:spTree>
    <p:extLst>
      <p:ext uri="{BB962C8B-B14F-4D97-AF65-F5344CB8AC3E}">
        <p14:creationId xmlns:p14="http://schemas.microsoft.com/office/powerpoint/2010/main" val="1679617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6FFF6-EFF5-46FA-B62C-F141E1274D59}" type="slidenum">
              <a:rPr lang="en-US" smtClean="0"/>
              <a:t>32</a:t>
            </a:fld>
            <a:endParaRPr lang="en-US"/>
          </a:p>
        </p:txBody>
      </p:sp>
    </p:spTree>
    <p:extLst>
      <p:ext uri="{BB962C8B-B14F-4D97-AF65-F5344CB8AC3E}">
        <p14:creationId xmlns:p14="http://schemas.microsoft.com/office/powerpoint/2010/main" val="2931655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p:cNvSpPr>
            <a:spLocks noGrp="1"/>
          </p:cNvSpPr>
          <p:nvPr>
            <p:ph type="ctrTitle"/>
          </p:nvPr>
        </p:nvSpPr>
        <p:spPr>
          <a:xfrm>
            <a:off x="1910080" y="1179705"/>
            <a:ext cx="9875520" cy="1472184"/>
          </a:xfrm>
          <a:prstGeom prst="rect">
            <a:avLst/>
          </a:prstGeom>
        </p:spPr>
        <p:txBody>
          <a:bodyPr anchor="b"/>
          <a:lstStyle>
            <a:lvl1pPr algn="ctr">
              <a:defRPr/>
            </a:lvl1pPr>
            <a:extLst/>
          </a:lstStyle>
          <a:p>
            <a:r>
              <a:rPr kumimoji="0" lang="en-US" smtClean="0"/>
              <a:t>Click to edit Master title style</a:t>
            </a:r>
            <a:endParaRPr kumimoji="0" lang="en-US" dirty="0"/>
          </a:p>
        </p:txBody>
      </p:sp>
      <p:sp>
        <p:nvSpPr>
          <p:cNvPr id="22" name="Subtitle 21"/>
          <p:cNvSpPr>
            <a:spLocks noGrp="1"/>
          </p:cNvSpPr>
          <p:nvPr>
            <p:ph type="subTitle" idx="1"/>
          </p:nvPr>
        </p:nvSpPr>
        <p:spPr>
          <a:xfrm>
            <a:off x="1910080" y="2669871"/>
            <a:ext cx="9875520" cy="1752600"/>
          </a:xfrm>
          <a:prstGeom prst="rect">
            <a:avLst/>
          </a:prstGeom>
        </p:spPr>
        <p:txBody>
          <a:bodyPr tIns="0"/>
          <a:lstStyle>
            <a:lvl1pPr marL="27432" indent="0" algn="ctr">
              <a:buNone/>
              <a:defRPr sz="2600" b="1">
                <a:solidFill>
                  <a:schemeClr val="accent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dirty="0"/>
          </a:p>
        </p:txBody>
      </p:sp>
      <p:sp>
        <p:nvSpPr>
          <p:cNvPr id="7" name="Date Placeholder 6"/>
          <p:cNvSpPr>
            <a:spLocks noGrp="1"/>
          </p:cNvSpPr>
          <p:nvPr>
            <p:ph type="dt" sz="half" idx="10"/>
          </p:nvPr>
        </p:nvSpPr>
        <p:spPr>
          <a:xfrm>
            <a:off x="4775200" y="6305550"/>
            <a:ext cx="2844800" cy="476250"/>
          </a:xfrm>
          <a:prstGeom prst="rect">
            <a:avLst/>
          </a:prstGeom>
        </p:spPr>
        <p:txBody>
          <a:bodyPr/>
          <a:lstStyle>
            <a:extLst/>
          </a:lstStyle>
          <a:p>
            <a:fld id="{1C2D185E-BD1E-4CBE-A61F-35CAD735F848}" type="datetime1">
              <a:rPr lang="en-US" smtClean="0"/>
              <a:t>10/15/2015</a:t>
            </a:fld>
            <a:endParaRPr lang="en-US"/>
          </a:p>
        </p:txBody>
      </p:sp>
      <p:sp>
        <p:nvSpPr>
          <p:cNvPr id="20" name="Footer Placeholder 19"/>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10" name="Slide Number Placeholder 9"/>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40727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1143000"/>
          </a:xfrm>
          <a:prstGeom prst="rect">
            <a:avLst/>
          </a:prstGeo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914144" y="1447800"/>
            <a:ext cx="9997440" cy="4800600"/>
          </a:xfrm>
          <a:prstGeom prst="rect">
            <a:avLst/>
          </a:prstGeo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75200" y="6305550"/>
            <a:ext cx="2844800" cy="476250"/>
          </a:xfrm>
          <a:prstGeom prst="rect">
            <a:avLst/>
          </a:prstGeom>
        </p:spPr>
        <p:txBody>
          <a:bodyPr/>
          <a:lstStyle>
            <a:extLst/>
          </a:lstStyle>
          <a:p>
            <a:fld id="{7133BD94-17D4-4DEF-B844-67D6BA237612}" type="datetime1">
              <a:rPr lang="en-US" smtClean="0"/>
              <a:t>10/15/2015</a:t>
            </a:fld>
            <a:endParaRPr lang="en-US"/>
          </a:p>
        </p:txBody>
      </p:sp>
      <p:sp>
        <p:nvSpPr>
          <p:cNvPr id="5" name="Footer Placeholder 4"/>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17499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a:prstGeom prst="rect">
            <a:avLst/>
          </a:prstGeo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a:prstGeom prst="rect">
            <a:avLst/>
          </a:prstGeo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75200" y="6305550"/>
            <a:ext cx="2844800" cy="476250"/>
          </a:xfrm>
          <a:prstGeom prst="rect">
            <a:avLst/>
          </a:prstGeom>
        </p:spPr>
        <p:txBody>
          <a:bodyPr/>
          <a:lstStyle>
            <a:extLst/>
          </a:lstStyle>
          <a:p>
            <a:fld id="{EA344295-BCB3-4C96-B3CE-F668F72C39DB}" type="datetime1">
              <a:rPr lang="en-US" smtClean="0"/>
              <a:t>10/15/2015</a:t>
            </a:fld>
            <a:endParaRPr lang="en-US"/>
          </a:p>
        </p:txBody>
      </p:sp>
      <p:sp>
        <p:nvSpPr>
          <p:cNvPr id="5" name="Footer Placeholder 4"/>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319435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1143000"/>
          </a:xfrm>
          <a:prstGeom prst="rect">
            <a:avLst/>
          </a:prstGeo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1914144" y="1447800"/>
            <a:ext cx="9997440" cy="4800600"/>
          </a:xfrm>
          <a:prstGeom prst="rect">
            <a:avLst/>
          </a:prstGeo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75200" y="6305550"/>
            <a:ext cx="2844800" cy="476250"/>
          </a:xfrm>
          <a:prstGeom prst="rect">
            <a:avLst/>
          </a:prstGeom>
        </p:spPr>
        <p:txBody>
          <a:bodyPr/>
          <a:lstStyle>
            <a:extLst/>
          </a:lstStyle>
          <a:p>
            <a:fld id="{CA9F5007-87DE-488C-8ECD-66DCDA2978A3}" type="datetime1">
              <a:rPr lang="en-US" smtClean="0"/>
              <a:t>10/15/2015</a:t>
            </a:fld>
            <a:endParaRPr lang="en-US"/>
          </a:p>
        </p:txBody>
      </p:sp>
      <p:sp>
        <p:nvSpPr>
          <p:cNvPr id="5" name="Footer Placeholder 4"/>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63998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pos="9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28800" y="2600325"/>
            <a:ext cx="8534400" cy="2286000"/>
          </a:xfrm>
          <a:prstGeom prst="rect">
            <a:avLst/>
          </a:prstGeo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828800" y="1066800"/>
            <a:ext cx="8534400" cy="1509712"/>
          </a:xfrm>
          <a:prstGeom prst="rect">
            <a:avLst/>
          </a:prstGeo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75200" y="6305550"/>
            <a:ext cx="2844800" cy="476250"/>
          </a:xfrm>
          <a:prstGeom prst="rect">
            <a:avLst/>
          </a:prstGeom>
        </p:spPr>
        <p:txBody>
          <a:bodyPr/>
          <a:lstStyle>
            <a:extLst/>
          </a:lstStyle>
          <a:p>
            <a:fld id="{E8DB53E6-2EA0-4C6F-9D6B-EC8B23B43B9C}" type="datetime1">
              <a:rPr lang="en-US" smtClean="0"/>
              <a:t>10/15/2015</a:t>
            </a:fld>
            <a:endParaRPr lang="en-US"/>
          </a:p>
        </p:txBody>
      </p:sp>
      <p:sp>
        <p:nvSpPr>
          <p:cNvPr id="5" name="Footer Placeholder 4"/>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406615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a:prstGeom prst="rect">
            <a:avLst/>
          </a:prstGeo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a:prstGeom prst="rect">
            <a:avLst/>
          </a:prstGeo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a:prstGeom prst="rect">
            <a:avLst/>
          </a:prstGeo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75200" y="6305550"/>
            <a:ext cx="2844800" cy="476250"/>
          </a:xfrm>
          <a:prstGeom prst="rect">
            <a:avLst/>
          </a:prstGeom>
        </p:spPr>
        <p:txBody>
          <a:bodyPr/>
          <a:lstStyle>
            <a:extLst/>
          </a:lstStyle>
          <a:p>
            <a:fld id="{32452640-9AB4-4FAC-81FF-78F831713D37}" type="datetime1">
              <a:rPr lang="en-US" smtClean="0"/>
              <a:t>10/15/2015</a:t>
            </a:fld>
            <a:endParaRPr lang="en-US"/>
          </a:p>
        </p:txBody>
      </p:sp>
      <p:sp>
        <p:nvSpPr>
          <p:cNvPr id="6" name="Footer Placeholder 5"/>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7" name="Slide Number Placeholder 6"/>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307845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a:prstGeom prst="rect">
            <a:avLst/>
          </a:prstGeo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prstGeom prst="rect">
            <a:avLst/>
          </a:prstGeom>
          <a:noFill/>
          <a:ln w="10795">
            <a:solidFill>
              <a:schemeClr val="bg1"/>
            </a:solidFill>
            <a:miter lim="800000"/>
          </a:ln>
        </p:spPr>
        <p:txBody>
          <a:bodyPr anchor="ctr"/>
          <a:lstStyle>
            <a:lvl1pPr marL="64008" indent="0" algn="l">
              <a:lnSpc>
                <a:spcPct val="100000"/>
              </a:lnSpc>
              <a:spcBef>
                <a:spcPts val="100"/>
              </a:spcBef>
              <a:buNone/>
              <a:defRPr sz="1900" b="1">
                <a:solidFill>
                  <a:schemeClr val="accent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prstGeom prst="rect">
            <a:avLst/>
          </a:prstGeom>
          <a:noFill/>
          <a:ln w="10795">
            <a:solidFill>
              <a:schemeClr val="bg1"/>
            </a:solidFill>
            <a:miter lim="800000"/>
          </a:ln>
        </p:spPr>
        <p:txBody>
          <a:bodyPr anchor="ctr"/>
          <a:lstStyle>
            <a:lvl1pPr marL="64008" indent="0" algn="l">
              <a:lnSpc>
                <a:spcPct val="100000"/>
              </a:lnSpc>
              <a:spcBef>
                <a:spcPts val="100"/>
              </a:spcBef>
              <a:buNone/>
              <a:defRPr sz="1900" b="1">
                <a:solidFill>
                  <a:schemeClr val="accent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prstGeom prst="rect">
            <a:avLst/>
          </a:prstGeo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prstGeom prst="rect">
            <a:avLst/>
          </a:prstGeo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75200" y="6305550"/>
            <a:ext cx="2844800" cy="476250"/>
          </a:xfrm>
          <a:prstGeom prst="rect">
            <a:avLst/>
          </a:prstGeom>
        </p:spPr>
        <p:txBody>
          <a:bodyPr/>
          <a:lstStyle>
            <a:extLst/>
          </a:lstStyle>
          <a:p>
            <a:fld id="{FD31F8B8-1912-4B3E-A9BB-091D44EE69D2}" type="datetime1">
              <a:rPr lang="en-US" smtClean="0"/>
              <a:t>10/15/2015</a:t>
            </a:fld>
            <a:endParaRPr lang="en-US"/>
          </a:p>
        </p:txBody>
      </p:sp>
      <p:sp>
        <p:nvSpPr>
          <p:cNvPr id="8" name="Footer Placeholder 7"/>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9" name="Slide Number Placeholder 8"/>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235893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a:prstGeom prst="rect">
            <a:avLst/>
          </a:prstGeo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775200" y="6305550"/>
            <a:ext cx="2844800" cy="476250"/>
          </a:xfrm>
          <a:prstGeom prst="rect">
            <a:avLst/>
          </a:prstGeom>
        </p:spPr>
        <p:txBody>
          <a:bodyPr/>
          <a:lstStyle>
            <a:extLst/>
          </a:lstStyle>
          <a:p>
            <a:fld id="{5E98050E-AF67-4EC2-AB54-6E14E08E4A00}" type="datetime1">
              <a:rPr lang="en-US" smtClean="0"/>
              <a:t>10/15/2015</a:t>
            </a:fld>
            <a:endParaRPr lang="en-US"/>
          </a:p>
        </p:txBody>
      </p:sp>
      <p:sp>
        <p:nvSpPr>
          <p:cNvPr id="4" name="Footer Placeholder 3"/>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5" name="Slide Number Placeholder 4"/>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8606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75200" y="6305550"/>
            <a:ext cx="2844800" cy="476250"/>
          </a:xfrm>
          <a:prstGeom prst="rect">
            <a:avLst/>
          </a:prstGeom>
        </p:spPr>
        <p:txBody>
          <a:bodyPr/>
          <a:lstStyle>
            <a:extLst/>
          </a:lstStyle>
          <a:p>
            <a:fld id="{CD14D783-CD52-4B1C-BF5A-038ECE1CF490}" type="datetime1">
              <a:rPr lang="en-US" smtClean="0"/>
              <a:t>10/15/2015</a:t>
            </a:fld>
            <a:endParaRPr lang="en-US"/>
          </a:p>
        </p:txBody>
      </p:sp>
      <p:sp>
        <p:nvSpPr>
          <p:cNvPr id="3" name="Footer Placeholder 2"/>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4" name="Slide Number Placeholder 3"/>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86097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prstGeom prst="rect">
            <a:avLst/>
          </a:prstGeo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a:prstGeom prst="rect">
            <a:avLst/>
          </a:prstGeo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a:prstGeom prst="rect">
            <a:avLst/>
          </a:prstGeo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75200" y="6305550"/>
            <a:ext cx="2844800" cy="476250"/>
          </a:xfrm>
          <a:prstGeom prst="rect">
            <a:avLst/>
          </a:prstGeom>
        </p:spPr>
        <p:txBody>
          <a:bodyPr/>
          <a:lstStyle>
            <a:extLst/>
          </a:lstStyle>
          <a:p>
            <a:fld id="{005CA02A-594F-46ED-A0C2-DE599B6E52DE}" type="datetime1">
              <a:rPr lang="en-US" smtClean="0"/>
              <a:t>10/15/2015</a:t>
            </a:fld>
            <a:endParaRPr lang="en-US"/>
          </a:p>
        </p:txBody>
      </p:sp>
      <p:sp>
        <p:nvSpPr>
          <p:cNvPr id="6" name="Footer Placeholder 5"/>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7" name="Slide Number Placeholder 6"/>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54254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a:prstGeom prst="rect">
            <a:avLst/>
          </a:prstGeo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a:xfrm>
            <a:off x="4775200" y="6305550"/>
            <a:ext cx="2844800" cy="476250"/>
          </a:xfrm>
          <a:prstGeom prst="rect">
            <a:avLst/>
          </a:prstGeom>
        </p:spPr>
        <p:txBody>
          <a:bodyPr/>
          <a:lstStyle>
            <a:extLst/>
          </a:lstStyle>
          <a:p>
            <a:fld id="{08B6A6AB-C691-41A3-B2F1-0EE2DBBFDAB8}" type="datetime1">
              <a:rPr lang="en-US" smtClean="0"/>
              <a:t>10/15/2015</a:t>
            </a:fld>
            <a:endParaRPr lang="en-US"/>
          </a:p>
        </p:txBody>
      </p:sp>
      <p:sp>
        <p:nvSpPr>
          <p:cNvPr id="6" name="Footer Placeholder 5"/>
          <p:cNvSpPr>
            <a:spLocks noGrp="1"/>
          </p:cNvSpPr>
          <p:nvPr>
            <p:ph type="ftr" sz="quarter" idx="11"/>
          </p:nvPr>
        </p:nvSpPr>
        <p:spPr>
          <a:xfrm>
            <a:off x="7620000" y="6305550"/>
            <a:ext cx="3860800" cy="476250"/>
          </a:xfrm>
          <a:prstGeom prst="rect">
            <a:avLst/>
          </a:prstGeom>
        </p:spPr>
        <p:txBody>
          <a:bodyPr/>
          <a:lstStyle>
            <a:extLst/>
          </a:lstStyle>
          <a:p>
            <a:endParaRPr lang="en-US"/>
          </a:p>
        </p:txBody>
      </p:sp>
      <p:sp>
        <p:nvSpPr>
          <p:cNvPr id="7" name="Slide Number Placeholder 6"/>
          <p:cNvSpPr>
            <a:spLocks noGrp="1"/>
          </p:cNvSpPr>
          <p:nvPr>
            <p:ph type="sldNum" sz="quarter" idx="12"/>
          </p:nvPr>
        </p:nvSpPr>
        <p:spPr>
          <a:xfrm>
            <a:off x="11484864" y="6305550"/>
            <a:ext cx="609600" cy="476250"/>
          </a:xfrm>
          <a:prstGeom prst="rect">
            <a:avLst/>
          </a:prstGeom>
        </p:spPr>
        <p:txBody>
          <a:bodyPr/>
          <a:lstStyle>
            <a:extLst/>
          </a:lstStyle>
          <a:p>
            <a:fld id="{401CF334-2D5C-4859-84A6-CA7E6E43FAEB}"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a:prstGeom prst="rect">
            <a:avLst/>
          </a:prstGeo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363675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2"/>
      </p:bgRef>
    </p:bg>
    <p:spTree>
      <p:nvGrpSpPr>
        <p:cNvPr id="1" name=""/>
        <p:cNvGrpSpPr/>
        <p:nvPr/>
      </p:nvGrpSpPr>
      <p:grpSpPr>
        <a:xfrm>
          <a:off x="0" y="0"/>
          <a:ext cx="0" cy="0"/>
          <a:chOff x="0" y="0"/>
          <a:chExt cx="0" cy="0"/>
        </a:xfrm>
      </p:grpSpPr>
      <p:grpSp>
        <p:nvGrpSpPr>
          <p:cNvPr id="6" name="Group 5"/>
          <p:cNvGrpSpPr/>
          <p:nvPr/>
        </p:nvGrpSpPr>
        <p:grpSpPr>
          <a:xfrm>
            <a:off x="7148" y="-54"/>
            <a:ext cx="12188952" cy="6858054"/>
            <a:chOff x="7148" y="-54"/>
            <a:chExt cx="12188952" cy="6858054"/>
          </a:xfrm>
        </p:grpSpPr>
        <p:sp>
          <p:nvSpPr>
            <p:cNvPr id="4" name="Rectangle 3"/>
            <p:cNvSpPr/>
            <p:nvPr/>
          </p:nvSpPr>
          <p:spPr>
            <a:xfrm>
              <a:off x="7148" y="0"/>
              <a:ext cx="12188952"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invGray">
            <a:xfrm>
              <a:off x="1473566" y="-54"/>
              <a:ext cx="96070" cy="6858054"/>
            </a:xfrm>
            <a:prstGeom prst="rect">
              <a:avLst/>
            </a:prstGeom>
            <a:solidFill>
              <a:schemeClr val="bg2">
                <a:lumMod val="10000"/>
              </a:schemeClr>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48" y="0"/>
              <a:ext cx="1495425" cy="6858000"/>
            </a:xfrm>
            <a:prstGeom prst="rect">
              <a:avLst/>
            </a:prstGeom>
          </p:spPr>
        </p:pic>
      </p:grpSp>
      <p:sp>
        <p:nvSpPr>
          <p:cNvPr id="16"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dirty="0"/>
          </a:p>
        </p:txBody>
      </p:sp>
      <p:sp>
        <p:nvSpPr>
          <p:cNvPr id="17"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8"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tx2"/>
                </a:solidFill>
              </a:defRPr>
            </a:lvl1pPr>
            <a:extLst/>
          </a:lstStyle>
          <a:p>
            <a:fld id="{B0296519-5417-4396-BF15-D5B0A34355E5}" type="datetime1">
              <a:rPr lang="en-US" smtClean="0"/>
              <a:t>10/15/2015</a:t>
            </a:fld>
            <a:endParaRPr lang="en-US"/>
          </a:p>
        </p:txBody>
      </p:sp>
      <p:sp>
        <p:nvSpPr>
          <p:cNvPr id="19"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tx2"/>
                </a:solidFill>
                <a:effectLst/>
              </a:defRPr>
            </a:lvl1pPr>
            <a:extLst/>
          </a:lstStyle>
          <a:p>
            <a:endParaRPr lang="en-US"/>
          </a:p>
        </p:txBody>
      </p:sp>
      <p:sp>
        <p:nvSpPr>
          <p:cNvPr id="20"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tx2"/>
                </a:solidFill>
                <a:effectLst/>
              </a:defRPr>
            </a:lvl1pPr>
            <a:extLst/>
          </a:lstStyle>
          <a:p>
            <a:fld id="{401CF334-2D5C-4859-84A6-CA7E6E43FAEB}" type="slidenum">
              <a:rPr lang="en-US" smtClean="0"/>
              <a:pPr/>
              <a:t>‹#›</a:t>
            </a:fld>
            <a:endParaRPr lang="en-US"/>
          </a:p>
        </p:txBody>
      </p:sp>
    </p:spTree>
    <p:extLst>
      <p:ext uri="{BB962C8B-B14F-4D97-AF65-F5344CB8AC3E}">
        <p14:creationId xmlns:p14="http://schemas.microsoft.com/office/powerpoint/2010/main" val="12600380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300" b="1" kern="1200">
          <a:solidFill>
            <a:schemeClr val="accent2"/>
          </a:solidFill>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2"/>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2"/>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2"/>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2"/>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2"/>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7512" userDrawn="1">
          <p15:clr>
            <a:srgbClr val="F26B43"/>
          </p15:clr>
        </p15:guide>
        <p15:guide id="3" pos="1176" userDrawn="1">
          <p15:clr>
            <a:srgbClr val="F26B43"/>
          </p15:clr>
        </p15:guide>
        <p15:guide id="4" orient="horz" pos="3936" userDrawn="1">
          <p15:clr>
            <a:srgbClr val="F26B43"/>
          </p15:clr>
        </p15:guide>
        <p15:guide id="5" orient="horz" pos="888" userDrawn="1">
          <p15:clr>
            <a:srgbClr val="F26B43"/>
          </p15:clr>
        </p15:guide>
        <p15:guide id="6" orient="horz" pos="16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image-net.co.i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0080" y="2669870"/>
            <a:ext cx="9875520" cy="3408958"/>
          </a:xfrm>
        </p:spPr>
        <p:txBody>
          <a:bodyPr>
            <a:normAutofit fontScale="92500"/>
          </a:bodyPr>
          <a:lstStyle/>
          <a:p>
            <a:pPr algn="l"/>
            <a:endParaRPr lang="en-US" dirty="0">
              <a:solidFill>
                <a:srgbClr val="002060"/>
              </a:solidFill>
            </a:endParaRPr>
          </a:p>
          <a:p>
            <a:pPr algn="l"/>
            <a:r>
              <a:rPr lang="en-US" dirty="0" smtClean="0">
                <a:solidFill>
                  <a:srgbClr val="002060"/>
                </a:solidFill>
              </a:rPr>
              <a:t>    </a:t>
            </a:r>
            <a:endParaRPr lang="en-US" dirty="0">
              <a:solidFill>
                <a:srgbClr val="002060"/>
              </a:solidFill>
            </a:endParaRPr>
          </a:p>
          <a:p>
            <a:pPr algn="l"/>
            <a:r>
              <a:rPr lang="en-US" dirty="0" smtClean="0">
                <a:solidFill>
                  <a:srgbClr val="002060"/>
                </a:solidFill>
              </a:rPr>
              <a:t>					</a:t>
            </a:r>
          </a:p>
          <a:p>
            <a:pPr algn="l"/>
            <a:r>
              <a:rPr lang="en-US" dirty="0">
                <a:solidFill>
                  <a:srgbClr val="002060"/>
                </a:solidFill>
              </a:rPr>
              <a:t>	</a:t>
            </a:r>
            <a:r>
              <a:rPr lang="en-US" dirty="0" smtClean="0">
                <a:solidFill>
                  <a:srgbClr val="002060"/>
                </a:solidFill>
              </a:rPr>
              <a:t>				Group Members:</a:t>
            </a:r>
          </a:p>
          <a:p>
            <a:pPr algn="l"/>
            <a:r>
              <a:rPr lang="en-US" dirty="0">
                <a:solidFill>
                  <a:srgbClr val="002060"/>
                </a:solidFill>
              </a:rPr>
              <a:t>	</a:t>
            </a:r>
            <a:r>
              <a:rPr lang="en-US" dirty="0" smtClean="0">
                <a:solidFill>
                  <a:srgbClr val="002060"/>
                </a:solidFill>
              </a:rPr>
              <a:t>				Sushmita Sharma             (5141079)</a:t>
            </a:r>
          </a:p>
          <a:p>
            <a:pPr algn="l"/>
            <a:r>
              <a:rPr lang="en-US" dirty="0">
                <a:solidFill>
                  <a:srgbClr val="002060"/>
                </a:solidFill>
              </a:rPr>
              <a:t>	</a:t>
            </a:r>
            <a:r>
              <a:rPr lang="en-US" dirty="0" smtClean="0">
                <a:solidFill>
                  <a:srgbClr val="002060"/>
                </a:solidFill>
              </a:rPr>
              <a:t>				Harshit Bhatia                   (5141053)</a:t>
            </a:r>
          </a:p>
          <a:p>
            <a:pPr algn="l"/>
            <a:r>
              <a:rPr lang="en-US" dirty="0">
                <a:solidFill>
                  <a:srgbClr val="002060"/>
                </a:solidFill>
              </a:rPr>
              <a:t>	</a:t>
            </a:r>
            <a:r>
              <a:rPr lang="en-US" dirty="0" smtClean="0">
                <a:solidFill>
                  <a:srgbClr val="002060"/>
                </a:solidFill>
              </a:rPr>
              <a:t>				Devendra Pratap Singh   (5141055)</a:t>
            </a:r>
          </a:p>
          <a:p>
            <a:pPr algn="l"/>
            <a:endParaRPr lang="en-US" dirty="0" smtClean="0">
              <a:solidFill>
                <a:srgbClr val="002060"/>
              </a:solidFill>
            </a:endParaRPr>
          </a:p>
          <a:p>
            <a:pPr algn="l"/>
            <a:endParaRPr lang="en-US" dirty="0"/>
          </a:p>
          <a:p>
            <a:pPr algn="l"/>
            <a:endParaRPr lang="en-US" dirty="0" smtClean="0"/>
          </a:p>
        </p:txBody>
      </p:sp>
      <p:sp>
        <p:nvSpPr>
          <p:cNvPr id="2" name="Title 1"/>
          <p:cNvSpPr>
            <a:spLocks noGrp="1"/>
          </p:cNvSpPr>
          <p:nvPr>
            <p:ph type="ctrTitle"/>
          </p:nvPr>
        </p:nvSpPr>
        <p:spPr/>
        <p:txBody>
          <a:bodyPr/>
          <a:lstStyle/>
          <a:p>
            <a:r>
              <a:rPr lang="en-US" dirty="0" smtClean="0">
                <a:solidFill>
                  <a:srgbClr val="C00000"/>
                </a:solidFill>
              </a:rPr>
              <a:t>Leaf Identification &amp; Leaf </a:t>
            </a:r>
            <a:r>
              <a:rPr lang="en-US" smtClean="0">
                <a:solidFill>
                  <a:srgbClr val="C00000"/>
                </a:solidFill>
              </a:rPr>
              <a:t>Disease Detection</a:t>
            </a:r>
            <a:endParaRPr lang="en-US" dirty="0">
              <a:solidFill>
                <a:srgbClr val="C00000"/>
              </a:solidFill>
            </a:endParaRPr>
          </a:p>
        </p:txBody>
      </p:sp>
      <p:sp>
        <p:nvSpPr>
          <p:cNvPr id="4" name="TextBox 3"/>
          <p:cNvSpPr txBox="1"/>
          <p:nvPr/>
        </p:nvSpPr>
        <p:spPr>
          <a:xfrm>
            <a:off x="1655180" y="4271058"/>
            <a:ext cx="4305782" cy="984885"/>
          </a:xfrm>
          <a:prstGeom prst="rect">
            <a:avLst/>
          </a:prstGeom>
          <a:noFill/>
        </p:spPr>
        <p:txBody>
          <a:bodyPr wrap="square" rtlCol="0">
            <a:spAutoFit/>
          </a:bodyPr>
          <a:lstStyle/>
          <a:p>
            <a:r>
              <a:rPr lang="en-US" sz="2000" b="1" dirty="0">
                <a:solidFill>
                  <a:srgbClr val="002060"/>
                </a:solidFill>
              </a:rPr>
              <a:t>Mentor: Dr. Kapil </a:t>
            </a:r>
          </a:p>
          <a:p>
            <a:r>
              <a:rPr lang="en-US" sz="2000" b="1" dirty="0" smtClean="0">
                <a:solidFill>
                  <a:srgbClr val="002060"/>
                </a:solidFill>
              </a:rPr>
              <a:t>Co-Mentor</a:t>
            </a:r>
            <a:r>
              <a:rPr lang="en-US" sz="2000" b="1" dirty="0">
                <a:solidFill>
                  <a:srgbClr val="002060"/>
                </a:solidFill>
              </a:rPr>
              <a:t>: Mr. Prantik Biswas </a:t>
            </a:r>
          </a:p>
          <a:p>
            <a:endParaRPr lang="en-US" dirty="0"/>
          </a:p>
        </p:txBody>
      </p:sp>
    </p:spTree>
    <p:extLst>
      <p:ext uri="{BB962C8B-B14F-4D97-AF65-F5344CB8AC3E}">
        <p14:creationId xmlns:p14="http://schemas.microsoft.com/office/powerpoint/2010/main" val="263390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Disease Detection  </a:t>
            </a:r>
            <a:endParaRPr lang="en-US" dirty="0">
              <a:solidFill>
                <a:srgbClr val="C00000"/>
              </a:solidFill>
            </a:endParaRPr>
          </a:p>
        </p:txBody>
      </p:sp>
      <p:sp>
        <p:nvSpPr>
          <p:cNvPr id="3" name="Content Placeholder 2"/>
          <p:cNvSpPr>
            <a:spLocks noGrp="1"/>
          </p:cNvSpPr>
          <p:nvPr>
            <p:ph idx="1"/>
          </p:nvPr>
        </p:nvSpPr>
        <p:spPr/>
        <p:txBody>
          <a:bodyPr>
            <a:normAutofit/>
          </a:bodyPr>
          <a:lstStyle/>
          <a:p>
            <a:pPr marL="82296" indent="0" algn="just">
              <a:buClr>
                <a:schemeClr val="accent1">
                  <a:lumMod val="50000"/>
                </a:schemeClr>
              </a:buClr>
              <a:buSzPct val="66000"/>
              <a:buNone/>
            </a:pPr>
            <a:r>
              <a:rPr lang="en-US" sz="2800" dirty="0">
                <a:solidFill>
                  <a:schemeClr val="accent1">
                    <a:lumMod val="50000"/>
                  </a:schemeClr>
                </a:solidFill>
              </a:rPr>
              <a:t>Digital image recognition of plant diseases </a:t>
            </a:r>
            <a:r>
              <a:rPr lang="en-US" sz="2800" dirty="0" smtClean="0">
                <a:solidFill>
                  <a:schemeClr val="accent1">
                    <a:lumMod val="50000"/>
                  </a:schemeClr>
                </a:solidFill>
              </a:rPr>
              <a:t>could reduce </a:t>
            </a:r>
            <a:r>
              <a:rPr lang="en-US" sz="2800" dirty="0">
                <a:solidFill>
                  <a:schemeClr val="accent1">
                    <a:lumMod val="50000"/>
                  </a:schemeClr>
                </a:solidFill>
              </a:rPr>
              <a:t>the dependence of agricultural </a:t>
            </a:r>
            <a:r>
              <a:rPr lang="en-US" sz="2800" dirty="0" smtClean="0">
                <a:solidFill>
                  <a:schemeClr val="accent1">
                    <a:lumMod val="50000"/>
                  </a:schemeClr>
                </a:solidFill>
              </a:rPr>
              <a:t>production on the professional </a:t>
            </a:r>
            <a:r>
              <a:rPr lang="en-US" sz="2800" dirty="0">
                <a:solidFill>
                  <a:schemeClr val="accent1">
                    <a:lumMod val="50000"/>
                  </a:schemeClr>
                </a:solidFill>
              </a:rPr>
              <a:t>and technical personnel in plant protection field </a:t>
            </a:r>
            <a:r>
              <a:rPr lang="en-US" sz="2800" dirty="0" smtClean="0">
                <a:solidFill>
                  <a:schemeClr val="accent1">
                    <a:lumMod val="50000"/>
                  </a:schemeClr>
                </a:solidFill>
              </a:rPr>
              <a:t>and is </a:t>
            </a:r>
            <a:r>
              <a:rPr lang="en-US" sz="2800" dirty="0">
                <a:solidFill>
                  <a:schemeClr val="accent1">
                    <a:lumMod val="50000"/>
                  </a:schemeClr>
                </a:solidFill>
              </a:rPr>
              <a:t>conducive to the development of plant </a:t>
            </a:r>
            <a:r>
              <a:rPr lang="en-US" sz="2800" dirty="0" smtClean="0">
                <a:solidFill>
                  <a:schemeClr val="accent1">
                    <a:lumMod val="50000"/>
                  </a:schemeClr>
                </a:solidFill>
              </a:rPr>
              <a:t>protection informatization</a:t>
            </a:r>
            <a:r>
              <a:rPr lang="en-US" sz="2800" dirty="0">
                <a:solidFill>
                  <a:schemeClr val="accent1">
                    <a:lumMod val="50000"/>
                  </a:schemeClr>
                </a:solidFill>
              </a:rPr>
              <a:t>.</a:t>
            </a:r>
          </a:p>
        </p:txBody>
      </p:sp>
    </p:spTree>
    <p:extLst>
      <p:ext uri="{BB962C8B-B14F-4D97-AF65-F5344CB8AC3E}">
        <p14:creationId xmlns:p14="http://schemas.microsoft.com/office/powerpoint/2010/main" val="158677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Leaf with Disease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608" y="1335541"/>
            <a:ext cx="2591821" cy="22346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958" y="1302885"/>
            <a:ext cx="3163785" cy="21751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999" y="1286555"/>
            <a:ext cx="3205844" cy="22040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126" y="3648073"/>
            <a:ext cx="2648632" cy="231185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5172" y="3726316"/>
            <a:ext cx="3276600" cy="218462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1436" y="3667126"/>
            <a:ext cx="3183391" cy="2200482"/>
          </a:xfrm>
          <a:prstGeom prst="rect">
            <a:avLst/>
          </a:prstGeom>
        </p:spPr>
      </p:pic>
      <p:sp>
        <p:nvSpPr>
          <p:cNvPr id="3" name="TextBox 2"/>
          <p:cNvSpPr txBox="1"/>
          <p:nvPr/>
        </p:nvSpPr>
        <p:spPr>
          <a:xfrm>
            <a:off x="4646790" y="5978057"/>
            <a:ext cx="3946968" cy="369332"/>
          </a:xfrm>
          <a:prstGeom prst="rect">
            <a:avLst/>
          </a:prstGeom>
          <a:noFill/>
        </p:spPr>
        <p:txBody>
          <a:bodyPr wrap="square" rtlCol="0">
            <a:spAutoFit/>
          </a:bodyPr>
          <a:lstStyle/>
          <a:p>
            <a:r>
              <a:rPr lang="en-US" dirty="0" smtClean="0"/>
              <a:t>Source: www.image-net.org</a:t>
            </a:r>
            <a:endParaRPr lang="en-US" i="1" dirty="0"/>
          </a:p>
        </p:txBody>
      </p:sp>
    </p:spTree>
    <p:extLst>
      <p:ext uri="{BB962C8B-B14F-4D97-AF65-F5344CB8AC3E}">
        <p14:creationId xmlns:p14="http://schemas.microsoft.com/office/powerpoint/2010/main" val="414903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Prerequisites</a:t>
            </a:r>
          </a:p>
        </p:txBody>
      </p:sp>
      <p:sp>
        <p:nvSpPr>
          <p:cNvPr id="3" name="Content Placeholder 2"/>
          <p:cNvSpPr>
            <a:spLocks noGrp="1"/>
          </p:cNvSpPr>
          <p:nvPr>
            <p:ph idx="1"/>
          </p:nvPr>
        </p:nvSpPr>
        <p:spPr/>
        <p:txBody>
          <a:bodyPr/>
          <a:lstStyle/>
          <a:p>
            <a:pPr>
              <a:buClr>
                <a:schemeClr val="accent1">
                  <a:lumMod val="50000"/>
                </a:schemeClr>
              </a:buClr>
            </a:pPr>
            <a:r>
              <a:rPr lang="en-US" dirty="0" smtClean="0">
                <a:solidFill>
                  <a:srgbClr val="002060"/>
                </a:solidFill>
              </a:rPr>
              <a:t>Image Processing </a:t>
            </a:r>
          </a:p>
          <a:p>
            <a:pPr>
              <a:buClr>
                <a:schemeClr val="accent1">
                  <a:lumMod val="50000"/>
                </a:schemeClr>
              </a:buClr>
            </a:pPr>
            <a:r>
              <a:rPr lang="en-US" dirty="0" smtClean="0">
                <a:solidFill>
                  <a:srgbClr val="002060"/>
                </a:solidFill>
              </a:rPr>
              <a:t>ML-Algorithm </a:t>
            </a:r>
          </a:p>
          <a:p>
            <a:pPr>
              <a:buClr>
                <a:schemeClr val="accent1">
                  <a:lumMod val="50000"/>
                </a:schemeClr>
              </a:buClr>
            </a:pPr>
            <a:r>
              <a:rPr lang="en-US" dirty="0" smtClean="0">
                <a:solidFill>
                  <a:srgbClr val="002060"/>
                </a:solidFill>
              </a:rPr>
              <a:t>Programming Environment </a:t>
            </a:r>
          </a:p>
          <a:p>
            <a:pPr lvl="4">
              <a:buClr>
                <a:schemeClr val="accent1">
                  <a:lumMod val="50000"/>
                </a:schemeClr>
              </a:buClr>
              <a:buFont typeface="Wingdings" panose="05000000000000000000" pitchFamily="2" charset="2"/>
              <a:buChar char="Ø"/>
            </a:pPr>
            <a:r>
              <a:rPr lang="en-US" dirty="0" smtClean="0">
                <a:solidFill>
                  <a:srgbClr val="002060"/>
                </a:solidFill>
              </a:rPr>
              <a:t> MATLAB-script</a:t>
            </a:r>
          </a:p>
          <a:p>
            <a:pPr marL="82296" indent="0">
              <a:buNone/>
            </a:pPr>
            <a:endParaRPr lang="en-US" dirty="0" smtClean="0"/>
          </a:p>
        </p:txBody>
      </p:sp>
    </p:spTree>
    <p:extLst>
      <p:ext uri="{BB962C8B-B14F-4D97-AF65-F5344CB8AC3E}">
        <p14:creationId xmlns:p14="http://schemas.microsoft.com/office/powerpoint/2010/main" val="28841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Literature </a:t>
            </a:r>
            <a:r>
              <a:rPr lang="en-US" dirty="0">
                <a:solidFill>
                  <a:srgbClr val="C00000"/>
                </a:solidFill>
              </a:rPr>
              <a:t>S</a:t>
            </a:r>
            <a:r>
              <a:rPr lang="en-US" dirty="0" smtClean="0">
                <a:solidFill>
                  <a:srgbClr val="C00000"/>
                </a:solidFill>
              </a:rPr>
              <a:t>urvey </a:t>
            </a:r>
            <a:endParaRPr lang="en-US" dirty="0">
              <a:solidFill>
                <a:srgbClr val="C00000"/>
              </a:solidFill>
            </a:endParaRPr>
          </a:p>
        </p:txBody>
      </p:sp>
      <p:sp>
        <p:nvSpPr>
          <p:cNvPr id="3" name="Content Placeholder 2"/>
          <p:cNvSpPr>
            <a:spLocks noGrp="1"/>
          </p:cNvSpPr>
          <p:nvPr>
            <p:ph idx="1"/>
          </p:nvPr>
        </p:nvSpPr>
        <p:spPr/>
        <p:txBody>
          <a:bodyPr>
            <a:normAutofit/>
          </a:bodyPr>
          <a:lstStyle/>
          <a:p>
            <a:pPr marL="82296" indent="0">
              <a:buNone/>
            </a:pPr>
            <a:r>
              <a:rPr lang="en-US" sz="2000" b="1" dirty="0" smtClean="0">
                <a:solidFill>
                  <a:srgbClr val="002060"/>
                </a:solidFill>
              </a:rPr>
              <a:t>1. Wu</a:t>
            </a:r>
            <a:r>
              <a:rPr lang="en-US" sz="2000" b="1" dirty="0">
                <a:solidFill>
                  <a:srgbClr val="002060"/>
                </a:solidFill>
              </a:rPr>
              <a:t>, Stephen Gang, et al. "A leaf recognition algorithm for plant classification using probabilistic neural </a:t>
            </a:r>
            <a:r>
              <a:rPr lang="en-US" sz="2000" b="1" dirty="0" smtClean="0">
                <a:solidFill>
                  <a:srgbClr val="002060"/>
                </a:solidFill>
              </a:rPr>
              <a:t>network, 2007.</a:t>
            </a:r>
          </a:p>
          <a:p>
            <a:pPr marL="82296" indent="0">
              <a:buNone/>
            </a:pPr>
            <a:r>
              <a:rPr lang="en-US" sz="1600" dirty="0" smtClean="0"/>
              <a:t>		</a:t>
            </a:r>
          </a:p>
          <a:p>
            <a:pPr algn="just">
              <a:buClr>
                <a:schemeClr val="accent1">
                  <a:lumMod val="50000"/>
                </a:schemeClr>
              </a:buClr>
              <a:buFont typeface="Wingdings" panose="05000000000000000000" pitchFamily="2" charset="2"/>
              <a:buChar char="q"/>
            </a:pPr>
            <a:r>
              <a:rPr lang="en-US" sz="1800" dirty="0" smtClean="0">
                <a:solidFill>
                  <a:schemeClr val="accent1">
                    <a:lumMod val="50000"/>
                  </a:schemeClr>
                </a:solidFill>
              </a:rPr>
              <a:t>They employ Probabilistic Neural Network (PNN) with image and data processing techniques to implement a general purpose automated leaf recognition for plant classification. </a:t>
            </a:r>
          </a:p>
          <a:p>
            <a:pPr algn="just">
              <a:buClr>
                <a:schemeClr val="accent1">
                  <a:lumMod val="50000"/>
                </a:schemeClr>
              </a:buClr>
              <a:buFont typeface="Wingdings" panose="05000000000000000000" pitchFamily="2" charset="2"/>
              <a:buChar char="q"/>
            </a:pPr>
            <a:r>
              <a:rPr lang="en-US" sz="1800" dirty="0" smtClean="0">
                <a:solidFill>
                  <a:schemeClr val="accent1">
                    <a:lumMod val="50000"/>
                  </a:schemeClr>
                </a:solidFill>
              </a:rPr>
              <a:t>They Extracted 12 leaf features and orthogonalized into 5 principal variables which consist the input vector of the PNN.</a:t>
            </a:r>
          </a:p>
          <a:p>
            <a:pPr algn="just">
              <a:buClr>
                <a:schemeClr val="accent1">
                  <a:lumMod val="50000"/>
                </a:schemeClr>
              </a:buClr>
              <a:buFont typeface="Wingdings" panose="05000000000000000000" pitchFamily="2" charset="2"/>
              <a:buChar char="q"/>
            </a:pPr>
            <a:r>
              <a:rPr lang="en-US" sz="1800" dirty="0" smtClean="0">
                <a:solidFill>
                  <a:schemeClr val="accent1">
                    <a:lumMod val="50000"/>
                  </a:schemeClr>
                </a:solidFill>
              </a:rPr>
              <a:t> The PNN is trained by 1800 leaves to classify 32 kinds of plants with an accuracy greater than 90%. Compared with other approaches.</a:t>
            </a:r>
          </a:p>
          <a:p>
            <a:pPr algn="just">
              <a:buClr>
                <a:schemeClr val="accent1">
                  <a:lumMod val="50000"/>
                </a:schemeClr>
              </a:buClr>
              <a:buFont typeface="Wingdings" panose="05000000000000000000" pitchFamily="2" charset="2"/>
              <a:buChar char="q"/>
            </a:pPr>
            <a:r>
              <a:rPr lang="en-US" sz="1800" dirty="0" smtClean="0">
                <a:solidFill>
                  <a:schemeClr val="accent1">
                    <a:lumMod val="50000"/>
                  </a:schemeClr>
                </a:solidFill>
              </a:rPr>
              <a:t> This algorithm is an accurate artificial intelligence approach which is fast in execution and easy in implementation.</a:t>
            </a:r>
          </a:p>
          <a:p>
            <a:pPr marL="82296" indent="0">
              <a:buNone/>
            </a:pPr>
            <a:endParaRPr lang="en-US" sz="1600" dirty="0">
              <a:solidFill>
                <a:srgbClr val="002060"/>
              </a:solidFill>
            </a:endParaRPr>
          </a:p>
        </p:txBody>
      </p:sp>
    </p:spTree>
    <p:extLst>
      <p:ext uri="{BB962C8B-B14F-4D97-AF65-F5344CB8AC3E}">
        <p14:creationId xmlns:p14="http://schemas.microsoft.com/office/powerpoint/2010/main" val="89792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195" y="274638"/>
            <a:ext cx="9997440" cy="1143000"/>
          </a:xfrm>
        </p:spPr>
        <p:txBody>
          <a:bodyPr>
            <a:normAutofit/>
          </a:bodyPr>
          <a:lstStyle/>
          <a:p>
            <a:r>
              <a:rPr lang="en-US" sz="2800" dirty="0">
                <a:solidFill>
                  <a:srgbClr val="C00000"/>
                </a:solidFill>
              </a:rPr>
              <a:t>Flow diagram of proposed scheme</a:t>
            </a:r>
          </a:p>
        </p:txBody>
      </p:sp>
      <p:sp>
        <p:nvSpPr>
          <p:cNvPr id="4" name="Rounded Rectangle 3"/>
          <p:cNvSpPr/>
          <p:nvPr/>
        </p:nvSpPr>
        <p:spPr>
          <a:xfrm>
            <a:off x="6257580" y="1189822"/>
            <a:ext cx="2677100" cy="550844"/>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Capture digital leaf image	</a:t>
            </a:r>
            <a:endParaRPr lang="en-US" b="1" dirty="0">
              <a:solidFill>
                <a:srgbClr val="002060"/>
              </a:solidFill>
            </a:endParaRPr>
          </a:p>
        </p:txBody>
      </p:sp>
      <p:sp>
        <p:nvSpPr>
          <p:cNvPr id="5" name="Rounded Rectangle 4"/>
          <p:cNvSpPr/>
          <p:nvPr/>
        </p:nvSpPr>
        <p:spPr>
          <a:xfrm>
            <a:off x="6279615" y="1937133"/>
            <a:ext cx="2633031" cy="550844"/>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Process Image</a:t>
            </a:r>
            <a:endParaRPr lang="en-US" b="1" dirty="0">
              <a:solidFill>
                <a:srgbClr val="002060"/>
              </a:solidFill>
            </a:endParaRPr>
          </a:p>
        </p:txBody>
      </p:sp>
      <p:sp>
        <p:nvSpPr>
          <p:cNvPr id="6" name="Rounded Rectangle 5"/>
          <p:cNvSpPr/>
          <p:nvPr/>
        </p:nvSpPr>
        <p:spPr>
          <a:xfrm>
            <a:off x="6250675" y="2697295"/>
            <a:ext cx="2674961" cy="550844"/>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Extract Features</a:t>
            </a:r>
            <a:endParaRPr lang="en-US" b="1" dirty="0">
              <a:solidFill>
                <a:srgbClr val="002060"/>
              </a:solidFill>
            </a:endParaRPr>
          </a:p>
        </p:txBody>
      </p:sp>
      <p:sp>
        <p:nvSpPr>
          <p:cNvPr id="7" name="Rounded Rectangle 6"/>
          <p:cNvSpPr/>
          <p:nvPr/>
        </p:nvSpPr>
        <p:spPr>
          <a:xfrm>
            <a:off x="6237027" y="3490510"/>
            <a:ext cx="2702257" cy="550844"/>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PCA Algo</a:t>
            </a:r>
            <a:endParaRPr lang="en-US" b="1" dirty="0">
              <a:solidFill>
                <a:srgbClr val="002060"/>
              </a:solidFill>
            </a:endParaRPr>
          </a:p>
        </p:txBody>
      </p:sp>
      <p:sp>
        <p:nvSpPr>
          <p:cNvPr id="8" name="Rounded Rectangle 7"/>
          <p:cNvSpPr/>
          <p:nvPr/>
        </p:nvSpPr>
        <p:spPr>
          <a:xfrm>
            <a:off x="6237027" y="4244454"/>
            <a:ext cx="2702257" cy="568081"/>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Train PNN</a:t>
            </a:r>
            <a:endParaRPr lang="en-US" b="1" dirty="0">
              <a:solidFill>
                <a:srgbClr val="002060"/>
              </a:solidFill>
            </a:endParaRPr>
          </a:p>
        </p:txBody>
      </p:sp>
      <p:sp>
        <p:nvSpPr>
          <p:cNvPr id="9" name="Rounded Rectangle 8"/>
          <p:cNvSpPr/>
          <p:nvPr/>
        </p:nvSpPr>
        <p:spPr>
          <a:xfrm>
            <a:off x="6209731" y="5813946"/>
            <a:ext cx="2784144" cy="582775"/>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Display and Compare Result</a:t>
            </a:r>
            <a:endParaRPr lang="en-US" b="1" dirty="0">
              <a:solidFill>
                <a:srgbClr val="002060"/>
              </a:solidFill>
            </a:endParaRPr>
          </a:p>
        </p:txBody>
      </p:sp>
      <p:sp>
        <p:nvSpPr>
          <p:cNvPr id="10" name="Rounded Rectangle 9"/>
          <p:cNvSpPr/>
          <p:nvPr/>
        </p:nvSpPr>
        <p:spPr>
          <a:xfrm>
            <a:off x="6237028" y="5045725"/>
            <a:ext cx="2715904" cy="553700"/>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Test PNN</a:t>
            </a:r>
            <a:endParaRPr lang="en-US" b="1" dirty="0">
              <a:solidFill>
                <a:srgbClr val="002060"/>
              </a:solidFill>
            </a:endParaRPr>
          </a:p>
        </p:txBody>
      </p:sp>
      <p:sp>
        <p:nvSpPr>
          <p:cNvPr id="12" name="Down Arrow 11"/>
          <p:cNvSpPr/>
          <p:nvPr/>
        </p:nvSpPr>
        <p:spPr>
          <a:xfrm>
            <a:off x="7447402" y="1740665"/>
            <a:ext cx="143220" cy="187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7434549" y="2487976"/>
            <a:ext cx="143220" cy="187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7423532" y="3259157"/>
            <a:ext cx="143220" cy="187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390482" y="4063388"/>
            <a:ext cx="143220" cy="187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7412515" y="4845586"/>
            <a:ext cx="143220" cy="187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423532" y="5605750"/>
            <a:ext cx="143220" cy="187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84733" y="2214390"/>
            <a:ext cx="4021156" cy="1692771"/>
          </a:xfrm>
          <a:prstGeom prst="rect">
            <a:avLst/>
          </a:prstGeom>
          <a:noFill/>
        </p:spPr>
        <p:txBody>
          <a:bodyPr wrap="square" rtlCol="0">
            <a:spAutoFit/>
          </a:bodyPr>
          <a:lstStyle/>
          <a:p>
            <a:r>
              <a:rPr lang="en-US" sz="2400" dirty="0" smtClean="0">
                <a:solidFill>
                  <a:srgbClr val="C00000"/>
                </a:solidFill>
              </a:rPr>
              <a:t>Some Imp. Terms:</a:t>
            </a:r>
          </a:p>
          <a:p>
            <a:pPr marL="342900" indent="-342900">
              <a:buAutoNum type="arabicPeriod"/>
            </a:pPr>
            <a:r>
              <a:rPr lang="en-US" sz="2000" b="1" dirty="0" smtClean="0">
                <a:solidFill>
                  <a:srgbClr val="002060"/>
                </a:solidFill>
              </a:rPr>
              <a:t>Process Image</a:t>
            </a:r>
          </a:p>
          <a:p>
            <a:pPr marL="342900" indent="-342900">
              <a:buAutoNum type="arabicPeriod"/>
            </a:pPr>
            <a:r>
              <a:rPr lang="en-US" sz="2000" b="1" dirty="0" smtClean="0">
                <a:solidFill>
                  <a:srgbClr val="002060"/>
                </a:solidFill>
              </a:rPr>
              <a:t>Extract features</a:t>
            </a:r>
          </a:p>
          <a:p>
            <a:pPr marL="342900" indent="-342900">
              <a:buAutoNum type="arabicPeriod"/>
            </a:pPr>
            <a:r>
              <a:rPr lang="en-US" sz="2000" b="1" dirty="0" smtClean="0">
                <a:solidFill>
                  <a:srgbClr val="002060"/>
                </a:solidFill>
              </a:rPr>
              <a:t>PCA Algorithm </a:t>
            </a:r>
          </a:p>
          <a:p>
            <a:pPr marL="342900" indent="-342900">
              <a:buAutoNum type="arabicPeriod"/>
            </a:pPr>
            <a:r>
              <a:rPr lang="en-US" sz="2000" b="1" dirty="0" smtClean="0">
                <a:solidFill>
                  <a:srgbClr val="002060"/>
                </a:solidFill>
              </a:rPr>
              <a:t>PNN Algorithm </a:t>
            </a:r>
            <a:endParaRPr lang="en-US" sz="2000" b="1" dirty="0">
              <a:solidFill>
                <a:srgbClr val="002060"/>
              </a:solidFill>
            </a:endParaRPr>
          </a:p>
        </p:txBody>
      </p:sp>
    </p:spTree>
    <p:extLst>
      <p:ext uri="{BB962C8B-B14F-4D97-AF65-F5344CB8AC3E}">
        <p14:creationId xmlns:p14="http://schemas.microsoft.com/office/powerpoint/2010/main" val="366621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US" sz="2000" b="1" dirty="0" smtClean="0">
                <a:solidFill>
                  <a:srgbClr val="002060"/>
                </a:solidFill>
              </a:rPr>
              <a:t>2.  Al- Hiary </a:t>
            </a:r>
            <a:r>
              <a:rPr lang="en-US" sz="2000" b="1" dirty="0">
                <a:solidFill>
                  <a:srgbClr val="002060"/>
                </a:solidFill>
              </a:rPr>
              <a:t>H., S. </a:t>
            </a:r>
            <a:r>
              <a:rPr lang="en-US" sz="2000" b="1" dirty="0" smtClean="0">
                <a:solidFill>
                  <a:srgbClr val="002060"/>
                </a:solidFill>
              </a:rPr>
              <a:t>Bani -</a:t>
            </a:r>
            <a:r>
              <a:rPr lang="en-US" sz="2000" b="1" dirty="0">
                <a:solidFill>
                  <a:srgbClr val="002060"/>
                </a:solidFill>
              </a:rPr>
              <a:t>Ahmad, M. Reyalat, M., Braik and Z. </a:t>
            </a:r>
            <a:r>
              <a:rPr lang="en-US" sz="2000" b="1" dirty="0" smtClean="0">
                <a:solidFill>
                  <a:srgbClr val="002060"/>
                </a:solidFill>
              </a:rPr>
              <a:t>Al Rahamneh</a:t>
            </a:r>
            <a:r>
              <a:rPr lang="en-US" sz="2000" b="1" dirty="0">
                <a:solidFill>
                  <a:srgbClr val="002060"/>
                </a:solidFill>
              </a:rPr>
              <a:t>, “Fast and accurate detection and classification of </a:t>
            </a:r>
            <a:r>
              <a:rPr lang="en-US" sz="2000" b="1" dirty="0" smtClean="0">
                <a:solidFill>
                  <a:srgbClr val="002060"/>
                </a:solidFill>
              </a:rPr>
              <a:t>plant disease,2011</a:t>
            </a:r>
            <a:r>
              <a:rPr lang="en-US" sz="2000" b="1" dirty="0">
                <a:solidFill>
                  <a:srgbClr val="002060"/>
                </a:solidFill>
              </a:rPr>
              <a:t>.</a:t>
            </a:r>
          </a:p>
        </p:txBody>
      </p:sp>
      <p:sp>
        <p:nvSpPr>
          <p:cNvPr id="5" name="TextBox 4"/>
          <p:cNvSpPr txBox="1"/>
          <p:nvPr/>
        </p:nvSpPr>
        <p:spPr>
          <a:xfrm>
            <a:off x="2170323" y="2886419"/>
            <a:ext cx="9871113" cy="2862322"/>
          </a:xfrm>
          <a:prstGeom prst="rect">
            <a:avLst/>
          </a:prstGeom>
          <a:noFill/>
        </p:spPr>
        <p:txBody>
          <a:bodyPr wrap="square" rtlCol="0">
            <a:spAutoFit/>
          </a:bodyPr>
          <a:lstStyle/>
          <a:p>
            <a:r>
              <a:rPr lang="en-US" dirty="0" smtClean="0"/>
              <a:t>	</a:t>
            </a:r>
          </a:p>
          <a:p>
            <a:pPr marL="285750" indent="-285750" algn="just">
              <a:buFont typeface="Wingdings" panose="05000000000000000000" pitchFamily="2" charset="2"/>
              <a:buChar char="q"/>
            </a:pPr>
            <a:r>
              <a:rPr lang="en-US" dirty="0" smtClean="0">
                <a:solidFill>
                  <a:schemeClr val="accent1">
                    <a:lumMod val="50000"/>
                  </a:schemeClr>
                </a:solidFill>
              </a:rPr>
              <a:t>They propose </a:t>
            </a:r>
            <a:r>
              <a:rPr lang="en-US" dirty="0">
                <a:solidFill>
                  <a:schemeClr val="accent1">
                    <a:lumMod val="50000"/>
                  </a:schemeClr>
                </a:solidFill>
              </a:rPr>
              <a:t>and experimentally evaluate a software </a:t>
            </a:r>
            <a:r>
              <a:rPr lang="en-US" dirty="0" smtClean="0">
                <a:solidFill>
                  <a:schemeClr val="accent1">
                    <a:lumMod val="50000"/>
                  </a:schemeClr>
                </a:solidFill>
              </a:rPr>
              <a:t>solution for </a:t>
            </a:r>
            <a:r>
              <a:rPr lang="en-US" dirty="0">
                <a:solidFill>
                  <a:schemeClr val="accent1">
                    <a:lumMod val="50000"/>
                  </a:schemeClr>
                </a:solidFill>
              </a:rPr>
              <a:t>automatic detection and classification of plant leaf </a:t>
            </a:r>
            <a:r>
              <a:rPr lang="en-US" dirty="0" smtClean="0">
                <a:solidFill>
                  <a:schemeClr val="accent1">
                    <a:lumMod val="50000"/>
                  </a:schemeClr>
                </a:solidFill>
              </a:rPr>
              <a:t>diseases.</a:t>
            </a:r>
          </a:p>
          <a:p>
            <a:pPr marL="285750" indent="-285750" algn="just">
              <a:buFont typeface="Wingdings" panose="05000000000000000000" pitchFamily="2" charset="2"/>
              <a:buChar char="q"/>
            </a:pPr>
            <a:r>
              <a:rPr lang="en-US" dirty="0" smtClean="0">
                <a:solidFill>
                  <a:schemeClr val="accent1">
                    <a:lumMod val="50000"/>
                  </a:schemeClr>
                </a:solidFill>
              </a:rPr>
              <a:t> The Process contains two phase . </a:t>
            </a:r>
          </a:p>
          <a:p>
            <a:pPr marL="742950" lvl="1" indent="-285750" algn="just">
              <a:buFont typeface="Wingdings" panose="05000000000000000000" pitchFamily="2" charset="2"/>
              <a:buChar char="Ø"/>
            </a:pPr>
            <a:r>
              <a:rPr lang="en-US" dirty="0" smtClean="0">
                <a:solidFill>
                  <a:schemeClr val="accent1">
                    <a:lumMod val="50000"/>
                  </a:schemeClr>
                </a:solidFill>
              </a:rPr>
              <a:t>In </a:t>
            </a:r>
            <a:r>
              <a:rPr lang="en-US" dirty="0">
                <a:solidFill>
                  <a:schemeClr val="accent1">
                    <a:lumMod val="50000"/>
                  </a:schemeClr>
                </a:solidFill>
              </a:rPr>
              <a:t>the first step we identify the </a:t>
            </a:r>
            <a:r>
              <a:rPr lang="en-US" dirty="0" smtClean="0">
                <a:solidFill>
                  <a:schemeClr val="accent1">
                    <a:lumMod val="50000"/>
                  </a:schemeClr>
                </a:solidFill>
              </a:rPr>
              <a:t>mostly green colored </a:t>
            </a:r>
            <a:r>
              <a:rPr lang="en-US" dirty="0">
                <a:solidFill>
                  <a:schemeClr val="accent1">
                    <a:lumMod val="50000"/>
                  </a:schemeClr>
                </a:solidFill>
              </a:rPr>
              <a:t>pixels. </a:t>
            </a:r>
            <a:endParaRPr lang="en-US" dirty="0" smtClean="0">
              <a:solidFill>
                <a:schemeClr val="accent1">
                  <a:lumMod val="50000"/>
                </a:schemeClr>
              </a:solidFill>
            </a:endParaRPr>
          </a:p>
          <a:p>
            <a:pPr marL="742950" lvl="1" indent="-285750" algn="just">
              <a:buFont typeface="Wingdings" panose="05000000000000000000" pitchFamily="2" charset="2"/>
              <a:buChar char="Ø"/>
            </a:pPr>
            <a:r>
              <a:rPr lang="en-US" dirty="0" smtClean="0">
                <a:solidFill>
                  <a:schemeClr val="accent1">
                    <a:lumMod val="50000"/>
                  </a:schemeClr>
                </a:solidFill>
              </a:rPr>
              <a:t>The other additional </a:t>
            </a:r>
            <a:r>
              <a:rPr lang="en-US" dirty="0">
                <a:solidFill>
                  <a:schemeClr val="accent1">
                    <a:lumMod val="50000"/>
                  </a:schemeClr>
                </a:solidFill>
              </a:rPr>
              <a:t>step is that the pixels with </a:t>
            </a:r>
            <a:r>
              <a:rPr lang="en-US" dirty="0" smtClean="0">
                <a:solidFill>
                  <a:schemeClr val="accent1">
                    <a:lumMod val="50000"/>
                  </a:schemeClr>
                </a:solidFill>
              </a:rPr>
              <a:t>zero's </a:t>
            </a:r>
            <a:r>
              <a:rPr lang="en-US" dirty="0">
                <a:solidFill>
                  <a:schemeClr val="accent1">
                    <a:lumMod val="50000"/>
                  </a:schemeClr>
                </a:solidFill>
              </a:rPr>
              <a:t>red, green and </a:t>
            </a:r>
            <a:r>
              <a:rPr lang="en-US" dirty="0" smtClean="0">
                <a:solidFill>
                  <a:schemeClr val="accent1">
                    <a:lumMod val="50000"/>
                  </a:schemeClr>
                </a:solidFill>
              </a:rPr>
              <a:t>blue values </a:t>
            </a:r>
            <a:r>
              <a:rPr lang="en-US" dirty="0">
                <a:solidFill>
                  <a:schemeClr val="accent1">
                    <a:lumMod val="50000"/>
                  </a:schemeClr>
                </a:solidFill>
              </a:rPr>
              <a:t>and the pixels on the boundaries of the infected </a:t>
            </a:r>
            <a:r>
              <a:rPr lang="en-US" dirty="0" smtClean="0">
                <a:solidFill>
                  <a:schemeClr val="accent1">
                    <a:lumMod val="50000"/>
                  </a:schemeClr>
                </a:solidFill>
              </a:rPr>
              <a:t>cluster (object</a:t>
            </a:r>
            <a:r>
              <a:rPr lang="en-US" dirty="0">
                <a:solidFill>
                  <a:schemeClr val="accent1">
                    <a:lumMod val="50000"/>
                  </a:schemeClr>
                </a:solidFill>
              </a:rPr>
              <a:t>) </a:t>
            </a:r>
            <a:r>
              <a:rPr lang="en-US" dirty="0" smtClean="0">
                <a:solidFill>
                  <a:schemeClr val="accent1">
                    <a:lumMod val="50000"/>
                  </a:schemeClr>
                </a:solidFill>
              </a:rPr>
              <a:t>were completely </a:t>
            </a:r>
            <a:r>
              <a:rPr lang="en-US" dirty="0">
                <a:solidFill>
                  <a:schemeClr val="accent1">
                    <a:lumMod val="50000"/>
                  </a:schemeClr>
                </a:solidFill>
              </a:rPr>
              <a:t>removed. </a:t>
            </a:r>
            <a:endParaRPr lang="en-US" dirty="0" smtClean="0">
              <a:solidFill>
                <a:schemeClr val="accent1">
                  <a:lumMod val="50000"/>
                </a:schemeClr>
              </a:solidFill>
            </a:endParaRPr>
          </a:p>
          <a:p>
            <a:pPr marL="285750" indent="-285750" algn="just">
              <a:buFont typeface="Wingdings" panose="05000000000000000000" pitchFamily="2" charset="2"/>
              <a:buChar char="q"/>
            </a:pPr>
            <a:r>
              <a:rPr lang="en-US" dirty="0" smtClean="0">
                <a:solidFill>
                  <a:schemeClr val="accent1">
                    <a:lumMod val="50000"/>
                  </a:schemeClr>
                </a:solidFill>
              </a:rPr>
              <a:t>The developed algorithm’s </a:t>
            </a:r>
            <a:r>
              <a:rPr lang="en-US" dirty="0">
                <a:solidFill>
                  <a:schemeClr val="accent1">
                    <a:lumMod val="50000"/>
                  </a:schemeClr>
                </a:solidFill>
              </a:rPr>
              <a:t>efficiency can successfully detect and classify </a:t>
            </a:r>
            <a:r>
              <a:rPr lang="en-US" dirty="0" smtClean="0">
                <a:solidFill>
                  <a:schemeClr val="accent1">
                    <a:lumMod val="50000"/>
                  </a:schemeClr>
                </a:solidFill>
              </a:rPr>
              <a:t>the examined </a:t>
            </a:r>
            <a:r>
              <a:rPr lang="en-US" dirty="0">
                <a:solidFill>
                  <a:schemeClr val="accent1">
                    <a:lumMod val="50000"/>
                  </a:schemeClr>
                </a:solidFill>
              </a:rPr>
              <a:t>diseases with a precision between 83% and 94</a:t>
            </a:r>
            <a:r>
              <a:rPr lang="en-US" dirty="0" smtClean="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304771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rPr>
              <a:t>Summary of total losses due to disease damage and</a:t>
            </a:r>
            <a:br>
              <a:rPr lang="en-US" sz="2800" dirty="0">
                <a:solidFill>
                  <a:srgbClr val="C00000"/>
                </a:solidFill>
              </a:rPr>
            </a:br>
            <a:r>
              <a:rPr lang="en-US" sz="2800" dirty="0">
                <a:solidFill>
                  <a:srgbClr val="C00000"/>
                </a:solidFill>
              </a:rPr>
              <a:t>cost of control in Georgia, USA in 2007 </a:t>
            </a:r>
            <a:r>
              <a:rPr lang="en-US" sz="2800" dirty="0" smtClean="0">
                <a:solidFill>
                  <a:srgbClr val="C00000"/>
                </a:solidFill>
              </a:rPr>
              <a:t>[</a:t>
            </a:r>
            <a:r>
              <a:rPr lang="en-US" sz="2800" dirty="0">
                <a:solidFill>
                  <a:srgbClr val="C00000"/>
                </a:solidFill>
              </a:rPr>
              <a:t>3</a:t>
            </a:r>
            <a:r>
              <a:rPr lang="en-US" sz="2800" dirty="0" smtClean="0">
                <a:solidFill>
                  <a:srgbClr val="C00000"/>
                </a:solidFill>
              </a:rPr>
              <a:t>].</a:t>
            </a:r>
            <a:endParaRPr lang="en-US" sz="2800"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1786" y="1412858"/>
            <a:ext cx="5504921" cy="5166900"/>
          </a:xfrm>
        </p:spPr>
      </p:pic>
    </p:spTree>
    <p:extLst>
      <p:ext uri="{BB962C8B-B14F-4D97-AF65-F5344CB8AC3E}">
        <p14:creationId xmlns:p14="http://schemas.microsoft.com/office/powerpoint/2010/main" val="40351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US" sz="2400" b="1" dirty="0">
                <a:solidFill>
                  <a:srgbClr val="C00000"/>
                </a:solidFill>
              </a:rPr>
              <a:t>The Proposed approach for segmentation and </a:t>
            </a:r>
            <a:r>
              <a:rPr lang="en-US" sz="2400" b="1" dirty="0" smtClean="0">
                <a:solidFill>
                  <a:srgbClr val="C00000"/>
                </a:solidFill>
              </a:rPr>
              <a:t>classification plant diseases can be divided into Three phases:</a:t>
            </a:r>
          </a:p>
          <a:p>
            <a:pPr marL="82296" indent="0">
              <a:buNone/>
            </a:pPr>
            <a:endParaRPr lang="en-US" sz="2000" b="1" dirty="0">
              <a:solidFill>
                <a:srgbClr val="C00000"/>
              </a:solidFill>
            </a:endParaRPr>
          </a:p>
          <a:p>
            <a:pPr marL="82296" indent="0">
              <a:buNone/>
            </a:pPr>
            <a:r>
              <a:rPr lang="en-US" sz="2000" b="1" dirty="0">
                <a:solidFill>
                  <a:srgbClr val="002060"/>
                </a:solidFill>
              </a:rPr>
              <a:t>Phase 1 - K-means Clustering </a:t>
            </a:r>
            <a:r>
              <a:rPr lang="en-US" sz="2000" b="1" dirty="0" smtClean="0">
                <a:solidFill>
                  <a:srgbClr val="002060"/>
                </a:solidFill>
              </a:rPr>
              <a:t>Technique</a:t>
            </a:r>
          </a:p>
          <a:p>
            <a:pPr marL="82296" indent="0">
              <a:buNone/>
            </a:pPr>
            <a:r>
              <a:rPr lang="en-US" sz="2000" b="1" dirty="0" smtClean="0">
                <a:solidFill>
                  <a:srgbClr val="002060"/>
                </a:solidFill>
              </a:rPr>
              <a:t>Phase </a:t>
            </a:r>
            <a:r>
              <a:rPr lang="en-US" sz="2000" b="1" dirty="0">
                <a:solidFill>
                  <a:srgbClr val="002060"/>
                </a:solidFill>
              </a:rPr>
              <a:t>2</a:t>
            </a:r>
            <a:r>
              <a:rPr lang="en-US" sz="2000" b="1" dirty="0" smtClean="0">
                <a:solidFill>
                  <a:srgbClr val="002060"/>
                </a:solidFill>
              </a:rPr>
              <a:t> </a:t>
            </a:r>
            <a:r>
              <a:rPr lang="en-US" sz="2000" b="1" dirty="0">
                <a:solidFill>
                  <a:srgbClr val="002060"/>
                </a:solidFill>
              </a:rPr>
              <a:t>– Features </a:t>
            </a:r>
            <a:r>
              <a:rPr lang="en-US" sz="2000" b="1" dirty="0" smtClean="0">
                <a:solidFill>
                  <a:srgbClr val="002060"/>
                </a:solidFill>
              </a:rPr>
              <a:t>Extraction</a:t>
            </a:r>
          </a:p>
          <a:p>
            <a:pPr marL="82296" indent="0">
              <a:buNone/>
            </a:pPr>
            <a:r>
              <a:rPr lang="en-US" sz="2000" b="1" dirty="0">
                <a:solidFill>
                  <a:srgbClr val="002060"/>
                </a:solidFill>
              </a:rPr>
              <a:t>Phase </a:t>
            </a:r>
            <a:r>
              <a:rPr lang="en-US" sz="2000" b="1" dirty="0" smtClean="0">
                <a:solidFill>
                  <a:srgbClr val="002060"/>
                </a:solidFill>
              </a:rPr>
              <a:t>3 </a:t>
            </a:r>
            <a:r>
              <a:rPr lang="en-US" sz="2000" b="1" dirty="0">
                <a:solidFill>
                  <a:srgbClr val="002060"/>
                </a:solidFill>
              </a:rPr>
              <a:t>– Neural </a:t>
            </a:r>
            <a:r>
              <a:rPr lang="en-US" sz="2000" b="1" dirty="0" smtClean="0">
                <a:solidFill>
                  <a:srgbClr val="002060"/>
                </a:solidFill>
              </a:rPr>
              <a:t>Networks (ANN)</a:t>
            </a:r>
            <a:endParaRPr lang="en-US" sz="2000" b="1" dirty="0">
              <a:solidFill>
                <a:srgbClr val="002060"/>
              </a:solidFill>
            </a:endParaRPr>
          </a:p>
        </p:txBody>
      </p:sp>
    </p:spTree>
    <p:extLst>
      <p:ext uri="{BB962C8B-B14F-4D97-AF65-F5344CB8AC3E}">
        <p14:creationId xmlns:p14="http://schemas.microsoft.com/office/powerpoint/2010/main" val="262025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US" sz="2000" b="1" dirty="0" smtClean="0">
                <a:solidFill>
                  <a:srgbClr val="002060"/>
                </a:solidFill>
              </a:rPr>
              <a:t>3.  Huang</a:t>
            </a:r>
            <a:r>
              <a:rPr lang="en-US" sz="2000" b="1" dirty="0">
                <a:solidFill>
                  <a:srgbClr val="002060"/>
                </a:solidFill>
              </a:rPr>
              <a:t>, Guang-Bin, et al. "Extreme learning machine for regression and multiclass </a:t>
            </a:r>
            <a:r>
              <a:rPr lang="en-US" sz="2000" b="1" dirty="0" smtClean="0">
                <a:solidFill>
                  <a:srgbClr val="002060"/>
                </a:solidFill>
              </a:rPr>
              <a:t>classification,2012.</a:t>
            </a:r>
            <a:endParaRPr lang="en-US" sz="2000" b="1" dirty="0">
              <a:solidFill>
                <a:srgbClr val="002060"/>
              </a:solidFill>
            </a:endParaRPr>
          </a:p>
        </p:txBody>
      </p:sp>
      <p:sp>
        <p:nvSpPr>
          <p:cNvPr id="4" name="TextBox 3"/>
          <p:cNvSpPr txBox="1"/>
          <p:nvPr/>
        </p:nvSpPr>
        <p:spPr>
          <a:xfrm>
            <a:off x="1760561" y="3152633"/>
            <a:ext cx="10331355"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solidFill>
                  <a:schemeClr val="accent1">
                    <a:lumMod val="50000"/>
                  </a:schemeClr>
                </a:solidFill>
              </a:rPr>
              <a:t>Extreme learning </a:t>
            </a:r>
            <a:r>
              <a:rPr lang="en-US" b="1" dirty="0" smtClean="0">
                <a:solidFill>
                  <a:schemeClr val="accent1">
                    <a:lumMod val="50000"/>
                  </a:schemeClr>
                </a:solidFill>
              </a:rPr>
              <a:t>machines(ELM) </a:t>
            </a:r>
            <a:r>
              <a:rPr lang="en-US" dirty="0" smtClean="0">
                <a:solidFill>
                  <a:schemeClr val="accent1">
                    <a:lumMod val="50000"/>
                  </a:schemeClr>
                </a:solidFill>
              </a:rPr>
              <a:t>are </a:t>
            </a:r>
            <a:r>
              <a:rPr lang="en-US" dirty="0">
                <a:solidFill>
                  <a:schemeClr val="accent1">
                    <a:lumMod val="50000"/>
                  </a:schemeClr>
                </a:solidFill>
              </a:rPr>
              <a:t>feedforward neural network for classification </a:t>
            </a:r>
            <a:r>
              <a:rPr lang="en-US" dirty="0" smtClean="0">
                <a:solidFill>
                  <a:schemeClr val="accent1">
                    <a:lumMod val="50000"/>
                  </a:schemeClr>
                </a:solidFill>
              </a:rPr>
              <a:t>or  regression </a:t>
            </a:r>
            <a:r>
              <a:rPr lang="en-US" dirty="0">
                <a:solidFill>
                  <a:schemeClr val="accent1">
                    <a:lumMod val="50000"/>
                  </a:schemeClr>
                </a:solidFill>
              </a:rPr>
              <a:t>with a single layer of hidden </a:t>
            </a:r>
            <a:r>
              <a:rPr lang="en-US" dirty="0" smtClean="0">
                <a:solidFill>
                  <a:schemeClr val="accent1">
                    <a:lumMod val="50000"/>
                  </a:schemeClr>
                </a:solidFill>
              </a:rPr>
              <a:t>nodes.</a:t>
            </a:r>
          </a:p>
          <a:p>
            <a:pPr algn="just"/>
            <a:endParaRPr lang="en-US" dirty="0" smtClean="0">
              <a:solidFill>
                <a:schemeClr val="accent1">
                  <a:lumMod val="50000"/>
                </a:schemeClr>
              </a:solidFill>
            </a:endParaRPr>
          </a:p>
          <a:p>
            <a:pPr marL="285750" indent="-285750" algn="just">
              <a:buFont typeface="Wingdings" panose="05000000000000000000" pitchFamily="2" charset="2"/>
              <a:buChar char="q"/>
            </a:pPr>
            <a:r>
              <a:rPr lang="en-US" dirty="0" smtClean="0">
                <a:solidFill>
                  <a:schemeClr val="accent1">
                    <a:lumMod val="50000"/>
                  </a:schemeClr>
                </a:solidFill>
              </a:rPr>
              <a:t>The hidden layer is called Feature Mapping .</a:t>
            </a:r>
          </a:p>
          <a:p>
            <a:pPr algn="just"/>
            <a:endParaRPr lang="en-US" dirty="0" smtClean="0">
              <a:solidFill>
                <a:schemeClr val="accent1">
                  <a:lumMod val="50000"/>
                </a:schemeClr>
              </a:solidFill>
            </a:endParaRPr>
          </a:p>
          <a:p>
            <a:pPr marL="285750" indent="-285750" algn="just">
              <a:buFont typeface="Wingdings" panose="05000000000000000000" pitchFamily="2" charset="2"/>
              <a:buChar char="q"/>
            </a:pPr>
            <a:r>
              <a:rPr lang="en-US" dirty="0">
                <a:solidFill>
                  <a:schemeClr val="accent1">
                    <a:lumMod val="50000"/>
                  </a:schemeClr>
                </a:solidFill>
              </a:rPr>
              <a:t>This paper </a:t>
            </a:r>
            <a:r>
              <a:rPr lang="en-US" dirty="0" smtClean="0">
                <a:solidFill>
                  <a:schemeClr val="accent1">
                    <a:lumMod val="50000"/>
                  </a:schemeClr>
                </a:solidFill>
              </a:rPr>
              <a:t>cover the following topics:</a:t>
            </a:r>
          </a:p>
          <a:p>
            <a:pPr marL="1200150" lvl="2" indent="-285750" algn="just">
              <a:buFont typeface="Wingdings" panose="05000000000000000000" pitchFamily="2" charset="2"/>
              <a:buChar char="Ø"/>
            </a:pPr>
            <a:r>
              <a:rPr lang="en-US" dirty="0" smtClean="0">
                <a:solidFill>
                  <a:schemeClr val="accent1">
                    <a:lumMod val="50000"/>
                  </a:schemeClr>
                </a:solidFill>
              </a:rPr>
              <a:t>ELM(Extreme Learning Machine)</a:t>
            </a:r>
          </a:p>
        </p:txBody>
      </p:sp>
    </p:spTree>
    <p:extLst>
      <p:ext uri="{BB962C8B-B14F-4D97-AF65-F5344CB8AC3E}">
        <p14:creationId xmlns:p14="http://schemas.microsoft.com/office/powerpoint/2010/main" val="47481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4962" y="736979"/>
            <a:ext cx="1975468" cy="448100"/>
          </a:xfrm>
        </p:spPr>
        <p:txBody>
          <a:bodyPr>
            <a:normAutofit fontScale="25000" lnSpcReduction="20000"/>
          </a:bodyPr>
          <a:lstStyle/>
          <a:p>
            <a:pPr marL="82296" indent="0">
              <a:buNone/>
            </a:pPr>
            <a:endParaRPr lang="en-US" dirty="0" smtClean="0"/>
          </a:p>
          <a:p>
            <a:pPr marL="82296" indent="0">
              <a:buNone/>
            </a:pPr>
            <a:r>
              <a:rPr lang="en-US" sz="7200" b="1" dirty="0" smtClean="0">
                <a:solidFill>
                  <a:schemeClr val="accent1">
                    <a:lumMod val="50000"/>
                  </a:schemeClr>
                </a:solidFill>
              </a:rPr>
              <a:t>Fig.   ELM</a:t>
            </a:r>
          </a:p>
          <a:p>
            <a:pPr marL="82296" indent="0">
              <a:buNone/>
            </a:pPr>
            <a:r>
              <a:rPr lang="en-US" dirty="0"/>
              <a:t>	</a:t>
            </a:r>
            <a:r>
              <a:rPr lang="en-US" dirty="0" smtClean="0"/>
              <a:t>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441"/>
          <a:stretch/>
        </p:blipFill>
        <p:spPr>
          <a:xfrm>
            <a:off x="4842502" y="736978"/>
            <a:ext cx="7167527" cy="5361147"/>
          </a:xfrm>
          <a:prstGeom prst="rect">
            <a:avLst/>
          </a:prstGeom>
        </p:spPr>
      </p:pic>
      <p:sp>
        <p:nvSpPr>
          <p:cNvPr id="5" name="TextBox 4"/>
          <p:cNvSpPr txBox="1"/>
          <p:nvPr/>
        </p:nvSpPr>
        <p:spPr>
          <a:xfrm>
            <a:off x="6654857" y="6060235"/>
            <a:ext cx="4449171" cy="369332"/>
          </a:xfrm>
          <a:prstGeom prst="rect">
            <a:avLst/>
          </a:prstGeom>
          <a:noFill/>
        </p:spPr>
        <p:txBody>
          <a:bodyPr wrap="square" rtlCol="0">
            <a:spAutoFit/>
          </a:bodyPr>
          <a:lstStyle/>
          <a:p>
            <a:r>
              <a:rPr lang="en-US" i="1" dirty="0" smtClean="0"/>
              <a:t>Source:  MIT Computer Vision Lab </a:t>
            </a:r>
            <a:endParaRPr lang="en-US" i="1" dirty="0"/>
          </a:p>
        </p:txBody>
      </p:sp>
    </p:spTree>
    <p:extLst>
      <p:ext uri="{BB962C8B-B14F-4D97-AF65-F5344CB8AC3E}">
        <p14:creationId xmlns:p14="http://schemas.microsoft.com/office/powerpoint/2010/main" val="197566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914144" y="1043189"/>
            <a:ext cx="9997440" cy="5576552"/>
          </a:xfrm>
        </p:spPr>
        <p:txBody>
          <a:bodyPr>
            <a:normAutofit fontScale="77500" lnSpcReduction="20000"/>
          </a:bodyPr>
          <a:lstStyle/>
          <a:p>
            <a:pPr lvl="0">
              <a:buClr>
                <a:schemeClr val="accent1">
                  <a:lumMod val="50000"/>
                </a:schemeClr>
              </a:buClr>
            </a:pPr>
            <a:r>
              <a:rPr lang="en-US" b="1" dirty="0" smtClean="0">
                <a:solidFill>
                  <a:srgbClr val="002060"/>
                </a:solidFill>
              </a:rPr>
              <a:t>Introduction</a:t>
            </a:r>
          </a:p>
          <a:p>
            <a:pPr lvl="1">
              <a:buClr>
                <a:schemeClr val="accent1">
                  <a:lumMod val="50000"/>
                </a:schemeClr>
              </a:buClr>
              <a:buSzPct val="80000"/>
              <a:buFont typeface="Wingdings" panose="05000000000000000000" pitchFamily="2" charset="2"/>
              <a:buChar char="Ø"/>
            </a:pPr>
            <a:r>
              <a:rPr lang="en-US" b="1" dirty="0" smtClean="0">
                <a:solidFill>
                  <a:srgbClr val="002060"/>
                </a:solidFill>
              </a:rPr>
              <a:t>Computer Vision</a:t>
            </a:r>
          </a:p>
          <a:p>
            <a:pPr lvl="1">
              <a:buClr>
                <a:schemeClr val="accent1">
                  <a:lumMod val="50000"/>
                </a:schemeClr>
              </a:buClr>
              <a:buSzPct val="80000"/>
              <a:buFont typeface="Wingdings" panose="05000000000000000000" pitchFamily="2" charset="2"/>
              <a:buChar char="Ø"/>
            </a:pPr>
            <a:r>
              <a:rPr lang="en-US" b="1" dirty="0" smtClean="0">
                <a:solidFill>
                  <a:srgbClr val="002060"/>
                </a:solidFill>
              </a:rPr>
              <a:t>Leaf Identification and Disease Detection</a:t>
            </a:r>
          </a:p>
          <a:p>
            <a:pPr lvl="1">
              <a:buClr>
                <a:schemeClr val="accent1">
                  <a:lumMod val="50000"/>
                </a:schemeClr>
              </a:buClr>
              <a:buSzPct val="80000"/>
              <a:buFont typeface="Wingdings" panose="05000000000000000000" pitchFamily="2" charset="2"/>
              <a:buChar char="Ø"/>
            </a:pPr>
            <a:r>
              <a:rPr lang="en-US" sz="2900" b="1" dirty="0">
                <a:solidFill>
                  <a:srgbClr val="002060"/>
                </a:solidFill>
              </a:rPr>
              <a:t>M</a:t>
            </a:r>
            <a:r>
              <a:rPr lang="en-US" sz="2900" b="1" dirty="0" smtClean="0">
                <a:solidFill>
                  <a:srgbClr val="002060"/>
                </a:solidFill>
              </a:rPr>
              <a:t>otivation </a:t>
            </a:r>
            <a:endParaRPr lang="en-US" sz="2900" b="1" dirty="0">
              <a:solidFill>
                <a:srgbClr val="002060"/>
              </a:solidFill>
            </a:endParaRPr>
          </a:p>
          <a:p>
            <a:pPr>
              <a:buClr>
                <a:schemeClr val="accent1">
                  <a:lumMod val="50000"/>
                </a:schemeClr>
              </a:buClr>
            </a:pPr>
            <a:r>
              <a:rPr lang="en-US" b="1" dirty="0" smtClean="0">
                <a:solidFill>
                  <a:srgbClr val="002060"/>
                </a:solidFill>
              </a:rPr>
              <a:t>Prerequisites</a:t>
            </a:r>
            <a:endParaRPr lang="en-US" b="1" dirty="0">
              <a:solidFill>
                <a:srgbClr val="002060"/>
              </a:solidFill>
            </a:endParaRPr>
          </a:p>
          <a:p>
            <a:pPr>
              <a:buClr>
                <a:schemeClr val="accent1">
                  <a:lumMod val="50000"/>
                </a:schemeClr>
              </a:buClr>
            </a:pPr>
            <a:r>
              <a:rPr lang="en-US" b="1" dirty="0" smtClean="0">
                <a:solidFill>
                  <a:srgbClr val="002060"/>
                </a:solidFill>
              </a:rPr>
              <a:t>Literature Survey</a:t>
            </a:r>
          </a:p>
          <a:p>
            <a:pPr>
              <a:buClr>
                <a:schemeClr val="accent1">
                  <a:lumMod val="50000"/>
                </a:schemeClr>
              </a:buClr>
            </a:pPr>
            <a:r>
              <a:rPr lang="en-US" b="1" dirty="0" smtClean="0">
                <a:solidFill>
                  <a:srgbClr val="002060"/>
                </a:solidFill>
              </a:rPr>
              <a:t>Comparative analysis </a:t>
            </a:r>
          </a:p>
          <a:p>
            <a:pPr>
              <a:buClr>
                <a:schemeClr val="accent1">
                  <a:lumMod val="50000"/>
                </a:schemeClr>
              </a:buClr>
            </a:pPr>
            <a:r>
              <a:rPr lang="en-US" b="1" dirty="0" smtClean="0">
                <a:solidFill>
                  <a:srgbClr val="002060"/>
                </a:solidFill>
              </a:rPr>
              <a:t>Deliverables</a:t>
            </a:r>
            <a:endParaRPr lang="en-US" b="1" dirty="0" smtClean="0">
              <a:solidFill>
                <a:srgbClr val="002060"/>
              </a:solidFill>
            </a:endParaRPr>
          </a:p>
          <a:p>
            <a:pPr>
              <a:buClr>
                <a:schemeClr val="accent1">
                  <a:lumMod val="50000"/>
                </a:schemeClr>
              </a:buClr>
            </a:pPr>
            <a:r>
              <a:rPr lang="en-US" b="1" dirty="0" smtClean="0">
                <a:solidFill>
                  <a:srgbClr val="002060"/>
                </a:solidFill>
              </a:rPr>
              <a:t>Tools and Technique</a:t>
            </a:r>
            <a:endParaRPr lang="en-US" b="1" dirty="0" smtClean="0">
              <a:solidFill>
                <a:srgbClr val="002060"/>
              </a:solidFill>
            </a:endParaRPr>
          </a:p>
          <a:p>
            <a:pPr>
              <a:buClr>
                <a:schemeClr val="accent1">
                  <a:lumMod val="50000"/>
                </a:schemeClr>
              </a:buClr>
            </a:pPr>
            <a:r>
              <a:rPr lang="en-US" b="1" dirty="0" smtClean="0">
                <a:solidFill>
                  <a:srgbClr val="002060"/>
                </a:solidFill>
              </a:rPr>
              <a:t>Challenges</a:t>
            </a:r>
          </a:p>
          <a:p>
            <a:pPr>
              <a:buClr>
                <a:schemeClr val="accent1">
                  <a:lumMod val="50000"/>
                </a:schemeClr>
              </a:buClr>
            </a:pPr>
            <a:r>
              <a:rPr lang="en-US" b="1" dirty="0" smtClean="0">
                <a:solidFill>
                  <a:srgbClr val="002060"/>
                </a:solidFill>
              </a:rPr>
              <a:t>Gantt </a:t>
            </a:r>
            <a:r>
              <a:rPr lang="en-US" b="1" dirty="0" smtClean="0">
                <a:solidFill>
                  <a:srgbClr val="002060"/>
                </a:solidFill>
              </a:rPr>
              <a:t>chart</a:t>
            </a:r>
            <a:endParaRPr lang="en-US" b="1" dirty="0" smtClean="0">
              <a:solidFill>
                <a:srgbClr val="002060"/>
              </a:solidFill>
            </a:endParaRPr>
          </a:p>
          <a:p>
            <a:pPr>
              <a:buClr>
                <a:schemeClr val="accent1">
                  <a:lumMod val="50000"/>
                </a:schemeClr>
              </a:buClr>
            </a:pPr>
            <a:r>
              <a:rPr lang="en-US" b="1" dirty="0">
                <a:solidFill>
                  <a:srgbClr val="002060"/>
                </a:solidFill>
              </a:rPr>
              <a:t>Existing </a:t>
            </a:r>
            <a:r>
              <a:rPr lang="en-US" b="1" dirty="0" smtClean="0">
                <a:solidFill>
                  <a:srgbClr val="002060"/>
                </a:solidFill>
              </a:rPr>
              <a:t>System</a:t>
            </a:r>
          </a:p>
          <a:p>
            <a:pPr>
              <a:buClr>
                <a:schemeClr val="accent1">
                  <a:lumMod val="50000"/>
                </a:schemeClr>
              </a:buClr>
            </a:pPr>
            <a:r>
              <a:rPr lang="en-US" b="1" dirty="0" smtClean="0">
                <a:solidFill>
                  <a:srgbClr val="002060"/>
                </a:solidFill>
              </a:rPr>
              <a:t>Future Direction</a:t>
            </a:r>
          </a:p>
          <a:p>
            <a:pPr>
              <a:buClr>
                <a:schemeClr val="accent1">
                  <a:lumMod val="50000"/>
                </a:schemeClr>
              </a:buClr>
            </a:pPr>
            <a:r>
              <a:rPr lang="en-US" b="1" dirty="0" smtClean="0">
                <a:solidFill>
                  <a:srgbClr val="002060"/>
                </a:solidFill>
              </a:rPr>
              <a:t>References</a:t>
            </a:r>
          </a:p>
          <a:p>
            <a:pPr marL="82296" indent="0">
              <a:buClr>
                <a:schemeClr val="accent1">
                  <a:lumMod val="50000"/>
                </a:schemeClr>
              </a:buClr>
              <a:buNone/>
            </a:pPr>
            <a:endParaRPr lang="en-US" b="1" dirty="0" smtClean="0">
              <a:solidFill>
                <a:srgbClr val="002060"/>
              </a:solidFill>
            </a:endParaRPr>
          </a:p>
        </p:txBody>
      </p:sp>
      <p:sp>
        <p:nvSpPr>
          <p:cNvPr id="13" name="Title 12"/>
          <p:cNvSpPr>
            <a:spLocks noGrp="1"/>
          </p:cNvSpPr>
          <p:nvPr>
            <p:ph type="title"/>
          </p:nvPr>
        </p:nvSpPr>
        <p:spPr>
          <a:xfrm>
            <a:off x="1859709" y="0"/>
            <a:ext cx="9997440" cy="1224454"/>
          </a:xfrm>
        </p:spPr>
        <p:txBody>
          <a:bodyPr/>
          <a:lstStyle/>
          <a:p>
            <a:r>
              <a:rPr lang="en-US" dirty="0" smtClean="0">
                <a:solidFill>
                  <a:srgbClr val="C00000"/>
                </a:solidFill>
              </a:rPr>
              <a:t>Outline </a:t>
            </a:r>
            <a:endParaRPr lang="en-US" dirty="0">
              <a:solidFill>
                <a:srgbClr val="C00000"/>
              </a:solidFill>
            </a:endParaRPr>
          </a:p>
        </p:txBody>
      </p:sp>
    </p:spTree>
    <p:extLst>
      <p:ext uri="{BB962C8B-B14F-4D97-AF65-F5344CB8AC3E}">
        <p14:creationId xmlns:p14="http://schemas.microsoft.com/office/powerpoint/2010/main" val="98860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US" sz="1800" b="1" dirty="0" smtClean="0">
                <a:solidFill>
                  <a:srgbClr val="002060"/>
                </a:solidFill>
              </a:rPr>
              <a:t>4.   	</a:t>
            </a:r>
            <a:r>
              <a:rPr lang="en-US" sz="2000" b="1" dirty="0" smtClean="0">
                <a:solidFill>
                  <a:srgbClr val="002060"/>
                </a:solidFill>
              </a:rPr>
              <a:t>Mao</a:t>
            </a:r>
            <a:r>
              <a:rPr lang="en-US" sz="2000" b="1" dirty="0">
                <a:solidFill>
                  <a:srgbClr val="002060"/>
                </a:solidFill>
              </a:rPr>
              <a:t>, </a:t>
            </a:r>
            <a:r>
              <a:rPr lang="en-US" sz="2000" b="1" dirty="0" err="1">
                <a:solidFill>
                  <a:srgbClr val="002060"/>
                </a:solidFill>
              </a:rPr>
              <a:t>Ke</a:t>
            </a:r>
            <a:r>
              <a:rPr lang="en-US" sz="2000" b="1" dirty="0">
                <a:solidFill>
                  <a:srgbClr val="002060"/>
                </a:solidFill>
              </a:rPr>
              <a:t> Zhi, K-C. Tan, and Wee Ser. "Probabilistic neural-network structure determination for pattern </a:t>
            </a:r>
            <a:r>
              <a:rPr lang="en-US" sz="2000" b="1" dirty="0" smtClean="0">
                <a:solidFill>
                  <a:srgbClr val="002060"/>
                </a:solidFill>
              </a:rPr>
              <a:t>classification,2000.</a:t>
            </a:r>
            <a:endParaRPr lang="en-US" sz="2000" b="1" dirty="0">
              <a:solidFill>
                <a:srgbClr val="002060"/>
              </a:solidFill>
            </a:endParaRPr>
          </a:p>
        </p:txBody>
      </p:sp>
      <p:sp>
        <p:nvSpPr>
          <p:cNvPr id="2" name="TextBox 1"/>
          <p:cNvSpPr txBox="1"/>
          <p:nvPr/>
        </p:nvSpPr>
        <p:spPr>
          <a:xfrm>
            <a:off x="2074460" y="2934269"/>
            <a:ext cx="9826388"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50000"/>
                  </a:schemeClr>
                </a:solidFill>
              </a:rPr>
              <a:t>Network structure determination is an </a:t>
            </a:r>
            <a:r>
              <a:rPr lang="en-US" dirty="0" smtClean="0">
                <a:solidFill>
                  <a:schemeClr val="accent1">
                    <a:lumMod val="50000"/>
                  </a:schemeClr>
                </a:solidFill>
              </a:rPr>
              <a:t>important issue </a:t>
            </a:r>
            <a:r>
              <a:rPr lang="en-US" dirty="0">
                <a:solidFill>
                  <a:schemeClr val="accent1">
                    <a:lumMod val="50000"/>
                  </a:schemeClr>
                </a:solidFill>
              </a:rPr>
              <a:t>in pattern classification based on a probabilistic </a:t>
            </a:r>
            <a:r>
              <a:rPr lang="en-US" dirty="0" smtClean="0">
                <a:solidFill>
                  <a:schemeClr val="accent1">
                    <a:lumMod val="50000"/>
                  </a:schemeClr>
                </a:solidFill>
              </a:rPr>
              <a:t>neural network.</a:t>
            </a:r>
          </a:p>
          <a:p>
            <a:endParaRPr lang="en-US" dirty="0" smtClean="0">
              <a:solidFill>
                <a:schemeClr val="accent1">
                  <a:lumMod val="50000"/>
                </a:schemeClr>
              </a:solidFill>
            </a:endParaRPr>
          </a:p>
          <a:p>
            <a:pPr marL="285750" indent="-285750">
              <a:buFont typeface="Wingdings" panose="05000000000000000000" pitchFamily="2" charset="2"/>
              <a:buChar char="q"/>
            </a:pPr>
            <a:r>
              <a:rPr lang="en-US" dirty="0">
                <a:solidFill>
                  <a:schemeClr val="accent1">
                    <a:lumMod val="50000"/>
                  </a:schemeClr>
                </a:solidFill>
              </a:rPr>
              <a:t>The proposed algorithm consists </a:t>
            </a:r>
            <a:r>
              <a:rPr lang="en-US" dirty="0" smtClean="0">
                <a:solidFill>
                  <a:schemeClr val="accent1">
                    <a:lumMod val="50000"/>
                  </a:schemeClr>
                </a:solidFill>
              </a:rPr>
              <a:t>of two </a:t>
            </a:r>
            <a:r>
              <a:rPr lang="en-US" dirty="0">
                <a:solidFill>
                  <a:schemeClr val="accent1">
                    <a:lumMod val="50000"/>
                  </a:schemeClr>
                </a:solidFill>
              </a:rPr>
              <a:t>parts and runs in an iterative way</a:t>
            </a:r>
            <a:r>
              <a:rPr lang="en-US" dirty="0" smtClean="0">
                <a:solidFill>
                  <a:schemeClr val="accent1">
                    <a:lumMod val="50000"/>
                  </a:schemeClr>
                </a:solidFill>
              </a:rPr>
              <a:t>.</a:t>
            </a:r>
          </a:p>
          <a:p>
            <a:pPr marL="1200150" lvl="2" indent="-285750">
              <a:buClr>
                <a:schemeClr val="accent1">
                  <a:lumMod val="50000"/>
                </a:schemeClr>
              </a:buClr>
              <a:buFont typeface="Wingdings" panose="05000000000000000000" pitchFamily="2" charset="2"/>
              <a:buChar char="Ø"/>
            </a:pPr>
            <a:r>
              <a:rPr lang="en-US" dirty="0" smtClean="0">
                <a:solidFill>
                  <a:schemeClr val="accent1">
                    <a:lumMod val="50000"/>
                  </a:schemeClr>
                </a:solidFill>
              </a:rPr>
              <a:t>The first part identifiesan appropriate smoothing parameter using a genetic algorithm</a:t>
            </a:r>
          </a:p>
          <a:p>
            <a:pPr marL="1200150" lvl="2" indent="-285750">
              <a:buClr>
                <a:schemeClr val="accent1">
                  <a:lumMod val="50000"/>
                </a:schemeClr>
              </a:buClr>
              <a:buFont typeface="Wingdings" panose="05000000000000000000" pitchFamily="2" charset="2"/>
              <a:buChar char="Ø"/>
            </a:pPr>
            <a:r>
              <a:rPr lang="en-US" dirty="0" smtClean="0">
                <a:solidFill>
                  <a:schemeClr val="accent1">
                    <a:lumMod val="50000"/>
                  </a:schemeClr>
                </a:solidFill>
              </a:rPr>
              <a:t>The second part determines suitable pattern layer neurons using a forward regression orthogonal algorithm.</a:t>
            </a:r>
            <a:endParaRPr lang="en-US" dirty="0">
              <a:solidFill>
                <a:schemeClr val="accent1">
                  <a:lumMod val="50000"/>
                </a:schemeClr>
              </a:solidFill>
            </a:endParaRPr>
          </a:p>
        </p:txBody>
      </p:sp>
    </p:spTree>
    <p:extLst>
      <p:ext uri="{BB962C8B-B14F-4D97-AF65-F5344CB8AC3E}">
        <p14:creationId xmlns:p14="http://schemas.microsoft.com/office/powerpoint/2010/main" val="281483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Diagram of a </a:t>
            </a:r>
            <a:r>
              <a:rPr lang="en-US" dirty="0" smtClean="0">
                <a:solidFill>
                  <a:srgbClr val="C00000"/>
                </a:solidFill>
              </a:rPr>
              <a:t>PNN [1]</a:t>
            </a:r>
            <a:endParaRPr lang="en-US" dirty="0">
              <a:solidFill>
                <a:srgbClr val="C00000"/>
              </a:solidFill>
            </a:endParaRPr>
          </a:p>
        </p:txBody>
      </p:sp>
      <p:pic>
        <p:nvPicPr>
          <p:cNvPr id="4" name="Content Placeholder 3"/>
          <p:cNvPicPr>
            <a:picLocks noGrp="1" noChangeAspect="1"/>
          </p:cNvPicPr>
          <p:nvPr>
            <p:ph idx="1"/>
          </p:nvPr>
        </p:nvPicPr>
        <p:blipFill rotWithShape="1">
          <a:blip r:embed="rId2"/>
          <a:srcRect r="12778"/>
          <a:stretch/>
        </p:blipFill>
        <p:spPr>
          <a:xfrm>
            <a:off x="2402007" y="1351128"/>
            <a:ext cx="9253182" cy="5506872"/>
          </a:xfrm>
          <a:prstGeom prst="rect">
            <a:avLst/>
          </a:prstGeom>
        </p:spPr>
      </p:pic>
    </p:spTree>
    <p:extLst>
      <p:ext uri="{BB962C8B-B14F-4D97-AF65-F5344CB8AC3E}">
        <p14:creationId xmlns:p14="http://schemas.microsoft.com/office/powerpoint/2010/main" val="289191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9553" y="124513"/>
            <a:ext cx="9997440" cy="1212968"/>
          </a:xfrm>
        </p:spPr>
        <p:txBody>
          <a:bodyPr>
            <a:normAutofit fontScale="90000"/>
          </a:bodyPr>
          <a:lstStyle/>
          <a:p>
            <a:pPr algn="ctr"/>
            <a:r>
              <a:rPr lang="en-US" dirty="0" smtClean="0">
                <a:solidFill>
                  <a:srgbClr val="C00000"/>
                </a:solidFill>
              </a:rPr>
              <a:t>Comparative Analysis </a:t>
            </a:r>
            <a:br>
              <a:rPr lang="en-US" dirty="0" smtClean="0">
                <a:solidFill>
                  <a:srgbClr val="C00000"/>
                </a:solidFill>
              </a:rPr>
            </a:br>
            <a:endParaRPr lang="en-US"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60320350"/>
              </p:ext>
            </p:extLst>
          </p:nvPr>
        </p:nvGraphicFramePr>
        <p:xfrm>
          <a:off x="1558272" y="886858"/>
          <a:ext cx="10633728" cy="5924250"/>
        </p:xfrm>
        <a:graphic>
          <a:graphicData uri="http://schemas.openxmlformats.org/drawingml/2006/table">
            <a:tbl>
              <a:tblPr firstRow="1" bandRow="1">
                <a:tableStyleId>{5C22544A-7EE6-4342-B048-85BDC9FD1C3A}</a:tableStyleId>
              </a:tblPr>
              <a:tblGrid>
                <a:gridCol w="3234065"/>
                <a:gridCol w="2842352"/>
                <a:gridCol w="3205909"/>
                <a:gridCol w="1351402"/>
              </a:tblGrid>
              <a:tr h="400391">
                <a:tc>
                  <a:txBody>
                    <a:bodyPr/>
                    <a:lstStyle/>
                    <a:p>
                      <a:pPr algn="l"/>
                      <a:r>
                        <a:rPr lang="en-US" sz="1600" b="1" dirty="0" smtClean="0">
                          <a:solidFill>
                            <a:srgbClr val="C00000"/>
                          </a:solidFill>
                        </a:rPr>
                        <a:t>Identification Techniques</a:t>
                      </a:r>
                      <a:endParaRPr lang="en-US" sz="1600" b="1" dirty="0">
                        <a:solidFill>
                          <a:srgbClr val="C00000"/>
                        </a:solidFill>
                      </a:endParaRPr>
                    </a:p>
                  </a:txBody>
                  <a:tcPr/>
                </a:tc>
                <a:tc>
                  <a:txBody>
                    <a:bodyPr/>
                    <a:lstStyle/>
                    <a:p>
                      <a:r>
                        <a:rPr lang="en-US" sz="1600" b="1" dirty="0" smtClean="0">
                          <a:solidFill>
                            <a:srgbClr val="C00000"/>
                          </a:solidFill>
                        </a:rPr>
                        <a:t>Merit’s </a:t>
                      </a:r>
                      <a:endParaRPr lang="en-US" sz="1600" b="1" dirty="0">
                        <a:solidFill>
                          <a:srgbClr val="C00000"/>
                        </a:solidFill>
                      </a:endParaRPr>
                    </a:p>
                  </a:txBody>
                  <a:tcPr/>
                </a:tc>
                <a:tc>
                  <a:txBody>
                    <a:bodyPr/>
                    <a:lstStyle/>
                    <a:p>
                      <a:r>
                        <a:rPr lang="en-US" sz="1600" b="1" dirty="0" smtClean="0">
                          <a:solidFill>
                            <a:srgbClr val="C00000"/>
                          </a:solidFill>
                        </a:rPr>
                        <a:t>Demerit’s </a:t>
                      </a:r>
                      <a:endParaRPr lang="en-US" sz="1600" b="1" dirty="0">
                        <a:solidFill>
                          <a:srgbClr val="C00000"/>
                        </a:solidFill>
                      </a:endParaRPr>
                    </a:p>
                  </a:txBody>
                  <a:tcPr/>
                </a:tc>
                <a:tc>
                  <a:txBody>
                    <a:bodyPr/>
                    <a:lstStyle/>
                    <a:p>
                      <a:r>
                        <a:rPr lang="en-US" sz="1600" b="1" dirty="0" smtClean="0">
                          <a:solidFill>
                            <a:srgbClr val="C00000"/>
                          </a:solidFill>
                        </a:rPr>
                        <a:t>Accuracy </a:t>
                      </a:r>
                      <a:endParaRPr lang="en-US" sz="1600" b="1" dirty="0">
                        <a:solidFill>
                          <a:srgbClr val="C00000"/>
                        </a:solidFill>
                      </a:endParaRPr>
                    </a:p>
                  </a:txBody>
                  <a:tcPr/>
                </a:tc>
              </a:tr>
              <a:tr h="5523859">
                <a:tc>
                  <a:txBody>
                    <a:bodyPr/>
                    <a:lstStyle/>
                    <a:p>
                      <a:r>
                        <a:rPr lang="en-US" sz="1800" dirty="0" smtClean="0"/>
                        <a:t>1.</a:t>
                      </a:r>
                      <a:r>
                        <a:rPr lang="en-US" sz="1800" b="1" dirty="0" smtClean="0">
                          <a:solidFill>
                            <a:srgbClr val="002060"/>
                          </a:solidFill>
                        </a:rPr>
                        <a:t> K-means Clustering [3]</a:t>
                      </a:r>
                      <a:endParaRPr lang="en-US" sz="18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800" b="1" dirty="0" smtClean="0">
                          <a:solidFill>
                            <a:srgbClr val="002060"/>
                          </a:solidFill>
                        </a:rPr>
                        <a:t>2. SVM  (Support Vector Machine) [4]</a:t>
                      </a:r>
                    </a:p>
                    <a:p>
                      <a:endParaRPr lang="en-US" sz="1600" dirty="0" smtClean="0"/>
                    </a:p>
                    <a:p>
                      <a:endParaRPr lang="en-US" sz="1600" dirty="0" smtClean="0"/>
                    </a:p>
                    <a:p>
                      <a:endParaRPr lang="en-US" sz="1600" dirty="0" smtClean="0"/>
                    </a:p>
                    <a:p>
                      <a:r>
                        <a:rPr lang="en-US" sz="1800" b="1" dirty="0" smtClean="0">
                          <a:solidFill>
                            <a:srgbClr val="002060"/>
                          </a:solidFill>
                        </a:rPr>
                        <a:t>3. Principal Component Analysis[5]</a:t>
                      </a:r>
                    </a:p>
                    <a:p>
                      <a:endParaRPr lang="en-US" sz="1600" dirty="0" smtClean="0"/>
                    </a:p>
                    <a:p>
                      <a:endParaRPr lang="en-US" sz="1600" dirty="0" smtClean="0"/>
                    </a:p>
                    <a:p>
                      <a:endParaRPr lang="en-US" sz="1600" dirty="0" smtClean="0"/>
                    </a:p>
                    <a:p>
                      <a:r>
                        <a:rPr lang="en-US" sz="1800" b="1" dirty="0" smtClean="0">
                          <a:solidFill>
                            <a:srgbClr val="002060"/>
                          </a:solidFill>
                        </a:rPr>
                        <a:t>4. Probabilistic Neural</a:t>
                      </a:r>
                    </a:p>
                    <a:p>
                      <a:r>
                        <a:rPr lang="en-US" sz="1800" b="1" dirty="0" smtClean="0">
                          <a:solidFill>
                            <a:srgbClr val="002060"/>
                          </a:solidFill>
                        </a:rPr>
                        <a:t> Network [5]</a:t>
                      </a:r>
                      <a:endParaRPr lang="en-US" sz="1800" b="1" dirty="0">
                        <a:solidFill>
                          <a:srgbClr val="002060"/>
                        </a:solidFill>
                      </a:endParaRPr>
                    </a:p>
                  </a:txBody>
                  <a:tcPr/>
                </a:tc>
                <a:tc>
                  <a:txBody>
                    <a:bodyPr/>
                    <a:lstStyle/>
                    <a:p>
                      <a:r>
                        <a:rPr kumimoji="0" lang="en-US" sz="1600" b="1" i="0" kern="1200" dirty="0" smtClean="0">
                          <a:solidFill>
                            <a:schemeClr val="tx1"/>
                          </a:solidFill>
                          <a:effectLst/>
                          <a:latin typeface="+mn-lt"/>
                          <a:ea typeface="+mn-ea"/>
                          <a:cs typeface="+mn-cs"/>
                        </a:rPr>
                        <a:t>With a large number of variables, K-Means may be computationally faster than hierarchical clustering (if K is small).</a:t>
                      </a:r>
                    </a:p>
                    <a:p>
                      <a:endParaRPr kumimoji="0" lang="en-US" sz="1600" b="0" i="0" kern="1200" dirty="0" smtClean="0">
                        <a:solidFill>
                          <a:schemeClr val="dk1"/>
                        </a:solidFill>
                        <a:effectLst/>
                        <a:latin typeface="+mn-lt"/>
                        <a:ea typeface="+mn-ea"/>
                        <a:cs typeface="+mn-cs"/>
                      </a:endParaRPr>
                    </a:p>
                    <a:p>
                      <a:r>
                        <a:rPr lang="en-US" sz="1600" b="1" dirty="0" smtClean="0">
                          <a:solidFill>
                            <a:schemeClr val="tx1"/>
                          </a:solidFill>
                        </a:rPr>
                        <a:t>Learning Result is more robust.</a:t>
                      </a:r>
                    </a:p>
                    <a:p>
                      <a:r>
                        <a:rPr lang="en-US" sz="1600" b="1" dirty="0" smtClean="0">
                          <a:solidFill>
                            <a:schemeClr val="tx1"/>
                          </a:solidFill>
                        </a:rPr>
                        <a:t>Prediction accuracy is generally high.</a:t>
                      </a:r>
                    </a:p>
                    <a:p>
                      <a:endParaRPr lang="en-US" sz="1600" b="1" dirty="0" smtClean="0">
                        <a:solidFill>
                          <a:schemeClr val="tx1"/>
                        </a:solidFill>
                      </a:endParaRPr>
                    </a:p>
                    <a:p>
                      <a:r>
                        <a:rPr lang="en-US" sz="1600" b="1" baseline="0" dirty="0" smtClean="0">
                          <a:solidFill>
                            <a:schemeClr val="tx1"/>
                          </a:solidFill>
                        </a:rPr>
                        <a:t> </a:t>
                      </a:r>
                      <a:r>
                        <a:rPr lang="en-US" sz="1600" b="1" dirty="0" smtClean="0">
                          <a:solidFill>
                            <a:schemeClr val="tx1"/>
                          </a:solidFill>
                        </a:rPr>
                        <a:t>Choose weights depending on the frequency in frequency domain and Used for variable reductions.</a:t>
                      </a:r>
                    </a:p>
                    <a:p>
                      <a:endParaRPr lang="en-US" sz="1600" b="1" dirty="0" smtClean="0">
                        <a:solidFill>
                          <a:schemeClr val="tx1"/>
                        </a:solidFill>
                      </a:endParaRPr>
                    </a:p>
                    <a:p>
                      <a:r>
                        <a:rPr lang="en-US" sz="1600" b="1" dirty="0" smtClean="0">
                          <a:solidFill>
                            <a:schemeClr val="tx1"/>
                          </a:solidFill>
                        </a:rPr>
                        <a:t>PNN is much faster</a:t>
                      </a:r>
                      <a:r>
                        <a:rPr lang="en-US" sz="1600" b="1" baseline="0" dirty="0" smtClean="0">
                          <a:solidFill>
                            <a:schemeClr val="tx1"/>
                          </a:solidFill>
                        </a:rPr>
                        <a:t> and more accurate </a:t>
                      </a:r>
                      <a:r>
                        <a:rPr lang="en-US" sz="1600" b="1" dirty="0" smtClean="0">
                          <a:solidFill>
                            <a:schemeClr val="tx1"/>
                          </a:solidFill>
                        </a:rPr>
                        <a:t>than</a:t>
                      </a:r>
                      <a:r>
                        <a:rPr lang="en-US" sz="1600" b="1" baseline="0" dirty="0" smtClean="0">
                          <a:solidFill>
                            <a:schemeClr val="tx1"/>
                          </a:solidFill>
                        </a:rPr>
                        <a:t> multi-layer perception networks.</a:t>
                      </a:r>
                      <a:endParaRPr lang="en-US" sz="1600" b="1" dirty="0">
                        <a:solidFill>
                          <a:schemeClr val="tx1"/>
                        </a:solidFill>
                      </a:endParaRPr>
                    </a:p>
                  </a:txBody>
                  <a:tcPr/>
                </a:tc>
                <a:tc>
                  <a:txBody>
                    <a:bodyPr/>
                    <a:lstStyle/>
                    <a:p>
                      <a:r>
                        <a:rPr kumimoji="0" lang="en-US" sz="1600" b="1" i="0" kern="1200" dirty="0" smtClean="0">
                          <a:solidFill>
                            <a:schemeClr val="tx1"/>
                          </a:solidFill>
                          <a:effectLst/>
                          <a:latin typeface="+mn-lt"/>
                          <a:ea typeface="+mn-ea"/>
                          <a:cs typeface="+mn-cs"/>
                        </a:rPr>
                        <a:t>Does not work well with</a:t>
                      </a:r>
                      <a:r>
                        <a:rPr kumimoji="0" lang="en-US" sz="1600" b="1" i="0" kern="1200" baseline="0" dirty="0" smtClean="0">
                          <a:solidFill>
                            <a:schemeClr val="tx1"/>
                          </a:solidFill>
                          <a:effectLst/>
                          <a:latin typeface="+mn-lt"/>
                          <a:ea typeface="+mn-ea"/>
                          <a:cs typeface="+mn-cs"/>
                        </a:rPr>
                        <a:t> non-Globular</a:t>
                      </a:r>
                      <a:r>
                        <a:rPr kumimoji="0" lang="en-US" sz="1600" b="1" i="0" kern="1200" dirty="0" smtClean="0">
                          <a:solidFill>
                            <a:schemeClr val="tx1"/>
                          </a:solidFill>
                          <a:effectLst/>
                          <a:latin typeface="+mn-lt"/>
                          <a:ea typeface="+mn-ea"/>
                          <a:cs typeface="+mn-cs"/>
                        </a:rPr>
                        <a:t> clusters. </a:t>
                      </a:r>
                      <a:r>
                        <a:rPr lang="en-US" sz="1600" b="1" dirty="0" smtClean="0">
                          <a:solidFill>
                            <a:schemeClr val="tx1"/>
                          </a:solidFill>
                        </a:rPr>
                        <a:t>This method is time-consuming and complex.</a:t>
                      </a:r>
                    </a:p>
                    <a:p>
                      <a:endParaRPr lang="en-US" sz="1600" b="1" dirty="0" smtClean="0">
                        <a:solidFill>
                          <a:schemeClr val="tx1"/>
                        </a:solidFill>
                      </a:endParaRPr>
                    </a:p>
                    <a:p>
                      <a:endParaRPr lang="en-US" sz="1600" b="1" dirty="0" smtClean="0">
                        <a:solidFill>
                          <a:schemeClr val="tx1"/>
                        </a:solidFill>
                      </a:endParaRPr>
                    </a:p>
                    <a:p>
                      <a:r>
                        <a:rPr lang="en-US" sz="1600" b="1" dirty="0" smtClean="0">
                          <a:solidFill>
                            <a:schemeClr val="tx1"/>
                          </a:solidFill>
                        </a:rPr>
                        <a:t>Learning</a:t>
                      </a:r>
                      <a:r>
                        <a:rPr lang="en-US" sz="1600" b="1" baseline="0" dirty="0" smtClean="0">
                          <a:solidFill>
                            <a:schemeClr val="tx1"/>
                          </a:solidFill>
                        </a:rPr>
                        <a:t> takes long training time.</a:t>
                      </a:r>
                      <a:endParaRPr lang="en-US" sz="1600" b="1" dirty="0" smtClean="0">
                        <a:solidFill>
                          <a:schemeClr val="tx1"/>
                        </a:solidFill>
                      </a:endParaRPr>
                    </a:p>
                    <a:p>
                      <a:endParaRPr lang="en-US" sz="1600" b="1" dirty="0" smtClean="0">
                        <a:solidFill>
                          <a:schemeClr val="tx1"/>
                        </a:solidFill>
                      </a:endParaRPr>
                    </a:p>
                    <a:p>
                      <a:endParaRPr lang="en-US" sz="1600" b="1" dirty="0" smtClean="0">
                        <a:solidFill>
                          <a:schemeClr val="tx1"/>
                        </a:solidFill>
                      </a:endParaRPr>
                    </a:p>
                    <a:p>
                      <a:endParaRPr lang="en-US" sz="1600" b="1" dirty="0" smtClean="0">
                        <a:solidFill>
                          <a:schemeClr val="tx1"/>
                        </a:solidFill>
                      </a:endParaRPr>
                    </a:p>
                    <a:p>
                      <a:r>
                        <a:rPr lang="en-US" sz="1600" b="1" dirty="0" smtClean="0">
                          <a:solidFill>
                            <a:schemeClr val="tx1"/>
                          </a:solidFill>
                        </a:rPr>
                        <a:t>Large complexity of network structure and Long training time.</a:t>
                      </a:r>
                    </a:p>
                    <a:p>
                      <a:endParaRPr lang="en-US" sz="1600" b="1" dirty="0" smtClean="0">
                        <a:solidFill>
                          <a:schemeClr val="tx1"/>
                        </a:solidFill>
                      </a:endParaRPr>
                    </a:p>
                    <a:p>
                      <a:endParaRPr lang="en-US" sz="1600" b="1" dirty="0" smtClean="0">
                        <a:solidFill>
                          <a:schemeClr val="tx1"/>
                        </a:solidFill>
                      </a:endParaRPr>
                    </a:p>
                    <a:p>
                      <a:endParaRPr lang="en-US" sz="1600" b="1" dirty="0" smtClean="0">
                        <a:solidFill>
                          <a:schemeClr val="tx1"/>
                        </a:solidFill>
                      </a:endParaRPr>
                    </a:p>
                    <a:p>
                      <a:r>
                        <a:rPr lang="en-US" sz="1600" b="1" dirty="0" smtClean="0">
                          <a:solidFill>
                            <a:schemeClr val="tx1"/>
                          </a:solidFill>
                        </a:rPr>
                        <a:t>PNN requires more memory</a:t>
                      </a:r>
                      <a:r>
                        <a:rPr lang="en-US" sz="1600" b="1" baseline="0" dirty="0" smtClean="0">
                          <a:solidFill>
                            <a:schemeClr val="tx1"/>
                          </a:solidFill>
                        </a:rPr>
                        <a:t> space to store the model</a:t>
                      </a:r>
                      <a:endParaRPr lang="en-US" sz="1600" b="1" dirty="0">
                        <a:solidFill>
                          <a:schemeClr val="tx1"/>
                        </a:solidFill>
                      </a:endParaRPr>
                    </a:p>
                  </a:txBody>
                  <a:tcPr/>
                </a:tc>
                <a:tc>
                  <a:txBody>
                    <a:bodyPr/>
                    <a:lstStyle/>
                    <a:p>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between 83% and 94%</a:t>
                      </a:r>
                    </a:p>
                    <a:p>
                      <a:endParaRPr lang="en-US" sz="1600" b="1" dirty="0" smtClean="0">
                        <a:solidFill>
                          <a:schemeClr val="tx1"/>
                        </a:solidFill>
                      </a:endParaRPr>
                    </a:p>
                    <a:p>
                      <a:endParaRPr lang="en-US" sz="1600" b="1" dirty="0" smtClean="0">
                        <a:solidFill>
                          <a:schemeClr val="tx1"/>
                        </a:solidFill>
                      </a:endParaRPr>
                    </a:p>
                    <a:p>
                      <a:r>
                        <a:rPr kumimoji="0" lang="en-US" sz="1800" b="1" i="0" u="none" strike="noStrike" kern="1200" baseline="0" dirty="0" smtClean="0">
                          <a:solidFill>
                            <a:schemeClr val="tx1"/>
                          </a:solidFill>
                          <a:latin typeface="+mn-lt"/>
                          <a:ea typeface="+mn-ea"/>
                          <a:cs typeface="+mn-cs"/>
                        </a:rPr>
                        <a:t>between 65% and 90%.</a:t>
                      </a:r>
                    </a:p>
                    <a:p>
                      <a:endParaRPr lang="en-US" sz="1600" b="1" dirty="0" smtClean="0">
                        <a:solidFill>
                          <a:schemeClr val="tx1"/>
                        </a:solidFill>
                      </a:endParaRPr>
                    </a:p>
                    <a:p>
                      <a:endParaRPr lang="en-US" sz="1600" b="1" dirty="0" smtClean="0">
                        <a:solidFill>
                          <a:schemeClr val="tx1"/>
                        </a:solidFill>
                      </a:endParaRPr>
                    </a:p>
                    <a:p>
                      <a:r>
                        <a:rPr lang="en-US" sz="1600" b="1" dirty="0" smtClean="0">
                          <a:solidFill>
                            <a:schemeClr val="tx1"/>
                          </a:solidFill>
                        </a:rPr>
                        <a:t>More than 90 %</a:t>
                      </a:r>
                    </a:p>
                    <a:p>
                      <a:endParaRPr lang="en-US" sz="1600" b="1" dirty="0" smtClean="0">
                        <a:solidFill>
                          <a:schemeClr val="tx1"/>
                        </a:solidFill>
                      </a:endParaRPr>
                    </a:p>
                    <a:p>
                      <a:endParaRPr lang="en-US" sz="16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More than 90 %</a:t>
                      </a:r>
                    </a:p>
                    <a:p>
                      <a:endParaRPr lang="en-US" sz="1600" b="1" dirty="0">
                        <a:solidFill>
                          <a:schemeClr val="tx1"/>
                        </a:solidFill>
                      </a:endParaRPr>
                    </a:p>
                  </a:txBody>
                  <a:tcPr/>
                </a:tc>
              </a:tr>
            </a:tbl>
          </a:graphicData>
        </a:graphic>
      </p:graphicFrame>
      <p:cxnSp>
        <p:nvCxnSpPr>
          <p:cNvPr id="5" name="Straight Connector 4"/>
          <p:cNvCxnSpPr/>
          <p:nvPr/>
        </p:nvCxnSpPr>
        <p:spPr>
          <a:xfrm flipV="1">
            <a:off x="1512277" y="2690708"/>
            <a:ext cx="10679723" cy="2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47446" y="3942638"/>
            <a:ext cx="10644554" cy="11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35723" y="5318258"/>
            <a:ext cx="10656277" cy="234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2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Deliverables</a:t>
            </a:r>
            <a:endParaRPr lang="en-US" dirty="0">
              <a:solidFill>
                <a:srgbClr val="C00000"/>
              </a:solidFill>
            </a:endParaRPr>
          </a:p>
        </p:txBody>
      </p:sp>
      <p:sp>
        <p:nvSpPr>
          <p:cNvPr id="3" name="Content Placeholder 2"/>
          <p:cNvSpPr>
            <a:spLocks noGrp="1"/>
          </p:cNvSpPr>
          <p:nvPr>
            <p:ph idx="1"/>
          </p:nvPr>
        </p:nvSpPr>
        <p:spPr/>
        <p:txBody>
          <a:bodyPr/>
          <a:lstStyle/>
          <a:p>
            <a:pPr>
              <a:buClr>
                <a:schemeClr val="accent1">
                  <a:lumMod val="50000"/>
                </a:schemeClr>
              </a:buClr>
            </a:pPr>
            <a:r>
              <a:rPr lang="en-US" dirty="0" smtClean="0">
                <a:solidFill>
                  <a:srgbClr val="002060"/>
                </a:solidFill>
              </a:rPr>
              <a:t>Minor Project</a:t>
            </a:r>
          </a:p>
          <a:p>
            <a:pPr marL="82296" indent="0">
              <a:buClr>
                <a:schemeClr val="accent1">
                  <a:lumMod val="50000"/>
                </a:schemeClr>
              </a:buClr>
              <a:buNone/>
            </a:pPr>
            <a:r>
              <a:rPr lang="en-US" dirty="0">
                <a:solidFill>
                  <a:srgbClr val="002060"/>
                </a:solidFill>
              </a:rPr>
              <a:t>	</a:t>
            </a:r>
            <a:r>
              <a:rPr lang="en-US" sz="2400" dirty="0" smtClean="0">
                <a:solidFill>
                  <a:srgbClr val="002060"/>
                </a:solidFill>
              </a:rPr>
              <a:t>Leaf </a:t>
            </a:r>
            <a:r>
              <a:rPr lang="en-US" sz="2400" dirty="0">
                <a:solidFill>
                  <a:srgbClr val="002060"/>
                </a:solidFill>
              </a:rPr>
              <a:t>Identification</a:t>
            </a:r>
            <a:endParaRPr lang="en-US" dirty="0">
              <a:solidFill>
                <a:srgbClr val="002060"/>
              </a:solidFill>
            </a:endParaRPr>
          </a:p>
          <a:p>
            <a:pPr marL="82296" indent="0">
              <a:buClr>
                <a:schemeClr val="accent1">
                  <a:lumMod val="50000"/>
                </a:schemeClr>
              </a:buClr>
              <a:buNone/>
            </a:pPr>
            <a:endParaRPr lang="en-US" dirty="0" smtClean="0">
              <a:solidFill>
                <a:srgbClr val="002060"/>
              </a:solidFill>
            </a:endParaRPr>
          </a:p>
          <a:p>
            <a:pPr>
              <a:buClr>
                <a:schemeClr val="accent1">
                  <a:lumMod val="50000"/>
                </a:schemeClr>
              </a:buClr>
            </a:pPr>
            <a:r>
              <a:rPr lang="en-US" dirty="0" smtClean="0">
                <a:solidFill>
                  <a:srgbClr val="002060"/>
                </a:solidFill>
              </a:rPr>
              <a:t>Major Project</a:t>
            </a:r>
            <a:endParaRPr lang="en-US" dirty="0">
              <a:solidFill>
                <a:srgbClr val="002060"/>
              </a:solidFill>
            </a:endParaRPr>
          </a:p>
          <a:p>
            <a:pPr marL="82296" indent="0">
              <a:buClr>
                <a:schemeClr val="accent1">
                  <a:lumMod val="50000"/>
                </a:schemeClr>
              </a:buClr>
              <a:buNone/>
            </a:pPr>
            <a:r>
              <a:rPr lang="en-US" dirty="0" smtClean="0">
                <a:solidFill>
                  <a:srgbClr val="002060"/>
                </a:solidFill>
              </a:rPr>
              <a:t>	</a:t>
            </a:r>
            <a:r>
              <a:rPr lang="en-US" sz="2400" dirty="0" smtClean="0">
                <a:solidFill>
                  <a:srgbClr val="002060"/>
                </a:solidFill>
              </a:rPr>
              <a:t>Leaf identification And Leaf Disease Detection. </a:t>
            </a:r>
          </a:p>
        </p:txBody>
      </p:sp>
    </p:spTree>
    <p:extLst>
      <p:ext uri="{BB962C8B-B14F-4D97-AF65-F5344CB8AC3E}">
        <p14:creationId xmlns:p14="http://schemas.microsoft.com/office/powerpoint/2010/main" val="338307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Flow </a:t>
            </a:r>
            <a:r>
              <a:rPr lang="en-US" dirty="0" smtClean="0">
                <a:solidFill>
                  <a:srgbClr val="C00000"/>
                </a:solidFill>
              </a:rPr>
              <a:t>Diagram for Leaf Identification</a:t>
            </a:r>
            <a:endParaRPr lang="en-US" dirty="0"/>
          </a:p>
        </p:txBody>
      </p:sp>
      <p:sp>
        <p:nvSpPr>
          <p:cNvPr id="4" name="Rounded Rectangle 3"/>
          <p:cNvSpPr/>
          <p:nvPr/>
        </p:nvSpPr>
        <p:spPr>
          <a:xfrm>
            <a:off x="5343181" y="2116183"/>
            <a:ext cx="2633031" cy="1065857"/>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Process Image</a:t>
            </a:r>
            <a:endParaRPr lang="en-US" b="1" dirty="0">
              <a:solidFill>
                <a:schemeClr val="tx1"/>
              </a:solidFill>
            </a:endParaRPr>
          </a:p>
        </p:txBody>
      </p:sp>
      <p:sp>
        <p:nvSpPr>
          <p:cNvPr id="5" name="Rounded Rectangle 4"/>
          <p:cNvSpPr/>
          <p:nvPr/>
        </p:nvSpPr>
        <p:spPr>
          <a:xfrm>
            <a:off x="8454049" y="2103120"/>
            <a:ext cx="2674961" cy="1111968"/>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Extract Features</a:t>
            </a:r>
            <a:endParaRPr lang="en-US" b="1" dirty="0">
              <a:solidFill>
                <a:schemeClr val="tx1"/>
              </a:solidFill>
            </a:endParaRPr>
          </a:p>
        </p:txBody>
      </p:sp>
      <p:sp>
        <p:nvSpPr>
          <p:cNvPr id="6" name="Rounded Rectangle 5"/>
          <p:cNvSpPr/>
          <p:nvPr/>
        </p:nvSpPr>
        <p:spPr>
          <a:xfrm>
            <a:off x="8447325" y="3633729"/>
            <a:ext cx="2702257" cy="925208"/>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PCA</a:t>
            </a:r>
            <a:endParaRPr lang="en-US" b="1" dirty="0">
              <a:solidFill>
                <a:schemeClr val="tx1"/>
              </a:solidFill>
            </a:endParaRPr>
          </a:p>
        </p:txBody>
      </p:sp>
      <p:sp>
        <p:nvSpPr>
          <p:cNvPr id="7" name="Rounded Rectangle 6"/>
          <p:cNvSpPr/>
          <p:nvPr/>
        </p:nvSpPr>
        <p:spPr>
          <a:xfrm>
            <a:off x="5350799" y="3645452"/>
            <a:ext cx="2604481" cy="926548"/>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Algo X</a:t>
            </a:r>
            <a:endParaRPr lang="en-US" b="1" dirty="0">
              <a:solidFill>
                <a:schemeClr val="tx1"/>
              </a:solidFill>
            </a:endParaRPr>
          </a:p>
        </p:txBody>
      </p:sp>
      <p:sp>
        <p:nvSpPr>
          <p:cNvPr id="8" name="Rounded Rectangle 7"/>
          <p:cNvSpPr/>
          <p:nvPr/>
        </p:nvSpPr>
        <p:spPr>
          <a:xfrm>
            <a:off x="2105703" y="3618410"/>
            <a:ext cx="2715904" cy="953589"/>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Leaf Identified</a:t>
            </a:r>
            <a:endParaRPr lang="en-US" b="1" dirty="0">
              <a:solidFill>
                <a:schemeClr val="tx1"/>
              </a:solidFill>
            </a:endParaRPr>
          </a:p>
        </p:txBody>
      </p:sp>
      <p:sp>
        <p:nvSpPr>
          <p:cNvPr id="9" name="Down Arrow 8"/>
          <p:cNvSpPr/>
          <p:nvPr/>
        </p:nvSpPr>
        <p:spPr>
          <a:xfrm rot="16200000">
            <a:off x="4904553" y="2411748"/>
            <a:ext cx="352541" cy="462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6200000">
            <a:off x="8048582" y="2458940"/>
            <a:ext cx="365394" cy="414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9696311" y="3259157"/>
            <a:ext cx="255225" cy="321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5400000">
            <a:off x="8023113" y="3920641"/>
            <a:ext cx="306637" cy="3874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5246865">
            <a:off x="4928179" y="3862442"/>
            <a:ext cx="317653" cy="455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126254" y="2142308"/>
            <a:ext cx="2677100" cy="1058722"/>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Capture digital leaf image	</a:t>
            </a:r>
            <a:endParaRPr lang="en-US" b="1" dirty="0">
              <a:solidFill>
                <a:schemeClr val="tx1"/>
              </a:solidFill>
            </a:endParaRPr>
          </a:p>
        </p:txBody>
      </p:sp>
    </p:spTree>
    <p:extLst>
      <p:ext uri="{BB962C8B-B14F-4D97-AF65-F5344CB8AC3E}">
        <p14:creationId xmlns:p14="http://schemas.microsoft.com/office/powerpoint/2010/main" val="109504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Flow </a:t>
            </a:r>
            <a:r>
              <a:rPr lang="en-US" dirty="0" smtClean="0">
                <a:solidFill>
                  <a:srgbClr val="C00000"/>
                </a:solidFill>
              </a:rPr>
              <a:t>Diagram </a:t>
            </a:r>
            <a:r>
              <a:rPr lang="en-US" dirty="0">
                <a:solidFill>
                  <a:srgbClr val="C00000"/>
                </a:solidFill>
              </a:rPr>
              <a:t>for </a:t>
            </a:r>
            <a:r>
              <a:rPr lang="en-US" dirty="0" smtClean="0">
                <a:solidFill>
                  <a:srgbClr val="C00000"/>
                </a:solidFill>
              </a:rPr>
              <a:t>Disease </a:t>
            </a:r>
            <a:r>
              <a:rPr lang="en-US" dirty="0">
                <a:solidFill>
                  <a:srgbClr val="C00000"/>
                </a:solidFill>
              </a:rPr>
              <a:t>Detection</a:t>
            </a:r>
            <a:endParaRPr lang="en-US" dirty="0"/>
          </a:p>
        </p:txBody>
      </p:sp>
      <p:sp>
        <p:nvSpPr>
          <p:cNvPr id="4" name="Rounded Rectangle 3"/>
          <p:cNvSpPr/>
          <p:nvPr/>
        </p:nvSpPr>
        <p:spPr>
          <a:xfrm>
            <a:off x="5343181" y="2631196"/>
            <a:ext cx="2633031" cy="550844"/>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Detect Leaf</a:t>
            </a:r>
            <a:endParaRPr lang="en-US" b="1" dirty="0">
              <a:solidFill>
                <a:schemeClr val="tx1"/>
              </a:solidFill>
            </a:endParaRPr>
          </a:p>
        </p:txBody>
      </p:sp>
      <p:sp>
        <p:nvSpPr>
          <p:cNvPr id="5" name="Rounded Rectangle 4"/>
          <p:cNvSpPr/>
          <p:nvPr/>
        </p:nvSpPr>
        <p:spPr>
          <a:xfrm>
            <a:off x="8454049" y="2664244"/>
            <a:ext cx="2674961" cy="550844"/>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Green Pixel Removal</a:t>
            </a:r>
            <a:endParaRPr lang="en-US" b="1" dirty="0">
              <a:solidFill>
                <a:schemeClr val="tx1"/>
              </a:solidFill>
            </a:endParaRPr>
          </a:p>
        </p:txBody>
      </p:sp>
      <p:sp>
        <p:nvSpPr>
          <p:cNvPr id="6" name="Rounded Rectangle 5"/>
          <p:cNvSpPr/>
          <p:nvPr/>
        </p:nvSpPr>
        <p:spPr>
          <a:xfrm>
            <a:off x="8500746" y="3783854"/>
            <a:ext cx="2702257" cy="550844"/>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Segmentation</a:t>
            </a:r>
            <a:endParaRPr lang="en-US" b="1" dirty="0">
              <a:solidFill>
                <a:schemeClr val="tx1"/>
              </a:solidFill>
            </a:endParaRPr>
          </a:p>
        </p:txBody>
      </p:sp>
      <p:sp>
        <p:nvSpPr>
          <p:cNvPr id="7" name="Rounded Rectangle 6"/>
          <p:cNvSpPr/>
          <p:nvPr/>
        </p:nvSpPr>
        <p:spPr>
          <a:xfrm>
            <a:off x="5311610" y="3780760"/>
            <a:ext cx="2702257" cy="568081"/>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Texture Analysis</a:t>
            </a:r>
            <a:endParaRPr lang="en-US" b="1" dirty="0">
              <a:solidFill>
                <a:schemeClr val="tx1"/>
              </a:solidFill>
            </a:endParaRPr>
          </a:p>
        </p:txBody>
      </p:sp>
      <p:sp>
        <p:nvSpPr>
          <p:cNvPr id="9" name="Rounded Rectangle 8"/>
          <p:cNvSpPr/>
          <p:nvPr/>
        </p:nvSpPr>
        <p:spPr>
          <a:xfrm>
            <a:off x="2105703" y="3756752"/>
            <a:ext cx="2715904" cy="553700"/>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Result</a:t>
            </a:r>
            <a:endParaRPr lang="en-US" b="1" dirty="0">
              <a:solidFill>
                <a:schemeClr val="tx1"/>
              </a:solidFill>
            </a:endParaRPr>
          </a:p>
        </p:txBody>
      </p:sp>
      <p:sp>
        <p:nvSpPr>
          <p:cNvPr id="10" name="Down Arrow 9"/>
          <p:cNvSpPr/>
          <p:nvPr/>
        </p:nvSpPr>
        <p:spPr>
          <a:xfrm rot="16200000">
            <a:off x="4891489" y="2699131"/>
            <a:ext cx="352541" cy="462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6200000">
            <a:off x="8032214" y="2749628"/>
            <a:ext cx="365394" cy="3819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604871" y="3259157"/>
            <a:ext cx="262460" cy="4666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5400000">
            <a:off x="8075364" y="3776949"/>
            <a:ext cx="306637" cy="3874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5246865">
            <a:off x="4894545" y="3814364"/>
            <a:ext cx="317653" cy="392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126254" y="2610998"/>
            <a:ext cx="2677100" cy="550844"/>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Capture digital leaf image	</a:t>
            </a:r>
            <a:endParaRPr lang="en-US" b="1" dirty="0">
              <a:solidFill>
                <a:schemeClr val="tx1"/>
              </a:solidFill>
            </a:endParaRPr>
          </a:p>
        </p:txBody>
      </p:sp>
    </p:spTree>
    <p:extLst>
      <p:ext uri="{BB962C8B-B14F-4D97-AF65-F5344CB8AC3E}">
        <p14:creationId xmlns:p14="http://schemas.microsoft.com/office/powerpoint/2010/main" val="149078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   				Tools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400" b="1" dirty="0">
                <a:solidFill>
                  <a:srgbClr val="002060"/>
                </a:solidFill>
              </a:rPr>
              <a:t>MATLAB:</a:t>
            </a:r>
            <a:r>
              <a:rPr lang="en-US" dirty="0" smtClean="0">
                <a:solidFill>
                  <a:srgbClr val="002060"/>
                </a:solidFill>
              </a:rPr>
              <a:t> </a:t>
            </a:r>
            <a:r>
              <a:rPr lang="en-US" sz="2000" dirty="0" smtClean="0">
                <a:solidFill>
                  <a:schemeClr val="accent1">
                    <a:lumMod val="50000"/>
                  </a:schemeClr>
                </a:solidFill>
              </a:rPr>
              <a:t>MATLAB (matrix laboratory) is a multi-paradigm numerical computing environment and fourth-generation programming language.</a:t>
            </a:r>
          </a:p>
          <a:p>
            <a:endParaRPr lang="en-US" sz="2400" dirty="0" smtClean="0">
              <a:solidFill>
                <a:schemeClr val="bg2">
                  <a:lumMod val="10000"/>
                </a:schemeClr>
              </a:solidFill>
            </a:endParaRPr>
          </a:p>
          <a:p>
            <a:pPr lvl="1"/>
            <a:r>
              <a:rPr lang="en-US" sz="2000" dirty="0" smtClean="0">
                <a:solidFill>
                  <a:schemeClr val="bg2">
                    <a:lumMod val="10000"/>
                  </a:schemeClr>
                </a:solidFill>
              </a:rPr>
              <a:t>Latest Release</a:t>
            </a:r>
            <a:r>
              <a:rPr lang="en-US" sz="2000" dirty="0" smtClean="0">
                <a:solidFill>
                  <a:srgbClr val="002060"/>
                </a:solidFill>
              </a:rPr>
              <a:t>: </a:t>
            </a:r>
            <a:r>
              <a:rPr lang="en-US" sz="2000" b="1" dirty="0">
                <a:solidFill>
                  <a:srgbClr val="002060"/>
                </a:solidFill>
              </a:rPr>
              <a:t>R2015b (Version 8.6) - 3 Sep </a:t>
            </a:r>
            <a:r>
              <a:rPr lang="en-US" sz="2000" b="1" dirty="0" smtClean="0">
                <a:solidFill>
                  <a:srgbClr val="002060"/>
                </a:solidFill>
              </a:rPr>
              <a:t>2015</a:t>
            </a:r>
          </a:p>
          <a:p>
            <a:pPr marL="402336" lvl="1" indent="0">
              <a:buNone/>
            </a:pPr>
            <a:endParaRPr lang="en-US" sz="2000" dirty="0" smtClean="0">
              <a:solidFill>
                <a:schemeClr val="bg2">
                  <a:lumMod val="10000"/>
                </a:schemeClr>
              </a:solidFill>
            </a:endParaRPr>
          </a:p>
          <a:p>
            <a:r>
              <a:rPr lang="en-US" sz="2400" b="1" dirty="0" smtClean="0">
                <a:solidFill>
                  <a:srgbClr val="002060"/>
                </a:solidFill>
              </a:rPr>
              <a:t>GNU Octave</a:t>
            </a:r>
            <a:r>
              <a:rPr lang="en-US" sz="2400" dirty="0" smtClean="0">
                <a:solidFill>
                  <a:srgbClr val="002060"/>
                </a:solidFill>
              </a:rPr>
              <a:t>: </a:t>
            </a:r>
            <a:r>
              <a:rPr lang="en-US" sz="2000" dirty="0" smtClean="0">
                <a:solidFill>
                  <a:schemeClr val="accent1">
                    <a:lumMod val="50000"/>
                  </a:schemeClr>
                </a:solidFill>
              </a:rPr>
              <a:t>GNU </a:t>
            </a:r>
            <a:r>
              <a:rPr lang="en-US" sz="2000" dirty="0">
                <a:solidFill>
                  <a:schemeClr val="accent1">
                    <a:lumMod val="50000"/>
                  </a:schemeClr>
                </a:solidFill>
              </a:rPr>
              <a:t>Octave is a high-level interpreted language, primarily intended for numerical computations. It provides capabilities for the numerical solution of linear and nonlinear problems, and for performing other numerical experiments</a:t>
            </a:r>
            <a:r>
              <a:rPr lang="en-US" sz="2000" dirty="0" smtClean="0">
                <a:solidFill>
                  <a:schemeClr val="accent1">
                    <a:lumMod val="50000"/>
                  </a:schemeClr>
                </a:solidFill>
              </a:rPr>
              <a:t>.</a:t>
            </a:r>
          </a:p>
          <a:p>
            <a:endParaRPr lang="en-US" sz="2000" dirty="0" smtClean="0">
              <a:solidFill>
                <a:schemeClr val="accent1">
                  <a:lumMod val="50000"/>
                </a:schemeClr>
              </a:solidFill>
            </a:endParaRPr>
          </a:p>
          <a:p>
            <a:pPr lvl="1"/>
            <a:r>
              <a:rPr lang="en-US" sz="2000" dirty="0" smtClean="0">
                <a:solidFill>
                  <a:schemeClr val="tx1">
                    <a:lumMod val="95000"/>
                    <a:lumOff val="5000"/>
                  </a:schemeClr>
                </a:solidFill>
              </a:rPr>
              <a:t>Latest Release: </a:t>
            </a:r>
            <a:r>
              <a:rPr lang="en-US" sz="2000" b="1" dirty="0" smtClean="0">
                <a:solidFill>
                  <a:srgbClr val="002060"/>
                </a:solidFill>
              </a:rPr>
              <a:t>Octave </a:t>
            </a:r>
            <a:r>
              <a:rPr lang="en-US" sz="2000" b="1" dirty="0">
                <a:solidFill>
                  <a:srgbClr val="002060"/>
                </a:solidFill>
              </a:rPr>
              <a:t>4.0.0 </a:t>
            </a:r>
            <a:r>
              <a:rPr lang="en-US" sz="2000" b="1" dirty="0" smtClean="0">
                <a:solidFill>
                  <a:srgbClr val="002060"/>
                </a:solidFill>
              </a:rPr>
              <a:t>-</a:t>
            </a:r>
            <a:r>
              <a:rPr lang="en-US" sz="2000" b="1" dirty="0">
                <a:solidFill>
                  <a:srgbClr val="002060"/>
                </a:solidFill>
              </a:rPr>
              <a:t> May 29, </a:t>
            </a:r>
            <a:r>
              <a:rPr lang="en-US" sz="2000" b="1" dirty="0" smtClean="0">
                <a:solidFill>
                  <a:srgbClr val="002060"/>
                </a:solidFill>
              </a:rPr>
              <a:t>2015</a:t>
            </a:r>
            <a:endParaRPr lang="en-US" sz="2000" b="1" dirty="0">
              <a:solidFill>
                <a:srgbClr val="002060"/>
              </a:solidFill>
            </a:endParaRPr>
          </a:p>
          <a:p>
            <a:pPr lvl="1"/>
            <a:endParaRPr lang="en-US" sz="2000" dirty="0" smtClean="0">
              <a:solidFill>
                <a:schemeClr val="tx1">
                  <a:lumMod val="95000"/>
                  <a:lumOff val="5000"/>
                </a:schemeClr>
              </a:solidFill>
            </a:endParaRPr>
          </a:p>
        </p:txBody>
      </p:sp>
    </p:spTree>
    <p:extLst>
      <p:ext uri="{BB962C8B-B14F-4D97-AF65-F5344CB8AC3E}">
        <p14:creationId xmlns:p14="http://schemas.microsoft.com/office/powerpoint/2010/main" val="239878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4000" dirty="0" smtClean="0">
                <a:solidFill>
                  <a:srgbClr val="C00000"/>
                </a:solidFill>
              </a:rPr>
              <a:t>Challenges</a:t>
            </a:r>
            <a:r>
              <a:rPr lang="en-US" sz="4000" dirty="0">
                <a:solidFill>
                  <a:srgbClr val="C00000"/>
                </a:solidFill>
              </a:rPr>
              <a:t/>
            </a:r>
            <a:br>
              <a:rPr lang="en-US" sz="4000" dirty="0">
                <a:solidFill>
                  <a:srgbClr val="C00000"/>
                </a:solidFill>
              </a:rPr>
            </a:br>
            <a:endParaRPr lang="en-US" sz="4000" dirty="0">
              <a:solidFill>
                <a:srgbClr val="C00000"/>
              </a:solidFill>
            </a:endParaRPr>
          </a:p>
        </p:txBody>
      </p:sp>
      <p:sp>
        <p:nvSpPr>
          <p:cNvPr id="3" name="Content Placeholder 2"/>
          <p:cNvSpPr>
            <a:spLocks noGrp="1"/>
          </p:cNvSpPr>
          <p:nvPr>
            <p:ph idx="1"/>
          </p:nvPr>
        </p:nvSpPr>
        <p:spPr/>
        <p:txBody>
          <a:bodyPr/>
          <a:lstStyle/>
          <a:p>
            <a:pPr>
              <a:buClr>
                <a:schemeClr val="accent1">
                  <a:lumMod val="50000"/>
                </a:schemeClr>
              </a:buClr>
            </a:pPr>
            <a:r>
              <a:rPr lang="en-US" dirty="0" smtClean="0">
                <a:solidFill>
                  <a:schemeClr val="accent1">
                    <a:lumMod val="50000"/>
                  </a:schemeClr>
                </a:solidFill>
              </a:rPr>
              <a:t>Limited Data sets</a:t>
            </a:r>
          </a:p>
          <a:p>
            <a:pPr>
              <a:buClr>
                <a:schemeClr val="accent1">
                  <a:lumMod val="50000"/>
                </a:schemeClr>
              </a:buClr>
            </a:pPr>
            <a:r>
              <a:rPr lang="en-US" dirty="0" smtClean="0">
                <a:solidFill>
                  <a:schemeClr val="accent1">
                    <a:lumMod val="50000"/>
                  </a:schemeClr>
                </a:solidFill>
              </a:rPr>
              <a:t>Leaf Angles </a:t>
            </a:r>
          </a:p>
          <a:p>
            <a:pPr>
              <a:buClr>
                <a:schemeClr val="accent1">
                  <a:lumMod val="50000"/>
                </a:schemeClr>
              </a:buClr>
            </a:pPr>
            <a:r>
              <a:rPr lang="en-US" dirty="0" smtClean="0">
                <a:solidFill>
                  <a:schemeClr val="accent1">
                    <a:lumMod val="50000"/>
                  </a:schemeClr>
                </a:solidFill>
              </a:rPr>
              <a:t>Size/shape /convex</a:t>
            </a:r>
          </a:p>
          <a:p>
            <a:pPr>
              <a:buClr>
                <a:schemeClr val="accent1">
                  <a:lumMod val="50000"/>
                </a:schemeClr>
              </a:buClr>
            </a:pPr>
            <a:r>
              <a:rPr lang="en-US" dirty="0" smtClean="0">
                <a:solidFill>
                  <a:schemeClr val="accent1">
                    <a:lumMod val="50000"/>
                  </a:schemeClr>
                </a:solidFill>
              </a:rPr>
              <a:t>Damaged </a:t>
            </a:r>
            <a:r>
              <a:rPr lang="en-US" dirty="0">
                <a:solidFill>
                  <a:schemeClr val="accent1">
                    <a:lumMod val="50000"/>
                  </a:schemeClr>
                </a:solidFill>
              </a:rPr>
              <a:t>leaf</a:t>
            </a:r>
          </a:p>
          <a:p>
            <a:endParaRPr lang="en-US" dirty="0" smtClean="0"/>
          </a:p>
          <a:p>
            <a:pPr marL="82296" indent="0">
              <a:buNone/>
            </a:pPr>
            <a:endParaRPr lang="en-US" dirty="0" smtClean="0"/>
          </a:p>
          <a:p>
            <a:endParaRPr lang="en-US" dirty="0"/>
          </a:p>
        </p:txBody>
      </p:sp>
    </p:spTree>
    <p:extLst>
      <p:ext uri="{BB962C8B-B14F-4D97-AF65-F5344CB8AC3E}">
        <p14:creationId xmlns:p14="http://schemas.microsoft.com/office/powerpoint/2010/main" val="343680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962" y="0"/>
            <a:ext cx="9997440" cy="1143000"/>
          </a:xfrm>
        </p:spPr>
        <p:txBody>
          <a:bodyPr/>
          <a:lstStyle/>
          <a:p>
            <a:pPr algn="ctr"/>
            <a:r>
              <a:rPr lang="en-US" dirty="0" smtClean="0">
                <a:solidFill>
                  <a:srgbClr val="C00000"/>
                </a:solidFill>
              </a:rPr>
              <a:t>Challenges: Leaf angles </a:t>
            </a:r>
            <a:endParaRPr lang="en-US"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9110" y="1106605"/>
            <a:ext cx="7096836" cy="5227895"/>
          </a:xfrm>
        </p:spPr>
      </p:pic>
      <p:sp>
        <p:nvSpPr>
          <p:cNvPr id="5" name="TextBox 4"/>
          <p:cNvSpPr txBox="1"/>
          <p:nvPr/>
        </p:nvSpPr>
        <p:spPr>
          <a:xfrm>
            <a:off x="8338782" y="6488668"/>
            <a:ext cx="3853218" cy="369332"/>
          </a:xfrm>
          <a:prstGeom prst="rect">
            <a:avLst/>
          </a:prstGeom>
          <a:noFill/>
        </p:spPr>
        <p:txBody>
          <a:bodyPr wrap="square" rtlCol="0">
            <a:spAutoFit/>
          </a:bodyPr>
          <a:lstStyle/>
          <a:p>
            <a:r>
              <a:rPr lang="en-US" dirty="0"/>
              <a:t>Source: www.image-net.org</a:t>
            </a:r>
            <a:endParaRPr lang="en-US" i="1" dirty="0"/>
          </a:p>
        </p:txBody>
      </p:sp>
    </p:spTree>
    <p:extLst>
      <p:ext uri="{BB962C8B-B14F-4D97-AF65-F5344CB8AC3E}">
        <p14:creationId xmlns:p14="http://schemas.microsoft.com/office/powerpoint/2010/main" val="295024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Challenges: size/shape/surface</a:t>
            </a:r>
            <a:endParaRPr lang="en-US" dirty="0">
              <a:solidFill>
                <a:srgbClr val="C0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12319" y="1447800"/>
            <a:ext cx="7264696" cy="4598158"/>
          </a:xfrm>
        </p:spPr>
      </p:pic>
      <p:sp>
        <p:nvSpPr>
          <p:cNvPr id="5" name="TextBox 4"/>
          <p:cNvSpPr txBox="1"/>
          <p:nvPr/>
        </p:nvSpPr>
        <p:spPr>
          <a:xfrm>
            <a:off x="2224585" y="6332561"/>
            <a:ext cx="9403308" cy="368490"/>
          </a:xfrm>
          <a:prstGeom prst="rect">
            <a:avLst/>
          </a:prstGeom>
          <a:noFill/>
        </p:spPr>
        <p:txBody>
          <a:bodyPr wrap="square" rtlCol="0">
            <a:spAutoFit/>
          </a:bodyPr>
          <a:lstStyle/>
          <a:p>
            <a:r>
              <a:rPr lang="en-US" dirty="0"/>
              <a:t>Source: www.image-net.org</a:t>
            </a:r>
            <a:endParaRPr lang="en-US" i="1" dirty="0"/>
          </a:p>
        </p:txBody>
      </p:sp>
    </p:spTree>
    <p:extLst>
      <p:ext uri="{BB962C8B-B14F-4D97-AF65-F5344CB8AC3E}">
        <p14:creationId xmlns:p14="http://schemas.microsoft.com/office/powerpoint/2010/main" val="294690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0"/>
            <a:ext cx="9997440" cy="1017431"/>
          </a:xfrm>
        </p:spPr>
        <p:txBody>
          <a:bodyPr>
            <a:normAutofit/>
          </a:bodyPr>
          <a:lstStyle/>
          <a:p>
            <a:r>
              <a:rPr lang="en-US" dirty="0" smtClean="0"/>
              <a:t>			</a:t>
            </a:r>
            <a:r>
              <a:rPr lang="en-US" dirty="0" smtClean="0">
                <a:solidFill>
                  <a:srgbClr val="C00000"/>
                </a:solidFill>
              </a:rPr>
              <a:t>Computer Vision</a:t>
            </a:r>
            <a:endParaRPr lang="en-US" dirty="0">
              <a:solidFill>
                <a:srgbClr val="C00000"/>
              </a:solidFill>
            </a:endParaRPr>
          </a:p>
        </p:txBody>
      </p:sp>
      <p:sp>
        <p:nvSpPr>
          <p:cNvPr id="5" name="TextBox 4"/>
          <p:cNvSpPr txBox="1"/>
          <p:nvPr/>
        </p:nvSpPr>
        <p:spPr>
          <a:xfrm>
            <a:off x="2405671" y="4971356"/>
            <a:ext cx="9128487" cy="1200329"/>
          </a:xfrm>
          <a:prstGeom prst="rect">
            <a:avLst/>
          </a:prstGeom>
          <a:noFill/>
        </p:spPr>
        <p:txBody>
          <a:bodyPr wrap="square" rtlCol="0">
            <a:spAutoFit/>
          </a:bodyPr>
          <a:lstStyle/>
          <a:p>
            <a:pPr algn="just"/>
            <a:r>
              <a:rPr lang="en-US" dirty="0">
                <a:solidFill>
                  <a:schemeClr val="accent1">
                    <a:lumMod val="50000"/>
                  </a:schemeClr>
                </a:solidFill>
              </a:rPr>
              <a:t>C</a:t>
            </a:r>
            <a:r>
              <a:rPr lang="en-US" dirty="0" smtClean="0">
                <a:solidFill>
                  <a:schemeClr val="accent1">
                    <a:lumMod val="50000"/>
                  </a:schemeClr>
                </a:solidFill>
              </a:rPr>
              <a:t>omputer </a:t>
            </a:r>
            <a:r>
              <a:rPr lang="en-US" dirty="0">
                <a:solidFill>
                  <a:schemeClr val="accent1">
                    <a:lumMod val="50000"/>
                  </a:schemeClr>
                </a:solidFill>
              </a:rPr>
              <a:t>vision is concerned with the theory behind artificial systems that extract information from images. The image data can take many forms, such as video sequences, views from multiple cameras, or multi-dimensional data from a medical </a:t>
            </a:r>
            <a:r>
              <a:rPr lang="en-US" dirty="0" smtClean="0">
                <a:solidFill>
                  <a:schemeClr val="accent1">
                    <a:lumMod val="50000"/>
                  </a:schemeClr>
                </a:solidFill>
              </a:rPr>
              <a:t>scanner.</a:t>
            </a:r>
            <a:endParaRPr lang="en-US" dirty="0">
              <a:solidFill>
                <a:schemeClr val="accent1">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9674" y="1208940"/>
            <a:ext cx="9540103" cy="3016575"/>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8275093" y="4265974"/>
            <a:ext cx="3916907" cy="369332"/>
          </a:xfrm>
          <a:prstGeom prst="rect">
            <a:avLst/>
          </a:prstGeom>
          <a:noFill/>
        </p:spPr>
        <p:txBody>
          <a:bodyPr wrap="square" rtlCol="0">
            <a:spAutoFit/>
          </a:bodyPr>
          <a:lstStyle/>
          <a:p>
            <a:r>
              <a:rPr lang="en-US" dirty="0" smtClean="0"/>
              <a:t>Image source : www.merl.com</a:t>
            </a:r>
            <a:endParaRPr lang="en-US" dirty="0"/>
          </a:p>
        </p:txBody>
      </p:sp>
    </p:spTree>
    <p:extLst>
      <p:ext uri="{BB962C8B-B14F-4D97-AF65-F5344CB8AC3E}">
        <p14:creationId xmlns:p14="http://schemas.microsoft.com/office/powerpoint/2010/main" val="212717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Challenges: Damaged Leaf</a:t>
            </a:r>
            <a:endParaRPr lang="en-US"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470" y="1794893"/>
            <a:ext cx="9075207" cy="4169178"/>
          </a:xfrm>
        </p:spPr>
      </p:pic>
      <p:sp>
        <p:nvSpPr>
          <p:cNvPr id="5" name="TextBox 4"/>
          <p:cNvSpPr txBox="1"/>
          <p:nvPr/>
        </p:nvSpPr>
        <p:spPr>
          <a:xfrm>
            <a:off x="2374710" y="6250675"/>
            <a:ext cx="8816454" cy="369332"/>
          </a:xfrm>
          <a:prstGeom prst="rect">
            <a:avLst/>
          </a:prstGeom>
          <a:noFill/>
        </p:spPr>
        <p:txBody>
          <a:bodyPr wrap="square" rtlCol="0">
            <a:spAutoFit/>
          </a:bodyPr>
          <a:lstStyle/>
          <a:p>
            <a:r>
              <a:rPr lang="en-US" dirty="0"/>
              <a:t>Source: www.image-net.org</a:t>
            </a:r>
            <a:endParaRPr lang="en-US" i="1" dirty="0"/>
          </a:p>
        </p:txBody>
      </p:sp>
    </p:spTree>
    <p:extLst>
      <p:ext uri="{BB962C8B-B14F-4D97-AF65-F5344CB8AC3E}">
        <p14:creationId xmlns:p14="http://schemas.microsoft.com/office/powerpoint/2010/main" val="128025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576" name="OTLSHAPE_M_5a8668fe0e5f47688340e8a167c5bf9b_Connector1"/>
          <p:cNvCxnSpPr/>
          <p:nvPr>
            <p:custDataLst>
              <p:tags r:id="rId2"/>
            </p:custDataLst>
          </p:nvPr>
        </p:nvCxnSpPr>
        <p:spPr>
          <a:xfrm flipH="1">
            <a:off x="8665595" y="1371600"/>
            <a:ext cx="21205" cy="2926152"/>
          </a:xfrm>
          <a:prstGeom prst="line">
            <a:avLst/>
          </a:prstGeom>
          <a:ln w="9525" cap="flat" cmpd="sng" algn="ctr">
            <a:solidFill>
              <a:srgbClr val="73737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73" name="OTLSHAPE_M_c6c892620afd42aba44c1b51ae7d3a52_Connector1"/>
          <p:cNvCxnSpPr/>
          <p:nvPr>
            <p:custDataLst>
              <p:tags r:id="rId3"/>
            </p:custDataLst>
          </p:nvPr>
        </p:nvCxnSpPr>
        <p:spPr>
          <a:xfrm flipH="1">
            <a:off x="2732639" y="5270500"/>
            <a:ext cx="4773" cy="374883"/>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70" name="OTLSHAPE_T_15d2be0220b84c62912bd3e31c0e3ac3_RightVerticalConnector5"/>
          <p:cNvCxnSpPr/>
          <p:nvPr>
            <p:custDataLst>
              <p:tags r:id="rId4"/>
            </p:custDataLst>
          </p:nvPr>
        </p:nvCxnSpPr>
        <p:spPr>
          <a:xfrm flipH="1">
            <a:off x="4413252" y="1422400"/>
            <a:ext cx="19048" cy="2314576"/>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69" name="OTLSHAPE_T_15d2be0220b84c62912bd3e31c0e3ac3_RightVerticalConnector3"/>
          <p:cNvCxnSpPr/>
          <p:nvPr>
            <p:custDataLst>
              <p:tags r:id="rId5"/>
            </p:custDataLst>
          </p:nvPr>
        </p:nvCxnSpPr>
        <p:spPr>
          <a:xfrm>
            <a:off x="3613991" y="2624879"/>
            <a:ext cx="0" cy="71247"/>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68" name="OTLSHAPE_T_15d2be0220b84c62912bd3e31c0e3ac3_RightVerticalConnector2"/>
          <p:cNvCxnSpPr/>
          <p:nvPr>
            <p:custDataLst>
              <p:tags r:id="rId6"/>
            </p:custDataLst>
          </p:nvPr>
        </p:nvCxnSpPr>
        <p:spPr>
          <a:xfrm>
            <a:off x="3613991" y="2390860"/>
            <a:ext cx="0" cy="7899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67" name="OTLSHAPE_T_15d2be0220b84c62912bd3e31c0e3ac3_RightVerticalConnector1"/>
          <p:cNvCxnSpPr/>
          <p:nvPr>
            <p:custDataLst>
              <p:tags r:id="rId7"/>
            </p:custDataLst>
          </p:nvPr>
        </p:nvCxnSpPr>
        <p:spPr>
          <a:xfrm flipH="1">
            <a:off x="2756742" y="2076450"/>
            <a:ext cx="5508" cy="207010"/>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66" name="OTLSHAPE_T_15d2be0220b84c62912bd3e31c0e3ac3_LeftVerticalConnector3"/>
          <p:cNvCxnSpPr/>
          <p:nvPr>
            <p:custDataLst>
              <p:tags r:id="rId8"/>
            </p:custDataLst>
          </p:nvPr>
        </p:nvCxnSpPr>
        <p:spPr>
          <a:xfrm>
            <a:off x="2769724" y="2623101"/>
            <a:ext cx="24276" cy="1694899"/>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65" name="OTLSHAPE_T_15d2be0220b84c62912bd3e31c0e3ac3_LeftVerticalConnector2"/>
          <p:cNvCxnSpPr/>
          <p:nvPr>
            <p:custDataLst>
              <p:tags r:id="rId9"/>
            </p:custDataLst>
          </p:nvPr>
        </p:nvCxnSpPr>
        <p:spPr>
          <a:xfrm>
            <a:off x="2674474" y="2390861"/>
            <a:ext cx="0" cy="71247"/>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728" name="OTLSHAPE_TB_00000000000000000000000000000000_LeftEndCaps" hidden="1"/>
          <p:cNvSpPr txBox="1"/>
          <p:nvPr>
            <p:custDataLst>
              <p:tags r:id="rId10"/>
            </p:custDataLst>
          </p:nvPr>
        </p:nvSpPr>
        <p:spPr>
          <a:xfrm>
            <a:off x="1778000" y="3798127"/>
            <a:ext cx="342900" cy="201549"/>
          </a:xfrm>
          <a:prstGeom prst="rect">
            <a:avLst/>
          </a:prstGeom>
          <a:noFill/>
        </p:spPr>
        <p:txBody>
          <a:bodyPr vert="horz" wrap="square" lIns="0" tIns="0" rIns="0" bIns="0" rtlCol="0" anchor="ctr" anchorCtr="0">
            <a:spAutoFit/>
          </a:bodyPr>
          <a:lstStyle/>
          <a:p>
            <a:pPr algn="ctr"/>
            <a:r>
              <a:rPr lang="en-US" sz="1300" b="1">
                <a:solidFill>
                  <a:schemeClr val="accent2"/>
                </a:solidFill>
                <a:latin typeface="Calibri" panose="020F0502020204030204" pitchFamily="34" charset="0"/>
              </a:rPr>
              <a:t>2015</a:t>
            </a:r>
          </a:p>
        </p:txBody>
      </p:sp>
      <p:sp>
        <p:nvSpPr>
          <p:cNvPr id="19729" name="OTLSHAPE_TB_00000000000000000000000000000000_RightEndCaps" hidden="1"/>
          <p:cNvSpPr txBox="1"/>
          <p:nvPr>
            <p:custDataLst>
              <p:tags r:id="rId11"/>
            </p:custDataLst>
          </p:nvPr>
        </p:nvSpPr>
        <p:spPr>
          <a:xfrm>
            <a:off x="10079228" y="3798127"/>
            <a:ext cx="342900" cy="201549"/>
          </a:xfrm>
          <a:prstGeom prst="rect">
            <a:avLst/>
          </a:prstGeom>
          <a:noFill/>
        </p:spPr>
        <p:txBody>
          <a:bodyPr vert="horz" wrap="square" lIns="0" tIns="0" rIns="0" bIns="0" rtlCol="0" anchor="ctr" anchorCtr="0">
            <a:spAutoFit/>
          </a:bodyPr>
          <a:lstStyle/>
          <a:p>
            <a:pPr algn="ctr"/>
            <a:r>
              <a:rPr lang="en-US" sz="1300" b="1">
                <a:solidFill>
                  <a:schemeClr val="accent2"/>
                </a:solidFill>
                <a:latin typeface="Calibri" panose="020F0502020204030204" pitchFamily="34" charset="0"/>
              </a:rPr>
              <a:t>2016</a:t>
            </a:r>
          </a:p>
        </p:txBody>
      </p:sp>
      <p:sp>
        <p:nvSpPr>
          <p:cNvPr id="19730" name="OTLSHAPE_TB_00000000000000000000000000000000_ScaleContainer"/>
          <p:cNvSpPr/>
          <p:nvPr>
            <p:custDataLst>
              <p:tags r:id="rId12"/>
            </p:custDataLst>
          </p:nvPr>
        </p:nvSpPr>
        <p:spPr>
          <a:xfrm>
            <a:off x="2032000" y="4330700"/>
            <a:ext cx="9982200" cy="749300"/>
          </a:xfrm>
          <a:prstGeom prst="roundRect">
            <a:avLst/>
          </a:prstGeom>
          <a:gradFill flip="none" rotWithShape="1">
            <a:gsLst>
              <a:gs pos="0">
                <a:srgbClr val="B22D2F"/>
              </a:gs>
              <a:gs pos="100000">
                <a:srgbClr val="7F212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						Sem-5</a:t>
            </a:r>
          </a:p>
        </p:txBody>
      </p:sp>
      <p:sp>
        <p:nvSpPr>
          <p:cNvPr id="19731" name="OTLSHAPE_TB_00000000000000000000000000000000_ElapsedTime" hidden="1"/>
          <p:cNvSpPr/>
          <p:nvPr>
            <p:custDataLst>
              <p:tags r:id="rId13"/>
            </p:custDataLst>
          </p:nvPr>
        </p:nvSpPr>
        <p:spPr>
          <a:xfrm>
            <a:off x="1524000" y="0"/>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32" name="OTLSHAPE_TB_00000000000000000000000000000000_TodayMarkerShape" hidden="1"/>
          <p:cNvSpPr/>
          <p:nvPr>
            <p:custDataLst>
              <p:tags r:id="rId14"/>
            </p:custDataLst>
          </p:nvPr>
        </p:nvSpPr>
        <p:spPr>
          <a:xfrm>
            <a:off x="2203486" y="4025901"/>
            <a:ext cx="72572" cy="846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33" name="OTLSHAPE_TB_00000000000000000000000000000000_TodayMarkerText" hidden="1"/>
          <p:cNvSpPr txBox="1"/>
          <p:nvPr>
            <p:custDataLst>
              <p:tags r:id="rId15"/>
            </p:custDataLst>
          </p:nvPr>
        </p:nvSpPr>
        <p:spPr>
          <a:xfrm>
            <a:off x="2239772" y="4110567"/>
            <a:ext cx="0" cy="923330"/>
          </a:xfrm>
          <a:prstGeom prst="rect">
            <a:avLst/>
          </a:prstGeom>
          <a:noFill/>
        </p:spPr>
        <p:txBody>
          <a:bodyPr vert="horz" wrap="square" lIns="0" tIns="0" rIns="0" bIns="0" rtlCol="0" anchor="ctr" anchorCtr="0">
            <a:spAutoFit/>
          </a:bodyPr>
          <a:lstStyle/>
          <a:p>
            <a:pPr algn="ctr"/>
            <a:r>
              <a:rPr lang="en-US" sz="1200">
                <a:solidFill>
                  <a:schemeClr val="dk1"/>
                </a:solidFill>
                <a:latin typeface="Calibri" panose="020F0502020204030204" pitchFamily="34" charset="0"/>
              </a:rPr>
              <a:t>Today</a:t>
            </a:r>
          </a:p>
        </p:txBody>
      </p:sp>
      <p:sp>
        <p:nvSpPr>
          <p:cNvPr id="19734" name="OTLSHAPE_TB_00000000000000000000000000000000_TimescaleInterval1"/>
          <p:cNvSpPr txBox="1"/>
          <p:nvPr>
            <p:custDataLst>
              <p:tags r:id="rId16"/>
            </p:custDataLst>
          </p:nvPr>
        </p:nvSpPr>
        <p:spPr>
          <a:xfrm>
            <a:off x="2700147" y="4549776"/>
            <a:ext cx="1011428" cy="219074"/>
          </a:xfrm>
          <a:prstGeom prst="rect">
            <a:avLst/>
          </a:prstGeom>
          <a:noFill/>
        </p:spPr>
        <p:txBody>
          <a:bodyPr vert="horz" wrap="square" lIns="0" tIns="0" rIns="0" bIns="0" rtlCol="0" anchor="ctr" anchorCtr="0">
            <a:noAutofit/>
          </a:bodyPr>
          <a:lstStyle/>
          <a:p>
            <a:r>
              <a:rPr lang="en-US" sz="2400" spc="-18" dirty="0">
                <a:solidFill>
                  <a:schemeClr val="lt1"/>
                </a:solidFill>
                <a:latin typeface="Calibri" panose="020F0502020204030204" pitchFamily="34" charset="0"/>
              </a:rPr>
              <a:t>Sem-3</a:t>
            </a:r>
          </a:p>
        </p:txBody>
      </p:sp>
      <p:sp>
        <p:nvSpPr>
          <p:cNvPr id="19737" name="OTLSHAPE_TB_00000000000000000000000000000000_TimescaleInterval4"/>
          <p:cNvSpPr txBox="1"/>
          <p:nvPr>
            <p:custDataLst>
              <p:tags r:id="rId17"/>
            </p:custDataLst>
          </p:nvPr>
        </p:nvSpPr>
        <p:spPr>
          <a:xfrm>
            <a:off x="5727988" y="4565650"/>
            <a:ext cx="1142711" cy="311150"/>
          </a:xfrm>
          <a:prstGeom prst="rect">
            <a:avLst/>
          </a:prstGeom>
          <a:noFill/>
        </p:spPr>
        <p:txBody>
          <a:bodyPr vert="horz" wrap="square" lIns="0" tIns="0" rIns="0" bIns="0" rtlCol="0" anchor="ctr" anchorCtr="0">
            <a:noAutofit/>
          </a:bodyPr>
          <a:lstStyle/>
          <a:p>
            <a:r>
              <a:rPr lang="en-US" sz="2400" b="1" spc="-20" dirty="0">
                <a:solidFill>
                  <a:schemeClr val="lt1"/>
                </a:solidFill>
                <a:latin typeface="Calibri" panose="020F0502020204030204" pitchFamily="34" charset="0"/>
              </a:rPr>
              <a:t>Sem-4</a:t>
            </a:r>
          </a:p>
        </p:txBody>
      </p:sp>
      <p:sp>
        <p:nvSpPr>
          <p:cNvPr id="19742" name="OTLSHAPE_TB_00000000000000000000000000000000_TimescaleInterval9"/>
          <p:cNvSpPr txBox="1"/>
          <p:nvPr>
            <p:custDataLst>
              <p:tags r:id="rId18"/>
            </p:custDataLst>
          </p:nvPr>
        </p:nvSpPr>
        <p:spPr>
          <a:xfrm>
            <a:off x="9160346" y="3810000"/>
            <a:ext cx="228600" cy="177800"/>
          </a:xfrm>
          <a:prstGeom prst="rect">
            <a:avLst/>
          </a:prstGeom>
          <a:noFill/>
        </p:spPr>
        <p:txBody>
          <a:bodyPr vert="horz" wrap="square" lIns="0" tIns="0" rIns="0" bIns="0" rtlCol="0" anchor="ctr" anchorCtr="0">
            <a:noAutofit/>
          </a:bodyPr>
          <a:lstStyle/>
          <a:p>
            <a:endParaRPr lang="en-US" sz="1200" spc="-18" dirty="0">
              <a:solidFill>
                <a:schemeClr val="lt1"/>
              </a:solidFill>
              <a:latin typeface="Calibri" panose="020F0502020204030204" pitchFamily="34" charset="0"/>
            </a:endParaRPr>
          </a:p>
        </p:txBody>
      </p:sp>
      <p:sp>
        <p:nvSpPr>
          <p:cNvPr id="19743" name="OTLSHAPE_TB_00000000000000000000000000000000_ScaleMarking1"/>
          <p:cNvSpPr txBox="1"/>
          <p:nvPr>
            <p:custDataLst>
              <p:tags r:id="rId19"/>
            </p:custDataLst>
          </p:nvPr>
        </p:nvSpPr>
        <p:spPr>
          <a:xfrm>
            <a:off x="2303272" y="3540374"/>
            <a:ext cx="554228" cy="276999"/>
          </a:xfrm>
          <a:prstGeom prst="rect">
            <a:avLst/>
          </a:prstGeom>
          <a:noFill/>
        </p:spPr>
        <p:txBody>
          <a:bodyPr vert="horz" wrap="square" lIns="0" tIns="0" rIns="0" bIns="0" rtlCol="0" anchor="ctr" anchorCtr="0">
            <a:spAutoFit/>
          </a:bodyPr>
          <a:lstStyle/>
          <a:p>
            <a:r>
              <a:rPr lang="en-US" b="1" dirty="0" smtClean="0">
                <a:solidFill>
                  <a:srgbClr val="002060"/>
                </a:solidFill>
              </a:rPr>
              <a:t>2015</a:t>
            </a:r>
            <a:endParaRPr lang="en-US" spc="-20" dirty="0">
              <a:solidFill>
                <a:srgbClr val="002060"/>
              </a:solidFill>
              <a:latin typeface="Calibri" panose="020F0502020204030204" pitchFamily="34" charset="0"/>
            </a:endParaRPr>
          </a:p>
        </p:txBody>
      </p:sp>
      <p:sp>
        <p:nvSpPr>
          <p:cNvPr id="19563" name="OTLSHAPE_TB_00000000000000000000000000000000_ScaleMarking2"/>
          <p:cNvSpPr txBox="1"/>
          <p:nvPr>
            <p:custDataLst>
              <p:tags r:id="rId20"/>
            </p:custDataLst>
          </p:nvPr>
        </p:nvSpPr>
        <p:spPr>
          <a:xfrm>
            <a:off x="5002220" y="3870574"/>
            <a:ext cx="788979" cy="276999"/>
          </a:xfrm>
          <a:prstGeom prst="rect">
            <a:avLst/>
          </a:prstGeom>
          <a:noFill/>
        </p:spPr>
        <p:txBody>
          <a:bodyPr vert="horz" wrap="square" lIns="0" tIns="0" rIns="0" bIns="0" rtlCol="0" anchor="ctr" anchorCtr="0">
            <a:spAutoFit/>
          </a:bodyPr>
          <a:lstStyle/>
          <a:p>
            <a:r>
              <a:rPr lang="en-US" b="1" dirty="0">
                <a:solidFill>
                  <a:srgbClr val="002060"/>
                </a:solidFill>
              </a:rPr>
              <a:t>2016</a:t>
            </a:r>
            <a:endParaRPr lang="en-US" b="1" spc="-20" dirty="0">
              <a:solidFill>
                <a:srgbClr val="002060"/>
              </a:solidFill>
              <a:latin typeface="Calibri" panose="020F0502020204030204" pitchFamily="34" charset="0"/>
            </a:endParaRPr>
          </a:p>
        </p:txBody>
      </p:sp>
      <p:sp>
        <p:nvSpPr>
          <p:cNvPr id="19578" name="OTLSHAPE_M_c6c892620afd42aba44c1b51ae7d3a52_Title"/>
          <p:cNvSpPr txBox="1"/>
          <p:nvPr>
            <p:custDataLst>
              <p:tags r:id="rId21"/>
            </p:custDataLst>
          </p:nvPr>
        </p:nvSpPr>
        <p:spPr>
          <a:xfrm>
            <a:off x="2344423" y="5838275"/>
            <a:ext cx="786128" cy="276999"/>
          </a:xfrm>
          <a:prstGeom prst="rect">
            <a:avLst/>
          </a:prstGeom>
          <a:noFill/>
        </p:spPr>
        <p:txBody>
          <a:bodyPr vert="horz" wrap="square" lIns="0" tIns="0" rIns="0" bIns="0" rtlCol="0" anchor="ctr" anchorCtr="0">
            <a:spAutoFit/>
          </a:bodyPr>
          <a:lstStyle/>
          <a:p>
            <a:pPr algn="ctr"/>
            <a:r>
              <a:rPr lang="en-US" b="1" spc="-10" dirty="0">
                <a:solidFill>
                  <a:srgbClr val="B20E12"/>
                </a:solidFill>
                <a:latin typeface="Calibri" panose="020F0502020204030204" pitchFamily="34" charset="0"/>
              </a:rPr>
              <a:t>Target 1</a:t>
            </a:r>
          </a:p>
        </p:txBody>
      </p:sp>
      <p:sp>
        <p:nvSpPr>
          <p:cNvPr id="19579" name="OTLSHAPE_M_c6c892620afd42aba44c1b51ae7d3a52_Date"/>
          <p:cNvSpPr txBox="1"/>
          <p:nvPr>
            <p:custDataLst>
              <p:tags r:id="rId22"/>
            </p:custDataLst>
          </p:nvPr>
        </p:nvSpPr>
        <p:spPr>
          <a:xfrm>
            <a:off x="2423628" y="5594212"/>
            <a:ext cx="668822" cy="246221"/>
          </a:xfrm>
          <a:prstGeom prst="rect">
            <a:avLst/>
          </a:prstGeom>
          <a:noFill/>
        </p:spPr>
        <p:txBody>
          <a:bodyPr vert="horz" wrap="square" lIns="0" tIns="0" rIns="0" bIns="0" rtlCol="0" anchor="ctr" anchorCtr="0">
            <a:spAutoFit/>
          </a:bodyPr>
          <a:lstStyle/>
          <a:p>
            <a:pPr algn="ctr"/>
            <a:r>
              <a:rPr lang="en-US" sz="1600" b="1" spc="-12" dirty="0">
                <a:solidFill>
                  <a:srgbClr val="C00000"/>
                </a:solidFill>
                <a:latin typeface="Calibri" panose="020F0502020204030204" pitchFamily="34" charset="0"/>
              </a:rPr>
              <a:t>Aug-15</a:t>
            </a:r>
          </a:p>
        </p:txBody>
      </p:sp>
      <p:sp>
        <p:nvSpPr>
          <p:cNvPr id="19581" name="OTLSHAPE_M_2491646ac2c94835896cf8a48c4c0fdc_Title"/>
          <p:cNvSpPr txBox="1"/>
          <p:nvPr>
            <p:custDataLst>
              <p:tags r:id="rId23"/>
            </p:custDataLst>
          </p:nvPr>
        </p:nvSpPr>
        <p:spPr>
          <a:xfrm>
            <a:off x="4038601" y="5788162"/>
            <a:ext cx="832031" cy="276999"/>
          </a:xfrm>
          <a:prstGeom prst="rect">
            <a:avLst/>
          </a:prstGeom>
          <a:noFill/>
        </p:spPr>
        <p:txBody>
          <a:bodyPr vert="horz" wrap="square" lIns="0" tIns="0" rIns="0" bIns="0" rtlCol="0" anchor="ctr" anchorCtr="0">
            <a:spAutoFit/>
          </a:bodyPr>
          <a:lstStyle/>
          <a:p>
            <a:pPr algn="ctr"/>
            <a:r>
              <a:rPr lang="en-US" b="1" spc="-10" dirty="0">
                <a:solidFill>
                  <a:srgbClr val="B20E12"/>
                </a:solidFill>
                <a:latin typeface="Calibri" panose="020F0502020204030204" pitchFamily="34" charset="0"/>
              </a:rPr>
              <a:t>Target 2</a:t>
            </a:r>
          </a:p>
        </p:txBody>
      </p:sp>
      <p:sp>
        <p:nvSpPr>
          <p:cNvPr id="19648" name="OTLSHAPE_M_b0abdd91455b44d7bbc1df4a22fedd26_Title"/>
          <p:cNvSpPr txBox="1"/>
          <p:nvPr>
            <p:custDataLst>
              <p:tags r:id="rId24"/>
            </p:custDataLst>
          </p:nvPr>
        </p:nvSpPr>
        <p:spPr>
          <a:xfrm>
            <a:off x="5690814" y="5752713"/>
            <a:ext cx="1014786" cy="276999"/>
          </a:xfrm>
          <a:prstGeom prst="rect">
            <a:avLst/>
          </a:prstGeom>
          <a:noFill/>
        </p:spPr>
        <p:txBody>
          <a:bodyPr vert="horz" wrap="square" lIns="0" tIns="0" rIns="0" bIns="0" rtlCol="0" anchor="ctr" anchorCtr="0">
            <a:spAutoFit/>
          </a:bodyPr>
          <a:lstStyle/>
          <a:p>
            <a:pPr algn="ctr"/>
            <a:r>
              <a:rPr lang="en-US" b="1" spc="-10" dirty="0">
                <a:solidFill>
                  <a:srgbClr val="B20E12"/>
                </a:solidFill>
                <a:latin typeface="Calibri" panose="020F0502020204030204" pitchFamily="34" charset="0"/>
              </a:rPr>
              <a:t>Target 3</a:t>
            </a:r>
          </a:p>
        </p:txBody>
      </p:sp>
      <p:sp>
        <p:nvSpPr>
          <p:cNvPr id="19651" name="OTLSHAPE_M_5a8668fe0e5f47688340e8a167c5bf9b_Title"/>
          <p:cNvSpPr txBox="1"/>
          <p:nvPr>
            <p:custDataLst>
              <p:tags r:id="rId25"/>
            </p:custDataLst>
          </p:nvPr>
        </p:nvSpPr>
        <p:spPr>
          <a:xfrm>
            <a:off x="8188960" y="5726117"/>
            <a:ext cx="1069339" cy="276999"/>
          </a:xfrm>
          <a:prstGeom prst="rect">
            <a:avLst/>
          </a:prstGeom>
          <a:noFill/>
        </p:spPr>
        <p:txBody>
          <a:bodyPr vert="horz" wrap="square" lIns="0" tIns="0" rIns="0" bIns="0" rtlCol="0" anchor="ctr" anchorCtr="0">
            <a:spAutoFit/>
          </a:bodyPr>
          <a:lstStyle/>
          <a:p>
            <a:pPr algn="ctr"/>
            <a:r>
              <a:rPr lang="en-US" b="1" spc="-10" dirty="0">
                <a:solidFill>
                  <a:srgbClr val="B20E12"/>
                </a:solidFill>
                <a:latin typeface="Calibri" panose="020F0502020204030204" pitchFamily="34" charset="0"/>
              </a:rPr>
              <a:t>Target </a:t>
            </a:r>
            <a:r>
              <a:rPr lang="en-US" b="1" spc="-10" dirty="0" smtClean="0">
                <a:solidFill>
                  <a:srgbClr val="B20E12"/>
                </a:solidFill>
                <a:latin typeface="Calibri" panose="020F0502020204030204" pitchFamily="34" charset="0"/>
              </a:rPr>
              <a:t> 4</a:t>
            </a:r>
            <a:endParaRPr lang="en-US" b="1" spc="-10" dirty="0">
              <a:solidFill>
                <a:srgbClr val="B20E12"/>
              </a:solidFill>
              <a:latin typeface="Calibri" panose="020F0502020204030204" pitchFamily="34" charset="0"/>
            </a:endParaRPr>
          </a:p>
        </p:txBody>
      </p:sp>
      <p:sp>
        <p:nvSpPr>
          <p:cNvPr id="19657" name="OTLSHAPE_T_15d2be0220b84c62912bd3e31c0e3ac3_Shape"/>
          <p:cNvSpPr/>
          <p:nvPr>
            <p:custDataLst>
              <p:tags r:id="rId26"/>
            </p:custDataLst>
          </p:nvPr>
        </p:nvSpPr>
        <p:spPr>
          <a:xfrm>
            <a:off x="2006600" y="1562100"/>
            <a:ext cx="1511300" cy="561976"/>
          </a:xfrm>
          <a:prstGeom prst="chevron">
            <a:avLst>
              <a:gd name="adj" fmla="val 55128"/>
            </a:avLst>
          </a:prstGeom>
          <a:solidFill>
            <a:srgbClr val="C0000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9658" name="OTLSHAPE_T_15d2be0220b84c62912bd3e31c0e3ac3_ShapePercentage" hidden="1"/>
          <p:cNvSpPr/>
          <p:nvPr>
            <p:custDataLst>
              <p:tags r:id="rId27"/>
            </p:custDataLst>
          </p:nvPr>
        </p:nvSpPr>
        <p:spPr>
          <a:xfrm>
            <a:off x="2674474" y="2001816"/>
            <a:ext cx="0" cy="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59" name="OTLSHAPE_T_15d2be0220b84c62912bd3e31c0e3ac3_TextPercentage" hidden="1"/>
          <p:cNvSpPr txBox="1"/>
          <p:nvPr>
            <p:custDataLst>
              <p:tags r:id="rId28"/>
            </p:custDataLst>
          </p:nvPr>
        </p:nvSpPr>
        <p:spPr>
          <a:xfrm>
            <a:off x="1524000" y="1994069"/>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9660" name="OTLSHAPE_T_15d2be0220b84c62912bd3e31c0e3ac3_StartDate" hidden="1"/>
          <p:cNvSpPr txBox="1"/>
          <p:nvPr>
            <p:custDataLst>
              <p:tags r:id="rId29"/>
            </p:custDataLst>
          </p:nvPr>
        </p:nvSpPr>
        <p:spPr>
          <a:xfrm>
            <a:off x="1524000" y="1994070"/>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661" name="OTLSHAPE_T_15d2be0220b84c62912bd3e31c0e3ac3_EndDate" hidden="1"/>
          <p:cNvSpPr txBox="1"/>
          <p:nvPr>
            <p:custDataLst>
              <p:tags r:id="rId30"/>
            </p:custDataLst>
          </p:nvPr>
        </p:nvSpPr>
        <p:spPr>
          <a:xfrm>
            <a:off x="1524000" y="1994070"/>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664" name="OTLSHAPE_T_15d2be0220b84c62912bd3e31c0e3ac3_Duration"/>
          <p:cNvSpPr txBox="1"/>
          <p:nvPr>
            <p:custDataLst>
              <p:tags r:id="rId31"/>
            </p:custDataLst>
          </p:nvPr>
        </p:nvSpPr>
        <p:spPr>
          <a:xfrm>
            <a:off x="2438401" y="1664536"/>
            <a:ext cx="790575" cy="369332"/>
          </a:xfrm>
          <a:prstGeom prst="rect">
            <a:avLst/>
          </a:prstGeom>
          <a:noFill/>
        </p:spPr>
        <p:txBody>
          <a:bodyPr vert="horz" wrap="square" lIns="0" tIns="0" rIns="0" bIns="0" rtlCol="0" anchor="ctr" anchorCtr="0">
            <a:spAutoFit/>
          </a:bodyPr>
          <a:lstStyle/>
          <a:p>
            <a:pPr algn="ctr"/>
            <a:r>
              <a:rPr lang="en-US" sz="1200" b="1" spc="-8" dirty="0">
                <a:solidFill>
                  <a:schemeClr val="lt1"/>
                </a:solidFill>
                <a:latin typeface="Calibri" panose="020F0502020204030204" pitchFamily="34" charset="0"/>
              </a:rPr>
              <a:t>Problem</a:t>
            </a:r>
          </a:p>
          <a:p>
            <a:pPr algn="ctr"/>
            <a:r>
              <a:rPr lang="en-US" sz="1200" b="1" spc="-8" dirty="0">
                <a:solidFill>
                  <a:schemeClr val="lt1"/>
                </a:solidFill>
                <a:latin typeface="Calibri" panose="020F0502020204030204" pitchFamily="34" charset="0"/>
              </a:rPr>
              <a:t> Analysis_1</a:t>
            </a:r>
          </a:p>
        </p:txBody>
      </p:sp>
      <p:sp>
        <p:nvSpPr>
          <p:cNvPr id="19665" name="OTLSHAPE_T_4be638bfea754bc59991596c3eef3bf7_Shape"/>
          <p:cNvSpPr/>
          <p:nvPr>
            <p:custDataLst>
              <p:tags r:id="rId32"/>
            </p:custDataLst>
          </p:nvPr>
        </p:nvSpPr>
        <p:spPr>
          <a:xfrm>
            <a:off x="2032001" y="2264410"/>
            <a:ext cx="2413000" cy="643890"/>
          </a:xfrm>
          <a:prstGeom prst="chevron">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44" name="OTLSHAPE_T_4be638bfea754bc59991596c3eef3bf7_ShapePercentage" hidden="1"/>
          <p:cNvSpPr/>
          <p:nvPr>
            <p:custDataLst>
              <p:tags r:id="rId33"/>
            </p:custDataLst>
          </p:nvPr>
        </p:nvSpPr>
        <p:spPr>
          <a:xfrm>
            <a:off x="2674474" y="2235835"/>
            <a:ext cx="0" cy="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45" name="OTLSHAPE_T_4be638bfea754bc59991596c3eef3bf7_TextPercentage" hidden="1"/>
          <p:cNvSpPr txBox="1"/>
          <p:nvPr>
            <p:custDataLst>
              <p:tags r:id="rId34"/>
            </p:custDataLst>
          </p:nvPr>
        </p:nvSpPr>
        <p:spPr>
          <a:xfrm>
            <a:off x="1524000" y="2228088"/>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9746" name="OTLSHAPE_T_4be638bfea754bc59991596c3eef3bf7_StartDate" hidden="1"/>
          <p:cNvSpPr txBox="1"/>
          <p:nvPr>
            <p:custDataLst>
              <p:tags r:id="rId35"/>
            </p:custDataLst>
          </p:nvPr>
        </p:nvSpPr>
        <p:spPr>
          <a:xfrm>
            <a:off x="1524000" y="2228089"/>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47" name="OTLSHAPE_T_4be638bfea754bc59991596c3eef3bf7_EndDate" hidden="1"/>
          <p:cNvSpPr txBox="1"/>
          <p:nvPr>
            <p:custDataLst>
              <p:tags r:id="rId36"/>
            </p:custDataLst>
          </p:nvPr>
        </p:nvSpPr>
        <p:spPr>
          <a:xfrm>
            <a:off x="1524000" y="2228089"/>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52" name="OTLSHAPE_T_aee3cd237e094d08996d195632a47ed6_ShapePercentage" hidden="1"/>
          <p:cNvSpPr/>
          <p:nvPr>
            <p:custDataLst>
              <p:tags r:id="rId37"/>
            </p:custDataLst>
          </p:nvPr>
        </p:nvSpPr>
        <p:spPr>
          <a:xfrm>
            <a:off x="3529856" y="246985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53" name="OTLSHAPE_T_aee3cd237e094d08996d195632a47ed6_TextPercentage" hidden="1"/>
          <p:cNvSpPr txBox="1"/>
          <p:nvPr>
            <p:custDataLst>
              <p:tags r:id="rId38"/>
            </p:custDataLst>
          </p:nvPr>
        </p:nvSpPr>
        <p:spPr>
          <a:xfrm>
            <a:off x="1524000" y="2462107"/>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9754" name="OTLSHAPE_T_aee3cd237e094d08996d195632a47ed6_StartDate" hidden="1"/>
          <p:cNvSpPr txBox="1"/>
          <p:nvPr>
            <p:custDataLst>
              <p:tags r:id="rId39"/>
            </p:custDataLst>
          </p:nvPr>
        </p:nvSpPr>
        <p:spPr>
          <a:xfrm>
            <a:off x="1524000" y="2462108"/>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55" name="OTLSHAPE_T_aee3cd237e094d08996d195632a47ed6_EndDate" hidden="1"/>
          <p:cNvSpPr txBox="1"/>
          <p:nvPr>
            <p:custDataLst>
              <p:tags r:id="rId40"/>
            </p:custDataLst>
          </p:nvPr>
        </p:nvSpPr>
        <p:spPr>
          <a:xfrm>
            <a:off x="1524000" y="2462108"/>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60" name="OTLSHAPE_T_595522e6a4c8437398d8e975e7769937_ShapePercentage" hidden="1"/>
          <p:cNvSpPr/>
          <p:nvPr>
            <p:custDataLst>
              <p:tags r:id="rId41"/>
            </p:custDataLst>
          </p:nvPr>
        </p:nvSpPr>
        <p:spPr>
          <a:xfrm>
            <a:off x="4385237" y="2703872"/>
            <a:ext cx="0" cy="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61" name="OTLSHAPE_T_595522e6a4c8437398d8e975e7769937_TextPercentage" hidden="1"/>
          <p:cNvSpPr txBox="1"/>
          <p:nvPr>
            <p:custDataLst>
              <p:tags r:id="rId42"/>
            </p:custDataLst>
          </p:nvPr>
        </p:nvSpPr>
        <p:spPr>
          <a:xfrm>
            <a:off x="1524000" y="26961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9762" name="OTLSHAPE_T_595522e6a4c8437398d8e975e7769937_StartDate" hidden="1"/>
          <p:cNvSpPr txBox="1"/>
          <p:nvPr>
            <p:custDataLst>
              <p:tags r:id="rId43"/>
            </p:custDataLst>
          </p:nvPr>
        </p:nvSpPr>
        <p:spPr>
          <a:xfrm>
            <a:off x="1524000" y="2696126"/>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63" name="OTLSHAPE_T_595522e6a4c8437398d8e975e7769937_EndDate" hidden="1"/>
          <p:cNvSpPr txBox="1"/>
          <p:nvPr>
            <p:custDataLst>
              <p:tags r:id="rId44"/>
            </p:custDataLst>
          </p:nvPr>
        </p:nvSpPr>
        <p:spPr>
          <a:xfrm>
            <a:off x="1524000" y="2696126"/>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68" name="OTLSHAPE_T_81e5f26d871f4ae5ae3409ab7e19e699_ShapePercentage" hidden="1"/>
          <p:cNvSpPr/>
          <p:nvPr>
            <p:custDataLst>
              <p:tags r:id="rId45"/>
            </p:custDataLst>
          </p:nvPr>
        </p:nvSpPr>
        <p:spPr>
          <a:xfrm>
            <a:off x="4385237" y="2937891"/>
            <a:ext cx="0" cy="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69" name="OTLSHAPE_T_81e5f26d871f4ae5ae3409ab7e19e699_TextPercentage" hidden="1"/>
          <p:cNvSpPr txBox="1"/>
          <p:nvPr>
            <p:custDataLst>
              <p:tags r:id="rId46"/>
            </p:custDataLst>
          </p:nvPr>
        </p:nvSpPr>
        <p:spPr>
          <a:xfrm>
            <a:off x="1524000" y="293014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9770" name="OTLSHAPE_T_81e5f26d871f4ae5ae3409ab7e19e699_StartDate" hidden="1"/>
          <p:cNvSpPr txBox="1"/>
          <p:nvPr>
            <p:custDataLst>
              <p:tags r:id="rId47"/>
            </p:custDataLst>
          </p:nvPr>
        </p:nvSpPr>
        <p:spPr>
          <a:xfrm>
            <a:off x="1524000" y="2930145"/>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71" name="OTLSHAPE_T_81e5f26d871f4ae5ae3409ab7e19e699_EndDate" hidden="1"/>
          <p:cNvSpPr txBox="1"/>
          <p:nvPr>
            <p:custDataLst>
              <p:tags r:id="rId48"/>
            </p:custDataLst>
          </p:nvPr>
        </p:nvSpPr>
        <p:spPr>
          <a:xfrm>
            <a:off x="1524000" y="2930145"/>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76" name="OTLSHAPE_T_483bbbf5c83f40fdba3b1ddb997e80eb_ShapePercentage" hidden="1"/>
          <p:cNvSpPr/>
          <p:nvPr>
            <p:custDataLst>
              <p:tags r:id="rId49"/>
            </p:custDataLst>
          </p:nvPr>
        </p:nvSpPr>
        <p:spPr>
          <a:xfrm>
            <a:off x="5675321" y="3171910"/>
            <a:ext cx="0" cy="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77" name="OTLSHAPE_T_483bbbf5c83f40fdba3b1ddb997e80eb_TextPercentage" hidden="1"/>
          <p:cNvSpPr txBox="1"/>
          <p:nvPr>
            <p:custDataLst>
              <p:tags r:id="rId50"/>
            </p:custDataLst>
          </p:nvPr>
        </p:nvSpPr>
        <p:spPr>
          <a:xfrm>
            <a:off x="1524000" y="3164163"/>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9778" name="OTLSHAPE_T_483bbbf5c83f40fdba3b1ddb997e80eb_StartDate" hidden="1"/>
          <p:cNvSpPr txBox="1"/>
          <p:nvPr>
            <p:custDataLst>
              <p:tags r:id="rId51"/>
            </p:custDataLst>
          </p:nvPr>
        </p:nvSpPr>
        <p:spPr>
          <a:xfrm>
            <a:off x="1524000" y="3164164"/>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79" name="OTLSHAPE_T_483bbbf5c83f40fdba3b1ddb997e80eb_EndDate" hidden="1"/>
          <p:cNvSpPr txBox="1"/>
          <p:nvPr>
            <p:custDataLst>
              <p:tags r:id="rId52"/>
            </p:custDataLst>
          </p:nvPr>
        </p:nvSpPr>
        <p:spPr>
          <a:xfrm>
            <a:off x="1524000" y="3164164"/>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84" name="OTLSHAPE_T_5417459faabd473e8e317c8fe7fed1ca_ShapePercentage" hidden="1"/>
          <p:cNvSpPr/>
          <p:nvPr>
            <p:custDataLst>
              <p:tags r:id="rId53"/>
            </p:custDataLst>
          </p:nvPr>
        </p:nvSpPr>
        <p:spPr>
          <a:xfrm>
            <a:off x="7778718" y="3405928"/>
            <a:ext cx="0" cy="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85" name="OTLSHAPE_T_5417459faabd473e8e317c8fe7fed1ca_TextPercentage" hidden="1"/>
          <p:cNvSpPr txBox="1"/>
          <p:nvPr>
            <p:custDataLst>
              <p:tags r:id="rId54"/>
            </p:custDataLst>
          </p:nvPr>
        </p:nvSpPr>
        <p:spPr>
          <a:xfrm>
            <a:off x="1524000" y="33981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9786" name="OTLSHAPE_T_5417459faabd473e8e317c8fe7fed1ca_StartDate" hidden="1"/>
          <p:cNvSpPr txBox="1"/>
          <p:nvPr>
            <p:custDataLst>
              <p:tags r:id="rId55"/>
            </p:custDataLst>
          </p:nvPr>
        </p:nvSpPr>
        <p:spPr>
          <a:xfrm>
            <a:off x="1524000" y="3398182"/>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19787" name="OTLSHAPE_T_5417459faabd473e8e317c8fe7fed1ca_EndDate" hidden="1"/>
          <p:cNvSpPr txBox="1"/>
          <p:nvPr>
            <p:custDataLst>
              <p:tags r:id="rId56"/>
            </p:custDataLst>
          </p:nvPr>
        </p:nvSpPr>
        <p:spPr>
          <a:xfrm>
            <a:off x="1524000" y="3398182"/>
            <a:ext cx="0" cy="169277"/>
          </a:xfrm>
          <a:prstGeom prst="rect">
            <a:avLst/>
          </a:prstGeom>
          <a:noFill/>
        </p:spPr>
        <p:txBody>
          <a:bodyPr vert="horz" wrap="square" lIns="0" tIns="0" rIns="0" bIns="0" rtlCol="0" anchor="ctr" anchorCtr="0">
            <a:spAutoFit/>
          </a:bodyPr>
          <a:lstStyle/>
          <a:p>
            <a:pPr algn="ctr"/>
            <a:endParaRPr lang="en-US" sz="1100">
              <a:solidFill>
                <a:srgbClr val="737373"/>
              </a:solidFill>
              <a:latin typeface="Calibri" panose="020F0502020204030204" pitchFamily="34" charset="0"/>
            </a:endParaRPr>
          </a:p>
        </p:txBody>
      </p:sp>
      <p:sp>
        <p:nvSpPr>
          <p:cNvPr id="2" name="TextBox 1"/>
          <p:cNvSpPr txBox="1"/>
          <p:nvPr/>
        </p:nvSpPr>
        <p:spPr>
          <a:xfrm>
            <a:off x="2762251" y="2238376"/>
            <a:ext cx="1339849" cy="584775"/>
          </a:xfrm>
          <a:prstGeom prst="rect">
            <a:avLst/>
          </a:prstGeom>
          <a:noFill/>
        </p:spPr>
        <p:txBody>
          <a:bodyPr wrap="square" rtlCol="0">
            <a:spAutoFit/>
          </a:bodyPr>
          <a:lstStyle/>
          <a:p>
            <a:r>
              <a:rPr lang="en-US" sz="1600" b="1" dirty="0">
                <a:solidFill>
                  <a:schemeClr val="bg1"/>
                </a:solidFill>
              </a:rPr>
              <a:t>Literature </a:t>
            </a:r>
            <a:r>
              <a:rPr lang="en-US" sz="1600" b="1" dirty="0" smtClean="0">
                <a:solidFill>
                  <a:schemeClr val="bg1"/>
                </a:solidFill>
              </a:rPr>
              <a:t>   Survey</a:t>
            </a:r>
            <a:endParaRPr lang="en-US" sz="1600" b="1" dirty="0">
              <a:solidFill>
                <a:schemeClr val="bg1"/>
              </a:solidFill>
            </a:endParaRPr>
          </a:p>
        </p:txBody>
      </p:sp>
      <p:sp>
        <p:nvSpPr>
          <p:cNvPr id="109" name="OTLSHAPE_T_4be638bfea754bc59991596c3eef3bf7_Shape"/>
          <p:cNvSpPr/>
          <p:nvPr>
            <p:custDataLst>
              <p:tags r:id="rId57"/>
            </p:custDataLst>
          </p:nvPr>
        </p:nvSpPr>
        <p:spPr>
          <a:xfrm>
            <a:off x="3200400" y="3086100"/>
            <a:ext cx="3403600" cy="685801"/>
          </a:xfrm>
          <a:prstGeom prst="chevron">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587751" y="3244850"/>
            <a:ext cx="2085975" cy="338554"/>
          </a:xfrm>
          <a:prstGeom prst="rect">
            <a:avLst/>
          </a:prstGeom>
          <a:noFill/>
        </p:spPr>
        <p:txBody>
          <a:bodyPr wrap="square" rtlCol="0">
            <a:spAutoFit/>
          </a:bodyPr>
          <a:lstStyle/>
          <a:p>
            <a:r>
              <a:rPr lang="en-US" sz="1600" b="1" dirty="0">
                <a:solidFill>
                  <a:schemeClr val="bg1"/>
                </a:solidFill>
              </a:rPr>
              <a:t>Design &amp; </a:t>
            </a:r>
            <a:r>
              <a:rPr lang="en-US" sz="1600" b="1" dirty="0" smtClean="0">
                <a:solidFill>
                  <a:schemeClr val="bg1"/>
                </a:solidFill>
              </a:rPr>
              <a:t>coding 1</a:t>
            </a:r>
            <a:endParaRPr lang="en-US" sz="1600" b="1" dirty="0">
              <a:solidFill>
                <a:schemeClr val="bg1"/>
              </a:solidFill>
            </a:endParaRPr>
          </a:p>
        </p:txBody>
      </p:sp>
      <p:sp>
        <p:nvSpPr>
          <p:cNvPr id="111" name="OTLSHAPE_T_4be638bfea754bc59991596c3eef3bf7_Shape"/>
          <p:cNvSpPr/>
          <p:nvPr>
            <p:custDataLst>
              <p:tags r:id="rId58"/>
            </p:custDataLst>
          </p:nvPr>
        </p:nvSpPr>
        <p:spPr>
          <a:xfrm>
            <a:off x="4394200" y="2209800"/>
            <a:ext cx="4254500" cy="742950"/>
          </a:xfrm>
          <a:prstGeom prst="chevron">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4991100" y="2333626"/>
            <a:ext cx="2895601" cy="369332"/>
          </a:xfrm>
          <a:prstGeom prst="rect">
            <a:avLst/>
          </a:prstGeom>
          <a:noFill/>
        </p:spPr>
        <p:txBody>
          <a:bodyPr wrap="square" rtlCol="0">
            <a:spAutoFit/>
          </a:bodyPr>
          <a:lstStyle/>
          <a:p>
            <a:r>
              <a:rPr lang="en-US" b="1" dirty="0">
                <a:solidFill>
                  <a:schemeClr val="bg1"/>
                </a:solidFill>
              </a:rPr>
              <a:t>Testing &amp; </a:t>
            </a:r>
            <a:r>
              <a:rPr lang="en-US" b="1" dirty="0" smtClean="0">
                <a:solidFill>
                  <a:schemeClr val="bg1"/>
                </a:solidFill>
              </a:rPr>
              <a:t>Deployment 1</a:t>
            </a:r>
            <a:endParaRPr lang="en-US" b="1" dirty="0">
              <a:solidFill>
                <a:schemeClr val="bg1"/>
              </a:solidFill>
            </a:endParaRPr>
          </a:p>
        </p:txBody>
      </p:sp>
      <p:sp>
        <p:nvSpPr>
          <p:cNvPr id="113" name="OTLSHAPE_T_4be638bfea754bc59991596c3eef3bf7_Shape"/>
          <p:cNvSpPr/>
          <p:nvPr>
            <p:custDataLst>
              <p:tags r:id="rId59"/>
            </p:custDataLst>
          </p:nvPr>
        </p:nvSpPr>
        <p:spPr>
          <a:xfrm>
            <a:off x="6530974" y="3086100"/>
            <a:ext cx="2117726" cy="635001"/>
          </a:xfrm>
          <a:prstGeom prst="chevron">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p:cNvSpPr txBox="1"/>
          <p:nvPr/>
        </p:nvSpPr>
        <p:spPr>
          <a:xfrm>
            <a:off x="5197475" y="5807076"/>
            <a:ext cx="2076450" cy="984885"/>
          </a:xfrm>
          <a:prstGeom prst="rect">
            <a:avLst/>
          </a:prstGeom>
          <a:noFill/>
        </p:spPr>
        <p:txBody>
          <a:bodyPr wrap="square" rtlCol="0">
            <a:spAutoFit/>
          </a:bodyPr>
          <a:lstStyle/>
          <a:p>
            <a:endParaRPr lang="en-US" dirty="0" smtClean="0">
              <a:solidFill>
                <a:srgbClr val="C00000"/>
              </a:solidFill>
            </a:endParaRPr>
          </a:p>
          <a:p>
            <a:r>
              <a:rPr lang="en-US" sz="2000" b="1" dirty="0" smtClean="0">
                <a:solidFill>
                  <a:srgbClr val="002060"/>
                </a:solidFill>
              </a:rPr>
              <a:t>     Leaf </a:t>
            </a:r>
            <a:r>
              <a:rPr lang="en-US" sz="2000" b="1" dirty="0">
                <a:solidFill>
                  <a:srgbClr val="002060"/>
                </a:solidFill>
              </a:rPr>
              <a:t>identification</a:t>
            </a:r>
          </a:p>
        </p:txBody>
      </p:sp>
      <p:sp>
        <p:nvSpPr>
          <p:cNvPr id="14" name="TextBox 13"/>
          <p:cNvSpPr txBox="1"/>
          <p:nvPr/>
        </p:nvSpPr>
        <p:spPr>
          <a:xfrm>
            <a:off x="6702426" y="3235326"/>
            <a:ext cx="2035174" cy="615553"/>
          </a:xfrm>
          <a:prstGeom prst="rect">
            <a:avLst/>
          </a:prstGeom>
          <a:noFill/>
        </p:spPr>
        <p:txBody>
          <a:bodyPr wrap="square" rtlCol="0">
            <a:spAutoFit/>
          </a:bodyPr>
          <a:lstStyle/>
          <a:p>
            <a:pPr algn="ctr"/>
            <a:r>
              <a:rPr lang="en-US" sz="1600" b="1" spc="-8" dirty="0">
                <a:solidFill>
                  <a:schemeClr val="lt1"/>
                </a:solidFill>
                <a:latin typeface="Calibri" panose="020F0502020204030204" pitchFamily="34" charset="0"/>
              </a:rPr>
              <a:t>Problem Analysis_2</a:t>
            </a:r>
          </a:p>
          <a:p>
            <a:endParaRPr lang="en-US" dirty="0"/>
          </a:p>
        </p:txBody>
      </p:sp>
      <p:sp>
        <p:nvSpPr>
          <p:cNvPr id="123" name="OTLSHAPE_T_4be638bfea754bc59991596c3eef3bf7_Shape"/>
          <p:cNvSpPr/>
          <p:nvPr>
            <p:custDataLst>
              <p:tags r:id="rId60"/>
            </p:custDataLst>
          </p:nvPr>
        </p:nvSpPr>
        <p:spPr>
          <a:xfrm>
            <a:off x="8661400" y="2171700"/>
            <a:ext cx="3253096" cy="777875"/>
          </a:xfrm>
          <a:prstGeom prst="chevron">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Testing and </a:t>
            </a:r>
            <a:r>
              <a:rPr lang="en-US" sz="1600" b="1" dirty="0" smtClean="0">
                <a:solidFill>
                  <a:schemeClr val="bg1"/>
                </a:solidFill>
              </a:rPr>
              <a:t>Development 2</a:t>
            </a:r>
            <a:endParaRPr lang="en-US" sz="1600" b="1" dirty="0">
              <a:solidFill>
                <a:schemeClr val="bg1"/>
              </a:solidFill>
            </a:endParaRPr>
          </a:p>
        </p:txBody>
      </p:sp>
      <p:sp>
        <p:nvSpPr>
          <p:cNvPr id="124" name="OTLSHAPE_T_4be638bfea754bc59991596c3eef3bf7_Shape"/>
          <p:cNvSpPr/>
          <p:nvPr>
            <p:custDataLst>
              <p:tags r:id="rId61"/>
            </p:custDataLst>
          </p:nvPr>
        </p:nvSpPr>
        <p:spPr>
          <a:xfrm>
            <a:off x="8670925" y="3074034"/>
            <a:ext cx="2327275" cy="659765"/>
          </a:xfrm>
          <a:prstGeom prst="chevron">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Design and </a:t>
            </a:r>
            <a:r>
              <a:rPr lang="en-US" sz="1600" b="1" dirty="0" smtClean="0">
                <a:solidFill>
                  <a:schemeClr val="bg1"/>
                </a:solidFill>
              </a:rPr>
              <a:t>Coding 2</a:t>
            </a:r>
            <a:endParaRPr lang="en-US" sz="1600" b="1" dirty="0">
              <a:solidFill>
                <a:schemeClr val="bg1"/>
              </a:solidFill>
            </a:endParaRPr>
          </a:p>
        </p:txBody>
      </p:sp>
      <p:sp>
        <p:nvSpPr>
          <p:cNvPr id="16" name="TextBox 15"/>
          <p:cNvSpPr txBox="1"/>
          <p:nvPr/>
        </p:nvSpPr>
        <p:spPr>
          <a:xfrm>
            <a:off x="9315450" y="5721350"/>
            <a:ext cx="1885950" cy="1138773"/>
          </a:xfrm>
          <a:prstGeom prst="rect">
            <a:avLst/>
          </a:prstGeom>
          <a:noFill/>
        </p:spPr>
        <p:txBody>
          <a:bodyPr wrap="square" rtlCol="0">
            <a:spAutoFit/>
          </a:bodyPr>
          <a:lstStyle/>
          <a:p>
            <a:endParaRPr lang="en-US" sz="1400" b="1" dirty="0" smtClean="0">
              <a:solidFill>
                <a:srgbClr val="C00000"/>
              </a:solidFill>
            </a:endParaRPr>
          </a:p>
          <a:p>
            <a:endParaRPr lang="en-US" sz="1400" b="1" dirty="0">
              <a:solidFill>
                <a:srgbClr val="C00000"/>
              </a:solidFill>
            </a:endParaRPr>
          </a:p>
          <a:p>
            <a:r>
              <a:rPr lang="en-US" sz="2000" b="1" dirty="0" smtClean="0">
                <a:solidFill>
                  <a:srgbClr val="002060"/>
                </a:solidFill>
              </a:rPr>
              <a:t>Leaf </a:t>
            </a:r>
            <a:r>
              <a:rPr lang="en-US" sz="2000" b="1" dirty="0">
                <a:solidFill>
                  <a:srgbClr val="002060"/>
                </a:solidFill>
              </a:rPr>
              <a:t>Disease </a:t>
            </a:r>
            <a:r>
              <a:rPr lang="en-US" sz="2000" b="1" dirty="0" smtClean="0">
                <a:solidFill>
                  <a:srgbClr val="002060"/>
                </a:solidFill>
              </a:rPr>
              <a:t>      Detection</a:t>
            </a:r>
            <a:endParaRPr lang="en-US" sz="2000" b="1" dirty="0">
              <a:solidFill>
                <a:srgbClr val="002060"/>
              </a:solidFill>
            </a:endParaRPr>
          </a:p>
        </p:txBody>
      </p:sp>
      <p:sp>
        <p:nvSpPr>
          <p:cNvPr id="18" name="TextBox 17"/>
          <p:cNvSpPr txBox="1"/>
          <p:nvPr/>
        </p:nvSpPr>
        <p:spPr>
          <a:xfrm>
            <a:off x="9271001" y="3940176"/>
            <a:ext cx="866775" cy="369332"/>
          </a:xfrm>
          <a:prstGeom prst="rect">
            <a:avLst/>
          </a:prstGeom>
          <a:noFill/>
        </p:spPr>
        <p:txBody>
          <a:bodyPr wrap="square" rtlCol="0">
            <a:spAutoFit/>
          </a:bodyPr>
          <a:lstStyle/>
          <a:p>
            <a:r>
              <a:rPr lang="en-US" b="1" dirty="0">
                <a:solidFill>
                  <a:srgbClr val="002060"/>
                </a:solidFill>
              </a:rPr>
              <a:t>2016</a:t>
            </a:r>
          </a:p>
        </p:txBody>
      </p:sp>
      <p:sp>
        <p:nvSpPr>
          <p:cNvPr id="132" name="OTLSHAPE_M_2491646ac2c94835896cf8a48c4c0fdc_Shape"/>
          <p:cNvSpPr/>
          <p:nvPr>
            <p:custDataLst>
              <p:tags r:id="rId62"/>
            </p:custDataLst>
          </p:nvPr>
        </p:nvSpPr>
        <p:spPr>
          <a:xfrm>
            <a:off x="2673912" y="5003800"/>
            <a:ext cx="158188" cy="254000"/>
          </a:xfrm>
          <a:prstGeom prst="triangle">
            <a:avLst/>
          </a:prstGeom>
          <a:solidFill>
            <a:schemeClr val="dk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OTLSHAPE_T_15d2be0220b84c62912bd3e31c0e3ac3_RightVerticalConnector5"/>
          <p:cNvCxnSpPr/>
          <p:nvPr>
            <p:custDataLst>
              <p:tags r:id="rId63"/>
            </p:custDataLst>
          </p:nvPr>
        </p:nvCxnSpPr>
        <p:spPr>
          <a:xfrm>
            <a:off x="4445000" y="3797300"/>
            <a:ext cx="0" cy="495300"/>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OTLSHAPE_M_2491646ac2c94835896cf8a48c4c0fdc_Shape"/>
          <p:cNvSpPr/>
          <p:nvPr>
            <p:custDataLst>
              <p:tags r:id="rId64"/>
            </p:custDataLst>
          </p:nvPr>
        </p:nvSpPr>
        <p:spPr>
          <a:xfrm>
            <a:off x="4350312" y="5029200"/>
            <a:ext cx="158188" cy="254000"/>
          </a:xfrm>
          <a:prstGeom prst="triangle">
            <a:avLst/>
          </a:prstGeom>
          <a:solidFill>
            <a:schemeClr val="dk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TLSHAPE_M_2491646ac2c94835896cf8a48c4c0fdc_Shape"/>
          <p:cNvSpPr/>
          <p:nvPr>
            <p:custDataLst>
              <p:tags r:id="rId65"/>
            </p:custDataLst>
          </p:nvPr>
        </p:nvSpPr>
        <p:spPr>
          <a:xfrm>
            <a:off x="6153712" y="5016500"/>
            <a:ext cx="158188" cy="254000"/>
          </a:xfrm>
          <a:prstGeom prst="triangle">
            <a:avLst/>
          </a:prstGeom>
          <a:solidFill>
            <a:schemeClr val="dk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TLSHAPE_M_2491646ac2c94835896cf8a48c4c0fdc_Shape"/>
          <p:cNvSpPr/>
          <p:nvPr>
            <p:custDataLst>
              <p:tags r:id="rId66"/>
            </p:custDataLst>
          </p:nvPr>
        </p:nvSpPr>
        <p:spPr>
          <a:xfrm>
            <a:off x="8592112" y="5054600"/>
            <a:ext cx="158188" cy="254000"/>
          </a:xfrm>
          <a:prstGeom prst="triangle">
            <a:avLst/>
          </a:prstGeom>
          <a:solidFill>
            <a:schemeClr val="dk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OTLSHAPE_M_c6c892620afd42aba44c1b51ae7d3a52_Connector1"/>
          <p:cNvCxnSpPr/>
          <p:nvPr>
            <p:custDataLst>
              <p:tags r:id="rId67"/>
            </p:custDataLst>
          </p:nvPr>
        </p:nvCxnSpPr>
        <p:spPr>
          <a:xfrm>
            <a:off x="4426513" y="5270500"/>
            <a:ext cx="5787" cy="660400"/>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OTLSHAPE_M_c6c892620afd42aba44c1b51ae7d3a52_Connector1"/>
          <p:cNvCxnSpPr>
            <a:endCxn id="19648" idx="0"/>
          </p:cNvCxnSpPr>
          <p:nvPr>
            <p:custDataLst>
              <p:tags r:id="rId68"/>
            </p:custDataLst>
          </p:nvPr>
        </p:nvCxnSpPr>
        <p:spPr>
          <a:xfrm flipH="1">
            <a:off x="6198207" y="5270500"/>
            <a:ext cx="12094" cy="482213"/>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OTLSHAPE_M_c6c892620afd42aba44c1b51ae7d3a52_Connector1"/>
          <p:cNvCxnSpPr/>
          <p:nvPr>
            <p:custDataLst>
              <p:tags r:id="rId69"/>
            </p:custDataLst>
          </p:nvPr>
        </p:nvCxnSpPr>
        <p:spPr>
          <a:xfrm flipH="1">
            <a:off x="8636000" y="5270500"/>
            <a:ext cx="19613" cy="533400"/>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4011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Existing </a:t>
            </a:r>
            <a:r>
              <a:rPr lang="en-US" dirty="0" smtClean="0">
                <a:solidFill>
                  <a:srgbClr val="C00000"/>
                </a:solidFill>
              </a:rPr>
              <a:t>System</a:t>
            </a:r>
            <a:endParaRPr lang="en-US" dirty="0">
              <a:solidFill>
                <a:srgbClr val="C00000"/>
              </a:solidFill>
            </a:endParaRPr>
          </a:p>
        </p:txBody>
      </p:sp>
      <p:sp>
        <p:nvSpPr>
          <p:cNvPr id="3" name="Content Placeholder 2"/>
          <p:cNvSpPr>
            <a:spLocks noGrp="1"/>
          </p:cNvSpPr>
          <p:nvPr>
            <p:ph idx="1"/>
          </p:nvPr>
        </p:nvSpPr>
        <p:spPr/>
        <p:txBody>
          <a:bodyPr/>
          <a:lstStyle/>
          <a:p>
            <a:pPr>
              <a:buClr>
                <a:schemeClr val="accent1">
                  <a:lumMod val="50000"/>
                </a:schemeClr>
              </a:buClr>
            </a:pPr>
            <a:r>
              <a:rPr lang="en-US" sz="2400" dirty="0" smtClean="0">
                <a:solidFill>
                  <a:schemeClr val="accent1">
                    <a:lumMod val="50000"/>
                  </a:schemeClr>
                </a:solidFill>
              </a:rPr>
              <a:t>Leaf </a:t>
            </a:r>
            <a:r>
              <a:rPr lang="en-US" sz="2400" dirty="0">
                <a:solidFill>
                  <a:schemeClr val="accent1">
                    <a:lumMod val="50000"/>
                  </a:schemeClr>
                </a:solidFill>
              </a:rPr>
              <a:t>S</a:t>
            </a:r>
            <a:r>
              <a:rPr lang="en-US" sz="2400" dirty="0" smtClean="0">
                <a:solidFill>
                  <a:schemeClr val="accent1">
                    <a:lumMod val="50000"/>
                  </a:schemeClr>
                </a:solidFill>
              </a:rPr>
              <a:t>nap app  (</a:t>
            </a:r>
            <a:r>
              <a:rPr lang="en-US" sz="2400" i="1" dirty="0" smtClean="0">
                <a:solidFill>
                  <a:schemeClr val="accent1">
                    <a:lumMod val="50000"/>
                  </a:schemeClr>
                </a:solidFill>
              </a:rPr>
              <a:t>only in US, white background mandatory </a:t>
            </a:r>
            <a:r>
              <a:rPr lang="en-US" sz="2400" dirty="0" smtClean="0">
                <a:solidFill>
                  <a:schemeClr val="accent1">
                    <a:lumMod val="50000"/>
                  </a:schemeClr>
                </a:solidFill>
              </a:rPr>
              <a:t>)</a:t>
            </a:r>
          </a:p>
          <a:p>
            <a:pPr>
              <a:buClr>
                <a:schemeClr val="accent1">
                  <a:lumMod val="50000"/>
                </a:schemeClr>
              </a:buClr>
            </a:pPr>
            <a:r>
              <a:rPr lang="en-US" sz="2400" dirty="0" smtClean="0">
                <a:solidFill>
                  <a:schemeClr val="accent1">
                    <a:lumMod val="50000"/>
                  </a:schemeClr>
                </a:solidFill>
              </a:rPr>
              <a:t>Plantifier      (</a:t>
            </a:r>
            <a:r>
              <a:rPr lang="en-US" sz="2400" i="1" dirty="0" smtClean="0">
                <a:solidFill>
                  <a:schemeClr val="accent1">
                    <a:lumMod val="50000"/>
                  </a:schemeClr>
                </a:solidFill>
              </a:rPr>
              <a:t>only in France,4100 species</a:t>
            </a:r>
            <a:r>
              <a:rPr lang="en-US" sz="2400" dirty="0" smtClean="0">
                <a:solidFill>
                  <a:schemeClr val="accent1">
                    <a:lumMod val="50000"/>
                  </a:schemeClr>
                </a:solidFill>
              </a:rPr>
              <a:t>)</a:t>
            </a:r>
          </a:p>
          <a:p>
            <a:pPr>
              <a:buClr>
                <a:schemeClr val="accent1">
                  <a:lumMod val="50000"/>
                </a:schemeClr>
              </a:buClr>
            </a:pPr>
            <a:r>
              <a:rPr lang="en-US" sz="2400" dirty="0" smtClean="0">
                <a:solidFill>
                  <a:schemeClr val="accent1">
                    <a:lumMod val="50000"/>
                  </a:schemeClr>
                </a:solidFill>
              </a:rPr>
              <a:t>Arboral      (</a:t>
            </a:r>
            <a:r>
              <a:rPr lang="en-US" sz="2400" i="1" dirty="0" smtClean="0">
                <a:solidFill>
                  <a:schemeClr val="accent1">
                    <a:lumMod val="50000"/>
                  </a:schemeClr>
                </a:solidFill>
              </a:rPr>
              <a:t>118 species</a:t>
            </a:r>
            <a:r>
              <a:rPr lang="en-US" sz="2400" dirty="0" smtClean="0">
                <a:solidFill>
                  <a:schemeClr val="accent1">
                    <a:lumMod val="50000"/>
                  </a:schemeClr>
                </a:solidFill>
              </a:rPr>
              <a:t>)</a:t>
            </a:r>
          </a:p>
          <a:p>
            <a:pPr>
              <a:buClr>
                <a:schemeClr val="accent1">
                  <a:lumMod val="50000"/>
                </a:schemeClr>
              </a:buClr>
            </a:pPr>
            <a:r>
              <a:rPr lang="en-US" sz="2400" dirty="0" smtClean="0">
                <a:solidFill>
                  <a:schemeClr val="accent1">
                    <a:lumMod val="50000"/>
                  </a:schemeClr>
                </a:solidFill>
              </a:rPr>
              <a:t>Plants       (</a:t>
            </a:r>
            <a:r>
              <a:rPr lang="en-US" sz="2400" i="1" dirty="0" smtClean="0">
                <a:solidFill>
                  <a:schemeClr val="accent1">
                    <a:lumMod val="50000"/>
                  </a:schemeClr>
                </a:solidFill>
              </a:rPr>
              <a:t>only in US,50K species</a:t>
            </a:r>
            <a:r>
              <a:rPr lang="en-US" sz="2400" dirty="0" smtClean="0">
                <a:solidFill>
                  <a:schemeClr val="accent1">
                    <a:lumMod val="50000"/>
                  </a:schemeClr>
                </a:solidFill>
              </a:rPr>
              <a:t>)</a:t>
            </a:r>
          </a:p>
          <a:p>
            <a:pPr marL="82296" indent="0">
              <a:buNone/>
            </a:pPr>
            <a:r>
              <a:rPr lang="en-US" sz="2400" dirty="0" smtClean="0"/>
              <a:t> </a:t>
            </a:r>
          </a:p>
          <a:p>
            <a:pPr marL="82296" indent="0">
              <a:buNone/>
            </a:pPr>
            <a:endParaRPr lang="en-US" dirty="0"/>
          </a:p>
        </p:txBody>
      </p:sp>
    </p:spTree>
    <p:extLst>
      <p:ext uri="{BB962C8B-B14F-4D97-AF65-F5344CB8AC3E}">
        <p14:creationId xmlns:p14="http://schemas.microsoft.com/office/powerpoint/2010/main" val="272273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Future Directions</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pPr>
              <a:buClr>
                <a:schemeClr val="accent1">
                  <a:lumMod val="50000"/>
                </a:schemeClr>
              </a:buClr>
            </a:pPr>
            <a:r>
              <a:rPr lang="en-US" sz="2800" dirty="0" smtClean="0">
                <a:solidFill>
                  <a:schemeClr val="accent1">
                    <a:lumMod val="50000"/>
                  </a:schemeClr>
                </a:solidFill>
              </a:rPr>
              <a:t>Expand data Set </a:t>
            </a:r>
          </a:p>
          <a:p>
            <a:pPr>
              <a:buClr>
                <a:schemeClr val="accent1">
                  <a:lumMod val="50000"/>
                </a:schemeClr>
              </a:buClr>
            </a:pPr>
            <a:r>
              <a:rPr lang="en-US" sz="2800" dirty="0" smtClean="0">
                <a:solidFill>
                  <a:schemeClr val="accent1">
                    <a:lumMod val="50000"/>
                  </a:schemeClr>
                </a:solidFill>
              </a:rPr>
              <a:t>Online Learning (Cloud)</a:t>
            </a:r>
          </a:p>
          <a:p>
            <a:pPr>
              <a:buClr>
                <a:schemeClr val="accent1">
                  <a:lumMod val="50000"/>
                </a:schemeClr>
              </a:buClr>
            </a:pPr>
            <a:r>
              <a:rPr lang="en-US" sz="2800" dirty="0" smtClean="0">
                <a:solidFill>
                  <a:schemeClr val="accent1">
                    <a:lumMod val="50000"/>
                  </a:schemeClr>
                </a:solidFill>
              </a:rPr>
              <a:t>Semi Supervised Learning </a:t>
            </a:r>
          </a:p>
          <a:p>
            <a:endParaRPr lang="en-US" dirty="0">
              <a:solidFill>
                <a:schemeClr val="tx1"/>
              </a:solidFill>
            </a:endParaRPr>
          </a:p>
        </p:txBody>
      </p:sp>
    </p:spTree>
    <p:extLst>
      <p:ext uri="{BB962C8B-B14F-4D97-AF65-F5344CB8AC3E}">
        <p14:creationId xmlns:p14="http://schemas.microsoft.com/office/powerpoint/2010/main" val="169349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792" y="247343"/>
            <a:ext cx="9997440" cy="1143000"/>
          </a:xfrm>
        </p:spPr>
        <p:txBody>
          <a:bodyPr>
            <a:normAutofit fontScale="90000"/>
          </a:bodyPr>
          <a:lstStyle/>
          <a:p>
            <a:pPr algn="ctr"/>
            <a:r>
              <a:rPr lang="en-US" dirty="0">
                <a:solidFill>
                  <a:srgbClr val="C00000"/>
                </a:solidFill>
              </a:rPr>
              <a:t>References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sz="2000" b="1" dirty="0">
                <a:solidFill>
                  <a:srgbClr val="002060"/>
                </a:solidFill>
              </a:rPr>
              <a:t>[1]  Mao, </a:t>
            </a:r>
            <a:r>
              <a:rPr lang="en-US" sz="2000" b="1" dirty="0" err="1">
                <a:solidFill>
                  <a:srgbClr val="002060"/>
                </a:solidFill>
              </a:rPr>
              <a:t>Ke</a:t>
            </a:r>
            <a:r>
              <a:rPr lang="en-US" sz="2000" b="1" dirty="0">
                <a:solidFill>
                  <a:srgbClr val="002060"/>
                </a:solidFill>
              </a:rPr>
              <a:t> Zhi, K-C. Tan, and Wee Ser. "Probabilistic neural-network structure determination for pattern classification." </a:t>
            </a:r>
            <a:r>
              <a:rPr lang="en-US" sz="2000" b="1" i="1" dirty="0">
                <a:solidFill>
                  <a:srgbClr val="002060"/>
                </a:solidFill>
              </a:rPr>
              <a:t>Neural Networks, IEEE Transactions on 11.4 (2000)</a:t>
            </a:r>
            <a:r>
              <a:rPr lang="en-US" sz="2000" b="1" dirty="0">
                <a:solidFill>
                  <a:srgbClr val="002060"/>
                </a:solidFill>
              </a:rPr>
              <a:t>: 1009-1016</a:t>
            </a:r>
            <a:r>
              <a:rPr lang="en-US" sz="2000" b="1" dirty="0" smtClean="0">
                <a:solidFill>
                  <a:srgbClr val="002060"/>
                </a:solidFill>
              </a:rPr>
              <a:t>.</a:t>
            </a:r>
          </a:p>
          <a:p>
            <a:pPr marL="82296" indent="0">
              <a:buNone/>
            </a:pPr>
            <a:endParaRPr lang="en-US" sz="2000" b="1" dirty="0">
              <a:solidFill>
                <a:srgbClr val="002060"/>
              </a:solidFill>
            </a:endParaRPr>
          </a:p>
          <a:p>
            <a:pPr marL="82296" indent="0">
              <a:buNone/>
            </a:pPr>
            <a:r>
              <a:rPr lang="en-US" sz="2000" b="1" dirty="0" smtClean="0">
                <a:solidFill>
                  <a:srgbClr val="002060"/>
                </a:solidFill>
              </a:rPr>
              <a:t>[2] </a:t>
            </a:r>
            <a:r>
              <a:rPr lang="en-US" sz="2000" b="1" dirty="0">
                <a:solidFill>
                  <a:srgbClr val="002060"/>
                </a:solidFill>
              </a:rPr>
              <a:t>Huang, Guang-Bin, et al. "Extreme learning machine for regression and multiclass classification." </a:t>
            </a:r>
            <a:r>
              <a:rPr lang="en-US" sz="2000" b="1" i="1" dirty="0">
                <a:solidFill>
                  <a:srgbClr val="002060"/>
                </a:solidFill>
              </a:rPr>
              <a:t>Systems, Man, and Cybernetics, Part B: Cybernetics, IEEE Transactions on 42.2 (2012)</a:t>
            </a:r>
            <a:r>
              <a:rPr lang="en-US" sz="2000" b="1" dirty="0">
                <a:solidFill>
                  <a:srgbClr val="002060"/>
                </a:solidFill>
              </a:rPr>
              <a:t>: 513-529</a:t>
            </a:r>
            <a:r>
              <a:rPr lang="en-US" sz="2000" b="1" dirty="0" smtClean="0">
                <a:solidFill>
                  <a:srgbClr val="002060"/>
                </a:solidFill>
              </a:rPr>
              <a:t>.</a:t>
            </a:r>
          </a:p>
          <a:p>
            <a:pPr marL="82296" indent="0">
              <a:buNone/>
            </a:pPr>
            <a:endParaRPr lang="en-US" sz="2000" b="1" dirty="0" smtClean="0">
              <a:solidFill>
                <a:srgbClr val="002060"/>
              </a:solidFill>
            </a:endParaRPr>
          </a:p>
          <a:p>
            <a:pPr marL="82296" indent="0">
              <a:buNone/>
            </a:pPr>
            <a:r>
              <a:rPr lang="en-US" sz="2000" b="1" dirty="0" smtClean="0">
                <a:solidFill>
                  <a:srgbClr val="002060"/>
                </a:solidFill>
              </a:rPr>
              <a:t>[3] </a:t>
            </a:r>
            <a:r>
              <a:rPr lang="en-US" sz="2000" b="1" dirty="0">
                <a:solidFill>
                  <a:srgbClr val="002060"/>
                </a:solidFill>
              </a:rPr>
              <a:t>Al-Hiary H., S. Bani-Ahmad, M. Reyalat, M., Braik and Z. Al Rahamneh, “Fast and accurate detection and classification of plant disease”, </a:t>
            </a:r>
            <a:r>
              <a:rPr lang="en-US" sz="2000" b="1" i="1" dirty="0">
                <a:solidFill>
                  <a:srgbClr val="002060"/>
                </a:solidFill>
              </a:rPr>
              <a:t>International Journal of computer Application, ISSN 0975- 8887,vol.17, No1, pp. 31-38, 2011</a:t>
            </a:r>
            <a:r>
              <a:rPr lang="en-US" sz="2000" b="1" dirty="0">
                <a:solidFill>
                  <a:srgbClr val="002060"/>
                </a:solidFill>
              </a:rPr>
              <a:t>.</a:t>
            </a:r>
          </a:p>
          <a:p>
            <a:pPr marL="82296" indent="0">
              <a:buNone/>
            </a:pPr>
            <a:endParaRPr lang="en-US" sz="2000" b="1" dirty="0">
              <a:solidFill>
                <a:srgbClr val="002060"/>
              </a:solidFill>
            </a:endParaRPr>
          </a:p>
          <a:p>
            <a:pPr marL="82296" indent="0">
              <a:buNone/>
            </a:pPr>
            <a:r>
              <a:rPr lang="en-US" sz="2000" b="1" dirty="0">
                <a:solidFill>
                  <a:srgbClr val="002060"/>
                </a:solidFill>
              </a:rPr>
              <a:t>[4] </a:t>
            </a:r>
            <a:r>
              <a:rPr lang="en-US" sz="2000" b="1" dirty="0" err="1">
                <a:solidFill>
                  <a:srgbClr val="002060"/>
                </a:solidFill>
              </a:rPr>
              <a:t>Rumpf</a:t>
            </a:r>
            <a:r>
              <a:rPr lang="en-US" sz="2000" b="1" dirty="0">
                <a:solidFill>
                  <a:srgbClr val="002060"/>
                </a:solidFill>
              </a:rPr>
              <a:t>, T., et al. "Early detection and classification of plant diseases with Support Vector Machines based on </a:t>
            </a:r>
            <a:r>
              <a:rPr lang="en-US" sz="2000" b="1" dirty="0" err="1">
                <a:solidFill>
                  <a:srgbClr val="002060"/>
                </a:solidFill>
              </a:rPr>
              <a:t>hyperspectral</a:t>
            </a:r>
            <a:r>
              <a:rPr lang="en-US" sz="2000" b="1" dirty="0">
                <a:solidFill>
                  <a:srgbClr val="002060"/>
                </a:solidFill>
              </a:rPr>
              <a:t> reflectance." </a:t>
            </a:r>
            <a:r>
              <a:rPr lang="en-US" sz="2000" b="1" i="1" dirty="0">
                <a:solidFill>
                  <a:srgbClr val="002060"/>
                </a:solidFill>
              </a:rPr>
              <a:t>Computers and Electronics in Agriculture 74.1 (2010): 91-99.</a:t>
            </a:r>
          </a:p>
          <a:p>
            <a:pPr marL="82296" indent="0">
              <a:buNone/>
            </a:pPr>
            <a:endParaRPr lang="en-US" sz="1600" b="1" dirty="0">
              <a:solidFill>
                <a:srgbClr val="002060"/>
              </a:solidFill>
            </a:endParaRPr>
          </a:p>
          <a:p>
            <a:pPr marL="82296" indent="0">
              <a:buNone/>
            </a:pPr>
            <a:endParaRPr lang="en-US" sz="1600" b="1" dirty="0">
              <a:solidFill>
                <a:srgbClr val="002060"/>
              </a:solidFill>
            </a:endParaRPr>
          </a:p>
          <a:p>
            <a:pPr marL="82296" indent="0">
              <a:buNone/>
            </a:pPr>
            <a:endParaRPr lang="en-US" sz="1600" dirty="0"/>
          </a:p>
          <a:p>
            <a:pPr marL="82296" indent="0">
              <a:buNone/>
            </a:pPr>
            <a:endParaRPr lang="en-US" dirty="0"/>
          </a:p>
        </p:txBody>
      </p:sp>
    </p:spTree>
    <p:extLst>
      <p:ext uri="{BB962C8B-B14F-4D97-AF65-F5344CB8AC3E}">
        <p14:creationId xmlns:p14="http://schemas.microsoft.com/office/powerpoint/2010/main" val="39217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82296" indent="0">
              <a:buNone/>
            </a:pPr>
            <a:r>
              <a:rPr lang="en-US" sz="2000" b="1" dirty="0">
                <a:solidFill>
                  <a:srgbClr val="002060"/>
                </a:solidFill>
              </a:rPr>
              <a:t>[</a:t>
            </a:r>
            <a:r>
              <a:rPr lang="en-US" sz="2000" b="1" dirty="0" smtClean="0">
                <a:solidFill>
                  <a:srgbClr val="002060"/>
                </a:solidFill>
              </a:rPr>
              <a:t>5</a:t>
            </a:r>
            <a:r>
              <a:rPr lang="en-US" sz="2000" b="1" dirty="0">
                <a:solidFill>
                  <a:srgbClr val="002060"/>
                </a:solidFill>
              </a:rPr>
              <a:t>] Wu, Stephen Gang, et al. "A leaf recognition algorithm for plant classification using probabilistic neural network." </a:t>
            </a:r>
            <a:r>
              <a:rPr lang="en-US" sz="2000" b="1" i="1" dirty="0">
                <a:solidFill>
                  <a:srgbClr val="002060"/>
                </a:solidFill>
              </a:rPr>
              <a:t>Signal Processing and Information Technology, 2007 IEEE International Symposium on. IEEE, 2007</a:t>
            </a:r>
            <a:r>
              <a:rPr lang="en-US" sz="2000" b="1" dirty="0" smtClean="0">
                <a:solidFill>
                  <a:srgbClr val="002060"/>
                </a:solidFill>
              </a:rPr>
              <a:t>.</a:t>
            </a:r>
          </a:p>
          <a:p>
            <a:pPr marL="82296" indent="0">
              <a:buNone/>
            </a:pPr>
            <a:endParaRPr lang="en-US" sz="2000" b="1" dirty="0">
              <a:solidFill>
                <a:srgbClr val="002060"/>
              </a:solidFill>
            </a:endParaRPr>
          </a:p>
          <a:p>
            <a:pPr marL="82296" indent="0">
              <a:buNone/>
            </a:pPr>
            <a:r>
              <a:rPr lang="en-US" sz="2000" b="1" dirty="0">
                <a:solidFill>
                  <a:srgbClr val="002060"/>
                </a:solidFill>
              </a:rPr>
              <a:t>[6] Wang, </a:t>
            </a:r>
            <a:r>
              <a:rPr lang="en-US" sz="2000" b="1" dirty="0" err="1">
                <a:solidFill>
                  <a:srgbClr val="002060"/>
                </a:solidFill>
              </a:rPr>
              <a:t>Haiguang</a:t>
            </a:r>
            <a:r>
              <a:rPr lang="en-US" sz="2000" b="1" dirty="0">
                <a:solidFill>
                  <a:srgbClr val="002060"/>
                </a:solidFill>
              </a:rPr>
              <a:t>, et al. "Image recognition of plant diseases based on </a:t>
            </a:r>
            <a:r>
              <a:rPr lang="en-US" sz="2000" b="1" dirty="0" err="1">
                <a:solidFill>
                  <a:srgbClr val="002060"/>
                </a:solidFill>
              </a:rPr>
              <a:t>Backpropagation</a:t>
            </a:r>
            <a:r>
              <a:rPr lang="en-US" sz="2000" b="1" dirty="0">
                <a:solidFill>
                  <a:srgbClr val="002060"/>
                </a:solidFill>
              </a:rPr>
              <a:t> networks." </a:t>
            </a:r>
            <a:r>
              <a:rPr lang="en-US" sz="2000" b="1" i="1" dirty="0">
                <a:solidFill>
                  <a:srgbClr val="002060"/>
                </a:solidFill>
              </a:rPr>
              <a:t>Image and Signal Processing (CISP), 2012 5th International Congress on. IEEE, 2012</a:t>
            </a:r>
            <a:r>
              <a:rPr lang="en-US" sz="2000" b="1" dirty="0" smtClean="0">
                <a:solidFill>
                  <a:srgbClr val="002060"/>
                </a:solidFill>
              </a:rPr>
              <a:t>.</a:t>
            </a:r>
          </a:p>
          <a:p>
            <a:pPr marL="82296" indent="0">
              <a:buNone/>
            </a:pPr>
            <a:endParaRPr lang="en-US" sz="2000" b="1" dirty="0">
              <a:solidFill>
                <a:srgbClr val="002060"/>
              </a:solidFill>
            </a:endParaRPr>
          </a:p>
          <a:p>
            <a:pPr marL="82296" indent="0">
              <a:buNone/>
            </a:pPr>
            <a:r>
              <a:rPr lang="en-US" sz="2000" b="1" dirty="0">
                <a:solidFill>
                  <a:srgbClr val="002060"/>
                </a:solidFill>
              </a:rPr>
              <a:t>[7] </a:t>
            </a:r>
            <a:r>
              <a:rPr lang="en-US" sz="2000" b="1" dirty="0" err="1">
                <a:solidFill>
                  <a:srgbClr val="002060"/>
                </a:solidFill>
              </a:rPr>
              <a:t>Rastogi</a:t>
            </a:r>
            <a:r>
              <a:rPr lang="en-US" sz="2000" b="1" dirty="0">
                <a:solidFill>
                  <a:srgbClr val="002060"/>
                </a:solidFill>
              </a:rPr>
              <a:t>, </a:t>
            </a:r>
            <a:r>
              <a:rPr lang="en-US" sz="2000" b="1" dirty="0" err="1">
                <a:solidFill>
                  <a:srgbClr val="002060"/>
                </a:solidFill>
              </a:rPr>
              <a:t>Aakanksha</a:t>
            </a:r>
            <a:r>
              <a:rPr lang="en-US" sz="2000" b="1" dirty="0">
                <a:solidFill>
                  <a:srgbClr val="002060"/>
                </a:solidFill>
              </a:rPr>
              <a:t>. "Leaf Disease Detection and Grading using Computer Vision Technology &amp; Fuzzy Logic.” </a:t>
            </a:r>
            <a:r>
              <a:rPr lang="en-US" sz="2000" b="1" i="1" dirty="0">
                <a:solidFill>
                  <a:srgbClr val="002060"/>
                </a:solidFill>
              </a:rPr>
              <a:t>Signal Processing and Integrated Networks (SPIN), 2015 2nd International Conference on Year: 2015</a:t>
            </a:r>
            <a:r>
              <a:rPr lang="en-US" sz="2000" b="1" dirty="0" smtClean="0">
                <a:solidFill>
                  <a:srgbClr val="002060"/>
                </a:solidFill>
              </a:rPr>
              <a:t>.</a:t>
            </a:r>
          </a:p>
          <a:p>
            <a:pPr marL="82296" indent="0">
              <a:buNone/>
            </a:pPr>
            <a:endParaRPr lang="en-US" sz="2000" b="1" dirty="0">
              <a:solidFill>
                <a:srgbClr val="002060"/>
              </a:solidFill>
            </a:endParaRPr>
          </a:p>
          <a:p>
            <a:pPr marL="82296" indent="0">
              <a:buNone/>
            </a:pPr>
            <a:r>
              <a:rPr lang="en-US" sz="2000" b="1" dirty="0">
                <a:solidFill>
                  <a:srgbClr val="002060"/>
                </a:solidFill>
              </a:rPr>
              <a:t>[8] </a:t>
            </a:r>
            <a:r>
              <a:rPr lang="en-US" sz="2000" b="1" dirty="0" err="1">
                <a:solidFill>
                  <a:srgbClr val="002060"/>
                </a:solidFill>
              </a:rPr>
              <a:t>Ghaiwat</a:t>
            </a:r>
            <a:r>
              <a:rPr lang="en-US" sz="2000" b="1" dirty="0">
                <a:solidFill>
                  <a:srgbClr val="002060"/>
                </a:solidFill>
              </a:rPr>
              <a:t>, </a:t>
            </a:r>
            <a:r>
              <a:rPr lang="en-US" sz="2000" b="1" dirty="0" err="1">
                <a:solidFill>
                  <a:srgbClr val="002060"/>
                </a:solidFill>
              </a:rPr>
              <a:t>Savita</a:t>
            </a:r>
            <a:r>
              <a:rPr lang="en-US" sz="2000" b="1" dirty="0">
                <a:solidFill>
                  <a:srgbClr val="002060"/>
                </a:solidFill>
              </a:rPr>
              <a:t> N., and </a:t>
            </a:r>
            <a:r>
              <a:rPr lang="en-US" sz="2000" b="1" dirty="0" err="1">
                <a:solidFill>
                  <a:srgbClr val="002060"/>
                </a:solidFill>
              </a:rPr>
              <a:t>Parul</a:t>
            </a:r>
            <a:r>
              <a:rPr lang="en-US" sz="2000" b="1" dirty="0">
                <a:solidFill>
                  <a:srgbClr val="002060"/>
                </a:solidFill>
              </a:rPr>
              <a:t> Arora. "Detection and Classification of Plant Leaf Diseases Using Image processing Techniques: A Review</a:t>
            </a:r>
            <a:r>
              <a:rPr lang="en-US" sz="2000" b="1" i="1" dirty="0">
                <a:solidFill>
                  <a:srgbClr val="002060"/>
                </a:solidFill>
              </a:rPr>
              <a:t>." (2014).</a:t>
            </a:r>
          </a:p>
        </p:txBody>
      </p:sp>
    </p:spTree>
    <p:extLst>
      <p:ext uri="{BB962C8B-B14F-4D97-AF65-F5344CB8AC3E}">
        <p14:creationId xmlns:p14="http://schemas.microsoft.com/office/powerpoint/2010/main" val="113102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Some Useful Web Sites(no)</a:t>
            </a:r>
            <a:endParaRPr lang="en-US" dirty="0">
              <a:solidFill>
                <a:srgbClr val="C00000"/>
              </a:solidFill>
            </a:endParaRPr>
          </a:p>
        </p:txBody>
      </p:sp>
      <p:sp>
        <p:nvSpPr>
          <p:cNvPr id="3" name="Content Placeholder 2"/>
          <p:cNvSpPr>
            <a:spLocks noGrp="1"/>
          </p:cNvSpPr>
          <p:nvPr>
            <p:ph idx="1"/>
          </p:nvPr>
        </p:nvSpPr>
        <p:spPr/>
        <p:txBody>
          <a:bodyPr>
            <a:normAutofit/>
          </a:bodyPr>
          <a:lstStyle/>
          <a:p>
            <a:pPr marL="82296" indent="0">
              <a:buNone/>
            </a:pPr>
            <a:r>
              <a:rPr lang="en-US" sz="2200" b="1" dirty="0" smtClean="0">
                <a:solidFill>
                  <a:srgbClr val="002060"/>
                </a:solidFill>
              </a:rPr>
              <a:t>1. 	Machine </a:t>
            </a:r>
            <a:r>
              <a:rPr lang="en-US" sz="2200" b="1" dirty="0">
                <a:solidFill>
                  <a:srgbClr val="002060"/>
                </a:solidFill>
              </a:rPr>
              <a:t>Learning (</a:t>
            </a:r>
            <a:r>
              <a:rPr lang="en-US" sz="2200" b="1" dirty="0" err="1" smtClean="0">
                <a:solidFill>
                  <a:srgbClr val="002060"/>
                </a:solidFill>
              </a:rPr>
              <a:t>Coursera</a:t>
            </a:r>
            <a:r>
              <a:rPr lang="en-US" sz="2200" b="1" dirty="0" smtClean="0">
                <a:solidFill>
                  <a:srgbClr val="002060"/>
                </a:solidFill>
              </a:rPr>
              <a:t>),</a:t>
            </a:r>
            <a:r>
              <a:rPr lang="en-US" sz="2200" b="1" dirty="0">
                <a:solidFill>
                  <a:srgbClr val="002060"/>
                </a:solidFill>
              </a:rPr>
              <a:t>by Andrew NG</a:t>
            </a:r>
            <a:r>
              <a:rPr lang="en-US" sz="2200" b="1" dirty="0" smtClean="0">
                <a:solidFill>
                  <a:srgbClr val="002060"/>
                </a:solidFill>
              </a:rPr>
              <a:t>, </a:t>
            </a:r>
            <a:r>
              <a:rPr lang="en-US" sz="2200" b="1" dirty="0" err="1" smtClean="0">
                <a:solidFill>
                  <a:srgbClr val="002060"/>
                </a:solidFill>
              </a:rPr>
              <a:t>Standford</a:t>
            </a:r>
            <a:r>
              <a:rPr lang="en-US" sz="2200" b="1" dirty="0" smtClean="0">
                <a:solidFill>
                  <a:srgbClr val="002060"/>
                </a:solidFill>
              </a:rPr>
              <a:t> </a:t>
            </a:r>
            <a:r>
              <a:rPr lang="en-US" sz="2200" b="1" dirty="0">
                <a:solidFill>
                  <a:srgbClr val="002060"/>
                </a:solidFill>
              </a:rPr>
              <a:t>University </a:t>
            </a:r>
          </a:p>
          <a:p>
            <a:pPr marL="82296" indent="0">
              <a:buNone/>
            </a:pPr>
            <a:r>
              <a:rPr lang="en-US" sz="2200" b="1" dirty="0">
                <a:solidFill>
                  <a:srgbClr val="002060"/>
                </a:solidFill>
              </a:rPr>
              <a:t>2. </a:t>
            </a:r>
            <a:r>
              <a:rPr lang="en-US" sz="2200" b="1" dirty="0" smtClean="0">
                <a:solidFill>
                  <a:srgbClr val="002060"/>
                </a:solidFill>
              </a:rPr>
              <a:t>   	International </a:t>
            </a:r>
            <a:r>
              <a:rPr lang="en-US" sz="2200" b="1" dirty="0">
                <a:solidFill>
                  <a:srgbClr val="002060"/>
                </a:solidFill>
              </a:rPr>
              <a:t>Computer Vision Summer School(ICVSS),</a:t>
            </a:r>
            <a:r>
              <a:rPr lang="en-US" sz="2200" b="1" dirty="0" smtClean="0">
                <a:solidFill>
                  <a:srgbClr val="002060"/>
                </a:solidFill>
              </a:rPr>
              <a:t>ICVSS-         	2016,Sicily,Italy</a:t>
            </a:r>
            <a:endParaRPr lang="en-US" sz="2200" b="1" dirty="0">
              <a:solidFill>
                <a:srgbClr val="002060"/>
              </a:solidFill>
            </a:endParaRPr>
          </a:p>
          <a:p>
            <a:pPr marL="82296" indent="0">
              <a:buNone/>
            </a:pPr>
            <a:r>
              <a:rPr lang="en-US" sz="2200" b="1" dirty="0">
                <a:solidFill>
                  <a:srgbClr val="002060"/>
                </a:solidFill>
              </a:rPr>
              <a:t>3. </a:t>
            </a:r>
            <a:r>
              <a:rPr lang="en-US" sz="2200" b="1" dirty="0" smtClean="0">
                <a:solidFill>
                  <a:srgbClr val="002060"/>
                </a:solidFill>
              </a:rPr>
              <a:t>	CS-143 </a:t>
            </a:r>
            <a:r>
              <a:rPr lang="en-US" sz="2200" b="1" dirty="0">
                <a:solidFill>
                  <a:srgbClr val="002060"/>
                </a:solidFill>
              </a:rPr>
              <a:t>Introduction to Computer Vision ,by James Hays</a:t>
            </a:r>
            <a:r>
              <a:rPr lang="en-US" sz="2200" b="1" dirty="0" smtClean="0">
                <a:solidFill>
                  <a:srgbClr val="002060"/>
                </a:solidFill>
              </a:rPr>
              <a:t>, Fall 	2013,Kasser </a:t>
            </a:r>
            <a:r>
              <a:rPr lang="en-US" sz="2200" b="1" dirty="0">
                <a:solidFill>
                  <a:srgbClr val="002060"/>
                </a:solidFill>
              </a:rPr>
              <a:t>House</a:t>
            </a:r>
            <a:r>
              <a:rPr lang="en-US" sz="2200" b="1" dirty="0" smtClean="0">
                <a:solidFill>
                  <a:srgbClr val="002060"/>
                </a:solidFill>
              </a:rPr>
              <a:t>, Foxboro  Auditorium, US</a:t>
            </a:r>
            <a:endParaRPr lang="en-US" sz="2200" b="1" dirty="0">
              <a:solidFill>
                <a:srgbClr val="002060"/>
              </a:solidFill>
            </a:endParaRPr>
          </a:p>
          <a:p>
            <a:pPr marL="82296" indent="0">
              <a:buNone/>
            </a:pPr>
            <a:r>
              <a:rPr lang="en-US" sz="2200" b="1" dirty="0">
                <a:solidFill>
                  <a:srgbClr val="002060"/>
                </a:solidFill>
              </a:rPr>
              <a:t>4. </a:t>
            </a:r>
            <a:r>
              <a:rPr lang="en-US" sz="2200" b="1" dirty="0" smtClean="0">
                <a:solidFill>
                  <a:srgbClr val="002060"/>
                </a:solidFill>
              </a:rPr>
              <a:t>	MathWorks-www.mathworks.com</a:t>
            </a:r>
            <a:endParaRPr lang="en-US" sz="2200" b="1" dirty="0">
              <a:solidFill>
                <a:srgbClr val="002060"/>
              </a:solidFill>
            </a:endParaRPr>
          </a:p>
          <a:p>
            <a:pPr marL="82296" indent="0">
              <a:buNone/>
            </a:pPr>
            <a:r>
              <a:rPr lang="en-US" sz="2200" b="1" dirty="0">
                <a:solidFill>
                  <a:srgbClr val="002060"/>
                </a:solidFill>
              </a:rPr>
              <a:t>5. </a:t>
            </a:r>
            <a:r>
              <a:rPr lang="en-US" sz="2200" b="1" dirty="0" smtClean="0">
                <a:solidFill>
                  <a:srgbClr val="002060"/>
                </a:solidFill>
              </a:rPr>
              <a:t>	https</a:t>
            </a:r>
            <a:r>
              <a:rPr lang="en-US" sz="2200" b="1" dirty="0">
                <a:solidFill>
                  <a:srgbClr val="002060"/>
                </a:solidFill>
              </a:rPr>
              <a:t>://www.gnu.org/software/octave/</a:t>
            </a:r>
          </a:p>
          <a:p>
            <a:pPr marL="539496" indent="-457200">
              <a:buAutoNum type="arabicPeriod" startAt="6"/>
            </a:pPr>
            <a:r>
              <a:rPr lang="en-US" sz="2200" b="1" dirty="0" smtClean="0">
                <a:solidFill>
                  <a:srgbClr val="002060"/>
                </a:solidFill>
                <a:hlinkClick r:id="rId2"/>
              </a:rPr>
              <a:t>https://</a:t>
            </a:r>
            <a:r>
              <a:rPr lang="en-US" sz="2200" b="1" u="sng" dirty="0" smtClean="0">
                <a:solidFill>
                  <a:srgbClr val="002060"/>
                </a:solidFill>
                <a:hlinkClick r:id="rId2"/>
              </a:rPr>
              <a:t>www.image-net.co.in</a:t>
            </a:r>
            <a:endParaRPr lang="en-US" sz="2200" b="1" u="sng" dirty="0" smtClean="0">
              <a:solidFill>
                <a:srgbClr val="002060"/>
              </a:solidFill>
            </a:endParaRPr>
          </a:p>
          <a:p>
            <a:pPr marL="539496" indent="-457200">
              <a:buAutoNum type="arabicPeriod" startAt="6"/>
            </a:pPr>
            <a:r>
              <a:rPr lang="en-US" sz="2200" b="1" dirty="0" smtClean="0">
                <a:solidFill>
                  <a:srgbClr val="002060"/>
                </a:solidFill>
              </a:rPr>
              <a:t>MIT Computer Vision Lab </a:t>
            </a:r>
            <a:endParaRPr lang="en-US" sz="2200" b="1" dirty="0">
              <a:solidFill>
                <a:srgbClr val="002060"/>
              </a:solidFill>
            </a:endParaRPr>
          </a:p>
          <a:p>
            <a:pPr marL="82296" indent="0">
              <a:buNone/>
            </a:pPr>
            <a:endParaRPr lang="en-US" dirty="0"/>
          </a:p>
          <a:p>
            <a:pPr marL="82296" indent="0">
              <a:buNone/>
            </a:pPr>
            <a:endParaRPr lang="en-US" dirty="0"/>
          </a:p>
          <a:p>
            <a:pPr marL="82296" indent="0">
              <a:buNone/>
            </a:pPr>
            <a:endParaRPr lang="en-US" dirty="0"/>
          </a:p>
          <a:p>
            <a:pPr marL="82296" indent="0">
              <a:buNone/>
            </a:pPr>
            <a:endParaRPr lang="en-US" dirty="0"/>
          </a:p>
        </p:txBody>
      </p:sp>
    </p:spTree>
    <p:extLst>
      <p:ext uri="{BB962C8B-B14F-4D97-AF65-F5344CB8AC3E}">
        <p14:creationId xmlns:p14="http://schemas.microsoft.com/office/powerpoint/2010/main" val="414432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endParaRPr lang="en-US" dirty="0" smtClean="0"/>
          </a:p>
          <a:p>
            <a:pPr marL="82296" indent="0" algn="ctr">
              <a:buNone/>
            </a:pPr>
            <a:r>
              <a:rPr lang="en-US" sz="7200" i="1" dirty="0">
                <a:solidFill>
                  <a:srgbClr val="C00000"/>
                </a:solidFill>
              </a:rPr>
              <a:t>	</a:t>
            </a:r>
            <a:r>
              <a:rPr lang="en-US" sz="7200" i="1" dirty="0" smtClean="0">
                <a:solidFill>
                  <a:srgbClr val="C00000"/>
                </a:solidFill>
              </a:rPr>
              <a:t>Thank You !!</a:t>
            </a:r>
          </a:p>
        </p:txBody>
      </p:sp>
    </p:spTree>
    <p:extLst>
      <p:ext uri="{BB962C8B-B14F-4D97-AF65-F5344CB8AC3E}">
        <p14:creationId xmlns:p14="http://schemas.microsoft.com/office/powerpoint/2010/main" val="3700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p:cNvSpPr/>
          <p:nvPr/>
        </p:nvSpPr>
        <p:spPr>
          <a:xfrm>
            <a:off x="5318206" y="2294362"/>
            <a:ext cx="2446987" cy="2163651"/>
          </a:xfrm>
          <a:prstGeom prst="flowChartConnector">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smtClean="0"/>
          </a:p>
          <a:p>
            <a:pPr algn="ctr"/>
            <a:r>
              <a:rPr lang="en-US" sz="2000" b="1" dirty="0" smtClean="0">
                <a:solidFill>
                  <a:srgbClr val="002060"/>
                </a:solidFill>
              </a:rPr>
              <a:t>Applications of </a:t>
            </a:r>
          </a:p>
          <a:p>
            <a:pPr algn="ctr"/>
            <a:r>
              <a:rPr lang="en-US" sz="2000" b="1" dirty="0" smtClean="0">
                <a:solidFill>
                  <a:srgbClr val="002060"/>
                </a:solidFill>
              </a:rPr>
              <a:t>Computer Vision</a:t>
            </a:r>
            <a:endParaRPr lang="en-US" sz="2000" b="1" dirty="0">
              <a:solidFill>
                <a:srgbClr val="002060"/>
              </a:solidFill>
            </a:endParaRPr>
          </a:p>
        </p:txBody>
      </p:sp>
      <p:sp>
        <p:nvSpPr>
          <p:cNvPr id="5" name="Rectangle 4"/>
          <p:cNvSpPr/>
          <p:nvPr/>
        </p:nvSpPr>
        <p:spPr>
          <a:xfrm>
            <a:off x="2111366" y="1225416"/>
            <a:ext cx="1931831" cy="7984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2400" b="1" dirty="0" smtClean="0">
                <a:solidFill>
                  <a:srgbClr val="002060"/>
                </a:solidFill>
              </a:rPr>
              <a:t>Agriculture</a:t>
            </a:r>
            <a:endParaRPr lang="en-US" sz="2400" b="1" dirty="0">
              <a:solidFill>
                <a:srgbClr val="002060"/>
              </a:solidFill>
            </a:endParaRPr>
          </a:p>
        </p:txBody>
      </p:sp>
      <p:sp>
        <p:nvSpPr>
          <p:cNvPr id="6" name="Rectangle 5"/>
          <p:cNvSpPr/>
          <p:nvPr/>
        </p:nvSpPr>
        <p:spPr>
          <a:xfrm>
            <a:off x="2150003" y="2912548"/>
            <a:ext cx="1931831" cy="721217"/>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rgbClr val="002060"/>
                </a:solidFill>
              </a:rPr>
              <a:t>Biometrics</a:t>
            </a:r>
            <a:endParaRPr lang="en-US" sz="2400" b="1" dirty="0">
              <a:solidFill>
                <a:srgbClr val="002060"/>
              </a:solidFill>
            </a:endParaRPr>
          </a:p>
        </p:txBody>
      </p:sp>
      <p:sp>
        <p:nvSpPr>
          <p:cNvPr id="7" name="Rectangle 6"/>
          <p:cNvSpPr/>
          <p:nvPr/>
        </p:nvSpPr>
        <p:spPr>
          <a:xfrm>
            <a:off x="2111367" y="4329225"/>
            <a:ext cx="1918952" cy="772732"/>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solidFill>
                  <a:srgbClr val="002060"/>
                </a:solidFill>
              </a:rPr>
              <a:t>Gesture Analysis</a:t>
            </a:r>
            <a:endParaRPr lang="en-US" sz="2000" b="1" dirty="0">
              <a:solidFill>
                <a:srgbClr val="002060"/>
              </a:solidFill>
            </a:endParaRPr>
          </a:p>
        </p:txBody>
      </p:sp>
      <p:sp>
        <p:nvSpPr>
          <p:cNvPr id="8" name="Rectangle 7"/>
          <p:cNvSpPr/>
          <p:nvPr/>
        </p:nvSpPr>
        <p:spPr>
          <a:xfrm>
            <a:off x="5579627" y="543797"/>
            <a:ext cx="1996226" cy="759854"/>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rgbClr val="002060"/>
                </a:solidFill>
              </a:rPr>
              <a:t>Image Processing</a:t>
            </a:r>
            <a:endParaRPr lang="en-US" b="1" dirty="0">
              <a:solidFill>
                <a:srgbClr val="002060"/>
              </a:solidFill>
            </a:endParaRPr>
          </a:p>
        </p:txBody>
      </p:sp>
      <p:sp>
        <p:nvSpPr>
          <p:cNvPr id="9" name="Rectangle 8"/>
          <p:cNvSpPr/>
          <p:nvPr/>
        </p:nvSpPr>
        <p:spPr>
          <a:xfrm>
            <a:off x="9168989" y="1161021"/>
            <a:ext cx="1880315" cy="901522"/>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rgbClr val="002060"/>
                </a:solidFill>
              </a:rPr>
              <a:t>Optical Character Recognition</a:t>
            </a:r>
            <a:endParaRPr lang="en-US" b="1" dirty="0">
              <a:solidFill>
                <a:srgbClr val="002060"/>
              </a:solidFill>
            </a:endParaRPr>
          </a:p>
        </p:txBody>
      </p:sp>
      <p:sp>
        <p:nvSpPr>
          <p:cNvPr id="10" name="Rectangle 9"/>
          <p:cNvSpPr/>
          <p:nvPr/>
        </p:nvSpPr>
        <p:spPr>
          <a:xfrm>
            <a:off x="9168989" y="2886790"/>
            <a:ext cx="1970467" cy="695460"/>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rgbClr val="002060"/>
                </a:solidFill>
              </a:rPr>
              <a:t>Robotics</a:t>
            </a:r>
            <a:endParaRPr lang="en-US" b="1" dirty="0">
              <a:solidFill>
                <a:srgbClr val="002060"/>
              </a:solidFill>
            </a:endParaRPr>
          </a:p>
        </p:txBody>
      </p:sp>
      <p:sp>
        <p:nvSpPr>
          <p:cNvPr id="11" name="Rectangle 10"/>
          <p:cNvSpPr/>
          <p:nvPr/>
        </p:nvSpPr>
        <p:spPr>
          <a:xfrm>
            <a:off x="9233383" y="4264830"/>
            <a:ext cx="1944710" cy="734096"/>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rgbClr val="002060"/>
                </a:solidFill>
              </a:rPr>
              <a:t>Face Recognition</a:t>
            </a:r>
            <a:endParaRPr lang="en-US" b="1" dirty="0">
              <a:solidFill>
                <a:srgbClr val="002060"/>
              </a:solidFill>
            </a:endParaRPr>
          </a:p>
        </p:txBody>
      </p:sp>
      <p:sp>
        <p:nvSpPr>
          <p:cNvPr id="12" name="Rectangle 11"/>
          <p:cNvSpPr/>
          <p:nvPr/>
        </p:nvSpPr>
        <p:spPr>
          <a:xfrm>
            <a:off x="5471983" y="5463719"/>
            <a:ext cx="2150772" cy="734096"/>
          </a:xfrm>
          <a:prstGeom prst="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rgbClr val="002060"/>
                </a:solidFill>
              </a:rPr>
              <a:t>Machine Vision</a:t>
            </a:r>
            <a:endParaRPr lang="en-US" b="1" dirty="0">
              <a:solidFill>
                <a:srgbClr val="002060"/>
              </a:solidFill>
            </a:endParaRPr>
          </a:p>
        </p:txBody>
      </p:sp>
      <p:cxnSp>
        <p:nvCxnSpPr>
          <p:cNvPr id="21" name="Straight Connector 20"/>
          <p:cNvCxnSpPr>
            <a:stCxn id="4" idx="7"/>
          </p:cNvCxnSpPr>
          <p:nvPr/>
        </p:nvCxnSpPr>
        <p:spPr>
          <a:xfrm flipV="1">
            <a:off x="7406840" y="1779207"/>
            <a:ext cx="1736391" cy="832014"/>
          </a:xfrm>
          <a:prstGeom prst="line">
            <a:avLst/>
          </a:prstGeom>
          <a:ln>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7584887" y="3981495"/>
            <a:ext cx="1622738" cy="669701"/>
          </a:xfrm>
          <a:prstGeom prst="straightConnector1">
            <a:avLst/>
          </a:prstGeom>
          <a:ln>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endCxn id="12" idx="0"/>
          </p:cNvCxnSpPr>
          <p:nvPr/>
        </p:nvCxnSpPr>
        <p:spPr>
          <a:xfrm flipH="1">
            <a:off x="6547369" y="4535286"/>
            <a:ext cx="7208" cy="928433"/>
          </a:xfrm>
          <a:prstGeom prst="straightConnector1">
            <a:avLst/>
          </a:prstGeom>
          <a:ln>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4" idx="3"/>
          </p:cNvCxnSpPr>
          <p:nvPr/>
        </p:nvCxnSpPr>
        <p:spPr>
          <a:xfrm flipH="1">
            <a:off x="4068955" y="4141154"/>
            <a:ext cx="1607604" cy="522921"/>
          </a:xfrm>
          <a:prstGeom prst="straightConnector1">
            <a:avLst/>
          </a:prstGeom>
          <a:ln>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flipV="1">
            <a:off x="4107591" y="3298914"/>
            <a:ext cx="1146220" cy="12879"/>
          </a:xfrm>
          <a:prstGeom prst="straightConnector1">
            <a:avLst/>
          </a:prstGeom>
          <a:ln>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4" idx="1"/>
          </p:cNvCxnSpPr>
          <p:nvPr/>
        </p:nvCxnSpPr>
        <p:spPr>
          <a:xfrm flipH="1" flipV="1">
            <a:off x="4081834" y="1869359"/>
            <a:ext cx="1594725" cy="741862"/>
          </a:xfrm>
          <a:prstGeom prst="straightConnector1">
            <a:avLst/>
          </a:prstGeom>
          <a:ln>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4" idx="0"/>
            <a:endCxn id="8" idx="2"/>
          </p:cNvCxnSpPr>
          <p:nvPr/>
        </p:nvCxnSpPr>
        <p:spPr>
          <a:xfrm flipV="1">
            <a:off x="6541700" y="1303651"/>
            <a:ext cx="36040" cy="990711"/>
          </a:xfrm>
          <a:prstGeom prst="straightConnector1">
            <a:avLst/>
          </a:prstGeom>
          <a:ln>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4" idx="6"/>
            <a:endCxn id="10" idx="1"/>
          </p:cNvCxnSpPr>
          <p:nvPr/>
        </p:nvCxnSpPr>
        <p:spPr>
          <a:xfrm flipV="1">
            <a:off x="7765193" y="3234520"/>
            <a:ext cx="1403796" cy="141668"/>
          </a:xfrm>
          <a:prstGeom prst="straightConnector1">
            <a:avLst/>
          </a:prstGeom>
          <a:ln>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0531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Our flow of study </a:t>
            </a:r>
            <a:endParaRPr lang="en-US" dirty="0">
              <a:solidFill>
                <a:srgbClr val="C00000"/>
              </a:solidFill>
            </a:endParaRPr>
          </a:p>
        </p:txBody>
      </p:sp>
      <p:sp>
        <p:nvSpPr>
          <p:cNvPr id="3" name="Content Placeholder 2"/>
          <p:cNvSpPr>
            <a:spLocks noGrp="1"/>
          </p:cNvSpPr>
          <p:nvPr>
            <p:ph idx="1"/>
          </p:nvPr>
        </p:nvSpPr>
        <p:spPr>
          <a:xfrm>
            <a:off x="1914144" y="782198"/>
            <a:ext cx="9997440" cy="5466202"/>
          </a:xfrm>
        </p:spPr>
        <p:txBody>
          <a:bodyPr/>
          <a:lstStyle/>
          <a:p>
            <a:pPr marL="82296" indent="0">
              <a:buNone/>
            </a:pPr>
            <a:r>
              <a:rPr lang="en-US" dirty="0" smtClean="0"/>
              <a:t> </a:t>
            </a:r>
            <a:endParaRPr lang="en-US" dirty="0"/>
          </a:p>
        </p:txBody>
      </p:sp>
      <p:sp>
        <p:nvSpPr>
          <p:cNvPr id="4" name="Rounded Rectangle 3"/>
          <p:cNvSpPr/>
          <p:nvPr/>
        </p:nvSpPr>
        <p:spPr>
          <a:xfrm>
            <a:off x="5165925" y="1709916"/>
            <a:ext cx="2280492" cy="925418"/>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2060"/>
                </a:solidFill>
              </a:rPr>
              <a:t>Computer Vision </a:t>
            </a:r>
            <a:endParaRPr lang="en-US" sz="2400" b="1" dirty="0">
              <a:solidFill>
                <a:srgbClr val="002060"/>
              </a:solidFill>
            </a:endParaRPr>
          </a:p>
        </p:txBody>
      </p:sp>
      <p:sp>
        <p:nvSpPr>
          <p:cNvPr id="5" name="Rounded Rectangle 4"/>
          <p:cNvSpPr/>
          <p:nvPr/>
        </p:nvSpPr>
        <p:spPr>
          <a:xfrm>
            <a:off x="5199798" y="2899737"/>
            <a:ext cx="2301703" cy="892367"/>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2060"/>
                </a:solidFill>
              </a:rPr>
              <a:t>Image Processing </a:t>
            </a:r>
            <a:endParaRPr lang="en-US" sz="2400" b="1" dirty="0">
              <a:solidFill>
                <a:srgbClr val="002060"/>
              </a:solidFill>
            </a:endParaRPr>
          </a:p>
        </p:txBody>
      </p:sp>
      <p:sp>
        <p:nvSpPr>
          <p:cNvPr id="7" name="Rounded Rectangle 6"/>
          <p:cNvSpPr/>
          <p:nvPr/>
        </p:nvSpPr>
        <p:spPr>
          <a:xfrm>
            <a:off x="5202429" y="4210743"/>
            <a:ext cx="2320119" cy="912428"/>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2060"/>
                </a:solidFill>
              </a:rPr>
              <a:t>Leaf Identification </a:t>
            </a:r>
            <a:endParaRPr lang="en-US" sz="2400" b="1" dirty="0">
              <a:solidFill>
                <a:srgbClr val="002060"/>
              </a:solidFill>
            </a:endParaRPr>
          </a:p>
        </p:txBody>
      </p:sp>
      <p:sp>
        <p:nvSpPr>
          <p:cNvPr id="8" name="Rounded Rectangle 7"/>
          <p:cNvSpPr/>
          <p:nvPr/>
        </p:nvSpPr>
        <p:spPr>
          <a:xfrm>
            <a:off x="5232026" y="5568286"/>
            <a:ext cx="2287891" cy="777923"/>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2060"/>
                </a:solidFill>
              </a:rPr>
              <a:t>Disease </a:t>
            </a:r>
          </a:p>
          <a:p>
            <a:pPr algn="ctr"/>
            <a:r>
              <a:rPr lang="en-US" sz="2400" b="1" dirty="0" smtClean="0">
                <a:solidFill>
                  <a:srgbClr val="002060"/>
                </a:solidFill>
              </a:rPr>
              <a:t>Detection</a:t>
            </a:r>
            <a:endParaRPr lang="en-US" sz="2400" b="1" dirty="0"/>
          </a:p>
        </p:txBody>
      </p:sp>
      <p:sp>
        <p:nvSpPr>
          <p:cNvPr id="9" name="Down Arrow 8"/>
          <p:cNvSpPr/>
          <p:nvPr/>
        </p:nvSpPr>
        <p:spPr>
          <a:xfrm>
            <a:off x="6168460" y="2646349"/>
            <a:ext cx="198304" cy="2313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6179478" y="3803121"/>
            <a:ext cx="209320" cy="396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6166323" y="5152439"/>
            <a:ext cx="223462" cy="385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3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274637"/>
            <a:ext cx="10582141" cy="1373859"/>
          </a:xfrm>
        </p:spPr>
        <p:txBody>
          <a:bodyPr>
            <a:noAutofit/>
          </a:bodyPr>
          <a:lstStyle/>
          <a:p>
            <a:pPr algn="ctr"/>
            <a:r>
              <a:rPr lang="en-US" dirty="0">
                <a:solidFill>
                  <a:srgbClr val="C00000"/>
                </a:solidFill>
              </a:rPr>
              <a:t>Leaf Identification and Disease</a:t>
            </a:r>
            <a:br>
              <a:rPr lang="en-US" dirty="0">
                <a:solidFill>
                  <a:srgbClr val="C00000"/>
                </a:solidFill>
              </a:rPr>
            </a:br>
            <a:r>
              <a:rPr lang="en-US" dirty="0">
                <a:solidFill>
                  <a:srgbClr val="C00000"/>
                </a:solidFill>
              </a:rPr>
              <a:t>Detection</a:t>
            </a:r>
          </a:p>
        </p:txBody>
      </p:sp>
      <p:sp>
        <p:nvSpPr>
          <p:cNvPr id="3" name="Content Placeholder 2"/>
          <p:cNvSpPr>
            <a:spLocks noGrp="1"/>
          </p:cNvSpPr>
          <p:nvPr>
            <p:ph idx="1"/>
          </p:nvPr>
        </p:nvSpPr>
        <p:spPr>
          <a:xfrm>
            <a:off x="1914144" y="1648496"/>
            <a:ext cx="9997440" cy="4599904"/>
          </a:xfrm>
        </p:spPr>
        <p:txBody>
          <a:bodyPr>
            <a:normAutofit/>
          </a:bodyPr>
          <a:lstStyle/>
          <a:p>
            <a:pPr marL="82296" indent="0" algn="just">
              <a:buClrTx/>
              <a:buNone/>
            </a:pPr>
            <a:endParaRPr lang="en-US" sz="2400" dirty="0">
              <a:solidFill>
                <a:schemeClr val="tx1"/>
              </a:solidFill>
            </a:endParaRPr>
          </a:p>
          <a:p>
            <a:pPr algn="just">
              <a:buClrTx/>
              <a:buSzPct val="69000"/>
              <a:buFont typeface="Wingdings" panose="05000000000000000000" pitchFamily="2" charset="2"/>
              <a:buChar char="q"/>
            </a:pPr>
            <a:r>
              <a:rPr lang="en-US" sz="2400" dirty="0">
                <a:solidFill>
                  <a:schemeClr val="accent1">
                    <a:lumMod val="50000"/>
                  </a:schemeClr>
                </a:solidFill>
              </a:rPr>
              <a:t>Plants play an important role in both human life and other lives that exist on the earth. </a:t>
            </a:r>
            <a:endParaRPr lang="en-US" sz="2400" dirty="0" smtClean="0">
              <a:solidFill>
                <a:schemeClr val="accent1">
                  <a:lumMod val="50000"/>
                </a:schemeClr>
              </a:solidFill>
            </a:endParaRPr>
          </a:p>
          <a:p>
            <a:pPr marL="82296" indent="0" algn="just">
              <a:buClrTx/>
              <a:buSzPct val="69000"/>
              <a:buNone/>
            </a:pPr>
            <a:endParaRPr lang="en-US" sz="2400" dirty="0" smtClean="0">
              <a:solidFill>
                <a:schemeClr val="accent1">
                  <a:lumMod val="50000"/>
                </a:schemeClr>
              </a:solidFill>
            </a:endParaRPr>
          </a:p>
          <a:p>
            <a:pPr algn="just">
              <a:buClrTx/>
              <a:buSzPct val="69000"/>
              <a:buFont typeface="Wingdings" panose="05000000000000000000" pitchFamily="2" charset="2"/>
              <a:buChar char="q"/>
            </a:pPr>
            <a:r>
              <a:rPr lang="en-US" sz="2400" dirty="0" smtClean="0">
                <a:solidFill>
                  <a:schemeClr val="accent1">
                    <a:lumMod val="50000"/>
                  </a:schemeClr>
                </a:solidFill>
              </a:rPr>
              <a:t>Due </a:t>
            </a:r>
            <a:r>
              <a:rPr lang="en-US" sz="2400" dirty="0">
                <a:solidFill>
                  <a:schemeClr val="accent1">
                    <a:lumMod val="50000"/>
                  </a:schemeClr>
                </a:solidFill>
              </a:rPr>
              <a:t>to environmental deterioration and lack of awareness, many rare plant species are at the margins of extinction</a:t>
            </a:r>
            <a:r>
              <a:rPr lang="en-US" sz="2400" dirty="0" smtClean="0">
                <a:solidFill>
                  <a:schemeClr val="accent1">
                    <a:lumMod val="50000"/>
                  </a:schemeClr>
                </a:solidFill>
              </a:rPr>
              <a:t>.</a:t>
            </a:r>
          </a:p>
          <a:p>
            <a:pPr marL="82296" indent="0" algn="just">
              <a:buClrTx/>
              <a:buSzPct val="69000"/>
              <a:buNone/>
            </a:pPr>
            <a:r>
              <a:rPr lang="en-US" sz="2400" dirty="0" smtClean="0">
                <a:solidFill>
                  <a:schemeClr val="accent1">
                    <a:lumMod val="50000"/>
                  </a:schemeClr>
                </a:solidFill>
              </a:rPr>
              <a:t> </a:t>
            </a:r>
            <a:endParaRPr lang="en-US" sz="2400" dirty="0">
              <a:solidFill>
                <a:schemeClr val="accent1">
                  <a:lumMod val="50000"/>
                </a:schemeClr>
              </a:solidFill>
            </a:endParaRPr>
          </a:p>
          <a:p>
            <a:pPr algn="just">
              <a:buClrTx/>
              <a:buSzPct val="69000"/>
              <a:buFont typeface="Wingdings" panose="05000000000000000000" pitchFamily="2" charset="2"/>
              <a:buChar char="q"/>
            </a:pPr>
            <a:r>
              <a:rPr lang="en-US" sz="2400" dirty="0" smtClean="0">
                <a:solidFill>
                  <a:schemeClr val="accent1">
                    <a:lumMod val="50000"/>
                  </a:schemeClr>
                </a:solidFill>
              </a:rPr>
              <a:t>Leaf </a:t>
            </a:r>
            <a:r>
              <a:rPr lang="en-US" sz="2400" dirty="0">
                <a:solidFill>
                  <a:schemeClr val="accent1">
                    <a:lumMod val="50000"/>
                  </a:schemeClr>
                </a:solidFill>
              </a:rPr>
              <a:t>classification and recognition for plant identification plays a vital role in all these endeavors. </a:t>
            </a:r>
            <a:endParaRPr lang="en-US" sz="2400" dirty="0" smtClean="0">
              <a:solidFill>
                <a:schemeClr val="accent1">
                  <a:lumMod val="50000"/>
                </a:schemeClr>
              </a:solidFill>
            </a:endParaRPr>
          </a:p>
        </p:txBody>
      </p:sp>
    </p:spTree>
    <p:extLst>
      <p:ext uri="{BB962C8B-B14F-4D97-AF65-F5344CB8AC3E}">
        <p14:creationId xmlns:p14="http://schemas.microsoft.com/office/powerpoint/2010/main" val="132449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Motivation</a:t>
            </a:r>
            <a:endParaRPr lang="en-US" dirty="0">
              <a:solidFill>
                <a:srgbClr val="C00000"/>
              </a:solidFill>
            </a:endParaRPr>
          </a:p>
        </p:txBody>
      </p:sp>
      <p:sp>
        <p:nvSpPr>
          <p:cNvPr id="3" name="Content Placeholder 2"/>
          <p:cNvSpPr>
            <a:spLocks noGrp="1"/>
          </p:cNvSpPr>
          <p:nvPr>
            <p:ph idx="1"/>
          </p:nvPr>
        </p:nvSpPr>
        <p:spPr/>
        <p:txBody>
          <a:bodyPr>
            <a:normAutofit/>
          </a:bodyPr>
          <a:lstStyle/>
          <a:p>
            <a:pPr>
              <a:buClr>
                <a:schemeClr val="accent1">
                  <a:lumMod val="50000"/>
                </a:schemeClr>
              </a:buClr>
            </a:pPr>
            <a:r>
              <a:rPr lang="en-US" sz="2800" b="1" dirty="0" smtClean="0">
                <a:solidFill>
                  <a:srgbClr val="002060"/>
                </a:solidFill>
              </a:rPr>
              <a:t>Bio-Diversity</a:t>
            </a:r>
          </a:p>
          <a:p>
            <a:pPr marL="82296" indent="0" algn="just">
              <a:buNone/>
            </a:pPr>
            <a:r>
              <a:rPr lang="en-US" dirty="0">
                <a:solidFill>
                  <a:srgbClr val="002060"/>
                </a:solidFill>
              </a:rPr>
              <a:t>	</a:t>
            </a:r>
            <a:r>
              <a:rPr lang="en-US" sz="2400" dirty="0" smtClean="0">
                <a:solidFill>
                  <a:schemeClr val="accent1">
                    <a:lumMod val="50000"/>
                  </a:schemeClr>
                </a:solidFill>
              </a:rPr>
              <a:t>Today, thousands </a:t>
            </a:r>
            <a:r>
              <a:rPr lang="en-US" sz="2400" dirty="0">
                <a:solidFill>
                  <a:schemeClr val="accent1">
                    <a:lumMod val="50000"/>
                  </a:schemeClr>
                </a:solidFill>
              </a:rPr>
              <a:t>of plants are on the verge of </a:t>
            </a:r>
            <a:r>
              <a:rPr lang="en-US" sz="2400" dirty="0" smtClean="0">
                <a:solidFill>
                  <a:schemeClr val="accent1">
                    <a:lumMod val="50000"/>
                  </a:schemeClr>
                </a:solidFill>
              </a:rPr>
              <a:t>extinction and are still unknown to the human world. The inclusion of such bio-diversity to the data set will certainly be a major achievement.</a:t>
            </a:r>
            <a:endParaRPr lang="en-US" sz="2400" dirty="0">
              <a:solidFill>
                <a:schemeClr val="accent1">
                  <a:lumMod val="50000"/>
                </a:schemeClr>
              </a:solidFill>
            </a:endParaRPr>
          </a:p>
          <a:p>
            <a:pPr>
              <a:buClr>
                <a:schemeClr val="accent1">
                  <a:lumMod val="50000"/>
                </a:schemeClr>
              </a:buClr>
            </a:pPr>
            <a:r>
              <a:rPr lang="en-US" sz="2800" b="1" dirty="0" smtClean="0">
                <a:solidFill>
                  <a:srgbClr val="002060"/>
                </a:solidFill>
              </a:rPr>
              <a:t>Agriculture</a:t>
            </a:r>
          </a:p>
          <a:p>
            <a:pPr marL="402336" lvl="1" indent="0" algn="just">
              <a:buNone/>
            </a:pPr>
            <a:r>
              <a:rPr lang="en-US" sz="2000" dirty="0">
                <a:solidFill>
                  <a:schemeClr val="tx1"/>
                </a:solidFill>
              </a:rPr>
              <a:t>	</a:t>
            </a:r>
            <a:r>
              <a:rPr lang="en-US" sz="2400" dirty="0" smtClean="0">
                <a:solidFill>
                  <a:schemeClr val="accent1">
                    <a:lumMod val="50000"/>
                  </a:schemeClr>
                </a:solidFill>
              </a:rPr>
              <a:t>In </a:t>
            </a:r>
            <a:r>
              <a:rPr lang="en-US" sz="2400" dirty="0">
                <a:solidFill>
                  <a:schemeClr val="accent1">
                    <a:lumMod val="50000"/>
                  </a:schemeClr>
                </a:solidFill>
              </a:rPr>
              <a:t>most of the </a:t>
            </a:r>
            <a:r>
              <a:rPr lang="en-US" sz="2400" dirty="0" smtClean="0">
                <a:solidFill>
                  <a:schemeClr val="accent1">
                    <a:lumMod val="50000"/>
                  </a:schemeClr>
                </a:solidFill>
              </a:rPr>
              <a:t>countries farmers detect pests </a:t>
            </a:r>
            <a:r>
              <a:rPr lang="en-US" sz="2400" dirty="0">
                <a:solidFill>
                  <a:schemeClr val="accent1">
                    <a:lumMod val="50000"/>
                  </a:schemeClr>
                </a:solidFill>
              </a:rPr>
              <a:t>manually through </a:t>
            </a:r>
            <a:r>
              <a:rPr lang="en-US" sz="2400" dirty="0" smtClean="0">
                <a:solidFill>
                  <a:schemeClr val="accent1">
                    <a:lumMod val="50000"/>
                  </a:schemeClr>
                </a:solidFill>
              </a:rPr>
              <a:t>their observation </a:t>
            </a:r>
            <a:r>
              <a:rPr lang="en-US" sz="2400" dirty="0">
                <a:solidFill>
                  <a:schemeClr val="accent1">
                    <a:lumMod val="50000"/>
                  </a:schemeClr>
                </a:solidFill>
              </a:rPr>
              <a:t>of naked eyes, which </a:t>
            </a:r>
            <a:r>
              <a:rPr lang="en-US" sz="2400" dirty="0" smtClean="0">
                <a:solidFill>
                  <a:schemeClr val="accent1">
                    <a:lumMod val="50000"/>
                  </a:schemeClr>
                </a:solidFill>
              </a:rPr>
              <a:t>requires continuous monitoring </a:t>
            </a:r>
            <a:r>
              <a:rPr lang="en-US" sz="2400" dirty="0">
                <a:solidFill>
                  <a:schemeClr val="accent1">
                    <a:lumMod val="50000"/>
                  </a:schemeClr>
                </a:solidFill>
              </a:rPr>
              <a:t>of the crop stems and leaves, which is a difficult</a:t>
            </a:r>
            <a:r>
              <a:rPr lang="en-US" sz="2400" dirty="0" smtClean="0">
                <a:solidFill>
                  <a:schemeClr val="accent1">
                    <a:lumMod val="50000"/>
                  </a:schemeClr>
                </a:solidFill>
              </a:rPr>
              <a:t>,</a:t>
            </a:r>
            <a:r>
              <a:rPr lang="en-US" sz="2400" dirty="0">
                <a:solidFill>
                  <a:schemeClr val="accent1">
                    <a:lumMod val="50000"/>
                  </a:schemeClr>
                </a:solidFill>
              </a:rPr>
              <a:t> labor intensive, inaccurate and expensive task for large farms</a:t>
            </a:r>
            <a:r>
              <a:rPr lang="en-US" sz="2400" dirty="0" smtClean="0">
                <a:solidFill>
                  <a:schemeClr val="accent1">
                    <a:lumMod val="50000"/>
                  </a:schemeClr>
                </a:solidFill>
              </a:rPr>
              <a:t>.[6]</a:t>
            </a:r>
            <a:endParaRPr lang="en-US" dirty="0" smtClean="0">
              <a:solidFill>
                <a:schemeClr val="accent1">
                  <a:lumMod val="50000"/>
                </a:schemeClr>
              </a:solidFill>
            </a:endParaRPr>
          </a:p>
          <a:p>
            <a:endParaRPr lang="en-US" dirty="0" smtClean="0"/>
          </a:p>
          <a:p>
            <a:pPr marL="82296" indent="0">
              <a:buNone/>
            </a:pPr>
            <a:endParaRPr lang="en-US" dirty="0"/>
          </a:p>
        </p:txBody>
      </p:sp>
    </p:spTree>
    <p:extLst>
      <p:ext uri="{BB962C8B-B14F-4D97-AF65-F5344CB8AC3E}">
        <p14:creationId xmlns:p14="http://schemas.microsoft.com/office/powerpoint/2010/main" val="232390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0"/>
            <a:ext cx="9997440" cy="778933"/>
          </a:xfrm>
        </p:spPr>
        <p:txBody>
          <a:bodyPr>
            <a:normAutofit/>
          </a:bodyPr>
          <a:lstStyle/>
          <a:p>
            <a:r>
              <a:rPr lang="en-US" sz="3600" dirty="0">
                <a:solidFill>
                  <a:srgbClr val="C00000"/>
                </a:solidFill>
              </a:rPr>
              <a:t>S</a:t>
            </a:r>
            <a:r>
              <a:rPr lang="en-US" sz="3600" dirty="0" smtClean="0">
                <a:solidFill>
                  <a:srgbClr val="C00000"/>
                </a:solidFill>
              </a:rPr>
              <a:t>ome examples of Leaves from Data Set</a:t>
            </a:r>
            <a:endParaRPr lang="en-US" sz="3600" dirty="0">
              <a:solidFill>
                <a:srgbClr val="C0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8744" y="806016"/>
            <a:ext cx="3162565" cy="2371924"/>
          </a:xfrm>
        </p:spPr>
      </p:pic>
      <p:sp>
        <p:nvSpPr>
          <p:cNvPr id="5" name="TextBox 4"/>
          <p:cNvSpPr txBox="1"/>
          <p:nvPr/>
        </p:nvSpPr>
        <p:spPr>
          <a:xfrm>
            <a:off x="2399229" y="3229166"/>
            <a:ext cx="3352800" cy="461665"/>
          </a:xfrm>
          <a:prstGeom prst="rect">
            <a:avLst/>
          </a:prstGeom>
          <a:noFill/>
        </p:spPr>
        <p:txBody>
          <a:bodyPr wrap="square" rtlCol="0">
            <a:spAutoFit/>
          </a:bodyPr>
          <a:lstStyle/>
          <a:p>
            <a:r>
              <a:rPr lang="en-US" sz="2400" b="1" dirty="0">
                <a:solidFill>
                  <a:srgbClr val="002060"/>
                </a:solidFill>
              </a:rPr>
              <a:t>P</a:t>
            </a:r>
            <a:r>
              <a:rPr lang="en-US" sz="2400" b="1" dirty="0" smtClean="0">
                <a:solidFill>
                  <a:srgbClr val="002060"/>
                </a:solidFill>
              </a:rPr>
              <a:t>ubescent </a:t>
            </a:r>
            <a:r>
              <a:rPr lang="en-US" sz="2400" b="1" dirty="0">
                <a:solidFill>
                  <a:srgbClr val="002060"/>
                </a:solidFill>
              </a:rPr>
              <a:t>B</a:t>
            </a:r>
            <a:r>
              <a:rPr lang="en-US" sz="2400" b="1" dirty="0" smtClean="0">
                <a:solidFill>
                  <a:srgbClr val="002060"/>
                </a:solidFill>
              </a:rPr>
              <a:t>amboo</a:t>
            </a:r>
            <a:endParaRPr lang="en-US" sz="2400" b="1" dirty="0">
              <a:solidFill>
                <a:srgbClr val="00206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5554" y="743944"/>
            <a:ext cx="3132666" cy="2349499"/>
          </a:xfrm>
          <a:prstGeom prst="rect">
            <a:avLst/>
          </a:prstGeom>
        </p:spPr>
      </p:pic>
      <p:sp>
        <p:nvSpPr>
          <p:cNvPr id="7" name="TextBox 6"/>
          <p:cNvSpPr txBox="1"/>
          <p:nvPr/>
        </p:nvSpPr>
        <p:spPr>
          <a:xfrm>
            <a:off x="7890119" y="3245078"/>
            <a:ext cx="2506133" cy="461665"/>
          </a:xfrm>
          <a:prstGeom prst="rect">
            <a:avLst/>
          </a:prstGeom>
          <a:noFill/>
        </p:spPr>
        <p:txBody>
          <a:bodyPr wrap="square" rtlCol="0">
            <a:spAutoFit/>
          </a:bodyPr>
          <a:lstStyle/>
          <a:p>
            <a:r>
              <a:rPr lang="en-US" sz="2400" b="1" dirty="0" smtClean="0">
                <a:solidFill>
                  <a:srgbClr val="002060"/>
                </a:solidFill>
              </a:rPr>
              <a:t>True Indigo </a:t>
            </a:r>
            <a:endParaRPr lang="en-US" sz="2400" b="1" dirty="0">
              <a:solidFill>
                <a:srgbClr val="00206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0830" y="3848458"/>
            <a:ext cx="2952520" cy="221439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03507" y="3706053"/>
            <a:ext cx="3270989" cy="2188837"/>
          </a:xfrm>
          <a:prstGeom prst="rect">
            <a:avLst/>
          </a:prstGeom>
        </p:spPr>
      </p:pic>
      <p:sp>
        <p:nvSpPr>
          <p:cNvPr id="10" name="TextBox 9"/>
          <p:cNvSpPr txBox="1"/>
          <p:nvPr/>
        </p:nvSpPr>
        <p:spPr>
          <a:xfrm>
            <a:off x="2699133" y="6147412"/>
            <a:ext cx="2765234" cy="400110"/>
          </a:xfrm>
          <a:prstGeom prst="rect">
            <a:avLst/>
          </a:prstGeom>
          <a:noFill/>
        </p:spPr>
        <p:txBody>
          <a:bodyPr wrap="square" rtlCol="0">
            <a:spAutoFit/>
          </a:bodyPr>
          <a:lstStyle/>
          <a:p>
            <a:r>
              <a:rPr lang="en-US" sz="2000" b="1" dirty="0">
                <a:solidFill>
                  <a:srgbClr val="002060"/>
                </a:solidFill>
              </a:rPr>
              <a:t>Japanese maple</a:t>
            </a:r>
          </a:p>
        </p:txBody>
      </p:sp>
      <p:sp>
        <p:nvSpPr>
          <p:cNvPr id="11" name="TextBox 10"/>
          <p:cNvSpPr txBox="1"/>
          <p:nvPr/>
        </p:nvSpPr>
        <p:spPr>
          <a:xfrm>
            <a:off x="8912646" y="6015210"/>
            <a:ext cx="2765234" cy="369332"/>
          </a:xfrm>
          <a:prstGeom prst="rect">
            <a:avLst/>
          </a:prstGeom>
          <a:noFill/>
        </p:spPr>
        <p:txBody>
          <a:bodyPr wrap="square" rtlCol="0">
            <a:spAutoFit/>
          </a:bodyPr>
          <a:lstStyle/>
          <a:p>
            <a:r>
              <a:rPr lang="en-US" b="1" dirty="0">
                <a:solidFill>
                  <a:srgbClr val="002060"/>
                </a:solidFill>
              </a:rPr>
              <a:t>Nanmu</a:t>
            </a:r>
          </a:p>
        </p:txBody>
      </p:sp>
      <p:sp>
        <p:nvSpPr>
          <p:cNvPr id="3" name="TextBox 2"/>
          <p:cNvSpPr txBox="1"/>
          <p:nvPr/>
        </p:nvSpPr>
        <p:spPr>
          <a:xfrm>
            <a:off x="5335929" y="6488668"/>
            <a:ext cx="3535116" cy="369332"/>
          </a:xfrm>
          <a:prstGeom prst="rect">
            <a:avLst/>
          </a:prstGeom>
          <a:noFill/>
        </p:spPr>
        <p:txBody>
          <a:bodyPr wrap="square" rtlCol="0">
            <a:spAutoFit/>
          </a:bodyPr>
          <a:lstStyle/>
          <a:p>
            <a:r>
              <a:rPr lang="en-US" dirty="0" smtClean="0"/>
              <a:t>Source: </a:t>
            </a:r>
            <a:r>
              <a:rPr lang="en-US" i="1" dirty="0" smtClean="0"/>
              <a:t>www.image-net.org</a:t>
            </a:r>
            <a:endParaRPr lang="en-US" i="1" dirty="0"/>
          </a:p>
        </p:txBody>
      </p:sp>
    </p:spTree>
    <p:extLst>
      <p:ext uri="{BB962C8B-B14F-4D97-AF65-F5344CB8AC3E}">
        <p14:creationId xmlns:p14="http://schemas.microsoft.com/office/powerpoint/2010/main" val="154998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782981"/>
          </a:xfrm>
        </p:spPr>
        <p:txBody>
          <a:bodyPr>
            <a:normAutofit/>
          </a:bodyPr>
          <a:lstStyle/>
          <a:p>
            <a:pPr algn="ctr"/>
            <a:r>
              <a:rPr lang="en-US" sz="3200" dirty="0" smtClean="0">
                <a:solidFill>
                  <a:srgbClr val="C00000"/>
                </a:solidFill>
              </a:rPr>
              <a:t>Converting </a:t>
            </a:r>
            <a:r>
              <a:rPr lang="en-US" sz="3200" dirty="0">
                <a:solidFill>
                  <a:srgbClr val="C00000"/>
                </a:solidFill>
              </a:rPr>
              <a:t>RGB image to binary image </a:t>
            </a:r>
            <a:endParaRPr lang="en-US" sz="4000" dirty="0">
              <a:solidFill>
                <a:srgbClr val="C00000"/>
              </a:solidFill>
            </a:endParaRPr>
          </a:p>
        </p:txBody>
      </p:sp>
      <p:sp>
        <p:nvSpPr>
          <p:cNvPr id="7" name="TextBox 6"/>
          <p:cNvSpPr txBox="1"/>
          <p:nvPr/>
        </p:nvSpPr>
        <p:spPr>
          <a:xfrm>
            <a:off x="2280492" y="6081311"/>
            <a:ext cx="8494004" cy="369332"/>
          </a:xfrm>
          <a:prstGeom prst="rect">
            <a:avLst/>
          </a:prstGeom>
          <a:noFill/>
        </p:spPr>
        <p:txBody>
          <a:bodyPr wrap="square" rtlCol="0">
            <a:spAutoFit/>
          </a:bodyPr>
          <a:lstStyle/>
          <a:p>
            <a:r>
              <a:rPr lang="en-US" b="1" i="1" dirty="0">
                <a:solidFill>
                  <a:schemeClr val="accent1">
                    <a:lumMod val="50000"/>
                  </a:schemeClr>
                </a:solidFill>
              </a:rPr>
              <a:t>Image </a:t>
            </a:r>
            <a:r>
              <a:rPr lang="en-US" b="1" i="1" dirty="0" smtClean="0">
                <a:solidFill>
                  <a:schemeClr val="accent1">
                    <a:lumMod val="50000"/>
                  </a:schemeClr>
                </a:solidFill>
              </a:rPr>
              <a:t>processing                                                </a:t>
            </a:r>
            <a:r>
              <a:rPr lang="en-US" i="1" dirty="0" smtClean="0"/>
              <a:t>Source :- [5]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746" t="8687" r="14225" b="17538"/>
          <a:stretch/>
        </p:blipFill>
        <p:spPr>
          <a:xfrm>
            <a:off x="2483892" y="1214650"/>
            <a:ext cx="9455577" cy="4612943"/>
          </a:xfrm>
        </p:spPr>
      </p:pic>
    </p:spTree>
    <p:extLst>
      <p:ext uri="{BB962C8B-B14F-4D97-AF65-F5344CB8AC3E}">
        <p14:creationId xmlns:p14="http://schemas.microsoft.com/office/powerpoint/2010/main" val="101854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HYW50d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MTc4LCJHIjo0NSwiQiI6NDd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M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M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M4LCJHIjoyMzYsIkIiOjIyNX19LCJBcHBlbmRZZWFyT25ZZWFyQ2hhbmdlIjpmYWxzZSwiRWxhcHNlZFRpbWVGb3JtYXQiOjIsIlRvZGF5TWFya2VyUG9zaXRpb24iOjMsIlF1aWNrUG9zaXRpb24iOjMsIkFic29sdXRlUG9zaXRpb24iOjI5Ny4wLCJNYXJnaW4iOnsiJGlkIjoiNDkiLCJUb3AiOjAsIkxlZnQiOjEwLCJSaWdodCI6MTAsIkJvdHRvbSI6MH0sIlBhZGRpbmciOnsiJGlkIjoiNTAiLCJUb3AiOjAsIkxlZnQiOjAsIlJpZ2h0IjowLCJCb3R0b20iOjB9LCJCYWNrZ3JvdW5kIjp7IiRpZCI6IjUxIiwiQ29sb3IiOnsiJGlkIjoiNTIiLCJBIjoyNTUsIlIiOjYxLCJHIjo2MSwiQiI6NjF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My4wLCJIZWlnaHQiOjEz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ZmFsc2UsIklzSXRhbGljIjpmYWxzZSwiSXNVbmRlcmxpbmVkIjpmYWxzZSwiUGFyZW50U3R5bGUiOm51bGx9LCJBdXRvU2l6ZSI6MCwiRm9yZWdyb3VuZCI6eyIkaWQiOiI2NyIsIkNvbG9yIjp7IiRpZCI6IjY4IiwiQSI6MjU1LCJSIjoxNzgsIkciOjE0LCJCIjoxOH19LCJNYXhXaWR0aCI6MjAwLjAsIk1heEhlaWdodCI6IkluZmluaXR5IiwiU21hcnRGb3JlZ3JvdW5kSXNBY3RpdmUiOmZhbHNlLCJIb3Jpem9udGFsQWxpZ25tZW50Ijow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xLCJGb250TmFtZSI6IkNhbGlicmkiLCJJc0JvbGQiOmZhbHNlLCJJc0l0YWxpYyI6ZmFsc2UsIklzVW5kZXJsaW5lZCI6ZmFsc2UsIlBhcmVudFN0eWxlIjpudWxsfSwiQXV0b1NpemUiOjAsIkZvcmVncm91bmQiOnsiJGlkIjoiNzQiLCJDb2xvciI6eyIkaWQiOiI3NSIsIkEiOjI1NSwiUiI6MTE1LCJHIjoxMTUsIkIiOjExNX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SBkIiwiU2VwYXJhdG9yIjoiLyIsIlVzZUludGVybmF0aW9uYWxEYXRlRm9ybWF0IjpmYWxzZX0sIklzVmlzaWJsZSI6dHJ1ZSwiUGFyZW50U3R5bGUiOm51bGx9LCJEZWZhdWx0VGFza1N0eWxlIjp7IiRpZCI6IjgwIiwiU2hhcGUiOjEsIlNoYXBlVGhpY2tuZXNzIjow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w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Tc4LCJHIjoxNCwiQiI6MTh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X0sIklzVmlzaWJsZSI6dHJ1ZSwiUGFyZW50U3R5bGUiOm51bGx9LCJTaG93RWxhcHNlZFRpbWVHcmFkaWVudFN0eWxlIjpmYWxzZX0sIlNjYWxlIjp7IiRpZCI6IjEyMiIsIlN0YXJ0RGF0ZSI6IjIwMTUtMDUtMzBUMDA6MDA6MDBaIiwiRW5kRGF0ZSI6IjIwMTYtMTAtMTVUMDA6MDA6MDBaIiwiRm9ybWF0IjoiTU1NIiwiVHlwZSI6MiwiQXV0b0RhdGVSYW5nZSI6dHJ1ZSwiV29ya2luZ0RheXMiOjMxLCJUb2RheU1hcmtlclRleHQiOiJUb2RheSIsIkF1dG9TY2FsZVR5cGUiOnRydWV9LCJNaWxlc3RvbmVzIjpbeyIkaWQiOiIxMjMiLCJEYXRlIjoiMjAxNS0wNS0zMFQwMDowMDowMFoiLCJTdHlsZSI6eyIkaWQiOiIxMjQiLCJTaGFwZSI6NCwiQ29ubmVjdG9yTWFyZ2luIjp7IiRyZWYiOiI1NCJ9LCJDb25uZWN0b3JTdHlsZSI6eyIkaWQiOiIxMjUiLCJMaW5lQ29sb3IiOnsiJGlkIjoiMTI2IiwiJHR5cGUiOiJOTFJFLkNvbW1vbi5Eb20uU29saWRDb2xvckJydXNoLCBOTFJFLkNvbW1vbiIsIkNvbG9yIjp7IiRpZCI6IjEyNyIsIkEiOjI1NSwiUiI6MjM3LCJHIjoxMjUsIkIiOjQ5fX0sIkxpbmVXZWlnaHQiOjEuMCwiTGluZVR5cGUiOjAsIlBhcmVudFN0eWxlIjp7IiRyZWYiOiI1NSJ9fSwiSXNCZWxvd1RpbWViYW5kIjp0cnVlLCJIaWRlRGF0ZSI6ZmFsc2UsIlNoYXBlU2l6ZSI6MCwiU3BhY2luZyI6MC4wLCJQYWRkaW5nIjp7IiRpZCI6IjEyOCIsIlRvcCI6MCwiTGVmdCI6MCwiUmlnaHQiOjAsIkJvdHRvbSI6MH0sIlNoYXBlU3R5bGUiOnsiJGlkIjoiMTI5IiwiTWFyZ2luIjp7IiRyZWYiOiI2MCJ9LCJQYWRkaW5nIjp7IiRyZWYiOiI2MSJ9LCJCYWNrZ3JvdW5kIjp7IiRpZCI6IjEzMCIsIkNvbG9yIjp7IiRpZCI6IjEzMSIsIkEiOjI1NSwiUiI6MjM3LCJHIjoxMjUsIkIiOjQ5fX0sIklzVmlzaWJsZSI6dHJ1ZSwiV2lkdGgiOjEyLjAsIkhlaWdodCI6MTQ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yLCJGb250TmFtZSI6IkNhbGlicmkiLCJJc0JvbGQiOnRydWUsIklzSXRhbGljIjpmYWxzZSwiSXNVbmRlcmxpbmVkIjpmYWxzZSwiUGFyZW50U3R5bGUiOnsiJHJlZiI6IjY2In19LCJBdXRvU2l6ZSI6MCwiRm9yZWdyb3VuZCI6eyIkcmVmIjoiNjcifSwiTWF4V2lkdGgiOjQyLjM2NDk1OTcxNjc5Njg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E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JGlkIjoiMTM5IiwiUmF0aW8iOjAuMTAzNjY0NjA3Mjk1MjgzNTMsIklzQ3VzdG9tIjp0cnVlfSwiSWQiOiJjNmM4OTI2Mi0wYWZkLTQyYWItYTQ0Yy0xYjUxYWU3ZDNhNTIiLCJUaXRsZSI6IlRhcmdldCAxIiwiTm90ZSI6bnVsbCwiSHlwZXJsaW5rIjpudWxsLCJJc0NoYW5nZWQiOmZhbHNlLCJJc05ldyI6dHJ1ZX0seyIkaWQiOiIxNDAiLCJEYXRlIjoiMjAxNS0xMC0wMVQwMDowMDowMFoiLCJTdHlsZSI6eyIkaWQiOiIxNDEiLCJTaGFwZSI6MCwiQ29ubmVjdG9yTWFyZ2luIjp7IiRyZWYiOiI1NCJ9LCJDb25uZWN0b3JTdHlsZSI6eyIkaWQiOiIxNDIiLCJMaW5lQ29sb3IiOnsiJGlkIjoiMTQzIiwiJHR5cGUiOiJOTFJFLkNvbW1vbi5Eb20uU29saWRDb2xvckJydXNoLCBOTFJFLkNvbW1vbiIsIkNvbG9yIjp7IiRpZCI6IjE0NCIsIkEiOjI1NSwiUiI6NjgsIkciOjg0LCJCIjoxMDZ9fSwiTGluZVdlaWdodCI6MS4wLCJMaW5lVHlwZSI6MCwiUGFyZW50U3R5bGUiOnsiJHJlZiI6IjU1In19LCJJc0JlbG93VGltZWJhbmQiOnRydWUsIkhpZGVEYXRlIjpmYWxzZSwiU2hhcGVTaXplIjowLCJTcGFjaW5nIjowLjAsIlBhZGRpbmciOnsiJGlkIjoiMTQ1IiwiVG9wIjowLCJMZWZ0IjowLCJSaWdodCI6MCwiQm90dG9tIjowfSwiU2hhcGVTdHlsZSI6eyIkaWQiOiIxNDYiLCJNYXJnaW4iOnsiJHJlZiI6IjYwIn0sIlBhZGRpbmciOnsiJHJlZiI6IjYxIn0sIkJhY2tncm91bmQiOnsiJGlkIjoiMTQ3IiwiQ29sb3IiOnsiJGlkIjoiMTQ4IiwiQSI6MjU1LCJSIjo2OCwiRyI6ODQsIkIiOjEwNn19LCJJc1Zpc2libGUiOnRydWUsIldpZHRoIjoxMi4wLCJIZWlnaHQiOjE0LjAsIkJvcmRlclN0eWxlIjp7IiRpZCI6IjE0OSIsIkxpbmVDb2xvciI6eyIkcmVmIjoiNjMifSwiTGluZVdlaWdodCI6MC4wLCJMaW5lVHlwZSI6MCwiUGFyZW50U3R5bGUiOnsiJHJlZiI6IjYyIn19LCJQYXJlbnRTdHlsZSI6eyIkcmVmIjoiNTkifX0sIlRpdGxlU3R5bGUiOnsiJGlkIjoiMTUwIiwiRm9udFNldHRpbmdzIjp7IiRpZCI6IjE1MSIsIkZvbnRTaXplIjoxMiwiRm9udE5hbWUiOiJDYWxpYnJpIiwiSXNCb2xkIjp0cnVlLCJJc0l0YWxpYyI6ZmFsc2UsIklzVW5kZXJsaW5lZCI6ZmFsc2UsIlBhcmVudFN0eWxlIjp7IiRyZWYiOiI2NiJ9fSwiQXV0b1NpemUiOjAsIkZvcmVncm91bmQiOnsiJHJlZiI6IjY3In0sIk1heFdpZHRoIjo0Mi4zNjQ5NTk3MTY3OTY4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MiIsIkxpbmVDb2xvciI6bnVsbCwiTGluZVdlaWdodCI6MC4wLCJMaW5lVHlwZSI6MCwiUGFyZW50U3R5bGUiOm51bGx9LCJQYXJlbnRTdHlsZSI6eyIkcmVmIjoiNjUifX0sIkRhdGVTdHlsZSI6eyIkaWQiOiIxNTMiLCJGb250U2V0dGluZ3MiOnsiJGlkIjoiMTU0IiwiRm9udFNpemUiOjExLCJGb250TmFtZSI6IkNhbGlicmkiLCJJc0JvbGQiOmZhbHNlLCJJc0l0YWxpYyI6ZmFsc2UsIklzVW5kZXJsaW5lZCI6ZmFsc2UsIlBhcmVudFN0eWxlIjp7IiRyZWYiOiI3MyJ9fSwiQXV0b1NpemUiOjAsIkZvcmVncm91bmQiOnsiJGlkIjoiMTU1IiwiQ29sb3IiOnsiJGlkIjoiMTU2IiwiQSI6MjU1LCJSIjo2OCwiRyI6ODQsIkIiOjEwNn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yIsIkxpbmVDb2xvciI6bnVsbCwiTGluZVdlaWdodCI6MC4wLCJMaW5lVHlwZSI6MCwiUGFyZW50U3R5bGUiOm51bGx9LCJQYXJlbnRTdHlsZSI6eyIkcmVmIjoiNzIifX0sIkRhdGVGb3JtYXQiOnsiJHJlZiI6Ijc5In0sIklzVmlzaWJsZSI6dHJ1ZSwiUGFyZW50U3R5bGUiOnsiJHJlZiI6IjUzIn19LCJQb3NpdGlvbiI6eyIkaWQiOiIxNTgiLCJSYXRpbyI6MC4xNjI0NjczNDYxOTE0MDYyMSwiSXNDdXN0b20iOnRydWV9LCJJZCI6IjI0OTE2NDZhLWMyYzktNDgzNS04OTZjLWY4YTQ4YzRjMGZkYyIsIlRpdGxlIjoiVGFyZ2V0IDIiLCJOb3RlIjpudWxsLCJIeXBlcmxpbmsiOm51bGwsIklzQ2hhbmdlZCI6ZmFsc2UsIklzTmV3Ijp0cnVlfSx7IiRpZCI6IjE1OSIsIkRhdGUiOiIyMDE2LTAxLTAxVDAwOjAwOjAwWiIsIlN0eWxlIjp7IiRpZCI6IjE2MCIsIlNoYXBlIjowLCJDb25uZWN0b3JNYXJnaW4iOnsiJHJlZiI6IjU0In0sIkNvbm5lY3RvclN0eWxlIjp7IiRpZCI6IjE2MSIsIkxpbmVDb2xvciI6eyIkaWQiOiIxNjIiLCIkdHlwZSI6Ik5MUkUuQ29tbW9uLkRvbS5Tb2xpZENvbG9yQnJ1c2gsIE5MUkUuQ29tbW9uIiwiQ29sb3IiOnsiJGlkIjoiMTYzIiwiQSI6MjU1LCJSIjo0MCwiRyI6MTA4LCJCIjoxNDh9fSwiTGluZVdlaWdodCI6MS4wLCJMaW5lVHlwZSI6MCwiUGFyZW50U3R5bGUiOnsiJHJlZiI6IjU1In19LCJJc0JlbG93VGltZWJhbmQiOnRydW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yMzEsIkciOjIzMCwiQiI6MjMwfX0sIklzVmlzaWJsZSI6dHJ1ZSwiV2lkdGgiOjE4LjAsIkhlaWdodCI6MjAuMCwiQm9yZGVyU3R5bGUiOnsiJGlkIjoiMTY4IiwiTGluZUNvbG9yIjp7IiRyZWYiOiI2MyJ9LCJMaW5lV2VpZ2h0IjowLjAsIkxpbmVUeXBlIjowLCJQYXJlbnRTdHlsZSI6eyIkcmVmIjoiNjIifX0sIlBhcmVudFN0eWxlIjp7IiRyZWYiOiI1OSJ9fSwiVGl0bGVTdHlsZSI6eyIkaWQiOiIxNjkiLCJGb250U2V0dGluZ3MiOnsiJGlkIjoiMTcwIiwiRm9udFNpemUiOjEyLCJGb250TmFtZSI6IkNhbGlicmkiLCJJc0JvbGQiOnRydWUsIklzSXRhbGljIjpmYWxzZSwiSXNVbmRlcmxpbmVkIjpmYWxzZSwiUGFyZW50U3R5bGUiOnsiJHJlZiI6IjY2In19LCJBdXRvU2l6ZSI6MCwiRm9yZWdyb3VuZCI6eyIkcmVmIjoiNjcifSwiTWF4V2lkdGgiOjQyLjM2NDk1OTcxNjc5Njg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EsIkZvbnROYW1lIjoiQ2FsaWJyaSIsIklzQm9sZCI6ZmFsc2UsIklzSXRhbGljIjpmYWxzZSwiSXNVbmRlcmxpbmVkIjpmYWxzZSwiUGFyZW50U3R5bGUiOnsiJHJlZiI6IjczIn19LCJBdXRvU2l6ZSI6MCwiRm9yZWdyb3VuZCI6eyIkaWQiOiIxNzQiLCJDb2xvciI6eyIkaWQiOiIxNzUiLCJBIjoyNTUsIlIiOjY4LCJHIjo4NCwiQiI6MTA2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2IiwiTGluZUNvbG9yIjpudWxsLCJMaW5lV2VpZ2h0IjowLjAsIkxpbmVUeXBlIjowLCJQYXJlbnRTdHlsZSI6bnVsbH0sIlBhcmVudFN0eWxlIjp7IiRyZWYiOiI3MiJ9fSwiRGF0ZUZvcm1hdCI6eyIkcmVmIjoiNzkifSwiSXNWaXNpYmxlIjp0cnVlLCJQYXJlbnRTdHlsZSI6eyIkcmVmIjoiNTMifX0sIlBvc2l0aW9uIjp7IiRpZCI6IjE3NyIsIlJhdGlvIjowLjExNzgxNzc1NTA5ODY5NjEsIklzQ3VzdG9tIjp0cnVlfSwiSWQiOiJiMGFiZGQ5MS00NTViLTQ0ZDctYmJjMS1kZjRhMjJmZWRkMjYiLCJUaXRsZSI6IlRhcmdldCAzIiwiTm90ZSI6bnVsbCwiSHlwZXJsaW5rIjpudWxsLCJJc0NoYW5nZWQiOmZhbHNlLCJJc05ldyI6dHJ1ZX0seyIkaWQiOiIxNzgiLCJEYXRlIjoiMjAxNi0wNy0wMVQwMDowMDowMFoiLCJTdHlsZSI6eyIkaWQiOiIxNzkiLCJTaGFwZSI6MCwiQ29ubmVjdG9yTWFyZ2luIjp7IiRyZWYiOiI1NCJ9LCJDb25uZWN0b3JTdHlsZSI6eyIkaWQiOiIxODAiLCJMaW5lQ29sb3IiOnsiJGlkIjoiMTgxIiwiJHR5cGUiOiJOTFJFLkNvbW1vbi5Eb20uU29saWRDb2xvckJydXNoLCBOTFJFLkNvbW1vbiIsIkNvbG9yIjp7IiRpZCI6IjE4MiIsIkEiOjI1NSwiUiI6MTE1LCJHIjoxMTUsIkIiOjExNX19LCJMaW5lV2VpZ2h0IjoxLjAsIkxpbmVUeXBlIjowLCJQYXJlbnRTdHlsZSI6eyIkcmVmIjoiNTUifX0sIklzQmVsb3dUaW1lYmFuZCI6dHJ1ZSwiSGlkZURhdGUiOmZhbHNlLCJTaGFwZVNpemUiOjAsIlNwYWNpbmciOjAuMCwiUGFkZGluZyI6eyIkaWQiOiIxODMiLCJUb3AiOjAsIkxlZnQiOjAsIlJpZ2h0IjowLCJCb3R0b20iOjB9LCJTaGFwZVN0eWxlIjp7IiRpZCI6IjE4NCIsIk1hcmdpbiI6eyIkcmVmIjoiNjAifSwiUGFkZGluZyI6eyIkcmVmIjoiNjEifSwiQmFja2dyb3VuZCI6eyIkaWQiOiIxODUiLCJDb2xvciI6eyIkaWQiOiIxODYiLCJBIjoyNTUsIlIiOjIzMSwiRyI6MjMwLCJCIjoyMzB9fSwiSXNWaXNpYmxlIjp0cnVlLCJXaWR0aCI6MTIuMCwiSGVpZ2h0IjoxNC4wLCJCb3JkZXJTdHlsZSI6eyIkaWQiOiIxODciLCJMaW5lQ29sb3IiOnsiJHJlZiI6IjYzIn0sIkxpbmVXZWlnaHQiOjAuMCwiTGluZVR5cGUiOjAsIlBhcmVudFN0eWxlIjp7IiRyZWYiOiI2MiJ9fSwiUGFyZW50U3R5bGUiOnsiJHJlZiI6IjU5In19LCJUaXRsZVN0eWxlIjp7IiRpZCI6IjE4OCIsIkZvbnRTZXR0aW5ncyI6eyIkaWQiOiIxODkiLCJGb250U2l6ZSI6MTIsIkZvbnROYW1lIjoiQ2FsaWJyaSIsIklzQm9sZCI6dHJ1ZSwiSXNJdGFsaWMiOmZhbHNlLCJJc1VuZGVybGluZWQiOmZhbHNlLCJQYXJlbnRTdHlsZSI6eyIkcmVmIjoiNjYifX0sIkF1dG9TaXplIjowLCJGb3JlZ3JvdW5kIjp7IiRyZWYiOiI2NyJ9LCJNYXhXaWR0aCI6NDIuMzY0OTU5NzE2Nzk2OD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AiLCJMaW5lQ29sb3IiOm51bGwsIkxpbmVXZWlnaHQiOjAuMCwiTGluZVR5cGUiOjAsIlBhcmVudFN0eWxlIjpudWxsfSwiUGFyZW50U3R5bGUiOnsiJHJlZiI6IjY1In19LCJEYXRlU3R5bGUiOnsiJGlkIjoiMTkxIiwiRm9udFNldHRpbmdzIjp7IiRpZCI6IjE5MiIsIkZvbnRTaXplIjoxMS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yIsIkxpbmVDb2xvciI6bnVsbCwiTGluZVdlaWdodCI6MC4wLCJMaW5lVHlwZSI6MCwiUGFyZW50U3R5bGUiOm51bGx9LCJQYXJlbnRTdHlsZSI6eyIkcmVmIjoiNzIifX0sIkRhdGVGb3JtYXQiOnsiJHJlZiI6Ijc5In0sIklzVmlzaWJsZSI6dHJ1ZSwiUGFyZW50U3R5bGUiOnsiJHJlZiI6IjUzIn19LCJQb3NpdGlvbiI6eyIkaWQiOiIxOTQiLCJSYXRpbyI6MC4xNjI0NjczNDYxOTE0MDYyMSwiSXNDdXN0b20iOnRydWV9LCJJZCI6IjVhODY2OGZlLTBlNWYtNDc2OC04MzQwLWU4YTE2N2M1YmY5YiIsIlRpdGxlIjoiVGFyZ2V0IDQiLCJOb3RlIjpudWxsLCJIeXBlcmxpbmsiOm51bGwsIklzQ2hhbmdlZCI6ZmFsc2UsIklzTmV3Ijp0cnVlfSx7IiRpZCI6IjE5NSIsIkRhdGUiOiIyMDE2LTEwLTE1VDAwOjAwOjAwWiIsIlN0eWxlIjp7IiRpZCI6IjE5NiIsIlNoYXBlIjo0LCJDb25uZWN0b3JNYXJnaW4iOnsiJHJlZiI6IjU0In0sIkNvbm5lY3RvclN0eWxlIjp7IiRpZCI6IjE5NyIsIkxpbmVDb2xvciI6eyIkaWQiOiIxOTgiLCIkdHlwZSI6Ik5MUkUuQ29tbW9uLkRvbS5Tb2xpZENvbG9yQnJ1c2gsIE5MUkUuQ29tbW9uIiwiQ29sb3IiOnsiJGlkIjoiMTk5IiwiQSI6MjU1LCJSIjoyMzcsIkciOjEyNSwiQiI6NDl9fSwiTGluZVdlaWdodCI6MS4wLCJMaW5lVHlwZSI6MCwiUGFyZW50U3R5bGUiOnsiJHJlZiI6IjU1In19LCJJc0JlbG93VGltZWJhbmQiOnRydWUsIkhpZGVEYXRlIjpmYWxzZSwiU2hhcGVTaXplIjowLCJTcGFjaW5nIjowLjAsIlBhZGRpbmciOnsiJGlkIjoiMjAwIiwiVG9wIjowLCJMZWZ0IjowLCJSaWdodCI6MCwiQm90dG9tIjowfSwiU2hhcGVTdHlsZSI6eyIkaWQiOiIyMDEiLCJNYXJnaW4iOnsiJHJlZiI6IjYwIn0sIlBhZGRpbmciOnsiJHJlZiI6IjYxIn0sIkJhY2tncm91bmQiOnsiJGlkIjoiMjAyIiwiQ29sb3IiOnsiJGlkIjoiMjAzIiwiQSI6MjU1LCJSIjoyMzcsIkciOjEyNSwiQiI6NDl9fSwiSXNWaXNpYmxlIjp0cnVlLCJXaWR0aCI6MTIuMCwiSGVpZ2h0IjoxNC4wLCJCb3JkZXJTdHlsZSI6eyIkaWQiOiIyMDQiLCJMaW5lQ29sb3IiOnsiJHJlZiI6IjYzIn0sIkxpbmVXZWlnaHQiOjAuMCwiTGluZVR5cGUiOjAsIlBhcmVudFN0eWxlIjp7IiRyZWYiOiI2MiJ9fSwiUGFyZW50U3R5bGUiOnsiJHJlZiI6IjU5In19LCJUaXRsZVN0eWxlIjp7IiRpZCI6IjIwNSIsIkZvbnRTZXR0aW5ncyI6eyIkaWQiOiIyMDYiLCJGb250U2l6ZSI6MTIsIkZvbnROYW1lIjoiQ2FsaWJyaSIsIklzQm9sZCI6dHJ1ZSwiSXNJdGFsaWMiOmZhbHNlLCJJc1VuZGVybGluZWQiOmZhbHNlLCJQYXJlbnRTdHlsZSI6eyIkcmVmIjoiNjYifX0sIkF1dG9TaXplIjowLCJGb3JlZ3JvdW5kIjp7IiRyZWYiOiI2NyJ9LCJNYXhXaWR0aCI6NDIuMzY0OTU5NzE2Nzk2OD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DciLCJMaW5lQ29sb3IiOm51bGwsIkxpbmVXZWlnaHQiOjAuMCwiTGluZVR5cGUiOjAsIlBhcmVudFN0eWxlIjpudWxsfSwiUGFyZW50U3R5bGUiOnsiJHJlZiI6IjY1In19LCJEYXRlU3R5bGUiOnsiJGlkIjoiMjA4IiwiRm9udFNldHRpbmdzIjp7IiRpZCI6IjIwOSIsIkZvbnRTaXplIjoxMS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MCIsIkxpbmVDb2xvciI6bnVsbCwiTGluZVdlaWdodCI6MC4wLCJMaW5lVHlwZSI6MCwiUGFyZW50U3R5bGUiOm51bGx9LCJQYXJlbnRTdHlsZSI6eyIkcmVmIjoiNzIifX0sIkRhdGVGb3JtYXQiOnsiJHJlZiI6Ijc5In0sIklzVmlzaWJsZSI6dHJ1ZSwiUGFyZW50U3R5bGUiOnsiJHJlZiI6IjUzIn19LCJQb3NpdGlvbiI6eyIkaWQiOiIyMTEiLCJSYXRpbyI6MC4xNjI0NjczNDYxOTE0MDYyMSwiSXNDdXN0b20iOnRydWV9LCJJZCI6IjAyY2Q4ZjUwLWQwZDUtNDJlNy04NzI5LTgzNDVmMzJiNzYzYyIsIlRpdGxlIjoiVGFyZ2V0IDUiLCJOb3RlIjpudWxsLCJIeXBlcmxpbmsiOm51bGwsIklzQ2hhbmdlZCI6ZmFsc2UsIklzTmV3Ijp0cnVlfV0sIlRhc2tzIjpbeyIkaWQiOiIyMTIiLCJHcm91cE5hbWUiOm51bGwsIlN0YXJ0RGF0ZSI6IjIwMTUtMDYtMDFUMDA6MDA6MDBaIiwiRW5kRGF0ZSI6IjIwMTUtMDgtMDZUMjM6NTk6NTlaIiwiUGVyY2VudGFnZUNvbXBsZXRlIjpudWxsLCJTdHlsZSI6eyIkaWQiOiIyMTMiLCJTaGFwZSI6NCwiU2hhcGVUaGlja25lc3MiOjAsIkR1cmF0aW9uRm9ybWF0IjowLCJJbmNsdWRlTm9uV29ya2luZ0RheXNJbkR1cmF0aW9uIjpmYWxzZSwiUGVyY2VudGFnZUNvbXBsZXRlU3R5bGUiOnsiJGlkIjoiMjE0IiwiRm9udFNldHRpbmdzIjp7IiRpZCI6IjIx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xNiIsIkxpbmVDb2xvciI6bnVsbCwiTGluZVdlaWdodCI6MC4wLCJMaW5lVHlwZSI6MCwiUGFyZW50U3R5bGUiOm51bGx9LCJQYXJlbnRTdHlsZSI6eyIkcmVmIjoiODEifX0sIkR1cmF0aW9uU3R5bGUiOnsiJGlkIjoiMjE3IiwiRm9udFNldHRpbmdzIjp7IiRpZCI6IjIxOCIsIkZvbnRTaXplIjoxMCwiRm9udE5hbWUiOiJDYWxpYnJpIiwiSXNCb2xkIjp0cnVlLCJJc0l0YWxpYyI6ZmFsc2UsIklzVW5kZXJsaW5lZCI6ZmFsc2UsIlBhcmVudFN0eWxlIjp7IiRyZWYiOiI4OSJ9fSwiQXV0b1NpemUiOjAsIkZvcmVncm91bmQiOnsiJGlkIjoiMjE5IiwiQ29sb3IiOnsiJGlkIjoiMjIw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xIiwiTGluZUNvbG9yIjpudWxsLCJMaW5lV2VpZ2h0IjowLjAsIkxpbmVUeXBlIjowLCJQYXJlbnRTdHlsZSI6bnVsbH0sIlBhcmVudFN0eWxlIjp7IiRyZWYiOiI4OCJ9fSwiSG9yaXpvbnRhbENvbm5lY3RvclN0eWxlIjp7IiRpZCI6IjIyMiIsIkxpbmVDb2xvciI6eyIkcmVmIjoiOTYifSwiTGluZVdlaWdodCI6MC4wLCJMaW5lVHlwZSI6MCwiUGFyZW50U3R5bGUiOnsiJHJlZiI6Ijk1In19LCJWZXJ0aWNhbENvbm5lY3RvclN0eWxlIjp7IiRpZCI6IjIyMyIsIkxpbmVDb2xvciI6eyIkaWQiOiIyMjQiLCIkdHlwZSI6Ik5MUkUuQ29tbW9uLkRvbS5Tb2xpZENvbG9yQnJ1c2gsIE5MUkUuQ29tbW9uIiwiQ29sb3IiOnsiJGlkIjoiMjI1IiwiQSI6MjU1LCJSIjoyMzcsIkciOjEyNSwiQiI6NDl9fSwiTGluZVdlaWdodCI6MS4wLCJMaW5lVHlwZSI6MCwiUGFyZW50U3R5bGUiOnsiJHJlZiI6Ijk4In19LCJNYXJnaW4iOm51bGwsIlN0YXJ0RGF0ZVBvc2l0aW9uIjozLCJFbmREYXRlUG9zaXRpb24iOjMsIlRpdGxlUG9zaXRpb24iOjQsIkR1cmF0aW9uUG9zaXRpb24iOjIsIlBlcmNlbnRhZ2VDb21wbGV0ZWRQb3NpdGlvbiI6NiwiU3BhY2luZyI6NSwiSXNCZWxvd1RpbWViYW5kIjpmYWxzZSwiUGVyY2VudGFnZUNvbXBsZXRlU2hhcGVPcGFjaXR5IjozNSwiU2hhcGVTdHlsZSI6eyIkaWQiOiIyMjYiLCJNYXJnaW4iOnsiJHJlZiI6IjEwMiJ9LCJQYWRkaW5nIjp7IiRyZWYiOiIxMDMifSwiQmFja2dyb3VuZCI6eyIkaWQiOiIyMjciLCJDb2xvciI6eyIkaWQiOiIyMjgiLCJBIjoyNTUsIlIiOjIzNywiRyI6MTI1LCJCIjo0OX19LCJJc1Zpc2libGUiOnRydWUsIldpZHRoIjowLjAsIkhlaWdodCI6MTAuMCwiQm9yZGVyU3R5bGUiOnsiJGlkIjoiMjI5IiwiTGluZUNvbG9yIjp7IiRpZCI6IjIzMCIsIiR0eXBlIjoiTkxSRS5Db21tb24uRG9tLlNvbGlkQ29sb3JCcnVzaCwgTkxSRS5Db21tb24iLCJDb2xvciI6eyIkaWQiOiIyMzEiLCJBIjoyNTUsIlIiOjI1NSwiRyI6MCwiQiI6MH19LCJMaW5lV2VpZ2h0IjowLjAsIkxpbmVUeXBlIjowLCJQYXJlbnRTdHlsZSI6bnVsbH0sIlBhcmVudFN0eWxlIjp7IiRyZWYiOiIxMDEifX0sIlRpdGxlU3R5bGUiOnsiJGlkIjoiMjMyIiwiRm9udFNldHRpbmdzIjp7IiRpZCI6IjIzMyIsIkZvbnRTaXplIjoxMSwiRm9udE5hbWUiOiJDYWxpYnJpIiwiSXNCb2xkIjp0cnVlLCJJc0l0YWxpYyI6ZmFsc2UsIklzVW5kZXJsaW5lZCI6ZmFsc2UsIlBhcmVudFN0eWxlIjp7IiRyZWYiOiIxMDgifX0sIkF1dG9TaXplIjowLCJGb3JlZ3JvdW5kIjp7IiRpZCI6IjIzNCIsIkNvbG9yIjp7IiRpZCI6IjIzNSIsIkEiOjI1NSwiUiI6MjM3LCJHIjoxMjUsIkIiOjQ5fX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2IiwiTGluZUNvbG9yIjpudWxsLCJMaW5lV2VpZ2h0IjowLjAsIkxpbmVUeXBlIjowLCJQYXJlbnRTdHlsZSI6bnVsbH0sIlBhcmVudFN0eWxlIjp7IiRyZWYiOiIxMDcifX0sIkRhdGVTdHlsZSI6eyIkaWQiOiIyMzciLCJGb250U2V0dGluZ3MiOnsiJGlkIjoiMjM4IiwiRm9udFNpemUiOjExLCJGb250TmFtZSI6IkNhbGlicmkiLCJJc0JvbGQiOmZhbHNlLCJJc0l0YWxpYyI6ZmFsc2UsIklzVW5kZXJsaW5lZCI6ZmFsc2UsIlBhcmVudFN0eWxlIjp7IiRyZWYiOiIxMTUifX0sIkF1dG9TaXplIjowLCJGb3JlZ3JvdW5kIjp7IiRpZCI6IjIzOSIsIkNvbG9yIjp7IiRpZCI6IjI0MCIsIkEiOjI1NSwiUiI6MTE1LCJHIjoxMTUsIkIiOjExNX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I0MSIsIkxpbmVDb2xvciI6bnVsbCwiTGluZVdlaWdodCI6MC4wLCJMaW5lVHlwZSI6MCwiUGFyZW50U3R5bGUiOm51bGx9LCJQYXJlbnRTdHlsZSI6eyIkcmVmIjoiMTE0In19LCJEYXRlRm9ybWF0Ijp7IiRpZCI6IjI0MiIsIkZvcm1hdFN0cmluZyI6Ik1NTSBkIiwiU2VwYXJhdG9yIjoiLyIsIlVzZUludGVybmF0aW9uYWxEYXRlRm9ybWF0IjpmYWxzZX0sIklzVmlzaWJsZSI6dHJ1ZSwiUGFyZW50U3R5bGUiOnsiJHJlZiI6IjgwIn19LCJJbmRleCI6MSwiSWQiOiIxNWQyYmUwMi0yMGI4LTRjNjItOTEyYi1kM2UzMWMwZTNhYzMiLCJUaXRsZSI6IlRhc2sgMSBIZXJlICIsIk5vdGUiOm51bGwsIkh5cGVybGluayI6bnVsbCwiSXNDaGFuZ2VkIjpmYWxzZSwiSXNOZXciOnRydWV9LHsiJGlkIjoiMjQzIiwiR3JvdXBOYW1lIjpudWxsLCJTdGFydERhdGUiOiIyMDE1LTA2LTAxVDAwOjAwOjAwWiIsIkVuZERhdGUiOiIyMDE1LTA5LTAxVDIzOjU5OjU5WiIsIlBlcmNlbnRhZ2VDb21wbGV0ZSI6bnVsbCwiU3R5bGUiOnsiJGlkIjoiMjQ0IiwiU2hhcGUiOjQsIlNoYXBlVGhpY2tuZXNzIjow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dHJ1ZSwiSXNJdGFsaWMiOmZhbHNlLCJJc1VuZGVybGluZWQiOmZhbHNlLCJQYXJlbnRTdHlsZSI6eyIkcmVmIjoiODkifX0sIkF1dG9TaXplIjowLCJGb3JlZ3JvdW5kIjp7IiRpZCI6IjI1MCIsIkNvbG9yIjp7IiRpZCI6IjI1M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MiIsIkxpbmVDb2xvciI6bnVsbCwiTGluZVdlaWdodCI6MC4wLCJMaW5lVHlwZSI6MCwiUGFyZW50U3R5bGUiOm51bGx9LCJQYXJlbnRTdHlsZSI6eyIkcmVmIjoiODgifX0sIkhvcml6b250YWxDb25uZWN0b3JTdHlsZSI6eyIkaWQiOiIyNTMiLCJMaW5lQ29sb3IiOnsiJHJlZiI6Ijk2In0sIkxpbmVXZWlnaHQiOjAuMCwiTGluZVR5cGUiOjAsIlBhcmVudFN0eWxlIjp7IiRyZWYiOiI5NSJ9fSwiVmVydGljYWxDb25uZWN0b3JTdHlsZSI6eyIkaWQiOiIyNTQiLCJMaW5lQ29sb3IiOnsiJHJlZiI6Ijk5In0sIkxpbmVXZWlnaHQiOjA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jU1IiwiTWFyZ2luIjp7IiRyZWYiOiIxMDIifSwiUGFkZGluZyI6eyIkcmVmIjoiMTAzIn0sIkJhY2tncm91bmQiOnsiJGlkIjoiMjU2IiwiQ29sb3IiOnsiJGlkIjoiMjU3IiwiQSI6MjU1LCJSIjoxNzgsIkciOjE0LCJCIjoxOH19LCJJc1Zpc2libGUiOnRydWUsIldpZHRoIjowLjAsIkhlaWdodCI6MTAuMCwiQm9yZGVyU3R5bGUiOnsiJGlkIjoiMjU4IiwiTGluZUNvbG9yIjp7IiRpZCI6IjI1OSIsIiR0eXBlIjoiTkxSRS5Db21tb24uRG9tLlNvbGlkQ29sb3JCcnVzaCwgTkxSRS5Db21tb24iLCJDb2xvciI6eyIkaWQiOiIyNjAiLCJBIjoyNTUsIlIiOjI1NSwiRyI6MCwiQiI6MH19LCJMaW5lV2VpZ2h0IjowLjAsIkxpbmVUeXBlIjowLCJQYXJlbnRTdHlsZSI6bnVsbH0sIlBhcmVudFN0eWxlIjp7IiRyZWYiOiIxMDEifX0sIlRpdGxlU3R5bGUiOnsiJGlkIjoiMjYxIiwiRm9udFNldHRpbmdzIjp7IiRpZCI6IjI2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MiLCJMaW5lQ29sb3IiOm51bGwsIkxpbmVXZWlnaHQiOjAuMCwiTGluZVR5cGUiOjAsIlBhcmVudFN0eWxlIjpudWxsfSwiUGFyZW50U3R5bGUiOnsiJHJlZiI6IjEwNyJ9fSwiRGF0ZVN0eWxlIjp7IiRpZCI6IjI2NCIsIkZvbnRTZXR0aW5ncyI6eyIkaWQiOiIyNjUiLCJGb250U2l6ZSI6MTEsIkZvbnROYW1lIjoiQ2FsaWJyaSIsIklzQm9sZCI6ZmFsc2UsIklzSXRhbGljIjpmYWxzZSwiSXNVbmRlcmxpbmVkIjpmYWxzZSwiUGFyZW50U3R5bGUiOnsiJHJlZiI6IjExNSJ9fSwiQXV0b1NpemUiOjAsIkZvcmVncm91bmQiOnsiJGlkIjoiMjY2IiwiQ29sb3IiOnsiJGlkIjoiMjY3IiwiQSI6MjU1LCJSIjoxMTUsIkciOjExNSwiQiI6MTE1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4IiwiTGluZUNvbG9yIjpudWxsLCJMaW5lV2VpZ2h0IjowLjAsIkxpbmVUeXBlIjowLCJQYXJlbnRTdHlsZSI6bnVsbH0sIlBhcmVudFN0eWxlIjp7IiRyZWYiOiIxMTQifX0sIkRhdGVGb3JtYXQiOnsiJGlkIjoiMjY5IiwiRm9ybWF0U3RyaW5nIjoiTU1NIGQiLCJTZXBhcmF0b3IiOiIvIiwiVXNlSW50ZXJuYXRpb25hbERhdGVGb3JtYXQiOmZhbHNlfSwiSXNWaXNpYmxlIjp0cnVlLCJQYXJlbnRTdHlsZSI6eyIkcmVmIjoiODAifX0sIkluZGV4IjoyLCJJZCI6IjRiZTYzOGJmLWVhNzUtNGJjNS05OTkxLTU5NmMzZWVmM2JmNyIsIlRpdGxlIjoiVGFzayAyIEhlcmUgIiwiTm90ZSI6bnVsbCwiSHlwZXJsaW5rIjpudWxsLCJJc0NoYW5nZWQiOmZhbHNlLCJJc05ldyI6dHJ1ZX0seyIkaWQiOiIyNzAiLCJHcm91cE5hbWUiOm51bGwsIlN0YXJ0RGF0ZSI6IjIwMTUtMDgtMDFUMDA6MDA6MDBaIiwiRW5kRGF0ZSI6IjIwMTUtMTItMjlUMjM6NTk6NTlaIiwiUGVyY2VudGFnZUNvbXBsZXRlIjpudWxsLCJTdHlsZSI6eyIkaWQiOiIyNzEiLCJTaGFwZSI6MywiU2hhcGVUaGlja25lc3MiOjAsIkR1cmF0aW9uRm9ybWF0IjowLCJJbmNsdWRlTm9uV29ya2luZ0RheXNJbkR1cmF0aW9uIjpmYWxzZSwiUGVyY2VudGFnZUNvbXBsZXRlU3R5bGUiOnsiJGlkIjoiMjcyIiwiRm9udFNldHRpbmdzIjp7IiRpZCI6IjI3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3NCIsIkxpbmVDb2xvciI6bnVsbCwiTGluZVdlaWdodCI6MC4wLCJMaW5lVHlwZSI6MCwiUGFyZW50U3R5bGUiOm51bGx9LCJQYXJlbnRTdHlsZSI6eyIkcmVmIjoiODEifX0sIkR1cmF0aW9uU3R5bGUiOnsiJGlkIjoiMjc1IiwiRm9udFNldHRpbmdzIjp7IiRpZCI6IjI3NiIsIkZvbnRTaXplIjoxMCwiRm9udE5hbWUiOiJDYWxpYnJpIiwiSXNCb2xkIjp0cnVlLCJJc0l0YWxpYyI6ZmFsc2UsIklzVW5kZXJsaW5lZCI6ZmFsc2UsIlBhcmVudFN0eWxlIjp7IiRyZWYiOiI4OSJ9fSwiQXV0b1NpemUiOjAsIkZvcmVncm91bmQiOnsiJGlkIjoiMjc3IiwiQ29sb3IiOnsiJGlkIjoiMjc4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C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MsIlRpdGxlUG9zaXRpb24iOjQsIkR1cmF0aW9uUG9zaXRpb24iOjIsIlBlcmNlbnRhZ2VDb21wbGV0ZWRQb3NpdGlvbiI6NiwiU3BhY2luZyI6NSwiSXNCZWxvd1RpbWViYW5kIjpmYWxzZSwiUGVyY2VudGFnZUNvbXBsZXRlU2hhcGVPcGFjaXR5IjozNSwiU2hhcGVTdHlsZSI6eyIkaWQiOiIyODIiLCJNYXJnaW4iOnsiJHJlZiI6IjEwMiJ9LCJQYWRkaW5nIjp7IiRyZWYiOiIxMDMifSwiQmFja2dyb3VuZCI6eyIkaWQiOiIyODMiLCJDb2xvciI6eyIkaWQiOiIyODQiLCJBIjoyNTUsIlIiOjE2NSwiRyI6MTY1LCJCIjoxNjV9fSwiSXNWaXNpYmxlIjp0cnVlLCJXaWR0aCI6MC4wLCJIZWlnaHQiOjEwLjAsIkJvcmRlclN0eWxlIjp7IiRpZCI6IjI4NSIsIkxpbmVDb2xvciI6eyIkaWQiOiIyODYiLCIkdHlwZSI6Ik5MUkUuQ29tbW9uLkRvbS5Tb2xpZENvbG9yQnJ1c2gsIE5MUkUuQ29tbW9uIiwiQ29sb3IiOnsiJGlkIjoiMjg3IiwiQSI6MjU1LCJSIjoyNTUsIkciOjAsIkIiOjB9fSwiTGluZVdlaWdodCI6MC4wLCJMaW5lVHlwZSI6MCwiUGFyZW50U3R5bGUiOm51bGx9LCJQYXJlbnRTdHlsZSI6eyIkcmVmIjoiMTAxIn19LCJUaXRsZVN0eWxlIjp7IiRpZCI6IjI4OCIsIkZvbnRTZXR0aW5ncyI6eyIkaWQiOiIyODkiLCJGb250U2l6ZSI6MTEsIkZvbnROYW1lIjoiQ2FsaWJyaSIsIklzQm9sZCI6dHJ1ZSwiSXNJdGFsaWMiOmZhbHNlLCJJc1VuZGVybGluZWQiOmZhbHNlLCJQYXJlbnRTdHlsZSI6eyIkcmVmIjoiMTA4In19LCJBdXRvU2l6ZSI6MCwiRm9yZWdyb3VuZCI6eyIkaWQiOiIyOTAiLCJDb2xvciI6eyIkaWQiOiIyOTEiLCJBIjoyNTUsIlIiOjE2NSwiRyI6MTY1LCJCIjoxNjV9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IiLCJMaW5lQ29sb3IiOm51bGwsIkxpbmVXZWlnaHQiOjAuMCwiTGluZVR5cGUiOjAsIlBhcmVudFN0eWxlIjpudWxsfSwiUGFyZW50U3R5bGUiOnsiJHJlZiI6IjEwNyJ9fSwiRGF0ZVN0eWxlIjp7IiRpZCI6IjI5MyIsIkZvbnRTZXR0aW5ncyI6eyIkaWQiOiIyOTQiLCJGb250U2l6ZSI6MTEsIkZvbnROYW1lIjoiQ2FsaWJyaSIsIklzQm9sZCI6ZmFsc2UsIklzSXRhbGljIjpmYWxzZSwiSXNVbmRlcmxpbmVkIjpmYWxzZSwiUGFyZW50U3R5bGUiOnsiJHJlZiI6IjExNSJ9fSwiQXV0b1NpemUiOjAsIkZvcmVncm91bmQiOnsiJGlkIjoiMjk1IiwiQ29sb3IiOnsiJGlkIjoiMjk2IiwiQSI6MjU1LCJSIjoxMTUsIkciOjExNSwiQiI6MTE1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k3IiwiTGluZUNvbG9yIjpudWxsLCJMaW5lV2VpZ2h0IjowLjAsIkxpbmVUeXBlIjowLCJQYXJlbnRTdHlsZSI6bnVsbH0sIlBhcmVudFN0eWxlIjp7IiRyZWYiOiIxMTQifX0sIkRhdGVGb3JtYXQiOnsiJGlkIjoiMjk4IiwiRm9ybWF0U3RyaW5nIjoiTU1NIGQiLCJTZXBhcmF0b3IiOiIvIiwiVXNlSW50ZXJuYXRpb25hbERhdGVGb3JtYXQiOmZhbHNlfSwiSXNWaXNpYmxlIjp0cnVlLCJQYXJlbnRTdHlsZSI6eyIkcmVmIjoiODAifX0sIkluZGV4IjozLCJJZCI6ImFlZTNjZDIzLTdlMDktNGQwOC05OTZkLTE5NTYzMmE0N2VkNiIsIlRpdGxlIjoiVGFzayAzIEhlcmUgIiwiTm90ZSI6bnVsbCwiSHlwZXJsaW5rIjpudWxsLCJJc0NoYW5nZWQiOmZhbHNlLCJJc05ldyI6dHJ1ZX0seyIkaWQiOiIyOTkiLCJHcm91cE5hbWUiOm51bGwsIlN0YXJ0RGF0ZSI6IjIwMTUtMTAtMDFUMDA6MDA6MDBaIiwiRW5kRGF0ZSI6IjIwMTYtMDUtMzBUMjM6NTk6NTlaIiwiUGVyY2VudGFnZUNvbXBsZXRlIjpudWxsLCJTdHlsZSI6eyIkaWQiOiIzMDAiLCJTaGFwZSI6NCwiU2hhcGVUaGlja25lc3MiOjAsIkR1cmF0aW9uRm9ybWF0IjowLCJJbmNsdWRlTm9uV29ya2luZ0RheXNJbkR1cmF0aW9uIjpmYWxzZSwiUGVyY2VudGFnZUNvbXBsZXRlU3R5bGUiOnsiJGlkIjoiMzAxIiwiRm9udFNldHRpbmdzIjp7IiRpZCI6IjMw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MyIsIkxpbmVDb2xvciI6bnVsbCwiTGluZVdlaWdodCI6MC4wLCJMaW5lVHlwZSI6MCwiUGFyZW50U3R5bGUiOm51bGx9LCJQYXJlbnRTdHlsZSI6eyIkcmVmIjoiODEifX0sIkR1cmF0aW9uU3R5bGUiOnsiJGlkIjoiMzA0IiwiRm9udFNldHRpbmdzIjp7IiRpZCI6IjMwNSIsIkZvbnRTaXplIjoxMCwiRm9udE5hbWUiOiJDYWxpYnJpIiwiSXNCb2xkIjp0cnVlLCJJc0l0YWxpYyI6ZmFsc2UsIklzVW5kZXJsaW5lZCI6ZmFsc2UsIlBhcmVudFN0eWxlIjp7IiRyZWYiOiI4OSJ9fSwiQXV0b1NpemUiOjAsIkZvcmVncm91bmQiOnsiJGlkIjoiMzA2IiwiQ29sb3IiOnsiJGlkIjoiMzA3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4IiwiTGluZUNvbG9yIjpudWxsLCJMaW5lV2VpZ2h0IjowLjAsIkxpbmVUeXBlIjowLCJQYXJlbnRTdHlsZSI6bnVsbH0sIlBhcmVudFN0eWxlIjp7IiRyZWYiOiI4OCJ9fSwiSG9yaXpvbnRhbENvbm5lY3RvclN0eWxlIjp7IiRpZCI6IjMwOSIsIkxpbmVDb2xvciI6eyIkcmVmIjoiOTYifSwiTGluZVdlaWdodCI6MC4wLCJMaW5lVHlwZSI6MCwiUGFyZW50U3R5bGUiOnsiJHJlZiI6Ijk1In19LCJWZXJ0aWNhbENvbm5lY3RvclN0eWxlIjp7IiRpZCI6IjMxMCIsIkxpbmVDb2xvciI6eyIkcmVmIjoiOTkifSwiTGluZVdlaWdodCI6MC4wLCJMaW5lVHlwZSI6MCwiUGFyZW50U3R5bGUiOnsiJHJlZiI6Ijk4In19LCJNYXJnaW4iOm51bGwsIlN0YXJ0RGF0ZVBvc2l0aW9uIjozLCJFbmREYXRlUG9zaXRpb24iOjMsIlRpdGxlUG9zaXRpb24iOjQsIkR1cmF0aW9uUG9zaXRpb24iOjIsIlBlcmNlbnRhZ2VDb21wbGV0ZWRQb3NpdGlvbiI6NiwiU3BhY2luZyI6NSwiSXNCZWxvd1RpbWViYW5kIjpmYWxzZSwiUGVyY2VudGFnZUNvbXBsZXRlU2hhcGVPcGFjaXR5IjozNSwiU2hhcGVTdHlsZSI6eyIkaWQiOiIzMTEiLCJNYXJnaW4iOnsiJHJlZiI6IjEwMiJ9LCJQYWRkaW5nIjp7IiRyZWYiOiIxMDMifSwiQmFja2dyb3VuZCI6eyIkaWQiOiIzMTIiLCJDb2xvciI6eyIkaWQiOiIzMTMiLCJBIjoyNTUsIlIiOjE3OCwiRyI6MTQsIkIiOjE4fX0sIklzVmlzaWJsZSI6dHJ1ZSwiV2lkdGgiOjAuMCwiSGVpZ2h0IjoxMC4wLCJCb3JkZXJTdHlsZSI6eyIkaWQiOiIzMTQiLCJMaW5lQ29sb3IiOnsiJGlkIjoiMzE1IiwiJHR5cGUiOiJOTFJFLkNvbW1vbi5Eb20uU29saWRDb2xvckJydXNoLCBOTFJFLkNvbW1vbiIsIkNvbG9yIjp7IiRpZCI6IjMxNiIsIkEiOjI1NSwiUiI6MjU1LCJHIjowLCJCIjowfX0sIkxpbmVXZWlnaHQiOjAuMCwiTGluZVR5cGUiOjAsIlBhcmVudFN0eWxlIjpudWxsfSwiUGFyZW50U3R5bGUiOnsiJHJlZiI6IjEwMSJ9fSwiVGl0bGVTdHlsZSI6eyIkaWQiOiIzMTciLCJGb250U2V0dGluZ3MiOnsiJGlkIjoiMzE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xOSIsIkxpbmVDb2xvciI6bnVsbCwiTGluZVdlaWdodCI6MC4wLCJMaW5lVHlwZSI6MCwiUGFyZW50U3R5bGUiOm51bGx9LCJQYXJlbnRTdHlsZSI6eyIkcmVmIjoiMTA3In19LCJEYXRlU3R5bGUiOnsiJGlkIjoiMzIwIiwiRm9udFNldHRpbmdzIjp7IiRpZCI6IjMyMSIsIkZvbnRTaXplIjoxMSwiRm9udE5hbWUiOiJDYWxpYnJpIiwiSXNCb2xkIjpmYWxzZSwiSXNJdGFsaWMiOmZhbHNlLCJJc1VuZGVybGluZWQiOmZhbHNlLCJQYXJlbnRTdHlsZSI6eyIkcmVmIjoiMTE1In19LCJBdXRvU2l6ZSI6MCwiRm9yZWdyb3VuZCI6eyIkaWQiOiIzMjIiLCJDb2xvciI6eyIkaWQiOiIzMjMiLCJBIjoyNTUsIlIiOjExNSwiRyI6MTE1LCJCIjoxMTV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MjQiLCJMaW5lQ29sb3IiOm51bGwsIkxpbmVXZWlnaHQiOjAuMCwiTGluZVR5cGUiOjAsIlBhcmVudFN0eWxlIjpudWxsfSwiUGFyZW50U3R5bGUiOnsiJHJlZiI6IjExNCJ9fSwiRGF0ZUZvcm1hdCI6eyIkaWQiOiIzMjUiLCJGb3JtYXRTdHJpbmciOiJNTU0gZCIsIlNlcGFyYXRvciI6Ii8iLCJVc2VJbnRlcm5hdGlvbmFsRGF0ZUZvcm1hdCI6ZmFsc2V9LCJJc1Zpc2libGUiOnRydWUsIlBhcmVudFN0eWxlIjp7IiRyZWYiOiI4MCJ9fSwiSW5kZXgiOjQsIklkIjoiNTk1NTIyZTYtYTRjOC00MzczLTk4ZDgtZTk3NWU3NzY5OTM3IiwiVGl0bGUiOiJUYXNrIDQgSGVyZSAiLCJOb3RlIjpudWxsLCJIeXBlcmxpbmsiOm51bGwsIklzQ2hhbmdlZCI6ZmFsc2UsIklzTmV3Ijp0cnVlfSx7IiRpZCI6IjMyNiIsIkdyb3VwTmFtZSI6bnVsbCwiU3RhcnREYXRlIjoiMjAxNS0xMC0wMVQwMDowMDowMFoiLCJFbmREYXRlIjoiMjAxNi0wNS0zMFQyMzo1OTo1OVoiLCJQZXJjZW50YWdlQ29tcGxldGUiOm51bGwsIlN0eWxlIjp7IiRpZCI6IjMyNyIsIlNoYXBlIjo0LCJTaGFwZVRoaWNrbmVzcyI6MCwiRHVyYXRpb25Gb3JtYXQiOjAsIkluY2x1ZGVOb25Xb3JraW5nRGF5c0luRHVyYXRpb24iOmZhbHNlLCJQZXJjZW50YWdlQ29tcGxldGVTdHlsZSI6eyIkaWQiOiIzMjgiLCJGb250U2V0dGluZ3MiOnsiJGlkIjoiMzI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MwIiwiTGluZUNvbG9yIjpudWxsLCJMaW5lV2VpZ2h0IjowLjAsIkxpbmVUeXBlIjowLCJQYXJlbnRTdHlsZSI6bnVsbH0sIlBhcmVudFN0eWxlIjp7IiRyZWYiOiI4MSJ9fSwiRHVyYXRpb25TdHlsZSI6eyIkaWQiOiIzMzEiLCJGb250U2V0dGluZ3MiOnsiJGlkIjoiMzMyIiwiRm9udFNpemUiOjEwLCJGb250TmFtZSI6IkNhbGlicmkiLCJJc0JvbGQiOnRydWUsIklzSXRhbGljIjpmYWxzZSwiSXNVbmRlcmxpbmVkIjpmYWxzZSwiUGFyZW50U3R5bGUiOnsiJHJlZiI6Ijg5In19LCJBdXRvU2l6ZSI6MCwiRm9yZWdyb3VuZCI6eyIkaWQiOiIzMzMiLCJDb2xvciI6eyIkaWQiOiIzMzQ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UiLCJMaW5lQ29sb3IiOm51bGwsIkxpbmVXZWlnaHQiOjAuMCwiTGluZVR5cGUiOjAsIlBhcmVudFN0eWxlIjpudWxsfSwiUGFyZW50U3R5bGUiOnsiJHJlZiI6Ijg4In19LCJIb3Jpem9udGFsQ29ubmVjdG9yU3R5bGUiOnsiJGlkIjoiMzM2IiwiTGluZUNvbG9yIjp7IiRyZWYiOiI5NiJ9LCJMaW5lV2VpZ2h0IjowLjAsIkxpbmVUeXBlIjowLCJQYXJlbnRTdHlsZSI6eyIkcmVmIjoiOTUifX0sIlZlcnRpY2FsQ29ubmVjdG9yU3R5bGUiOnsiJGlkIjoiMzM3IiwiTGluZUNvbG9yIjp7IiRyZWYiOiI5OSJ9LCJMaW5lV2VpZ2h0IjowLjAsIkxpbmVUeXBlIjowLCJQYXJlbnRTdHlsZSI6eyIkcmVmIjoiOTgifX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MzOCIsIk1hcmdpbiI6eyIkcmVmIjoiMTAyIn0sIlBhZGRpbmciOnsiJHJlZiI6IjEwMyJ9LCJCYWNrZ3JvdW5kIjp7IiRpZCI6IjMzOSIsIkNvbG9yIjp7IiRpZCI6IjM0MCIsIkEiOjI1NSwiUiI6MTY1LCJHIjoxNjUsIkIiOjE2NX19LCJJc1Zpc2libGUiOnRydWUsIldpZHRoIjowLjAsIkhlaWdodCI6MTAuMCwiQm9yZGVyU3R5bGUiOnsiJGlkIjoiMzQxIiwiTGluZUNvbG9yIjp7IiRpZCI6IjM0MiIsIiR0eXBlIjoiTkxSRS5Db21tb24uRG9tLlNvbGlkQ29sb3JCcnVzaCwgTkxSRS5Db21tb24iLCJDb2xvciI6eyIkaWQiOiIzNDMiLCJBIjoyNTUsIlIiOjI1NSwiRyI6MCwiQiI6MH19LCJMaW5lV2VpZ2h0IjowLjAsIkxpbmVUeXBlIjowLCJQYXJlbnRTdHlsZSI6bnVsbH0sIlBhcmVudFN0eWxlIjp7IiRyZWYiOiIxMDEifX0sIlRpdGxlU3R5bGUiOnsiJGlkIjoiMzQ0IiwiRm9udFNldHRpbmdzIjp7IiRpZCI6IjM0NSIsIkZvbnRTaXplIjoxMSwiRm9udE5hbWUiOiJDYWxpYnJpIiwiSXNCb2xkIjp0cnVlLCJJc0l0YWxpYyI6ZmFsc2UsIklzVW5kZXJsaW5lZCI6ZmFsc2UsIlBhcmVudFN0eWxlIjp7IiRyZWYiOiIxMDgifX0sIkF1dG9TaXplIjowLCJGb3JlZ3JvdW5kIjp7IiRpZCI6IjM0NiIsIkNvbG9yIjp7IiRpZCI6IjM0NyIsIkEiOjI1NSwiUiI6MTY1LCJHIjoxNjUsIkIiOjE2NX1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OCIsIkxpbmVDb2xvciI6bnVsbCwiTGluZVdlaWdodCI6MC4wLCJMaW5lVHlwZSI6MCwiUGFyZW50U3R5bGUiOm51bGx9LCJQYXJlbnRTdHlsZSI6eyIkcmVmIjoiMTA3In19LCJEYXRlU3R5bGUiOnsiJGlkIjoiMzQ5IiwiRm9udFNldHRpbmdzIjp7IiRpZCI6IjM1MCIsIkZvbnRTaXplIjoxMSwiRm9udE5hbWUiOiJDYWxpYnJpIiwiSXNCb2xkIjpmYWxzZSwiSXNJdGFsaWMiOmZhbHNlLCJJc1VuZGVybGluZWQiOmZhbHNlLCJQYXJlbnRTdHlsZSI6eyIkcmVmIjoiMTE1In19LCJBdXRvU2l6ZSI6MCwiRm9yZWdyb3VuZCI6eyIkaWQiOiIzNTEiLCJDb2xvciI6eyIkaWQiOiIzNTIiLCJBIjoyNTUsIlIiOjExNSwiRyI6MTE1LCJCIjoxMTV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TMiLCJMaW5lQ29sb3IiOm51bGwsIkxpbmVXZWlnaHQiOjAuMCwiTGluZVR5cGUiOjAsIlBhcmVudFN0eWxlIjpudWxsfSwiUGFyZW50U3R5bGUiOnsiJHJlZiI6IjExNCJ9fSwiRGF0ZUZvcm1hdCI6eyIkaWQiOiIzNTQiLCJGb3JtYXRTdHJpbmciOiJNTU0gZCIsIlNlcGFyYXRvciI6Ii8iLCJVc2VJbnRlcm5hdGlvbmFsRGF0ZUZvcm1hdCI6ZmFsc2V9LCJJc1Zpc2libGUiOnRydWUsIlBhcmVudFN0eWxlIjp7IiRyZWYiOiI4MCJ9fSwiSW5kZXgiOjUsIklkIjoiODFlNWYyNmQtODcxZi00YWU1LWFlMzQtMDlhYjdlMTllNjk5IiwiVGl0bGUiOiJUYXNrIDUgSGVyZSIsIk5vdGUiOm51bGwsIkh5cGVybGluayI6bnVsbCwiSXNDaGFuZ2VkIjpmYWxzZSwiSXNOZXciOnRydWV9LHsiJGlkIjoiMzU1IiwiR3JvdXBOYW1lIjpudWxsLCJTdGFydERhdGUiOiIyMDE2LTAxLTAxVDAwOjAwOjAwWiIsIkVuZERhdGUiOiIyMDE2LTA2LTMwVDIzOjU5OjU5WiIsIlBlcmNlbnRhZ2VDb21wbGV0ZSI6bnVsbCwiU3R5bGUiOnsiJGlkIjoiMzU2IiwiU2hhcGUiOjQsIlNoYXBlVGhpY2tuZXNzIjowLCJEdXJhdGlvbkZvcm1hdCI6MCwiSW5jbHVkZU5vbldvcmtpbmdEYXlzSW5EdXJhdGlvbiI6ZmFsc2UsIlBlcmNlbnRhZ2VDb21wbGV0ZVN0eWxlIjp7IiRpZCI6IjM1NyIsIkZvbnRTZXR0aW5ncyI6eyIkaWQiOiIzN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TkiLCJMaW5lQ29sb3IiOm51bGwsIkxpbmVXZWlnaHQiOjAuMCwiTGluZVR5cGUiOjAsIlBhcmVudFN0eWxlIjpudWxsfSwiUGFyZW50U3R5bGUiOnsiJHJlZiI6IjgxIn19LCJEdXJhdGlvblN0eWxlIjp7IiRpZCI6IjM2MCIsIkZvbnRTZXR0aW5ncyI6eyIkaWQiOiIzNjEiLCJGb250U2l6ZSI6MTAsIkZvbnROYW1lIjoiQ2FsaWJyaSIsIklzQm9sZCI6dHJ1ZSwiSXNJdGFsaWMiOmZhbHNlLCJJc1VuZGVybGluZWQiOmZhbHNlLCJQYXJlbnRTdHlsZSI6eyIkcmVmIjoiODkifX0sIkF1dG9TaXplIjowLCJGb3JlZ3JvdW5kIjp7IiRpZCI6IjM2MiIsIkNvbG9yIjp7IiRpZCI6IjM2My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NCIsIkxpbmVDb2xvciI6bnVsbCwiTGluZVdlaWdodCI6MC4wLCJMaW5lVHlwZSI6MCwiUGFyZW50U3R5bGUiOm51bGx9LCJQYXJlbnRTdHlsZSI6eyIkcmVmIjoiODgifX0sIkhvcml6b250YWxDb25uZWN0b3JTdHlsZSI6eyIkaWQiOiIzNjUiLCJMaW5lQ29sb3IiOnsiJHJlZiI6Ijk2In0sIkxpbmVXZWlnaHQiOjAuMCwiTGluZVR5cGUiOjAsIlBhcmVudFN0eWxlIjp7IiRyZWYiOiI5NSJ9fSwiVmVydGljYWxDb25uZWN0b3JTdHlsZSI6eyIkaWQiOiIzNjYiLCJMaW5lQ29sb3IiOnsiJHJlZiI6Ijk5In0sIkxpbmVXZWlnaHQiOjA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zY3IiwiTWFyZ2luIjp7IiRyZWYiOiIxMDIifSwiUGFkZGluZyI6eyIkcmVmIjoiMTAzIn0sIkJhY2tncm91bmQiOnsiJGlkIjoiMzY4IiwiQ29sb3IiOnsiJGlkIjoiMzY5IiwiQSI6MjU1LCJSIjoxNzgsIkciOjE0LCJCIjoxOH19LCJJc1Zpc2libGUiOnRydWUsIldpZHRoIjowLjAsIkhlaWdodCI6MTAuMCwiQm9yZGVyU3R5bGUiOnsiJGlkIjoiMzcwIiwiTGluZUNvbG9yIjp7IiRpZCI6IjM3MSIsIiR0eXBlIjoiTkxSRS5Db21tb24uRG9tLlNvbGlkQ29sb3JCcnVzaCwgTkxSRS5Db21tb24iLCJDb2xvciI6eyIkaWQiOiIzNzIiLCJBIjoyNTUsIlIiOjI1NSwiRyI6MCwiQiI6MH19LCJMaW5lV2VpZ2h0IjowLjAsIkxpbmVUeXBlIjowLCJQYXJlbnRTdHlsZSI6bnVsbH0sIlBhcmVudFN0eWxlIjp7IiRyZWYiOiIxMDEifX0sIlRpdGxlU3R5bGUiOnsiJGlkIjoiMzczIiwiRm9udFNldHRpbmdzIjp7IiRpZCI6IjM3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UiLCJMaW5lQ29sb3IiOm51bGwsIkxpbmVXZWlnaHQiOjAuMCwiTGluZVR5cGUiOjAsIlBhcmVudFN0eWxlIjpudWxsfSwiUGFyZW50U3R5bGUiOnsiJHJlZiI6IjEwNyJ9fSwiRGF0ZVN0eWxlIjp7IiRpZCI6IjM3NiIsIkZvbnRTZXR0aW5ncyI6eyIkaWQiOiIzNzciLCJGb250U2l6ZSI6MTEsIkZvbnROYW1lIjoiQ2FsaWJyaSIsIklzQm9sZCI6ZmFsc2UsIklzSXRhbGljIjpmYWxzZSwiSXNVbmRlcmxpbmVkIjpmYWxzZSwiUGFyZW50U3R5bGUiOnsiJHJlZiI6IjExNSJ9fSwiQXV0b1NpemUiOjAsIkZvcmVncm91bmQiOnsiJGlkIjoiMzc4IiwiQ29sb3IiOnsiJGlkIjoiMzc5IiwiQSI6MjU1LCJSIjoxMTUsIkciOjExNSwiQiI6MTE1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zgwIiwiTGluZUNvbG9yIjpudWxsLCJMaW5lV2VpZ2h0IjowLjAsIkxpbmVUeXBlIjowLCJQYXJlbnRTdHlsZSI6bnVsbH0sIlBhcmVudFN0eWxlIjp7IiRyZWYiOiIxMTQifX0sIkRhdGVGb3JtYXQiOnsiJGlkIjoiMzgxIiwiRm9ybWF0U3RyaW5nIjoiTU1NIGQiLCJTZXBhcmF0b3IiOiIvIiwiVXNlSW50ZXJuYXRpb25hbERhdGVGb3JtYXQiOmZhbHNlfSwiSXNWaXNpYmxlIjp0cnVlLCJQYXJlbnRTdHlsZSI6eyIkcmVmIjoiODAifX0sIkluZGV4Ijo2LCJJZCI6IjQ4M2JiYmY1LWM4M2YtNDBmZC1iYTNiLTFkZGI5OTdlODBlYiIsIlRpdGxlIjoiVGFzayA2IEhlcmUgIiwiTm90ZSI6bnVsbCwiSHlwZXJsaW5rIjpudWxsLCJJc0NoYW5nZWQiOmZhbHNlLCJJc05ldyI6dHJ1ZX0seyIkaWQiOiIzODIiLCJHcm91cE5hbWUiOm51bGwsIlN0YXJ0RGF0ZSI6IjIwMTYtMDUtMzBUMDA6MDA6MDBaIiwiRW5kRGF0ZSI6IjIwMTYtMDktMzBUMjM6NTk6NTlaIiwiUGVyY2VudGFnZUNvbXBsZXRlIjpudWxsLCJTdHlsZSI6eyIkaWQiOiIzODMiLCJTaGFwZSI6NCwiU2hhcGVUaGlja25lc3MiOjAsIkR1cmF0aW9uRm9ybWF0IjowLCJJbmNsdWRlTm9uV29ya2luZ0RheXNJbkR1cmF0aW9uIjpmYWxzZSwiUGVyY2VudGFnZUNvbXBsZXRlU3R5bGUiOnsiJGlkIjoiMzg0IiwiRm9udFNldHRpbmdzIjp7IiRpZCI6IjM4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4NiIsIkxpbmVDb2xvciI6bnVsbCwiTGluZVdlaWdodCI6MC4wLCJMaW5lVHlwZSI6MCwiUGFyZW50U3R5bGUiOm51bGx9LCJQYXJlbnRTdHlsZSI6eyIkcmVmIjoiODEifX0sIkR1cmF0aW9uU3R5bGUiOnsiJGlkIjoiMzg3IiwiRm9udFNldHRpbmdzIjp7IiRpZCI6IjM4OCIsIkZvbnRTaXplIjoxMCwiRm9udE5hbWUiOiJDYWxpYnJpIiwiSXNCb2xkIjp0cnVlLCJJc0l0YWxpYyI6ZmFsc2UsIklzVW5kZXJsaW5lZCI6ZmFsc2UsIlBhcmVudFN0eWxlIjp7IiRyZWYiOiI4OSJ9fSwiQXV0b1NpemUiOjAsIkZvcmVncm91bmQiOnsiJGlkIjoiMzg5IiwiQ29sb3IiOnsiJGlkIjoiMzkw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xIiwiTGluZUNvbG9yIjpudWxsLCJMaW5lV2VpZ2h0IjowLjAsIkxpbmVUeXBlIjowLCJQYXJlbnRTdHlsZSI6bnVsbH0sIlBhcmVudFN0eWxlIjp7IiRyZWYiOiI4OCJ9fSwiSG9yaXpvbnRhbENvbm5lY3RvclN0eWxlIjp7IiRpZCI6IjM5MiIsIkxpbmVDb2xvciI6eyIkcmVmIjoiOTYifSwiTGluZVdlaWdodCI6MC4wLCJMaW5lVHlwZSI6MCwiUGFyZW50U3R5bGUiOnsiJHJlZiI6Ijk1In19LCJWZXJ0aWNhbENvbm5lY3RvclN0eWxlIjp7IiRpZCI6IjM5MyIsIkxpbmVDb2xvciI6eyIkaWQiOiIzOTQiLCIkdHlwZSI6Ik5MUkUuQ29tbW9uLkRvbS5Tb2xpZENvbG9yQnJ1c2gsIE5MUkUuQ29tbW9uIiwiQ29sb3IiOnsiJGlkIjoiMzk1IiwiQSI6MjU1LCJSIjoyMzcsIkciOjEyNSwiQiI6NDl9fSwiTGluZVdlaWdodCI6MS4wLCJMaW5lVHlwZSI6MCwiUGFyZW50U3R5bGUiOnsiJHJlZiI6Ijk4In19LCJNYXJnaW4iOm51bGwsIlN0YXJ0RGF0ZVBvc2l0aW9uIjozLCJFbmREYXRlUG9zaXRpb24iOjMsIlRpdGxlUG9zaXRpb24iOjQsIkR1cmF0aW9uUG9zaXRpb24iOjIsIlBlcmNlbnRhZ2VDb21wbGV0ZWRQb3NpdGlvbiI6NiwiU3BhY2luZyI6NSwiSXNCZWxvd1RpbWViYW5kIjpmYWxzZSwiUGVyY2VudGFnZUNvbXBsZXRlU2hhcGVPcGFjaXR5IjozNSwiU2hhcGVTdHlsZSI6eyIkaWQiOiIzOTYiLCJNYXJnaW4iOnsiJHJlZiI6IjEwMiJ9LCJQYWRkaW5nIjp7IiRyZWYiOiIxMDMifSwiQmFja2dyb3VuZCI6eyIkaWQiOiIzOTciLCJDb2xvciI6eyIkaWQiOiIzOTgiLCJBIjoyNTUsIlIiOjIzNywiRyI6MTI1LCJCIjo0OX19LCJJc1Zpc2libGUiOnRydWUsIldpZHRoIjowLjAsIkhlaWdodCI6MTAuMCwiQm9yZGVyU3R5bGUiOnsiJGlkIjoiMzk5IiwiTGluZUNvbG9yIjp7IiRpZCI6IjQwMCIsIiR0eXBlIjoiTkxSRS5Db21tb24uRG9tLlNvbGlkQ29sb3JCcnVzaCwgTkxSRS5Db21tb24iLCJDb2xvciI6eyIkaWQiOiI0MDEiLCJBIjoyNTUsIlIiOjI1NSwiRyI6MCwiQiI6MH19LCJMaW5lV2VpZ2h0IjowLjAsIkxpbmVUeXBlIjowLCJQYXJlbnRTdHlsZSI6bnVsbH0sIlBhcmVudFN0eWxlIjp7IiRyZWYiOiIxMDEifX0sIlRpdGxlU3R5bGUiOnsiJGlkIjoiNDAyIiwiRm9udFNldHRpbmdzIjp7IiRpZCI6IjQwMyIsIkZvbnRTaXplIjoxMSwiRm9udE5hbWUiOiJDYWxpYnJpIiwiSXNCb2xkIjp0cnVlLCJJc0l0YWxpYyI6ZmFsc2UsIklzVW5kZXJsaW5lZCI6ZmFsc2UsIlBhcmVudFN0eWxlIjp7IiRyZWYiOiIxMDgifX0sIkF1dG9TaXplIjowLCJGb3JlZ3JvdW5kIjp7IiRpZCI6IjQwNCIsIkNvbG9yIjp7IiRpZCI6IjQwNSIsIkEiOjI1NSwiUiI6MjM3LCJHIjoxMjUsIkIiOjQ5fX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A2IiwiTGluZUNvbG9yIjpudWxsLCJMaW5lV2VpZ2h0IjowLjAsIkxpbmVUeXBlIjowLCJQYXJlbnRTdHlsZSI6bnVsbH0sIlBhcmVudFN0eWxlIjp7IiRyZWYiOiIxMDcifX0sIkRhdGVTdHlsZSI6eyIkaWQiOiI0MDciLCJGb250U2V0dGluZ3MiOnsiJGlkIjoiNDA4IiwiRm9udFNpemUiOjExLCJGb250TmFtZSI6IkNhbGlicmkiLCJJc0JvbGQiOmZhbHNlLCJJc0l0YWxpYyI6ZmFsc2UsIklzVW5kZXJsaW5lZCI6ZmFsc2UsIlBhcmVudFN0eWxlIjp7IiRyZWYiOiIxMTUifX0sIkF1dG9TaXplIjowLCJGb3JlZ3JvdW5kIjp7IiRpZCI6IjQwOSIsIkNvbG9yIjp7IiRpZCI6IjQxMCIsIkEiOjI1NSwiUiI6MTE1LCJHIjoxMTUsIkIiOjExNX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QxMSIsIkxpbmVDb2xvciI6bnVsbCwiTGluZVdlaWdodCI6MC4wLCJMaW5lVHlwZSI6MCwiUGFyZW50U3R5bGUiOm51bGx9LCJQYXJlbnRTdHlsZSI6eyIkcmVmIjoiMTE0In19LCJEYXRlRm9ybWF0Ijp7IiRpZCI6IjQxMiIsIkZvcm1hdFN0cmluZyI6Ik1NTSBkIiwiU2VwYXJhdG9yIjoiLyIsIlVzZUludGVybmF0aW9uYWxEYXRlRm9ybWF0IjpmYWxzZX0sIklzVmlzaWJsZSI6dHJ1ZSwiUGFyZW50U3R5bGUiOnsiJHJlZiI6IjgwIn19LCJJbmRleCI6NywiSWQiOiI1NDE3NDU5Zi1hYWJkLTQ3M2UtOGUzMS03YzhmZTdmZWQxY2EiLCJUaXRsZSI6IlRhc2sgNyBIZXJlICIsIk5vdGUiOm51bGwsIkh5cGVybGluayI6bnVsbCwiSXNDaGFuZ2VkIjpmYWxzZSwiSXNOZXciOnRydWV9XSwiU2V0dGluZ3MiOnsiJGlkIjoiNDEz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X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sed Leaves design templat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Pressed Leaves design template" id="{6021251C-C356-4674-99CE-A4F368EAD86C}" vid="{7E847B84-E5B3-499F-AFCD-1BE4EBBEF5B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E91F623-E94D-4B95-9B28-2E10481CAA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Pressed leaves design slides</Template>
  <TotalTime>0</TotalTime>
  <Words>913</Words>
  <Application>Microsoft Office PowerPoint</Application>
  <PresentationFormat>Widescreen</PresentationFormat>
  <Paragraphs>289</Paragraphs>
  <Slides>37</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Century Gothic</vt:lpstr>
      <vt:lpstr>Verdana</vt:lpstr>
      <vt:lpstr>Wingdings</vt:lpstr>
      <vt:lpstr>Wingdings 2</vt:lpstr>
      <vt:lpstr>Pressed Leaves design template</vt:lpstr>
      <vt:lpstr>Leaf Identification &amp; Leaf Disease Detection</vt:lpstr>
      <vt:lpstr>Outline </vt:lpstr>
      <vt:lpstr>   Computer Vision</vt:lpstr>
      <vt:lpstr>PowerPoint Presentation</vt:lpstr>
      <vt:lpstr>Our flow of study </vt:lpstr>
      <vt:lpstr>Leaf Identification and Disease Detection</vt:lpstr>
      <vt:lpstr>Motivation</vt:lpstr>
      <vt:lpstr>Some examples of Leaves from Data Set</vt:lpstr>
      <vt:lpstr>Converting RGB image to binary image </vt:lpstr>
      <vt:lpstr>Disease Detection  </vt:lpstr>
      <vt:lpstr>Leaf with Disease </vt:lpstr>
      <vt:lpstr>Prerequisites</vt:lpstr>
      <vt:lpstr>Literature Survey </vt:lpstr>
      <vt:lpstr>Flow diagram of proposed scheme</vt:lpstr>
      <vt:lpstr>PowerPoint Presentation</vt:lpstr>
      <vt:lpstr>Summary of total losses due to disease damage and cost of control in Georgia, USA in 2007 [3].</vt:lpstr>
      <vt:lpstr>PowerPoint Presentation</vt:lpstr>
      <vt:lpstr>PowerPoint Presentation</vt:lpstr>
      <vt:lpstr>PowerPoint Presentation</vt:lpstr>
      <vt:lpstr>PowerPoint Presentation</vt:lpstr>
      <vt:lpstr>Diagram of a PNN [1]</vt:lpstr>
      <vt:lpstr>Comparative Analysis  </vt:lpstr>
      <vt:lpstr>Deliverables</vt:lpstr>
      <vt:lpstr>Flow Diagram for Leaf Identification</vt:lpstr>
      <vt:lpstr>Flow Diagram for Disease Detection</vt:lpstr>
      <vt:lpstr>       Tools</vt:lpstr>
      <vt:lpstr>Challenges </vt:lpstr>
      <vt:lpstr>Challenges: Leaf angles </vt:lpstr>
      <vt:lpstr>Challenges: size/shape/surface</vt:lpstr>
      <vt:lpstr>Challenges: Damaged Leaf</vt:lpstr>
      <vt:lpstr>PowerPoint Presentation</vt:lpstr>
      <vt:lpstr>Existing System</vt:lpstr>
      <vt:lpstr>Future Directions </vt:lpstr>
      <vt:lpstr>References </vt:lpstr>
      <vt:lpstr>PowerPoint Presentation</vt:lpstr>
      <vt:lpstr>Some Useful Web Sites(no)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2015-10-08T17:13:58Z</dcterms:created>
  <dcterms:modified xsi:type="dcterms:W3CDTF">2015-10-15T09:06:35Z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TC034605429991</vt:lpwstr>
  </property>
</Properties>
</file>