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68" r:id="rId15"/>
    <p:sldId id="269" r:id="rId16"/>
    <p:sldId id="270" r:id="rId17"/>
    <p:sldId id="272" r:id="rId18"/>
    <p:sldId id="273" r:id="rId19"/>
    <p:sldId id="274" r:id="rId20"/>
    <p:sldId id="275" r:id="rId21"/>
    <p:sldId id="277" r:id="rId22"/>
    <p:sldId id="278" r:id="rId23"/>
    <p:sldId id="280" r:id="rId24"/>
    <p:sldId id="281" r:id="rId25"/>
    <p:sldId id="283"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60" d="100"/>
          <a:sy n="60" d="100"/>
        </p:scale>
        <p:origin x="-1644" y="-282"/>
      </p:cViewPr>
      <p:guideLst>
        <p:guide orient="horz" pos="2160"/>
        <p:guide pos="2880"/>
      </p:guideLst>
    </p:cSldViewPr>
  </p:slideViewPr>
  <p:outlineViewPr>
    <p:cViewPr>
      <p:scale>
        <a:sx n="33" d="100"/>
        <a:sy n="33" d="100"/>
      </p:scale>
      <p:origin x="36" y="177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4/VulnerableSite/SessionManagement/Account/Home.jsp?sessionid=A7AAD564A59D9E3AE4DC0FE171DC9B42&amp;name=abc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IN" sz="5000" b="1"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WebRestraint</a:t>
            </a:r>
            <a:endParaRPr lang="en-IN" sz="5000" b="1"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685800" y="1981200"/>
            <a:ext cx="7848600" cy="4191000"/>
          </a:xfrm>
        </p:spPr>
        <p:txBody>
          <a:bodyPr/>
          <a:lstStyle/>
          <a:p>
            <a:r>
              <a:rPr lang="en-IN" dirty="0" smtClean="0">
                <a:solidFill>
                  <a:schemeClr val="tx1"/>
                </a:solidFill>
                <a:latin typeface="Verdana" pitchFamily="34" charset="0"/>
                <a:ea typeface="Verdana" pitchFamily="34" charset="0"/>
                <a:cs typeface="Verdana" pitchFamily="34" charset="0"/>
              </a:rPr>
              <a:t>A Web Project</a:t>
            </a:r>
          </a:p>
          <a:p>
            <a:r>
              <a:rPr lang="en-IN" dirty="0" smtClean="0">
                <a:solidFill>
                  <a:schemeClr val="tx1"/>
                </a:solidFill>
                <a:latin typeface="Verdana" pitchFamily="34" charset="0"/>
                <a:ea typeface="Verdana" pitchFamily="34" charset="0"/>
                <a:cs typeface="Verdana" pitchFamily="34" charset="0"/>
              </a:rPr>
              <a:t>In</a:t>
            </a:r>
          </a:p>
          <a:p>
            <a:r>
              <a:rPr lang="en-IN" dirty="0" smtClean="0">
                <a:solidFill>
                  <a:schemeClr val="tx1"/>
                </a:solidFill>
                <a:latin typeface="Verdana" pitchFamily="34" charset="0"/>
                <a:ea typeface="Verdana" pitchFamily="34" charset="0"/>
                <a:cs typeface="Verdana" pitchFamily="34" charset="0"/>
              </a:rPr>
              <a:t>Cyber &amp; Information Security</a:t>
            </a:r>
          </a:p>
          <a:p>
            <a:r>
              <a:rPr lang="en-IN" dirty="0" smtClean="0">
                <a:solidFill>
                  <a:schemeClr val="tx1"/>
                </a:solidFill>
                <a:latin typeface="Verdana" pitchFamily="34" charset="0"/>
                <a:ea typeface="Verdana" pitchFamily="34" charset="0"/>
                <a:cs typeface="Verdana" pitchFamily="34" charset="0"/>
              </a:rPr>
              <a:t>By</a:t>
            </a:r>
          </a:p>
          <a:p>
            <a:r>
              <a:rPr lang="en-IN" dirty="0" err="1" smtClean="0">
                <a:solidFill>
                  <a:schemeClr val="tx1"/>
                </a:solidFill>
                <a:latin typeface="Verdana" pitchFamily="34" charset="0"/>
                <a:ea typeface="Verdana" pitchFamily="34" charset="0"/>
                <a:cs typeface="Verdana" pitchFamily="34" charset="0"/>
              </a:rPr>
              <a:t>Devendra</a:t>
            </a:r>
            <a:r>
              <a:rPr lang="en-IN" dirty="0" smtClean="0">
                <a:solidFill>
                  <a:schemeClr val="tx1"/>
                </a:solidFill>
                <a:latin typeface="Verdana" pitchFamily="34" charset="0"/>
                <a:ea typeface="Verdana" pitchFamily="34" charset="0"/>
                <a:cs typeface="Verdana" pitchFamily="34" charset="0"/>
              </a:rPr>
              <a:t> R. </a:t>
            </a:r>
            <a:r>
              <a:rPr lang="en-IN" dirty="0" err="1" smtClean="0">
                <a:solidFill>
                  <a:schemeClr val="tx1"/>
                </a:solidFill>
                <a:latin typeface="Verdana" pitchFamily="34" charset="0"/>
                <a:ea typeface="Verdana" pitchFamily="34" charset="0"/>
                <a:cs typeface="Verdana" pitchFamily="34" charset="0"/>
              </a:rPr>
              <a:t>Revdandkar</a:t>
            </a:r>
            <a:endParaRPr lang="en-IN" dirty="0" smtClean="0">
              <a:solidFill>
                <a:schemeClr val="tx1"/>
              </a:solidFill>
              <a:latin typeface="Verdana" pitchFamily="34" charset="0"/>
              <a:ea typeface="Verdana" pitchFamily="34" charset="0"/>
              <a:cs typeface="Verdana" pitchFamily="34" charset="0"/>
            </a:endParaRPr>
          </a:p>
          <a:p>
            <a:r>
              <a:rPr lang="en-IN" dirty="0" smtClean="0">
                <a:solidFill>
                  <a:schemeClr val="tx1"/>
                </a:solidFill>
                <a:latin typeface="Verdana" pitchFamily="34" charset="0"/>
                <a:ea typeface="Verdana" pitchFamily="34" charset="0"/>
                <a:cs typeface="Verdana" pitchFamily="34" charset="0"/>
              </a:rPr>
              <a:t>(M.Sc. CS, Semester 4)</a:t>
            </a:r>
            <a:endParaRPr lang="en-IN"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3. Insecure Encryption</a:t>
            </a:r>
          </a:p>
          <a:p>
            <a:pPr>
              <a:buNone/>
            </a:pPr>
            <a:endParaRPr lang="en-IN" sz="2500" b="1" dirty="0" smtClean="0">
              <a:latin typeface="Verdana" pitchFamily="34" charset="0"/>
              <a:ea typeface="Verdana" pitchFamily="34" charset="0"/>
              <a:cs typeface="Verdana"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533400" y="1752600"/>
            <a:ext cx="80200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r>
              <a:rPr lang="en-IN" sz="2500" dirty="0" smtClean="0">
                <a:latin typeface="Verdana" pitchFamily="34" charset="0"/>
                <a:ea typeface="Verdana" pitchFamily="34" charset="0"/>
                <a:cs typeface="Verdana" pitchFamily="34" charset="0"/>
              </a:rPr>
              <a:t>You can see the passwords which are encrypted but still understandable. Password for user ‘</a:t>
            </a:r>
            <a:r>
              <a:rPr lang="en-IN" sz="2500" dirty="0" err="1" smtClean="0">
                <a:latin typeface="Verdana" pitchFamily="34" charset="0"/>
                <a:ea typeface="Verdana" pitchFamily="34" charset="0"/>
                <a:cs typeface="Verdana" pitchFamily="34" charset="0"/>
              </a:rPr>
              <a:t>abcd</a:t>
            </a:r>
            <a:r>
              <a:rPr lang="en-IN" sz="2500" dirty="0" smtClean="0">
                <a:latin typeface="Verdana" pitchFamily="34" charset="0"/>
                <a:ea typeface="Verdana" pitchFamily="34" charset="0"/>
                <a:cs typeface="Verdana" pitchFamily="34" charset="0"/>
              </a:rPr>
              <a:t>’ is ‘</a:t>
            </a:r>
            <a:r>
              <a:rPr lang="en-IN" sz="2500" dirty="0" err="1" smtClean="0">
                <a:latin typeface="Verdana" pitchFamily="34" charset="0"/>
                <a:ea typeface="Verdana" pitchFamily="34" charset="0"/>
                <a:cs typeface="Verdana" pitchFamily="34" charset="0"/>
              </a:rPr>
              <a:t>efgh</a:t>
            </a:r>
            <a:r>
              <a:rPr lang="en-IN" sz="2500" dirty="0" smtClean="0">
                <a:latin typeface="Verdana" pitchFamily="34" charset="0"/>
                <a:ea typeface="Verdana" pitchFamily="34" charset="0"/>
                <a:cs typeface="Verdana" pitchFamily="34" charset="0"/>
              </a:rPr>
              <a:t>’ which possibly means actual password is ‘</a:t>
            </a:r>
            <a:r>
              <a:rPr lang="en-IN" sz="2500" dirty="0" err="1" smtClean="0">
                <a:latin typeface="Verdana" pitchFamily="34" charset="0"/>
                <a:ea typeface="Verdana" pitchFamily="34" charset="0"/>
                <a:cs typeface="Verdana" pitchFamily="34" charset="0"/>
              </a:rPr>
              <a:t>abcd</a:t>
            </a:r>
            <a:r>
              <a:rPr lang="en-IN" sz="2500" dirty="0" smtClean="0">
                <a:latin typeface="Verdana" pitchFamily="34" charset="0"/>
                <a:ea typeface="Verdana" pitchFamily="34" charset="0"/>
                <a:cs typeface="Verdana" pitchFamily="34" charset="0"/>
              </a:rPr>
              <a:t>’, encrypted using shift cipher.</a:t>
            </a:r>
          </a:p>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If users’ passwords are hashed &amp; stored, even after seeing it, it would be difficult to crack them. SHA-512 scheme is used for hashing. </a:t>
            </a:r>
          </a:p>
          <a:p>
            <a:r>
              <a:rPr lang="en-IN" sz="2500" dirty="0" smtClean="0">
                <a:latin typeface="Verdana" pitchFamily="34" charset="0"/>
                <a:ea typeface="Verdana" pitchFamily="34" charset="0"/>
                <a:cs typeface="Verdana" pitchFamily="34" charset="0"/>
              </a:rPr>
              <a:t>Salt can be used to verify integrity.</a:t>
            </a:r>
          </a:p>
          <a:p>
            <a:pPr>
              <a:buNone/>
            </a:pPr>
            <a:endParaRPr lang="en-IN" sz="2500" dirty="0">
              <a:latin typeface="Verdana" pitchFamily="34" charset="0"/>
              <a:ea typeface="Verdana" pitchFamily="34" charset="0"/>
              <a:cs typeface="Verdana" pitchFamily="34" charset="0"/>
            </a:endParaRPr>
          </a:p>
        </p:txBody>
      </p:sp>
      <p:pic>
        <p:nvPicPr>
          <p:cNvPr id="5" name="Picture 4"/>
          <p:cNvPicPr/>
          <p:nvPr/>
        </p:nvPicPr>
        <p:blipFill>
          <a:blip r:embed="rId2" cstate="print"/>
          <a:srcRect/>
          <a:stretch>
            <a:fillRect/>
          </a:stretch>
        </p:blipFill>
        <p:spPr bwMode="auto">
          <a:xfrm>
            <a:off x="381000" y="4953000"/>
            <a:ext cx="838200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4. Parameter Tampering</a:t>
            </a:r>
          </a:p>
          <a:p>
            <a:endParaRPr lang="en-IN" sz="2700" dirty="0" smtClean="0">
              <a:latin typeface="Verdana" pitchFamily="34" charset="0"/>
              <a:ea typeface="Verdana" pitchFamily="34" charset="0"/>
              <a:cs typeface="Verdana" pitchFamily="34" charset="0"/>
            </a:endParaRPr>
          </a:p>
          <a:p>
            <a:endParaRPr lang="en-IN" sz="2700" dirty="0" smtClean="0">
              <a:latin typeface="Verdana" pitchFamily="34" charset="0"/>
              <a:ea typeface="Verdana" pitchFamily="34" charset="0"/>
              <a:cs typeface="Verdana" pitchFamily="34" charset="0"/>
            </a:endParaRPr>
          </a:p>
          <a:p>
            <a:endParaRPr lang="en-IN" sz="2700" dirty="0" smtClean="0">
              <a:latin typeface="Verdana" pitchFamily="34" charset="0"/>
              <a:ea typeface="Verdana" pitchFamily="34" charset="0"/>
              <a:cs typeface="Verdana" pitchFamily="34" charset="0"/>
            </a:endParaRPr>
          </a:p>
          <a:p>
            <a:endParaRPr lang="en-IN" sz="2700" dirty="0" smtClean="0">
              <a:latin typeface="Verdana" pitchFamily="34" charset="0"/>
              <a:ea typeface="Verdana" pitchFamily="34" charset="0"/>
              <a:cs typeface="Verdana" pitchFamily="34" charset="0"/>
            </a:endParaRPr>
          </a:p>
          <a:p>
            <a:endParaRPr lang="en-IN" sz="2700" dirty="0" smtClean="0">
              <a:latin typeface="Verdana" pitchFamily="34" charset="0"/>
              <a:ea typeface="Verdana" pitchFamily="34" charset="0"/>
              <a:cs typeface="Verdana" pitchFamily="34" charset="0"/>
            </a:endParaRPr>
          </a:p>
        </p:txBody>
      </p:sp>
      <p:pic>
        <p:nvPicPr>
          <p:cNvPr id="4100" name="Picture 4"/>
          <p:cNvPicPr>
            <a:picLocks noChangeAspect="1" noChangeArrowheads="1"/>
          </p:cNvPicPr>
          <p:nvPr/>
        </p:nvPicPr>
        <p:blipFill>
          <a:blip r:embed="rId2" cstate="print"/>
          <a:srcRect/>
          <a:stretch>
            <a:fillRect/>
          </a:stretch>
        </p:blipFill>
        <p:spPr bwMode="auto">
          <a:xfrm>
            <a:off x="533400" y="1752601"/>
            <a:ext cx="8077200" cy="4495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endParaRPr lang="en-IN" sz="2500" b="1"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a:p>
            <a:pPr>
              <a:buNone/>
            </a:pPr>
            <a:r>
              <a:rPr lang="en-IN" sz="2500" b="1" dirty="0" smtClean="0">
                <a:latin typeface="Verdana" pitchFamily="34" charset="0"/>
                <a:ea typeface="Verdana" pitchFamily="34" charset="0"/>
                <a:cs typeface="Verdana" pitchFamily="34" charset="0"/>
              </a:rPr>
              <a:t>Prevention</a:t>
            </a:r>
          </a:p>
          <a:p>
            <a:r>
              <a:rPr lang="en-IN" sz="2800" dirty="0" smtClean="0">
                <a:latin typeface="Verdana" pitchFamily="34" charset="0"/>
                <a:ea typeface="Verdana" pitchFamily="34" charset="0"/>
                <a:cs typeface="Verdana" pitchFamily="34" charset="0"/>
              </a:rPr>
              <a:t>Don’t pass account no or other fields to the address bar as parameters. It will avoid tampering. Use session variables or cookies as alternatives.</a:t>
            </a:r>
          </a:p>
          <a:p>
            <a:pPr>
              <a:buNone/>
            </a:pPr>
            <a:endParaRPr lang="en-IN" sz="2500" b="1" dirty="0" smtClean="0">
              <a:latin typeface="Verdana" pitchFamily="34" charset="0"/>
              <a:ea typeface="Verdana" pitchFamily="34" charset="0"/>
              <a:cs typeface="Verdana" pitchFamily="34" charset="0"/>
            </a:endParaRPr>
          </a:p>
        </p:txBody>
      </p:sp>
      <p:pic>
        <p:nvPicPr>
          <p:cNvPr id="4" name="Picture 3"/>
          <p:cNvPicPr>
            <a:picLocks noChangeAspect="1" noChangeArrowheads="1"/>
          </p:cNvPicPr>
          <p:nvPr/>
        </p:nvPicPr>
        <p:blipFill>
          <a:blip r:embed="rId2" cstate="print"/>
          <a:srcRect/>
          <a:stretch>
            <a:fillRect/>
          </a:stretch>
        </p:blipFill>
        <p:spPr bwMode="auto">
          <a:xfrm>
            <a:off x="533400" y="1524000"/>
            <a:ext cx="7848601" cy="1628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2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5. SQL Injection</a:t>
            </a:r>
          </a:p>
        </p:txBody>
      </p:sp>
      <p:pic>
        <p:nvPicPr>
          <p:cNvPr id="5122" name="Picture 2"/>
          <p:cNvPicPr>
            <a:picLocks noChangeAspect="1" noChangeArrowheads="1"/>
          </p:cNvPicPr>
          <p:nvPr/>
        </p:nvPicPr>
        <p:blipFill>
          <a:blip r:embed="rId2" cstate="print"/>
          <a:srcRect/>
          <a:stretch>
            <a:fillRect/>
          </a:stretch>
        </p:blipFill>
        <p:spPr bwMode="auto">
          <a:xfrm>
            <a:off x="609601" y="1752600"/>
            <a:ext cx="8001000" cy="4267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Autofit/>
          </a:bodyPr>
          <a:lstStyle/>
          <a:p>
            <a:r>
              <a:rPr lang="en-IN" sz="2500" dirty="0" smtClean="0">
                <a:latin typeface="Verdana" pitchFamily="34" charset="0"/>
                <a:ea typeface="Verdana" pitchFamily="34" charset="0"/>
                <a:cs typeface="Verdana" pitchFamily="34" charset="0"/>
              </a:rPr>
              <a:t>Attacker enters any valid username and injects a query like ‘OR ‘1’=’1 as password. This injections appends to the SQL query &amp; returns a result as true, so the query gets executed &amp; attacker gets the access to the homepage.</a:t>
            </a:r>
          </a:p>
          <a:p>
            <a:pPr>
              <a:buNone/>
            </a:pPr>
            <a:endParaRPr lang="en-IN" sz="2500" b="1" dirty="0" smtClean="0">
              <a:latin typeface="Verdana" pitchFamily="34" charset="0"/>
              <a:ea typeface="Verdana" pitchFamily="34" charset="0"/>
              <a:cs typeface="Verdana" pitchFamily="34" charset="0"/>
            </a:endParaRPr>
          </a:p>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Use </a:t>
            </a:r>
            <a:r>
              <a:rPr lang="en-IN" sz="2500" dirty="0" err="1" smtClean="0">
                <a:latin typeface="Verdana" pitchFamily="34" charset="0"/>
                <a:ea typeface="Verdana" pitchFamily="34" charset="0"/>
                <a:cs typeface="Verdana" pitchFamily="34" charset="0"/>
              </a:rPr>
              <a:t>PreparedStatement</a:t>
            </a:r>
            <a:r>
              <a:rPr lang="en-IN" sz="2500" dirty="0" smtClean="0">
                <a:latin typeface="Verdana" pitchFamily="34" charset="0"/>
                <a:ea typeface="Verdana" pitchFamily="34" charset="0"/>
                <a:cs typeface="Verdana" pitchFamily="34" charset="0"/>
              </a:rPr>
              <a:t> or stored procedures to avoid such attacks. Validating user inputs is also crucial. Always end the SQL query in the code using ‘;’. Password hashing is also an effective way to prevent this attack. </a:t>
            </a:r>
          </a:p>
          <a:p>
            <a:pPr>
              <a:buNone/>
            </a:pPr>
            <a:endParaRPr lang="en-IN" sz="25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6. Session Hijacking</a:t>
            </a:r>
          </a:p>
          <a:p>
            <a:pPr>
              <a:buNone/>
            </a:pPr>
            <a:endParaRPr lang="en-IN" sz="2500" dirty="0" smtClean="0">
              <a:latin typeface="Verdana" pitchFamily="34" charset="0"/>
              <a:ea typeface="Verdana" pitchFamily="34" charset="0"/>
              <a:cs typeface="Verdana"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533400" y="1752600"/>
            <a:ext cx="8077200" cy="4343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endParaRPr lang="en-IN" sz="2500" b="1" dirty="0" smtClean="0">
              <a:latin typeface="Verdana" pitchFamily="34" charset="0"/>
              <a:ea typeface="Verdana" pitchFamily="34" charset="0"/>
              <a:cs typeface="Verdana" pitchFamily="34" charset="0"/>
            </a:endParaRPr>
          </a:p>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Dynamically destroy an old session id after every login &amp; create a new session id. Even if an attacker has already set an id as a parameter, a new session id will be assigned by the server.</a:t>
            </a:r>
          </a:p>
          <a:p>
            <a:endParaRPr lang="en-IN" sz="2500"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p:txBody>
      </p:sp>
      <p:pic>
        <p:nvPicPr>
          <p:cNvPr id="4" name="Picture 3"/>
          <p:cNvPicPr/>
          <p:nvPr/>
        </p:nvPicPr>
        <p:blipFill>
          <a:blip r:embed="rId2" cstate="print"/>
          <a:srcRect/>
          <a:stretch>
            <a:fillRect/>
          </a:stretch>
        </p:blipFill>
        <p:spPr bwMode="auto">
          <a:xfrm>
            <a:off x="533400" y="1295400"/>
            <a:ext cx="7696200"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7. Improper Session Handling</a:t>
            </a:r>
          </a:p>
          <a:p>
            <a:endParaRPr lang="en-IN" sz="2500" b="1" dirty="0" smtClean="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533400" y="1752600"/>
            <a:ext cx="8000999" cy="4419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Autofit/>
          </a:bodyPr>
          <a:lstStyle/>
          <a:p>
            <a:r>
              <a:rPr lang="en-IN" sz="2500" u="sng" dirty="0" smtClean="0">
                <a:latin typeface="Verdana" pitchFamily="34" charset="0"/>
                <a:ea typeface="Verdana" pitchFamily="34" charset="0"/>
                <a:cs typeface="Verdana" pitchFamily="34" charset="0"/>
                <a:hlinkClick r:id="rId2"/>
              </a:rPr>
              <a:t>http://localhost:8084/VulnerableSite/SessionManagement/Account/Home.jsp?sessionid=A7AAD564A59D9E3AE4DC0FE171DC9B42&amp;name=abcd</a:t>
            </a:r>
            <a:endParaRPr lang="en-IN" sz="2500" dirty="0" smtClean="0">
              <a:latin typeface="Verdana" pitchFamily="34" charset="0"/>
              <a:ea typeface="Verdana" pitchFamily="34" charset="0"/>
              <a:cs typeface="Verdana" pitchFamily="34" charset="0"/>
            </a:endParaRPr>
          </a:p>
          <a:p>
            <a:pPr>
              <a:buNone/>
            </a:pPr>
            <a:endParaRPr lang="en-IN" sz="2500" dirty="0" smtClean="0">
              <a:latin typeface="Verdana" pitchFamily="34" charset="0"/>
              <a:ea typeface="Verdana" pitchFamily="34" charset="0"/>
              <a:cs typeface="Verdana" pitchFamily="34" charset="0"/>
            </a:endParaRPr>
          </a:p>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For every secure page (where used must be logged in), add a code which checks if a user is logged in or not. It might happen that, another person uses a PC when it is idle; this code will manage the session &amp; destroy it as soon as a user is logged out.</a:t>
            </a:r>
          </a:p>
          <a:p>
            <a:pPr>
              <a:buNone/>
            </a:pPr>
            <a:endParaRPr lang="en-IN" sz="25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TABLE OF CONTENTS</a:t>
            </a:r>
            <a:endParaRPr lang="en-IN" b="1"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r>
              <a:rPr lang="en-IN" sz="2500" dirty="0" smtClean="0">
                <a:latin typeface="Verdana" pitchFamily="34" charset="0"/>
                <a:ea typeface="Verdana" pitchFamily="34" charset="0"/>
                <a:cs typeface="Verdana" pitchFamily="34" charset="0"/>
              </a:rPr>
              <a:t>Outline</a:t>
            </a:r>
          </a:p>
          <a:p>
            <a:pPr lvl="1"/>
            <a:r>
              <a:rPr lang="en-IN" sz="2500" dirty="0" smtClean="0">
                <a:latin typeface="Verdana" pitchFamily="34" charset="0"/>
                <a:ea typeface="Verdana" pitchFamily="34" charset="0"/>
                <a:cs typeface="Verdana" pitchFamily="34" charset="0"/>
              </a:rPr>
              <a:t>Vulnerable Site</a:t>
            </a:r>
          </a:p>
          <a:p>
            <a:pPr lvl="1"/>
            <a:r>
              <a:rPr lang="en-IN" sz="2500" dirty="0" smtClean="0">
                <a:latin typeface="Verdana" pitchFamily="34" charset="0"/>
                <a:ea typeface="Verdana" pitchFamily="34" charset="0"/>
                <a:cs typeface="Verdana" pitchFamily="34" charset="0"/>
              </a:rPr>
              <a:t>Secure Site</a:t>
            </a:r>
          </a:p>
          <a:p>
            <a:pPr lvl="1">
              <a:buNone/>
            </a:pPr>
            <a:endParaRPr lang="en-IN" sz="2500" dirty="0" smtClean="0">
              <a:latin typeface="Verdana" pitchFamily="34" charset="0"/>
              <a:ea typeface="Verdana" pitchFamily="34" charset="0"/>
              <a:cs typeface="Verdana" pitchFamily="34" charset="0"/>
            </a:endParaRPr>
          </a:p>
          <a:p>
            <a:r>
              <a:rPr lang="en-IN" sz="2500" dirty="0" smtClean="0">
                <a:latin typeface="Verdana" pitchFamily="34" charset="0"/>
                <a:ea typeface="Verdana" pitchFamily="34" charset="0"/>
                <a:cs typeface="Verdana" pitchFamily="34" charset="0"/>
              </a:rPr>
              <a:t>Attacks</a:t>
            </a:r>
          </a:p>
          <a:p>
            <a:pPr lvl="1"/>
            <a:r>
              <a:rPr lang="en-IN" sz="2500" dirty="0" smtClean="0">
                <a:latin typeface="Verdana" pitchFamily="34" charset="0"/>
                <a:ea typeface="Verdana" pitchFamily="34" charset="0"/>
                <a:cs typeface="Verdana" pitchFamily="34" charset="0"/>
              </a:rPr>
              <a:t>Timeline of each attack</a:t>
            </a:r>
          </a:p>
          <a:p>
            <a:pPr lvl="1"/>
            <a:r>
              <a:rPr lang="en-IN" sz="2500" dirty="0" smtClean="0">
                <a:latin typeface="Verdana" pitchFamily="34" charset="0"/>
                <a:ea typeface="Verdana" pitchFamily="34" charset="0"/>
                <a:cs typeface="Verdana" pitchFamily="34" charset="0"/>
              </a:rPr>
              <a:t>Prevention of the same</a:t>
            </a:r>
          </a:p>
          <a:p>
            <a:pPr lvl="1">
              <a:buNone/>
            </a:pPr>
            <a:endParaRPr lang="en-IN" sz="25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8. Invalidated Redirect &amp; Forwards</a:t>
            </a:r>
          </a:p>
          <a:p>
            <a:pPr>
              <a:buNone/>
            </a:pPr>
            <a:r>
              <a:rPr lang="en-IN" sz="2500" dirty="0" smtClean="0">
                <a:latin typeface="Verdana" pitchFamily="34" charset="0"/>
                <a:ea typeface="Verdana" pitchFamily="34" charset="0"/>
                <a:cs typeface="Verdana" pitchFamily="34" charset="0"/>
              </a:rPr>
              <a:t>	 	</a:t>
            </a:r>
          </a:p>
        </p:txBody>
      </p:sp>
      <p:pic>
        <p:nvPicPr>
          <p:cNvPr id="3076" name="Picture 4"/>
          <p:cNvPicPr>
            <a:picLocks noChangeAspect="1" noChangeArrowheads="1"/>
          </p:cNvPicPr>
          <p:nvPr/>
        </p:nvPicPr>
        <p:blipFill>
          <a:blip r:embed="rId2" cstate="print"/>
          <a:srcRect/>
          <a:stretch>
            <a:fillRect/>
          </a:stretch>
        </p:blipFill>
        <p:spPr bwMode="auto">
          <a:xfrm>
            <a:off x="533400" y="1752600"/>
            <a:ext cx="8077200" cy="4343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Instead of passing URLs directly as parameters, create a table in the database which will have all the new site names, their URLs and other data. Then pass a unique identifier of each site. In this sense, an attacker won’t be able to identify which identifier belongs to which site &amp; if he attaches a malicious URL to the code, it will not be accepted as there is no entry of it in the database. </a:t>
            </a:r>
          </a:p>
          <a:p>
            <a:pPr>
              <a:buNone/>
            </a:pPr>
            <a:endParaRPr lang="en-IN" sz="25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9. XSS (Cross Site Scripting)</a:t>
            </a:r>
          </a:p>
          <a:p>
            <a:pPr>
              <a:buNone/>
            </a:pPr>
            <a:r>
              <a:rPr lang="en-IN" sz="2500" dirty="0" smtClean="0">
                <a:latin typeface="Verdana" pitchFamily="34" charset="0"/>
                <a:ea typeface="Verdana" pitchFamily="34" charset="0"/>
                <a:cs typeface="Verdana" pitchFamily="34" charset="0"/>
              </a:rPr>
              <a:t>		</a:t>
            </a:r>
          </a:p>
        </p:txBody>
      </p:sp>
      <p:pic>
        <p:nvPicPr>
          <p:cNvPr id="4098" name="Picture 2"/>
          <p:cNvPicPr>
            <a:picLocks noChangeAspect="1" noChangeArrowheads="1"/>
          </p:cNvPicPr>
          <p:nvPr/>
        </p:nvPicPr>
        <p:blipFill>
          <a:blip r:embed="rId2" cstate="print"/>
          <a:srcRect/>
          <a:stretch>
            <a:fillRect/>
          </a:stretch>
        </p:blipFill>
        <p:spPr bwMode="auto">
          <a:xfrm>
            <a:off x="685800" y="1752600"/>
            <a:ext cx="7839075" cy="4419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Autofit/>
          </a:bodyPr>
          <a:lstStyle/>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User input sanitation is essential prevention in this attack. Don’t allow users to add anything to the textbox that begins with ‘&lt;’. Since, most attacks appear in the tag.</a:t>
            </a:r>
          </a:p>
          <a:p>
            <a:r>
              <a:rPr lang="en-IN" sz="2500" dirty="0" smtClean="0">
                <a:latin typeface="Verdana" pitchFamily="34" charset="0"/>
                <a:ea typeface="Verdana" pitchFamily="34" charset="0"/>
                <a:cs typeface="Verdana" pitchFamily="34" charset="0"/>
              </a:rPr>
              <a:t>Use new versions of the web servers, which have greater security than old 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10. Improper Error Handling</a:t>
            </a:r>
          </a:p>
          <a:p>
            <a:pPr>
              <a:buNone/>
            </a:pPr>
            <a:r>
              <a:rPr lang="en-IN" sz="2500" dirty="0" smtClean="0">
                <a:latin typeface="Verdana" pitchFamily="34" charset="0"/>
                <a:ea typeface="Verdana" pitchFamily="34" charset="0"/>
                <a:cs typeface="Verdana" pitchFamily="34" charset="0"/>
              </a:rPr>
              <a:t>		</a:t>
            </a:r>
          </a:p>
        </p:txBody>
      </p:sp>
      <p:sp>
        <p:nvSpPr>
          <p:cNvPr id="5" name="Rectangle 4"/>
          <p:cNvSpPr/>
          <p:nvPr/>
        </p:nvSpPr>
        <p:spPr>
          <a:xfrm>
            <a:off x="609600" y="3810000"/>
            <a:ext cx="7924800" cy="2785378"/>
          </a:xfrm>
          <a:prstGeom prst="rect">
            <a:avLst/>
          </a:prstGeom>
        </p:spPr>
        <p:txBody>
          <a:bodyPr wrap="square">
            <a:spAutoFit/>
          </a:bodyPr>
          <a:lstStyle/>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	Instead of showing errors on the screen, It would be essential to show them on the console only to the authorized persons. Use try/catch block whenever required for proper error handling. Redirect users to error pages.</a:t>
            </a:r>
          </a:p>
          <a:p>
            <a:pPr>
              <a:buFont typeface="Arial" pitchFamily="34" charset="0"/>
              <a:buChar char="•"/>
            </a:pPr>
            <a:endParaRPr lang="en-IN" sz="2500" b="1" dirty="0" smtClean="0">
              <a:latin typeface="Verdana" pitchFamily="34" charset="0"/>
              <a:ea typeface="Verdana" pitchFamily="34" charset="0"/>
              <a:cs typeface="Verdana" pitchFamily="34" charset="0"/>
            </a:endParaRPr>
          </a:p>
        </p:txBody>
      </p:sp>
      <p:pic>
        <p:nvPicPr>
          <p:cNvPr id="5123" name="Picture 3"/>
          <p:cNvPicPr>
            <a:picLocks noChangeAspect="1" noChangeArrowheads="1"/>
          </p:cNvPicPr>
          <p:nvPr/>
        </p:nvPicPr>
        <p:blipFill>
          <a:blip r:embed="rId2" cstate="print"/>
          <a:srcRect/>
          <a:stretch>
            <a:fillRect/>
          </a:stretch>
        </p:blipFill>
        <p:spPr bwMode="auto">
          <a:xfrm>
            <a:off x="685800" y="1752600"/>
            <a:ext cx="792480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CONCLUSION</a:t>
            </a:r>
            <a:endParaRPr lang="en-IN" b="1"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Autofit/>
          </a:bodyPr>
          <a:lstStyle/>
          <a:p>
            <a:pPr lvl="0"/>
            <a:r>
              <a:rPr lang="en-IN" sz="2500" dirty="0" smtClean="0">
                <a:latin typeface="Verdana" pitchFamily="34" charset="0"/>
                <a:ea typeface="Verdana" pitchFamily="34" charset="0"/>
                <a:cs typeface="Verdana" pitchFamily="34" charset="0"/>
              </a:rPr>
              <a:t>There are very complex projects related to web application security available on the internet, which deal with many advance level vulnerabilities. But it requires users to have technical expertise.</a:t>
            </a:r>
          </a:p>
          <a:p>
            <a:pPr lvl="0"/>
            <a:r>
              <a:rPr lang="en-IN" sz="2500" dirty="0" smtClean="0">
                <a:latin typeface="Verdana" pitchFamily="34" charset="0"/>
                <a:ea typeface="Verdana" pitchFamily="34" charset="0"/>
                <a:cs typeface="Verdana" pitchFamily="34" charset="0"/>
              </a:rPr>
              <a:t>Most of the projects deal with theoretical approach of the concept, practical implementation is not considered.</a:t>
            </a:r>
          </a:p>
          <a:p>
            <a:pPr lvl="0"/>
            <a:r>
              <a:rPr lang="en-IN" sz="2500" dirty="0" smtClean="0">
                <a:latin typeface="Verdana" pitchFamily="34" charset="0"/>
                <a:ea typeface="Verdana" pitchFamily="34" charset="0"/>
                <a:cs typeface="Verdana" pitchFamily="34" charset="0"/>
              </a:rPr>
              <a:t>The project is very simple and easy to understand. Any non-technical or developer will be able to understand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IN" sz="2500" dirty="0" smtClean="0">
                <a:latin typeface="Verdana" pitchFamily="34" charset="0"/>
                <a:ea typeface="Verdana" pitchFamily="34" charset="0"/>
                <a:cs typeface="Verdana" pitchFamily="34" charset="0"/>
              </a:rPr>
              <a:t>People having less or no knowledge about website security will get familiar with it.</a:t>
            </a:r>
          </a:p>
          <a:p>
            <a:pPr lvl="0"/>
            <a:r>
              <a:rPr lang="en-IN" sz="2500" dirty="0" smtClean="0">
                <a:latin typeface="Verdana" pitchFamily="34" charset="0"/>
                <a:ea typeface="Verdana" pitchFamily="34" charset="0"/>
                <a:cs typeface="Verdana" pitchFamily="34" charset="0"/>
              </a:rPr>
              <a:t>It gives a practical approach to web application security by actually implementing the concepts with a website.</a:t>
            </a:r>
          </a:p>
          <a:p>
            <a:pPr lvl="0"/>
            <a:r>
              <a:rPr lang="en-IN" sz="2500" dirty="0" smtClean="0">
                <a:latin typeface="Verdana" pitchFamily="34" charset="0"/>
                <a:ea typeface="Verdana" pitchFamily="34" charset="0"/>
                <a:cs typeface="Verdana" pitchFamily="34" charset="0"/>
              </a:rPr>
              <a:t>It first describes what vulnerabilities exist in the web security, then it tries to figure out what measures can be taken against them.</a:t>
            </a:r>
            <a:endParaRPr lang="en-IN"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buNone/>
            </a:pPr>
            <a:endParaRPr lang="en-IN" sz="3500" dirty="0" smtClean="0">
              <a:latin typeface="Verdana" pitchFamily="34" charset="0"/>
              <a:ea typeface="Verdana" pitchFamily="34" charset="0"/>
              <a:cs typeface="Verdana" pitchFamily="34" charset="0"/>
            </a:endParaRPr>
          </a:p>
          <a:p>
            <a:pPr algn="ctr">
              <a:buNone/>
            </a:pPr>
            <a:endParaRPr lang="en-IN" sz="3500" dirty="0" smtClean="0">
              <a:latin typeface="Verdana" pitchFamily="34" charset="0"/>
              <a:ea typeface="Verdana" pitchFamily="34" charset="0"/>
              <a:cs typeface="Verdana" pitchFamily="34" charset="0"/>
            </a:endParaRPr>
          </a:p>
          <a:p>
            <a:pPr algn="ctr">
              <a:buNone/>
            </a:pPr>
            <a:endParaRPr lang="en-IN" sz="3500" smtClean="0">
              <a:latin typeface="Verdana" pitchFamily="34" charset="0"/>
              <a:ea typeface="Verdana" pitchFamily="34" charset="0"/>
              <a:cs typeface="Verdana" pitchFamily="34" charset="0"/>
            </a:endParaRPr>
          </a:p>
          <a:p>
            <a:pPr algn="ctr">
              <a:buNone/>
            </a:pPr>
            <a:r>
              <a:rPr lang="en-IN" sz="3500" smtClean="0">
                <a:latin typeface="Verdana" pitchFamily="34" charset="0"/>
                <a:ea typeface="Verdana" pitchFamily="34" charset="0"/>
                <a:cs typeface="Verdana" pitchFamily="34" charset="0"/>
              </a:rPr>
              <a:t>Thank </a:t>
            </a:r>
            <a:r>
              <a:rPr lang="en-IN" sz="3500" dirty="0" smtClean="0">
                <a:latin typeface="Verdana" pitchFamily="34" charset="0"/>
                <a:ea typeface="Verdana" pitchFamily="34" charset="0"/>
                <a:cs typeface="Verdana" pitchFamily="34" charset="0"/>
              </a:rPr>
              <a:t>You!!!</a:t>
            </a:r>
            <a:endParaRPr lang="en-IN" sz="3500" dirty="0">
              <a:latin typeface="Verdana" pitchFamily="34" charset="0"/>
              <a:ea typeface="Verdana" pitchFamily="34" charset="0"/>
              <a:cs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IN"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OUTLINE</a:t>
            </a:r>
            <a:endParaRPr lang="en-IN" b="1"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524000"/>
            <a:ext cx="8229600" cy="4724400"/>
          </a:xfrm>
        </p:spPr>
        <p:txBody>
          <a:bodyPr>
            <a:noAutofit/>
          </a:bodyPr>
          <a:lstStyle/>
          <a:p>
            <a:pPr>
              <a:buNone/>
            </a:pPr>
            <a:r>
              <a:rPr lang="en-IN" sz="2500" b="1" dirty="0" smtClean="0">
                <a:latin typeface="Verdana" pitchFamily="34" charset="0"/>
                <a:ea typeface="Verdana" pitchFamily="34" charset="0"/>
                <a:cs typeface="Verdana" pitchFamily="34" charset="0"/>
              </a:rPr>
              <a:t>Vulnerable Site</a:t>
            </a:r>
          </a:p>
          <a:p>
            <a:r>
              <a:rPr lang="en-IN" sz="2500" dirty="0" smtClean="0">
                <a:latin typeface="Verdana" pitchFamily="34" charset="0"/>
                <a:ea typeface="Verdana" pitchFamily="34" charset="0"/>
                <a:cs typeface="Verdana" pitchFamily="34" charset="0"/>
              </a:rPr>
              <a:t>This site is a demonstration of various vulnerabilities that occur in websites.</a:t>
            </a:r>
          </a:p>
          <a:p>
            <a:r>
              <a:rPr lang="en-IN" sz="2500" dirty="0" smtClean="0">
                <a:latin typeface="Verdana" pitchFamily="34" charset="0"/>
                <a:ea typeface="Verdana" pitchFamily="34" charset="0"/>
                <a:cs typeface="Verdana" pitchFamily="34" charset="0"/>
              </a:rPr>
              <a:t>We’ll first attack this site and see the timeline of each attack &amp; what caused the attacks.</a:t>
            </a:r>
          </a:p>
          <a:p>
            <a:endParaRPr lang="en-IN" sz="2500" dirty="0" smtClean="0">
              <a:latin typeface="Verdana" pitchFamily="34" charset="0"/>
              <a:ea typeface="Verdana" pitchFamily="34" charset="0"/>
              <a:cs typeface="Verdana" pitchFamily="34" charset="0"/>
            </a:endParaRPr>
          </a:p>
          <a:p>
            <a:pPr>
              <a:buNone/>
            </a:pPr>
            <a:r>
              <a:rPr lang="en-IN" sz="2500" b="1" dirty="0" smtClean="0">
                <a:latin typeface="Verdana" pitchFamily="34" charset="0"/>
                <a:ea typeface="Verdana" pitchFamily="34" charset="0"/>
                <a:cs typeface="Verdana" pitchFamily="34" charset="0"/>
              </a:rPr>
              <a:t>Secure Site</a:t>
            </a:r>
          </a:p>
          <a:p>
            <a:r>
              <a:rPr lang="en-IN" sz="2500" dirty="0" smtClean="0">
                <a:latin typeface="Verdana" pitchFamily="34" charset="0"/>
                <a:ea typeface="Verdana" pitchFamily="34" charset="0"/>
                <a:cs typeface="Verdana" pitchFamily="34" charset="0"/>
              </a:rPr>
              <a:t>This site secures all vulnerabilities explained in the above site and also tries to show secure practice of programming.</a:t>
            </a:r>
          </a:p>
          <a:p>
            <a:r>
              <a:rPr lang="en-IN" sz="2500" dirty="0" smtClean="0">
                <a:latin typeface="Verdana" pitchFamily="34" charset="0"/>
                <a:ea typeface="Verdana" pitchFamily="34" charset="0"/>
                <a:cs typeface="Verdana" pitchFamily="34" charset="0"/>
              </a:rPr>
              <a:t>It uses https using self signed SSL certificate</a:t>
            </a:r>
            <a:endParaRPr lang="en-IN" sz="2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514350" indent="-514350">
              <a:buFont typeface="+mj-lt"/>
              <a:buAutoNum type="arabicPeriod"/>
            </a:pP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57200" y="457200"/>
            <a:ext cx="82296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sz="4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ATTACKS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5105400"/>
          </a:xfrm>
        </p:spPr>
        <p:txBody>
          <a:bodyPr>
            <a:normAutofit/>
          </a:bodyPr>
          <a:lstStyle/>
          <a:p>
            <a:pPr marL="514350" indent="-514350">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1. CSRF (Cross Site Request Forgery)</a:t>
            </a:r>
          </a:p>
          <a:p>
            <a:pPr marL="514350" indent="-514350">
              <a:buNone/>
            </a:pPr>
            <a:endParaRPr lang="en-IN" sz="2500" dirty="0" smtClean="0">
              <a:latin typeface="Verdana" pitchFamily="34" charset="0"/>
              <a:ea typeface="Verdana" pitchFamily="34" charset="0"/>
              <a:cs typeface="Verdana" pitchFamily="34" charset="0"/>
            </a:endParaRPr>
          </a:p>
          <a:p>
            <a:pPr>
              <a:buNone/>
            </a:pPr>
            <a:endParaRPr lang="en-IN" sz="2500" dirty="0">
              <a:latin typeface="Verdana" pitchFamily="34" charset="0"/>
              <a:ea typeface="Verdana" pitchFamily="34" charset="0"/>
              <a:cs typeface="Verdana"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609600" y="1676400"/>
            <a:ext cx="78486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endParaRPr lang="en-IN" dirty="0"/>
          </a:p>
        </p:txBody>
      </p:sp>
      <p:sp>
        <p:nvSpPr>
          <p:cNvPr id="5" name="Content Placeholder 4"/>
          <p:cNvSpPr>
            <a:spLocks noGrp="1"/>
          </p:cNvSpPr>
          <p:nvPr>
            <p:ph idx="1"/>
          </p:nvPr>
        </p:nvSpPr>
        <p:spPr/>
        <p:txBody>
          <a:bodyPr>
            <a:normAutofit/>
          </a:bodyPr>
          <a:lstStyle/>
          <a:p>
            <a:r>
              <a:rPr lang="en-IN" sz="2500" dirty="0" smtClean="0">
                <a:latin typeface="Verdana" pitchFamily="34" charset="0"/>
                <a:ea typeface="Verdana" pitchFamily="34" charset="0"/>
                <a:cs typeface="Verdana" pitchFamily="34" charset="0"/>
              </a:rPr>
              <a:t>Before execution of fake page:</a:t>
            </a:r>
          </a:p>
          <a:p>
            <a:endParaRPr lang="en-IN" sz="2500" dirty="0" smtClean="0">
              <a:latin typeface="Verdana" pitchFamily="34" charset="0"/>
              <a:ea typeface="Verdana" pitchFamily="34" charset="0"/>
              <a:cs typeface="Verdana" pitchFamily="34" charset="0"/>
            </a:endParaRPr>
          </a:p>
          <a:p>
            <a:endParaRPr lang="en-IN" sz="2500" dirty="0" smtClean="0">
              <a:latin typeface="Verdana" pitchFamily="34" charset="0"/>
              <a:ea typeface="Verdana" pitchFamily="34" charset="0"/>
              <a:cs typeface="Verdana" pitchFamily="34" charset="0"/>
            </a:endParaRPr>
          </a:p>
          <a:p>
            <a:endParaRPr lang="en-IN" sz="2500" dirty="0" smtClean="0">
              <a:latin typeface="Verdana" pitchFamily="34" charset="0"/>
              <a:ea typeface="Verdana" pitchFamily="34" charset="0"/>
              <a:cs typeface="Verdana" pitchFamily="34" charset="0"/>
            </a:endParaRPr>
          </a:p>
          <a:p>
            <a:r>
              <a:rPr lang="en-IN" sz="2500" dirty="0" smtClean="0">
                <a:latin typeface="Verdana" pitchFamily="34" charset="0"/>
                <a:ea typeface="Verdana" pitchFamily="34" charset="0"/>
                <a:cs typeface="Verdana" pitchFamily="34" charset="0"/>
              </a:rPr>
              <a:t>After execution of fake page :</a:t>
            </a:r>
          </a:p>
          <a:p>
            <a:endParaRPr lang="en-IN" sz="2500" dirty="0" smtClean="0">
              <a:latin typeface="Verdana" pitchFamily="34" charset="0"/>
              <a:ea typeface="Verdana" pitchFamily="34" charset="0"/>
              <a:cs typeface="Verdana" pitchFamily="34" charset="0"/>
            </a:endParaRPr>
          </a:p>
          <a:p>
            <a:endParaRPr lang="en-IN" sz="2500" dirty="0" smtClean="0">
              <a:latin typeface="Verdana" pitchFamily="34" charset="0"/>
              <a:ea typeface="Verdana" pitchFamily="34" charset="0"/>
              <a:cs typeface="Verdana" pitchFamily="34" charset="0"/>
            </a:endParaRPr>
          </a:p>
          <a:p>
            <a:r>
              <a:rPr lang="en-IN" sz="2500" dirty="0" smtClean="0">
                <a:latin typeface="Verdana" pitchFamily="34" charset="0"/>
                <a:ea typeface="Verdana" pitchFamily="34" charset="0"/>
                <a:cs typeface="Verdana" pitchFamily="34" charset="0"/>
              </a:rPr>
              <a:t>You can see 5000 deposited to attacker’s account. </a:t>
            </a:r>
            <a:endParaRPr lang="en-IN" sz="2500" dirty="0">
              <a:latin typeface="Verdana" pitchFamily="34" charset="0"/>
              <a:ea typeface="Verdana" pitchFamily="34" charset="0"/>
              <a:cs typeface="Verdana" pitchFamily="34" charset="0"/>
            </a:endParaRPr>
          </a:p>
        </p:txBody>
      </p:sp>
      <p:pic>
        <p:nvPicPr>
          <p:cNvPr id="3077" name="Picture 5"/>
          <p:cNvPicPr>
            <a:picLocks noChangeAspect="1" noChangeArrowheads="1"/>
          </p:cNvPicPr>
          <p:nvPr/>
        </p:nvPicPr>
        <p:blipFill>
          <a:blip r:embed="rId2" cstate="print"/>
          <a:srcRect/>
          <a:stretch>
            <a:fillRect/>
          </a:stretch>
        </p:blipFill>
        <p:spPr bwMode="auto">
          <a:xfrm>
            <a:off x="5867400" y="1676400"/>
            <a:ext cx="2533650" cy="1447800"/>
          </a:xfrm>
          <a:prstGeom prst="rect">
            <a:avLst/>
          </a:prstGeom>
          <a:noFill/>
          <a:ln w="9525">
            <a:noFill/>
            <a:miter lim="800000"/>
            <a:headEnd/>
            <a:tailEnd/>
          </a:ln>
        </p:spPr>
      </p:pic>
      <p:pic>
        <p:nvPicPr>
          <p:cNvPr id="3079" name="Picture 7"/>
          <p:cNvPicPr>
            <a:picLocks noChangeAspect="1" noChangeArrowheads="1"/>
          </p:cNvPicPr>
          <p:nvPr/>
        </p:nvPicPr>
        <p:blipFill>
          <a:blip r:embed="rId3" cstate="print"/>
          <a:srcRect/>
          <a:stretch>
            <a:fillRect/>
          </a:stretch>
        </p:blipFill>
        <p:spPr bwMode="auto">
          <a:xfrm>
            <a:off x="5867400" y="3429000"/>
            <a:ext cx="251460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20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IN" dirty="0"/>
          </a:p>
        </p:txBody>
      </p:sp>
      <p:sp>
        <p:nvSpPr>
          <p:cNvPr id="3" name="Content Placeholder 2"/>
          <p:cNvSpPr>
            <a:spLocks noGrp="1"/>
          </p:cNvSpPr>
          <p:nvPr>
            <p:ph idx="1"/>
          </p:nvPr>
        </p:nvSpPr>
        <p:spPr>
          <a:xfrm>
            <a:off x="457200" y="1447800"/>
            <a:ext cx="8229600" cy="4678363"/>
          </a:xfrm>
        </p:spPr>
        <p:txBody>
          <a:bodyPr>
            <a:normAutofit/>
          </a:bodyPr>
          <a:lstStyle/>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It can be prevented by creating a </a:t>
            </a:r>
            <a:r>
              <a:rPr lang="en-IN" sz="2500" dirty="0" err="1" smtClean="0">
                <a:latin typeface="Verdana" pitchFamily="34" charset="0"/>
                <a:ea typeface="Verdana" pitchFamily="34" charset="0"/>
                <a:cs typeface="Verdana" pitchFamily="34" charset="0"/>
              </a:rPr>
              <a:t>csrfToken</a:t>
            </a:r>
            <a:r>
              <a:rPr lang="en-IN" sz="2500" dirty="0" smtClean="0">
                <a:latin typeface="Verdana" pitchFamily="34" charset="0"/>
                <a:ea typeface="Verdana" pitchFamily="34" charset="0"/>
                <a:cs typeface="Verdana" pitchFamily="34" charset="0"/>
              </a:rPr>
              <a:t> which is stored in hidden form field &amp; verifying it before execution.</a:t>
            </a:r>
          </a:p>
          <a:p>
            <a:r>
              <a:rPr lang="en-IN" sz="2500" dirty="0" smtClean="0">
                <a:latin typeface="Verdana" pitchFamily="34" charset="0"/>
                <a:ea typeface="Verdana" pitchFamily="34" charset="0"/>
                <a:cs typeface="Verdana" pitchFamily="34" charset="0"/>
              </a:rPr>
              <a:t>An attacker won’t be able to know this token &amp; it’s randomly generated using </a:t>
            </a:r>
            <a:r>
              <a:rPr lang="en-IN" sz="2500" dirty="0" err="1" smtClean="0">
                <a:latin typeface="Verdana" pitchFamily="34" charset="0"/>
                <a:ea typeface="Verdana" pitchFamily="34" charset="0"/>
                <a:cs typeface="Verdana" pitchFamily="34" charset="0"/>
              </a:rPr>
              <a:t>SecureRandom</a:t>
            </a:r>
            <a:r>
              <a:rPr lang="en-IN" sz="2500" dirty="0" smtClean="0">
                <a:latin typeface="Verdana" pitchFamily="34" charset="0"/>
                <a:ea typeface="Verdana" pitchFamily="34" charset="0"/>
                <a:cs typeface="Verdana" pitchFamily="34" charset="0"/>
              </a:rPr>
              <a:t>.</a:t>
            </a:r>
            <a:endParaRPr lang="en-IN" sz="2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IN" sz="25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2. Cookie Stealing</a:t>
            </a:r>
          </a:p>
          <a:p>
            <a:pPr>
              <a:buNone/>
            </a:pPr>
            <a:endParaRPr lang="en-IN" sz="2500" b="1" dirty="0" smtClean="0">
              <a:latin typeface="Verdana" pitchFamily="34" charset="0"/>
              <a:ea typeface="Verdana" pitchFamily="34" charset="0"/>
              <a:cs typeface="Verdan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609599" y="1752601"/>
            <a:ext cx="7924801"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IN"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buNone/>
            </a:pPr>
            <a:endParaRPr lang="en-IN" sz="2500" b="1"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a:p>
            <a:pPr>
              <a:buNone/>
            </a:pPr>
            <a:endParaRPr lang="en-IN" sz="2500" b="1" dirty="0" smtClean="0">
              <a:latin typeface="Verdana" pitchFamily="34" charset="0"/>
              <a:ea typeface="Verdana" pitchFamily="34" charset="0"/>
              <a:cs typeface="Verdana" pitchFamily="34" charset="0"/>
            </a:endParaRPr>
          </a:p>
          <a:p>
            <a:pPr>
              <a:buNone/>
            </a:pPr>
            <a:r>
              <a:rPr lang="en-IN" sz="2500" b="1" dirty="0" smtClean="0">
                <a:latin typeface="Verdana" pitchFamily="34" charset="0"/>
                <a:ea typeface="Verdana" pitchFamily="34" charset="0"/>
                <a:cs typeface="Verdana" pitchFamily="34" charset="0"/>
              </a:rPr>
              <a:t>Prevention</a:t>
            </a:r>
          </a:p>
          <a:p>
            <a:r>
              <a:rPr lang="en-IN" sz="2500" dirty="0" smtClean="0">
                <a:latin typeface="Verdana" pitchFamily="34" charset="0"/>
                <a:ea typeface="Verdana" pitchFamily="34" charset="0"/>
                <a:cs typeface="Verdana" pitchFamily="34" charset="0"/>
              </a:rPr>
              <a:t>It is never good to store password in cookies. If you need to store some sensitive information in cookies, it should be encrypted or hashed. It is also advisable to use session attributes or hidden fields, but with some precautions. In this demo hashing policy is used with SHA 512 algorithm.</a:t>
            </a:r>
          </a:p>
          <a:p>
            <a:pPr>
              <a:buNone/>
            </a:pPr>
            <a:endParaRPr lang="en-IN" sz="2500" b="1" dirty="0" smtClean="0">
              <a:latin typeface="Verdana" pitchFamily="34" charset="0"/>
              <a:ea typeface="Verdana" pitchFamily="34" charset="0"/>
              <a:cs typeface="Verdana"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457200" y="1371600"/>
            <a:ext cx="8229600" cy="1504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834</Words>
  <Application>Microsoft Office PowerPoint</Application>
  <PresentationFormat>On-screen Show (4:3)</PresentationFormat>
  <Paragraphs>97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WebRestraint</vt:lpstr>
      <vt:lpstr>TABLE OF CONTENTS</vt:lpstr>
      <vt:lpstr>OUTLINE</vt:lpstr>
      <vt:lpstr>Slide 4</vt:lpstr>
      <vt:lpstr>ATTACKS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CONCLUSION</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WebRestraint</dc:title>
  <dc:creator>Devendra Revdandkar</dc:creator>
  <cp:lastModifiedBy>Devendra</cp:lastModifiedBy>
  <cp:revision>59</cp:revision>
  <dcterms:created xsi:type="dcterms:W3CDTF">2006-08-16T00:00:00Z</dcterms:created>
  <dcterms:modified xsi:type="dcterms:W3CDTF">2017-06-01T13:32:53Z</dcterms:modified>
</cp:coreProperties>
</file>