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Lst>
  <p:notesMasterIdLst>
    <p:notesMasterId r:id="rId5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3" roundtripDataSignature="AMtx7mhEYBtY2qz0k0hiT35sVjMGGXW6c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55"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customschemas.google.com/relationships/presentationmetadata" Target="metadata"/><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59266373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0175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48748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66458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8943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98634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51314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6891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68543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30902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5" name="Google Shape;255;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4266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4" name="Google Shape;264;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897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69918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3" name="Google Shape;27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59591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3" name="Google Shape;283;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02057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2" name="Google Shape;292;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03765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1" name="Google Shape;30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692276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0023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0" name="Google Shape;320;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92093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9" name="Google Shape;329;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12759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9" name="Google Shape;339;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418224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8" name="Google Shape;348;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165539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7" name="Google Shape;357;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6552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943495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7" name="Google Shape;367;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451254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6" name="Google Shape;376;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50761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5" name="Google Shape;385;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07997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5" name="Google Shape;395;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22454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4" name="Google Shape;404;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31467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3" name="Google Shape;413;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083759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3" name="Google Shape;423;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43475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2" name="Google Shape;432;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17352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1" name="Google Shape;441;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99906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1" name="Google Shape;451;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7165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53925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0" name="Google Shape;460;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79913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9" name="Google Shape;469;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97578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9" name="Google Shape;479;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15842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8" name="Google Shape;488;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642347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7" name="Google Shape;497;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42445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7" name="Google Shape;507;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138537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6" name="Google Shape;516;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636529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5" name="Google Shape;525;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0883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5339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8127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1408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1494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5569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4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4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6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6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6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6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6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6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6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6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6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6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6"/>
        <p:cNvGrpSpPr/>
        <p:nvPr/>
      </p:nvGrpSpPr>
      <p:grpSpPr>
        <a:xfrm>
          <a:off x="0" y="0"/>
          <a:ext cx="0" cy="0"/>
          <a:chOff x="0" y="0"/>
          <a:chExt cx="0" cy="0"/>
        </a:xfrm>
      </p:grpSpPr>
      <p:sp>
        <p:nvSpPr>
          <p:cNvPr id="87" name="Google Shape;87;p5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5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89" name="Google Shape;89;p5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5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5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
        <p:cNvGrpSpPr/>
        <p:nvPr/>
      </p:nvGrpSpPr>
      <p:grpSpPr>
        <a:xfrm>
          <a:off x="0" y="0"/>
          <a:ext cx="0" cy="0"/>
          <a:chOff x="0" y="0"/>
          <a:chExt cx="0" cy="0"/>
        </a:xfrm>
      </p:grpSpPr>
      <p:sp>
        <p:nvSpPr>
          <p:cNvPr id="24" name="Google Shape;24;p5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5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5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5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5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5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5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5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5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5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5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5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5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5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5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5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5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5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5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5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59"/>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5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5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5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5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4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4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0"/>
        <p:cNvGrpSpPr/>
        <p:nvPr/>
      </p:nvGrpSpPr>
      <p:grpSpPr>
        <a:xfrm>
          <a:off x="0" y="0"/>
          <a:ext cx="0" cy="0"/>
          <a:chOff x="0" y="0"/>
          <a:chExt cx="0" cy="0"/>
        </a:xfrm>
      </p:grpSpPr>
      <p:sp>
        <p:nvSpPr>
          <p:cNvPr id="81" name="Google Shape;81;p5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2" name="Google Shape;82;p5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83" name="Google Shape;83;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84" name="Google Shape;84;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85" name="Google Shape;85;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5"/>
        <p:cNvGrpSpPr/>
        <p:nvPr/>
      </p:nvGrpSpPr>
      <p:grpSpPr>
        <a:xfrm>
          <a:off x="0" y="0"/>
          <a:ext cx="0" cy="0"/>
          <a:chOff x="0" y="0"/>
          <a:chExt cx="0" cy="0"/>
        </a:xfrm>
      </p:grpSpPr>
      <p:sp>
        <p:nvSpPr>
          <p:cNvPr id="96" name="Google Shape;96;p1"/>
          <p:cNvSpPr/>
          <p:nvPr/>
        </p:nvSpPr>
        <p:spPr>
          <a:xfrm>
            <a:off x="0" y="0"/>
            <a:ext cx="12192000"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7" name="Google Shape;97;p1"/>
          <p:cNvSpPr/>
          <p:nvPr/>
        </p:nvSpPr>
        <p:spPr>
          <a:xfrm>
            <a:off x="8490427" y="683791"/>
            <a:ext cx="2987899" cy="2987899"/>
          </a:xfrm>
          <a:prstGeom prst="arc">
            <a:avLst>
              <a:gd name="adj1" fmla="val 16200000"/>
              <a:gd name="adj2" fmla="val 2120553"/>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98" name="Google Shape;98;p1"/>
          <p:cNvSpPr txBox="1">
            <a:spLocks noGrp="1"/>
          </p:cNvSpPr>
          <p:nvPr>
            <p:ph type="ctrTitle"/>
          </p:nvPr>
        </p:nvSpPr>
        <p:spPr>
          <a:xfrm>
            <a:off x="6621863" y="643466"/>
            <a:ext cx="4926669" cy="3198959"/>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FFFFFF"/>
              </a:buClr>
              <a:buSzPts val="4400"/>
              <a:buFont typeface="Times New Roman"/>
              <a:buNone/>
            </a:pPr>
            <a:r>
              <a:rPr lang="en-US" sz="4400" u="sng">
                <a:solidFill>
                  <a:srgbClr val="FFFFFF"/>
                </a:solidFill>
                <a:latin typeface="Times New Roman"/>
                <a:ea typeface="Times New Roman"/>
                <a:cs typeface="Times New Roman"/>
                <a:sym typeface="Times New Roman"/>
              </a:rPr>
              <a:t>THE TALE OF CUSTARD THE DRAGON</a:t>
            </a:r>
            <a:br>
              <a:rPr lang="en-US" sz="4400" u="sng">
                <a:solidFill>
                  <a:srgbClr val="FFFFFF"/>
                </a:solidFill>
                <a:latin typeface="Times New Roman"/>
                <a:ea typeface="Times New Roman"/>
                <a:cs typeface="Times New Roman"/>
                <a:sym typeface="Times New Roman"/>
              </a:rPr>
            </a:br>
            <a:r>
              <a:rPr lang="en-US" sz="3800" u="sng">
                <a:solidFill>
                  <a:srgbClr val="FFFFFF"/>
                </a:solidFill>
                <a:latin typeface="Times New Roman"/>
                <a:ea typeface="Times New Roman"/>
                <a:cs typeface="Times New Roman"/>
                <a:sym typeface="Times New Roman"/>
              </a:rPr>
              <a:t/>
            </a:r>
            <a:br>
              <a:rPr lang="en-US" sz="3800" u="sng">
                <a:solidFill>
                  <a:srgbClr val="FFFFFF"/>
                </a:solidFill>
                <a:latin typeface="Times New Roman"/>
                <a:ea typeface="Times New Roman"/>
                <a:cs typeface="Times New Roman"/>
                <a:sym typeface="Times New Roman"/>
              </a:rPr>
            </a:br>
            <a:r>
              <a:rPr lang="en-US" sz="2400" u="sng">
                <a:solidFill>
                  <a:srgbClr val="FFFFFF"/>
                </a:solidFill>
                <a:latin typeface="Times New Roman"/>
                <a:ea typeface="Times New Roman"/>
                <a:cs typeface="Times New Roman"/>
                <a:sym typeface="Times New Roman"/>
              </a:rPr>
              <a:t>(CLASS 10)</a:t>
            </a:r>
            <a:endParaRPr sz="3800" u="sng">
              <a:solidFill>
                <a:srgbClr val="FFFFFF"/>
              </a:solidFill>
              <a:latin typeface="Times New Roman"/>
              <a:ea typeface="Times New Roman"/>
              <a:cs typeface="Times New Roman"/>
              <a:sym typeface="Times New Roman"/>
            </a:endParaRPr>
          </a:p>
        </p:txBody>
      </p:sp>
      <p:sp>
        <p:nvSpPr>
          <p:cNvPr id="99" name="Google Shape;99;p1"/>
          <p:cNvSpPr txBox="1">
            <a:spLocks noGrp="1"/>
          </p:cNvSpPr>
          <p:nvPr>
            <p:ph type="subTitle" idx="1"/>
          </p:nvPr>
        </p:nvSpPr>
        <p:spPr>
          <a:xfrm>
            <a:off x="6621863" y="4776280"/>
            <a:ext cx="4926669" cy="1428027"/>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FFFFFF"/>
              </a:buClr>
              <a:buSzPts val="2400"/>
              <a:buNone/>
            </a:pPr>
            <a:r>
              <a:rPr lang="en-US" u="sng">
                <a:solidFill>
                  <a:srgbClr val="FFFFFF"/>
                </a:solidFill>
                <a:latin typeface="Times New Roman"/>
                <a:ea typeface="Times New Roman"/>
                <a:cs typeface="Times New Roman"/>
                <a:sym typeface="Times New Roman"/>
              </a:rPr>
              <a:t>Prepared By:</a:t>
            </a:r>
            <a:endParaRPr/>
          </a:p>
          <a:p>
            <a:pPr marL="0" lvl="0" indent="0" algn="ctr" rtl="0">
              <a:lnSpc>
                <a:spcPct val="90000"/>
              </a:lnSpc>
              <a:spcBef>
                <a:spcPts val="1000"/>
              </a:spcBef>
              <a:spcAft>
                <a:spcPts val="0"/>
              </a:spcAft>
              <a:buClr>
                <a:srgbClr val="FFFFFF"/>
              </a:buClr>
              <a:buSzPts val="2400"/>
              <a:buNone/>
            </a:pPr>
            <a:r>
              <a:rPr lang="en-US" u="sng">
                <a:solidFill>
                  <a:srgbClr val="FFFFFF"/>
                </a:solidFill>
                <a:latin typeface="Times New Roman"/>
                <a:ea typeface="Times New Roman"/>
                <a:cs typeface="Times New Roman"/>
                <a:sym typeface="Times New Roman"/>
              </a:rPr>
              <a:t>Anuradha Mathur</a:t>
            </a:r>
            <a:endParaRPr/>
          </a:p>
        </p:txBody>
      </p:sp>
      <p:pic>
        <p:nvPicPr>
          <p:cNvPr id="100" name="Google Shape;100;p1" descr="The Tale Of Custard The Dragon (Poem) | English | Class 10 ..."/>
          <p:cNvPicPr preferRelativeResize="0"/>
          <p:nvPr/>
        </p:nvPicPr>
        <p:blipFill rotWithShape="1">
          <a:blip r:embed="rId3">
            <a:alphaModFix/>
          </a:blip>
          <a:srcRect r="3070"/>
          <a:stretch/>
        </p:blipFill>
        <p:spPr>
          <a:xfrm>
            <a:off x="643466" y="721046"/>
            <a:ext cx="5334930" cy="5334930"/>
          </a:xfrm>
          <a:custGeom>
            <a:avLst/>
            <a:gdLst/>
            <a:ahLst/>
            <a:cxnLst/>
            <a:rect l="l" t="t" r="r" b="b"/>
            <a:pathLst>
              <a:path w="4048125" h="4048125" extrusionOk="0">
                <a:moveTo>
                  <a:pt x="65094" y="0"/>
                </a:moveTo>
                <a:lnTo>
                  <a:pt x="3983031" y="0"/>
                </a:lnTo>
                <a:cubicBezTo>
                  <a:pt x="4018981" y="0"/>
                  <a:pt x="4048125" y="29144"/>
                  <a:pt x="4048125" y="65094"/>
                </a:cubicBezTo>
                <a:lnTo>
                  <a:pt x="4048125" y="3983031"/>
                </a:lnTo>
                <a:cubicBezTo>
                  <a:pt x="4048125" y="4018981"/>
                  <a:pt x="4018981" y="4048125"/>
                  <a:pt x="3983031" y="4048125"/>
                </a:cubicBezTo>
                <a:lnTo>
                  <a:pt x="65094" y="4048125"/>
                </a:lnTo>
                <a:cubicBezTo>
                  <a:pt x="29144" y="4048125"/>
                  <a:pt x="0" y="4018981"/>
                  <a:pt x="0" y="3983031"/>
                </a:cubicBezTo>
                <a:lnTo>
                  <a:pt x="0" y="65094"/>
                </a:lnTo>
                <a:cubicBezTo>
                  <a:pt x="0" y="29144"/>
                  <a:pt x="29144" y="0"/>
                  <a:pt x="65094" y="0"/>
                </a:cubicBezTo>
                <a:close/>
              </a:path>
            </a:pathLst>
          </a:custGeom>
          <a:noFill/>
          <a:ln>
            <a:noFill/>
          </a:ln>
        </p:spPr>
      </p:pic>
      <p:sp>
        <p:nvSpPr>
          <p:cNvPr id="101" name="Google Shape;101;p1"/>
          <p:cNvSpPr/>
          <p:nvPr/>
        </p:nvSpPr>
        <p:spPr>
          <a:xfrm>
            <a:off x="5550321" y="4381081"/>
            <a:ext cx="784976" cy="784976"/>
          </a:xfrm>
          <a:prstGeom prst="rect">
            <a:avLst/>
          </a:prstGeom>
          <a:noFill/>
          <a:ln w="1270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1"/>
        <p:cNvGrpSpPr/>
        <p:nvPr/>
      </p:nvGrpSpPr>
      <p:grpSpPr>
        <a:xfrm>
          <a:off x="0" y="0"/>
          <a:ext cx="0" cy="0"/>
          <a:chOff x="0" y="0"/>
          <a:chExt cx="0" cy="0"/>
        </a:xfrm>
      </p:grpSpPr>
      <p:sp>
        <p:nvSpPr>
          <p:cNvPr id="182" name="Google Shape;182;p10"/>
          <p:cNvSpPr/>
          <p:nvPr/>
        </p:nvSpPr>
        <p:spPr>
          <a:xfrm>
            <a:off x="3048"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3" name="Google Shape;183;p10"/>
          <p:cNvSpPr/>
          <p:nvPr/>
        </p:nvSpPr>
        <p:spPr>
          <a:xfrm>
            <a:off x="1" y="0"/>
            <a:ext cx="4167271" cy="6858000"/>
          </a:xfrm>
          <a:custGeom>
            <a:avLst/>
            <a:gdLst/>
            <a:ahLst/>
            <a:cxnLst/>
            <a:rect l="l" t="t" r="r" b="b"/>
            <a:pathLst>
              <a:path w="4167271" h="6858000" extrusionOk="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4" name="Google Shape;184;p10"/>
          <p:cNvSpPr txBox="1">
            <a:spLocks noGrp="1"/>
          </p:cNvSpPr>
          <p:nvPr>
            <p:ph type="title"/>
          </p:nvPr>
        </p:nvSpPr>
        <p:spPr>
          <a:xfrm>
            <a:off x="686834" y="1153572"/>
            <a:ext cx="3200400" cy="44611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400"/>
              <a:buFont typeface="Times New Roman"/>
              <a:buNone/>
            </a:pPr>
            <a:r>
              <a:rPr lang="en-US" u="sng">
                <a:solidFill>
                  <a:srgbClr val="FFFFFF"/>
                </a:solidFill>
                <a:latin typeface="Times New Roman"/>
                <a:ea typeface="Times New Roman"/>
                <a:cs typeface="Times New Roman"/>
                <a:sym typeface="Times New Roman"/>
              </a:rPr>
              <a:t>LITERARY DEVICES</a:t>
            </a:r>
            <a:endParaRPr/>
          </a:p>
        </p:txBody>
      </p:sp>
      <p:sp>
        <p:nvSpPr>
          <p:cNvPr id="185" name="Google Shape;185;p10"/>
          <p:cNvSpPr/>
          <p:nvPr/>
        </p:nvSpPr>
        <p:spPr>
          <a:xfrm rot="10800000" flipH="1">
            <a:off x="7550402" y="2455479"/>
            <a:ext cx="4083433" cy="4083433"/>
          </a:xfrm>
          <a:prstGeom prst="arc">
            <a:avLst>
              <a:gd name="adj1" fmla="val 16200000"/>
              <a:gd name="adj2" fmla="val 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86" name="Google Shape;186;p10"/>
          <p:cNvSpPr txBox="1">
            <a:spLocks noGrp="1"/>
          </p:cNvSpPr>
          <p:nvPr>
            <p:ph type="body" idx="1"/>
          </p:nvPr>
        </p:nvSpPr>
        <p:spPr>
          <a:xfrm>
            <a:off x="4447308" y="591344"/>
            <a:ext cx="6906491" cy="5585619"/>
          </a:xfrm>
          <a:prstGeom prst="rect">
            <a:avLst/>
          </a:prstGeom>
          <a:noFill/>
          <a:ln>
            <a:noFill/>
          </a:ln>
        </p:spPr>
        <p:txBody>
          <a:bodyPr spcFirstLastPara="1" wrap="square" lIns="91425" tIns="45700" rIns="91425" bIns="45700" anchor="ctr" anchorCtr="0">
            <a:normAutofit/>
          </a:bodyPr>
          <a:lstStyle/>
          <a:p>
            <a:pPr marL="228600" lvl="0" indent="-228600" algn="l" rtl="0">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Rhyme scheme: aabb (Ink-Blink, Mustard-Custard)</a:t>
            </a:r>
            <a:endParaRPr/>
          </a:p>
          <a:p>
            <a:pPr marL="228600" lvl="0" indent="-228600" algn="l"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simile: dog compared to mustard “And the little yellow dog was sharp as Mustard”</a:t>
            </a:r>
            <a:endParaRPr/>
          </a:p>
          <a:p>
            <a:pPr marL="228600" lvl="0" indent="-228600" algn="l"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Alliteration: “coward, and she called him Custard” - “c” sound</a:t>
            </a:r>
            <a:endParaRPr/>
          </a:p>
          <a:p>
            <a:pPr marL="228600" lvl="0" indent="-228600" algn="l"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Anaphora: repeated use of word at the start of two consecutive lines (And the little grey…And the little yellow)</a:t>
            </a:r>
            <a:endParaRPr/>
          </a:p>
          <a:p>
            <a:pPr marL="228600" lvl="0" indent="-228600" algn="l"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Repetition: use of word little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0"/>
        <p:cNvGrpSpPr/>
        <p:nvPr/>
      </p:nvGrpSpPr>
      <p:grpSpPr>
        <a:xfrm>
          <a:off x="0" y="0"/>
          <a:ext cx="0" cy="0"/>
          <a:chOff x="0" y="0"/>
          <a:chExt cx="0" cy="0"/>
        </a:xfrm>
      </p:grpSpPr>
      <p:sp>
        <p:nvSpPr>
          <p:cNvPr id="191" name="Google Shape;191;p11"/>
          <p:cNvSpPr/>
          <p:nvPr/>
        </p:nvSpPr>
        <p:spPr>
          <a:xfrm>
            <a:off x="3048"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2" name="Google Shape;192;p11"/>
          <p:cNvSpPr/>
          <p:nvPr/>
        </p:nvSpPr>
        <p:spPr>
          <a:xfrm>
            <a:off x="489189" y="1119031"/>
            <a:ext cx="4619938" cy="4619938"/>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3" name="Google Shape;193;p11"/>
          <p:cNvSpPr txBox="1">
            <a:spLocks noGrp="1"/>
          </p:cNvSpPr>
          <p:nvPr>
            <p:ph type="title"/>
          </p:nvPr>
        </p:nvSpPr>
        <p:spPr>
          <a:xfrm>
            <a:off x="1171074" y="1396686"/>
            <a:ext cx="3240506" cy="406462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400"/>
              <a:buFont typeface="Times New Roman"/>
              <a:buNone/>
            </a:pPr>
            <a:r>
              <a:rPr lang="en-US" u="sng">
                <a:solidFill>
                  <a:srgbClr val="FFFFFF"/>
                </a:solidFill>
                <a:latin typeface="Times New Roman"/>
                <a:ea typeface="Times New Roman"/>
                <a:cs typeface="Times New Roman"/>
                <a:sym typeface="Times New Roman"/>
              </a:rPr>
              <a:t>STANZA 3</a:t>
            </a:r>
            <a:endParaRPr/>
          </a:p>
        </p:txBody>
      </p:sp>
      <p:sp>
        <p:nvSpPr>
          <p:cNvPr id="194" name="Google Shape;194;p11"/>
          <p:cNvSpPr/>
          <p:nvPr/>
        </p:nvSpPr>
        <p:spPr>
          <a:xfrm rot="-1790889">
            <a:off x="8683720" y="941148"/>
            <a:ext cx="2987899" cy="2987899"/>
          </a:xfrm>
          <a:prstGeom prst="arc">
            <a:avLst>
              <a:gd name="adj1" fmla="val 15817365"/>
              <a:gd name="adj2" fmla="val 178138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95" name="Google Shape;195;p11"/>
          <p:cNvSpPr/>
          <p:nvPr/>
        </p:nvSpPr>
        <p:spPr>
          <a:xfrm>
            <a:off x="910048" y="4780992"/>
            <a:ext cx="546100" cy="5461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96" name="Google Shape;196;p11"/>
          <p:cNvSpPr txBox="1">
            <a:spLocks noGrp="1"/>
          </p:cNvSpPr>
          <p:nvPr>
            <p:ph type="body" idx="1"/>
          </p:nvPr>
        </p:nvSpPr>
        <p:spPr>
          <a:xfrm>
            <a:off x="5370153" y="2215299"/>
            <a:ext cx="5536397" cy="3246015"/>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sz="2400">
                <a:latin typeface="Times New Roman"/>
                <a:ea typeface="Times New Roman"/>
                <a:cs typeface="Times New Roman"/>
                <a:sym typeface="Times New Roman"/>
              </a:rPr>
              <a:t>Custard the dragon had big sharp teeth,</a:t>
            </a:r>
            <a:endParaRPr/>
          </a:p>
          <a:p>
            <a:pPr marL="0" lvl="0" indent="0" algn="ctr" rtl="0">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And spikes on top of him and scales underneath,</a:t>
            </a:r>
            <a:endParaRPr/>
          </a:p>
          <a:p>
            <a:pPr marL="0" lvl="0" indent="0" algn="ctr" rtl="0">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Mouth like a fireplace, chimney for a nose,</a:t>
            </a:r>
            <a:endParaRPr/>
          </a:p>
          <a:p>
            <a:pPr marL="0" lvl="0" indent="0" algn="ctr" rtl="0">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And realio, trulio daggers on his toes.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0"/>
        <p:cNvGrpSpPr/>
        <p:nvPr/>
      </p:nvGrpSpPr>
      <p:grpSpPr>
        <a:xfrm>
          <a:off x="0" y="0"/>
          <a:ext cx="0" cy="0"/>
          <a:chOff x="0" y="0"/>
          <a:chExt cx="0" cy="0"/>
        </a:xfrm>
      </p:grpSpPr>
      <p:sp>
        <p:nvSpPr>
          <p:cNvPr id="201" name="Google Shape;201;p12"/>
          <p:cNvSpPr/>
          <p:nvPr/>
        </p:nvSpPr>
        <p:spPr>
          <a:xfrm>
            <a:off x="3048"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2" name="Google Shape;202;p12"/>
          <p:cNvSpPr/>
          <p:nvPr/>
        </p:nvSpPr>
        <p:spPr>
          <a:xfrm>
            <a:off x="10208695" y="1"/>
            <a:ext cx="1135066" cy="477997"/>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3" name="Google Shape;203;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u="sng">
                <a:latin typeface="Times New Roman"/>
                <a:ea typeface="Times New Roman"/>
                <a:cs typeface="Times New Roman"/>
                <a:sym typeface="Times New Roman"/>
              </a:rPr>
              <a:t>EXPLANATION</a:t>
            </a:r>
            <a:endParaRPr/>
          </a:p>
        </p:txBody>
      </p:sp>
      <p:sp>
        <p:nvSpPr>
          <p:cNvPr id="204" name="Google Shape;204;p12"/>
          <p:cNvSpPr/>
          <p:nvPr/>
        </p:nvSpPr>
        <p:spPr>
          <a:xfrm rot="-5400000" flipH="1">
            <a:off x="555710" y="2183223"/>
            <a:ext cx="4083433" cy="4083433"/>
          </a:xfrm>
          <a:prstGeom prst="arc">
            <a:avLst>
              <a:gd name="adj1" fmla="val 16200000"/>
              <a:gd name="adj2" fmla="val 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205" name="Google Shape;205;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sz="2400">
                <a:latin typeface="Times New Roman"/>
                <a:ea typeface="Times New Roman"/>
                <a:cs typeface="Times New Roman"/>
                <a:sym typeface="Times New Roman"/>
              </a:rPr>
              <a:t>The poet descrides the dragon that it had big sharp teeth and spikes on top. This means that its skin was pointed on the top. On the lower part it had scales which were bony plates to protect the skin. His mouth has been compared to a fireplace because it is assumed that dragons can release fire from the mouth. Even his nose is compared to a chimney which is used to pass out smoke. His feet are like a sharp knife i.e. a dagger.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9"/>
        <p:cNvGrpSpPr/>
        <p:nvPr/>
      </p:nvGrpSpPr>
      <p:grpSpPr>
        <a:xfrm>
          <a:off x="0" y="0"/>
          <a:ext cx="0" cy="0"/>
          <a:chOff x="0" y="0"/>
          <a:chExt cx="0" cy="0"/>
        </a:xfrm>
      </p:grpSpPr>
      <p:sp>
        <p:nvSpPr>
          <p:cNvPr id="210" name="Google Shape;210;p13"/>
          <p:cNvSpPr/>
          <p:nvPr/>
        </p:nvSpPr>
        <p:spPr>
          <a:xfrm>
            <a:off x="3048"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1" name="Google Shape;211;p13"/>
          <p:cNvSpPr/>
          <p:nvPr/>
        </p:nvSpPr>
        <p:spPr>
          <a:xfrm>
            <a:off x="1" y="0"/>
            <a:ext cx="4167271" cy="6858000"/>
          </a:xfrm>
          <a:custGeom>
            <a:avLst/>
            <a:gdLst/>
            <a:ahLst/>
            <a:cxnLst/>
            <a:rect l="l" t="t" r="r" b="b"/>
            <a:pathLst>
              <a:path w="4167271" h="6858000" extrusionOk="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2" name="Google Shape;212;p13"/>
          <p:cNvSpPr txBox="1">
            <a:spLocks noGrp="1"/>
          </p:cNvSpPr>
          <p:nvPr>
            <p:ph type="title"/>
          </p:nvPr>
        </p:nvSpPr>
        <p:spPr>
          <a:xfrm>
            <a:off x="686834" y="1153572"/>
            <a:ext cx="3200400" cy="44611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400"/>
              <a:buFont typeface="Times New Roman"/>
              <a:buNone/>
            </a:pPr>
            <a:r>
              <a:rPr lang="en-US" u="sng">
                <a:solidFill>
                  <a:srgbClr val="FFFFFF"/>
                </a:solidFill>
                <a:latin typeface="Times New Roman"/>
                <a:ea typeface="Times New Roman"/>
                <a:cs typeface="Times New Roman"/>
                <a:sym typeface="Times New Roman"/>
              </a:rPr>
              <a:t>LITERARY DEVICES</a:t>
            </a:r>
            <a:endParaRPr/>
          </a:p>
        </p:txBody>
      </p:sp>
      <p:sp>
        <p:nvSpPr>
          <p:cNvPr id="213" name="Google Shape;213;p13"/>
          <p:cNvSpPr/>
          <p:nvPr/>
        </p:nvSpPr>
        <p:spPr>
          <a:xfrm rot="10800000" flipH="1">
            <a:off x="7550402" y="2455479"/>
            <a:ext cx="4083433" cy="4083433"/>
          </a:xfrm>
          <a:prstGeom prst="arc">
            <a:avLst>
              <a:gd name="adj1" fmla="val 16200000"/>
              <a:gd name="adj2" fmla="val 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214" name="Google Shape;214;p13"/>
          <p:cNvSpPr txBox="1">
            <a:spLocks noGrp="1"/>
          </p:cNvSpPr>
          <p:nvPr>
            <p:ph type="body" idx="1"/>
          </p:nvPr>
        </p:nvSpPr>
        <p:spPr>
          <a:xfrm>
            <a:off x="4447308" y="591344"/>
            <a:ext cx="6906491" cy="5585619"/>
          </a:xfrm>
          <a:prstGeom prst="rect">
            <a:avLst/>
          </a:prstGeom>
          <a:noFill/>
          <a:ln>
            <a:noFill/>
          </a:ln>
        </p:spPr>
        <p:txBody>
          <a:bodyPr spcFirstLastPara="1" wrap="square" lIns="91425" tIns="45700" rIns="91425" bIns="45700" anchor="ctr" anchorCtr="0">
            <a:normAutofit/>
          </a:bodyPr>
          <a:lstStyle/>
          <a:p>
            <a:pPr marL="228600" lvl="0" indent="-228600" algn="l" rtl="0">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Rhyme scheme: aabb (teeth-underneath, nose-toes)</a:t>
            </a:r>
            <a:endParaRPr/>
          </a:p>
          <a:p>
            <a:pPr marL="228600" lvl="0" indent="-228600" algn="l"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Simile: Dragon’s mouth is compared with fireplace (mouth like a fireplace)</a:t>
            </a:r>
            <a:endParaRPr/>
          </a:p>
          <a:p>
            <a:pPr marL="228600" lvl="0" indent="-228600" algn="l"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Refrain: Repetition of a sentence again and again (And a realio, trulio,)</a:t>
            </a:r>
            <a:endParaRPr/>
          </a:p>
          <a:p>
            <a:pPr marL="228600" lvl="0" indent="-228600" algn="l"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Metaphor: “chimney for a nose”. The nose is like a chimney.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8"/>
        <p:cNvGrpSpPr/>
        <p:nvPr/>
      </p:nvGrpSpPr>
      <p:grpSpPr>
        <a:xfrm>
          <a:off x="0" y="0"/>
          <a:ext cx="0" cy="0"/>
          <a:chOff x="0" y="0"/>
          <a:chExt cx="0" cy="0"/>
        </a:xfrm>
      </p:grpSpPr>
      <p:sp>
        <p:nvSpPr>
          <p:cNvPr id="219" name="Google Shape;219;p14"/>
          <p:cNvSpPr/>
          <p:nvPr/>
        </p:nvSpPr>
        <p:spPr>
          <a:xfrm>
            <a:off x="3048"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0" name="Google Shape;220;p14"/>
          <p:cNvSpPr/>
          <p:nvPr/>
        </p:nvSpPr>
        <p:spPr>
          <a:xfrm>
            <a:off x="489189" y="1119031"/>
            <a:ext cx="4619938" cy="4619938"/>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1" name="Google Shape;221;p14"/>
          <p:cNvSpPr txBox="1">
            <a:spLocks noGrp="1"/>
          </p:cNvSpPr>
          <p:nvPr>
            <p:ph type="title"/>
          </p:nvPr>
        </p:nvSpPr>
        <p:spPr>
          <a:xfrm>
            <a:off x="1171074" y="1396686"/>
            <a:ext cx="3240506" cy="406462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4400"/>
              <a:buFont typeface="Times New Roman"/>
              <a:buNone/>
            </a:pPr>
            <a:r>
              <a:rPr lang="en-US" u="sng">
                <a:solidFill>
                  <a:srgbClr val="FFFFFF"/>
                </a:solidFill>
                <a:latin typeface="Times New Roman"/>
                <a:ea typeface="Times New Roman"/>
                <a:cs typeface="Times New Roman"/>
                <a:sym typeface="Times New Roman"/>
              </a:rPr>
              <a:t>STANZA 4</a:t>
            </a:r>
            <a:endParaRPr/>
          </a:p>
        </p:txBody>
      </p:sp>
      <p:sp>
        <p:nvSpPr>
          <p:cNvPr id="222" name="Google Shape;222;p14"/>
          <p:cNvSpPr/>
          <p:nvPr/>
        </p:nvSpPr>
        <p:spPr>
          <a:xfrm rot="-1790889">
            <a:off x="8683720" y="941148"/>
            <a:ext cx="2987899" cy="2987899"/>
          </a:xfrm>
          <a:prstGeom prst="arc">
            <a:avLst>
              <a:gd name="adj1" fmla="val 15817365"/>
              <a:gd name="adj2" fmla="val 178138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23" name="Google Shape;223;p14"/>
          <p:cNvSpPr/>
          <p:nvPr/>
        </p:nvSpPr>
        <p:spPr>
          <a:xfrm>
            <a:off x="910048" y="4780992"/>
            <a:ext cx="546100" cy="5461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24" name="Google Shape;224;p14"/>
          <p:cNvSpPr txBox="1">
            <a:spLocks noGrp="1"/>
          </p:cNvSpPr>
          <p:nvPr>
            <p:ph type="body" idx="1"/>
          </p:nvPr>
        </p:nvSpPr>
        <p:spPr>
          <a:xfrm>
            <a:off x="5370153" y="2110902"/>
            <a:ext cx="5536397" cy="335041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sz="2400">
                <a:latin typeface="Times New Roman"/>
                <a:ea typeface="Times New Roman"/>
                <a:cs typeface="Times New Roman"/>
                <a:sym typeface="Times New Roman"/>
              </a:rPr>
              <a:t>Belinda was as brave as a barrel full of bears,</a:t>
            </a:r>
            <a:endParaRPr/>
          </a:p>
          <a:p>
            <a:pPr marL="0" lvl="0" indent="0" algn="l" rtl="0">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And Ink and Blink chased lions down the stairs,</a:t>
            </a:r>
            <a:endParaRPr/>
          </a:p>
          <a:p>
            <a:pPr marL="0" lvl="0" indent="0" algn="l" rtl="0">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Mustard was as brave as a tiger in a rage,</a:t>
            </a:r>
            <a:endParaRPr/>
          </a:p>
          <a:p>
            <a:pPr marL="0" lvl="0" indent="0" algn="l" rtl="0">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But Custard cried for a nice safe cage.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8"/>
        <p:cNvGrpSpPr/>
        <p:nvPr/>
      </p:nvGrpSpPr>
      <p:grpSpPr>
        <a:xfrm>
          <a:off x="0" y="0"/>
          <a:ext cx="0" cy="0"/>
          <a:chOff x="0" y="0"/>
          <a:chExt cx="0" cy="0"/>
        </a:xfrm>
      </p:grpSpPr>
      <p:sp>
        <p:nvSpPr>
          <p:cNvPr id="229" name="Google Shape;229;p15"/>
          <p:cNvSpPr/>
          <p:nvPr/>
        </p:nvSpPr>
        <p:spPr>
          <a:xfrm>
            <a:off x="3048"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0" name="Google Shape;230;p15"/>
          <p:cNvSpPr/>
          <p:nvPr/>
        </p:nvSpPr>
        <p:spPr>
          <a:xfrm>
            <a:off x="10208695" y="1"/>
            <a:ext cx="1135066" cy="477997"/>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1" name="Google Shape;231;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u="sng">
                <a:latin typeface="Times New Roman"/>
                <a:ea typeface="Times New Roman"/>
                <a:cs typeface="Times New Roman"/>
                <a:sym typeface="Times New Roman"/>
              </a:rPr>
              <a:t>EXPLANATION</a:t>
            </a:r>
            <a:endParaRPr/>
          </a:p>
        </p:txBody>
      </p:sp>
      <p:sp>
        <p:nvSpPr>
          <p:cNvPr id="232" name="Google Shape;232;p15"/>
          <p:cNvSpPr/>
          <p:nvPr/>
        </p:nvSpPr>
        <p:spPr>
          <a:xfrm rot="-5400000" flipH="1">
            <a:off x="555710" y="2183223"/>
            <a:ext cx="4083433" cy="4083433"/>
          </a:xfrm>
          <a:prstGeom prst="arc">
            <a:avLst>
              <a:gd name="adj1" fmla="val 16200000"/>
              <a:gd name="adj2" fmla="val 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233" name="Google Shape;233;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sz="2400">
                <a:latin typeface="Times New Roman"/>
                <a:ea typeface="Times New Roman"/>
                <a:cs typeface="Times New Roman"/>
                <a:sym typeface="Times New Roman"/>
              </a:rPr>
              <a:t>So, now the poet explains the inner strength or the bravery of various characters of the poem. He says that Belinda was as brave as a group of bears and Ink and Blink were so brave that they could hunt lions. So here he has shown the bravery of the kitten and the little mouse that could hunt even a lion. The dog was very brave just like an angry tiger. But to contrast of all of them was Custard. Custard, the dragon was not brave he was so afraid of everything that he always demanded a safe cage.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7"/>
        <p:cNvGrpSpPr/>
        <p:nvPr/>
      </p:nvGrpSpPr>
      <p:grpSpPr>
        <a:xfrm>
          <a:off x="0" y="0"/>
          <a:ext cx="0" cy="0"/>
          <a:chOff x="0" y="0"/>
          <a:chExt cx="0" cy="0"/>
        </a:xfrm>
      </p:grpSpPr>
      <p:sp>
        <p:nvSpPr>
          <p:cNvPr id="238" name="Google Shape;238;p16"/>
          <p:cNvSpPr/>
          <p:nvPr/>
        </p:nvSpPr>
        <p:spPr>
          <a:xfrm>
            <a:off x="3048"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9" name="Google Shape;239;p16"/>
          <p:cNvSpPr/>
          <p:nvPr/>
        </p:nvSpPr>
        <p:spPr>
          <a:xfrm>
            <a:off x="1" y="0"/>
            <a:ext cx="4167271" cy="6858000"/>
          </a:xfrm>
          <a:custGeom>
            <a:avLst/>
            <a:gdLst/>
            <a:ahLst/>
            <a:cxnLst/>
            <a:rect l="l" t="t" r="r" b="b"/>
            <a:pathLst>
              <a:path w="4167271" h="6858000" extrusionOk="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0" name="Google Shape;240;p16"/>
          <p:cNvSpPr txBox="1">
            <a:spLocks noGrp="1"/>
          </p:cNvSpPr>
          <p:nvPr>
            <p:ph type="title"/>
          </p:nvPr>
        </p:nvSpPr>
        <p:spPr>
          <a:xfrm>
            <a:off x="686834" y="1153572"/>
            <a:ext cx="3200400" cy="44611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400"/>
              <a:buFont typeface="Times New Roman"/>
              <a:buNone/>
            </a:pPr>
            <a:r>
              <a:rPr lang="en-US" u="sng">
                <a:solidFill>
                  <a:srgbClr val="FFFFFF"/>
                </a:solidFill>
                <a:latin typeface="Times New Roman"/>
                <a:ea typeface="Times New Roman"/>
                <a:cs typeface="Times New Roman"/>
                <a:sym typeface="Times New Roman"/>
              </a:rPr>
              <a:t>LITERARY DEVICES</a:t>
            </a:r>
            <a:endParaRPr/>
          </a:p>
        </p:txBody>
      </p:sp>
      <p:sp>
        <p:nvSpPr>
          <p:cNvPr id="241" name="Google Shape;241;p16"/>
          <p:cNvSpPr/>
          <p:nvPr/>
        </p:nvSpPr>
        <p:spPr>
          <a:xfrm rot="10800000" flipH="1">
            <a:off x="7550402" y="2455479"/>
            <a:ext cx="4083433" cy="4083433"/>
          </a:xfrm>
          <a:prstGeom prst="arc">
            <a:avLst>
              <a:gd name="adj1" fmla="val 16200000"/>
              <a:gd name="adj2" fmla="val 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242" name="Google Shape;242;p16"/>
          <p:cNvSpPr txBox="1">
            <a:spLocks noGrp="1"/>
          </p:cNvSpPr>
          <p:nvPr>
            <p:ph type="body" idx="1"/>
          </p:nvPr>
        </p:nvSpPr>
        <p:spPr>
          <a:xfrm>
            <a:off x="4447308" y="591344"/>
            <a:ext cx="6906491" cy="5585619"/>
          </a:xfrm>
          <a:prstGeom prst="rect">
            <a:avLst/>
          </a:prstGeom>
          <a:noFill/>
          <a:ln>
            <a:noFill/>
          </a:ln>
        </p:spPr>
        <p:txBody>
          <a:bodyPr spcFirstLastPara="1" wrap="square" lIns="91425" tIns="45700" rIns="91425" bIns="45700" anchor="ctr" anchorCtr="0">
            <a:normAutofit/>
          </a:bodyPr>
          <a:lstStyle/>
          <a:p>
            <a:pPr marL="228600" lvl="0" indent="-228600" algn="l" rtl="0">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Rhyme scheme: aabb (bears-stairs, rage-cage)</a:t>
            </a:r>
            <a:endParaRPr/>
          </a:p>
          <a:p>
            <a:pPr marL="228600" lvl="0" indent="-228600" algn="l"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Alliteration: Belinda was as brave as a barrel full of bears “b” sound is repeated</a:t>
            </a:r>
            <a:endParaRPr/>
          </a:p>
          <a:p>
            <a:pPr marL="228600" lvl="0" indent="-228600" algn="l"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Simile: Belinda’s bravery is compared to that of a barrel full of bears (as a barrel full of bears), Mustard’s bravery is compared to that of an angry tiger (Mustard was as brave as a tiger in a rage)</a:t>
            </a:r>
            <a:endParaRPr/>
          </a:p>
          <a:p>
            <a:pPr marL="228600" lvl="0" indent="-228600" algn="l"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Assonance: use of vowel sound ‘a’ (Belinda was as brave as a barrel full of bears)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6"/>
        <p:cNvGrpSpPr/>
        <p:nvPr/>
      </p:nvGrpSpPr>
      <p:grpSpPr>
        <a:xfrm>
          <a:off x="0" y="0"/>
          <a:ext cx="0" cy="0"/>
          <a:chOff x="0" y="0"/>
          <a:chExt cx="0" cy="0"/>
        </a:xfrm>
      </p:grpSpPr>
      <p:sp>
        <p:nvSpPr>
          <p:cNvPr id="247" name="Google Shape;247;p17"/>
          <p:cNvSpPr/>
          <p:nvPr/>
        </p:nvSpPr>
        <p:spPr>
          <a:xfrm>
            <a:off x="3048"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8" name="Google Shape;248;p17"/>
          <p:cNvSpPr/>
          <p:nvPr/>
        </p:nvSpPr>
        <p:spPr>
          <a:xfrm>
            <a:off x="489189" y="1119031"/>
            <a:ext cx="4619938" cy="4619938"/>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9" name="Google Shape;249;p17"/>
          <p:cNvSpPr txBox="1">
            <a:spLocks noGrp="1"/>
          </p:cNvSpPr>
          <p:nvPr>
            <p:ph type="title"/>
          </p:nvPr>
        </p:nvSpPr>
        <p:spPr>
          <a:xfrm>
            <a:off x="1171074" y="1396686"/>
            <a:ext cx="3240506" cy="406462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400"/>
              <a:buFont typeface="Times New Roman"/>
              <a:buNone/>
            </a:pPr>
            <a:r>
              <a:rPr lang="en-US" u="sng">
                <a:solidFill>
                  <a:srgbClr val="FFFFFF"/>
                </a:solidFill>
                <a:latin typeface="Times New Roman"/>
                <a:ea typeface="Times New Roman"/>
                <a:cs typeface="Times New Roman"/>
                <a:sym typeface="Times New Roman"/>
              </a:rPr>
              <a:t>STANZA 5</a:t>
            </a:r>
            <a:endParaRPr/>
          </a:p>
        </p:txBody>
      </p:sp>
      <p:sp>
        <p:nvSpPr>
          <p:cNvPr id="250" name="Google Shape;250;p17"/>
          <p:cNvSpPr/>
          <p:nvPr/>
        </p:nvSpPr>
        <p:spPr>
          <a:xfrm rot="-1790889">
            <a:off x="8683720" y="941148"/>
            <a:ext cx="2987899" cy="2987899"/>
          </a:xfrm>
          <a:prstGeom prst="arc">
            <a:avLst>
              <a:gd name="adj1" fmla="val 15817365"/>
              <a:gd name="adj2" fmla="val 178138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51" name="Google Shape;251;p17"/>
          <p:cNvSpPr/>
          <p:nvPr/>
        </p:nvSpPr>
        <p:spPr>
          <a:xfrm>
            <a:off x="910048" y="4780992"/>
            <a:ext cx="546100" cy="5461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52" name="Google Shape;252;p17"/>
          <p:cNvSpPr txBox="1">
            <a:spLocks noGrp="1"/>
          </p:cNvSpPr>
          <p:nvPr>
            <p:ph type="body" idx="1"/>
          </p:nvPr>
        </p:nvSpPr>
        <p:spPr>
          <a:xfrm>
            <a:off x="5370153" y="1885361"/>
            <a:ext cx="5536397" cy="357595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sz="2400">
                <a:latin typeface="Times New Roman"/>
                <a:ea typeface="Times New Roman"/>
                <a:cs typeface="Times New Roman"/>
                <a:sym typeface="Times New Roman"/>
              </a:rPr>
              <a:t>Belinda tickled him, she tickled him unmerciful,</a:t>
            </a:r>
            <a:endParaRPr/>
          </a:p>
          <a:p>
            <a:pPr marL="0" lvl="0" indent="0" algn="l" rtl="0">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Ink, Blink and Mustard, they rudely called him Percival,</a:t>
            </a:r>
            <a:endParaRPr/>
          </a:p>
          <a:p>
            <a:pPr marL="0" lvl="0" indent="0" algn="l" rtl="0">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They all sat laughing in the little red wagon      </a:t>
            </a:r>
            <a:endParaRPr/>
          </a:p>
          <a:p>
            <a:pPr marL="0" lvl="0" indent="0" algn="l" rtl="0">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At the realio, trulio, cowardly dragon.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6"/>
        <p:cNvGrpSpPr/>
        <p:nvPr/>
      </p:nvGrpSpPr>
      <p:grpSpPr>
        <a:xfrm>
          <a:off x="0" y="0"/>
          <a:ext cx="0" cy="0"/>
          <a:chOff x="0" y="0"/>
          <a:chExt cx="0" cy="0"/>
        </a:xfrm>
      </p:grpSpPr>
      <p:sp>
        <p:nvSpPr>
          <p:cNvPr id="257" name="Google Shape;257;p18"/>
          <p:cNvSpPr/>
          <p:nvPr/>
        </p:nvSpPr>
        <p:spPr>
          <a:xfrm>
            <a:off x="3048"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8" name="Google Shape;258;p18"/>
          <p:cNvSpPr/>
          <p:nvPr/>
        </p:nvSpPr>
        <p:spPr>
          <a:xfrm>
            <a:off x="10208695" y="1"/>
            <a:ext cx="1135066" cy="477997"/>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9" name="Google Shape;259;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u="sng">
                <a:latin typeface="Times New Roman"/>
                <a:ea typeface="Times New Roman"/>
                <a:cs typeface="Times New Roman"/>
                <a:sym typeface="Times New Roman"/>
              </a:rPr>
              <a:t>EXPLANATION</a:t>
            </a:r>
            <a:endParaRPr/>
          </a:p>
        </p:txBody>
      </p:sp>
      <p:sp>
        <p:nvSpPr>
          <p:cNvPr id="260" name="Google Shape;260;p18"/>
          <p:cNvSpPr/>
          <p:nvPr/>
        </p:nvSpPr>
        <p:spPr>
          <a:xfrm rot="-5400000" flipH="1">
            <a:off x="555710" y="2183223"/>
            <a:ext cx="4083433" cy="4083433"/>
          </a:xfrm>
          <a:prstGeom prst="arc">
            <a:avLst>
              <a:gd name="adj1" fmla="val 16200000"/>
              <a:gd name="adj2" fmla="val 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261" name="Google Shape;261;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sz="2400">
                <a:latin typeface="Times New Roman"/>
                <a:ea typeface="Times New Roman"/>
                <a:cs typeface="Times New Roman"/>
                <a:sym typeface="Times New Roman"/>
              </a:rPr>
              <a:t>Belinda used to stroke the dragon in a very cruel way. Ink, Blink and Mustard made fun of him by comparing him to a knight named Percival who was thought to be brave but ran away due to lack of courage. They used to tease the dragon while sitting in their little red wagon.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5"/>
        <p:cNvGrpSpPr/>
        <p:nvPr/>
      </p:nvGrpSpPr>
      <p:grpSpPr>
        <a:xfrm>
          <a:off x="0" y="0"/>
          <a:ext cx="0" cy="0"/>
          <a:chOff x="0" y="0"/>
          <a:chExt cx="0" cy="0"/>
        </a:xfrm>
      </p:grpSpPr>
      <p:sp>
        <p:nvSpPr>
          <p:cNvPr id="266" name="Google Shape;266;p19"/>
          <p:cNvSpPr/>
          <p:nvPr/>
        </p:nvSpPr>
        <p:spPr>
          <a:xfrm>
            <a:off x="3048"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7" name="Google Shape;267;p19"/>
          <p:cNvSpPr/>
          <p:nvPr/>
        </p:nvSpPr>
        <p:spPr>
          <a:xfrm>
            <a:off x="1" y="0"/>
            <a:ext cx="4167271" cy="6858000"/>
          </a:xfrm>
          <a:custGeom>
            <a:avLst/>
            <a:gdLst/>
            <a:ahLst/>
            <a:cxnLst/>
            <a:rect l="l" t="t" r="r" b="b"/>
            <a:pathLst>
              <a:path w="4167271" h="6858000" extrusionOk="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8" name="Google Shape;268;p19"/>
          <p:cNvSpPr txBox="1">
            <a:spLocks noGrp="1"/>
          </p:cNvSpPr>
          <p:nvPr>
            <p:ph type="title"/>
          </p:nvPr>
        </p:nvSpPr>
        <p:spPr>
          <a:xfrm>
            <a:off x="686834" y="1153572"/>
            <a:ext cx="3200400" cy="44611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400"/>
              <a:buFont typeface="Times New Roman"/>
              <a:buNone/>
            </a:pPr>
            <a:r>
              <a:rPr lang="en-US" u="sng">
                <a:solidFill>
                  <a:srgbClr val="FFFFFF"/>
                </a:solidFill>
                <a:latin typeface="Times New Roman"/>
                <a:ea typeface="Times New Roman"/>
                <a:cs typeface="Times New Roman"/>
                <a:sym typeface="Times New Roman"/>
              </a:rPr>
              <a:t>LITERARY DEVICES</a:t>
            </a:r>
            <a:endParaRPr/>
          </a:p>
        </p:txBody>
      </p:sp>
      <p:sp>
        <p:nvSpPr>
          <p:cNvPr id="269" name="Google Shape;269;p19"/>
          <p:cNvSpPr/>
          <p:nvPr/>
        </p:nvSpPr>
        <p:spPr>
          <a:xfrm rot="10800000" flipH="1">
            <a:off x="7550402" y="2455479"/>
            <a:ext cx="4083433" cy="4083433"/>
          </a:xfrm>
          <a:prstGeom prst="arc">
            <a:avLst>
              <a:gd name="adj1" fmla="val 16200000"/>
              <a:gd name="adj2" fmla="val 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270" name="Google Shape;270;p19"/>
          <p:cNvSpPr txBox="1">
            <a:spLocks noGrp="1"/>
          </p:cNvSpPr>
          <p:nvPr>
            <p:ph type="body" idx="1"/>
          </p:nvPr>
        </p:nvSpPr>
        <p:spPr>
          <a:xfrm>
            <a:off x="4447308" y="591344"/>
            <a:ext cx="6906491" cy="5585619"/>
          </a:xfrm>
          <a:prstGeom prst="rect">
            <a:avLst/>
          </a:prstGeom>
          <a:noFill/>
          <a:ln>
            <a:noFill/>
          </a:ln>
        </p:spPr>
        <p:txBody>
          <a:bodyPr spcFirstLastPara="1" wrap="square" lIns="91425" tIns="45700" rIns="91425" bIns="45700" anchor="ctr" anchorCtr="0">
            <a:normAutofit/>
          </a:bodyPr>
          <a:lstStyle/>
          <a:p>
            <a:pPr marL="228600" lvl="0" indent="-228600" algn="l" rtl="0">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Rhyme scheme: aabb (unmerciful-Percival, wagon-dragon)</a:t>
            </a:r>
            <a:endParaRPr/>
          </a:p>
          <a:p>
            <a:pPr marL="228600" lvl="0" indent="-228600" algn="l"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Refrain: Repetition of a sentence again and again (And a realio, trulio,)</a:t>
            </a:r>
            <a:endParaRPr/>
          </a:p>
          <a:p>
            <a:pPr marL="228600" lvl="0" indent="-228600" algn="l"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Repetition: use of the word ‘tickled him’</a:t>
            </a:r>
            <a:endParaRPr/>
          </a:p>
          <a:p>
            <a:pPr marL="228600" lvl="0" indent="-228600" algn="l"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Allusion: reference to any person or place (Percival)</a:t>
            </a:r>
            <a:endParaRPr/>
          </a:p>
          <a:p>
            <a:pPr marL="228600" lvl="0" indent="-228600" algn="l"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Personification: Ink, Blink and Mustard, they rudely called him Percival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Shape 105"/>
        <p:cNvGrpSpPr/>
        <p:nvPr/>
      </p:nvGrpSpPr>
      <p:grpSpPr>
        <a:xfrm>
          <a:off x="0" y="0"/>
          <a:ext cx="0" cy="0"/>
          <a:chOff x="0" y="0"/>
          <a:chExt cx="0" cy="0"/>
        </a:xfrm>
      </p:grpSpPr>
      <p:sp>
        <p:nvSpPr>
          <p:cNvPr id="106" name="Google Shape;106;p2"/>
          <p:cNvSpPr/>
          <p:nvPr/>
        </p:nvSpPr>
        <p:spPr>
          <a:xfrm>
            <a:off x="879542" y="0"/>
            <a:ext cx="10432916" cy="6858000"/>
          </a:xfrm>
          <a:custGeom>
            <a:avLst/>
            <a:gdLst/>
            <a:ahLst/>
            <a:cxnLst/>
            <a:rect l="l" t="t" r="r" b="b"/>
            <a:pathLst>
              <a:path w="10432916" h="6858000" extrusionOk="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lt1">
              <a:alpha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7" name="Google Shape;107;p2"/>
          <p:cNvSpPr/>
          <p:nvPr/>
        </p:nvSpPr>
        <p:spPr>
          <a:xfrm>
            <a:off x="1134942" y="0"/>
            <a:ext cx="9922116" cy="6858000"/>
          </a:xfrm>
          <a:custGeom>
            <a:avLst/>
            <a:gdLst/>
            <a:ahLst/>
            <a:cxnLst/>
            <a:rect l="l" t="t" r="r" b="b"/>
            <a:pathLst>
              <a:path w="9922116" h="6858000" extrusionOk="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rgbClr val="59595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8" name="Google Shape;108;p2"/>
          <p:cNvSpPr txBox="1">
            <a:spLocks noGrp="1"/>
          </p:cNvSpPr>
          <p:nvPr>
            <p:ph type="title"/>
          </p:nvPr>
        </p:nvSpPr>
        <p:spPr>
          <a:xfrm>
            <a:off x="2311147" y="365760"/>
            <a:ext cx="7569706" cy="128823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Times New Roman"/>
              <a:buNone/>
            </a:pPr>
            <a:r>
              <a:rPr lang="en-US" u="sng">
                <a:latin typeface="Times New Roman"/>
                <a:ea typeface="Times New Roman"/>
                <a:cs typeface="Times New Roman"/>
                <a:sym typeface="Times New Roman"/>
              </a:rPr>
              <a:t>INTRODUCTION</a:t>
            </a:r>
            <a:endParaRPr u="sng">
              <a:latin typeface="Times New Roman"/>
              <a:ea typeface="Times New Roman"/>
              <a:cs typeface="Times New Roman"/>
              <a:sym typeface="Times New Roman"/>
            </a:endParaRPr>
          </a:p>
        </p:txBody>
      </p:sp>
      <p:sp>
        <p:nvSpPr>
          <p:cNvPr id="109" name="Google Shape;109;p2"/>
          <p:cNvSpPr txBox="1">
            <a:spLocks noGrp="1"/>
          </p:cNvSpPr>
          <p:nvPr>
            <p:ph type="body" idx="1"/>
          </p:nvPr>
        </p:nvSpPr>
        <p:spPr>
          <a:xfrm>
            <a:off x="2165569" y="1956816"/>
            <a:ext cx="7860863" cy="4024884"/>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lt1"/>
              </a:buClr>
              <a:buSzPts val="2400"/>
              <a:buNone/>
            </a:pPr>
            <a:r>
              <a:rPr lang="en-US" sz="2400">
                <a:latin typeface="Times New Roman"/>
                <a:ea typeface="Times New Roman"/>
                <a:cs typeface="Times New Roman"/>
                <a:sym typeface="Times New Roman"/>
              </a:rPr>
              <a:t>Ogden Nash has written a poem about a little girl Belinda who owns many pets, namely, a black kitten named ink, grey mouse named blink, yellow dog named mustard and a coward dragon named custard. The poet has described every character to be brave except the dragon who is a coward. But the whole situation changes when a pirate attacked Belinda’s house. No one else had the guts to face him, it was the dragon that killed the pirate. All the characters are happy because they are saved by the dragon but quickly change their thoughts and describe themselves to be more powerful had the situation not been so confusing for all of them.</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4"/>
        <p:cNvGrpSpPr/>
        <p:nvPr/>
      </p:nvGrpSpPr>
      <p:grpSpPr>
        <a:xfrm>
          <a:off x="0" y="0"/>
          <a:ext cx="0" cy="0"/>
          <a:chOff x="0" y="0"/>
          <a:chExt cx="0" cy="0"/>
        </a:xfrm>
      </p:grpSpPr>
      <p:sp>
        <p:nvSpPr>
          <p:cNvPr id="275" name="Google Shape;275;p20"/>
          <p:cNvSpPr/>
          <p:nvPr/>
        </p:nvSpPr>
        <p:spPr>
          <a:xfrm>
            <a:off x="3048"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6" name="Google Shape;276;p20"/>
          <p:cNvSpPr/>
          <p:nvPr/>
        </p:nvSpPr>
        <p:spPr>
          <a:xfrm>
            <a:off x="489189" y="1119031"/>
            <a:ext cx="4619938" cy="4619938"/>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7" name="Google Shape;277;p20"/>
          <p:cNvSpPr txBox="1">
            <a:spLocks noGrp="1"/>
          </p:cNvSpPr>
          <p:nvPr>
            <p:ph type="title"/>
          </p:nvPr>
        </p:nvSpPr>
        <p:spPr>
          <a:xfrm>
            <a:off x="1171074" y="1396686"/>
            <a:ext cx="3240506" cy="406462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4400"/>
              <a:buFont typeface="Times New Roman"/>
              <a:buNone/>
            </a:pPr>
            <a:r>
              <a:rPr lang="en-US" u="sng">
                <a:solidFill>
                  <a:srgbClr val="FFFFFF"/>
                </a:solidFill>
                <a:latin typeface="Times New Roman"/>
                <a:ea typeface="Times New Roman"/>
                <a:cs typeface="Times New Roman"/>
                <a:sym typeface="Times New Roman"/>
              </a:rPr>
              <a:t>STANZA 6</a:t>
            </a:r>
            <a:endParaRPr/>
          </a:p>
        </p:txBody>
      </p:sp>
      <p:sp>
        <p:nvSpPr>
          <p:cNvPr id="278" name="Google Shape;278;p20"/>
          <p:cNvSpPr/>
          <p:nvPr/>
        </p:nvSpPr>
        <p:spPr>
          <a:xfrm rot="-1790889">
            <a:off x="8683720" y="941148"/>
            <a:ext cx="2987899" cy="2987899"/>
          </a:xfrm>
          <a:prstGeom prst="arc">
            <a:avLst>
              <a:gd name="adj1" fmla="val 15817365"/>
              <a:gd name="adj2" fmla="val 178138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79" name="Google Shape;279;p20"/>
          <p:cNvSpPr/>
          <p:nvPr/>
        </p:nvSpPr>
        <p:spPr>
          <a:xfrm>
            <a:off x="910048" y="4780992"/>
            <a:ext cx="546100" cy="5461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80" name="Google Shape;280;p20"/>
          <p:cNvSpPr txBox="1">
            <a:spLocks noGrp="1"/>
          </p:cNvSpPr>
          <p:nvPr>
            <p:ph type="body" idx="1"/>
          </p:nvPr>
        </p:nvSpPr>
        <p:spPr>
          <a:xfrm>
            <a:off x="5370153" y="2110902"/>
            <a:ext cx="5536397" cy="335041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sz="2400">
                <a:latin typeface="Times New Roman"/>
                <a:ea typeface="Times New Roman"/>
                <a:cs typeface="Times New Roman"/>
                <a:sym typeface="Times New Roman"/>
              </a:rPr>
              <a:t>Belinda giggled till she shook the house,</a:t>
            </a:r>
            <a:endParaRPr/>
          </a:p>
          <a:p>
            <a:pPr marL="0" lvl="0" indent="0" algn="l" rtl="0">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And Blink said Weeck! which is giggling for a mouse,</a:t>
            </a:r>
            <a:endParaRPr/>
          </a:p>
          <a:p>
            <a:pPr marL="0" lvl="0" indent="0" algn="l" rtl="0">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Ink and Mustard rudely asked his age,            </a:t>
            </a:r>
            <a:endParaRPr/>
          </a:p>
          <a:p>
            <a:pPr marL="0" lvl="0" indent="0" algn="l" rtl="0">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When Custard cried for a nice safe cage.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4"/>
        <p:cNvGrpSpPr/>
        <p:nvPr/>
      </p:nvGrpSpPr>
      <p:grpSpPr>
        <a:xfrm>
          <a:off x="0" y="0"/>
          <a:ext cx="0" cy="0"/>
          <a:chOff x="0" y="0"/>
          <a:chExt cx="0" cy="0"/>
        </a:xfrm>
      </p:grpSpPr>
      <p:sp>
        <p:nvSpPr>
          <p:cNvPr id="285" name="Google Shape;285;p21"/>
          <p:cNvSpPr/>
          <p:nvPr/>
        </p:nvSpPr>
        <p:spPr>
          <a:xfrm>
            <a:off x="3048"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6" name="Google Shape;286;p21"/>
          <p:cNvSpPr/>
          <p:nvPr/>
        </p:nvSpPr>
        <p:spPr>
          <a:xfrm>
            <a:off x="10208695" y="1"/>
            <a:ext cx="1135066" cy="477997"/>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7" name="Google Shape;287;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u="sng">
                <a:latin typeface="Times New Roman"/>
                <a:ea typeface="Times New Roman"/>
                <a:cs typeface="Times New Roman"/>
                <a:sym typeface="Times New Roman"/>
              </a:rPr>
              <a:t>EXPLANATION</a:t>
            </a:r>
            <a:endParaRPr/>
          </a:p>
        </p:txBody>
      </p:sp>
      <p:sp>
        <p:nvSpPr>
          <p:cNvPr id="288" name="Google Shape;288;p21"/>
          <p:cNvSpPr/>
          <p:nvPr/>
        </p:nvSpPr>
        <p:spPr>
          <a:xfrm rot="-5400000" flipH="1">
            <a:off x="555710" y="2183223"/>
            <a:ext cx="4083433" cy="4083433"/>
          </a:xfrm>
          <a:prstGeom prst="arc">
            <a:avLst>
              <a:gd name="adj1" fmla="val 16200000"/>
              <a:gd name="adj2" fmla="val 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289" name="Google Shape;289;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sz="2400">
                <a:latin typeface="Times New Roman"/>
                <a:ea typeface="Times New Roman"/>
                <a:cs typeface="Times New Roman"/>
                <a:sym typeface="Times New Roman"/>
              </a:rPr>
              <a:t>The poet says that Belinda used to laugh so loudly that her voice echoed in the house. Blink, the mouse used to laugh and make a sound of weeck. On the other hand, Ink and Mustard would tease him by asking the dragon his age whenever he used to demand for a nice safe cage.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3"/>
        <p:cNvGrpSpPr/>
        <p:nvPr/>
      </p:nvGrpSpPr>
      <p:grpSpPr>
        <a:xfrm>
          <a:off x="0" y="0"/>
          <a:ext cx="0" cy="0"/>
          <a:chOff x="0" y="0"/>
          <a:chExt cx="0" cy="0"/>
        </a:xfrm>
      </p:grpSpPr>
      <p:sp>
        <p:nvSpPr>
          <p:cNvPr id="294" name="Google Shape;294;p22"/>
          <p:cNvSpPr/>
          <p:nvPr/>
        </p:nvSpPr>
        <p:spPr>
          <a:xfrm>
            <a:off x="3048"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5" name="Google Shape;295;p22"/>
          <p:cNvSpPr/>
          <p:nvPr/>
        </p:nvSpPr>
        <p:spPr>
          <a:xfrm>
            <a:off x="1" y="0"/>
            <a:ext cx="4167271" cy="6858000"/>
          </a:xfrm>
          <a:custGeom>
            <a:avLst/>
            <a:gdLst/>
            <a:ahLst/>
            <a:cxnLst/>
            <a:rect l="l" t="t" r="r" b="b"/>
            <a:pathLst>
              <a:path w="4167271" h="6858000" extrusionOk="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6" name="Google Shape;296;p22"/>
          <p:cNvSpPr txBox="1">
            <a:spLocks noGrp="1"/>
          </p:cNvSpPr>
          <p:nvPr>
            <p:ph type="title"/>
          </p:nvPr>
        </p:nvSpPr>
        <p:spPr>
          <a:xfrm>
            <a:off x="686834" y="1153572"/>
            <a:ext cx="3200400" cy="44611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400"/>
              <a:buFont typeface="Times New Roman"/>
              <a:buNone/>
            </a:pPr>
            <a:r>
              <a:rPr lang="en-US" u="sng">
                <a:solidFill>
                  <a:srgbClr val="FFFFFF"/>
                </a:solidFill>
                <a:latin typeface="Times New Roman"/>
                <a:ea typeface="Times New Roman"/>
                <a:cs typeface="Times New Roman"/>
                <a:sym typeface="Times New Roman"/>
              </a:rPr>
              <a:t>LITERARY DEVICES</a:t>
            </a:r>
            <a:endParaRPr/>
          </a:p>
        </p:txBody>
      </p:sp>
      <p:sp>
        <p:nvSpPr>
          <p:cNvPr id="297" name="Google Shape;297;p22"/>
          <p:cNvSpPr/>
          <p:nvPr/>
        </p:nvSpPr>
        <p:spPr>
          <a:xfrm rot="10800000" flipH="1">
            <a:off x="7550402" y="2455479"/>
            <a:ext cx="4083433" cy="4083433"/>
          </a:xfrm>
          <a:prstGeom prst="arc">
            <a:avLst>
              <a:gd name="adj1" fmla="val 16200000"/>
              <a:gd name="adj2" fmla="val 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298" name="Google Shape;298;p22"/>
          <p:cNvSpPr txBox="1">
            <a:spLocks noGrp="1"/>
          </p:cNvSpPr>
          <p:nvPr>
            <p:ph type="body" idx="1"/>
          </p:nvPr>
        </p:nvSpPr>
        <p:spPr>
          <a:xfrm>
            <a:off x="4447308" y="591344"/>
            <a:ext cx="6906491" cy="5585619"/>
          </a:xfrm>
          <a:prstGeom prst="rect">
            <a:avLst/>
          </a:prstGeom>
          <a:noFill/>
          <a:ln>
            <a:noFill/>
          </a:ln>
        </p:spPr>
        <p:txBody>
          <a:bodyPr spcFirstLastPara="1" wrap="square" lIns="91425" tIns="45700" rIns="91425" bIns="45700" anchor="ctr" anchorCtr="0">
            <a:normAutofit/>
          </a:bodyPr>
          <a:lstStyle/>
          <a:p>
            <a:pPr marL="228600" lvl="0" indent="-228600" algn="l" rtl="0">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Rhyme scheme: aabb (house-mouse, rage-cage)</a:t>
            </a:r>
            <a:endParaRPr/>
          </a:p>
          <a:p>
            <a:pPr marL="228600" lvl="0" indent="-228600" algn="l"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Onomatopoeia:  usage of sound words to create a dramatic effect (giggled, weeck)</a:t>
            </a:r>
            <a:endParaRPr/>
          </a:p>
          <a:p>
            <a:pPr marL="228600" lvl="0" indent="-228600" algn="l"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Repetition: Custard cried for a nice safe cage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2"/>
        <p:cNvGrpSpPr/>
        <p:nvPr/>
      </p:nvGrpSpPr>
      <p:grpSpPr>
        <a:xfrm>
          <a:off x="0" y="0"/>
          <a:ext cx="0" cy="0"/>
          <a:chOff x="0" y="0"/>
          <a:chExt cx="0" cy="0"/>
        </a:xfrm>
      </p:grpSpPr>
      <p:sp>
        <p:nvSpPr>
          <p:cNvPr id="303" name="Google Shape;303;p23"/>
          <p:cNvSpPr/>
          <p:nvPr/>
        </p:nvSpPr>
        <p:spPr>
          <a:xfrm>
            <a:off x="3048"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4" name="Google Shape;304;p23"/>
          <p:cNvSpPr/>
          <p:nvPr/>
        </p:nvSpPr>
        <p:spPr>
          <a:xfrm>
            <a:off x="489189" y="1119031"/>
            <a:ext cx="4619938" cy="4619938"/>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5" name="Google Shape;305;p23"/>
          <p:cNvSpPr txBox="1">
            <a:spLocks noGrp="1"/>
          </p:cNvSpPr>
          <p:nvPr>
            <p:ph type="title"/>
          </p:nvPr>
        </p:nvSpPr>
        <p:spPr>
          <a:xfrm>
            <a:off x="1171074" y="1396686"/>
            <a:ext cx="3240506" cy="406462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4400"/>
              <a:buFont typeface="Times New Roman"/>
              <a:buNone/>
            </a:pPr>
            <a:r>
              <a:rPr lang="en-US" u="sng">
                <a:solidFill>
                  <a:srgbClr val="FFFFFF"/>
                </a:solidFill>
                <a:latin typeface="Times New Roman"/>
                <a:ea typeface="Times New Roman"/>
                <a:cs typeface="Times New Roman"/>
                <a:sym typeface="Times New Roman"/>
              </a:rPr>
              <a:t>STANZA 7</a:t>
            </a:r>
            <a:endParaRPr/>
          </a:p>
        </p:txBody>
      </p:sp>
      <p:sp>
        <p:nvSpPr>
          <p:cNvPr id="306" name="Google Shape;306;p23"/>
          <p:cNvSpPr/>
          <p:nvPr/>
        </p:nvSpPr>
        <p:spPr>
          <a:xfrm rot="-1790889">
            <a:off x="8683720" y="941148"/>
            <a:ext cx="2987899" cy="2987899"/>
          </a:xfrm>
          <a:prstGeom prst="arc">
            <a:avLst>
              <a:gd name="adj1" fmla="val 15817365"/>
              <a:gd name="adj2" fmla="val 178138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07" name="Google Shape;307;p23"/>
          <p:cNvSpPr/>
          <p:nvPr/>
        </p:nvSpPr>
        <p:spPr>
          <a:xfrm>
            <a:off x="910048" y="4780992"/>
            <a:ext cx="546100" cy="5461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08" name="Google Shape;308;p23"/>
          <p:cNvSpPr txBox="1">
            <a:spLocks noGrp="1"/>
          </p:cNvSpPr>
          <p:nvPr>
            <p:ph type="body" idx="1"/>
          </p:nvPr>
        </p:nvSpPr>
        <p:spPr>
          <a:xfrm>
            <a:off x="5370153" y="1935804"/>
            <a:ext cx="5536397" cy="352551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sz="2400">
                <a:latin typeface="Times New Roman"/>
                <a:ea typeface="Times New Roman"/>
                <a:cs typeface="Times New Roman"/>
                <a:sym typeface="Times New Roman"/>
              </a:rPr>
              <a:t>Suddenly, suddenly they heard a nasty sound,</a:t>
            </a:r>
            <a:endParaRPr/>
          </a:p>
          <a:p>
            <a:pPr marL="0" lvl="0" indent="0" algn="l" rtl="0">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And Mustard growled, and they all looked around.</a:t>
            </a:r>
            <a:endParaRPr/>
          </a:p>
          <a:p>
            <a:pPr marL="0" lvl="0" indent="0" algn="l" rtl="0">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Meowch! cried Ink, and ooh! cried Belinda,</a:t>
            </a:r>
            <a:endParaRPr/>
          </a:p>
          <a:p>
            <a:pPr marL="0" lvl="0" indent="0" algn="l" rtl="0">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For there was a pirate, climbing in the winda</a:t>
            </a:r>
            <a:endParaRPr sz="24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2"/>
        <p:cNvGrpSpPr/>
        <p:nvPr/>
      </p:nvGrpSpPr>
      <p:grpSpPr>
        <a:xfrm>
          <a:off x="0" y="0"/>
          <a:ext cx="0" cy="0"/>
          <a:chOff x="0" y="0"/>
          <a:chExt cx="0" cy="0"/>
        </a:xfrm>
      </p:grpSpPr>
      <p:sp>
        <p:nvSpPr>
          <p:cNvPr id="313" name="Google Shape;313;p24"/>
          <p:cNvSpPr/>
          <p:nvPr/>
        </p:nvSpPr>
        <p:spPr>
          <a:xfrm>
            <a:off x="3048"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4" name="Google Shape;314;p24"/>
          <p:cNvSpPr/>
          <p:nvPr/>
        </p:nvSpPr>
        <p:spPr>
          <a:xfrm>
            <a:off x="10208695" y="1"/>
            <a:ext cx="1135066" cy="477997"/>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5" name="Google Shape;315;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u="sng">
                <a:latin typeface="Times New Roman"/>
                <a:ea typeface="Times New Roman"/>
                <a:cs typeface="Times New Roman"/>
                <a:sym typeface="Times New Roman"/>
              </a:rPr>
              <a:t>EXPLANATION</a:t>
            </a:r>
            <a:endParaRPr/>
          </a:p>
        </p:txBody>
      </p:sp>
      <p:sp>
        <p:nvSpPr>
          <p:cNvPr id="316" name="Google Shape;316;p24"/>
          <p:cNvSpPr/>
          <p:nvPr/>
        </p:nvSpPr>
        <p:spPr>
          <a:xfrm rot="-5400000" flipH="1">
            <a:off x="555710" y="2183223"/>
            <a:ext cx="4083433" cy="4083433"/>
          </a:xfrm>
          <a:prstGeom prst="arc">
            <a:avLst>
              <a:gd name="adj1" fmla="val 16200000"/>
              <a:gd name="adj2" fmla="val 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317" name="Google Shape;317;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sz="2400">
                <a:latin typeface="Times New Roman"/>
                <a:ea typeface="Times New Roman"/>
                <a:cs typeface="Times New Roman"/>
                <a:sym typeface="Times New Roman"/>
              </a:rPr>
              <a:t>So, while all of them were making fun of the dragon, they heard a sound of someone entering the house. When they looked towards the window they saw a pirate climbing up the wall. The dog barked at him and the kitten meowed to him. Belinda cried ‘ooh’ because all of them were scared of the pirate (who robs ships).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1"/>
        <p:cNvGrpSpPr/>
        <p:nvPr/>
      </p:nvGrpSpPr>
      <p:grpSpPr>
        <a:xfrm>
          <a:off x="0" y="0"/>
          <a:ext cx="0" cy="0"/>
          <a:chOff x="0" y="0"/>
          <a:chExt cx="0" cy="0"/>
        </a:xfrm>
      </p:grpSpPr>
      <p:sp>
        <p:nvSpPr>
          <p:cNvPr id="322" name="Google Shape;322;p25"/>
          <p:cNvSpPr/>
          <p:nvPr/>
        </p:nvSpPr>
        <p:spPr>
          <a:xfrm>
            <a:off x="3048"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3" name="Google Shape;323;p25"/>
          <p:cNvSpPr/>
          <p:nvPr/>
        </p:nvSpPr>
        <p:spPr>
          <a:xfrm>
            <a:off x="1" y="0"/>
            <a:ext cx="4167271" cy="6858000"/>
          </a:xfrm>
          <a:custGeom>
            <a:avLst/>
            <a:gdLst/>
            <a:ahLst/>
            <a:cxnLst/>
            <a:rect l="l" t="t" r="r" b="b"/>
            <a:pathLst>
              <a:path w="4167271" h="6858000" extrusionOk="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4" name="Google Shape;324;p25"/>
          <p:cNvSpPr txBox="1">
            <a:spLocks noGrp="1"/>
          </p:cNvSpPr>
          <p:nvPr>
            <p:ph type="title"/>
          </p:nvPr>
        </p:nvSpPr>
        <p:spPr>
          <a:xfrm>
            <a:off x="686834" y="1153572"/>
            <a:ext cx="3200400" cy="44611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400"/>
              <a:buFont typeface="Times New Roman"/>
              <a:buNone/>
            </a:pPr>
            <a:r>
              <a:rPr lang="en-US" u="sng">
                <a:solidFill>
                  <a:srgbClr val="FFFFFF"/>
                </a:solidFill>
                <a:latin typeface="Times New Roman"/>
                <a:ea typeface="Times New Roman"/>
                <a:cs typeface="Times New Roman"/>
                <a:sym typeface="Times New Roman"/>
              </a:rPr>
              <a:t>LITERARY DEVICES</a:t>
            </a:r>
            <a:endParaRPr/>
          </a:p>
        </p:txBody>
      </p:sp>
      <p:sp>
        <p:nvSpPr>
          <p:cNvPr id="325" name="Google Shape;325;p25"/>
          <p:cNvSpPr/>
          <p:nvPr/>
        </p:nvSpPr>
        <p:spPr>
          <a:xfrm rot="10800000" flipH="1">
            <a:off x="7550402" y="2455479"/>
            <a:ext cx="4083433" cy="4083433"/>
          </a:xfrm>
          <a:prstGeom prst="arc">
            <a:avLst>
              <a:gd name="adj1" fmla="val 16200000"/>
              <a:gd name="adj2" fmla="val 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326" name="Google Shape;326;p25"/>
          <p:cNvSpPr txBox="1">
            <a:spLocks noGrp="1"/>
          </p:cNvSpPr>
          <p:nvPr>
            <p:ph type="body" idx="1"/>
          </p:nvPr>
        </p:nvSpPr>
        <p:spPr>
          <a:xfrm>
            <a:off x="4447308" y="591344"/>
            <a:ext cx="6906491" cy="5585619"/>
          </a:xfrm>
          <a:prstGeom prst="rect">
            <a:avLst/>
          </a:prstGeom>
          <a:noFill/>
          <a:ln>
            <a:noFill/>
          </a:ln>
        </p:spPr>
        <p:txBody>
          <a:bodyPr spcFirstLastPara="1" wrap="square" lIns="91425" tIns="45700" rIns="91425" bIns="45700" anchor="ctr" anchorCtr="0">
            <a:normAutofit/>
          </a:bodyPr>
          <a:lstStyle/>
          <a:p>
            <a:pPr marL="228600" lvl="0" indent="-228600" algn="l" rtl="0">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Rhyme scheme: aabb (sound-around, Belinda-winda)</a:t>
            </a:r>
            <a:endParaRPr/>
          </a:p>
          <a:p>
            <a:pPr marL="228600" lvl="0" indent="-228600" algn="l"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Consonance: use of consonant sound ‘s’ (Suddenly, suddenly they heard a nasty sound)</a:t>
            </a:r>
            <a:endParaRPr/>
          </a:p>
          <a:p>
            <a:pPr marL="228600" lvl="0" indent="-228600" algn="l"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Onomatopoeia:  usage of sound words to create a dramatic effect (Mustard growled, Meowch, cried ink)</a:t>
            </a:r>
            <a:endParaRPr/>
          </a:p>
          <a:p>
            <a:pPr marL="228600" lvl="0" indent="-228600" algn="l"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Poetic license: window is written as ‘winda’ to create rhyme.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0"/>
        <p:cNvGrpSpPr/>
        <p:nvPr/>
      </p:nvGrpSpPr>
      <p:grpSpPr>
        <a:xfrm>
          <a:off x="0" y="0"/>
          <a:ext cx="0" cy="0"/>
          <a:chOff x="0" y="0"/>
          <a:chExt cx="0" cy="0"/>
        </a:xfrm>
      </p:grpSpPr>
      <p:sp>
        <p:nvSpPr>
          <p:cNvPr id="331" name="Google Shape;331;p26"/>
          <p:cNvSpPr/>
          <p:nvPr/>
        </p:nvSpPr>
        <p:spPr>
          <a:xfrm>
            <a:off x="3048"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2" name="Google Shape;332;p26"/>
          <p:cNvSpPr/>
          <p:nvPr/>
        </p:nvSpPr>
        <p:spPr>
          <a:xfrm>
            <a:off x="489189" y="1119031"/>
            <a:ext cx="4619938" cy="4619938"/>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3" name="Google Shape;333;p26"/>
          <p:cNvSpPr txBox="1">
            <a:spLocks noGrp="1"/>
          </p:cNvSpPr>
          <p:nvPr>
            <p:ph type="title"/>
          </p:nvPr>
        </p:nvSpPr>
        <p:spPr>
          <a:xfrm>
            <a:off x="1171074" y="1396686"/>
            <a:ext cx="3240506" cy="406462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400"/>
              <a:buFont typeface="Times New Roman"/>
              <a:buNone/>
            </a:pPr>
            <a:r>
              <a:rPr lang="en-US" u="sng">
                <a:solidFill>
                  <a:srgbClr val="FFFFFF"/>
                </a:solidFill>
                <a:latin typeface="Times New Roman"/>
                <a:ea typeface="Times New Roman"/>
                <a:cs typeface="Times New Roman"/>
                <a:sym typeface="Times New Roman"/>
              </a:rPr>
              <a:t>STANZA 8</a:t>
            </a:r>
            <a:endParaRPr/>
          </a:p>
        </p:txBody>
      </p:sp>
      <p:sp>
        <p:nvSpPr>
          <p:cNvPr id="334" name="Google Shape;334;p26"/>
          <p:cNvSpPr/>
          <p:nvPr/>
        </p:nvSpPr>
        <p:spPr>
          <a:xfrm rot="-1790889">
            <a:off x="8683720" y="941148"/>
            <a:ext cx="2987899" cy="2987899"/>
          </a:xfrm>
          <a:prstGeom prst="arc">
            <a:avLst>
              <a:gd name="adj1" fmla="val 15817365"/>
              <a:gd name="adj2" fmla="val 178138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35" name="Google Shape;335;p26"/>
          <p:cNvSpPr/>
          <p:nvPr/>
        </p:nvSpPr>
        <p:spPr>
          <a:xfrm>
            <a:off x="910048" y="4780992"/>
            <a:ext cx="546100" cy="5461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36" name="Google Shape;336;p26"/>
          <p:cNvSpPr txBox="1">
            <a:spLocks noGrp="1"/>
          </p:cNvSpPr>
          <p:nvPr>
            <p:ph type="body" idx="1"/>
          </p:nvPr>
        </p:nvSpPr>
        <p:spPr>
          <a:xfrm>
            <a:off x="5370153" y="2558374"/>
            <a:ext cx="5536397" cy="290294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sz="2400">
                <a:latin typeface="Times New Roman"/>
                <a:ea typeface="Times New Roman"/>
                <a:cs typeface="Times New Roman"/>
                <a:sym typeface="Times New Roman"/>
              </a:rPr>
              <a:t>Pistol in his left hand, pistol in his right,</a:t>
            </a:r>
            <a:endParaRPr/>
          </a:p>
          <a:p>
            <a:pPr marL="0" lvl="0" indent="0" algn="l" rtl="0">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And he held in his teeth a cutlass bright,              </a:t>
            </a:r>
            <a:endParaRPr/>
          </a:p>
          <a:p>
            <a:pPr marL="0" lvl="0" indent="0" algn="l" rtl="0">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His beard was black, one leg was wood;</a:t>
            </a:r>
            <a:endParaRPr/>
          </a:p>
          <a:p>
            <a:pPr marL="0" lvl="0" indent="0" algn="l" rtl="0">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It was clear that the pirate meant no good</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0"/>
        <p:cNvGrpSpPr/>
        <p:nvPr/>
      </p:nvGrpSpPr>
      <p:grpSpPr>
        <a:xfrm>
          <a:off x="0" y="0"/>
          <a:ext cx="0" cy="0"/>
          <a:chOff x="0" y="0"/>
          <a:chExt cx="0" cy="0"/>
        </a:xfrm>
      </p:grpSpPr>
      <p:sp>
        <p:nvSpPr>
          <p:cNvPr id="341" name="Google Shape;341;p27"/>
          <p:cNvSpPr/>
          <p:nvPr/>
        </p:nvSpPr>
        <p:spPr>
          <a:xfrm>
            <a:off x="3048"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2" name="Google Shape;342;p27"/>
          <p:cNvSpPr/>
          <p:nvPr/>
        </p:nvSpPr>
        <p:spPr>
          <a:xfrm>
            <a:off x="10208695" y="1"/>
            <a:ext cx="1135066" cy="477997"/>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3" name="Google Shape;343;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u="sng">
                <a:latin typeface="Times New Roman"/>
                <a:ea typeface="Times New Roman"/>
                <a:cs typeface="Times New Roman"/>
                <a:sym typeface="Times New Roman"/>
              </a:rPr>
              <a:t>EXPLANATION</a:t>
            </a:r>
            <a:endParaRPr/>
          </a:p>
        </p:txBody>
      </p:sp>
      <p:sp>
        <p:nvSpPr>
          <p:cNvPr id="344" name="Google Shape;344;p27"/>
          <p:cNvSpPr/>
          <p:nvPr/>
        </p:nvSpPr>
        <p:spPr>
          <a:xfrm rot="-5400000" flipH="1">
            <a:off x="555710" y="2183223"/>
            <a:ext cx="4083433" cy="4083433"/>
          </a:xfrm>
          <a:prstGeom prst="arc">
            <a:avLst>
              <a:gd name="adj1" fmla="val 16200000"/>
              <a:gd name="adj2" fmla="val 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345" name="Google Shape;345;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sz="2400">
                <a:latin typeface="Times New Roman"/>
                <a:ea typeface="Times New Roman"/>
                <a:cs typeface="Times New Roman"/>
                <a:sym typeface="Times New Roman"/>
              </a:rPr>
              <a:t>The poet describes the appearance of the pirate. He says that the pirate was holding handguns in both his hands and had a little sword too. He was holding his sword with his teeth. He had a black beard and his one leg was made of wood. This means that though the pirate was a disabled person but still he was frightening all the other characters. Moreover, he intended to harm them.</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9"/>
        <p:cNvGrpSpPr/>
        <p:nvPr/>
      </p:nvGrpSpPr>
      <p:grpSpPr>
        <a:xfrm>
          <a:off x="0" y="0"/>
          <a:ext cx="0" cy="0"/>
          <a:chOff x="0" y="0"/>
          <a:chExt cx="0" cy="0"/>
        </a:xfrm>
      </p:grpSpPr>
      <p:sp>
        <p:nvSpPr>
          <p:cNvPr id="350" name="Google Shape;350;p28"/>
          <p:cNvSpPr/>
          <p:nvPr/>
        </p:nvSpPr>
        <p:spPr>
          <a:xfrm>
            <a:off x="3048"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1" name="Google Shape;351;p28"/>
          <p:cNvSpPr/>
          <p:nvPr/>
        </p:nvSpPr>
        <p:spPr>
          <a:xfrm>
            <a:off x="1" y="0"/>
            <a:ext cx="4167271" cy="6858000"/>
          </a:xfrm>
          <a:custGeom>
            <a:avLst/>
            <a:gdLst/>
            <a:ahLst/>
            <a:cxnLst/>
            <a:rect l="l" t="t" r="r" b="b"/>
            <a:pathLst>
              <a:path w="4167271" h="6858000" extrusionOk="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2" name="Google Shape;352;p28"/>
          <p:cNvSpPr txBox="1">
            <a:spLocks noGrp="1"/>
          </p:cNvSpPr>
          <p:nvPr>
            <p:ph type="title"/>
          </p:nvPr>
        </p:nvSpPr>
        <p:spPr>
          <a:xfrm>
            <a:off x="686834" y="1153572"/>
            <a:ext cx="3200400" cy="44611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400"/>
              <a:buFont typeface="Times New Roman"/>
              <a:buNone/>
            </a:pPr>
            <a:r>
              <a:rPr lang="en-US" u="sng">
                <a:solidFill>
                  <a:srgbClr val="FFFFFF"/>
                </a:solidFill>
                <a:latin typeface="Times New Roman"/>
                <a:ea typeface="Times New Roman"/>
                <a:cs typeface="Times New Roman"/>
                <a:sym typeface="Times New Roman"/>
              </a:rPr>
              <a:t>LITERARY DEVICES</a:t>
            </a:r>
            <a:endParaRPr/>
          </a:p>
        </p:txBody>
      </p:sp>
      <p:sp>
        <p:nvSpPr>
          <p:cNvPr id="353" name="Google Shape;353;p28"/>
          <p:cNvSpPr/>
          <p:nvPr/>
        </p:nvSpPr>
        <p:spPr>
          <a:xfrm rot="10800000" flipH="1">
            <a:off x="7550402" y="2455479"/>
            <a:ext cx="4083433" cy="4083433"/>
          </a:xfrm>
          <a:prstGeom prst="arc">
            <a:avLst>
              <a:gd name="adj1" fmla="val 16200000"/>
              <a:gd name="adj2" fmla="val 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354" name="Google Shape;354;p28"/>
          <p:cNvSpPr txBox="1">
            <a:spLocks noGrp="1"/>
          </p:cNvSpPr>
          <p:nvPr>
            <p:ph type="body" idx="1"/>
          </p:nvPr>
        </p:nvSpPr>
        <p:spPr>
          <a:xfrm>
            <a:off x="4447308" y="591344"/>
            <a:ext cx="6906491" cy="5585619"/>
          </a:xfrm>
          <a:prstGeom prst="rect">
            <a:avLst/>
          </a:prstGeom>
          <a:noFill/>
          <a:ln>
            <a:noFill/>
          </a:ln>
        </p:spPr>
        <p:txBody>
          <a:bodyPr spcFirstLastPara="1" wrap="square" lIns="91425" tIns="45700" rIns="91425" bIns="45700" anchor="ctr" anchorCtr="0">
            <a:normAutofit/>
          </a:bodyPr>
          <a:lstStyle/>
          <a:p>
            <a:pPr marL="228600" lvl="0" indent="-228600" algn="l" rtl="0">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Rhyme scheme: aabb (right- bright, wood- good)</a:t>
            </a:r>
            <a:endParaRPr/>
          </a:p>
          <a:p>
            <a:pPr marL="228600" lvl="0" indent="-228600" algn="l"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Alliteration: beard was black “b”, he held his “h”</a:t>
            </a:r>
            <a:endParaRPr/>
          </a:p>
          <a:p>
            <a:pPr marL="228600" lvl="0" indent="-228600" algn="l"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Imagery: An image is created about the appearance of the pirate.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8"/>
        <p:cNvGrpSpPr/>
        <p:nvPr/>
      </p:nvGrpSpPr>
      <p:grpSpPr>
        <a:xfrm>
          <a:off x="0" y="0"/>
          <a:ext cx="0" cy="0"/>
          <a:chOff x="0" y="0"/>
          <a:chExt cx="0" cy="0"/>
        </a:xfrm>
      </p:grpSpPr>
      <p:sp>
        <p:nvSpPr>
          <p:cNvPr id="359" name="Google Shape;359;p29"/>
          <p:cNvSpPr/>
          <p:nvPr/>
        </p:nvSpPr>
        <p:spPr>
          <a:xfrm>
            <a:off x="3048"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0" name="Google Shape;360;p29"/>
          <p:cNvSpPr/>
          <p:nvPr/>
        </p:nvSpPr>
        <p:spPr>
          <a:xfrm>
            <a:off x="489189" y="1119031"/>
            <a:ext cx="4619938" cy="4619938"/>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1" name="Google Shape;361;p29"/>
          <p:cNvSpPr txBox="1">
            <a:spLocks noGrp="1"/>
          </p:cNvSpPr>
          <p:nvPr>
            <p:ph type="title"/>
          </p:nvPr>
        </p:nvSpPr>
        <p:spPr>
          <a:xfrm>
            <a:off x="1171074" y="1396686"/>
            <a:ext cx="3240506" cy="406462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400"/>
              <a:buFont typeface="Times New Roman"/>
              <a:buNone/>
            </a:pPr>
            <a:r>
              <a:rPr lang="en-US" u="sng">
                <a:solidFill>
                  <a:srgbClr val="FFFFFF"/>
                </a:solidFill>
                <a:latin typeface="Times New Roman"/>
                <a:ea typeface="Times New Roman"/>
                <a:cs typeface="Times New Roman"/>
                <a:sym typeface="Times New Roman"/>
              </a:rPr>
              <a:t>STANZA  9</a:t>
            </a:r>
            <a:endParaRPr/>
          </a:p>
        </p:txBody>
      </p:sp>
      <p:sp>
        <p:nvSpPr>
          <p:cNvPr id="362" name="Google Shape;362;p29"/>
          <p:cNvSpPr/>
          <p:nvPr/>
        </p:nvSpPr>
        <p:spPr>
          <a:xfrm rot="-1790889">
            <a:off x="8683720" y="941148"/>
            <a:ext cx="2987899" cy="2987899"/>
          </a:xfrm>
          <a:prstGeom prst="arc">
            <a:avLst>
              <a:gd name="adj1" fmla="val 15817365"/>
              <a:gd name="adj2" fmla="val 178138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63" name="Google Shape;363;p29"/>
          <p:cNvSpPr/>
          <p:nvPr/>
        </p:nvSpPr>
        <p:spPr>
          <a:xfrm>
            <a:off x="910048" y="4780992"/>
            <a:ext cx="546100" cy="5461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64" name="Google Shape;364;p29"/>
          <p:cNvSpPr txBox="1">
            <a:spLocks noGrp="1"/>
          </p:cNvSpPr>
          <p:nvPr>
            <p:ph type="body" idx="1"/>
          </p:nvPr>
        </p:nvSpPr>
        <p:spPr>
          <a:xfrm>
            <a:off x="5370153" y="2071991"/>
            <a:ext cx="5536397" cy="338932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sz="2400">
                <a:latin typeface="Times New Roman"/>
                <a:ea typeface="Times New Roman"/>
                <a:cs typeface="Times New Roman"/>
                <a:sym typeface="Times New Roman"/>
              </a:rPr>
              <a:t>Belinda paled, and she cried Help! Help!</a:t>
            </a:r>
            <a:endParaRPr/>
          </a:p>
          <a:p>
            <a:pPr marL="0" lvl="0" indent="0" algn="l" rtl="0">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But Mustard fled with a terrified yelp,</a:t>
            </a:r>
            <a:endParaRPr/>
          </a:p>
          <a:p>
            <a:pPr marL="0" lvl="0" indent="0" algn="l" rtl="0">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Ink trickled down to the bottom of the household,</a:t>
            </a:r>
            <a:endParaRPr/>
          </a:p>
          <a:p>
            <a:pPr marL="0" lvl="0" indent="0" algn="l" rtl="0">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And little mouse Blink strategically mouseholed</a:t>
            </a:r>
            <a:endParaRPr sz="24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3"/>
        <p:cNvGrpSpPr/>
        <p:nvPr/>
      </p:nvGrpSpPr>
      <p:grpSpPr>
        <a:xfrm>
          <a:off x="0" y="0"/>
          <a:ext cx="0" cy="0"/>
          <a:chOff x="0" y="0"/>
          <a:chExt cx="0" cy="0"/>
        </a:xfrm>
      </p:grpSpPr>
      <p:sp>
        <p:nvSpPr>
          <p:cNvPr id="114" name="Google Shape;114;p3"/>
          <p:cNvSpPr/>
          <p:nvPr/>
        </p:nvSpPr>
        <p:spPr>
          <a:xfrm>
            <a:off x="0" y="0"/>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5" name="Google Shape;115;p3"/>
          <p:cNvSpPr/>
          <p:nvPr/>
        </p:nvSpPr>
        <p:spPr>
          <a:xfrm>
            <a:off x="0" y="0"/>
            <a:ext cx="12192000" cy="2146816"/>
          </a:xfrm>
          <a:prstGeom prst="rect">
            <a:avLst/>
          </a:prstGeom>
          <a:solidFill>
            <a:srgbClr val="D8D8D8">
              <a:alpha val="3490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6" name="Google Shape;116;p3"/>
          <p:cNvSpPr txBox="1">
            <a:spLocks noGrp="1"/>
          </p:cNvSpPr>
          <p:nvPr>
            <p:ph type="title"/>
          </p:nvPr>
        </p:nvSpPr>
        <p:spPr>
          <a:xfrm>
            <a:off x="581646" y="349664"/>
            <a:ext cx="5845571" cy="1638377"/>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4800"/>
              <a:buFont typeface="Times New Roman"/>
              <a:buNone/>
            </a:pPr>
            <a:r>
              <a:rPr lang="en-US" sz="4800" u="sng">
                <a:latin typeface="Times New Roman"/>
                <a:ea typeface="Times New Roman"/>
                <a:cs typeface="Times New Roman"/>
                <a:sym typeface="Times New Roman"/>
              </a:rPr>
              <a:t>ABOUT THE POET</a:t>
            </a:r>
            <a:endParaRPr/>
          </a:p>
        </p:txBody>
      </p:sp>
      <p:sp>
        <p:nvSpPr>
          <p:cNvPr id="117" name="Google Shape;117;p3"/>
          <p:cNvSpPr txBox="1">
            <a:spLocks noGrp="1"/>
          </p:cNvSpPr>
          <p:nvPr>
            <p:ph type="body" idx="1"/>
          </p:nvPr>
        </p:nvSpPr>
        <p:spPr>
          <a:xfrm>
            <a:off x="587988" y="2620641"/>
            <a:ext cx="5837750" cy="302370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000"/>
              <a:buNone/>
            </a:pPr>
            <a:r>
              <a:rPr lang="en-US" sz="2000">
                <a:latin typeface="Times New Roman"/>
                <a:ea typeface="Times New Roman"/>
                <a:cs typeface="Times New Roman"/>
                <a:sym typeface="Times New Roman"/>
              </a:rPr>
              <a:t>Frederic Ogden Nash (1902-1971)  was an American poet famous for his light verse. He was known as the producer of humorous poetry. He received Sarah Josepha Hale Award in 1964.</a:t>
            </a:r>
            <a:endParaRPr/>
          </a:p>
        </p:txBody>
      </p:sp>
      <p:sp>
        <p:nvSpPr>
          <p:cNvPr id="118" name="Google Shape;118;p3"/>
          <p:cNvSpPr/>
          <p:nvPr/>
        </p:nvSpPr>
        <p:spPr>
          <a:xfrm rot="-5400000" flipH="1">
            <a:off x="5669568" y="277912"/>
            <a:ext cx="524256" cy="1186339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9" name="Google Shape;119;p3"/>
          <p:cNvSpPr/>
          <p:nvPr/>
        </p:nvSpPr>
        <p:spPr>
          <a:xfrm>
            <a:off x="7215447" y="399675"/>
            <a:ext cx="4647368" cy="5809932"/>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20" name="Google Shape;120;p3" descr="Ogden Nash (Author of The Tale of Custard the Dragon)"/>
          <p:cNvPicPr preferRelativeResize="0"/>
          <p:nvPr/>
        </p:nvPicPr>
        <p:blipFill rotWithShape="1">
          <a:blip r:embed="rId3">
            <a:alphaModFix/>
          </a:blip>
          <a:srcRect b="2046"/>
          <a:stretch/>
        </p:blipFill>
        <p:spPr>
          <a:xfrm>
            <a:off x="7421373" y="627954"/>
            <a:ext cx="4235516" cy="5353373"/>
          </a:xfrm>
          <a:prstGeom prst="rect">
            <a:avLst/>
          </a:prstGeom>
          <a:noFill/>
          <a:ln>
            <a:noFill/>
          </a:ln>
        </p:spPr>
      </p:pic>
      <p:sp>
        <p:nvSpPr>
          <p:cNvPr id="121" name="Google Shape;121;p3"/>
          <p:cNvSpPr/>
          <p:nvPr/>
        </p:nvSpPr>
        <p:spPr>
          <a:xfrm rot="5400000">
            <a:off x="11774185" y="6131892"/>
            <a:ext cx="524256" cy="15238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8"/>
        <p:cNvGrpSpPr/>
        <p:nvPr/>
      </p:nvGrpSpPr>
      <p:grpSpPr>
        <a:xfrm>
          <a:off x="0" y="0"/>
          <a:ext cx="0" cy="0"/>
          <a:chOff x="0" y="0"/>
          <a:chExt cx="0" cy="0"/>
        </a:xfrm>
      </p:grpSpPr>
      <p:sp>
        <p:nvSpPr>
          <p:cNvPr id="369" name="Google Shape;369;p30"/>
          <p:cNvSpPr/>
          <p:nvPr/>
        </p:nvSpPr>
        <p:spPr>
          <a:xfrm>
            <a:off x="3048"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0" name="Google Shape;370;p30"/>
          <p:cNvSpPr/>
          <p:nvPr/>
        </p:nvSpPr>
        <p:spPr>
          <a:xfrm>
            <a:off x="10208695" y="1"/>
            <a:ext cx="1135066" cy="477997"/>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1" name="Google Shape;371;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u="sng">
                <a:latin typeface="Times New Roman"/>
                <a:ea typeface="Times New Roman"/>
                <a:cs typeface="Times New Roman"/>
                <a:sym typeface="Times New Roman"/>
              </a:rPr>
              <a:t>EXPLANATION</a:t>
            </a:r>
            <a:endParaRPr/>
          </a:p>
        </p:txBody>
      </p:sp>
      <p:sp>
        <p:nvSpPr>
          <p:cNvPr id="372" name="Google Shape;372;p30"/>
          <p:cNvSpPr/>
          <p:nvPr/>
        </p:nvSpPr>
        <p:spPr>
          <a:xfrm rot="-5400000" flipH="1">
            <a:off x="555710" y="2183223"/>
            <a:ext cx="4083433" cy="4083433"/>
          </a:xfrm>
          <a:prstGeom prst="arc">
            <a:avLst>
              <a:gd name="adj1" fmla="val 16200000"/>
              <a:gd name="adj2" fmla="val 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373" name="Google Shape;373;p3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sz="2400">
                <a:latin typeface="Times New Roman"/>
                <a:ea typeface="Times New Roman"/>
                <a:cs typeface="Times New Roman"/>
                <a:sym typeface="Times New Roman"/>
              </a:rPr>
              <a:t>When all of them saw the pirate they got frightened. Belinda was so frightened that she turned yellow due to fear and started crying for help. Mustard the dog started crying for help too. The kitten ink ran down towards the bottom of the house as if he had already planned for it. The mouse Ink ran into his little mouse hole in order to save himself.</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77"/>
        <p:cNvGrpSpPr/>
        <p:nvPr/>
      </p:nvGrpSpPr>
      <p:grpSpPr>
        <a:xfrm>
          <a:off x="0" y="0"/>
          <a:ext cx="0" cy="0"/>
          <a:chOff x="0" y="0"/>
          <a:chExt cx="0" cy="0"/>
        </a:xfrm>
      </p:grpSpPr>
      <p:sp>
        <p:nvSpPr>
          <p:cNvPr id="378" name="Google Shape;378;p31"/>
          <p:cNvSpPr/>
          <p:nvPr/>
        </p:nvSpPr>
        <p:spPr>
          <a:xfrm>
            <a:off x="3048"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9" name="Google Shape;379;p31"/>
          <p:cNvSpPr/>
          <p:nvPr/>
        </p:nvSpPr>
        <p:spPr>
          <a:xfrm>
            <a:off x="1" y="0"/>
            <a:ext cx="4167271" cy="6858000"/>
          </a:xfrm>
          <a:custGeom>
            <a:avLst/>
            <a:gdLst/>
            <a:ahLst/>
            <a:cxnLst/>
            <a:rect l="l" t="t" r="r" b="b"/>
            <a:pathLst>
              <a:path w="4167271" h="6858000" extrusionOk="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0" name="Google Shape;380;p31"/>
          <p:cNvSpPr txBox="1">
            <a:spLocks noGrp="1"/>
          </p:cNvSpPr>
          <p:nvPr>
            <p:ph type="title"/>
          </p:nvPr>
        </p:nvSpPr>
        <p:spPr>
          <a:xfrm>
            <a:off x="686834" y="1153572"/>
            <a:ext cx="3200400" cy="44611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400"/>
              <a:buFont typeface="Times New Roman"/>
              <a:buNone/>
            </a:pPr>
            <a:r>
              <a:rPr lang="en-US" u="sng">
                <a:solidFill>
                  <a:srgbClr val="FFFFFF"/>
                </a:solidFill>
                <a:latin typeface="Times New Roman"/>
                <a:ea typeface="Times New Roman"/>
                <a:cs typeface="Times New Roman"/>
                <a:sym typeface="Times New Roman"/>
              </a:rPr>
              <a:t>LITERARY DEVICES</a:t>
            </a:r>
            <a:endParaRPr/>
          </a:p>
        </p:txBody>
      </p:sp>
      <p:sp>
        <p:nvSpPr>
          <p:cNvPr id="381" name="Google Shape;381;p31"/>
          <p:cNvSpPr/>
          <p:nvPr/>
        </p:nvSpPr>
        <p:spPr>
          <a:xfrm rot="10800000" flipH="1">
            <a:off x="7550402" y="2455479"/>
            <a:ext cx="4083433" cy="4083433"/>
          </a:xfrm>
          <a:prstGeom prst="arc">
            <a:avLst>
              <a:gd name="adj1" fmla="val 16200000"/>
              <a:gd name="adj2" fmla="val 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382" name="Google Shape;382;p31"/>
          <p:cNvSpPr txBox="1">
            <a:spLocks noGrp="1"/>
          </p:cNvSpPr>
          <p:nvPr>
            <p:ph type="body" idx="1"/>
          </p:nvPr>
        </p:nvSpPr>
        <p:spPr>
          <a:xfrm>
            <a:off x="4447308" y="591344"/>
            <a:ext cx="6906491" cy="5585619"/>
          </a:xfrm>
          <a:prstGeom prst="rect">
            <a:avLst/>
          </a:prstGeom>
          <a:noFill/>
          <a:ln>
            <a:noFill/>
          </a:ln>
        </p:spPr>
        <p:txBody>
          <a:bodyPr spcFirstLastPara="1" wrap="square" lIns="91425" tIns="45700" rIns="91425" bIns="45700" anchor="ctr" anchorCtr="0">
            <a:normAutofit/>
          </a:bodyPr>
          <a:lstStyle/>
          <a:p>
            <a:pPr marL="228600" lvl="0" indent="-228600" algn="l" rtl="0">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Rhyme scheme: aabb (help-yelp, household – mousehold)</a:t>
            </a:r>
            <a:endParaRPr/>
          </a:p>
          <a:p>
            <a:pPr marL="228600" lvl="0" indent="-228600" algn="l"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transferred epithet: terrified yelp</a:t>
            </a:r>
            <a:endParaRPr/>
          </a:p>
          <a:p>
            <a:pPr marL="228600" lvl="0" indent="-228600" algn="l"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Repetition: help help</a:t>
            </a:r>
            <a:endParaRPr sz="240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Poetic license: use of the word mousehold to rhyme with household</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86"/>
        <p:cNvGrpSpPr/>
        <p:nvPr/>
      </p:nvGrpSpPr>
      <p:grpSpPr>
        <a:xfrm>
          <a:off x="0" y="0"/>
          <a:ext cx="0" cy="0"/>
          <a:chOff x="0" y="0"/>
          <a:chExt cx="0" cy="0"/>
        </a:xfrm>
      </p:grpSpPr>
      <p:sp>
        <p:nvSpPr>
          <p:cNvPr id="387" name="Google Shape;387;p32"/>
          <p:cNvSpPr/>
          <p:nvPr/>
        </p:nvSpPr>
        <p:spPr>
          <a:xfrm>
            <a:off x="3048"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8" name="Google Shape;388;p32"/>
          <p:cNvSpPr/>
          <p:nvPr/>
        </p:nvSpPr>
        <p:spPr>
          <a:xfrm>
            <a:off x="489189" y="1119031"/>
            <a:ext cx="4619938" cy="4619938"/>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9" name="Google Shape;389;p32"/>
          <p:cNvSpPr txBox="1">
            <a:spLocks noGrp="1"/>
          </p:cNvSpPr>
          <p:nvPr>
            <p:ph type="title"/>
          </p:nvPr>
        </p:nvSpPr>
        <p:spPr>
          <a:xfrm>
            <a:off x="1171074" y="1396686"/>
            <a:ext cx="3240506" cy="406462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4400"/>
              <a:buFont typeface="Times New Roman"/>
              <a:buNone/>
            </a:pPr>
            <a:r>
              <a:rPr lang="en-US" u="sng">
                <a:solidFill>
                  <a:srgbClr val="FFFFFF"/>
                </a:solidFill>
                <a:latin typeface="Times New Roman"/>
                <a:ea typeface="Times New Roman"/>
                <a:cs typeface="Times New Roman"/>
                <a:sym typeface="Times New Roman"/>
              </a:rPr>
              <a:t>STANZA 10</a:t>
            </a:r>
            <a:endParaRPr/>
          </a:p>
        </p:txBody>
      </p:sp>
      <p:sp>
        <p:nvSpPr>
          <p:cNvPr id="390" name="Google Shape;390;p32"/>
          <p:cNvSpPr/>
          <p:nvPr/>
        </p:nvSpPr>
        <p:spPr>
          <a:xfrm rot="-1790889">
            <a:off x="8683720" y="941148"/>
            <a:ext cx="2987899" cy="2987899"/>
          </a:xfrm>
          <a:prstGeom prst="arc">
            <a:avLst>
              <a:gd name="adj1" fmla="val 15817365"/>
              <a:gd name="adj2" fmla="val 178138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91" name="Google Shape;391;p32"/>
          <p:cNvSpPr/>
          <p:nvPr/>
        </p:nvSpPr>
        <p:spPr>
          <a:xfrm>
            <a:off x="910048" y="4780992"/>
            <a:ext cx="546100" cy="5461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92" name="Google Shape;392;p32"/>
          <p:cNvSpPr txBox="1">
            <a:spLocks noGrp="1"/>
          </p:cNvSpPr>
          <p:nvPr>
            <p:ph type="body" idx="1"/>
          </p:nvPr>
        </p:nvSpPr>
        <p:spPr>
          <a:xfrm>
            <a:off x="5370153" y="1867711"/>
            <a:ext cx="5536397" cy="359360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sz="2400">
                <a:latin typeface="Times New Roman"/>
                <a:ea typeface="Times New Roman"/>
                <a:cs typeface="Times New Roman"/>
                <a:sym typeface="Times New Roman"/>
              </a:rPr>
              <a:t>But up jumped Custard, snorting like an engine,</a:t>
            </a:r>
            <a:endParaRPr/>
          </a:p>
          <a:p>
            <a:pPr marL="0" lvl="0" indent="0" algn="l" rtl="0">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Clashed his tail like irons in a dungeon,</a:t>
            </a:r>
            <a:endParaRPr/>
          </a:p>
          <a:p>
            <a:pPr marL="0" lvl="0" indent="0" algn="l" rtl="0">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With a clatter and a clank and a jangling squirm,</a:t>
            </a:r>
            <a:endParaRPr/>
          </a:p>
          <a:p>
            <a:pPr marL="0" lvl="0" indent="0" algn="l" rtl="0">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He went at the pirate like a robin at a worm.</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96"/>
        <p:cNvGrpSpPr/>
        <p:nvPr/>
      </p:nvGrpSpPr>
      <p:grpSpPr>
        <a:xfrm>
          <a:off x="0" y="0"/>
          <a:ext cx="0" cy="0"/>
          <a:chOff x="0" y="0"/>
          <a:chExt cx="0" cy="0"/>
        </a:xfrm>
      </p:grpSpPr>
      <p:sp>
        <p:nvSpPr>
          <p:cNvPr id="397" name="Google Shape;397;p33"/>
          <p:cNvSpPr/>
          <p:nvPr/>
        </p:nvSpPr>
        <p:spPr>
          <a:xfrm>
            <a:off x="3048"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8" name="Google Shape;398;p33"/>
          <p:cNvSpPr/>
          <p:nvPr/>
        </p:nvSpPr>
        <p:spPr>
          <a:xfrm>
            <a:off x="10208695" y="1"/>
            <a:ext cx="1135066" cy="477997"/>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9" name="Google Shape;399;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u="sng">
                <a:latin typeface="Times New Roman"/>
                <a:ea typeface="Times New Roman"/>
                <a:cs typeface="Times New Roman"/>
                <a:sym typeface="Times New Roman"/>
              </a:rPr>
              <a:t>EXPLANATION</a:t>
            </a:r>
            <a:endParaRPr/>
          </a:p>
        </p:txBody>
      </p:sp>
      <p:sp>
        <p:nvSpPr>
          <p:cNvPr id="400" name="Google Shape;400;p33"/>
          <p:cNvSpPr/>
          <p:nvPr/>
        </p:nvSpPr>
        <p:spPr>
          <a:xfrm rot="-5400000" flipH="1">
            <a:off x="555710" y="2183223"/>
            <a:ext cx="4083433" cy="4083433"/>
          </a:xfrm>
          <a:prstGeom prst="arc">
            <a:avLst>
              <a:gd name="adj1" fmla="val 16200000"/>
              <a:gd name="adj2" fmla="val 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401" name="Google Shape;401;p3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sz="2400">
                <a:latin typeface="Times New Roman"/>
                <a:ea typeface="Times New Roman"/>
                <a:cs typeface="Times New Roman"/>
                <a:sym typeface="Times New Roman"/>
              </a:rPr>
              <a:t>When all the other characters that were earlier defined as very brave got frightened, the dragon did the most unexpected thing. He jumped onto the pirate and made such a strong sound with his nose as if the engine was producing a sound. Not only this, he hit his tail on the ground with great force that it produced a heavy sound of metal being rubbed against each other in the underground prisons. He attacked the pirate just like robin bird that attacks the worms.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05"/>
        <p:cNvGrpSpPr/>
        <p:nvPr/>
      </p:nvGrpSpPr>
      <p:grpSpPr>
        <a:xfrm>
          <a:off x="0" y="0"/>
          <a:ext cx="0" cy="0"/>
          <a:chOff x="0" y="0"/>
          <a:chExt cx="0" cy="0"/>
        </a:xfrm>
      </p:grpSpPr>
      <p:sp>
        <p:nvSpPr>
          <p:cNvPr id="406" name="Google Shape;406;p34"/>
          <p:cNvSpPr/>
          <p:nvPr/>
        </p:nvSpPr>
        <p:spPr>
          <a:xfrm>
            <a:off x="3048"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7" name="Google Shape;407;p34"/>
          <p:cNvSpPr/>
          <p:nvPr/>
        </p:nvSpPr>
        <p:spPr>
          <a:xfrm>
            <a:off x="1" y="0"/>
            <a:ext cx="4167271" cy="6858000"/>
          </a:xfrm>
          <a:custGeom>
            <a:avLst/>
            <a:gdLst/>
            <a:ahLst/>
            <a:cxnLst/>
            <a:rect l="l" t="t" r="r" b="b"/>
            <a:pathLst>
              <a:path w="4167271" h="6858000" extrusionOk="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8" name="Google Shape;408;p34"/>
          <p:cNvSpPr txBox="1">
            <a:spLocks noGrp="1"/>
          </p:cNvSpPr>
          <p:nvPr>
            <p:ph type="title"/>
          </p:nvPr>
        </p:nvSpPr>
        <p:spPr>
          <a:xfrm>
            <a:off x="686834" y="1153572"/>
            <a:ext cx="3200400" cy="44611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400"/>
              <a:buFont typeface="Times New Roman"/>
              <a:buNone/>
            </a:pPr>
            <a:r>
              <a:rPr lang="en-US" u="sng">
                <a:solidFill>
                  <a:srgbClr val="FFFFFF"/>
                </a:solidFill>
                <a:latin typeface="Times New Roman"/>
                <a:ea typeface="Times New Roman"/>
                <a:cs typeface="Times New Roman"/>
                <a:sym typeface="Times New Roman"/>
              </a:rPr>
              <a:t>LITERARY DEVICES</a:t>
            </a:r>
            <a:endParaRPr/>
          </a:p>
        </p:txBody>
      </p:sp>
      <p:sp>
        <p:nvSpPr>
          <p:cNvPr id="409" name="Google Shape;409;p34"/>
          <p:cNvSpPr/>
          <p:nvPr/>
        </p:nvSpPr>
        <p:spPr>
          <a:xfrm rot="10800000" flipH="1">
            <a:off x="7550402" y="2455479"/>
            <a:ext cx="4083433" cy="4083433"/>
          </a:xfrm>
          <a:prstGeom prst="arc">
            <a:avLst>
              <a:gd name="adj1" fmla="val 16200000"/>
              <a:gd name="adj2" fmla="val 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410" name="Google Shape;410;p34"/>
          <p:cNvSpPr txBox="1">
            <a:spLocks noGrp="1"/>
          </p:cNvSpPr>
          <p:nvPr>
            <p:ph type="body" idx="1"/>
          </p:nvPr>
        </p:nvSpPr>
        <p:spPr>
          <a:xfrm>
            <a:off x="4447308" y="591344"/>
            <a:ext cx="6906491" cy="5585619"/>
          </a:xfrm>
          <a:prstGeom prst="rect">
            <a:avLst/>
          </a:prstGeom>
          <a:noFill/>
          <a:ln>
            <a:noFill/>
          </a:ln>
        </p:spPr>
        <p:txBody>
          <a:bodyPr spcFirstLastPara="1" wrap="square" lIns="91425" tIns="45700" rIns="91425" bIns="45700" anchor="ctr" anchorCtr="0">
            <a:normAutofit/>
          </a:bodyPr>
          <a:lstStyle/>
          <a:p>
            <a:pPr marL="228600" lvl="0" indent="-228600" algn="l" rtl="0">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Rhyme scheme: aabb (engine-dungeon, squirm-worm)</a:t>
            </a:r>
            <a:endParaRPr/>
          </a:p>
          <a:p>
            <a:pPr marL="228600" lvl="0" indent="-228600" algn="l"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Simile: sound of dragon is compared with sound of engine (snorting like an engine), Clashed his tail like irons in a dungeon, dragon’s attack on pirate is compared to robin bird (like a robin at a worm)</a:t>
            </a:r>
            <a:endParaRPr/>
          </a:p>
          <a:p>
            <a:pPr marL="228600" lvl="0" indent="-228600" algn="l"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Onomatopoeia:  usage of sound words to create a dramatic effect (clatter, clank, jangling)</a:t>
            </a:r>
            <a:endParaRPr/>
          </a:p>
          <a:p>
            <a:pPr marL="228600" lvl="0" indent="-228600" algn="l"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Imagery: The attack by the dragon is expressed in a way to make an image in our minds.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14"/>
        <p:cNvGrpSpPr/>
        <p:nvPr/>
      </p:nvGrpSpPr>
      <p:grpSpPr>
        <a:xfrm>
          <a:off x="0" y="0"/>
          <a:ext cx="0" cy="0"/>
          <a:chOff x="0" y="0"/>
          <a:chExt cx="0" cy="0"/>
        </a:xfrm>
      </p:grpSpPr>
      <p:sp>
        <p:nvSpPr>
          <p:cNvPr id="415" name="Google Shape;415;p35"/>
          <p:cNvSpPr/>
          <p:nvPr/>
        </p:nvSpPr>
        <p:spPr>
          <a:xfrm>
            <a:off x="3048"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6" name="Google Shape;416;p35"/>
          <p:cNvSpPr/>
          <p:nvPr/>
        </p:nvSpPr>
        <p:spPr>
          <a:xfrm>
            <a:off x="489189" y="1119031"/>
            <a:ext cx="4619938" cy="4619938"/>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7" name="Google Shape;417;p35"/>
          <p:cNvSpPr txBox="1">
            <a:spLocks noGrp="1"/>
          </p:cNvSpPr>
          <p:nvPr>
            <p:ph type="title"/>
          </p:nvPr>
        </p:nvSpPr>
        <p:spPr>
          <a:xfrm>
            <a:off x="1171074" y="1396686"/>
            <a:ext cx="3240506" cy="406462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4400"/>
              <a:buFont typeface="Times New Roman"/>
              <a:buNone/>
            </a:pPr>
            <a:r>
              <a:rPr lang="en-US" u="sng">
                <a:solidFill>
                  <a:srgbClr val="FFFFFF"/>
                </a:solidFill>
                <a:latin typeface="Times New Roman"/>
                <a:ea typeface="Times New Roman"/>
                <a:cs typeface="Times New Roman"/>
                <a:sym typeface="Times New Roman"/>
              </a:rPr>
              <a:t>STANZA 11</a:t>
            </a:r>
            <a:endParaRPr/>
          </a:p>
        </p:txBody>
      </p:sp>
      <p:sp>
        <p:nvSpPr>
          <p:cNvPr id="418" name="Google Shape;418;p35"/>
          <p:cNvSpPr/>
          <p:nvPr/>
        </p:nvSpPr>
        <p:spPr>
          <a:xfrm rot="-1790889">
            <a:off x="8683720" y="941148"/>
            <a:ext cx="2987899" cy="2987899"/>
          </a:xfrm>
          <a:prstGeom prst="arc">
            <a:avLst>
              <a:gd name="adj1" fmla="val 15817365"/>
              <a:gd name="adj2" fmla="val 178138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19" name="Google Shape;419;p35"/>
          <p:cNvSpPr/>
          <p:nvPr/>
        </p:nvSpPr>
        <p:spPr>
          <a:xfrm>
            <a:off x="910048" y="4780992"/>
            <a:ext cx="546100" cy="5461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20" name="Google Shape;420;p35"/>
          <p:cNvSpPr txBox="1">
            <a:spLocks noGrp="1"/>
          </p:cNvSpPr>
          <p:nvPr>
            <p:ph type="body" idx="1"/>
          </p:nvPr>
        </p:nvSpPr>
        <p:spPr>
          <a:xfrm>
            <a:off x="5370153" y="2120630"/>
            <a:ext cx="5536397" cy="334068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sz="2400">
                <a:latin typeface="Times New Roman"/>
                <a:ea typeface="Times New Roman"/>
                <a:cs typeface="Times New Roman"/>
                <a:sym typeface="Times New Roman"/>
              </a:rPr>
              <a:t>The pirate gaped at Belinda’s dragon,</a:t>
            </a:r>
            <a:endParaRPr/>
          </a:p>
          <a:p>
            <a:pPr marL="0" lvl="0" indent="0" algn="l" rtl="0">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And gulped some grog from his pocket flagon,</a:t>
            </a:r>
            <a:endParaRPr/>
          </a:p>
          <a:p>
            <a:pPr marL="0" lvl="0" indent="0" algn="l" rtl="0">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He fired two bullets, but they didn’t hit,</a:t>
            </a:r>
            <a:endParaRPr/>
          </a:p>
          <a:p>
            <a:pPr marL="0" lvl="0" indent="0" algn="l" rtl="0">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And Custard gobbled him, every bit.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24"/>
        <p:cNvGrpSpPr/>
        <p:nvPr/>
      </p:nvGrpSpPr>
      <p:grpSpPr>
        <a:xfrm>
          <a:off x="0" y="0"/>
          <a:ext cx="0" cy="0"/>
          <a:chOff x="0" y="0"/>
          <a:chExt cx="0" cy="0"/>
        </a:xfrm>
      </p:grpSpPr>
      <p:sp>
        <p:nvSpPr>
          <p:cNvPr id="425" name="Google Shape;425;p36"/>
          <p:cNvSpPr/>
          <p:nvPr/>
        </p:nvSpPr>
        <p:spPr>
          <a:xfrm>
            <a:off x="3048"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6" name="Google Shape;426;p36"/>
          <p:cNvSpPr/>
          <p:nvPr/>
        </p:nvSpPr>
        <p:spPr>
          <a:xfrm>
            <a:off x="10208695" y="1"/>
            <a:ext cx="1135066" cy="477997"/>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7" name="Google Shape;427;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u="sng">
                <a:latin typeface="Times New Roman"/>
                <a:ea typeface="Times New Roman"/>
                <a:cs typeface="Times New Roman"/>
                <a:sym typeface="Times New Roman"/>
              </a:rPr>
              <a:t>EXPLANATION</a:t>
            </a:r>
            <a:endParaRPr/>
          </a:p>
        </p:txBody>
      </p:sp>
      <p:sp>
        <p:nvSpPr>
          <p:cNvPr id="428" name="Google Shape;428;p36"/>
          <p:cNvSpPr/>
          <p:nvPr/>
        </p:nvSpPr>
        <p:spPr>
          <a:xfrm rot="-5400000" flipH="1">
            <a:off x="555710" y="2183223"/>
            <a:ext cx="4083433" cy="4083433"/>
          </a:xfrm>
          <a:prstGeom prst="arc">
            <a:avLst>
              <a:gd name="adj1" fmla="val 16200000"/>
              <a:gd name="adj2" fmla="val 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429" name="Google Shape;429;p3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sz="2400">
                <a:latin typeface="Times New Roman"/>
                <a:ea typeface="Times New Roman"/>
                <a:cs typeface="Times New Roman"/>
                <a:sym typeface="Times New Roman"/>
              </a:rPr>
              <a:t>The pirate got so shocked by the dragon’s reaction that he opened his mouth wide with shock. To gather some strength, he drank some alcohol from a container in his pocket. After gathering some courage, he fired two bullets on the dragon but missed it. Custard the dragon ate every bit of this fierce looking pirate.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33"/>
        <p:cNvGrpSpPr/>
        <p:nvPr/>
      </p:nvGrpSpPr>
      <p:grpSpPr>
        <a:xfrm>
          <a:off x="0" y="0"/>
          <a:ext cx="0" cy="0"/>
          <a:chOff x="0" y="0"/>
          <a:chExt cx="0" cy="0"/>
        </a:xfrm>
      </p:grpSpPr>
      <p:sp>
        <p:nvSpPr>
          <p:cNvPr id="434" name="Google Shape;434;p37"/>
          <p:cNvSpPr/>
          <p:nvPr/>
        </p:nvSpPr>
        <p:spPr>
          <a:xfrm>
            <a:off x="3048"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5" name="Google Shape;435;p37"/>
          <p:cNvSpPr/>
          <p:nvPr/>
        </p:nvSpPr>
        <p:spPr>
          <a:xfrm>
            <a:off x="1" y="0"/>
            <a:ext cx="4167271" cy="6858000"/>
          </a:xfrm>
          <a:custGeom>
            <a:avLst/>
            <a:gdLst/>
            <a:ahLst/>
            <a:cxnLst/>
            <a:rect l="l" t="t" r="r" b="b"/>
            <a:pathLst>
              <a:path w="4167271" h="6858000" extrusionOk="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6" name="Google Shape;436;p37"/>
          <p:cNvSpPr txBox="1">
            <a:spLocks noGrp="1"/>
          </p:cNvSpPr>
          <p:nvPr>
            <p:ph type="title"/>
          </p:nvPr>
        </p:nvSpPr>
        <p:spPr>
          <a:xfrm>
            <a:off x="686834" y="1153572"/>
            <a:ext cx="3200400" cy="44611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400"/>
              <a:buFont typeface="Times New Roman"/>
              <a:buNone/>
            </a:pPr>
            <a:r>
              <a:rPr lang="en-US" u="sng">
                <a:solidFill>
                  <a:srgbClr val="FFFFFF"/>
                </a:solidFill>
                <a:latin typeface="Times New Roman"/>
                <a:ea typeface="Times New Roman"/>
                <a:cs typeface="Times New Roman"/>
                <a:sym typeface="Times New Roman"/>
              </a:rPr>
              <a:t>LITERARY DEVICES</a:t>
            </a:r>
            <a:endParaRPr/>
          </a:p>
        </p:txBody>
      </p:sp>
      <p:sp>
        <p:nvSpPr>
          <p:cNvPr id="437" name="Google Shape;437;p37"/>
          <p:cNvSpPr/>
          <p:nvPr/>
        </p:nvSpPr>
        <p:spPr>
          <a:xfrm rot="10800000" flipH="1">
            <a:off x="7550402" y="2455479"/>
            <a:ext cx="4083433" cy="4083433"/>
          </a:xfrm>
          <a:prstGeom prst="arc">
            <a:avLst>
              <a:gd name="adj1" fmla="val 16200000"/>
              <a:gd name="adj2" fmla="val 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438" name="Google Shape;438;p37"/>
          <p:cNvSpPr txBox="1">
            <a:spLocks noGrp="1"/>
          </p:cNvSpPr>
          <p:nvPr>
            <p:ph type="body" idx="1"/>
          </p:nvPr>
        </p:nvSpPr>
        <p:spPr>
          <a:xfrm>
            <a:off x="4447308" y="591344"/>
            <a:ext cx="6906491" cy="5585619"/>
          </a:xfrm>
          <a:prstGeom prst="rect">
            <a:avLst/>
          </a:prstGeom>
          <a:noFill/>
          <a:ln>
            <a:noFill/>
          </a:ln>
        </p:spPr>
        <p:txBody>
          <a:bodyPr spcFirstLastPara="1" wrap="square" lIns="91425" tIns="45700" rIns="91425" bIns="45700" anchor="ctr" anchorCtr="0">
            <a:normAutofit/>
          </a:bodyPr>
          <a:lstStyle/>
          <a:p>
            <a:pPr marL="228600" lvl="0" indent="-228600" algn="l" rtl="0">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Rhyme scheme: aabb (dragon-flagon, hit-bit)</a:t>
            </a:r>
            <a:endParaRPr/>
          </a:p>
          <a:p>
            <a:pPr marL="228600" lvl="0" indent="-228600" algn="l"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Alliteration: gulped some grog “g”</a:t>
            </a:r>
            <a:endParaRPr/>
          </a:p>
          <a:p>
            <a:pPr marL="228600" lvl="0" indent="-228600" algn="l"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Imagery: They have shown the reaction and actions made by the pirate on seeing the dragon.</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42"/>
        <p:cNvGrpSpPr/>
        <p:nvPr/>
      </p:nvGrpSpPr>
      <p:grpSpPr>
        <a:xfrm>
          <a:off x="0" y="0"/>
          <a:ext cx="0" cy="0"/>
          <a:chOff x="0" y="0"/>
          <a:chExt cx="0" cy="0"/>
        </a:xfrm>
      </p:grpSpPr>
      <p:sp>
        <p:nvSpPr>
          <p:cNvPr id="443" name="Google Shape;443;p38"/>
          <p:cNvSpPr/>
          <p:nvPr/>
        </p:nvSpPr>
        <p:spPr>
          <a:xfrm>
            <a:off x="3048"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4" name="Google Shape;444;p38"/>
          <p:cNvSpPr/>
          <p:nvPr/>
        </p:nvSpPr>
        <p:spPr>
          <a:xfrm>
            <a:off x="489189" y="1119031"/>
            <a:ext cx="4619938" cy="4619938"/>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5" name="Google Shape;445;p38"/>
          <p:cNvSpPr txBox="1">
            <a:spLocks noGrp="1"/>
          </p:cNvSpPr>
          <p:nvPr>
            <p:ph type="title"/>
          </p:nvPr>
        </p:nvSpPr>
        <p:spPr>
          <a:xfrm>
            <a:off x="1171074" y="1396686"/>
            <a:ext cx="3240506" cy="406462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400"/>
              <a:buFont typeface="Times New Roman"/>
              <a:buNone/>
            </a:pPr>
            <a:r>
              <a:rPr lang="en-US" u="sng">
                <a:solidFill>
                  <a:srgbClr val="FFFFFF"/>
                </a:solidFill>
                <a:latin typeface="Times New Roman"/>
                <a:ea typeface="Times New Roman"/>
                <a:cs typeface="Times New Roman"/>
                <a:sym typeface="Times New Roman"/>
              </a:rPr>
              <a:t>STANZA 12</a:t>
            </a:r>
            <a:endParaRPr/>
          </a:p>
        </p:txBody>
      </p:sp>
      <p:sp>
        <p:nvSpPr>
          <p:cNvPr id="446" name="Google Shape;446;p38"/>
          <p:cNvSpPr/>
          <p:nvPr/>
        </p:nvSpPr>
        <p:spPr>
          <a:xfrm rot="-1790889">
            <a:off x="8683720" y="941148"/>
            <a:ext cx="2987899" cy="2987899"/>
          </a:xfrm>
          <a:prstGeom prst="arc">
            <a:avLst>
              <a:gd name="adj1" fmla="val 15817365"/>
              <a:gd name="adj2" fmla="val 178138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47" name="Google Shape;447;p38"/>
          <p:cNvSpPr/>
          <p:nvPr/>
        </p:nvSpPr>
        <p:spPr>
          <a:xfrm>
            <a:off x="910048" y="4780992"/>
            <a:ext cx="546100" cy="5461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48" name="Google Shape;448;p38"/>
          <p:cNvSpPr txBox="1">
            <a:spLocks noGrp="1"/>
          </p:cNvSpPr>
          <p:nvPr>
            <p:ph type="body" idx="1"/>
          </p:nvPr>
        </p:nvSpPr>
        <p:spPr>
          <a:xfrm>
            <a:off x="5370153" y="2062264"/>
            <a:ext cx="5536397" cy="339905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sz="2400">
                <a:latin typeface="Times New Roman"/>
                <a:ea typeface="Times New Roman"/>
                <a:cs typeface="Times New Roman"/>
                <a:sym typeface="Times New Roman"/>
              </a:rPr>
              <a:t>Belinda embraced him, Mustard licked him,</a:t>
            </a:r>
            <a:endParaRPr/>
          </a:p>
          <a:p>
            <a:pPr marL="0" lvl="0" indent="0" algn="l" rtl="0">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No one mourned for his pirate victim.</a:t>
            </a:r>
            <a:endParaRPr/>
          </a:p>
          <a:p>
            <a:pPr marL="0" lvl="0" indent="0" algn="l" rtl="0">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Ink and Blink in glee did gyrate</a:t>
            </a:r>
            <a:endParaRPr/>
          </a:p>
          <a:p>
            <a:pPr marL="0" lvl="0" indent="0" algn="l" rtl="0">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Around the dragon that ate the pirate.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52"/>
        <p:cNvGrpSpPr/>
        <p:nvPr/>
      </p:nvGrpSpPr>
      <p:grpSpPr>
        <a:xfrm>
          <a:off x="0" y="0"/>
          <a:ext cx="0" cy="0"/>
          <a:chOff x="0" y="0"/>
          <a:chExt cx="0" cy="0"/>
        </a:xfrm>
      </p:grpSpPr>
      <p:sp>
        <p:nvSpPr>
          <p:cNvPr id="453" name="Google Shape;453;p39"/>
          <p:cNvSpPr/>
          <p:nvPr/>
        </p:nvSpPr>
        <p:spPr>
          <a:xfrm>
            <a:off x="3048"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4" name="Google Shape;454;p39"/>
          <p:cNvSpPr/>
          <p:nvPr/>
        </p:nvSpPr>
        <p:spPr>
          <a:xfrm>
            <a:off x="10208695" y="1"/>
            <a:ext cx="1135066" cy="477997"/>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5" name="Google Shape;455;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u="sng">
                <a:latin typeface="Times New Roman"/>
                <a:ea typeface="Times New Roman"/>
                <a:cs typeface="Times New Roman"/>
                <a:sym typeface="Times New Roman"/>
              </a:rPr>
              <a:t>EXPLANATION</a:t>
            </a:r>
            <a:endParaRPr/>
          </a:p>
        </p:txBody>
      </p:sp>
      <p:sp>
        <p:nvSpPr>
          <p:cNvPr id="456" name="Google Shape;456;p39"/>
          <p:cNvSpPr/>
          <p:nvPr/>
        </p:nvSpPr>
        <p:spPr>
          <a:xfrm rot="-5400000" flipH="1">
            <a:off x="555710" y="2183223"/>
            <a:ext cx="4083433" cy="4083433"/>
          </a:xfrm>
          <a:prstGeom prst="arc">
            <a:avLst>
              <a:gd name="adj1" fmla="val 16200000"/>
              <a:gd name="adj2" fmla="val 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457" name="Google Shape;457;p3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sz="2400">
                <a:latin typeface="Times New Roman"/>
                <a:ea typeface="Times New Roman"/>
                <a:cs typeface="Times New Roman"/>
                <a:sym typeface="Times New Roman"/>
              </a:rPr>
              <a:t>When the pirate was dead, Belinda hugged the dragon and mustard licked him. No one was sad for the death of the pirate, they all were happy. Both Ink and Blink were running around the dragon in happiness. So, here the poet says that all the characters were happy and they were showing their gratitude towards the dragon as he had saved them.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5"/>
        <p:cNvGrpSpPr/>
        <p:nvPr/>
      </p:nvGrpSpPr>
      <p:grpSpPr>
        <a:xfrm>
          <a:off x="0" y="0"/>
          <a:ext cx="0" cy="0"/>
          <a:chOff x="0" y="0"/>
          <a:chExt cx="0" cy="0"/>
        </a:xfrm>
      </p:grpSpPr>
      <p:sp>
        <p:nvSpPr>
          <p:cNvPr id="126" name="Google Shape;126;p4"/>
          <p:cNvSpPr/>
          <p:nvPr/>
        </p:nvSpPr>
        <p:spPr>
          <a:xfrm>
            <a:off x="10" y="-5705"/>
            <a:ext cx="12191990" cy="1694346"/>
          </a:xfrm>
          <a:prstGeom prst="rect">
            <a:avLst/>
          </a:prstGeom>
          <a:solidFill>
            <a:srgbClr val="2626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7" name="Google Shape;127;p4"/>
          <p:cNvSpPr txBox="1">
            <a:spLocks noGrp="1"/>
          </p:cNvSpPr>
          <p:nvPr>
            <p:ph type="title"/>
          </p:nvPr>
        </p:nvSpPr>
        <p:spPr>
          <a:xfrm>
            <a:off x="1156851" y="637762"/>
            <a:ext cx="9888496" cy="900131"/>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lt1"/>
              </a:buClr>
              <a:buSzPts val="4400"/>
              <a:buFont typeface="Times New Roman"/>
              <a:buNone/>
            </a:pPr>
            <a:r>
              <a:rPr lang="en-US" u="sng">
                <a:solidFill>
                  <a:schemeClr val="lt1"/>
                </a:solidFill>
                <a:latin typeface="Times New Roman"/>
                <a:ea typeface="Times New Roman"/>
                <a:cs typeface="Times New Roman"/>
                <a:sym typeface="Times New Roman"/>
              </a:rPr>
              <a:t>SUMMARY</a:t>
            </a:r>
            <a:endParaRPr/>
          </a:p>
        </p:txBody>
      </p:sp>
      <p:sp>
        <p:nvSpPr>
          <p:cNvPr id="128" name="Google Shape;128;p4"/>
          <p:cNvSpPr/>
          <p:nvPr/>
        </p:nvSpPr>
        <p:spPr>
          <a:xfrm>
            <a:off x="0" y="1688641"/>
            <a:ext cx="12191990" cy="5169359"/>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9" name="Google Shape;129;p4"/>
          <p:cNvSpPr/>
          <p:nvPr/>
        </p:nvSpPr>
        <p:spPr>
          <a:xfrm>
            <a:off x="1156851" y="2010758"/>
            <a:ext cx="457190" cy="45719"/>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0" name="Google Shape;130;p4"/>
          <p:cNvSpPr txBox="1">
            <a:spLocks noGrp="1"/>
          </p:cNvSpPr>
          <p:nvPr>
            <p:ph type="body" idx="1"/>
          </p:nvPr>
        </p:nvSpPr>
        <p:spPr>
          <a:xfrm>
            <a:off x="1155548" y="2217343"/>
            <a:ext cx="9880893" cy="3959619"/>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000"/>
              <a:buNone/>
            </a:pPr>
            <a:r>
              <a:rPr lang="en-US" sz="2000">
                <a:latin typeface="Times New Roman"/>
                <a:ea typeface="Times New Roman"/>
                <a:cs typeface="Times New Roman"/>
                <a:sym typeface="Times New Roman"/>
              </a:rPr>
              <a:t>The tale of custard the dragon is a ballad. It is a humorous poem about a cowardly dragon named custard. Custard is a pet of Belinda, a little girl who lives in a little white house with her pets. She had a black kitten named Ink, a grey mouse named Blink, a yellow dog Mustard and a cowardly dragon Custard. The poet says that all of them are very brave except the dragon. Others were described as brave and are compared with animals like bear, tiger or lion but the dragon is very timid. He always demands a safe place for himself. All the other characters make fun of him. But one night they are surprised by the entry of a pirate in the house. All of them get frightened and start hiding here and there. But to everyone’s surprise, the dragon not only tackles him but also eats him up. As all of them are saved by custard, they thank him. But at the end, they realize that they used to make fun of the dragon because of his being timid. So, all of them suddenly start saying that they are more brave and could have handled the situation in a much better way. Here the poet has tried to say that sometimes a timid person is the actual hero in the toughest situations of life.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61"/>
        <p:cNvGrpSpPr/>
        <p:nvPr/>
      </p:nvGrpSpPr>
      <p:grpSpPr>
        <a:xfrm>
          <a:off x="0" y="0"/>
          <a:ext cx="0" cy="0"/>
          <a:chOff x="0" y="0"/>
          <a:chExt cx="0" cy="0"/>
        </a:xfrm>
      </p:grpSpPr>
      <p:sp>
        <p:nvSpPr>
          <p:cNvPr id="462" name="Google Shape;462;p40"/>
          <p:cNvSpPr/>
          <p:nvPr/>
        </p:nvSpPr>
        <p:spPr>
          <a:xfrm>
            <a:off x="3048"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3" name="Google Shape;463;p40"/>
          <p:cNvSpPr/>
          <p:nvPr/>
        </p:nvSpPr>
        <p:spPr>
          <a:xfrm>
            <a:off x="1" y="0"/>
            <a:ext cx="4167271" cy="6858000"/>
          </a:xfrm>
          <a:custGeom>
            <a:avLst/>
            <a:gdLst/>
            <a:ahLst/>
            <a:cxnLst/>
            <a:rect l="l" t="t" r="r" b="b"/>
            <a:pathLst>
              <a:path w="4167271" h="6858000" extrusionOk="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4" name="Google Shape;464;p40"/>
          <p:cNvSpPr txBox="1">
            <a:spLocks noGrp="1"/>
          </p:cNvSpPr>
          <p:nvPr>
            <p:ph type="title"/>
          </p:nvPr>
        </p:nvSpPr>
        <p:spPr>
          <a:xfrm>
            <a:off x="686834" y="1153572"/>
            <a:ext cx="3200400" cy="44611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400"/>
              <a:buFont typeface="Times New Roman"/>
              <a:buNone/>
            </a:pPr>
            <a:r>
              <a:rPr lang="en-US" u="sng">
                <a:solidFill>
                  <a:srgbClr val="FFFFFF"/>
                </a:solidFill>
                <a:latin typeface="Times New Roman"/>
                <a:ea typeface="Times New Roman"/>
                <a:cs typeface="Times New Roman"/>
                <a:sym typeface="Times New Roman"/>
              </a:rPr>
              <a:t>LITERARY DEVICES</a:t>
            </a:r>
            <a:endParaRPr/>
          </a:p>
        </p:txBody>
      </p:sp>
      <p:sp>
        <p:nvSpPr>
          <p:cNvPr id="465" name="Google Shape;465;p40"/>
          <p:cNvSpPr/>
          <p:nvPr/>
        </p:nvSpPr>
        <p:spPr>
          <a:xfrm rot="10800000" flipH="1">
            <a:off x="7550402" y="2455479"/>
            <a:ext cx="4083433" cy="4083433"/>
          </a:xfrm>
          <a:prstGeom prst="arc">
            <a:avLst>
              <a:gd name="adj1" fmla="val 16200000"/>
              <a:gd name="adj2" fmla="val 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466" name="Google Shape;466;p40"/>
          <p:cNvSpPr txBox="1">
            <a:spLocks noGrp="1"/>
          </p:cNvSpPr>
          <p:nvPr>
            <p:ph type="body" idx="1"/>
          </p:nvPr>
        </p:nvSpPr>
        <p:spPr>
          <a:xfrm>
            <a:off x="4447308" y="591344"/>
            <a:ext cx="6906491" cy="5585619"/>
          </a:xfrm>
          <a:prstGeom prst="rect">
            <a:avLst/>
          </a:prstGeom>
          <a:noFill/>
          <a:ln>
            <a:noFill/>
          </a:ln>
        </p:spPr>
        <p:txBody>
          <a:bodyPr spcFirstLastPara="1" wrap="square" lIns="91425" tIns="45700" rIns="91425" bIns="45700" anchor="ctr" anchorCtr="0">
            <a:normAutofit/>
          </a:bodyPr>
          <a:lstStyle/>
          <a:p>
            <a:pPr marL="228600" lvl="0" indent="-228600" algn="l" rtl="0">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Rhyme scheme: aabb (him-victim, gyrate-pirate)</a:t>
            </a:r>
            <a:endParaRPr/>
          </a:p>
          <a:p>
            <a:pPr marL="228600" lvl="0" indent="-228600" algn="l"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Alliteration: glee did gyrate “g”</a:t>
            </a:r>
            <a:endParaRPr/>
          </a:p>
          <a:p>
            <a:pPr marL="228600" lvl="0" indent="-228600" algn="l"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Assonance: use of vowel sound ‘o’ (no one mourned for), use of vowel sound ‘I’ (ink and blink in glee did), use of vowel sound ‘a’ (that ate the pirate)</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70"/>
        <p:cNvGrpSpPr/>
        <p:nvPr/>
      </p:nvGrpSpPr>
      <p:grpSpPr>
        <a:xfrm>
          <a:off x="0" y="0"/>
          <a:ext cx="0" cy="0"/>
          <a:chOff x="0" y="0"/>
          <a:chExt cx="0" cy="0"/>
        </a:xfrm>
      </p:grpSpPr>
      <p:sp>
        <p:nvSpPr>
          <p:cNvPr id="471" name="Google Shape;471;p41"/>
          <p:cNvSpPr/>
          <p:nvPr/>
        </p:nvSpPr>
        <p:spPr>
          <a:xfrm>
            <a:off x="3048"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2" name="Google Shape;472;p41"/>
          <p:cNvSpPr/>
          <p:nvPr/>
        </p:nvSpPr>
        <p:spPr>
          <a:xfrm>
            <a:off x="489189" y="1119031"/>
            <a:ext cx="4619938" cy="4619938"/>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3" name="Google Shape;473;p41"/>
          <p:cNvSpPr txBox="1">
            <a:spLocks noGrp="1"/>
          </p:cNvSpPr>
          <p:nvPr>
            <p:ph type="title"/>
          </p:nvPr>
        </p:nvSpPr>
        <p:spPr>
          <a:xfrm>
            <a:off x="1171074" y="1396686"/>
            <a:ext cx="3240506" cy="406462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400"/>
              <a:buFont typeface="Times New Roman"/>
              <a:buNone/>
            </a:pPr>
            <a:r>
              <a:rPr lang="en-US" u="sng">
                <a:solidFill>
                  <a:srgbClr val="FFFFFF"/>
                </a:solidFill>
                <a:latin typeface="Times New Roman"/>
                <a:ea typeface="Times New Roman"/>
                <a:cs typeface="Times New Roman"/>
                <a:sym typeface="Times New Roman"/>
              </a:rPr>
              <a:t>STANZA 13</a:t>
            </a:r>
            <a:endParaRPr/>
          </a:p>
        </p:txBody>
      </p:sp>
      <p:sp>
        <p:nvSpPr>
          <p:cNvPr id="474" name="Google Shape;474;p41"/>
          <p:cNvSpPr/>
          <p:nvPr/>
        </p:nvSpPr>
        <p:spPr>
          <a:xfrm rot="-1790889">
            <a:off x="8683720" y="941148"/>
            <a:ext cx="2987899" cy="2987899"/>
          </a:xfrm>
          <a:prstGeom prst="arc">
            <a:avLst>
              <a:gd name="adj1" fmla="val 15817365"/>
              <a:gd name="adj2" fmla="val 178138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75" name="Google Shape;475;p41"/>
          <p:cNvSpPr/>
          <p:nvPr/>
        </p:nvSpPr>
        <p:spPr>
          <a:xfrm>
            <a:off x="910048" y="4780992"/>
            <a:ext cx="546100" cy="5461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76" name="Google Shape;476;p41"/>
          <p:cNvSpPr txBox="1">
            <a:spLocks noGrp="1"/>
          </p:cNvSpPr>
          <p:nvPr>
            <p:ph type="body" idx="1"/>
          </p:nvPr>
        </p:nvSpPr>
        <p:spPr>
          <a:xfrm>
            <a:off x="5370153" y="1526033"/>
            <a:ext cx="5536397" cy="393528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sz="2400">
                <a:latin typeface="Times New Roman"/>
                <a:ea typeface="Times New Roman"/>
                <a:cs typeface="Times New Roman"/>
                <a:sym typeface="Times New Roman"/>
              </a:rPr>
              <a:t>But presently up spoke little dog Mustard,</a:t>
            </a:r>
            <a:endParaRPr/>
          </a:p>
          <a:p>
            <a:pPr marL="0" lvl="0" indent="0" algn="l" rtl="0">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I’d have been twice as brave if I hadn’t been flustered.</a:t>
            </a:r>
            <a:endParaRPr/>
          </a:p>
          <a:p>
            <a:pPr marL="0" lvl="0" indent="0" algn="l" rtl="0">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And up spoke Ink and up spoke Blink,</a:t>
            </a:r>
            <a:endParaRPr/>
          </a:p>
          <a:p>
            <a:pPr marL="0" lvl="0" indent="0" algn="l" rtl="0">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We’d have been three times as brave, we think,</a:t>
            </a:r>
            <a:endParaRPr/>
          </a:p>
          <a:p>
            <a:pPr marL="0" lvl="0" indent="0" algn="l" rtl="0">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And Custard said, I quite agree</a:t>
            </a:r>
            <a:endParaRPr/>
          </a:p>
          <a:p>
            <a:pPr marL="0" lvl="0" indent="0" algn="l" rtl="0">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That everybody is braver than me.</a:t>
            </a:r>
            <a:endParaRPr/>
          </a:p>
          <a:p>
            <a:pPr marL="0" lvl="0" indent="0" algn="l" rtl="0">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80"/>
        <p:cNvGrpSpPr/>
        <p:nvPr/>
      </p:nvGrpSpPr>
      <p:grpSpPr>
        <a:xfrm>
          <a:off x="0" y="0"/>
          <a:ext cx="0" cy="0"/>
          <a:chOff x="0" y="0"/>
          <a:chExt cx="0" cy="0"/>
        </a:xfrm>
      </p:grpSpPr>
      <p:sp>
        <p:nvSpPr>
          <p:cNvPr id="481" name="Google Shape;481;p42"/>
          <p:cNvSpPr/>
          <p:nvPr/>
        </p:nvSpPr>
        <p:spPr>
          <a:xfrm>
            <a:off x="3048"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2" name="Google Shape;482;p42"/>
          <p:cNvSpPr/>
          <p:nvPr/>
        </p:nvSpPr>
        <p:spPr>
          <a:xfrm>
            <a:off x="10208695" y="1"/>
            <a:ext cx="1135066" cy="477997"/>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3" name="Google Shape;483;p4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u="sng">
                <a:latin typeface="Times New Roman"/>
                <a:ea typeface="Times New Roman"/>
                <a:cs typeface="Times New Roman"/>
                <a:sym typeface="Times New Roman"/>
              </a:rPr>
              <a:t>EXPLANATION</a:t>
            </a:r>
            <a:endParaRPr/>
          </a:p>
        </p:txBody>
      </p:sp>
      <p:sp>
        <p:nvSpPr>
          <p:cNvPr id="484" name="Google Shape;484;p42"/>
          <p:cNvSpPr/>
          <p:nvPr/>
        </p:nvSpPr>
        <p:spPr>
          <a:xfrm rot="-5400000" flipH="1">
            <a:off x="555710" y="2183223"/>
            <a:ext cx="4083433" cy="4083433"/>
          </a:xfrm>
          <a:prstGeom prst="arc">
            <a:avLst>
              <a:gd name="adj1" fmla="val 16200000"/>
              <a:gd name="adj2" fmla="val 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485" name="Google Shape;485;p4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sz="2400">
                <a:latin typeface="Times New Roman"/>
                <a:ea typeface="Times New Roman"/>
                <a:cs typeface="Times New Roman"/>
                <a:sym typeface="Times New Roman"/>
              </a:rPr>
              <a:t>After they thanked and showed their love towards the dragon, they changed their mind. They were reminded of how they used to make fun of this coward dragon and now they all were praising him. So at once the dog said that it was just because of some confusion that he wasn’t able to do anything otherwise he would have been twice as brave as Custard. Both Ink and Blink also said that they would have been three times braver than Custard. To this, the dragon said that he fully agreed to this that all of them were more powerful and braver than him.</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89"/>
        <p:cNvGrpSpPr/>
        <p:nvPr/>
      </p:nvGrpSpPr>
      <p:grpSpPr>
        <a:xfrm>
          <a:off x="0" y="0"/>
          <a:ext cx="0" cy="0"/>
          <a:chOff x="0" y="0"/>
          <a:chExt cx="0" cy="0"/>
        </a:xfrm>
      </p:grpSpPr>
      <p:sp>
        <p:nvSpPr>
          <p:cNvPr id="490" name="Google Shape;490;p43"/>
          <p:cNvSpPr/>
          <p:nvPr/>
        </p:nvSpPr>
        <p:spPr>
          <a:xfrm>
            <a:off x="3048"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1" name="Google Shape;491;p43"/>
          <p:cNvSpPr/>
          <p:nvPr/>
        </p:nvSpPr>
        <p:spPr>
          <a:xfrm>
            <a:off x="1" y="0"/>
            <a:ext cx="4167271" cy="6858000"/>
          </a:xfrm>
          <a:custGeom>
            <a:avLst/>
            <a:gdLst/>
            <a:ahLst/>
            <a:cxnLst/>
            <a:rect l="l" t="t" r="r" b="b"/>
            <a:pathLst>
              <a:path w="4167271" h="6858000" extrusionOk="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2" name="Google Shape;492;p43"/>
          <p:cNvSpPr txBox="1">
            <a:spLocks noGrp="1"/>
          </p:cNvSpPr>
          <p:nvPr>
            <p:ph type="title"/>
          </p:nvPr>
        </p:nvSpPr>
        <p:spPr>
          <a:xfrm>
            <a:off x="686834" y="1153572"/>
            <a:ext cx="3200400" cy="44611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400"/>
              <a:buFont typeface="Times New Roman"/>
              <a:buNone/>
            </a:pPr>
            <a:r>
              <a:rPr lang="en-US" u="sng">
                <a:solidFill>
                  <a:srgbClr val="FFFFFF"/>
                </a:solidFill>
                <a:latin typeface="Times New Roman"/>
                <a:ea typeface="Times New Roman"/>
                <a:cs typeface="Times New Roman"/>
                <a:sym typeface="Times New Roman"/>
              </a:rPr>
              <a:t>LITERARY DEVICES</a:t>
            </a:r>
            <a:endParaRPr/>
          </a:p>
        </p:txBody>
      </p:sp>
      <p:sp>
        <p:nvSpPr>
          <p:cNvPr id="493" name="Google Shape;493;p43"/>
          <p:cNvSpPr/>
          <p:nvPr/>
        </p:nvSpPr>
        <p:spPr>
          <a:xfrm rot="10800000" flipH="1">
            <a:off x="7550402" y="2455479"/>
            <a:ext cx="4083433" cy="4083433"/>
          </a:xfrm>
          <a:prstGeom prst="arc">
            <a:avLst>
              <a:gd name="adj1" fmla="val 16200000"/>
              <a:gd name="adj2" fmla="val 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494" name="Google Shape;494;p43"/>
          <p:cNvSpPr txBox="1">
            <a:spLocks noGrp="1"/>
          </p:cNvSpPr>
          <p:nvPr>
            <p:ph type="body" idx="1"/>
          </p:nvPr>
        </p:nvSpPr>
        <p:spPr>
          <a:xfrm>
            <a:off x="4447308" y="591344"/>
            <a:ext cx="6906491" cy="5585619"/>
          </a:xfrm>
          <a:prstGeom prst="rect">
            <a:avLst/>
          </a:prstGeom>
          <a:noFill/>
          <a:ln>
            <a:noFill/>
          </a:ln>
        </p:spPr>
        <p:txBody>
          <a:bodyPr spcFirstLastPara="1" wrap="square" lIns="91425" tIns="45700" rIns="91425" bIns="45700" anchor="ctr" anchorCtr="0">
            <a:normAutofit/>
          </a:bodyPr>
          <a:lstStyle/>
          <a:p>
            <a:pPr marL="228600" lvl="0" indent="-228600" algn="l" rtl="0">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Rhyme scheme: aabb (mustard-flustered, blink-ink, agree-me)</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98"/>
        <p:cNvGrpSpPr/>
        <p:nvPr/>
      </p:nvGrpSpPr>
      <p:grpSpPr>
        <a:xfrm>
          <a:off x="0" y="0"/>
          <a:ext cx="0" cy="0"/>
          <a:chOff x="0" y="0"/>
          <a:chExt cx="0" cy="0"/>
        </a:xfrm>
      </p:grpSpPr>
      <p:sp>
        <p:nvSpPr>
          <p:cNvPr id="499" name="Google Shape;499;p44"/>
          <p:cNvSpPr/>
          <p:nvPr/>
        </p:nvSpPr>
        <p:spPr>
          <a:xfrm>
            <a:off x="3048"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0" name="Google Shape;500;p44"/>
          <p:cNvSpPr/>
          <p:nvPr/>
        </p:nvSpPr>
        <p:spPr>
          <a:xfrm>
            <a:off x="489189" y="1119031"/>
            <a:ext cx="4619938" cy="4619938"/>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1" name="Google Shape;501;p44"/>
          <p:cNvSpPr txBox="1">
            <a:spLocks noGrp="1"/>
          </p:cNvSpPr>
          <p:nvPr>
            <p:ph type="title"/>
          </p:nvPr>
        </p:nvSpPr>
        <p:spPr>
          <a:xfrm>
            <a:off x="1171074" y="1396686"/>
            <a:ext cx="3240506" cy="406462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400"/>
              <a:buFont typeface="Times New Roman"/>
              <a:buNone/>
            </a:pPr>
            <a:r>
              <a:rPr lang="en-US" u="sng">
                <a:solidFill>
                  <a:srgbClr val="FFFFFF"/>
                </a:solidFill>
                <a:latin typeface="Times New Roman"/>
                <a:ea typeface="Times New Roman"/>
                <a:cs typeface="Times New Roman"/>
                <a:sym typeface="Times New Roman"/>
              </a:rPr>
              <a:t>STANZA 14</a:t>
            </a:r>
            <a:endParaRPr/>
          </a:p>
        </p:txBody>
      </p:sp>
      <p:sp>
        <p:nvSpPr>
          <p:cNvPr id="502" name="Google Shape;502;p44"/>
          <p:cNvSpPr/>
          <p:nvPr/>
        </p:nvSpPr>
        <p:spPr>
          <a:xfrm rot="-1790889">
            <a:off x="8683720" y="941148"/>
            <a:ext cx="2987899" cy="2987899"/>
          </a:xfrm>
          <a:prstGeom prst="arc">
            <a:avLst>
              <a:gd name="adj1" fmla="val 15817365"/>
              <a:gd name="adj2" fmla="val 178138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03" name="Google Shape;503;p44"/>
          <p:cNvSpPr/>
          <p:nvPr/>
        </p:nvSpPr>
        <p:spPr>
          <a:xfrm>
            <a:off x="910048" y="4780992"/>
            <a:ext cx="546100" cy="5461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504" name="Google Shape;504;p44"/>
          <p:cNvSpPr txBox="1">
            <a:spLocks noGrp="1"/>
          </p:cNvSpPr>
          <p:nvPr>
            <p:ph type="body" idx="1"/>
          </p:nvPr>
        </p:nvSpPr>
        <p:spPr>
          <a:xfrm>
            <a:off x="5370153" y="1702339"/>
            <a:ext cx="6264128" cy="4153711"/>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dk1"/>
              </a:buClr>
              <a:buSzPts val="2400"/>
              <a:buNone/>
            </a:pPr>
            <a:r>
              <a:rPr lang="en-US" sz="2400">
                <a:latin typeface="Times New Roman"/>
                <a:ea typeface="Times New Roman"/>
                <a:cs typeface="Times New Roman"/>
                <a:sym typeface="Times New Roman"/>
              </a:rPr>
              <a:t>Belinda still lives in her little white house,</a:t>
            </a:r>
            <a:endParaRPr/>
          </a:p>
          <a:p>
            <a:pPr marL="0" lvl="0" indent="0" algn="l" rtl="0">
              <a:lnSpc>
                <a:spcPct val="8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With her little black kitten and her little grey mouse,</a:t>
            </a:r>
            <a:endParaRPr/>
          </a:p>
          <a:p>
            <a:pPr marL="0" lvl="0" indent="0" algn="l" rtl="0">
              <a:lnSpc>
                <a:spcPct val="8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And her little yellow dog and her little red wagon,</a:t>
            </a:r>
            <a:endParaRPr/>
          </a:p>
          <a:p>
            <a:pPr marL="0" lvl="0" indent="0" algn="l" rtl="0">
              <a:lnSpc>
                <a:spcPct val="8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And her realio, trulio little pet dragon.</a:t>
            </a:r>
            <a:endParaRPr/>
          </a:p>
          <a:p>
            <a:pPr marL="0" lvl="0" indent="0" algn="l" rtl="0">
              <a:lnSpc>
                <a:spcPct val="8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Belinda is as brave as a barrel full of bears,</a:t>
            </a:r>
            <a:endParaRPr/>
          </a:p>
          <a:p>
            <a:pPr marL="0" lvl="0" indent="0" algn="l" rtl="0">
              <a:lnSpc>
                <a:spcPct val="8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And Ink and Blink chase lions down the stairs,</a:t>
            </a:r>
            <a:endParaRPr/>
          </a:p>
          <a:p>
            <a:pPr marL="0" lvl="0" indent="0" algn="l" rtl="0">
              <a:lnSpc>
                <a:spcPct val="8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Mustard is as brave as a tiger in a rage,</a:t>
            </a:r>
            <a:endParaRPr/>
          </a:p>
          <a:p>
            <a:pPr marL="0" lvl="0" indent="0" algn="l" rtl="0">
              <a:lnSpc>
                <a:spcPct val="8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But Custard keeps crying for a nice safe cage</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8"/>
        <p:cNvGrpSpPr/>
        <p:nvPr/>
      </p:nvGrpSpPr>
      <p:grpSpPr>
        <a:xfrm>
          <a:off x="0" y="0"/>
          <a:ext cx="0" cy="0"/>
          <a:chOff x="0" y="0"/>
          <a:chExt cx="0" cy="0"/>
        </a:xfrm>
      </p:grpSpPr>
      <p:sp>
        <p:nvSpPr>
          <p:cNvPr id="509" name="Google Shape;509;p45"/>
          <p:cNvSpPr/>
          <p:nvPr/>
        </p:nvSpPr>
        <p:spPr>
          <a:xfrm>
            <a:off x="3048"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0" name="Google Shape;510;p45"/>
          <p:cNvSpPr/>
          <p:nvPr/>
        </p:nvSpPr>
        <p:spPr>
          <a:xfrm>
            <a:off x="10208695" y="1"/>
            <a:ext cx="1135066" cy="477997"/>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1" name="Google Shape;511;p4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u="sng">
                <a:latin typeface="Times New Roman"/>
                <a:ea typeface="Times New Roman"/>
                <a:cs typeface="Times New Roman"/>
                <a:sym typeface="Times New Roman"/>
              </a:rPr>
              <a:t>EXPLANATION</a:t>
            </a:r>
            <a:endParaRPr/>
          </a:p>
        </p:txBody>
      </p:sp>
      <p:sp>
        <p:nvSpPr>
          <p:cNvPr id="512" name="Google Shape;512;p45"/>
          <p:cNvSpPr/>
          <p:nvPr/>
        </p:nvSpPr>
        <p:spPr>
          <a:xfrm rot="-5400000" flipH="1">
            <a:off x="555710" y="2183223"/>
            <a:ext cx="4083433" cy="4083433"/>
          </a:xfrm>
          <a:prstGeom prst="arc">
            <a:avLst>
              <a:gd name="adj1" fmla="val 16200000"/>
              <a:gd name="adj2" fmla="val 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513" name="Google Shape;513;p4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sz="2400">
                <a:latin typeface="Times New Roman"/>
                <a:ea typeface="Times New Roman"/>
                <a:cs typeface="Times New Roman"/>
                <a:sym typeface="Times New Roman"/>
              </a:rPr>
              <a:t>At last, the poet used the same lines again to show that after this terrific episode in which the dragon was the hero where all the other characters still undermined him by saying that they were more powerful than him and could have handled the situation in a much better way, the poet says that life started again in the same manner. Belinda still lives in that little white house with Ink, Blink, Mustard and Custard and all of them are very brave whereas the dragon is still a coward who always wants to stay safe in his cage.</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17"/>
        <p:cNvGrpSpPr/>
        <p:nvPr/>
      </p:nvGrpSpPr>
      <p:grpSpPr>
        <a:xfrm>
          <a:off x="0" y="0"/>
          <a:ext cx="0" cy="0"/>
          <a:chOff x="0" y="0"/>
          <a:chExt cx="0" cy="0"/>
        </a:xfrm>
      </p:grpSpPr>
      <p:sp>
        <p:nvSpPr>
          <p:cNvPr id="518" name="Google Shape;518;p46"/>
          <p:cNvSpPr/>
          <p:nvPr/>
        </p:nvSpPr>
        <p:spPr>
          <a:xfrm>
            <a:off x="3048"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9" name="Google Shape;519;p46"/>
          <p:cNvSpPr/>
          <p:nvPr/>
        </p:nvSpPr>
        <p:spPr>
          <a:xfrm>
            <a:off x="1" y="0"/>
            <a:ext cx="4167271" cy="6858000"/>
          </a:xfrm>
          <a:custGeom>
            <a:avLst/>
            <a:gdLst/>
            <a:ahLst/>
            <a:cxnLst/>
            <a:rect l="l" t="t" r="r" b="b"/>
            <a:pathLst>
              <a:path w="4167271" h="6858000" extrusionOk="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0" name="Google Shape;520;p46"/>
          <p:cNvSpPr txBox="1">
            <a:spLocks noGrp="1"/>
          </p:cNvSpPr>
          <p:nvPr>
            <p:ph type="title"/>
          </p:nvPr>
        </p:nvSpPr>
        <p:spPr>
          <a:xfrm>
            <a:off x="686834" y="1153572"/>
            <a:ext cx="3200400" cy="44611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400"/>
              <a:buFont typeface="Times New Roman"/>
              <a:buNone/>
            </a:pPr>
            <a:r>
              <a:rPr lang="en-US" u="sng">
                <a:solidFill>
                  <a:srgbClr val="FFFFFF"/>
                </a:solidFill>
                <a:latin typeface="Times New Roman"/>
                <a:ea typeface="Times New Roman"/>
                <a:cs typeface="Times New Roman"/>
                <a:sym typeface="Times New Roman"/>
              </a:rPr>
              <a:t>LITERARY DEVICES</a:t>
            </a:r>
            <a:endParaRPr/>
          </a:p>
        </p:txBody>
      </p:sp>
      <p:sp>
        <p:nvSpPr>
          <p:cNvPr id="521" name="Google Shape;521;p46"/>
          <p:cNvSpPr/>
          <p:nvPr/>
        </p:nvSpPr>
        <p:spPr>
          <a:xfrm rot="10800000" flipH="1">
            <a:off x="7550402" y="2455479"/>
            <a:ext cx="4083433" cy="4083433"/>
          </a:xfrm>
          <a:prstGeom prst="arc">
            <a:avLst>
              <a:gd name="adj1" fmla="val 16200000"/>
              <a:gd name="adj2" fmla="val 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522" name="Google Shape;522;p46"/>
          <p:cNvSpPr txBox="1">
            <a:spLocks noGrp="1"/>
          </p:cNvSpPr>
          <p:nvPr>
            <p:ph type="body" idx="1"/>
          </p:nvPr>
        </p:nvSpPr>
        <p:spPr>
          <a:xfrm>
            <a:off x="4447308" y="591344"/>
            <a:ext cx="6906491" cy="5585619"/>
          </a:xfrm>
          <a:prstGeom prst="rect">
            <a:avLst/>
          </a:prstGeom>
          <a:noFill/>
          <a:ln>
            <a:noFill/>
          </a:ln>
        </p:spPr>
        <p:txBody>
          <a:bodyPr spcFirstLastPara="1" wrap="square" lIns="91425" tIns="45700" rIns="91425" bIns="45700" anchor="ctr" anchorCtr="0">
            <a:normAutofit/>
          </a:bodyPr>
          <a:lstStyle/>
          <a:p>
            <a:pPr marL="228600" lvl="0" indent="-228600" algn="l" rtl="0">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Refrain: Repetition of a sentence again and again (And a realio, trulio)</a:t>
            </a:r>
            <a:endParaRPr/>
          </a:p>
          <a:p>
            <a:pPr marL="228600" lvl="0" indent="-228600" algn="l"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Repetition: stanza has been repeated</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26"/>
        <p:cNvGrpSpPr/>
        <p:nvPr/>
      </p:nvGrpSpPr>
      <p:grpSpPr>
        <a:xfrm>
          <a:off x="0" y="0"/>
          <a:ext cx="0" cy="0"/>
          <a:chOff x="0" y="0"/>
          <a:chExt cx="0" cy="0"/>
        </a:xfrm>
      </p:grpSpPr>
      <p:sp>
        <p:nvSpPr>
          <p:cNvPr id="527" name="Google Shape;527;p47"/>
          <p:cNvSpPr/>
          <p:nvPr/>
        </p:nvSpPr>
        <p:spPr>
          <a:xfrm>
            <a:off x="643467" y="0"/>
            <a:ext cx="8797955" cy="6858000"/>
          </a:xfrm>
          <a:custGeom>
            <a:avLst/>
            <a:gdLst/>
            <a:ahLst/>
            <a:cxnLst/>
            <a:rect l="l" t="t" r="r" b="b"/>
            <a:pathLst>
              <a:path w="8751613" h="6858000" extrusionOk="0">
                <a:moveTo>
                  <a:pt x="1951386" y="0"/>
                </a:moveTo>
                <a:lnTo>
                  <a:pt x="6808636" y="0"/>
                </a:lnTo>
                <a:lnTo>
                  <a:pt x="6972292" y="272824"/>
                </a:lnTo>
                <a:cubicBezTo>
                  <a:pt x="8684358" y="3126935"/>
                  <a:pt x="8684358" y="3126935"/>
                  <a:pt x="8684358" y="3126935"/>
                </a:cubicBezTo>
                <a:cubicBezTo>
                  <a:pt x="8774032" y="3299544"/>
                  <a:pt x="8774032" y="3558457"/>
                  <a:pt x="8684358" y="3731065"/>
                </a:cubicBezTo>
                <a:cubicBezTo>
                  <a:pt x="7154297" y="6281764"/>
                  <a:pt x="6867411" y="6760019"/>
                  <a:pt x="6813619" y="6849692"/>
                </a:cubicBezTo>
                <a:lnTo>
                  <a:pt x="6808636" y="6858000"/>
                </a:lnTo>
                <a:lnTo>
                  <a:pt x="1951386" y="6858000"/>
                </a:lnTo>
                <a:lnTo>
                  <a:pt x="1787729" y="6585176"/>
                </a:lnTo>
                <a:cubicBezTo>
                  <a:pt x="75663" y="3731065"/>
                  <a:pt x="75663" y="3731065"/>
                  <a:pt x="75663" y="3731065"/>
                </a:cubicBezTo>
                <a:cubicBezTo>
                  <a:pt x="-25220" y="3558457"/>
                  <a:pt x="-25220" y="3299544"/>
                  <a:pt x="75663" y="3126935"/>
                </a:cubicBezTo>
                <a:cubicBezTo>
                  <a:pt x="1605724" y="576237"/>
                  <a:pt x="1892611" y="97981"/>
                  <a:pt x="1946402" y="83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528" name="Google Shape;528;p47" descr="199 Phrases for Saying Thank You in Any Situation ..."/>
          <p:cNvPicPr preferRelativeResize="0"/>
          <p:nvPr/>
        </p:nvPicPr>
        <p:blipFill rotWithShape="1">
          <a:blip r:embed="rId3">
            <a:alphaModFix/>
          </a:blip>
          <a:srcRect/>
          <a:stretch/>
        </p:blipFill>
        <p:spPr>
          <a:xfrm>
            <a:off x="2748908" y="1112293"/>
            <a:ext cx="4633414" cy="4633414"/>
          </a:xfrm>
          <a:prstGeom prst="rect">
            <a:avLst/>
          </a:prstGeom>
          <a:noFill/>
          <a:ln>
            <a:noFill/>
          </a:ln>
        </p:spPr>
      </p:pic>
      <p:grpSp>
        <p:nvGrpSpPr>
          <p:cNvPr id="529" name="Google Shape;529;p47"/>
          <p:cNvGrpSpPr/>
          <p:nvPr/>
        </p:nvGrpSpPr>
        <p:grpSpPr>
          <a:xfrm>
            <a:off x="9160561" y="1075188"/>
            <a:ext cx="1562267" cy="1172973"/>
            <a:chOff x="9160561" y="1000124"/>
            <a:chExt cx="1562267" cy="1172973"/>
          </a:xfrm>
        </p:grpSpPr>
        <p:sp>
          <p:nvSpPr>
            <p:cNvPr id="530" name="Google Shape;530;p47"/>
            <p:cNvSpPr/>
            <p:nvPr/>
          </p:nvSpPr>
          <p:spPr>
            <a:xfrm>
              <a:off x="9160561" y="1348782"/>
              <a:ext cx="935037" cy="824315"/>
            </a:xfrm>
            <a:custGeom>
              <a:avLst/>
              <a:gdLst/>
              <a:ahLst/>
              <a:cxnLst/>
              <a:rect l="l" t="t" r="r" b="b"/>
              <a:pathLst>
                <a:path w="785" h="692" extrusionOk="0">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1" name="Google Shape;531;p47"/>
            <p:cNvSpPr/>
            <p:nvPr/>
          </p:nvSpPr>
          <p:spPr>
            <a:xfrm>
              <a:off x="9960661" y="1000124"/>
              <a:ext cx="762167" cy="671915"/>
            </a:xfrm>
            <a:custGeom>
              <a:avLst/>
              <a:gdLst/>
              <a:ahLst/>
              <a:cxnLst/>
              <a:rect l="l" t="t" r="r" b="b"/>
              <a:pathLst>
                <a:path w="785" h="692" extrusionOk="0">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4"/>
        <p:cNvGrpSpPr/>
        <p:nvPr/>
      </p:nvGrpSpPr>
      <p:grpSpPr>
        <a:xfrm>
          <a:off x="0" y="0"/>
          <a:ext cx="0" cy="0"/>
          <a:chOff x="0" y="0"/>
          <a:chExt cx="0" cy="0"/>
        </a:xfrm>
      </p:grpSpPr>
      <p:sp>
        <p:nvSpPr>
          <p:cNvPr id="135" name="Google Shape;135;p5"/>
          <p:cNvSpPr/>
          <p:nvPr/>
        </p:nvSpPr>
        <p:spPr>
          <a:xfrm>
            <a:off x="3048"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6" name="Google Shape;136;p5"/>
          <p:cNvSpPr/>
          <p:nvPr/>
        </p:nvSpPr>
        <p:spPr>
          <a:xfrm>
            <a:off x="489189" y="1119031"/>
            <a:ext cx="4619938" cy="4619938"/>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7" name="Google Shape;137;p5"/>
          <p:cNvSpPr txBox="1">
            <a:spLocks noGrp="1"/>
          </p:cNvSpPr>
          <p:nvPr>
            <p:ph type="title"/>
          </p:nvPr>
        </p:nvSpPr>
        <p:spPr>
          <a:xfrm>
            <a:off x="1171074" y="1396686"/>
            <a:ext cx="3240506" cy="406462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4400"/>
              <a:buFont typeface="Times New Roman"/>
              <a:buNone/>
            </a:pPr>
            <a:r>
              <a:rPr lang="en-US" u="sng">
                <a:solidFill>
                  <a:srgbClr val="FFFFFF"/>
                </a:solidFill>
                <a:latin typeface="Times New Roman"/>
                <a:ea typeface="Times New Roman"/>
                <a:cs typeface="Times New Roman"/>
                <a:sym typeface="Times New Roman"/>
              </a:rPr>
              <a:t>STANZA 1</a:t>
            </a:r>
            <a:endParaRPr/>
          </a:p>
        </p:txBody>
      </p:sp>
      <p:sp>
        <p:nvSpPr>
          <p:cNvPr id="138" name="Google Shape;138;p5"/>
          <p:cNvSpPr/>
          <p:nvPr/>
        </p:nvSpPr>
        <p:spPr>
          <a:xfrm rot="-1790889">
            <a:off x="8683720" y="941148"/>
            <a:ext cx="2987899" cy="2987899"/>
          </a:xfrm>
          <a:prstGeom prst="arc">
            <a:avLst>
              <a:gd name="adj1" fmla="val 15817365"/>
              <a:gd name="adj2" fmla="val 178138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39" name="Google Shape;139;p5"/>
          <p:cNvSpPr/>
          <p:nvPr/>
        </p:nvSpPr>
        <p:spPr>
          <a:xfrm>
            <a:off x="910048" y="4780992"/>
            <a:ext cx="546100" cy="5461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40" name="Google Shape;140;p5"/>
          <p:cNvSpPr txBox="1">
            <a:spLocks noGrp="1"/>
          </p:cNvSpPr>
          <p:nvPr>
            <p:ph type="body" idx="1"/>
          </p:nvPr>
        </p:nvSpPr>
        <p:spPr>
          <a:xfrm>
            <a:off x="5370153" y="1526033"/>
            <a:ext cx="5536397" cy="3935281"/>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sz="2400">
                <a:latin typeface="Times New Roman"/>
                <a:ea typeface="Times New Roman"/>
                <a:cs typeface="Times New Roman"/>
                <a:sym typeface="Times New Roman"/>
              </a:rPr>
              <a:t>Belinda lived in a little white house,                           </a:t>
            </a:r>
            <a:endParaRPr/>
          </a:p>
          <a:p>
            <a:pPr marL="0" lvl="0" indent="0" algn="ctr" rtl="0">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With a little black kitten and a little grey mouse,</a:t>
            </a:r>
            <a:endParaRPr/>
          </a:p>
          <a:p>
            <a:pPr marL="0" lvl="0" indent="0" algn="ctr" rtl="0">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And a little yellow dog and a little red wagon,</a:t>
            </a:r>
            <a:endParaRPr/>
          </a:p>
          <a:p>
            <a:pPr marL="0" lvl="0" indent="0" algn="ctr" rtl="0">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And a realio, trulio, little pet dragon.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4"/>
        <p:cNvGrpSpPr/>
        <p:nvPr/>
      </p:nvGrpSpPr>
      <p:grpSpPr>
        <a:xfrm>
          <a:off x="0" y="0"/>
          <a:ext cx="0" cy="0"/>
          <a:chOff x="0" y="0"/>
          <a:chExt cx="0" cy="0"/>
        </a:xfrm>
      </p:grpSpPr>
      <p:sp>
        <p:nvSpPr>
          <p:cNvPr id="145" name="Google Shape;145;p6"/>
          <p:cNvSpPr/>
          <p:nvPr/>
        </p:nvSpPr>
        <p:spPr>
          <a:xfrm>
            <a:off x="3048"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6" name="Google Shape;146;p6"/>
          <p:cNvSpPr/>
          <p:nvPr/>
        </p:nvSpPr>
        <p:spPr>
          <a:xfrm>
            <a:off x="10208695" y="1"/>
            <a:ext cx="1135066" cy="477997"/>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7" name="Google Shape;147;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u="sng">
                <a:latin typeface="Times New Roman"/>
                <a:ea typeface="Times New Roman"/>
                <a:cs typeface="Times New Roman"/>
                <a:sym typeface="Times New Roman"/>
              </a:rPr>
              <a:t>EXPLANATION</a:t>
            </a:r>
            <a:endParaRPr/>
          </a:p>
        </p:txBody>
      </p:sp>
      <p:sp>
        <p:nvSpPr>
          <p:cNvPr id="148" name="Google Shape;148;p6"/>
          <p:cNvSpPr/>
          <p:nvPr/>
        </p:nvSpPr>
        <p:spPr>
          <a:xfrm rot="-5400000" flipH="1">
            <a:off x="555710" y="2183223"/>
            <a:ext cx="4083433" cy="4083433"/>
          </a:xfrm>
          <a:prstGeom prst="arc">
            <a:avLst>
              <a:gd name="adj1" fmla="val 16200000"/>
              <a:gd name="adj2" fmla="val 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49" name="Google Shape;149;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sz="2400">
                <a:latin typeface="Times New Roman"/>
                <a:ea typeface="Times New Roman"/>
                <a:cs typeface="Times New Roman"/>
                <a:sym typeface="Times New Roman"/>
              </a:rPr>
              <a:t>The poet says that once there was a little girl named Belinda. She lived in a little white house. She lived with some creatures who were her pets. They were a black kitten, a grey mouse, a yellow dog, a little red wagon and a creature that the poet says was really and truly a dragon.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3"/>
        <p:cNvGrpSpPr/>
        <p:nvPr/>
      </p:nvGrpSpPr>
      <p:grpSpPr>
        <a:xfrm>
          <a:off x="0" y="0"/>
          <a:ext cx="0" cy="0"/>
          <a:chOff x="0" y="0"/>
          <a:chExt cx="0" cy="0"/>
        </a:xfrm>
      </p:grpSpPr>
      <p:sp>
        <p:nvSpPr>
          <p:cNvPr id="154" name="Google Shape;154;p7"/>
          <p:cNvSpPr/>
          <p:nvPr/>
        </p:nvSpPr>
        <p:spPr>
          <a:xfrm>
            <a:off x="3048"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5" name="Google Shape;155;p7"/>
          <p:cNvSpPr/>
          <p:nvPr/>
        </p:nvSpPr>
        <p:spPr>
          <a:xfrm>
            <a:off x="1" y="0"/>
            <a:ext cx="4167271" cy="6858000"/>
          </a:xfrm>
          <a:custGeom>
            <a:avLst/>
            <a:gdLst/>
            <a:ahLst/>
            <a:cxnLst/>
            <a:rect l="l" t="t" r="r" b="b"/>
            <a:pathLst>
              <a:path w="4167271" h="6858000" extrusionOk="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6" name="Google Shape;156;p7"/>
          <p:cNvSpPr txBox="1">
            <a:spLocks noGrp="1"/>
          </p:cNvSpPr>
          <p:nvPr>
            <p:ph type="title"/>
          </p:nvPr>
        </p:nvSpPr>
        <p:spPr>
          <a:xfrm>
            <a:off x="686834" y="1153572"/>
            <a:ext cx="3200400" cy="44611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400"/>
              <a:buFont typeface="Times New Roman"/>
              <a:buNone/>
            </a:pPr>
            <a:r>
              <a:rPr lang="en-US" u="sng">
                <a:solidFill>
                  <a:srgbClr val="FFFFFF"/>
                </a:solidFill>
                <a:latin typeface="Times New Roman"/>
                <a:ea typeface="Times New Roman"/>
                <a:cs typeface="Times New Roman"/>
                <a:sym typeface="Times New Roman"/>
              </a:rPr>
              <a:t>LITERARY DEVICES</a:t>
            </a:r>
            <a:endParaRPr/>
          </a:p>
        </p:txBody>
      </p:sp>
      <p:sp>
        <p:nvSpPr>
          <p:cNvPr id="157" name="Google Shape;157;p7"/>
          <p:cNvSpPr/>
          <p:nvPr/>
        </p:nvSpPr>
        <p:spPr>
          <a:xfrm rot="10800000" flipH="1">
            <a:off x="7550402" y="2455479"/>
            <a:ext cx="4083433" cy="4083433"/>
          </a:xfrm>
          <a:prstGeom prst="arc">
            <a:avLst>
              <a:gd name="adj1" fmla="val 16200000"/>
              <a:gd name="adj2" fmla="val 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58" name="Google Shape;158;p7"/>
          <p:cNvSpPr txBox="1">
            <a:spLocks noGrp="1"/>
          </p:cNvSpPr>
          <p:nvPr>
            <p:ph type="body" idx="1"/>
          </p:nvPr>
        </p:nvSpPr>
        <p:spPr>
          <a:xfrm>
            <a:off x="4447308" y="591344"/>
            <a:ext cx="6906491" cy="5585619"/>
          </a:xfrm>
          <a:prstGeom prst="rect">
            <a:avLst/>
          </a:prstGeom>
          <a:noFill/>
          <a:ln>
            <a:noFill/>
          </a:ln>
        </p:spPr>
        <p:txBody>
          <a:bodyPr spcFirstLastPara="1" wrap="square" lIns="91425" tIns="45700" rIns="91425" bIns="45700" anchor="ctr" anchorCtr="0">
            <a:normAutofit/>
          </a:bodyPr>
          <a:lstStyle/>
          <a:p>
            <a:pPr marL="228600" lvl="0" indent="-228600" algn="l" rtl="0">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Rhyme scheme: aabb (house-mouse, wagon-dragon)</a:t>
            </a:r>
            <a:endParaRPr/>
          </a:p>
          <a:p>
            <a:pPr marL="228600" lvl="0" indent="-228600" algn="l"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Repetition: use of the word ‘little’</a:t>
            </a:r>
            <a:endParaRPr/>
          </a:p>
          <a:p>
            <a:pPr marL="228600" lvl="0" indent="-228600" algn="l"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Oxymoron: use of two words with opposite meanings ‘ “pet dragon”</a:t>
            </a:r>
            <a:endParaRPr/>
          </a:p>
          <a:p>
            <a:pPr marL="228600" lvl="0" indent="-228600" algn="l"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Anaphora: repeated use of word at the start of two consecutive lines. (And a little ….And a realio)</a:t>
            </a:r>
            <a:endParaRPr/>
          </a:p>
          <a:p>
            <a:pPr marL="228600" lvl="0" indent="-228600" algn="l"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Refrain: Repetition of a sentence again and again (And a realio, trulio,)</a:t>
            </a:r>
            <a:endParaRPr/>
          </a:p>
          <a:p>
            <a:pPr marL="228600" lvl="0" indent="-228600" algn="l"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Poetic license: realio, trulio for real, true. The spellings have been changed to create a musical effect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2"/>
        <p:cNvGrpSpPr/>
        <p:nvPr/>
      </p:nvGrpSpPr>
      <p:grpSpPr>
        <a:xfrm>
          <a:off x="0" y="0"/>
          <a:ext cx="0" cy="0"/>
          <a:chOff x="0" y="0"/>
          <a:chExt cx="0" cy="0"/>
        </a:xfrm>
      </p:grpSpPr>
      <p:sp>
        <p:nvSpPr>
          <p:cNvPr id="163" name="Google Shape;163;p8"/>
          <p:cNvSpPr/>
          <p:nvPr/>
        </p:nvSpPr>
        <p:spPr>
          <a:xfrm>
            <a:off x="3048"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4" name="Google Shape;164;p8"/>
          <p:cNvSpPr/>
          <p:nvPr/>
        </p:nvSpPr>
        <p:spPr>
          <a:xfrm>
            <a:off x="489189" y="1119031"/>
            <a:ext cx="4619938" cy="4619938"/>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5" name="Google Shape;165;p8"/>
          <p:cNvSpPr txBox="1">
            <a:spLocks noGrp="1"/>
          </p:cNvSpPr>
          <p:nvPr>
            <p:ph type="title"/>
          </p:nvPr>
        </p:nvSpPr>
        <p:spPr>
          <a:xfrm>
            <a:off x="1171074" y="1396686"/>
            <a:ext cx="3240506" cy="406462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4400"/>
              <a:buFont typeface="Times New Roman"/>
              <a:buNone/>
            </a:pPr>
            <a:r>
              <a:rPr lang="en-US" u="sng">
                <a:solidFill>
                  <a:srgbClr val="FFFFFF"/>
                </a:solidFill>
                <a:latin typeface="Times New Roman"/>
                <a:ea typeface="Times New Roman"/>
                <a:cs typeface="Times New Roman"/>
                <a:sym typeface="Times New Roman"/>
              </a:rPr>
              <a:t>STANZA 2</a:t>
            </a:r>
            <a:endParaRPr/>
          </a:p>
        </p:txBody>
      </p:sp>
      <p:sp>
        <p:nvSpPr>
          <p:cNvPr id="166" name="Google Shape;166;p8"/>
          <p:cNvSpPr/>
          <p:nvPr/>
        </p:nvSpPr>
        <p:spPr>
          <a:xfrm rot="-1790889">
            <a:off x="8683720" y="941148"/>
            <a:ext cx="2987899" cy="2987899"/>
          </a:xfrm>
          <a:prstGeom prst="arc">
            <a:avLst>
              <a:gd name="adj1" fmla="val 15817365"/>
              <a:gd name="adj2" fmla="val 178138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67" name="Google Shape;167;p8"/>
          <p:cNvSpPr/>
          <p:nvPr/>
        </p:nvSpPr>
        <p:spPr>
          <a:xfrm>
            <a:off x="910048" y="4780992"/>
            <a:ext cx="546100" cy="5461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68" name="Google Shape;168;p8"/>
          <p:cNvSpPr txBox="1">
            <a:spLocks noGrp="1"/>
          </p:cNvSpPr>
          <p:nvPr>
            <p:ph type="body" idx="1"/>
          </p:nvPr>
        </p:nvSpPr>
        <p:spPr>
          <a:xfrm>
            <a:off x="5370153" y="1526033"/>
            <a:ext cx="5536397" cy="393528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sz="2400">
                <a:latin typeface="Times New Roman"/>
                <a:ea typeface="Times New Roman"/>
                <a:cs typeface="Times New Roman"/>
                <a:sym typeface="Times New Roman"/>
              </a:rPr>
              <a:t>Now the name of the little black kitten was Ink,</a:t>
            </a:r>
            <a:endParaRPr/>
          </a:p>
          <a:p>
            <a:pPr marL="0" lvl="0" indent="0" algn="l" rtl="0">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And the little grey mouse, she called him Blink, </a:t>
            </a:r>
            <a:endParaRPr/>
          </a:p>
          <a:p>
            <a:pPr marL="0" lvl="0" indent="0" algn="l" rtl="0">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And the little yellow dog was sharp as Mustard,</a:t>
            </a:r>
            <a:endParaRPr/>
          </a:p>
          <a:p>
            <a:pPr marL="0" lvl="0" indent="0" algn="l" rtl="0">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But the dragon was a coward, and she called him Custard.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2"/>
        <p:cNvGrpSpPr/>
        <p:nvPr/>
      </p:nvGrpSpPr>
      <p:grpSpPr>
        <a:xfrm>
          <a:off x="0" y="0"/>
          <a:ext cx="0" cy="0"/>
          <a:chOff x="0" y="0"/>
          <a:chExt cx="0" cy="0"/>
        </a:xfrm>
      </p:grpSpPr>
      <p:sp>
        <p:nvSpPr>
          <p:cNvPr id="173" name="Google Shape;173;p9"/>
          <p:cNvSpPr/>
          <p:nvPr/>
        </p:nvSpPr>
        <p:spPr>
          <a:xfrm>
            <a:off x="3048"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4" name="Google Shape;174;p9"/>
          <p:cNvSpPr/>
          <p:nvPr/>
        </p:nvSpPr>
        <p:spPr>
          <a:xfrm>
            <a:off x="10208695" y="1"/>
            <a:ext cx="1135066" cy="477997"/>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5" name="Google Shape;175;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u="sng">
                <a:latin typeface="Times New Roman"/>
                <a:ea typeface="Times New Roman"/>
                <a:cs typeface="Times New Roman"/>
                <a:sym typeface="Times New Roman"/>
              </a:rPr>
              <a:t>EXPLANATION</a:t>
            </a:r>
            <a:endParaRPr/>
          </a:p>
        </p:txBody>
      </p:sp>
      <p:sp>
        <p:nvSpPr>
          <p:cNvPr id="176" name="Google Shape;176;p9"/>
          <p:cNvSpPr/>
          <p:nvPr/>
        </p:nvSpPr>
        <p:spPr>
          <a:xfrm rot="-5400000" flipH="1">
            <a:off x="555710" y="2183223"/>
            <a:ext cx="4083433" cy="4083433"/>
          </a:xfrm>
          <a:prstGeom prst="arc">
            <a:avLst>
              <a:gd name="adj1" fmla="val 16200000"/>
              <a:gd name="adj2" fmla="val 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77" name="Google Shape;177;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sz="2400">
                <a:latin typeface="Times New Roman"/>
                <a:ea typeface="Times New Roman"/>
                <a:cs typeface="Times New Roman"/>
                <a:sym typeface="Times New Roman"/>
              </a:rPr>
              <a:t>The poet explains the name of all the animals that are tamed by Belinda. He says that the name of black kitten is Ink. The name of grey mouse is Blink. The little yellow dog had yellow colour and so she calls him Mustard and the dragon that was a coward means was a weakling was called Custard.</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2943</Words>
  <Application>Microsoft Office PowerPoint</Application>
  <PresentationFormat>Widescreen</PresentationFormat>
  <Paragraphs>179</Paragraphs>
  <Slides>47</Slides>
  <Notes>47</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47</vt:i4>
      </vt:variant>
    </vt:vector>
  </HeadingPairs>
  <TitlesOfParts>
    <vt:vector size="52" baseType="lpstr">
      <vt:lpstr>Arial</vt:lpstr>
      <vt:lpstr>Calibri</vt:lpstr>
      <vt:lpstr>Times New Roman</vt:lpstr>
      <vt:lpstr>Office Theme</vt:lpstr>
      <vt:lpstr>Office Theme</vt:lpstr>
      <vt:lpstr>THE TALE OF CUSTARD THE DRAGON  (CLASS 10)</vt:lpstr>
      <vt:lpstr>INTRODUCTION</vt:lpstr>
      <vt:lpstr>ABOUT THE POET</vt:lpstr>
      <vt:lpstr>SUMMARY</vt:lpstr>
      <vt:lpstr>STANZA 1</vt:lpstr>
      <vt:lpstr>EXPLANATION</vt:lpstr>
      <vt:lpstr>LITERARY DEVICES</vt:lpstr>
      <vt:lpstr>STANZA 2</vt:lpstr>
      <vt:lpstr>EXPLANATION</vt:lpstr>
      <vt:lpstr>LITERARY DEVICES</vt:lpstr>
      <vt:lpstr>STANZA 3</vt:lpstr>
      <vt:lpstr>EXPLANATION</vt:lpstr>
      <vt:lpstr>LITERARY DEVICES</vt:lpstr>
      <vt:lpstr>STANZA 4</vt:lpstr>
      <vt:lpstr>EXPLANATION</vt:lpstr>
      <vt:lpstr>LITERARY DEVICES</vt:lpstr>
      <vt:lpstr>STANZA 5</vt:lpstr>
      <vt:lpstr>EXPLANATION</vt:lpstr>
      <vt:lpstr>LITERARY DEVICES</vt:lpstr>
      <vt:lpstr>STANZA 6</vt:lpstr>
      <vt:lpstr>EXPLANATION</vt:lpstr>
      <vt:lpstr>LITERARY DEVICES</vt:lpstr>
      <vt:lpstr>STANZA 7</vt:lpstr>
      <vt:lpstr>EXPLANATION</vt:lpstr>
      <vt:lpstr>LITERARY DEVICES</vt:lpstr>
      <vt:lpstr>STANZA 8</vt:lpstr>
      <vt:lpstr>EXPLANATION</vt:lpstr>
      <vt:lpstr>LITERARY DEVICES</vt:lpstr>
      <vt:lpstr>STANZA  9</vt:lpstr>
      <vt:lpstr>EXPLANATION</vt:lpstr>
      <vt:lpstr>LITERARY DEVICES</vt:lpstr>
      <vt:lpstr>STANZA 10</vt:lpstr>
      <vt:lpstr>EXPLANATION</vt:lpstr>
      <vt:lpstr>LITERARY DEVICES</vt:lpstr>
      <vt:lpstr>STANZA 11</vt:lpstr>
      <vt:lpstr>EXPLANATION</vt:lpstr>
      <vt:lpstr>LITERARY DEVICES</vt:lpstr>
      <vt:lpstr>STANZA 12</vt:lpstr>
      <vt:lpstr>EXPLANATION</vt:lpstr>
      <vt:lpstr>LITERARY DEVICES</vt:lpstr>
      <vt:lpstr>STANZA 13</vt:lpstr>
      <vt:lpstr>EXPLANATION</vt:lpstr>
      <vt:lpstr>LITERARY DEVICES</vt:lpstr>
      <vt:lpstr>STANZA 14</vt:lpstr>
      <vt:lpstr>EXPLANATION</vt:lpstr>
      <vt:lpstr>LITERARY DEVICES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TALE OF CUSTARD THE DRAGON  (CLASS 10)</dc:title>
  <dc:creator>Shiv Bahadur Mathur</dc:creator>
  <cp:lastModifiedBy>Kanchan Bomche</cp:lastModifiedBy>
  <cp:revision>1</cp:revision>
  <dcterms:created xsi:type="dcterms:W3CDTF">2020-06-26T23:20:07Z</dcterms:created>
  <dcterms:modified xsi:type="dcterms:W3CDTF">2020-07-30T11:44:10Z</dcterms:modified>
</cp:coreProperties>
</file>