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3" r:id="rId2"/>
    <p:sldId id="397" r:id="rId3"/>
    <p:sldId id="459" r:id="rId4"/>
    <p:sldId id="486" r:id="rId5"/>
    <p:sldId id="460" r:id="rId6"/>
    <p:sldId id="483" r:id="rId7"/>
    <p:sldId id="442" r:id="rId8"/>
    <p:sldId id="467" r:id="rId9"/>
    <p:sldId id="464" r:id="rId10"/>
    <p:sldId id="437" r:id="rId11"/>
    <p:sldId id="484" r:id="rId12"/>
    <p:sldId id="465" r:id="rId13"/>
    <p:sldId id="423" r:id="rId14"/>
    <p:sldId id="424" r:id="rId15"/>
    <p:sldId id="425" r:id="rId16"/>
    <p:sldId id="427" r:id="rId17"/>
    <p:sldId id="428" r:id="rId18"/>
    <p:sldId id="429" r:id="rId19"/>
    <p:sldId id="430" r:id="rId20"/>
    <p:sldId id="443" r:id="rId21"/>
    <p:sldId id="438" r:id="rId22"/>
    <p:sldId id="485" r:id="rId23"/>
    <p:sldId id="466" r:id="rId24"/>
  </p:sldIdLst>
  <p:sldSz cx="12192000" cy="6858000"/>
  <p:notesSz cx="7099300" cy="10234613"/>
  <p:custDataLst>
    <p:tags r:id="rId2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F603771-4AE2-455C-9D05-9948B32816C8}">
          <p14:sldIdLst>
            <p14:sldId id="373"/>
          </p14:sldIdLst>
        </p14:section>
        <p14:section name="Agenda" id="{743CC6D7-8A32-4C72-AC06-70BF5E2F6F9A}">
          <p14:sldIdLst>
            <p14:sldId id="397"/>
          </p14:sldIdLst>
        </p14:section>
        <p14:section name="Content" id="{89D6A9F1-FDD0-4635-AAA5-74937F0A1DE4}">
          <p14:sldIdLst>
            <p14:sldId id="459"/>
            <p14:sldId id="486"/>
            <p14:sldId id="460"/>
            <p14:sldId id="483"/>
            <p14:sldId id="442"/>
            <p14:sldId id="467"/>
            <p14:sldId id="464"/>
            <p14:sldId id="437"/>
            <p14:sldId id="484"/>
            <p14:sldId id="465"/>
          </p14:sldIdLst>
        </p14:section>
        <p14:section name="Backup" id="{ECDE241E-FA6B-4CDD-9263-A57E87348FC5}">
          <p14:sldIdLst>
            <p14:sldId id="423"/>
            <p14:sldId id="424"/>
            <p14:sldId id="425"/>
            <p14:sldId id="427"/>
            <p14:sldId id="428"/>
            <p14:sldId id="429"/>
            <p14:sldId id="430"/>
            <p14:sldId id="443"/>
            <p14:sldId id="438"/>
            <p14:sldId id="485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EBAE5"/>
    <a:srgbClr val="E7EAEA"/>
    <a:srgbClr val="00549F"/>
    <a:srgbClr val="D2E3F5"/>
    <a:srgbClr val="646567"/>
    <a:srgbClr val="FF6600"/>
    <a:srgbClr val="FFFFFF"/>
    <a:srgbClr val="C7DD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1" autoAdjust="0"/>
    <p:restoredTop sz="96515" autoAdjust="0"/>
  </p:normalViewPr>
  <p:slideViewPr>
    <p:cSldViewPr snapToGrid="0" showGuides="1">
      <p:cViewPr varScale="1">
        <p:scale>
          <a:sx n="79" d="100"/>
          <a:sy n="79" d="100"/>
        </p:scale>
        <p:origin x="1046" y="72"/>
      </p:cViewPr>
      <p:guideLst>
        <p:guide orient="horz" pos="2183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27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Plant Capacity in GWh</a:t>
            </a:r>
          </a:p>
        </c:rich>
      </c:tx>
      <c:layout>
        <c:manualLayout>
          <c:xMode val="edge"/>
          <c:yMode val="edge"/>
          <c:x val="0.37187106434059802"/>
          <c:y val="3.6382566161839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99183318981306E-2"/>
          <c:y val="0.24421950596676301"/>
          <c:w val="0.92342089589667997"/>
          <c:h val="0.47367776695112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Required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2026</c:v>
                </c:pt>
                <c:pt idx="1">
                  <c:v>2031</c:v>
                </c:pt>
                <c:pt idx="2">
                  <c:v>2036</c:v>
                </c:pt>
                <c:pt idx="3">
                  <c:v>2041-204x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26.67</c:v>
                </c:pt>
                <c:pt idx="2">
                  <c:v>38.33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2-4F68-8535-C692FD0B68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2026</c:v>
                </c:pt>
                <c:pt idx="1">
                  <c:v>2031</c:v>
                </c:pt>
                <c:pt idx="2">
                  <c:v>2036</c:v>
                </c:pt>
                <c:pt idx="3">
                  <c:v>2041-204x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16.5</c:v>
                </c:pt>
                <c:pt idx="1">
                  <c:v>29.34</c:v>
                </c:pt>
                <c:pt idx="2">
                  <c:v>42.17</c:v>
                </c:pt>
                <c:pt idx="3">
                  <c:v>52.71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2-4F68-8535-C692FD0B68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90066975"/>
        <c:axId val="890093375"/>
      </c:barChart>
      <c:catAx>
        <c:axId val="890066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tx1"/>
                    </a:solidFill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7572240958701301"/>
              <c:y val="0.80430961629630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093375"/>
        <c:crosses val="autoZero"/>
        <c:auto val="1"/>
        <c:lblAlgn val="ctr"/>
        <c:lblOffset val="100"/>
        <c:noMultiLvlLbl val="0"/>
      </c:catAx>
      <c:valAx>
        <c:axId val="89009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tx1"/>
                    </a:solidFill>
                  </a:rPr>
                  <a:t>GWh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066975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641675219130003"/>
          <c:y val="0.87227926114438503"/>
          <c:w val="0.15624286693575901"/>
          <c:h val="0.10829627810504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7238A-8CF3-4665-9967-BFAF3C3DADEA}" type="doc">
      <dgm:prSet loTypeId="urn:microsoft.com/office/officeart/2005/8/layout/hChevron3" loCatId="process" qsTypeId="urn:microsoft.com/office/officeart/2005/8/quickstyle/simple1#1" qsCatId="simple" csTypeId="urn:microsoft.com/office/officeart/2005/8/colors/accent0_3#1" csCatId="mainScheme" phldr="1"/>
      <dgm:spPr/>
    </dgm:pt>
    <dgm:pt modelId="{381E34E2-A189-4453-95E2-A0928E3A4C3B}">
      <dgm:prSet phldrT="[Text]" custT="1"/>
      <dgm:spPr/>
      <dgm:t>
        <a:bodyPr/>
        <a:lstStyle/>
        <a:p>
          <a:pPr algn="l"/>
          <a:r>
            <a:rPr lang="en-US" sz="2400" noProof="0" dirty="0"/>
            <a:t>Electrode manufacturing</a:t>
          </a:r>
        </a:p>
      </dgm:t>
    </dgm:pt>
    <dgm:pt modelId="{883AC905-89EF-401C-8CCD-21F7F1C886EB}" type="parTrans" cxnId="{3CF5C80A-B035-4C2A-ACC4-A5132DF10328}">
      <dgm:prSet/>
      <dgm:spPr/>
      <dgm:t>
        <a:bodyPr/>
        <a:lstStyle/>
        <a:p>
          <a:endParaRPr lang="de-DE"/>
        </a:p>
      </dgm:t>
    </dgm:pt>
    <dgm:pt modelId="{09AD1AEC-7CAE-4CE0-9DD3-6E547B4143AD}" type="sibTrans" cxnId="{3CF5C80A-B035-4C2A-ACC4-A5132DF10328}">
      <dgm:prSet/>
      <dgm:spPr/>
      <dgm:t>
        <a:bodyPr/>
        <a:lstStyle/>
        <a:p>
          <a:endParaRPr lang="de-DE"/>
        </a:p>
      </dgm:t>
    </dgm:pt>
    <dgm:pt modelId="{C68FBF9E-E71D-4ED6-9EA1-767F9E130DAD}">
      <dgm:prSet phldrT="[Text]" custT="1"/>
      <dgm:spPr/>
      <dgm:t>
        <a:bodyPr/>
        <a:lstStyle/>
        <a:p>
          <a:pPr algn="ctr"/>
          <a:r>
            <a:rPr lang="en-US" sz="2400" noProof="0" dirty="0"/>
            <a:t>Cell assembly</a:t>
          </a:r>
        </a:p>
      </dgm:t>
    </dgm:pt>
    <dgm:pt modelId="{E3E00C18-16D7-4453-BFC3-29CA912078F7}" type="parTrans" cxnId="{59F9DA3A-FCBD-42BA-8DCA-DBFADB2EDC82}">
      <dgm:prSet/>
      <dgm:spPr/>
      <dgm:t>
        <a:bodyPr/>
        <a:lstStyle/>
        <a:p>
          <a:endParaRPr lang="de-DE"/>
        </a:p>
      </dgm:t>
    </dgm:pt>
    <dgm:pt modelId="{BCA2DC45-4F9A-4562-8F47-97373874A2B1}" type="sibTrans" cxnId="{59F9DA3A-FCBD-42BA-8DCA-DBFADB2EDC82}">
      <dgm:prSet/>
      <dgm:spPr/>
      <dgm:t>
        <a:bodyPr/>
        <a:lstStyle/>
        <a:p>
          <a:endParaRPr lang="de-DE"/>
        </a:p>
      </dgm:t>
    </dgm:pt>
    <dgm:pt modelId="{8C70D8FF-FCEF-4DE5-A0A8-BFB21B285BED}">
      <dgm:prSet phldrT="[Text]" custT="1"/>
      <dgm:spPr/>
      <dgm:t>
        <a:bodyPr/>
        <a:lstStyle/>
        <a:p>
          <a:pPr algn="ctr"/>
          <a:r>
            <a:rPr lang="en-US" sz="2400" noProof="0" dirty="0"/>
            <a:t>Cell finishing</a:t>
          </a:r>
        </a:p>
      </dgm:t>
    </dgm:pt>
    <dgm:pt modelId="{D59BE34E-D1F5-463B-8D9B-FD68A63DD050}" type="parTrans" cxnId="{E373AC88-2C7A-4878-A3BF-0E81794617EC}">
      <dgm:prSet/>
      <dgm:spPr/>
      <dgm:t>
        <a:bodyPr/>
        <a:lstStyle/>
        <a:p>
          <a:endParaRPr lang="de-DE"/>
        </a:p>
      </dgm:t>
    </dgm:pt>
    <dgm:pt modelId="{88F1374E-55A4-47F8-AFE8-4576EAC90421}" type="sibTrans" cxnId="{E373AC88-2C7A-4878-A3BF-0E81794617EC}">
      <dgm:prSet/>
      <dgm:spPr/>
      <dgm:t>
        <a:bodyPr/>
        <a:lstStyle/>
        <a:p>
          <a:endParaRPr lang="de-DE"/>
        </a:p>
      </dgm:t>
    </dgm:pt>
    <dgm:pt modelId="{50B51439-1AFE-487B-86F7-C47CC6878201}" type="pres">
      <dgm:prSet presAssocID="{DB57238A-8CF3-4665-9967-BFAF3C3DADEA}" presName="Name0" presStyleCnt="0">
        <dgm:presLayoutVars>
          <dgm:dir/>
          <dgm:resizeHandles val="exact"/>
        </dgm:presLayoutVars>
      </dgm:prSet>
      <dgm:spPr/>
    </dgm:pt>
    <dgm:pt modelId="{5BBAD58A-B7CD-40A9-B2A4-7B5169BC6C74}" type="pres">
      <dgm:prSet presAssocID="{381E34E2-A189-4453-95E2-A0928E3A4C3B}" presName="parTxOnly" presStyleLbl="node1" presStyleIdx="0" presStyleCnt="3" custLinFactNeighborX="-572" custLinFactNeighborY="2396">
        <dgm:presLayoutVars>
          <dgm:bulletEnabled val="1"/>
        </dgm:presLayoutVars>
      </dgm:prSet>
      <dgm:spPr/>
    </dgm:pt>
    <dgm:pt modelId="{23250973-504C-44AB-9E3B-1AD39B871E88}" type="pres">
      <dgm:prSet presAssocID="{09AD1AEC-7CAE-4CE0-9DD3-6E547B4143AD}" presName="parSpace" presStyleCnt="0"/>
      <dgm:spPr/>
    </dgm:pt>
    <dgm:pt modelId="{1A622F66-62AC-40C1-8DAC-0A4B43AFA76A}" type="pres">
      <dgm:prSet presAssocID="{C68FBF9E-E71D-4ED6-9EA1-767F9E130DAD}" presName="parTxOnly" presStyleLbl="node1" presStyleIdx="1" presStyleCnt="3">
        <dgm:presLayoutVars>
          <dgm:bulletEnabled val="1"/>
        </dgm:presLayoutVars>
      </dgm:prSet>
      <dgm:spPr/>
    </dgm:pt>
    <dgm:pt modelId="{84E20591-8CA0-4C2B-A634-1E3EA2EE29E8}" type="pres">
      <dgm:prSet presAssocID="{BCA2DC45-4F9A-4562-8F47-97373874A2B1}" presName="parSpace" presStyleCnt="0"/>
      <dgm:spPr/>
    </dgm:pt>
    <dgm:pt modelId="{F3E47852-391C-43F9-A6A8-36617D1E6981}" type="pres">
      <dgm:prSet presAssocID="{8C70D8FF-FCEF-4DE5-A0A8-BFB21B285BED}" presName="parTxOnly" presStyleLbl="node1" presStyleIdx="2" presStyleCnt="3" custLinFactNeighborX="938" custLinFactNeighborY="-4159">
        <dgm:presLayoutVars>
          <dgm:bulletEnabled val="1"/>
        </dgm:presLayoutVars>
      </dgm:prSet>
      <dgm:spPr/>
    </dgm:pt>
  </dgm:ptLst>
  <dgm:cxnLst>
    <dgm:cxn modelId="{75D81106-9DE3-4272-9362-7CA251739211}" type="presOf" srcId="{8C70D8FF-FCEF-4DE5-A0A8-BFB21B285BED}" destId="{F3E47852-391C-43F9-A6A8-36617D1E6981}" srcOrd="0" destOrd="0" presId="urn:microsoft.com/office/officeart/2005/8/layout/hChevron3"/>
    <dgm:cxn modelId="{E7F4EC09-BB73-4A11-ADB2-9AE2ACCC4E59}" type="presOf" srcId="{DB57238A-8CF3-4665-9967-BFAF3C3DADEA}" destId="{50B51439-1AFE-487B-86F7-C47CC6878201}" srcOrd="0" destOrd="0" presId="urn:microsoft.com/office/officeart/2005/8/layout/hChevron3"/>
    <dgm:cxn modelId="{3CF5C80A-B035-4C2A-ACC4-A5132DF10328}" srcId="{DB57238A-8CF3-4665-9967-BFAF3C3DADEA}" destId="{381E34E2-A189-4453-95E2-A0928E3A4C3B}" srcOrd="0" destOrd="0" parTransId="{883AC905-89EF-401C-8CCD-21F7F1C886EB}" sibTransId="{09AD1AEC-7CAE-4CE0-9DD3-6E547B4143AD}"/>
    <dgm:cxn modelId="{59F9DA3A-FCBD-42BA-8DCA-DBFADB2EDC82}" srcId="{DB57238A-8CF3-4665-9967-BFAF3C3DADEA}" destId="{C68FBF9E-E71D-4ED6-9EA1-767F9E130DAD}" srcOrd="1" destOrd="0" parTransId="{E3E00C18-16D7-4453-BFC3-29CA912078F7}" sibTransId="{BCA2DC45-4F9A-4562-8F47-97373874A2B1}"/>
    <dgm:cxn modelId="{E373AC88-2C7A-4878-A3BF-0E81794617EC}" srcId="{DB57238A-8CF3-4665-9967-BFAF3C3DADEA}" destId="{8C70D8FF-FCEF-4DE5-A0A8-BFB21B285BED}" srcOrd="2" destOrd="0" parTransId="{D59BE34E-D1F5-463B-8D9B-FD68A63DD050}" sibTransId="{88F1374E-55A4-47F8-AFE8-4576EAC90421}"/>
    <dgm:cxn modelId="{7E143FC4-A578-41B2-A818-66B65AB2C980}" type="presOf" srcId="{381E34E2-A189-4453-95E2-A0928E3A4C3B}" destId="{5BBAD58A-B7CD-40A9-B2A4-7B5169BC6C74}" srcOrd="0" destOrd="0" presId="urn:microsoft.com/office/officeart/2005/8/layout/hChevron3"/>
    <dgm:cxn modelId="{A22D3DF7-A343-45D0-A402-53862A4A2068}" type="presOf" srcId="{C68FBF9E-E71D-4ED6-9EA1-767F9E130DAD}" destId="{1A622F66-62AC-40C1-8DAC-0A4B43AFA76A}" srcOrd="0" destOrd="0" presId="urn:microsoft.com/office/officeart/2005/8/layout/hChevron3"/>
    <dgm:cxn modelId="{7085A52B-D84F-4C0C-AF6A-A0FA27B4EE60}" type="presParOf" srcId="{50B51439-1AFE-487B-86F7-C47CC6878201}" destId="{5BBAD58A-B7CD-40A9-B2A4-7B5169BC6C74}" srcOrd="0" destOrd="0" presId="urn:microsoft.com/office/officeart/2005/8/layout/hChevron3"/>
    <dgm:cxn modelId="{77071452-2F03-4BF7-9AF7-DCA2698F1BB6}" type="presParOf" srcId="{50B51439-1AFE-487B-86F7-C47CC6878201}" destId="{23250973-504C-44AB-9E3B-1AD39B871E88}" srcOrd="1" destOrd="0" presId="urn:microsoft.com/office/officeart/2005/8/layout/hChevron3"/>
    <dgm:cxn modelId="{D6A61510-9212-4143-87CF-D721C2615B03}" type="presParOf" srcId="{50B51439-1AFE-487B-86F7-C47CC6878201}" destId="{1A622F66-62AC-40C1-8DAC-0A4B43AFA76A}" srcOrd="2" destOrd="0" presId="urn:microsoft.com/office/officeart/2005/8/layout/hChevron3"/>
    <dgm:cxn modelId="{DFB12018-0D2E-4580-AA1C-091D56B12935}" type="presParOf" srcId="{50B51439-1AFE-487B-86F7-C47CC6878201}" destId="{84E20591-8CA0-4C2B-A634-1E3EA2EE29E8}" srcOrd="3" destOrd="0" presId="urn:microsoft.com/office/officeart/2005/8/layout/hChevron3"/>
    <dgm:cxn modelId="{B57F815D-94FD-4D3B-BBD9-5475B04289A9}" type="presParOf" srcId="{50B51439-1AFE-487B-86F7-C47CC6878201}" destId="{F3E47852-391C-43F9-A6A8-36617D1E698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0DE8F-3CB9-48DD-B34E-AD7FC3FE8417}" type="doc">
      <dgm:prSet loTypeId="urn:microsoft.com/office/officeart/2005/8/layout/chevron2" loCatId="process" qsTypeId="urn:microsoft.com/office/officeart/2005/8/quickstyle/simple1#2" qsCatId="simple" csTypeId="urn:microsoft.com/office/officeart/2005/8/colors/accent0_3#2" csCatId="mainScheme" phldr="1"/>
      <dgm:spPr/>
      <dgm:t>
        <a:bodyPr/>
        <a:lstStyle/>
        <a:p>
          <a:endParaRPr lang="de-DE"/>
        </a:p>
      </dgm:t>
    </dgm:pt>
    <dgm:pt modelId="{7275D515-1491-45AF-9C56-28D51917C22F}">
      <dgm:prSet phldrT="[Text]"/>
      <dgm:spPr/>
      <dgm:t>
        <a:bodyPr/>
        <a:lstStyle/>
        <a:p>
          <a:r>
            <a:rPr lang="en-US" noProof="0" dirty="0"/>
            <a:t>Mixing &amp; Dispersing</a:t>
          </a:r>
        </a:p>
      </dgm:t>
    </dgm:pt>
    <dgm:pt modelId="{0009E3FE-58E5-486E-B9CF-5C3E0E7C44F5}" type="parTrans" cxnId="{EF6964BC-4D8F-442C-9AAF-FB81463B0D83}">
      <dgm:prSet/>
      <dgm:spPr/>
      <dgm:t>
        <a:bodyPr/>
        <a:lstStyle/>
        <a:p>
          <a:endParaRPr lang="de-DE"/>
        </a:p>
      </dgm:t>
    </dgm:pt>
    <dgm:pt modelId="{2EDBC8E1-7984-44D3-8B6D-34A943ADCF85}" type="sibTrans" cxnId="{EF6964BC-4D8F-442C-9AAF-FB81463B0D83}">
      <dgm:prSet/>
      <dgm:spPr/>
      <dgm:t>
        <a:bodyPr/>
        <a:lstStyle/>
        <a:p>
          <a:endParaRPr lang="de-DE"/>
        </a:p>
      </dgm:t>
    </dgm:pt>
    <dgm:pt modelId="{8232C5E7-EF42-4164-BBD4-D2C5ADD1363A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Mixing active materials, conductive additives, solvents, and binders to form a homogeneous slurry</a:t>
          </a:r>
        </a:p>
      </dgm:t>
    </dgm:pt>
    <dgm:pt modelId="{54E2F757-DFF2-436B-9E8D-5D015455DDD1}" type="parTrans" cxnId="{678A189B-EE7A-4B22-BF71-F0372B798739}">
      <dgm:prSet/>
      <dgm:spPr/>
      <dgm:t>
        <a:bodyPr/>
        <a:lstStyle/>
        <a:p>
          <a:endParaRPr lang="de-DE"/>
        </a:p>
      </dgm:t>
    </dgm:pt>
    <dgm:pt modelId="{E6627579-DCD7-4BEE-8979-B11B61796B0F}" type="sibTrans" cxnId="{678A189B-EE7A-4B22-BF71-F0372B798739}">
      <dgm:prSet/>
      <dgm:spPr/>
      <dgm:t>
        <a:bodyPr/>
        <a:lstStyle/>
        <a:p>
          <a:endParaRPr lang="de-DE"/>
        </a:p>
      </dgm:t>
    </dgm:pt>
    <dgm:pt modelId="{22DD8B8A-4E74-4DF7-978A-B75EF0F8062C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Intensive mixers with vacuum and temperature control systems</a:t>
          </a:r>
        </a:p>
      </dgm:t>
    </dgm:pt>
    <dgm:pt modelId="{A88777AB-3E5F-428B-803E-C97D61045F9C}" type="parTrans" cxnId="{03C9DAD3-44D7-4AA7-9492-BFD3A0510C9E}">
      <dgm:prSet/>
      <dgm:spPr/>
      <dgm:t>
        <a:bodyPr/>
        <a:lstStyle/>
        <a:p>
          <a:endParaRPr lang="de-DE"/>
        </a:p>
      </dgm:t>
    </dgm:pt>
    <dgm:pt modelId="{E5994CA5-EC8E-4B10-B507-CDE7B8FFD99E}" type="sibTrans" cxnId="{03C9DAD3-44D7-4AA7-9492-BFD3A0510C9E}">
      <dgm:prSet/>
      <dgm:spPr/>
      <dgm:t>
        <a:bodyPr/>
        <a:lstStyle/>
        <a:p>
          <a:endParaRPr lang="de-DE"/>
        </a:p>
      </dgm:t>
    </dgm:pt>
    <dgm:pt modelId="{3C2C95E5-162C-40B2-BB26-2A06E30658AD}">
      <dgm:prSet phldrT="[Text]"/>
      <dgm:spPr/>
      <dgm:t>
        <a:bodyPr/>
        <a:lstStyle/>
        <a:p>
          <a:r>
            <a:rPr lang="en-US" noProof="0" dirty="0"/>
            <a:t>Coating</a:t>
          </a:r>
        </a:p>
      </dgm:t>
    </dgm:pt>
    <dgm:pt modelId="{12738A41-BE56-4F43-A3AE-F66F1AAB67A4}" type="parTrans" cxnId="{677B933D-397A-47CE-869B-2627A9E748F2}">
      <dgm:prSet/>
      <dgm:spPr/>
      <dgm:t>
        <a:bodyPr/>
        <a:lstStyle/>
        <a:p>
          <a:endParaRPr lang="de-DE"/>
        </a:p>
      </dgm:t>
    </dgm:pt>
    <dgm:pt modelId="{E712A785-2F52-440F-A31B-1648C51BA03E}" type="sibTrans" cxnId="{677B933D-397A-47CE-869B-2627A9E748F2}">
      <dgm:prSet/>
      <dgm:spPr/>
      <dgm:t>
        <a:bodyPr/>
        <a:lstStyle/>
        <a:p>
          <a:endParaRPr lang="de-DE"/>
        </a:p>
      </dgm:t>
    </dgm:pt>
    <dgm:pt modelId="{D0AE880F-5FA6-446D-B1B7-FFB03A92BE0C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Applying the slurry onto a current collector foil (aluminum for cathode, copper for anode)</a:t>
          </a:r>
        </a:p>
      </dgm:t>
    </dgm:pt>
    <dgm:pt modelId="{1EB18EB7-329F-4989-A282-C513011D8E78}" type="parTrans" cxnId="{BC3EC6C6-636C-4D2F-AC88-69213F49717D}">
      <dgm:prSet/>
      <dgm:spPr/>
      <dgm:t>
        <a:bodyPr/>
        <a:lstStyle/>
        <a:p>
          <a:endParaRPr lang="de-DE"/>
        </a:p>
      </dgm:t>
    </dgm:pt>
    <dgm:pt modelId="{2F2477AD-C18C-4DE1-BE40-37882F9E977C}" type="sibTrans" cxnId="{BC3EC6C6-636C-4D2F-AC88-69213F49717D}">
      <dgm:prSet/>
      <dgm:spPr/>
      <dgm:t>
        <a:bodyPr/>
        <a:lstStyle/>
        <a:p>
          <a:endParaRPr lang="de-DE"/>
        </a:p>
      </dgm:t>
    </dgm:pt>
    <dgm:pt modelId="{460A5648-37F7-4430-9679-1A6D3C0B0345}">
      <dgm:prSet phldrT="[Text]" custT="1"/>
      <dgm:spPr/>
      <dgm:t>
        <a:bodyPr/>
        <a:lstStyle/>
        <a:p>
          <a:r>
            <a:rPr lang="en-US" sz="900" b="1" noProof="0" dirty="0"/>
            <a:t>Technologies: </a:t>
          </a:r>
          <a:r>
            <a:rPr lang="en-US" sz="900" noProof="0" dirty="0"/>
            <a:t>Slot-die coating, curtain coating</a:t>
          </a:r>
        </a:p>
      </dgm:t>
    </dgm:pt>
    <dgm:pt modelId="{E42F2877-4B92-4FDA-9923-B1BA66CB9134}" type="parTrans" cxnId="{3E4ABCB9-2425-45D1-9F94-CCDB79090620}">
      <dgm:prSet/>
      <dgm:spPr/>
      <dgm:t>
        <a:bodyPr/>
        <a:lstStyle/>
        <a:p>
          <a:endParaRPr lang="de-DE"/>
        </a:p>
      </dgm:t>
    </dgm:pt>
    <dgm:pt modelId="{6F4DDD66-A424-482A-A02D-2D6F22C7AF8E}" type="sibTrans" cxnId="{3E4ABCB9-2425-45D1-9F94-CCDB79090620}">
      <dgm:prSet/>
      <dgm:spPr/>
      <dgm:t>
        <a:bodyPr/>
        <a:lstStyle/>
        <a:p>
          <a:endParaRPr lang="de-DE"/>
        </a:p>
      </dgm:t>
    </dgm:pt>
    <dgm:pt modelId="{DE49E63A-A412-4C84-89C5-753E897C6023}">
      <dgm:prSet phldrT="[Text]"/>
      <dgm:spPr/>
      <dgm:t>
        <a:bodyPr/>
        <a:lstStyle/>
        <a:p>
          <a:r>
            <a:rPr lang="de-DE" noProof="0" dirty="0" err="1"/>
            <a:t>Drying</a:t>
          </a:r>
          <a:r>
            <a:rPr lang="de-DE" noProof="0" dirty="0"/>
            <a:t> &amp; </a:t>
          </a:r>
          <a:r>
            <a:rPr lang="de-DE" noProof="0" dirty="0" err="1"/>
            <a:t>Calendering</a:t>
          </a:r>
          <a:endParaRPr lang="en-US" noProof="0" dirty="0"/>
        </a:p>
      </dgm:t>
    </dgm:pt>
    <dgm:pt modelId="{E5F88395-8A9C-4764-B4D9-523F994BF790}" type="parTrans" cxnId="{9D4796ED-20AF-4F9B-94F4-DFC7304E7789}">
      <dgm:prSet/>
      <dgm:spPr/>
      <dgm:t>
        <a:bodyPr/>
        <a:lstStyle/>
        <a:p>
          <a:endParaRPr lang="de-DE"/>
        </a:p>
      </dgm:t>
    </dgm:pt>
    <dgm:pt modelId="{65F700AF-2BF9-4730-A9EB-989980319323}" type="sibTrans" cxnId="{9D4796ED-20AF-4F9B-94F4-DFC7304E7789}">
      <dgm:prSet/>
      <dgm:spPr/>
      <dgm:t>
        <a:bodyPr/>
        <a:lstStyle/>
        <a:p>
          <a:endParaRPr lang="de-DE"/>
        </a:p>
      </dgm:t>
    </dgm:pt>
    <dgm:pt modelId="{8111025C-FECE-4DB0-AB2B-588643363F9E}">
      <dgm:prSet phldrT="[Text]" custT="1"/>
      <dgm:spPr/>
      <dgm:t>
        <a:bodyPr/>
        <a:lstStyle/>
        <a:p>
          <a:r>
            <a:rPr lang="en-US" sz="900" b="1" noProof="0" dirty="0"/>
            <a:t>Process</a:t>
          </a:r>
          <a:r>
            <a:rPr lang="de-DE" sz="900" b="1" noProof="0" dirty="0"/>
            <a:t>: </a:t>
          </a:r>
          <a:r>
            <a:rPr lang="en-US" sz="900" noProof="0" dirty="0"/>
            <a:t>Drying the coated foils and compressing them to the desired thickness and density</a:t>
          </a:r>
        </a:p>
      </dgm:t>
    </dgm:pt>
    <dgm:pt modelId="{775D462C-9E6C-4E4E-BD1D-B8EABFA7C424}" type="parTrans" cxnId="{23CAB13C-EF31-4813-9500-A4FB9CF50C7F}">
      <dgm:prSet/>
      <dgm:spPr/>
      <dgm:t>
        <a:bodyPr/>
        <a:lstStyle/>
        <a:p>
          <a:endParaRPr lang="de-DE"/>
        </a:p>
      </dgm:t>
    </dgm:pt>
    <dgm:pt modelId="{EA0D90D3-666D-4094-94E0-E895DB503EF3}" type="sibTrans" cxnId="{23CAB13C-EF31-4813-9500-A4FB9CF50C7F}">
      <dgm:prSet/>
      <dgm:spPr/>
      <dgm:t>
        <a:bodyPr/>
        <a:lstStyle/>
        <a:p>
          <a:endParaRPr lang="de-DE"/>
        </a:p>
      </dgm:t>
    </dgm:pt>
    <dgm:pt modelId="{AE2AA14B-3392-4195-ADFC-EA13C52EB5A9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Industrial drying ovens, </a:t>
          </a:r>
          <a:r>
            <a:rPr lang="en-US" sz="900" noProof="0" dirty="0" err="1"/>
            <a:t>calendering</a:t>
          </a:r>
          <a:r>
            <a:rPr lang="en-US" sz="900" noProof="0" dirty="0"/>
            <a:t> machines</a:t>
          </a:r>
        </a:p>
      </dgm:t>
    </dgm:pt>
    <dgm:pt modelId="{C47D4089-CF49-4316-95B8-ED72E59ECBC0}" type="parTrans" cxnId="{2366C2A0-DCE6-4276-9F33-276DB10EAB2E}">
      <dgm:prSet/>
      <dgm:spPr/>
      <dgm:t>
        <a:bodyPr/>
        <a:lstStyle/>
        <a:p>
          <a:endParaRPr lang="de-DE"/>
        </a:p>
      </dgm:t>
    </dgm:pt>
    <dgm:pt modelId="{304474FF-9782-4FB3-9860-199B4344FE84}" type="sibTrans" cxnId="{2366C2A0-DCE6-4276-9F33-276DB10EAB2E}">
      <dgm:prSet/>
      <dgm:spPr/>
      <dgm:t>
        <a:bodyPr/>
        <a:lstStyle/>
        <a:p>
          <a:endParaRPr lang="de-DE"/>
        </a:p>
      </dgm:t>
    </dgm:pt>
    <dgm:pt modelId="{5775CC0B-C7C4-4F14-9BB3-1F6BC391AD94}">
      <dgm:prSet phldrT="[Text]" custT="1"/>
      <dgm:spPr/>
      <dgm:t>
        <a:bodyPr/>
        <a:lstStyle/>
        <a:p>
          <a:r>
            <a:rPr lang="en-US" sz="900" b="1" noProof="0" dirty="0"/>
            <a:t>Technology: </a:t>
          </a:r>
          <a:r>
            <a:rPr lang="en-US" sz="900" noProof="0" dirty="0"/>
            <a:t>Dry mixing, wet mixing under vacuum to avoid gas inclusions</a:t>
          </a:r>
        </a:p>
      </dgm:t>
    </dgm:pt>
    <dgm:pt modelId="{433CC5D8-9452-4FA1-8F25-45F754073564}" type="parTrans" cxnId="{C96D158B-DBAD-44F1-881A-F98FA84690A9}">
      <dgm:prSet/>
      <dgm:spPr/>
      <dgm:t>
        <a:bodyPr/>
        <a:lstStyle/>
        <a:p>
          <a:endParaRPr lang="de-DE"/>
        </a:p>
      </dgm:t>
    </dgm:pt>
    <dgm:pt modelId="{96E00A05-64F1-4ED6-9F42-0550722B557B}" type="sibTrans" cxnId="{C96D158B-DBAD-44F1-881A-F98FA84690A9}">
      <dgm:prSet/>
      <dgm:spPr/>
      <dgm:t>
        <a:bodyPr/>
        <a:lstStyle/>
        <a:p>
          <a:endParaRPr lang="de-DE"/>
        </a:p>
      </dgm:t>
    </dgm:pt>
    <dgm:pt modelId="{A7485DDA-330C-4B45-9B49-E0018A6FD647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Coating machines with precise control for thickness and uniformity</a:t>
          </a:r>
        </a:p>
      </dgm:t>
    </dgm:pt>
    <dgm:pt modelId="{242AABC1-4607-4A16-9CBE-219F784E6DAF}" type="parTrans" cxnId="{8A97DE43-D2FC-4A1E-AA07-1C0EF7A0C4EE}">
      <dgm:prSet/>
      <dgm:spPr/>
      <dgm:t>
        <a:bodyPr/>
        <a:lstStyle/>
        <a:p>
          <a:endParaRPr lang="de-DE"/>
        </a:p>
      </dgm:t>
    </dgm:pt>
    <dgm:pt modelId="{62C1A794-A295-4308-BEFA-78F99D9C9AD9}" type="sibTrans" cxnId="{8A97DE43-D2FC-4A1E-AA07-1C0EF7A0C4EE}">
      <dgm:prSet/>
      <dgm:spPr/>
      <dgm:t>
        <a:bodyPr/>
        <a:lstStyle/>
        <a:p>
          <a:endParaRPr lang="de-DE"/>
        </a:p>
      </dgm:t>
    </dgm:pt>
    <dgm:pt modelId="{641042BC-A9D2-4D9F-AF16-4478BCA34682}">
      <dgm:prSet phldrT="[Text]" custT="1"/>
      <dgm:spPr/>
      <dgm:t>
        <a:bodyPr/>
        <a:lstStyle/>
        <a:p>
          <a:r>
            <a:rPr lang="en-US" sz="900" b="1" noProof="0" dirty="0"/>
            <a:t>Technologies: </a:t>
          </a:r>
          <a:r>
            <a:rPr lang="en-US" sz="900" b="0" noProof="0" dirty="0"/>
            <a:t>Laser drying, extrusion for uniform thickness</a:t>
          </a:r>
        </a:p>
      </dgm:t>
    </dgm:pt>
    <dgm:pt modelId="{78C4D08D-02CC-4355-8FFE-3B13532A64A2}" type="parTrans" cxnId="{FB09D42E-DD3E-467A-AEAA-6DB867D052A1}">
      <dgm:prSet/>
      <dgm:spPr/>
      <dgm:t>
        <a:bodyPr/>
        <a:lstStyle/>
        <a:p>
          <a:endParaRPr lang="de-DE"/>
        </a:p>
      </dgm:t>
    </dgm:pt>
    <dgm:pt modelId="{4E767BE8-F834-4608-9DD4-C0592A996326}" type="sibTrans" cxnId="{FB09D42E-DD3E-467A-AEAA-6DB867D052A1}">
      <dgm:prSet/>
      <dgm:spPr/>
      <dgm:t>
        <a:bodyPr/>
        <a:lstStyle/>
        <a:p>
          <a:endParaRPr lang="de-DE"/>
        </a:p>
      </dgm:t>
    </dgm:pt>
    <dgm:pt modelId="{D727C9AE-A8ED-4FA1-A76F-240499193763}" type="pres">
      <dgm:prSet presAssocID="{72F0DE8F-3CB9-48DD-B34E-AD7FC3FE8417}" presName="linearFlow" presStyleCnt="0">
        <dgm:presLayoutVars>
          <dgm:dir/>
          <dgm:animLvl val="lvl"/>
          <dgm:resizeHandles val="exact"/>
        </dgm:presLayoutVars>
      </dgm:prSet>
      <dgm:spPr/>
    </dgm:pt>
    <dgm:pt modelId="{0B81CB91-8EDD-491E-BBFC-66B0AC631CAF}" type="pres">
      <dgm:prSet presAssocID="{7275D515-1491-45AF-9C56-28D51917C22F}" presName="composite" presStyleCnt="0"/>
      <dgm:spPr/>
    </dgm:pt>
    <dgm:pt modelId="{FD4A72CE-3D67-4C7D-8B9B-B18A693D7955}" type="pres">
      <dgm:prSet presAssocID="{7275D515-1491-45AF-9C56-28D51917C22F}" presName="parentText" presStyleLbl="alignNode1" presStyleIdx="0" presStyleCnt="3" custScaleX="79347">
        <dgm:presLayoutVars>
          <dgm:chMax val="1"/>
          <dgm:bulletEnabled val="1"/>
        </dgm:presLayoutVars>
      </dgm:prSet>
      <dgm:spPr/>
    </dgm:pt>
    <dgm:pt modelId="{101A98F0-66D7-40FC-8B39-EC62D2FEBC5E}" type="pres">
      <dgm:prSet presAssocID="{7275D515-1491-45AF-9C56-28D51917C22F}" presName="descendantText" presStyleLbl="alignAcc1" presStyleIdx="0" presStyleCnt="3" custLinFactNeighborX="-4165" custLinFactNeighborY="-1053">
        <dgm:presLayoutVars>
          <dgm:bulletEnabled val="1"/>
        </dgm:presLayoutVars>
      </dgm:prSet>
      <dgm:spPr/>
    </dgm:pt>
    <dgm:pt modelId="{BABDF926-EFB2-41B1-9971-68337E773B1C}" type="pres">
      <dgm:prSet presAssocID="{2EDBC8E1-7984-44D3-8B6D-34A943ADCF85}" presName="sp" presStyleCnt="0"/>
      <dgm:spPr/>
    </dgm:pt>
    <dgm:pt modelId="{25B52909-8C94-43BD-84B2-07F3F8F6AE04}" type="pres">
      <dgm:prSet presAssocID="{3C2C95E5-162C-40B2-BB26-2A06E30658AD}" presName="composite" presStyleCnt="0"/>
      <dgm:spPr/>
    </dgm:pt>
    <dgm:pt modelId="{204B5448-578D-45FE-9F24-23BDB767523A}" type="pres">
      <dgm:prSet presAssocID="{3C2C95E5-162C-40B2-BB26-2A06E30658AD}" presName="parentText" presStyleLbl="alignNode1" presStyleIdx="1" presStyleCnt="3" custScaleX="79347">
        <dgm:presLayoutVars>
          <dgm:chMax val="1"/>
          <dgm:bulletEnabled val="1"/>
        </dgm:presLayoutVars>
      </dgm:prSet>
      <dgm:spPr/>
    </dgm:pt>
    <dgm:pt modelId="{9241FA53-8167-4056-AF2A-90053FB5DFCC}" type="pres">
      <dgm:prSet presAssocID="{3C2C95E5-162C-40B2-BB26-2A06E30658AD}" presName="descendantText" presStyleLbl="alignAcc1" presStyleIdx="1" presStyleCnt="3" custLinFactNeighborX="-4165" custLinFactNeighborY="-1053">
        <dgm:presLayoutVars>
          <dgm:bulletEnabled val="1"/>
        </dgm:presLayoutVars>
      </dgm:prSet>
      <dgm:spPr/>
    </dgm:pt>
    <dgm:pt modelId="{2B9B3279-BEAF-4D43-88F2-FB755B198604}" type="pres">
      <dgm:prSet presAssocID="{E712A785-2F52-440F-A31B-1648C51BA03E}" presName="sp" presStyleCnt="0"/>
      <dgm:spPr/>
    </dgm:pt>
    <dgm:pt modelId="{A924B1E3-5BAE-48BA-94FB-67B44DE139B7}" type="pres">
      <dgm:prSet presAssocID="{DE49E63A-A412-4C84-89C5-753E897C6023}" presName="composite" presStyleCnt="0"/>
      <dgm:spPr/>
    </dgm:pt>
    <dgm:pt modelId="{A025E80F-1E33-43EC-9828-0EF4611ECF0A}" type="pres">
      <dgm:prSet presAssocID="{DE49E63A-A412-4C84-89C5-753E897C6023}" presName="parentText" presStyleLbl="alignNode1" presStyleIdx="2" presStyleCnt="3" custScaleX="79347">
        <dgm:presLayoutVars>
          <dgm:chMax val="1"/>
          <dgm:bulletEnabled val="1"/>
        </dgm:presLayoutVars>
      </dgm:prSet>
      <dgm:spPr/>
    </dgm:pt>
    <dgm:pt modelId="{7273FE5F-A1E9-4317-AA7D-F5B0DAA59788}" type="pres">
      <dgm:prSet presAssocID="{DE49E63A-A412-4C84-89C5-753E897C6023}" presName="descendantText" presStyleLbl="alignAcc1" presStyleIdx="2" presStyleCnt="3" custLinFactNeighborX="-4165" custLinFactNeighborY="-1053">
        <dgm:presLayoutVars>
          <dgm:bulletEnabled val="1"/>
        </dgm:presLayoutVars>
      </dgm:prSet>
      <dgm:spPr/>
    </dgm:pt>
  </dgm:ptLst>
  <dgm:cxnLst>
    <dgm:cxn modelId="{A4AC7104-A0F0-4FBE-89DD-2FE31F025FFF}" type="presOf" srcId="{5775CC0B-C7C4-4F14-9BB3-1F6BC391AD94}" destId="{101A98F0-66D7-40FC-8B39-EC62D2FEBC5E}" srcOrd="0" destOrd="2" presId="urn:microsoft.com/office/officeart/2005/8/layout/chevron2"/>
    <dgm:cxn modelId="{76C6C40C-1F63-4C83-8BD6-517C64399FFC}" type="presOf" srcId="{7275D515-1491-45AF-9C56-28D51917C22F}" destId="{FD4A72CE-3D67-4C7D-8B9B-B18A693D7955}" srcOrd="0" destOrd="0" presId="urn:microsoft.com/office/officeart/2005/8/layout/chevron2"/>
    <dgm:cxn modelId="{CAE0BA1E-C0E4-4D9A-9CEF-315B6BEA775A}" type="presOf" srcId="{8232C5E7-EF42-4164-BBD4-D2C5ADD1363A}" destId="{101A98F0-66D7-40FC-8B39-EC62D2FEBC5E}" srcOrd="0" destOrd="0" presId="urn:microsoft.com/office/officeart/2005/8/layout/chevron2"/>
    <dgm:cxn modelId="{FB09D42E-DD3E-467A-AEAA-6DB867D052A1}" srcId="{DE49E63A-A412-4C84-89C5-753E897C6023}" destId="{641042BC-A9D2-4D9F-AF16-4478BCA34682}" srcOrd="2" destOrd="0" parTransId="{78C4D08D-02CC-4355-8FFE-3B13532A64A2}" sibTransId="{4E767BE8-F834-4608-9DD4-C0592A996326}"/>
    <dgm:cxn modelId="{23CAB13C-EF31-4813-9500-A4FB9CF50C7F}" srcId="{DE49E63A-A412-4C84-89C5-753E897C6023}" destId="{8111025C-FECE-4DB0-AB2B-588643363F9E}" srcOrd="0" destOrd="0" parTransId="{775D462C-9E6C-4E4E-BD1D-B8EABFA7C424}" sibTransId="{EA0D90D3-666D-4094-94E0-E895DB503EF3}"/>
    <dgm:cxn modelId="{677B933D-397A-47CE-869B-2627A9E748F2}" srcId="{72F0DE8F-3CB9-48DD-B34E-AD7FC3FE8417}" destId="{3C2C95E5-162C-40B2-BB26-2A06E30658AD}" srcOrd="1" destOrd="0" parTransId="{12738A41-BE56-4F43-A3AE-F66F1AAB67A4}" sibTransId="{E712A785-2F52-440F-A31B-1648C51BA03E}"/>
    <dgm:cxn modelId="{494FA75C-4CF9-4841-B906-FDEDBA915DC2}" type="presOf" srcId="{DE49E63A-A412-4C84-89C5-753E897C6023}" destId="{A025E80F-1E33-43EC-9828-0EF4611ECF0A}" srcOrd="0" destOrd="0" presId="urn:microsoft.com/office/officeart/2005/8/layout/chevron2"/>
    <dgm:cxn modelId="{8A97DE43-D2FC-4A1E-AA07-1C0EF7A0C4EE}" srcId="{3C2C95E5-162C-40B2-BB26-2A06E30658AD}" destId="{A7485DDA-330C-4B45-9B49-E0018A6FD647}" srcOrd="1" destOrd="0" parTransId="{242AABC1-4607-4A16-9CBE-219F784E6DAF}" sibTransId="{62C1A794-A295-4308-BEFA-78F99D9C9AD9}"/>
    <dgm:cxn modelId="{8C6E7F78-B978-4ED9-8B40-438C8136064E}" type="presOf" srcId="{8111025C-FECE-4DB0-AB2B-588643363F9E}" destId="{7273FE5F-A1E9-4317-AA7D-F5B0DAA59788}" srcOrd="0" destOrd="0" presId="urn:microsoft.com/office/officeart/2005/8/layout/chevron2"/>
    <dgm:cxn modelId="{DB00AF82-6159-4DE2-9634-70034177BB82}" type="presOf" srcId="{AE2AA14B-3392-4195-ADFC-EA13C52EB5A9}" destId="{7273FE5F-A1E9-4317-AA7D-F5B0DAA59788}" srcOrd="0" destOrd="1" presId="urn:microsoft.com/office/officeart/2005/8/layout/chevron2"/>
    <dgm:cxn modelId="{C96D158B-DBAD-44F1-881A-F98FA84690A9}" srcId="{7275D515-1491-45AF-9C56-28D51917C22F}" destId="{5775CC0B-C7C4-4F14-9BB3-1F6BC391AD94}" srcOrd="2" destOrd="0" parTransId="{433CC5D8-9452-4FA1-8F25-45F754073564}" sibTransId="{96E00A05-64F1-4ED6-9F42-0550722B557B}"/>
    <dgm:cxn modelId="{70161C95-85AF-4E55-BD5A-1B9DBFE68398}" type="presOf" srcId="{D0AE880F-5FA6-446D-B1B7-FFB03A92BE0C}" destId="{9241FA53-8167-4056-AF2A-90053FB5DFCC}" srcOrd="0" destOrd="0" presId="urn:microsoft.com/office/officeart/2005/8/layout/chevron2"/>
    <dgm:cxn modelId="{69A47A9A-76BD-4A9F-B27C-FB241E48161E}" type="presOf" srcId="{A7485DDA-330C-4B45-9B49-E0018A6FD647}" destId="{9241FA53-8167-4056-AF2A-90053FB5DFCC}" srcOrd="0" destOrd="1" presId="urn:microsoft.com/office/officeart/2005/8/layout/chevron2"/>
    <dgm:cxn modelId="{678A189B-EE7A-4B22-BF71-F0372B798739}" srcId="{7275D515-1491-45AF-9C56-28D51917C22F}" destId="{8232C5E7-EF42-4164-BBD4-D2C5ADD1363A}" srcOrd="0" destOrd="0" parTransId="{54E2F757-DFF2-436B-9E8D-5D015455DDD1}" sibTransId="{E6627579-DCD7-4BEE-8979-B11B61796B0F}"/>
    <dgm:cxn modelId="{2366C2A0-DCE6-4276-9F33-276DB10EAB2E}" srcId="{DE49E63A-A412-4C84-89C5-753E897C6023}" destId="{AE2AA14B-3392-4195-ADFC-EA13C52EB5A9}" srcOrd="1" destOrd="0" parTransId="{C47D4089-CF49-4316-95B8-ED72E59ECBC0}" sibTransId="{304474FF-9782-4FB3-9860-199B4344FE84}"/>
    <dgm:cxn modelId="{3E4ABCB9-2425-45D1-9F94-CCDB79090620}" srcId="{3C2C95E5-162C-40B2-BB26-2A06E30658AD}" destId="{460A5648-37F7-4430-9679-1A6D3C0B0345}" srcOrd="2" destOrd="0" parTransId="{E42F2877-4B92-4FDA-9923-B1BA66CB9134}" sibTransId="{6F4DDD66-A424-482A-A02D-2D6F22C7AF8E}"/>
    <dgm:cxn modelId="{EF6964BC-4D8F-442C-9AAF-FB81463B0D83}" srcId="{72F0DE8F-3CB9-48DD-B34E-AD7FC3FE8417}" destId="{7275D515-1491-45AF-9C56-28D51917C22F}" srcOrd="0" destOrd="0" parTransId="{0009E3FE-58E5-486E-B9CF-5C3E0E7C44F5}" sibTransId="{2EDBC8E1-7984-44D3-8B6D-34A943ADCF85}"/>
    <dgm:cxn modelId="{D357CABC-3E17-44D2-8578-EB94925C1C06}" type="presOf" srcId="{72F0DE8F-3CB9-48DD-B34E-AD7FC3FE8417}" destId="{D727C9AE-A8ED-4FA1-A76F-240499193763}" srcOrd="0" destOrd="0" presId="urn:microsoft.com/office/officeart/2005/8/layout/chevron2"/>
    <dgm:cxn modelId="{BC3EC6C6-636C-4D2F-AC88-69213F49717D}" srcId="{3C2C95E5-162C-40B2-BB26-2A06E30658AD}" destId="{D0AE880F-5FA6-446D-B1B7-FFB03A92BE0C}" srcOrd="0" destOrd="0" parTransId="{1EB18EB7-329F-4989-A282-C513011D8E78}" sibTransId="{2F2477AD-C18C-4DE1-BE40-37882F9E977C}"/>
    <dgm:cxn modelId="{A9E415D1-A3B4-4243-8EB6-C314A1352788}" type="presOf" srcId="{3C2C95E5-162C-40B2-BB26-2A06E30658AD}" destId="{204B5448-578D-45FE-9F24-23BDB767523A}" srcOrd="0" destOrd="0" presId="urn:microsoft.com/office/officeart/2005/8/layout/chevron2"/>
    <dgm:cxn modelId="{03C9DAD3-44D7-4AA7-9492-BFD3A0510C9E}" srcId="{7275D515-1491-45AF-9C56-28D51917C22F}" destId="{22DD8B8A-4E74-4DF7-978A-B75EF0F8062C}" srcOrd="1" destOrd="0" parTransId="{A88777AB-3E5F-428B-803E-C97D61045F9C}" sibTransId="{E5994CA5-EC8E-4B10-B507-CDE7B8FFD99E}"/>
    <dgm:cxn modelId="{7DC9F9D4-918B-415C-AE47-E26BB108D601}" type="presOf" srcId="{22DD8B8A-4E74-4DF7-978A-B75EF0F8062C}" destId="{101A98F0-66D7-40FC-8B39-EC62D2FEBC5E}" srcOrd="0" destOrd="1" presId="urn:microsoft.com/office/officeart/2005/8/layout/chevron2"/>
    <dgm:cxn modelId="{5440B6DD-AD29-443B-A95E-7DAC65D69228}" type="presOf" srcId="{460A5648-37F7-4430-9679-1A6D3C0B0345}" destId="{9241FA53-8167-4056-AF2A-90053FB5DFCC}" srcOrd="0" destOrd="2" presId="urn:microsoft.com/office/officeart/2005/8/layout/chevron2"/>
    <dgm:cxn modelId="{8AD7B2E2-C3DF-44A7-B8ED-89504DD296D8}" type="presOf" srcId="{641042BC-A9D2-4D9F-AF16-4478BCA34682}" destId="{7273FE5F-A1E9-4317-AA7D-F5B0DAA59788}" srcOrd="0" destOrd="2" presId="urn:microsoft.com/office/officeart/2005/8/layout/chevron2"/>
    <dgm:cxn modelId="{9D4796ED-20AF-4F9B-94F4-DFC7304E7789}" srcId="{72F0DE8F-3CB9-48DD-B34E-AD7FC3FE8417}" destId="{DE49E63A-A412-4C84-89C5-753E897C6023}" srcOrd="2" destOrd="0" parTransId="{E5F88395-8A9C-4764-B4D9-523F994BF790}" sibTransId="{65F700AF-2BF9-4730-A9EB-989980319323}"/>
    <dgm:cxn modelId="{AFD6675E-280E-4ABE-A256-D2F37B949EAE}" type="presParOf" srcId="{D727C9AE-A8ED-4FA1-A76F-240499193763}" destId="{0B81CB91-8EDD-491E-BBFC-66B0AC631CAF}" srcOrd="0" destOrd="0" presId="urn:microsoft.com/office/officeart/2005/8/layout/chevron2"/>
    <dgm:cxn modelId="{FD016934-EAE9-4468-BF77-BAF669371466}" type="presParOf" srcId="{0B81CB91-8EDD-491E-BBFC-66B0AC631CAF}" destId="{FD4A72CE-3D67-4C7D-8B9B-B18A693D7955}" srcOrd="0" destOrd="0" presId="urn:microsoft.com/office/officeart/2005/8/layout/chevron2"/>
    <dgm:cxn modelId="{47E89C2D-574F-40D1-A43E-37A2249289F3}" type="presParOf" srcId="{0B81CB91-8EDD-491E-BBFC-66B0AC631CAF}" destId="{101A98F0-66D7-40FC-8B39-EC62D2FEBC5E}" srcOrd="1" destOrd="0" presId="urn:microsoft.com/office/officeart/2005/8/layout/chevron2"/>
    <dgm:cxn modelId="{C8C8FCD5-03D8-4E99-8CF9-FABEA47632D9}" type="presParOf" srcId="{D727C9AE-A8ED-4FA1-A76F-240499193763}" destId="{BABDF926-EFB2-41B1-9971-68337E773B1C}" srcOrd="1" destOrd="0" presId="urn:microsoft.com/office/officeart/2005/8/layout/chevron2"/>
    <dgm:cxn modelId="{815C4A2F-0647-45C8-A2D2-4CCC2BB3E66B}" type="presParOf" srcId="{D727C9AE-A8ED-4FA1-A76F-240499193763}" destId="{25B52909-8C94-43BD-84B2-07F3F8F6AE04}" srcOrd="2" destOrd="0" presId="urn:microsoft.com/office/officeart/2005/8/layout/chevron2"/>
    <dgm:cxn modelId="{D8584FA0-11BC-4F43-B6AA-964793130AC1}" type="presParOf" srcId="{25B52909-8C94-43BD-84B2-07F3F8F6AE04}" destId="{204B5448-578D-45FE-9F24-23BDB767523A}" srcOrd="0" destOrd="0" presId="urn:microsoft.com/office/officeart/2005/8/layout/chevron2"/>
    <dgm:cxn modelId="{FECA8D81-8AEA-4461-9E13-53EABE8710A9}" type="presParOf" srcId="{25B52909-8C94-43BD-84B2-07F3F8F6AE04}" destId="{9241FA53-8167-4056-AF2A-90053FB5DFCC}" srcOrd="1" destOrd="0" presId="urn:microsoft.com/office/officeart/2005/8/layout/chevron2"/>
    <dgm:cxn modelId="{4ACED463-0553-44F4-86B3-EF17ABCA9BA9}" type="presParOf" srcId="{D727C9AE-A8ED-4FA1-A76F-240499193763}" destId="{2B9B3279-BEAF-4D43-88F2-FB755B198604}" srcOrd="3" destOrd="0" presId="urn:microsoft.com/office/officeart/2005/8/layout/chevron2"/>
    <dgm:cxn modelId="{2A12B931-ABF7-4CE4-85F1-625D1D687151}" type="presParOf" srcId="{D727C9AE-A8ED-4FA1-A76F-240499193763}" destId="{A924B1E3-5BAE-48BA-94FB-67B44DE139B7}" srcOrd="4" destOrd="0" presId="urn:microsoft.com/office/officeart/2005/8/layout/chevron2"/>
    <dgm:cxn modelId="{FE77FA3A-7FC3-4A51-8BA1-07021C6D3AA5}" type="presParOf" srcId="{A924B1E3-5BAE-48BA-94FB-67B44DE139B7}" destId="{A025E80F-1E33-43EC-9828-0EF4611ECF0A}" srcOrd="0" destOrd="0" presId="urn:microsoft.com/office/officeart/2005/8/layout/chevron2"/>
    <dgm:cxn modelId="{73161C20-3767-4474-A31B-E1C0B506AC21}" type="presParOf" srcId="{A924B1E3-5BAE-48BA-94FB-67B44DE139B7}" destId="{7273FE5F-A1E9-4317-AA7D-F5B0DAA59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0DE8F-3CB9-48DD-B34E-AD7FC3FE8417}" type="doc">
      <dgm:prSet loTypeId="urn:microsoft.com/office/officeart/2005/8/layout/chevron2" loCatId="process" qsTypeId="urn:microsoft.com/office/officeart/2005/8/quickstyle/simple1#3" qsCatId="simple" csTypeId="urn:microsoft.com/office/officeart/2005/8/colors/accent0_3#3" csCatId="mainScheme" phldr="1"/>
      <dgm:spPr/>
      <dgm:t>
        <a:bodyPr/>
        <a:lstStyle/>
        <a:p>
          <a:endParaRPr lang="de-DE"/>
        </a:p>
      </dgm:t>
    </dgm:pt>
    <dgm:pt modelId="{7275D515-1491-45AF-9C56-28D51917C22F}">
      <dgm:prSet phldrT="[Text]"/>
      <dgm:spPr/>
      <dgm:t>
        <a:bodyPr/>
        <a:lstStyle/>
        <a:p>
          <a:r>
            <a:rPr lang="de-DE" noProof="0" dirty="0"/>
            <a:t>Cutting &amp; Stacking</a:t>
          </a:r>
          <a:endParaRPr lang="en-US" noProof="0" dirty="0"/>
        </a:p>
      </dgm:t>
    </dgm:pt>
    <dgm:pt modelId="{0009E3FE-58E5-486E-B9CF-5C3E0E7C44F5}" type="parTrans" cxnId="{EF6964BC-4D8F-442C-9AAF-FB81463B0D83}">
      <dgm:prSet/>
      <dgm:spPr/>
      <dgm:t>
        <a:bodyPr/>
        <a:lstStyle/>
        <a:p>
          <a:endParaRPr lang="de-DE"/>
        </a:p>
      </dgm:t>
    </dgm:pt>
    <dgm:pt modelId="{2EDBC8E1-7984-44D3-8B6D-34A943ADCF85}" type="sibTrans" cxnId="{EF6964BC-4D8F-442C-9AAF-FB81463B0D83}">
      <dgm:prSet/>
      <dgm:spPr/>
      <dgm:t>
        <a:bodyPr/>
        <a:lstStyle/>
        <a:p>
          <a:endParaRPr lang="de-DE"/>
        </a:p>
      </dgm:t>
    </dgm:pt>
    <dgm:pt modelId="{8232C5E7-EF42-4164-BBD4-D2C5ADD1363A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Cutting electrodes and separators to size and stacking them in the correct sequence</a:t>
          </a:r>
        </a:p>
      </dgm:t>
    </dgm:pt>
    <dgm:pt modelId="{54E2F757-DFF2-436B-9E8D-5D015455DDD1}" type="parTrans" cxnId="{678A189B-EE7A-4B22-BF71-F0372B798739}">
      <dgm:prSet/>
      <dgm:spPr/>
      <dgm:t>
        <a:bodyPr/>
        <a:lstStyle/>
        <a:p>
          <a:endParaRPr lang="de-DE"/>
        </a:p>
      </dgm:t>
    </dgm:pt>
    <dgm:pt modelId="{E6627579-DCD7-4BEE-8979-B11B61796B0F}" type="sibTrans" cxnId="{678A189B-EE7A-4B22-BF71-F0372B798739}">
      <dgm:prSet/>
      <dgm:spPr/>
      <dgm:t>
        <a:bodyPr/>
        <a:lstStyle/>
        <a:p>
          <a:endParaRPr lang="de-DE"/>
        </a:p>
      </dgm:t>
    </dgm:pt>
    <dgm:pt modelId="{22DD8B8A-4E74-4DF7-978A-B75EF0F8062C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Laser cutting machines, stacking machines</a:t>
          </a:r>
        </a:p>
      </dgm:t>
    </dgm:pt>
    <dgm:pt modelId="{A88777AB-3E5F-428B-803E-C97D61045F9C}" type="parTrans" cxnId="{03C9DAD3-44D7-4AA7-9492-BFD3A0510C9E}">
      <dgm:prSet/>
      <dgm:spPr/>
      <dgm:t>
        <a:bodyPr/>
        <a:lstStyle/>
        <a:p>
          <a:endParaRPr lang="de-DE"/>
        </a:p>
      </dgm:t>
    </dgm:pt>
    <dgm:pt modelId="{E5994CA5-EC8E-4B10-B507-CDE7B8FFD99E}" type="sibTrans" cxnId="{03C9DAD3-44D7-4AA7-9492-BFD3A0510C9E}">
      <dgm:prSet/>
      <dgm:spPr/>
      <dgm:t>
        <a:bodyPr/>
        <a:lstStyle/>
        <a:p>
          <a:endParaRPr lang="de-DE"/>
        </a:p>
      </dgm:t>
    </dgm:pt>
    <dgm:pt modelId="{3C2C95E5-162C-40B2-BB26-2A06E30658AD}">
      <dgm:prSet phldrT="[Text]"/>
      <dgm:spPr/>
      <dgm:t>
        <a:bodyPr/>
        <a:lstStyle/>
        <a:p>
          <a:r>
            <a:rPr lang="en-US" noProof="0" dirty="0"/>
            <a:t>Winding</a:t>
          </a:r>
        </a:p>
      </dgm:t>
    </dgm:pt>
    <dgm:pt modelId="{12738A41-BE56-4F43-A3AE-F66F1AAB67A4}" type="parTrans" cxnId="{677B933D-397A-47CE-869B-2627A9E748F2}">
      <dgm:prSet/>
      <dgm:spPr/>
      <dgm:t>
        <a:bodyPr/>
        <a:lstStyle/>
        <a:p>
          <a:endParaRPr lang="de-DE"/>
        </a:p>
      </dgm:t>
    </dgm:pt>
    <dgm:pt modelId="{E712A785-2F52-440F-A31B-1648C51BA03E}" type="sibTrans" cxnId="{677B933D-397A-47CE-869B-2627A9E748F2}">
      <dgm:prSet/>
      <dgm:spPr/>
      <dgm:t>
        <a:bodyPr/>
        <a:lstStyle/>
        <a:p>
          <a:endParaRPr lang="de-DE"/>
        </a:p>
      </dgm:t>
    </dgm:pt>
    <dgm:pt modelId="{D0AE880F-5FA6-446D-B1B7-FFB03A92BE0C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Winding electrode and separator foils into a cylindrical or prismatic shape (for cylindrical and prismatic cells)</a:t>
          </a:r>
        </a:p>
      </dgm:t>
    </dgm:pt>
    <dgm:pt modelId="{1EB18EB7-329F-4989-A282-C513011D8E78}" type="parTrans" cxnId="{BC3EC6C6-636C-4D2F-AC88-69213F49717D}">
      <dgm:prSet/>
      <dgm:spPr/>
      <dgm:t>
        <a:bodyPr/>
        <a:lstStyle/>
        <a:p>
          <a:endParaRPr lang="de-DE"/>
        </a:p>
      </dgm:t>
    </dgm:pt>
    <dgm:pt modelId="{2F2477AD-C18C-4DE1-BE40-37882F9E977C}" type="sibTrans" cxnId="{BC3EC6C6-636C-4D2F-AC88-69213F49717D}">
      <dgm:prSet/>
      <dgm:spPr/>
      <dgm:t>
        <a:bodyPr/>
        <a:lstStyle/>
        <a:p>
          <a:endParaRPr lang="de-DE"/>
        </a:p>
      </dgm:t>
    </dgm:pt>
    <dgm:pt modelId="{460A5648-37F7-4430-9679-1A6D3C0B0345}">
      <dgm:prSet phldrT="[Text]" custT="1"/>
      <dgm:spPr/>
      <dgm:t>
        <a:bodyPr/>
        <a:lstStyle/>
        <a:p>
          <a:r>
            <a:rPr lang="de-DE" sz="900" b="1" noProof="0" dirty="0"/>
            <a:t>Machines: </a:t>
          </a:r>
          <a:r>
            <a:rPr lang="de-DE" sz="900" noProof="0" dirty="0"/>
            <a:t>Winding </a:t>
          </a:r>
          <a:r>
            <a:rPr lang="de-DE" sz="900" noProof="0" dirty="0" err="1"/>
            <a:t>machines</a:t>
          </a:r>
          <a:endParaRPr lang="en-US" sz="900" noProof="0" dirty="0"/>
        </a:p>
      </dgm:t>
    </dgm:pt>
    <dgm:pt modelId="{E42F2877-4B92-4FDA-9923-B1BA66CB9134}" type="parTrans" cxnId="{3E4ABCB9-2425-45D1-9F94-CCDB79090620}">
      <dgm:prSet/>
      <dgm:spPr/>
      <dgm:t>
        <a:bodyPr/>
        <a:lstStyle/>
        <a:p>
          <a:endParaRPr lang="de-DE"/>
        </a:p>
      </dgm:t>
    </dgm:pt>
    <dgm:pt modelId="{6F4DDD66-A424-482A-A02D-2D6F22C7AF8E}" type="sibTrans" cxnId="{3E4ABCB9-2425-45D1-9F94-CCDB79090620}">
      <dgm:prSet/>
      <dgm:spPr/>
      <dgm:t>
        <a:bodyPr/>
        <a:lstStyle/>
        <a:p>
          <a:endParaRPr lang="de-DE"/>
        </a:p>
      </dgm:t>
    </dgm:pt>
    <dgm:pt modelId="{C77E2D11-36EC-4DFC-BAD7-99537262A3F6}">
      <dgm:prSet phldrT="[Text]"/>
      <dgm:spPr/>
      <dgm:t>
        <a:bodyPr/>
        <a:lstStyle/>
        <a:p>
          <a:r>
            <a:rPr lang="en-US" noProof="0" dirty="0"/>
            <a:t>Electrolyte</a:t>
          </a:r>
          <a:r>
            <a:rPr lang="de-DE" noProof="0" dirty="0"/>
            <a:t> </a:t>
          </a:r>
          <a:r>
            <a:rPr lang="en-US" noProof="0" dirty="0"/>
            <a:t>Filling</a:t>
          </a:r>
        </a:p>
      </dgm:t>
    </dgm:pt>
    <dgm:pt modelId="{D9A56793-5993-4EC2-B326-11891FBE974E}" type="parTrans" cxnId="{48EB233C-0349-4BCB-B0DD-680AC00398B4}">
      <dgm:prSet/>
      <dgm:spPr/>
      <dgm:t>
        <a:bodyPr/>
        <a:lstStyle/>
        <a:p>
          <a:endParaRPr lang="de-DE"/>
        </a:p>
      </dgm:t>
    </dgm:pt>
    <dgm:pt modelId="{3133075D-C974-449B-89A4-8DED7088FEA0}" type="sibTrans" cxnId="{48EB233C-0349-4BCB-B0DD-680AC00398B4}">
      <dgm:prSet/>
      <dgm:spPr/>
      <dgm:t>
        <a:bodyPr/>
        <a:lstStyle/>
        <a:p>
          <a:endParaRPr lang="de-DE"/>
        </a:p>
      </dgm:t>
    </dgm:pt>
    <dgm:pt modelId="{F2CE0B09-C22F-41E3-AB4C-57F6D7247807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Filling the cells with electrolyte under vacuum and ensuring thorough wetting</a:t>
          </a:r>
        </a:p>
      </dgm:t>
    </dgm:pt>
    <dgm:pt modelId="{5D262604-9D32-4AFF-A8E9-D91DFF7F57C6}" type="parTrans" cxnId="{1D1BDFAC-4D94-44CF-921E-FB877739946D}">
      <dgm:prSet/>
      <dgm:spPr/>
      <dgm:t>
        <a:bodyPr/>
        <a:lstStyle/>
        <a:p>
          <a:endParaRPr lang="de-DE"/>
        </a:p>
      </dgm:t>
    </dgm:pt>
    <dgm:pt modelId="{B302625C-034E-460E-B70D-8145DA87CE0B}" type="sibTrans" cxnId="{1D1BDFAC-4D94-44CF-921E-FB877739946D}">
      <dgm:prSet/>
      <dgm:spPr/>
      <dgm:t>
        <a:bodyPr/>
        <a:lstStyle/>
        <a:p>
          <a:endParaRPr lang="de-DE"/>
        </a:p>
      </dgm:t>
    </dgm:pt>
    <dgm:pt modelId="{FC577787-0BE0-4604-99D6-ADAB910A9CFC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Electrolyte filling machines with high-precision dosing systems</a:t>
          </a:r>
        </a:p>
      </dgm:t>
    </dgm:pt>
    <dgm:pt modelId="{882A1AA6-E5E2-4B0B-A04E-F4EB5D3C5B56}" type="parTrans" cxnId="{B05F7338-CDD1-4432-9F53-37DCB7F58306}">
      <dgm:prSet/>
      <dgm:spPr/>
      <dgm:t>
        <a:bodyPr/>
        <a:lstStyle/>
        <a:p>
          <a:endParaRPr lang="de-DE"/>
        </a:p>
      </dgm:t>
    </dgm:pt>
    <dgm:pt modelId="{468BF5BB-2269-4471-BEAD-8903BE1E7963}" type="sibTrans" cxnId="{B05F7338-CDD1-4432-9F53-37DCB7F58306}">
      <dgm:prSet/>
      <dgm:spPr/>
      <dgm:t>
        <a:bodyPr/>
        <a:lstStyle/>
        <a:p>
          <a:endParaRPr lang="de-DE"/>
        </a:p>
      </dgm:t>
    </dgm:pt>
    <dgm:pt modelId="{0AB17D46-7819-4C64-96C3-AAADC830ED71}">
      <dgm:prSet phldrT="[Text]"/>
      <dgm:spPr/>
      <dgm:t>
        <a:bodyPr/>
        <a:lstStyle/>
        <a:p>
          <a:r>
            <a:rPr lang="en-US" noProof="0" dirty="0"/>
            <a:t>Sealing</a:t>
          </a:r>
        </a:p>
      </dgm:t>
    </dgm:pt>
    <dgm:pt modelId="{26547341-F994-4499-9958-08A2DF6B24F4}" type="parTrans" cxnId="{1D4CE9ED-B908-4577-9169-9D7516BE7972}">
      <dgm:prSet/>
      <dgm:spPr/>
      <dgm:t>
        <a:bodyPr/>
        <a:lstStyle/>
        <a:p>
          <a:endParaRPr lang="de-DE"/>
        </a:p>
      </dgm:t>
    </dgm:pt>
    <dgm:pt modelId="{94939A7F-7BB7-4A49-BEC6-F11B6C36F302}" type="sibTrans" cxnId="{1D4CE9ED-B908-4577-9169-9D7516BE7972}">
      <dgm:prSet/>
      <dgm:spPr/>
      <dgm:t>
        <a:bodyPr/>
        <a:lstStyle/>
        <a:p>
          <a:endParaRPr lang="de-DE"/>
        </a:p>
      </dgm:t>
    </dgm:pt>
    <dgm:pt modelId="{BE58F233-0A0F-45B6-8DBD-BF0B980153FE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Sealing machines (heat sealing, ultrasonic welding</a:t>
          </a:r>
        </a:p>
      </dgm:t>
    </dgm:pt>
    <dgm:pt modelId="{219B83B4-94D5-4AA7-902E-C33687CD4B2B}" type="parTrans" cxnId="{72BC048C-052B-4B34-A527-0C6383367C1E}">
      <dgm:prSet/>
      <dgm:spPr/>
      <dgm:t>
        <a:bodyPr/>
        <a:lstStyle/>
        <a:p>
          <a:endParaRPr lang="de-DE"/>
        </a:p>
      </dgm:t>
    </dgm:pt>
    <dgm:pt modelId="{95A82BD5-B06F-44E1-94FB-BE5A43F85798}" type="sibTrans" cxnId="{72BC048C-052B-4B34-A527-0C6383367C1E}">
      <dgm:prSet/>
      <dgm:spPr/>
      <dgm:t>
        <a:bodyPr/>
        <a:lstStyle/>
        <a:p>
          <a:endParaRPr lang="de-DE"/>
        </a:p>
      </dgm:t>
    </dgm:pt>
    <dgm:pt modelId="{CA2EE841-9E96-4DA3-BF15-1AE5392855F5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Sealing the cells to ensure airtight containment of the electrolyte</a:t>
          </a:r>
        </a:p>
      </dgm:t>
    </dgm:pt>
    <dgm:pt modelId="{91C1167C-BADD-4C87-8CD3-5E61002D0AA4}" type="parTrans" cxnId="{D31C7176-AE82-4F9B-A058-5DD2206DC3E5}">
      <dgm:prSet/>
      <dgm:spPr/>
      <dgm:t>
        <a:bodyPr/>
        <a:lstStyle/>
        <a:p>
          <a:endParaRPr lang="de-DE"/>
        </a:p>
      </dgm:t>
    </dgm:pt>
    <dgm:pt modelId="{FF372E10-AC40-4EA2-8D31-40E2696E3CBF}" type="sibTrans" cxnId="{D31C7176-AE82-4F9B-A058-5DD2206DC3E5}">
      <dgm:prSet/>
      <dgm:spPr/>
      <dgm:t>
        <a:bodyPr/>
        <a:lstStyle/>
        <a:p>
          <a:endParaRPr lang="de-DE"/>
        </a:p>
      </dgm:t>
    </dgm:pt>
    <dgm:pt modelId="{EA8A2CDB-3E00-4EB1-A31C-59FBA6634B0C}">
      <dgm:prSet phldrT="[Text]" custT="1"/>
      <dgm:spPr/>
      <dgm:t>
        <a:bodyPr/>
        <a:lstStyle/>
        <a:p>
          <a:r>
            <a:rPr lang="en-US" sz="900" b="1" noProof="0" dirty="0"/>
            <a:t>Technologies: </a:t>
          </a:r>
          <a:r>
            <a:rPr lang="en-US" sz="900" noProof="0" dirty="0"/>
            <a:t>Laser cutting, lamination of the separator</a:t>
          </a:r>
        </a:p>
      </dgm:t>
    </dgm:pt>
    <dgm:pt modelId="{8EF8F508-3C79-40B0-91E9-966B61126959}" type="parTrans" cxnId="{A6121FC0-337B-4980-8CFB-187D3DB69F48}">
      <dgm:prSet/>
      <dgm:spPr/>
      <dgm:t>
        <a:bodyPr/>
        <a:lstStyle/>
        <a:p>
          <a:endParaRPr lang="de-DE"/>
        </a:p>
      </dgm:t>
    </dgm:pt>
    <dgm:pt modelId="{F42F43D4-36CC-4694-A5E9-EC7FD3D6411B}" type="sibTrans" cxnId="{A6121FC0-337B-4980-8CFB-187D3DB69F48}">
      <dgm:prSet/>
      <dgm:spPr/>
      <dgm:t>
        <a:bodyPr/>
        <a:lstStyle/>
        <a:p>
          <a:endParaRPr lang="de-DE"/>
        </a:p>
      </dgm:t>
    </dgm:pt>
    <dgm:pt modelId="{552A72C5-291D-4EDF-BD89-EFB243973A80}">
      <dgm:prSet phldrT="[Text]" custT="1"/>
      <dgm:spPr/>
      <dgm:t>
        <a:bodyPr/>
        <a:lstStyle/>
        <a:p>
          <a:r>
            <a:rPr lang="en-US" sz="900" b="1" noProof="0" dirty="0"/>
            <a:t>Technologies: </a:t>
          </a:r>
          <a:r>
            <a:rPr lang="en-US" sz="900" noProof="0" dirty="0"/>
            <a:t>Automated winding systems with tension control</a:t>
          </a:r>
        </a:p>
      </dgm:t>
    </dgm:pt>
    <dgm:pt modelId="{C2C46563-CA66-4D93-8E37-339D16D9AA08}" type="parTrans" cxnId="{BC09A1DC-1614-4F12-BF08-ED7CD3A8508B}">
      <dgm:prSet/>
      <dgm:spPr/>
      <dgm:t>
        <a:bodyPr/>
        <a:lstStyle/>
        <a:p>
          <a:endParaRPr lang="de-DE"/>
        </a:p>
      </dgm:t>
    </dgm:pt>
    <dgm:pt modelId="{4D92E0FF-BC1B-489F-A030-0C3D559EFBC9}" type="sibTrans" cxnId="{BC09A1DC-1614-4F12-BF08-ED7CD3A8508B}">
      <dgm:prSet/>
      <dgm:spPr/>
      <dgm:t>
        <a:bodyPr/>
        <a:lstStyle/>
        <a:p>
          <a:endParaRPr lang="de-DE"/>
        </a:p>
      </dgm:t>
    </dgm:pt>
    <dgm:pt modelId="{3A7CB176-3EEB-4BE5-ACEA-4CB38F5C95E1}">
      <dgm:prSet phldrT="[Text]" custT="1"/>
      <dgm:spPr/>
      <dgm:t>
        <a:bodyPr/>
        <a:lstStyle/>
        <a:p>
          <a:r>
            <a:rPr lang="en-US" sz="900" b="1" noProof="0" dirty="0"/>
            <a:t>Technologies</a:t>
          </a:r>
          <a:r>
            <a:rPr lang="de-DE" sz="900" b="1" noProof="0" dirty="0"/>
            <a:t>: </a:t>
          </a:r>
          <a:r>
            <a:rPr lang="de-DE" sz="900" noProof="0" dirty="0"/>
            <a:t>Vacuum </a:t>
          </a:r>
          <a:r>
            <a:rPr lang="de-DE" sz="900" noProof="0" dirty="0" err="1"/>
            <a:t>filling</a:t>
          </a:r>
          <a:r>
            <a:rPr lang="de-DE" sz="900" noProof="0" dirty="0"/>
            <a:t>, </a:t>
          </a:r>
          <a:r>
            <a:rPr lang="de-DE" sz="900" noProof="0" dirty="0" err="1"/>
            <a:t>pressure</a:t>
          </a:r>
          <a:r>
            <a:rPr lang="de-DE" sz="900" noProof="0" dirty="0"/>
            <a:t> </a:t>
          </a:r>
          <a:r>
            <a:rPr lang="de-DE" sz="900" noProof="0" dirty="0" err="1"/>
            <a:t>profile</a:t>
          </a:r>
          <a:r>
            <a:rPr lang="de-DE" sz="900" noProof="0" dirty="0"/>
            <a:t> </a:t>
          </a:r>
          <a:r>
            <a:rPr lang="de-DE" sz="900" noProof="0" dirty="0" err="1"/>
            <a:t>application</a:t>
          </a:r>
          <a:r>
            <a:rPr lang="de-DE" sz="900" noProof="0" dirty="0"/>
            <a:t> </a:t>
          </a:r>
          <a:r>
            <a:rPr lang="de-DE" sz="900" noProof="0" dirty="0" err="1"/>
            <a:t>for</a:t>
          </a:r>
          <a:r>
            <a:rPr lang="de-DE" sz="900" noProof="0" dirty="0"/>
            <a:t> </a:t>
          </a:r>
          <a:r>
            <a:rPr lang="en-US" sz="900" noProof="0" dirty="0"/>
            <a:t>wetting</a:t>
          </a:r>
        </a:p>
      </dgm:t>
    </dgm:pt>
    <dgm:pt modelId="{4B97BA1D-C7AA-41A5-A1E2-BEAFAA0917DA}" type="parTrans" cxnId="{AD55A8DB-BA8E-40B7-9B70-541C14B9190E}">
      <dgm:prSet/>
      <dgm:spPr/>
      <dgm:t>
        <a:bodyPr/>
        <a:lstStyle/>
        <a:p>
          <a:endParaRPr lang="de-DE"/>
        </a:p>
      </dgm:t>
    </dgm:pt>
    <dgm:pt modelId="{F37A7042-B900-4DC0-9212-E201E27D8324}" type="sibTrans" cxnId="{AD55A8DB-BA8E-40B7-9B70-541C14B9190E}">
      <dgm:prSet/>
      <dgm:spPr/>
      <dgm:t>
        <a:bodyPr/>
        <a:lstStyle/>
        <a:p>
          <a:endParaRPr lang="de-DE"/>
        </a:p>
      </dgm:t>
    </dgm:pt>
    <dgm:pt modelId="{EC90EA68-5272-4244-A9E2-08EFC2D18F54}">
      <dgm:prSet phldrT="[Text]" custT="1"/>
      <dgm:spPr/>
      <dgm:t>
        <a:bodyPr/>
        <a:lstStyle/>
        <a:p>
          <a:r>
            <a:rPr lang="en-US" sz="900" b="1" noProof="0" dirty="0"/>
            <a:t>Technologies:</a:t>
          </a:r>
          <a:r>
            <a:rPr lang="en-US" sz="900" noProof="0" dirty="0"/>
            <a:t> Laser welding for prismatic cells, heat sealing for pouch cells</a:t>
          </a:r>
        </a:p>
      </dgm:t>
    </dgm:pt>
    <dgm:pt modelId="{7055DAB9-E99B-442D-A8C9-A03341260451}" type="parTrans" cxnId="{C14A1FD5-CBC5-485D-8FBE-D2E7A5DF421C}">
      <dgm:prSet/>
      <dgm:spPr/>
      <dgm:t>
        <a:bodyPr/>
        <a:lstStyle/>
        <a:p>
          <a:endParaRPr lang="de-DE"/>
        </a:p>
      </dgm:t>
    </dgm:pt>
    <dgm:pt modelId="{42EE16F7-8755-4A48-AD77-8366A838132B}" type="sibTrans" cxnId="{C14A1FD5-CBC5-485D-8FBE-D2E7A5DF421C}">
      <dgm:prSet/>
      <dgm:spPr/>
      <dgm:t>
        <a:bodyPr/>
        <a:lstStyle/>
        <a:p>
          <a:endParaRPr lang="de-DE"/>
        </a:p>
      </dgm:t>
    </dgm:pt>
    <dgm:pt modelId="{D727C9AE-A8ED-4FA1-A76F-240499193763}" type="pres">
      <dgm:prSet presAssocID="{72F0DE8F-3CB9-48DD-B34E-AD7FC3FE8417}" presName="linearFlow" presStyleCnt="0">
        <dgm:presLayoutVars>
          <dgm:dir/>
          <dgm:animLvl val="lvl"/>
          <dgm:resizeHandles val="exact"/>
        </dgm:presLayoutVars>
      </dgm:prSet>
      <dgm:spPr/>
    </dgm:pt>
    <dgm:pt modelId="{0B81CB91-8EDD-491E-BBFC-66B0AC631CAF}" type="pres">
      <dgm:prSet presAssocID="{7275D515-1491-45AF-9C56-28D51917C22F}" presName="composite" presStyleCnt="0"/>
      <dgm:spPr/>
    </dgm:pt>
    <dgm:pt modelId="{FD4A72CE-3D67-4C7D-8B9B-B18A693D7955}" type="pres">
      <dgm:prSet presAssocID="{7275D515-1491-45AF-9C56-28D51917C22F}" presName="parentText" presStyleLbl="alignNode1" presStyleIdx="0" presStyleCnt="4" custScaleX="91679">
        <dgm:presLayoutVars>
          <dgm:chMax val="1"/>
          <dgm:bulletEnabled val="1"/>
        </dgm:presLayoutVars>
      </dgm:prSet>
      <dgm:spPr/>
    </dgm:pt>
    <dgm:pt modelId="{101A98F0-66D7-40FC-8B39-EC62D2FEBC5E}" type="pres">
      <dgm:prSet presAssocID="{7275D515-1491-45AF-9C56-28D51917C22F}" presName="descendantText" presStyleLbl="alignAcc1" presStyleIdx="0" presStyleCnt="4" custScaleY="121732" custLinFactNeighborX="-732" custLinFactNeighborY="9014">
        <dgm:presLayoutVars>
          <dgm:bulletEnabled val="1"/>
        </dgm:presLayoutVars>
      </dgm:prSet>
      <dgm:spPr/>
    </dgm:pt>
    <dgm:pt modelId="{BABDF926-EFB2-41B1-9971-68337E773B1C}" type="pres">
      <dgm:prSet presAssocID="{2EDBC8E1-7984-44D3-8B6D-34A943ADCF85}" presName="sp" presStyleCnt="0"/>
      <dgm:spPr/>
    </dgm:pt>
    <dgm:pt modelId="{25B52909-8C94-43BD-84B2-07F3F8F6AE04}" type="pres">
      <dgm:prSet presAssocID="{3C2C95E5-162C-40B2-BB26-2A06E30658AD}" presName="composite" presStyleCnt="0"/>
      <dgm:spPr/>
    </dgm:pt>
    <dgm:pt modelId="{204B5448-578D-45FE-9F24-23BDB767523A}" type="pres">
      <dgm:prSet presAssocID="{3C2C95E5-162C-40B2-BB26-2A06E30658AD}" presName="parentText" presStyleLbl="alignNode1" presStyleIdx="1" presStyleCnt="4" custScaleX="91679">
        <dgm:presLayoutVars>
          <dgm:chMax val="1"/>
          <dgm:bulletEnabled val="1"/>
        </dgm:presLayoutVars>
      </dgm:prSet>
      <dgm:spPr/>
    </dgm:pt>
    <dgm:pt modelId="{9241FA53-8167-4056-AF2A-90053FB5DFCC}" type="pres">
      <dgm:prSet presAssocID="{3C2C95E5-162C-40B2-BB26-2A06E30658AD}" presName="descendantText" presStyleLbl="alignAcc1" presStyleIdx="1" presStyleCnt="4" custScaleY="126001" custLinFactNeighborX="-1114" custLinFactNeighborY="13868">
        <dgm:presLayoutVars>
          <dgm:bulletEnabled val="1"/>
        </dgm:presLayoutVars>
      </dgm:prSet>
      <dgm:spPr/>
    </dgm:pt>
    <dgm:pt modelId="{2B9B3279-BEAF-4D43-88F2-FB755B198604}" type="pres">
      <dgm:prSet presAssocID="{E712A785-2F52-440F-A31B-1648C51BA03E}" presName="sp" presStyleCnt="0"/>
      <dgm:spPr/>
    </dgm:pt>
    <dgm:pt modelId="{63526819-9433-49F6-BA64-196B53ED7F6E}" type="pres">
      <dgm:prSet presAssocID="{C77E2D11-36EC-4DFC-BAD7-99537262A3F6}" presName="composite" presStyleCnt="0"/>
      <dgm:spPr/>
    </dgm:pt>
    <dgm:pt modelId="{984CFA6D-B73E-4338-84E7-F1E60134E1C8}" type="pres">
      <dgm:prSet presAssocID="{C77E2D11-36EC-4DFC-BAD7-99537262A3F6}" presName="parentText" presStyleLbl="alignNode1" presStyleIdx="2" presStyleCnt="4" custScaleX="91679">
        <dgm:presLayoutVars>
          <dgm:chMax val="1"/>
          <dgm:bulletEnabled val="1"/>
        </dgm:presLayoutVars>
      </dgm:prSet>
      <dgm:spPr/>
    </dgm:pt>
    <dgm:pt modelId="{6869ADA6-445B-45E2-81FE-5D9576CF29BF}" type="pres">
      <dgm:prSet presAssocID="{C77E2D11-36EC-4DFC-BAD7-99537262A3F6}" presName="descendantText" presStyleLbl="alignAcc1" presStyleIdx="2" presStyleCnt="4" custScaleY="135920" custLinFactNeighborX="-545" custLinFactNeighborY="16527">
        <dgm:presLayoutVars>
          <dgm:bulletEnabled val="1"/>
        </dgm:presLayoutVars>
      </dgm:prSet>
      <dgm:spPr/>
    </dgm:pt>
    <dgm:pt modelId="{ED5440AE-58CE-4E04-9A5C-0A4CA09FBD74}" type="pres">
      <dgm:prSet presAssocID="{3133075D-C974-449B-89A4-8DED7088FEA0}" presName="sp" presStyleCnt="0"/>
      <dgm:spPr/>
    </dgm:pt>
    <dgm:pt modelId="{EF44819C-3A43-47F5-B59B-E40F8812AEC1}" type="pres">
      <dgm:prSet presAssocID="{0AB17D46-7819-4C64-96C3-AAADC830ED71}" presName="composite" presStyleCnt="0"/>
      <dgm:spPr/>
    </dgm:pt>
    <dgm:pt modelId="{5EB64F86-E155-458C-A3DD-6E9F7AF780E1}" type="pres">
      <dgm:prSet presAssocID="{0AB17D46-7819-4C64-96C3-AAADC830ED71}" presName="parentText" presStyleLbl="alignNode1" presStyleIdx="3" presStyleCnt="4" custScaleX="91679">
        <dgm:presLayoutVars>
          <dgm:chMax val="1"/>
          <dgm:bulletEnabled val="1"/>
        </dgm:presLayoutVars>
      </dgm:prSet>
      <dgm:spPr/>
    </dgm:pt>
    <dgm:pt modelId="{378F28B8-ECAF-48A0-B8B4-84016EBFEC5F}" type="pres">
      <dgm:prSet presAssocID="{0AB17D46-7819-4C64-96C3-AAADC830ED71}" presName="descendantText" presStyleLbl="alignAcc1" presStyleIdx="3" presStyleCnt="4" custScaleY="139938" custLinFactNeighborX="-729" custLinFactNeighborY="18814">
        <dgm:presLayoutVars>
          <dgm:bulletEnabled val="1"/>
        </dgm:presLayoutVars>
      </dgm:prSet>
      <dgm:spPr/>
    </dgm:pt>
  </dgm:ptLst>
  <dgm:cxnLst>
    <dgm:cxn modelId="{7B703200-A9AE-4F3C-94E7-3AC60E9D9C33}" type="presOf" srcId="{BE58F233-0A0F-45B6-8DBD-BF0B980153FE}" destId="{378F28B8-ECAF-48A0-B8B4-84016EBFEC5F}" srcOrd="0" destOrd="1" presId="urn:microsoft.com/office/officeart/2005/8/layout/chevron2"/>
    <dgm:cxn modelId="{76C6C40C-1F63-4C83-8BD6-517C64399FFC}" type="presOf" srcId="{7275D515-1491-45AF-9C56-28D51917C22F}" destId="{FD4A72CE-3D67-4C7D-8B9B-B18A693D7955}" srcOrd="0" destOrd="0" presId="urn:microsoft.com/office/officeart/2005/8/layout/chevron2"/>
    <dgm:cxn modelId="{2F864313-3BC5-4A30-957C-D47B7AF39DDD}" type="presOf" srcId="{EC90EA68-5272-4244-A9E2-08EFC2D18F54}" destId="{378F28B8-ECAF-48A0-B8B4-84016EBFEC5F}" srcOrd="0" destOrd="2" presId="urn:microsoft.com/office/officeart/2005/8/layout/chevron2"/>
    <dgm:cxn modelId="{CAE0BA1E-C0E4-4D9A-9CEF-315B6BEA775A}" type="presOf" srcId="{8232C5E7-EF42-4164-BBD4-D2C5ADD1363A}" destId="{101A98F0-66D7-40FC-8B39-EC62D2FEBC5E}" srcOrd="0" destOrd="0" presId="urn:microsoft.com/office/officeart/2005/8/layout/chevron2"/>
    <dgm:cxn modelId="{B05F7338-CDD1-4432-9F53-37DCB7F58306}" srcId="{C77E2D11-36EC-4DFC-BAD7-99537262A3F6}" destId="{FC577787-0BE0-4604-99D6-ADAB910A9CFC}" srcOrd="1" destOrd="0" parTransId="{882A1AA6-E5E2-4B0B-A04E-F4EB5D3C5B56}" sibTransId="{468BF5BB-2269-4471-BEAD-8903BE1E7963}"/>
    <dgm:cxn modelId="{48EB233C-0349-4BCB-B0DD-680AC00398B4}" srcId="{72F0DE8F-3CB9-48DD-B34E-AD7FC3FE8417}" destId="{C77E2D11-36EC-4DFC-BAD7-99537262A3F6}" srcOrd="2" destOrd="0" parTransId="{D9A56793-5993-4EC2-B326-11891FBE974E}" sibTransId="{3133075D-C974-449B-89A4-8DED7088FEA0}"/>
    <dgm:cxn modelId="{677B933D-397A-47CE-869B-2627A9E748F2}" srcId="{72F0DE8F-3CB9-48DD-B34E-AD7FC3FE8417}" destId="{3C2C95E5-162C-40B2-BB26-2A06E30658AD}" srcOrd="1" destOrd="0" parTransId="{12738A41-BE56-4F43-A3AE-F66F1AAB67A4}" sibTransId="{E712A785-2F52-440F-A31B-1648C51BA03E}"/>
    <dgm:cxn modelId="{B70EB63D-2274-493A-85F8-46BB6C91CB4A}" type="presOf" srcId="{0AB17D46-7819-4C64-96C3-AAADC830ED71}" destId="{5EB64F86-E155-458C-A3DD-6E9F7AF780E1}" srcOrd="0" destOrd="0" presId="urn:microsoft.com/office/officeart/2005/8/layout/chevron2"/>
    <dgm:cxn modelId="{28176745-2DFE-4091-864F-AE45F9F62E74}" type="presOf" srcId="{D0AE880F-5FA6-446D-B1B7-FFB03A92BE0C}" destId="{9241FA53-8167-4056-AF2A-90053FB5DFCC}" srcOrd="0" destOrd="0" presId="urn:microsoft.com/office/officeart/2005/8/layout/chevron2"/>
    <dgm:cxn modelId="{9A148D4E-DABB-4308-8CC2-DE3948F9FACD}" type="presOf" srcId="{460A5648-37F7-4430-9679-1A6D3C0B0345}" destId="{9241FA53-8167-4056-AF2A-90053FB5DFCC}" srcOrd="0" destOrd="1" presId="urn:microsoft.com/office/officeart/2005/8/layout/chevron2"/>
    <dgm:cxn modelId="{61386454-FFF5-4F9B-AA7B-3983A18FD87F}" type="presOf" srcId="{552A72C5-291D-4EDF-BD89-EFB243973A80}" destId="{9241FA53-8167-4056-AF2A-90053FB5DFCC}" srcOrd="0" destOrd="2" presId="urn:microsoft.com/office/officeart/2005/8/layout/chevron2"/>
    <dgm:cxn modelId="{D31C7176-AE82-4F9B-A058-5DD2206DC3E5}" srcId="{0AB17D46-7819-4C64-96C3-AAADC830ED71}" destId="{CA2EE841-9E96-4DA3-BF15-1AE5392855F5}" srcOrd="0" destOrd="0" parTransId="{91C1167C-BADD-4C87-8CD3-5E61002D0AA4}" sibTransId="{FF372E10-AC40-4EA2-8D31-40E2696E3CBF}"/>
    <dgm:cxn modelId="{72BC048C-052B-4B34-A527-0C6383367C1E}" srcId="{0AB17D46-7819-4C64-96C3-AAADC830ED71}" destId="{BE58F233-0A0F-45B6-8DBD-BF0B980153FE}" srcOrd="1" destOrd="0" parTransId="{219B83B4-94D5-4AA7-902E-C33687CD4B2B}" sibTransId="{95A82BD5-B06F-44E1-94FB-BE5A43F85798}"/>
    <dgm:cxn modelId="{678A189B-EE7A-4B22-BF71-F0372B798739}" srcId="{7275D515-1491-45AF-9C56-28D51917C22F}" destId="{8232C5E7-EF42-4164-BBD4-D2C5ADD1363A}" srcOrd="0" destOrd="0" parTransId="{54E2F757-DFF2-436B-9E8D-5D015455DDD1}" sibTransId="{E6627579-DCD7-4BEE-8979-B11B61796B0F}"/>
    <dgm:cxn modelId="{23CF28A5-6472-4A3B-BE4B-A831ED62DA06}" type="presOf" srcId="{F2CE0B09-C22F-41E3-AB4C-57F6D7247807}" destId="{6869ADA6-445B-45E2-81FE-5D9576CF29BF}" srcOrd="0" destOrd="0" presId="urn:microsoft.com/office/officeart/2005/8/layout/chevron2"/>
    <dgm:cxn modelId="{B63F63AB-5DA9-45E3-90EF-F207DEA278F2}" type="presOf" srcId="{EA8A2CDB-3E00-4EB1-A31C-59FBA6634B0C}" destId="{101A98F0-66D7-40FC-8B39-EC62D2FEBC5E}" srcOrd="0" destOrd="2" presId="urn:microsoft.com/office/officeart/2005/8/layout/chevron2"/>
    <dgm:cxn modelId="{1D1BDFAC-4D94-44CF-921E-FB877739946D}" srcId="{C77E2D11-36EC-4DFC-BAD7-99537262A3F6}" destId="{F2CE0B09-C22F-41E3-AB4C-57F6D7247807}" srcOrd="0" destOrd="0" parTransId="{5D262604-9D32-4AFF-A8E9-D91DFF7F57C6}" sibTransId="{B302625C-034E-460E-B70D-8145DA87CE0B}"/>
    <dgm:cxn modelId="{3E4ABCB9-2425-45D1-9F94-CCDB79090620}" srcId="{3C2C95E5-162C-40B2-BB26-2A06E30658AD}" destId="{460A5648-37F7-4430-9679-1A6D3C0B0345}" srcOrd="1" destOrd="0" parTransId="{E42F2877-4B92-4FDA-9923-B1BA66CB9134}" sibTransId="{6F4DDD66-A424-482A-A02D-2D6F22C7AF8E}"/>
    <dgm:cxn modelId="{EF6964BC-4D8F-442C-9AAF-FB81463B0D83}" srcId="{72F0DE8F-3CB9-48DD-B34E-AD7FC3FE8417}" destId="{7275D515-1491-45AF-9C56-28D51917C22F}" srcOrd="0" destOrd="0" parTransId="{0009E3FE-58E5-486E-B9CF-5C3E0E7C44F5}" sibTransId="{2EDBC8E1-7984-44D3-8B6D-34A943ADCF85}"/>
    <dgm:cxn modelId="{D357CABC-3E17-44D2-8578-EB94925C1C06}" type="presOf" srcId="{72F0DE8F-3CB9-48DD-B34E-AD7FC3FE8417}" destId="{D727C9AE-A8ED-4FA1-A76F-240499193763}" srcOrd="0" destOrd="0" presId="urn:microsoft.com/office/officeart/2005/8/layout/chevron2"/>
    <dgm:cxn modelId="{A6121FC0-337B-4980-8CFB-187D3DB69F48}" srcId="{7275D515-1491-45AF-9C56-28D51917C22F}" destId="{EA8A2CDB-3E00-4EB1-A31C-59FBA6634B0C}" srcOrd="2" destOrd="0" parTransId="{8EF8F508-3C79-40B0-91E9-966B61126959}" sibTransId="{F42F43D4-36CC-4694-A5E9-EC7FD3D6411B}"/>
    <dgm:cxn modelId="{BC3EC6C6-636C-4D2F-AC88-69213F49717D}" srcId="{3C2C95E5-162C-40B2-BB26-2A06E30658AD}" destId="{D0AE880F-5FA6-446D-B1B7-FFB03A92BE0C}" srcOrd="0" destOrd="0" parTransId="{1EB18EB7-329F-4989-A282-C513011D8E78}" sibTransId="{2F2477AD-C18C-4DE1-BE40-37882F9E977C}"/>
    <dgm:cxn modelId="{A9E415D1-A3B4-4243-8EB6-C314A1352788}" type="presOf" srcId="{3C2C95E5-162C-40B2-BB26-2A06E30658AD}" destId="{204B5448-578D-45FE-9F24-23BDB767523A}" srcOrd="0" destOrd="0" presId="urn:microsoft.com/office/officeart/2005/8/layout/chevron2"/>
    <dgm:cxn modelId="{03C9DAD3-44D7-4AA7-9492-BFD3A0510C9E}" srcId="{7275D515-1491-45AF-9C56-28D51917C22F}" destId="{22DD8B8A-4E74-4DF7-978A-B75EF0F8062C}" srcOrd="1" destOrd="0" parTransId="{A88777AB-3E5F-428B-803E-C97D61045F9C}" sibTransId="{E5994CA5-EC8E-4B10-B507-CDE7B8FFD99E}"/>
    <dgm:cxn modelId="{7DC9F9D4-918B-415C-AE47-E26BB108D601}" type="presOf" srcId="{22DD8B8A-4E74-4DF7-978A-B75EF0F8062C}" destId="{101A98F0-66D7-40FC-8B39-EC62D2FEBC5E}" srcOrd="0" destOrd="1" presId="urn:microsoft.com/office/officeart/2005/8/layout/chevron2"/>
    <dgm:cxn modelId="{C14A1FD5-CBC5-485D-8FBE-D2E7A5DF421C}" srcId="{0AB17D46-7819-4C64-96C3-AAADC830ED71}" destId="{EC90EA68-5272-4244-A9E2-08EFC2D18F54}" srcOrd="2" destOrd="0" parTransId="{7055DAB9-E99B-442D-A8C9-A03341260451}" sibTransId="{42EE16F7-8755-4A48-AD77-8366A838132B}"/>
    <dgm:cxn modelId="{FC186CDA-9231-490E-9783-693D538B6EE2}" type="presOf" srcId="{CA2EE841-9E96-4DA3-BF15-1AE5392855F5}" destId="{378F28B8-ECAF-48A0-B8B4-84016EBFEC5F}" srcOrd="0" destOrd="0" presId="urn:microsoft.com/office/officeart/2005/8/layout/chevron2"/>
    <dgm:cxn modelId="{AD55A8DB-BA8E-40B7-9B70-541C14B9190E}" srcId="{C77E2D11-36EC-4DFC-BAD7-99537262A3F6}" destId="{3A7CB176-3EEB-4BE5-ACEA-4CB38F5C95E1}" srcOrd="2" destOrd="0" parTransId="{4B97BA1D-C7AA-41A5-A1E2-BEAFAA0917DA}" sibTransId="{F37A7042-B900-4DC0-9212-E201E27D8324}"/>
    <dgm:cxn modelId="{BC09A1DC-1614-4F12-BF08-ED7CD3A8508B}" srcId="{3C2C95E5-162C-40B2-BB26-2A06E30658AD}" destId="{552A72C5-291D-4EDF-BD89-EFB243973A80}" srcOrd="2" destOrd="0" parTransId="{C2C46563-CA66-4D93-8E37-339D16D9AA08}" sibTransId="{4D92E0FF-BC1B-489F-A030-0C3D559EFBC9}"/>
    <dgm:cxn modelId="{FE409FE0-1418-4C1A-95C0-339A32C8D728}" type="presOf" srcId="{3A7CB176-3EEB-4BE5-ACEA-4CB38F5C95E1}" destId="{6869ADA6-445B-45E2-81FE-5D9576CF29BF}" srcOrd="0" destOrd="2" presId="urn:microsoft.com/office/officeart/2005/8/layout/chevron2"/>
    <dgm:cxn modelId="{1D4CE9ED-B908-4577-9169-9D7516BE7972}" srcId="{72F0DE8F-3CB9-48DD-B34E-AD7FC3FE8417}" destId="{0AB17D46-7819-4C64-96C3-AAADC830ED71}" srcOrd="3" destOrd="0" parTransId="{26547341-F994-4499-9958-08A2DF6B24F4}" sibTransId="{94939A7F-7BB7-4A49-BEC6-F11B6C36F302}"/>
    <dgm:cxn modelId="{025B28EF-EE6F-4A69-9887-E7EF4FFCB1B6}" type="presOf" srcId="{FC577787-0BE0-4604-99D6-ADAB910A9CFC}" destId="{6869ADA6-445B-45E2-81FE-5D9576CF29BF}" srcOrd="0" destOrd="1" presId="urn:microsoft.com/office/officeart/2005/8/layout/chevron2"/>
    <dgm:cxn modelId="{FA7DA3F1-F8FD-4070-9B41-D7D966906EA4}" type="presOf" srcId="{C77E2D11-36EC-4DFC-BAD7-99537262A3F6}" destId="{984CFA6D-B73E-4338-84E7-F1E60134E1C8}" srcOrd="0" destOrd="0" presId="urn:microsoft.com/office/officeart/2005/8/layout/chevron2"/>
    <dgm:cxn modelId="{AFD6675E-280E-4ABE-A256-D2F37B949EAE}" type="presParOf" srcId="{D727C9AE-A8ED-4FA1-A76F-240499193763}" destId="{0B81CB91-8EDD-491E-BBFC-66B0AC631CAF}" srcOrd="0" destOrd="0" presId="urn:microsoft.com/office/officeart/2005/8/layout/chevron2"/>
    <dgm:cxn modelId="{FD016934-EAE9-4468-BF77-BAF669371466}" type="presParOf" srcId="{0B81CB91-8EDD-491E-BBFC-66B0AC631CAF}" destId="{FD4A72CE-3D67-4C7D-8B9B-B18A693D7955}" srcOrd="0" destOrd="0" presId="urn:microsoft.com/office/officeart/2005/8/layout/chevron2"/>
    <dgm:cxn modelId="{47E89C2D-574F-40D1-A43E-37A2249289F3}" type="presParOf" srcId="{0B81CB91-8EDD-491E-BBFC-66B0AC631CAF}" destId="{101A98F0-66D7-40FC-8B39-EC62D2FEBC5E}" srcOrd="1" destOrd="0" presId="urn:microsoft.com/office/officeart/2005/8/layout/chevron2"/>
    <dgm:cxn modelId="{C8C8FCD5-03D8-4E99-8CF9-FABEA47632D9}" type="presParOf" srcId="{D727C9AE-A8ED-4FA1-A76F-240499193763}" destId="{BABDF926-EFB2-41B1-9971-68337E773B1C}" srcOrd="1" destOrd="0" presId="urn:microsoft.com/office/officeart/2005/8/layout/chevron2"/>
    <dgm:cxn modelId="{815C4A2F-0647-45C8-A2D2-4CCC2BB3E66B}" type="presParOf" srcId="{D727C9AE-A8ED-4FA1-A76F-240499193763}" destId="{25B52909-8C94-43BD-84B2-07F3F8F6AE04}" srcOrd="2" destOrd="0" presId="urn:microsoft.com/office/officeart/2005/8/layout/chevron2"/>
    <dgm:cxn modelId="{D8584FA0-11BC-4F43-B6AA-964793130AC1}" type="presParOf" srcId="{25B52909-8C94-43BD-84B2-07F3F8F6AE04}" destId="{204B5448-578D-45FE-9F24-23BDB767523A}" srcOrd="0" destOrd="0" presId="urn:microsoft.com/office/officeart/2005/8/layout/chevron2"/>
    <dgm:cxn modelId="{FECA8D81-8AEA-4461-9E13-53EABE8710A9}" type="presParOf" srcId="{25B52909-8C94-43BD-84B2-07F3F8F6AE04}" destId="{9241FA53-8167-4056-AF2A-90053FB5DFCC}" srcOrd="1" destOrd="0" presId="urn:microsoft.com/office/officeart/2005/8/layout/chevron2"/>
    <dgm:cxn modelId="{4ACED463-0553-44F4-86B3-EF17ABCA9BA9}" type="presParOf" srcId="{D727C9AE-A8ED-4FA1-A76F-240499193763}" destId="{2B9B3279-BEAF-4D43-88F2-FB755B198604}" srcOrd="3" destOrd="0" presId="urn:microsoft.com/office/officeart/2005/8/layout/chevron2"/>
    <dgm:cxn modelId="{65C87AFA-28D4-4672-BD48-EA884DD27E18}" type="presParOf" srcId="{D727C9AE-A8ED-4FA1-A76F-240499193763}" destId="{63526819-9433-49F6-BA64-196B53ED7F6E}" srcOrd="4" destOrd="0" presId="urn:microsoft.com/office/officeart/2005/8/layout/chevron2"/>
    <dgm:cxn modelId="{D5530664-D520-47AA-AD03-C4DADE54B14E}" type="presParOf" srcId="{63526819-9433-49F6-BA64-196B53ED7F6E}" destId="{984CFA6D-B73E-4338-84E7-F1E60134E1C8}" srcOrd="0" destOrd="0" presId="urn:microsoft.com/office/officeart/2005/8/layout/chevron2"/>
    <dgm:cxn modelId="{3C89D603-0555-49DC-9113-EEF486F44CF9}" type="presParOf" srcId="{63526819-9433-49F6-BA64-196B53ED7F6E}" destId="{6869ADA6-445B-45E2-81FE-5D9576CF29BF}" srcOrd="1" destOrd="0" presId="urn:microsoft.com/office/officeart/2005/8/layout/chevron2"/>
    <dgm:cxn modelId="{A7FC9660-027F-4D6A-B125-F14DEC601343}" type="presParOf" srcId="{D727C9AE-A8ED-4FA1-A76F-240499193763}" destId="{ED5440AE-58CE-4E04-9A5C-0A4CA09FBD74}" srcOrd="5" destOrd="0" presId="urn:microsoft.com/office/officeart/2005/8/layout/chevron2"/>
    <dgm:cxn modelId="{DFABE162-A7BC-406A-96E7-F1839DF2D118}" type="presParOf" srcId="{D727C9AE-A8ED-4FA1-A76F-240499193763}" destId="{EF44819C-3A43-47F5-B59B-E40F8812AEC1}" srcOrd="6" destOrd="0" presId="urn:microsoft.com/office/officeart/2005/8/layout/chevron2"/>
    <dgm:cxn modelId="{CD718F9D-65B3-4BEC-957A-2E1E9EA897F0}" type="presParOf" srcId="{EF44819C-3A43-47F5-B59B-E40F8812AEC1}" destId="{5EB64F86-E155-458C-A3DD-6E9F7AF780E1}" srcOrd="0" destOrd="0" presId="urn:microsoft.com/office/officeart/2005/8/layout/chevron2"/>
    <dgm:cxn modelId="{DCF3245D-7D62-45ED-95C9-1B397A42E8AF}" type="presParOf" srcId="{EF44819C-3A43-47F5-B59B-E40F8812AEC1}" destId="{378F28B8-ECAF-48A0-B8B4-84016EBF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F0DE8F-3CB9-48DD-B34E-AD7FC3FE8417}" type="doc">
      <dgm:prSet loTypeId="urn:microsoft.com/office/officeart/2005/8/layout/chevron2" loCatId="process" qsTypeId="urn:microsoft.com/office/officeart/2005/8/quickstyle/simple1#2" qsCatId="simple" csTypeId="urn:microsoft.com/office/officeart/2005/8/colors/accent0_3#2" csCatId="mainScheme" phldr="1"/>
      <dgm:spPr/>
      <dgm:t>
        <a:bodyPr/>
        <a:lstStyle/>
        <a:p>
          <a:endParaRPr lang="de-DE"/>
        </a:p>
      </dgm:t>
    </dgm:pt>
    <dgm:pt modelId="{7275D515-1491-45AF-9C56-28D51917C22F}">
      <dgm:prSet phldrT="[Text]"/>
      <dgm:spPr/>
      <dgm:t>
        <a:bodyPr/>
        <a:lstStyle/>
        <a:p>
          <a:r>
            <a:rPr lang="de-DE" noProof="0" dirty="0"/>
            <a:t>Formation</a:t>
          </a:r>
          <a:endParaRPr lang="en-US" noProof="0" dirty="0"/>
        </a:p>
      </dgm:t>
    </dgm:pt>
    <dgm:pt modelId="{0009E3FE-58E5-486E-B9CF-5C3E0E7C44F5}" type="parTrans" cxnId="{EF6964BC-4D8F-442C-9AAF-FB81463B0D83}">
      <dgm:prSet/>
      <dgm:spPr/>
      <dgm:t>
        <a:bodyPr/>
        <a:lstStyle/>
        <a:p>
          <a:endParaRPr lang="de-DE"/>
        </a:p>
      </dgm:t>
    </dgm:pt>
    <dgm:pt modelId="{2EDBC8E1-7984-44D3-8B6D-34A943ADCF85}" type="sibTrans" cxnId="{EF6964BC-4D8F-442C-9AAF-FB81463B0D83}">
      <dgm:prSet/>
      <dgm:spPr/>
      <dgm:t>
        <a:bodyPr/>
        <a:lstStyle/>
        <a:p>
          <a:endParaRPr lang="de-DE"/>
        </a:p>
      </dgm:t>
    </dgm:pt>
    <dgm:pt modelId="{8232C5E7-EF42-4164-BBD4-D2C5ADD1363A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Charging and discharging cells to form the solid electrolyte interphase (SEI) layer</a:t>
          </a:r>
        </a:p>
      </dgm:t>
    </dgm:pt>
    <dgm:pt modelId="{54E2F757-DFF2-436B-9E8D-5D015455DDD1}" type="parTrans" cxnId="{678A189B-EE7A-4B22-BF71-F0372B798739}">
      <dgm:prSet/>
      <dgm:spPr/>
      <dgm:t>
        <a:bodyPr/>
        <a:lstStyle/>
        <a:p>
          <a:endParaRPr lang="de-DE"/>
        </a:p>
      </dgm:t>
    </dgm:pt>
    <dgm:pt modelId="{E6627579-DCD7-4BEE-8979-B11B61796B0F}" type="sibTrans" cxnId="{678A189B-EE7A-4B22-BF71-F0372B798739}">
      <dgm:prSet/>
      <dgm:spPr/>
      <dgm:t>
        <a:bodyPr/>
        <a:lstStyle/>
        <a:p>
          <a:endParaRPr lang="de-DE"/>
        </a:p>
      </dgm:t>
    </dgm:pt>
    <dgm:pt modelId="{22DD8B8A-4E74-4DF7-978A-B75EF0F8062C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Formation chambers with precise control over temperature and current</a:t>
          </a:r>
        </a:p>
      </dgm:t>
    </dgm:pt>
    <dgm:pt modelId="{A88777AB-3E5F-428B-803E-C97D61045F9C}" type="parTrans" cxnId="{03C9DAD3-44D7-4AA7-9492-BFD3A0510C9E}">
      <dgm:prSet/>
      <dgm:spPr/>
      <dgm:t>
        <a:bodyPr/>
        <a:lstStyle/>
        <a:p>
          <a:endParaRPr lang="de-DE"/>
        </a:p>
      </dgm:t>
    </dgm:pt>
    <dgm:pt modelId="{E5994CA5-EC8E-4B10-B507-CDE7B8FFD99E}" type="sibTrans" cxnId="{03C9DAD3-44D7-4AA7-9492-BFD3A0510C9E}">
      <dgm:prSet/>
      <dgm:spPr/>
      <dgm:t>
        <a:bodyPr/>
        <a:lstStyle/>
        <a:p>
          <a:endParaRPr lang="de-DE"/>
        </a:p>
      </dgm:t>
    </dgm:pt>
    <dgm:pt modelId="{3C2C95E5-162C-40B2-BB26-2A06E30658AD}">
      <dgm:prSet phldrT="[Text]"/>
      <dgm:spPr/>
      <dgm:t>
        <a:bodyPr/>
        <a:lstStyle/>
        <a:p>
          <a:r>
            <a:rPr lang="en-US" noProof="0" dirty="0"/>
            <a:t>Aging </a:t>
          </a:r>
          <a:r>
            <a:rPr lang="de-DE" noProof="0" dirty="0"/>
            <a:t>&amp; </a:t>
          </a:r>
          <a:r>
            <a:rPr lang="de-DE" noProof="0" dirty="0" err="1"/>
            <a:t>Testing</a:t>
          </a:r>
          <a:endParaRPr lang="en-US" noProof="0" dirty="0"/>
        </a:p>
      </dgm:t>
    </dgm:pt>
    <dgm:pt modelId="{12738A41-BE56-4F43-A3AE-F66F1AAB67A4}" type="parTrans" cxnId="{677B933D-397A-47CE-869B-2627A9E748F2}">
      <dgm:prSet/>
      <dgm:spPr/>
      <dgm:t>
        <a:bodyPr/>
        <a:lstStyle/>
        <a:p>
          <a:endParaRPr lang="de-DE"/>
        </a:p>
      </dgm:t>
    </dgm:pt>
    <dgm:pt modelId="{E712A785-2F52-440F-A31B-1648C51BA03E}" type="sibTrans" cxnId="{677B933D-397A-47CE-869B-2627A9E748F2}">
      <dgm:prSet/>
      <dgm:spPr/>
      <dgm:t>
        <a:bodyPr/>
        <a:lstStyle/>
        <a:p>
          <a:endParaRPr lang="de-DE"/>
        </a:p>
      </dgm:t>
    </dgm:pt>
    <dgm:pt modelId="{D0AE880F-5FA6-446D-B1B7-FFB03A92BE0C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Aging cells at elevated temperatures and performing quality assurance tests</a:t>
          </a:r>
        </a:p>
      </dgm:t>
    </dgm:pt>
    <dgm:pt modelId="{1EB18EB7-329F-4989-A282-C513011D8E78}" type="parTrans" cxnId="{BC3EC6C6-636C-4D2F-AC88-69213F49717D}">
      <dgm:prSet/>
      <dgm:spPr/>
      <dgm:t>
        <a:bodyPr/>
        <a:lstStyle/>
        <a:p>
          <a:endParaRPr lang="de-DE"/>
        </a:p>
      </dgm:t>
    </dgm:pt>
    <dgm:pt modelId="{2F2477AD-C18C-4DE1-BE40-37882F9E977C}" type="sibTrans" cxnId="{BC3EC6C6-636C-4D2F-AC88-69213F49717D}">
      <dgm:prSet/>
      <dgm:spPr/>
      <dgm:t>
        <a:bodyPr/>
        <a:lstStyle/>
        <a:p>
          <a:endParaRPr lang="de-DE"/>
        </a:p>
      </dgm:t>
    </dgm:pt>
    <dgm:pt modelId="{460A5648-37F7-4430-9679-1A6D3C0B0345}">
      <dgm:prSet phldrT="[Text]" custT="1"/>
      <dgm:spPr/>
      <dgm:t>
        <a:bodyPr/>
        <a:lstStyle/>
        <a:p>
          <a:r>
            <a:rPr lang="en-US" sz="900" b="1" noProof="0" dirty="0"/>
            <a:t>Technologies: </a:t>
          </a:r>
          <a:r>
            <a:rPr lang="en-US" sz="900" noProof="0" dirty="0"/>
            <a:t>High-temperature aging, open circuit voltage (OCV) measurements</a:t>
          </a:r>
        </a:p>
      </dgm:t>
    </dgm:pt>
    <dgm:pt modelId="{E42F2877-4B92-4FDA-9923-B1BA66CB9134}" type="parTrans" cxnId="{3E4ABCB9-2425-45D1-9F94-CCDB79090620}">
      <dgm:prSet/>
      <dgm:spPr/>
      <dgm:t>
        <a:bodyPr/>
        <a:lstStyle/>
        <a:p>
          <a:endParaRPr lang="de-DE"/>
        </a:p>
      </dgm:t>
    </dgm:pt>
    <dgm:pt modelId="{6F4DDD66-A424-482A-A02D-2D6F22C7AF8E}" type="sibTrans" cxnId="{3E4ABCB9-2425-45D1-9F94-CCDB79090620}">
      <dgm:prSet/>
      <dgm:spPr/>
      <dgm:t>
        <a:bodyPr/>
        <a:lstStyle/>
        <a:p>
          <a:endParaRPr lang="de-DE"/>
        </a:p>
      </dgm:t>
    </dgm:pt>
    <dgm:pt modelId="{DE49E63A-A412-4C84-89C5-753E897C6023}">
      <dgm:prSet phldrT="[Text]"/>
      <dgm:spPr/>
      <dgm:t>
        <a:bodyPr/>
        <a:lstStyle/>
        <a:p>
          <a:r>
            <a:rPr lang="de-DE" noProof="0" dirty="0"/>
            <a:t>Final </a:t>
          </a:r>
          <a:r>
            <a:rPr lang="de-DE" noProof="0" dirty="0" err="1"/>
            <a:t>Inspection</a:t>
          </a:r>
          <a:r>
            <a:rPr lang="de-DE" noProof="0" dirty="0"/>
            <a:t> &amp; </a:t>
          </a:r>
          <a:r>
            <a:rPr lang="de-DE" noProof="0" dirty="0" err="1"/>
            <a:t>Packaging</a:t>
          </a:r>
          <a:endParaRPr lang="en-US" noProof="0" dirty="0"/>
        </a:p>
      </dgm:t>
    </dgm:pt>
    <dgm:pt modelId="{E5F88395-8A9C-4764-B4D9-523F994BF790}" type="parTrans" cxnId="{9D4796ED-20AF-4F9B-94F4-DFC7304E7789}">
      <dgm:prSet/>
      <dgm:spPr/>
      <dgm:t>
        <a:bodyPr/>
        <a:lstStyle/>
        <a:p>
          <a:endParaRPr lang="de-DE"/>
        </a:p>
      </dgm:t>
    </dgm:pt>
    <dgm:pt modelId="{65F700AF-2BF9-4730-A9EB-989980319323}" type="sibTrans" cxnId="{9D4796ED-20AF-4F9B-94F4-DFC7304E7789}">
      <dgm:prSet/>
      <dgm:spPr/>
      <dgm:t>
        <a:bodyPr/>
        <a:lstStyle/>
        <a:p>
          <a:endParaRPr lang="de-DE"/>
        </a:p>
      </dgm:t>
    </dgm:pt>
    <dgm:pt modelId="{8111025C-FECE-4DB0-AB2B-588643363F9E}">
      <dgm:prSet phldrT="[Text]" custT="1"/>
      <dgm:spPr/>
      <dgm:t>
        <a:bodyPr/>
        <a:lstStyle/>
        <a:p>
          <a:r>
            <a:rPr lang="en-US" sz="900" b="1" noProof="0" dirty="0"/>
            <a:t>Process: </a:t>
          </a:r>
          <a:r>
            <a:rPr lang="en-US" sz="900" noProof="0" dirty="0"/>
            <a:t>Final quality inspections and packaging for shipment</a:t>
          </a:r>
        </a:p>
      </dgm:t>
    </dgm:pt>
    <dgm:pt modelId="{775D462C-9E6C-4E4E-BD1D-B8EABFA7C424}" type="parTrans" cxnId="{23CAB13C-EF31-4813-9500-A4FB9CF50C7F}">
      <dgm:prSet/>
      <dgm:spPr/>
      <dgm:t>
        <a:bodyPr/>
        <a:lstStyle/>
        <a:p>
          <a:endParaRPr lang="de-DE"/>
        </a:p>
      </dgm:t>
    </dgm:pt>
    <dgm:pt modelId="{EA0D90D3-666D-4094-94E0-E895DB503EF3}" type="sibTrans" cxnId="{23CAB13C-EF31-4813-9500-A4FB9CF50C7F}">
      <dgm:prSet/>
      <dgm:spPr/>
      <dgm:t>
        <a:bodyPr/>
        <a:lstStyle/>
        <a:p>
          <a:endParaRPr lang="de-DE"/>
        </a:p>
      </dgm:t>
    </dgm:pt>
    <dgm:pt modelId="{AE2AA14B-3392-4195-ADFC-EA13C52EB5A9}">
      <dgm:prSet phldrT="[Text]" custT="1"/>
      <dgm:spPr/>
      <dgm:t>
        <a:bodyPr/>
        <a:lstStyle/>
        <a:p>
          <a:r>
            <a:rPr lang="en-US" sz="900" b="1" noProof="0" dirty="0"/>
            <a:t>Machines Required: </a:t>
          </a:r>
          <a:r>
            <a:rPr lang="en-US" sz="900" noProof="0" dirty="0"/>
            <a:t>Inspection systems, automated packaging lines</a:t>
          </a:r>
        </a:p>
      </dgm:t>
    </dgm:pt>
    <dgm:pt modelId="{C47D4089-CF49-4316-95B8-ED72E59ECBC0}" type="parTrans" cxnId="{2366C2A0-DCE6-4276-9F33-276DB10EAB2E}">
      <dgm:prSet/>
      <dgm:spPr/>
      <dgm:t>
        <a:bodyPr/>
        <a:lstStyle/>
        <a:p>
          <a:endParaRPr lang="de-DE"/>
        </a:p>
      </dgm:t>
    </dgm:pt>
    <dgm:pt modelId="{304474FF-9782-4FB3-9860-199B4344FE84}" type="sibTrans" cxnId="{2366C2A0-DCE6-4276-9F33-276DB10EAB2E}">
      <dgm:prSet/>
      <dgm:spPr/>
      <dgm:t>
        <a:bodyPr/>
        <a:lstStyle/>
        <a:p>
          <a:endParaRPr lang="de-DE"/>
        </a:p>
      </dgm:t>
    </dgm:pt>
    <dgm:pt modelId="{5775CC0B-C7C4-4F14-9BB3-1F6BC391AD94}">
      <dgm:prSet phldrT="[Text]" custT="1"/>
      <dgm:spPr/>
      <dgm:t>
        <a:bodyPr/>
        <a:lstStyle/>
        <a:p>
          <a:r>
            <a:rPr lang="de-DE" sz="900" b="1" noProof="0" dirty="0"/>
            <a:t>Technologies: </a:t>
          </a:r>
          <a:r>
            <a:rPr lang="de-DE" sz="900" noProof="0" dirty="0" err="1"/>
            <a:t>Controlled</a:t>
          </a:r>
          <a:r>
            <a:rPr lang="de-DE" sz="900" noProof="0" dirty="0"/>
            <a:t> </a:t>
          </a:r>
          <a:r>
            <a:rPr lang="de-DE" sz="900" noProof="0" dirty="0" err="1"/>
            <a:t>atmosphere</a:t>
          </a:r>
          <a:r>
            <a:rPr lang="de-DE" sz="900" noProof="0" dirty="0"/>
            <a:t> </a:t>
          </a:r>
          <a:r>
            <a:rPr lang="de-DE" sz="900" noProof="0" dirty="0" err="1"/>
            <a:t>formation</a:t>
          </a:r>
          <a:r>
            <a:rPr lang="de-DE" sz="900" noProof="0" dirty="0"/>
            <a:t> </a:t>
          </a:r>
          <a:r>
            <a:rPr lang="de-DE" sz="900" noProof="0" dirty="0" err="1"/>
            <a:t>chambers</a:t>
          </a:r>
          <a:endParaRPr lang="en-US" sz="900" noProof="0" dirty="0"/>
        </a:p>
      </dgm:t>
    </dgm:pt>
    <dgm:pt modelId="{433CC5D8-9452-4FA1-8F25-45F754073564}" type="parTrans" cxnId="{C96D158B-DBAD-44F1-881A-F98FA84690A9}">
      <dgm:prSet/>
      <dgm:spPr/>
      <dgm:t>
        <a:bodyPr/>
        <a:lstStyle/>
        <a:p>
          <a:endParaRPr lang="de-DE"/>
        </a:p>
      </dgm:t>
    </dgm:pt>
    <dgm:pt modelId="{96E00A05-64F1-4ED6-9F42-0550722B557B}" type="sibTrans" cxnId="{C96D158B-DBAD-44F1-881A-F98FA84690A9}">
      <dgm:prSet/>
      <dgm:spPr/>
      <dgm:t>
        <a:bodyPr/>
        <a:lstStyle/>
        <a:p>
          <a:endParaRPr lang="de-DE"/>
        </a:p>
      </dgm:t>
    </dgm:pt>
    <dgm:pt modelId="{A7485DDA-330C-4B45-9B49-E0018A6FD647}">
      <dgm:prSet phldrT="[Text]" custT="1"/>
      <dgm:spPr/>
      <dgm:t>
        <a:bodyPr/>
        <a:lstStyle/>
        <a:p>
          <a:r>
            <a:rPr lang="en-US" sz="900" b="1" noProof="0" dirty="0"/>
            <a:t>Machines: </a:t>
          </a:r>
          <a:r>
            <a:rPr lang="en-US" sz="900" noProof="0" dirty="0"/>
            <a:t>Aging chambers, testing rigs for electrical performance</a:t>
          </a:r>
        </a:p>
      </dgm:t>
    </dgm:pt>
    <dgm:pt modelId="{242AABC1-4607-4A16-9CBE-219F784E6DAF}" type="parTrans" cxnId="{8A97DE43-D2FC-4A1E-AA07-1C0EF7A0C4EE}">
      <dgm:prSet/>
      <dgm:spPr/>
      <dgm:t>
        <a:bodyPr/>
        <a:lstStyle/>
        <a:p>
          <a:endParaRPr lang="de-DE"/>
        </a:p>
      </dgm:t>
    </dgm:pt>
    <dgm:pt modelId="{62C1A794-A295-4308-BEFA-78F99D9C9AD9}" type="sibTrans" cxnId="{8A97DE43-D2FC-4A1E-AA07-1C0EF7A0C4EE}">
      <dgm:prSet/>
      <dgm:spPr/>
      <dgm:t>
        <a:bodyPr/>
        <a:lstStyle/>
        <a:p>
          <a:endParaRPr lang="de-DE"/>
        </a:p>
      </dgm:t>
    </dgm:pt>
    <dgm:pt modelId="{641042BC-A9D2-4D9F-AF16-4478BCA34682}">
      <dgm:prSet phldrT="[Text]" custT="1"/>
      <dgm:spPr/>
      <dgm:t>
        <a:bodyPr/>
        <a:lstStyle/>
        <a:p>
          <a:r>
            <a:rPr lang="de-DE" sz="900" b="1" noProof="0" dirty="0"/>
            <a:t>Technologies: </a:t>
          </a:r>
          <a:r>
            <a:rPr lang="de-DE" sz="900" noProof="0" dirty="0"/>
            <a:t>Visual </a:t>
          </a:r>
          <a:r>
            <a:rPr lang="de-DE" sz="900" noProof="0" dirty="0" err="1"/>
            <a:t>inspection</a:t>
          </a:r>
          <a:r>
            <a:rPr lang="de-DE" sz="900" noProof="0" dirty="0"/>
            <a:t> </a:t>
          </a:r>
          <a:r>
            <a:rPr lang="de-DE" sz="900" noProof="0" dirty="0" err="1"/>
            <a:t>systems</a:t>
          </a:r>
          <a:r>
            <a:rPr lang="de-DE" sz="900" noProof="0" dirty="0"/>
            <a:t>, </a:t>
          </a:r>
          <a:r>
            <a:rPr lang="de-DE" sz="900" noProof="0" dirty="0" err="1"/>
            <a:t>automated</a:t>
          </a:r>
          <a:r>
            <a:rPr lang="de-DE" sz="900" noProof="0" dirty="0"/>
            <a:t> </a:t>
          </a:r>
          <a:r>
            <a:rPr lang="de-DE" sz="900" noProof="0" dirty="0" err="1"/>
            <a:t>packaging</a:t>
          </a:r>
          <a:r>
            <a:rPr lang="de-DE" sz="900" noProof="0" dirty="0"/>
            <a:t> </a:t>
          </a:r>
          <a:r>
            <a:rPr lang="de-DE" sz="900" noProof="0" dirty="0" err="1"/>
            <a:t>solutions</a:t>
          </a:r>
          <a:endParaRPr lang="en-US" sz="900" b="0" noProof="0" dirty="0"/>
        </a:p>
      </dgm:t>
    </dgm:pt>
    <dgm:pt modelId="{78C4D08D-02CC-4355-8FFE-3B13532A64A2}" type="parTrans" cxnId="{FB09D42E-DD3E-467A-AEAA-6DB867D052A1}">
      <dgm:prSet/>
      <dgm:spPr/>
      <dgm:t>
        <a:bodyPr/>
        <a:lstStyle/>
        <a:p>
          <a:endParaRPr lang="de-DE"/>
        </a:p>
      </dgm:t>
    </dgm:pt>
    <dgm:pt modelId="{4E767BE8-F834-4608-9DD4-C0592A996326}" type="sibTrans" cxnId="{FB09D42E-DD3E-467A-AEAA-6DB867D052A1}">
      <dgm:prSet/>
      <dgm:spPr/>
      <dgm:t>
        <a:bodyPr/>
        <a:lstStyle/>
        <a:p>
          <a:endParaRPr lang="de-DE"/>
        </a:p>
      </dgm:t>
    </dgm:pt>
    <dgm:pt modelId="{D727C9AE-A8ED-4FA1-A76F-240499193763}" type="pres">
      <dgm:prSet presAssocID="{72F0DE8F-3CB9-48DD-B34E-AD7FC3FE8417}" presName="linearFlow" presStyleCnt="0">
        <dgm:presLayoutVars>
          <dgm:dir/>
          <dgm:animLvl val="lvl"/>
          <dgm:resizeHandles val="exact"/>
        </dgm:presLayoutVars>
      </dgm:prSet>
      <dgm:spPr/>
    </dgm:pt>
    <dgm:pt modelId="{0B81CB91-8EDD-491E-BBFC-66B0AC631CAF}" type="pres">
      <dgm:prSet presAssocID="{7275D515-1491-45AF-9C56-28D51917C22F}" presName="composite" presStyleCnt="0"/>
      <dgm:spPr/>
    </dgm:pt>
    <dgm:pt modelId="{FD4A72CE-3D67-4C7D-8B9B-B18A693D7955}" type="pres">
      <dgm:prSet presAssocID="{7275D515-1491-45AF-9C56-28D51917C22F}" presName="parentText" presStyleLbl="alignNode1" presStyleIdx="0" presStyleCnt="3" custScaleX="79347">
        <dgm:presLayoutVars>
          <dgm:chMax val="1"/>
          <dgm:bulletEnabled val="1"/>
        </dgm:presLayoutVars>
      </dgm:prSet>
      <dgm:spPr/>
    </dgm:pt>
    <dgm:pt modelId="{101A98F0-66D7-40FC-8B39-EC62D2FEBC5E}" type="pres">
      <dgm:prSet presAssocID="{7275D515-1491-45AF-9C56-28D51917C22F}" presName="descendantText" presStyleLbl="alignAcc1" presStyleIdx="0" presStyleCnt="3" custLinFactNeighborX="-4167" custLinFactNeighborY="752">
        <dgm:presLayoutVars>
          <dgm:bulletEnabled val="1"/>
        </dgm:presLayoutVars>
      </dgm:prSet>
      <dgm:spPr/>
    </dgm:pt>
    <dgm:pt modelId="{BABDF926-EFB2-41B1-9971-68337E773B1C}" type="pres">
      <dgm:prSet presAssocID="{2EDBC8E1-7984-44D3-8B6D-34A943ADCF85}" presName="sp" presStyleCnt="0"/>
      <dgm:spPr/>
    </dgm:pt>
    <dgm:pt modelId="{25B52909-8C94-43BD-84B2-07F3F8F6AE04}" type="pres">
      <dgm:prSet presAssocID="{3C2C95E5-162C-40B2-BB26-2A06E30658AD}" presName="composite" presStyleCnt="0"/>
      <dgm:spPr/>
    </dgm:pt>
    <dgm:pt modelId="{204B5448-578D-45FE-9F24-23BDB767523A}" type="pres">
      <dgm:prSet presAssocID="{3C2C95E5-162C-40B2-BB26-2A06E30658AD}" presName="parentText" presStyleLbl="alignNode1" presStyleIdx="1" presStyleCnt="3" custScaleX="79347">
        <dgm:presLayoutVars>
          <dgm:chMax val="1"/>
          <dgm:bulletEnabled val="1"/>
        </dgm:presLayoutVars>
      </dgm:prSet>
      <dgm:spPr/>
    </dgm:pt>
    <dgm:pt modelId="{9241FA53-8167-4056-AF2A-90053FB5DFCC}" type="pres">
      <dgm:prSet presAssocID="{3C2C95E5-162C-40B2-BB26-2A06E30658AD}" presName="descendantText" presStyleLbl="alignAcc1" presStyleIdx="1" presStyleCnt="3" custLinFactNeighborX="-4167" custLinFactNeighborY="-1248">
        <dgm:presLayoutVars>
          <dgm:bulletEnabled val="1"/>
        </dgm:presLayoutVars>
      </dgm:prSet>
      <dgm:spPr/>
    </dgm:pt>
    <dgm:pt modelId="{2B9B3279-BEAF-4D43-88F2-FB755B198604}" type="pres">
      <dgm:prSet presAssocID="{E712A785-2F52-440F-A31B-1648C51BA03E}" presName="sp" presStyleCnt="0"/>
      <dgm:spPr/>
    </dgm:pt>
    <dgm:pt modelId="{A924B1E3-5BAE-48BA-94FB-67B44DE139B7}" type="pres">
      <dgm:prSet presAssocID="{DE49E63A-A412-4C84-89C5-753E897C6023}" presName="composite" presStyleCnt="0"/>
      <dgm:spPr/>
    </dgm:pt>
    <dgm:pt modelId="{A025E80F-1E33-43EC-9828-0EF4611ECF0A}" type="pres">
      <dgm:prSet presAssocID="{DE49E63A-A412-4C84-89C5-753E897C6023}" presName="parentText" presStyleLbl="alignNode1" presStyleIdx="2" presStyleCnt="3" custScaleX="79347">
        <dgm:presLayoutVars>
          <dgm:chMax val="1"/>
          <dgm:bulletEnabled val="1"/>
        </dgm:presLayoutVars>
      </dgm:prSet>
      <dgm:spPr/>
    </dgm:pt>
    <dgm:pt modelId="{7273FE5F-A1E9-4317-AA7D-F5B0DAA59788}" type="pres">
      <dgm:prSet presAssocID="{DE49E63A-A412-4C84-89C5-753E897C6023}" presName="descendantText" presStyleLbl="alignAcc1" presStyleIdx="2" presStyleCnt="3" custLinFactNeighborX="-4167" custLinFactNeighborY="-1248">
        <dgm:presLayoutVars>
          <dgm:bulletEnabled val="1"/>
        </dgm:presLayoutVars>
      </dgm:prSet>
      <dgm:spPr/>
    </dgm:pt>
  </dgm:ptLst>
  <dgm:cxnLst>
    <dgm:cxn modelId="{A4AC7104-A0F0-4FBE-89DD-2FE31F025FFF}" type="presOf" srcId="{5775CC0B-C7C4-4F14-9BB3-1F6BC391AD94}" destId="{101A98F0-66D7-40FC-8B39-EC62D2FEBC5E}" srcOrd="0" destOrd="2" presId="urn:microsoft.com/office/officeart/2005/8/layout/chevron2"/>
    <dgm:cxn modelId="{76C6C40C-1F63-4C83-8BD6-517C64399FFC}" type="presOf" srcId="{7275D515-1491-45AF-9C56-28D51917C22F}" destId="{FD4A72CE-3D67-4C7D-8B9B-B18A693D7955}" srcOrd="0" destOrd="0" presId="urn:microsoft.com/office/officeart/2005/8/layout/chevron2"/>
    <dgm:cxn modelId="{CAE0BA1E-C0E4-4D9A-9CEF-315B6BEA775A}" type="presOf" srcId="{8232C5E7-EF42-4164-BBD4-D2C5ADD1363A}" destId="{101A98F0-66D7-40FC-8B39-EC62D2FEBC5E}" srcOrd="0" destOrd="0" presId="urn:microsoft.com/office/officeart/2005/8/layout/chevron2"/>
    <dgm:cxn modelId="{FB09D42E-DD3E-467A-AEAA-6DB867D052A1}" srcId="{DE49E63A-A412-4C84-89C5-753E897C6023}" destId="{641042BC-A9D2-4D9F-AF16-4478BCA34682}" srcOrd="2" destOrd="0" parTransId="{78C4D08D-02CC-4355-8FFE-3B13532A64A2}" sibTransId="{4E767BE8-F834-4608-9DD4-C0592A996326}"/>
    <dgm:cxn modelId="{23CAB13C-EF31-4813-9500-A4FB9CF50C7F}" srcId="{DE49E63A-A412-4C84-89C5-753E897C6023}" destId="{8111025C-FECE-4DB0-AB2B-588643363F9E}" srcOrd="0" destOrd="0" parTransId="{775D462C-9E6C-4E4E-BD1D-B8EABFA7C424}" sibTransId="{EA0D90D3-666D-4094-94E0-E895DB503EF3}"/>
    <dgm:cxn modelId="{677B933D-397A-47CE-869B-2627A9E748F2}" srcId="{72F0DE8F-3CB9-48DD-B34E-AD7FC3FE8417}" destId="{3C2C95E5-162C-40B2-BB26-2A06E30658AD}" srcOrd="1" destOrd="0" parTransId="{12738A41-BE56-4F43-A3AE-F66F1AAB67A4}" sibTransId="{E712A785-2F52-440F-A31B-1648C51BA03E}"/>
    <dgm:cxn modelId="{494FA75C-4CF9-4841-B906-FDEDBA915DC2}" type="presOf" srcId="{DE49E63A-A412-4C84-89C5-753E897C6023}" destId="{A025E80F-1E33-43EC-9828-0EF4611ECF0A}" srcOrd="0" destOrd="0" presId="urn:microsoft.com/office/officeart/2005/8/layout/chevron2"/>
    <dgm:cxn modelId="{8A97DE43-D2FC-4A1E-AA07-1C0EF7A0C4EE}" srcId="{3C2C95E5-162C-40B2-BB26-2A06E30658AD}" destId="{A7485DDA-330C-4B45-9B49-E0018A6FD647}" srcOrd="1" destOrd="0" parTransId="{242AABC1-4607-4A16-9CBE-219F784E6DAF}" sibTransId="{62C1A794-A295-4308-BEFA-78F99D9C9AD9}"/>
    <dgm:cxn modelId="{8C6E7F78-B978-4ED9-8B40-438C8136064E}" type="presOf" srcId="{8111025C-FECE-4DB0-AB2B-588643363F9E}" destId="{7273FE5F-A1E9-4317-AA7D-F5B0DAA59788}" srcOrd="0" destOrd="0" presId="urn:microsoft.com/office/officeart/2005/8/layout/chevron2"/>
    <dgm:cxn modelId="{DB00AF82-6159-4DE2-9634-70034177BB82}" type="presOf" srcId="{AE2AA14B-3392-4195-ADFC-EA13C52EB5A9}" destId="{7273FE5F-A1E9-4317-AA7D-F5B0DAA59788}" srcOrd="0" destOrd="1" presId="urn:microsoft.com/office/officeart/2005/8/layout/chevron2"/>
    <dgm:cxn modelId="{C96D158B-DBAD-44F1-881A-F98FA84690A9}" srcId="{7275D515-1491-45AF-9C56-28D51917C22F}" destId="{5775CC0B-C7C4-4F14-9BB3-1F6BC391AD94}" srcOrd="2" destOrd="0" parTransId="{433CC5D8-9452-4FA1-8F25-45F754073564}" sibTransId="{96E00A05-64F1-4ED6-9F42-0550722B557B}"/>
    <dgm:cxn modelId="{70161C95-85AF-4E55-BD5A-1B9DBFE68398}" type="presOf" srcId="{D0AE880F-5FA6-446D-B1B7-FFB03A92BE0C}" destId="{9241FA53-8167-4056-AF2A-90053FB5DFCC}" srcOrd="0" destOrd="0" presId="urn:microsoft.com/office/officeart/2005/8/layout/chevron2"/>
    <dgm:cxn modelId="{69A47A9A-76BD-4A9F-B27C-FB241E48161E}" type="presOf" srcId="{A7485DDA-330C-4B45-9B49-E0018A6FD647}" destId="{9241FA53-8167-4056-AF2A-90053FB5DFCC}" srcOrd="0" destOrd="1" presId="urn:microsoft.com/office/officeart/2005/8/layout/chevron2"/>
    <dgm:cxn modelId="{678A189B-EE7A-4B22-BF71-F0372B798739}" srcId="{7275D515-1491-45AF-9C56-28D51917C22F}" destId="{8232C5E7-EF42-4164-BBD4-D2C5ADD1363A}" srcOrd="0" destOrd="0" parTransId="{54E2F757-DFF2-436B-9E8D-5D015455DDD1}" sibTransId="{E6627579-DCD7-4BEE-8979-B11B61796B0F}"/>
    <dgm:cxn modelId="{2366C2A0-DCE6-4276-9F33-276DB10EAB2E}" srcId="{DE49E63A-A412-4C84-89C5-753E897C6023}" destId="{AE2AA14B-3392-4195-ADFC-EA13C52EB5A9}" srcOrd="1" destOrd="0" parTransId="{C47D4089-CF49-4316-95B8-ED72E59ECBC0}" sibTransId="{304474FF-9782-4FB3-9860-199B4344FE84}"/>
    <dgm:cxn modelId="{3E4ABCB9-2425-45D1-9F94-CCDB79090620}" srcId="{3C2C95E5-162C-40B2-BB26-2A06E30658AD}" destId="{460A5648-37F7-4430-9679-1A6D3C0B0345}" srcOrd="2" destOrd="0" parTransId="{E42F2877-4B92-4FDA-9923-B1BA66CB9134}" sibTransId="{6F4DDD66-A424-482A-A02D-2D6F22C7AF8E}"/>
    <dgm:cxn modelId="{EF6964BC-4D8F-442C-9AAF-FB81463B0D83}" srcId="{72F0DE8F-3CB9-48DD-B34E-AD7FC3FE8417}" destId="{7275D515-1491-45AF-9C56-28D51917C22F}" srcOrd="0" destOrd="0" parTransId="{0009E3FE-58E5-486E-B9CF-5C3E0E7C44F5}" sibTransId="{2EDBC8E1-7984-44D3-8B6D-34A943ADCF85}"/>
    <dgm:cxn modelId="{D357CABC-3E17-44D2-8578-EB94925C1C06}" type="presOf" srcId="{72F0DE8F-3CB9-48DD-B34E-AD7FC3FE8417}" destId="{D727C9AE-A8ED-4FA1-A76F-240499193763}" srcOrd="0" destOrd="0" presId="urn:microsoft.com/office/officeart/2005/8/layout/chevron2"/>
    <dgm:cxn modelId="{BC3EC6C6-636C-4D2F-AC88-69213F49717D}" srcId="{3C2C95E5-162C-40B2-BB26-2A06E30658AD}" destId="{D0AE880F-5FA6-446D-B1B7-FFB03A92BE0C}" srcOrd="0" destOrd="0" parTransId="{1EB18EB7-329F-4989-A282-C513011D8E78}" sibTransId="{2F2477AD-C18C-4DE1-BE40-37882F9E977C}"/>
    <dgm:cxn modelId="{A9E415D1-A3B4-4243-8EB6-C314A1352788}" type="presOf" srcId="{3C2C95E5-162C-40B2-BB26-2A06E30658AD}" destId="{204B5448-578D-45FE-9F24-23BDB767523A}" srcOrd="0" destOrd="0" presId="urn:microsoft.com/office/officeart/2005/8/layout/chevron2"/>
    <dgm:cxn modelId="{03C9DAD3-44D7-4AA7-9492-BFD3A0510C9E}" srcId="{7275D515-1491-45AF-9C56-28D51917C22F}" destId="{22DD8B8A-4E74-4DF7-978A-B75EF0F8062C}" srcOrd="1" destOrd="0" parTransId="{A88777AB-3E5F-428B-803E-C97D61045F9C}" sibTransId="{E5994CA5-EC8E-4B10-B507-CDE7B8FFD99E}"/>
    <dgm:cxn modelId="{7DC9F9D4-918B-415C-AE47-E26BB108D601}" type="presOf" srcId="{22DD8B8A-4E74-4DF7-978A-B75EF0F8062C}" destId="{101A98F0-66D7-40FC-8B39-EC62D2FEBC5E}" srcOrd="0" destOrd="1" presId="urn:microsoft.com/office/officeart/2005/8/layout/chevron2"/>
    <dgm:cxn modelId="{5440B6DD-AD29-443B-A95E-7DAC65D69228}" type="presOf" srcId="{460A5648-37F7-4430-9679-1A6D3C0B0345}" destId="{9241FA53-8167-4056-AF2A-90053FB5DFCC}" srcOrd="0" destOrd="2" presId="urn:microsoft.com/office/officeart/2005/8/layout/chevron2"/>
    <dgm:cxn modelId="{8AD7B2E2-C3DF-44A7-B8ED-89504DD296D8}" type="presOf" srcId="{641042BC-A9D2-4D9F-AF16-4478BCA34682}" destId="{7273FE5F-A1E9-4317-AA7D-F5B0DAA59788}" srcOrd="0" destOrd="2" presId="urn:microsoft.com/office/officeart/2005/8/layout/chevron2"/>
    <dgm:cxn modelId="{9D4796ED-20AF-4F9B-94F4-DFC7304E7789}" srcId="{72F0DE8F-3CB9-48DD-B34E-AD7FC3FE8417}" destId="{DE49E63A-A412-4C84-89C5-753E897C6023}" srcOrd="2" destOrd="0" parTransId="{E5F88395-8A9C-4764-B4D9-523F994BF790}" sibTransId="{65F700AF-2BF9-4730-A9EB-989980319323}"/>
    <dgm:cxn modelId="{AFD6675E-280E-4ABE-A256-D2F37B949EAE}" type="presParOf" srcId="{D727C9AE-A8ED-4FA1-A76F-240499193763}" destId="{0B81CB91-8EDD-491E-BBFC-66B0AC631CAF}" srcOrd="0" destOrd="0" presId="urn:microsoft.com/office/officeart/2005/8/layout/chevron2"/>
    <dgm:cxn modelId="{FD016934-EAE9-4468-BF77-BAF669371466}" type="presParOf" srcId="{0B81CB91-8EDD-491E-BBFC-66B0AC631CAF}" destId="{FD4A72CE-3D67-4C7D-8B9B-B18A693D7955}" srcOrd="0" destOrd="0" presId="urn:microsoft.com/office/officeart/2005/8/layout/chevron2"/>
    <dgm:cxn modelId="{47E89C2D-574F-40D1-A43E-37A2249289F3}" type="presParOf" srcId="{0B81CB91-8EDD-491E-BBFC-66B0AC631CAF}" destId="{101A98F0-66D7-40FC-8B39-EC62D2FEBC5E}" srcOrd="1" destOrd="0" presId="urn:microsoft.com/office/officeart/2005/8/layout/chevron2"/>
    <dgm:cxn modelId="{C8C8FCD5-03D8-4E99-8CF9-FABEA47632D9}" type="presParOf" srcId="{D727C9AE-A8ED-4FA1-A76F-240499193763}" destId="{BABDF926-EFB2-41B1-9971-68337E773B1C}" srcOrd="1" destOrd="0" presId="urn:microsoft.com/office/officeart/2005/8/layout/chevron2"/>
    <dgm:cxn modelId="{815C4A2F-0647-45C8-A2D2-4CCC2BB3E66B}" type="presParOf" srcId="{D727C9AE-A8ED-4FA1-A76F-240499193763}" destId="{25B52909-8C94-43BD-84B2-07F3F8F6AE04}" srcOrd="2" destOrd="0" presId="urn:microsoft.com/office/officeart/2005/8/layout/chevron2"/>
    <dgm:cxn modelId="{D8584FA0-11BC-4F43-B6AA-964793130AC1}" type="presParOf" srcId="{25B52909-8C94-43BD-84B2-07F3F8F6AE04}" destId="{204B5448-578D-45FE-9F24-23BDB767523A}" srcOrd="0" destOrd="0" presId="urn:microsoft.com/office/officeart/2005/8/layout/chevron2"/>
    <dgm:cxn modelId="{FECA8D81-8AEA-4461-9E13-53EABE8710A9}" type="presParOf" srcId="{25B52909-8C94-43BD-84B2-07F3F8F6AE04}" destId="{9241FA53-8167-4056-AF2A-90053FB5DFCC}" srcOrd="1" destOrd="0" presId="urn:microsoft.com/office/officeart/2005/8/layout/chevron2"/>
    <dgm:cxn modelId="{4ACED463-0553-44F4-86B3-EF17ABCA9BA9}" type="presParOf" srcId="{D727C9AE-A8ED-4FA1-A76F-240499193763}" destId="{2B9B3279-BEAF-4D43-88F2-FB755B198604}" srcOrd="3" destOrd="0" presId="urn:microsoft.com/office/officeart/2005/8/layout/chevron2"/>
    <dgm:cxn modelId="{2A12B931-ABF7-4CE4-85F1-625D1D687151}" type="presParOf" srcId="{D727C9AE-A8ED-4FA1-A76F-240499193763}" destId="{A924B1E3-5BAE-48BA-94FB-67B44DE139B7}" srcOrd="4" destOrd="0" presId="urn:microsoft.com/office/officeart/2005/8/layout/chevron2"/>
    <dgm:cxn modelId="{FE77FA3A-7FC3-4A51-8BA1-07021C6D3AA5}" type="presParOf" srcId="{A924B1E3-5BAE-48BA-94FB-67B44DE139B7}" destId="{A025E80F-1E33-43EC-9828-0EF4611ECF0A}" srcOrd="0" destOrd="0" presId="urn:microsoft.com/office/officeart/2005/8/layout/chevron2"/>
    <dgm:cxn modelId="{73161C20-3767-4474-A31B-E1C0B506AC21}" type="presParOf" srcId="{A924B1E3-5BAE-48BA-94FB-67B44DE139B7}" destId="{7273FE5F-A1E9-4317-AA7D-F5B0DAA5978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AD58A-B7CD-40A9-B2A4-7B5169BC6C74}">
      <dsp:nvSpPr>
        <dsp:cNvPr id="0" name=""/>
        <dsp:cNvSpPr/>
      </dsp:nvSpPr>
      <dsp:spPr bwMode="white">
        <a:xfrm>
          <a:off x="0" y="0"/>
          <a:ext cx="4413041" cy="95272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Electrode manufacturing</a:t>
          </a:r>
        </a:p>
      </dsp:txBody>
      <dsp:txXfrm>
        <a:off x="0" y="0"/>
        <a:ext cx="4174861" cy="952722"/>
      </dsp:txXfrm>
    </dsp:sp>
    <dsp:sp modelId="{1A622F66-62AC-40C1-8DAC-0A4B43AFA76A}">
      <dsp:nvSpPr>
        <dsp:cNvPr id="0" name=""/>
        <dsp:cNvSpPr/>
      </dsp:nvSpPr>
      <dsp:spPr bwMode="white">
        <a:xfrm>
          <a:off x="3535479" y="0"/>
          <a:ext cx="4413041" cy="95272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Cell assembly</a:t>
          </a:r>
        </a:p>
      </dsp:txBody>
      <dsp:txXfrm>
        <a:off x="4011840" y="0"/>
        <a:ext cx="3460319" cy="952722"/>
      </dsp:txXfrm>
    </dsp:sp>
    <dsp:sp modelId="{F3E47852-391C-43F9-A6A8-36617D1E6981}">
      <dsp:nvSpPr>
        <dsp:cNvPr id="0" name=""/>
        <dsp:cNvSpPr/>
      </dsp:nvSpPr>
      <dsp:spPr bwMode="white">
        <a:xfrm>
          <a:off x="7070958" y="0"/>
          <a:ext cx="4413041" cy="95272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Cell finishing</a:t>
          </a:r>
        </a:p>
      </dsp:txBody>
      <dsp:txXfrm>
        <a:off x="7547319" y="0"/>
        <a:ext cx="3460319" cy="952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72CE-3D67-4C7D-8B9B-B18A693D7955}">
      <dsp:nvSpPr>
        <dsp:cNvPr id="0" name=""/>
        <dsp:cNvSpPr/>
      </dsp:nvSpPr>
      <dsp:spPr>
        <a:xfrm rot="5400000">
          <a:off x="-474758" y="476702"/>
          <a:ext cx="1460111" cy="51059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noProof="0" dirty="0"/>
            <a:t>Mixing &amp; Dispersing</a:t>
          </a:r>
        </a:p>
      </dsp:txBody>
      <dsp:txXfrm rot="-5400000">
        <a:off x="0" y="257241"/>
        <a:ext cx="510593" cy="949518"/>
      </dsp:txXfrm>
    </dsp:sp>
    <dsp:sp modelId="{101A98F0-66D7-40FC-8B39-EC62D2FEBC5E}">
      <dsp:nvSpPr>
        <dsp:cNvPr id="0" name=""/>
        <dsp:cNvSpPr/>
      </dsp:nvSpPr>
      <dsp:spPr>
        <a:xfrm rot="5400000">
          <a:off x="1464668" y="-947514"/>
          <a:ext cx="1138364" cy="30333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Mixing active materials, conductive additives, solvents, and binders to form a homogeneous slurry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Intensive mixers with vacuum and temperature control systems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Technology: </a:t>
          </a:r>
          <a:r>
            <a:rPr lang="en-US" sz="900" kern="1200" noProof="0" dirty="0"/>
            <a:t>Dry mixing, wet mixing under vacuum to avoid gas inclusions</a:t>
          </a:r>
        </a:p>
      </dsp:txBody>
      <dsp:txXfrm rot="-5400000">
        <a:off x="517154" y="55570"/>
        <a:ext cx="2977822" cy="1027224"/>
      </dsp:txXfrm>
    </dsp:sp>
    <dsp:sp modelId="{204B5448-578D-45FE-9F24-23BDB767523A}">
      <dsp:nvSpPr>
        <dsp:cNvPr id="0" name=""/>
        <dsp:cNvSpPr/>
      </dsp:nvSpPr>
      <dsp:spPr>
        <a:xfrm rot="5400000">
          <a:off x="-474758" y="1740903"/>
          <a:ext cx="1460111" cy="51059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noProof="0" dirty="0"/>
            <a:t>Coating</a:t>
          </a:r>
        </a:p>
      </dsp:txBody>
      <dsp:txXfrm rot="-5400000">
        <a:off x="0" y="1521442"/>
        <a:ext cx="510593" cy="949518"/>
      </dsp:txXfrm>
    </dsp:sp>
    <dsp:sp modelId="{9241FA53-8167-4056-AF2A-90053FB5DFCC}">
      <dsp:nvSpPr>
        <dsp:cNvPr id="0" name=""/>
        <dsp:cNvSpPr/>
      </dsp:nvSpPr>
      <dsp:spPr>
        <a:xfrm rot="5400000">
          <a:off x="1464668" y="306643"/>
          <a:ext cx="1138364" cy="30333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Applying the slurry onto a current collector foil (aluminum for cathode, copper for anode)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Coating machines with precise control for thickness and uniformity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 </a:t>
          </a:r>
          <a:r>
            <a:rPr lang="en-US" sz="900" kern="1200" noProof="0" dirty="0"/>
            <a:t>Slot-die coating, curtain coating</a:t>
          </a:r>
        </a:p>
      </dsp:txBody>
      <dsp:txXfrm rot="-5400000">
        <a:off x="517154" y="1309727"/>
        <a:ext cx="2977822" cy="1027224"/>
      </dsp:txXfrm>
    </dsp:sp>
    <dsp:sp modelId="{A025E80F-1E33-43EC-9828-0EF4611ECF0A}">
      <dsp:nvSpPr>
        <dsp:cNvPr id="0" name=""/>
        <dsp:cNvSpPr/>
      </dsp:nvSpPr>
      <dsp:spPr>
        <a:xfrm rot="5400000">
          <a:off x="-474758" y="3005104"/>
          <a:ext cx="1460111" cy="51059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noProof="0" dirty="0" err="1"/>
            <a:t>Drying</a:t>
          </a:r>
          <a:r>
            <a:rPr lang="de-DE" sz="700" kern="1200" noProof="0" dirty="0"/>
            <a:t> &amp; </a:t>
          </a:r>
          <a:r>
            <a:rPr lang="de-DE" sz="700" kern="1200" noProof="0" dirty="0" err="1"/>
            <a:t>Calendering</a:t>
          </a:r>
          <a:endParaRPr lang="en-US" sz="700" kern="1200" noProof="0" dirty="0"/>
        </a:p>
      </dsp:txBody>
      <dsp:txXfrm rot="-5400000">
        <a:off x="0" y="2785643"/>
        <a:ext cx="510593" cy="949518"/>
      </dsp:txXfrm>
    </dsp:sp>
    <dsp:sp modelId="{7273FE5F-A1E9-4317-AA7D-F5B0DAA59788}">
      <dsp:nvSpPr>
        <dsp:cNvPr id="0" name=""/>
        <dsp:cNvSpPr/>
      </dsp:nvSpPr>
      <dsp:spPr>
        <a:xfrm rot="5400000">
          <a:off x="1464668" y="1570844"/>
          <a:ext cx="1138364" cy="303339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</a:t>
          </a:r>
          <a:r>
            <a:rPr lang="de-DE" sz="900" b="1" kern="1200" noProof="0" dirty="0"/>
            <a:t>: </a:t>
          </a:r>
          <a:r>
            <a:rPr lang="en-US" sz="900" kern="1200" noProof="0" dirty="0"/>
            <a:t>Drying the coated foils and compressing them to the desired thickness and density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Industrial drying ovens, </a:t>
          </a:r>
          <a:r>
            <a:rPr lang="en-US" sz="900" kern="1200" noProof="0" dirty="0" err="1"/>
            <a:t>calendering</a:t>
          </a:r>
          <a:r>
            <a:rPr lang="en-US" sz="900" kern="1200" noProof="0" dirty="0"/>
            <a:t> machines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 </a:t>
          </a:r>
          <a:r>
            <a:rPr lang="en-US" sz="900" b="0" kern="1200" noProof="0" dirty="0"/>
            <a:t>Laser drying, extrusion for uniform thickness</a:t>
          </a:r>
        </a:p>
      </dsp:txBody>
      <dsp:txXfrm rot="-5400000">
        <a:off x="517154" y="2573928"/>
        <a:ext cx="2977822" cy="1027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72CE-3D67-4C7D-8B9B-B18A693D7955}">
      <dsp:nvSpPr>
        <dsp:cNvPr id="0" name=""/>
        <dsp:cNvSpPr/>
      </dsp:nvSpPr>
      <dsp:spPr>
        <a:xfrm rot="5400000">
          <a:off x="-240081" y="363572"/>
          <a:ext cx="995072" cy="4925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noProof="0" dirty="0"/>
            <a:t>Cutting &amp; Stacking</a:t>
          </a:r>
          <a:endParaRPr lang="en-US" sz="800" kern="1200" noProof="0" dirty="0"/>
        </a:p>
      </dsp:txBody>
      <dsp:txXfrm rot="-5400000">
        <a:off x="11177" y="358592"/>
        <a:ext cx="492556" cy="502516"/>
      </dsp:txXfrm>
    </dsp:sp>
    <dsp:sp modelId="{101A98F0-66D7-40FC-8B39-EC62D2FEBC5E}">
      <dsp:nvSpPr>
        <dsp:cNvPr id="0" name=""/>
        <dsp:cNvSpPr/>
      </dsp:nvSpPr>
      <dsp:spPr>
        <a:xfrm rot="5400000">
          <a:off x="1688478" y="-1086726"/>
          <a:ext cx="855815" cy="322785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Cutting electrodes and separators to size and stacking them in the correct sequence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Laser cutting machines, stacking machines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 </a:t>
          </a:r>
          <a:r>
            <a:rPr lang="en-US" sz="900" kern="1200" noProof="0" dirty="0"/>
            <a:t>Laser cutting, lamination of the separator</a:t>
          </a:r>
        </a:p>
      </dsp:txBody>
      <dsp:txXfrm rot="-5400000">
        <a:off x="502458" y="141071"/>
        <a:ext cx="3186079" cy="772261"/>
      </dsp:txXfrm>
    </dsp:sp>
    <dsp:sp modelId="{204B5448-578D-45FE-9F24-23BDB767523A}">
      <dsp:nvSpPr>
        <dsp:cNvPr id="0" name=""/>
        <dsp:cNvSpPr/>
      </dsp:nvSpPr>
      <dsp:spPr>
        <a:xfrm rot="5400000">
          <a:off x="-240081" y="1319911"/>
          <a:ext cx="995072" cy="4925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Winding</a:t>
          </a:r>
        </a:p>
      </dsp:txBody>
      <dsp:txXfrm rot="-5400000">
        <a:off x="11177" y="1314931"/>
        <a:ext cx="492556" cy="502516"/>
      </dsp:txXfrm>
    </dsp:sp>
    <dsp:sp modelId="{9241FA53-8167-4056-AF2A-90053FB5DFCC}">
      <dsp:nvSpPr>
        <dsp:cNvPr id="0" name=""/>
        <dsp:cNvSpPr/>
      </dsp:nvSpPr>
      <dsp:spPr>
        <a:xfrm rot="5400000">
          <a:off x="1661142" y="-96261"/>
          <a:ext cx="885827" cy="322785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Winding electrode and separator foils into a cylindrical or prismatic shape (for cylindrical and prismatic cells)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b="1" kern="1200" noProof="0" dirty="0"/>
            <a:t>Machines: </a:t>
          </a:r>
          <a:r>
            <a:rPr lang="de-DE" sz="900" kern="1200" noProof="0" dirty="0"/>
            <a:t>Winding </a:t>
          </a:r>
          <a:r>
            <a:rPr lang="de-DE" sz="900" kern="1200" noProof="0" dirty="0" err="1"/>
            <a:t>machines</a:t>
          </a:r>
          <a:endParaRPr lang="en-US" sz="900" kern="1200" noProof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 </a:t>
          </a:r>
          <a:r>
            <a:rPr lang="en-US" sz="900" kern="1200" noProof="0" dirty="0"/>
            <a:t>Automated winding systems with tension control</a:t>
          </a:r>
        </a:p>
      </dsp:txBody>
      <dsp:txXfrm rot="-5400000">
        <a:off x="490128" y="1117996"/>
        <a:ext cx="3184613" cy="799341"/>
      </dsp:txXfrm>
    </dsp:sp>
    <dsp:sp modelId="{984CFA6D-B73E-4338-84E7-F1E60134E1C8}">
      <dsp:nvSpPr>
        <dsp:cNvPr id="0" name=""/>
        <dsp:cNvSpPr/>
      </dsp:nvSpPr>
      <dsp:spPr>
        <a:xfrm rot="5400000">
          <a:off x="-240081" y="2311117"/>
          <a:ext cx="995072" cy="4925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Electrolyte</a:t>
          </a:r>
          <a:r>
            <a:rPr lang="de-DE" sz="800" kern="1200" noProof="0" dirty="0"/>
            <a:t> </a:t>
          </a:r>
          <a:r>
            <a:rPr lang="en-US" sz="800" kern="1200" noProof="0" dirty="0"/>
            <a:t>Filling</a:t>
          </a:r>
        </a:p>
      </dsp:txBody>
      <dsp:txXfrm rot="-5400000">
        <a:off x="11177" y="2306137"/>
        <a:ext cx="492556" cy="502516"/>
      </dsp:txXfrm>
    </dsp:sp>
    <dsp:sp modelId="{6869ADA6-445B-45E2-81FE-5D9576CF29BF}">
      <dsp:nvSpPr>
        <dsp:cNvPr id="0" name=""/>
        <dsp:cNvSpPr/>
      </dsp:nvSpPr>
      <dsp:spPr>
        <a:xfrm rot="5400000">
          <a:off x="1644641" y="913637"/>
          <a:ext cx="955561" cy="322785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Filling the cells with electrolyte under vacuum and ensuring thorough wetting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Electrolyte filling machines with high-precision dosing systems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</a:t>
          </a:r>
          <a:r>
            <a:rPr lang="de-DE" sz="900" b="1" kern="1200" noProof="0" dirty="0"/>
            <a:t>: </a:t>
          </a:r>
          <a:r>
            <a:rPr lang="de-DE" sz="900" kern="1200" noProof="0" dirty="0"/>
            <a:t>Vacuum </a:t>
          </a:r>
          <a:r>
            <a:rPr lang="de-DE" sz="900" kern="1200" noProof="0" dirty="0" err="1"/>
            <a:t>filling</a:t>
          </a:r>
          <a:r>
            <a:rPr lang="de-DE" sz="900" kern="1200" noProof="0" dirty="0"/>
            <a:t>, </a:t>
          </a:r>
          <a:r>
            <a:rPr lang="de-DE" sz="900" kern="1200" noProof="0" dirty="0" err="1"/>
            <a:t>pressure</a:t>
          </a:r>
          <a:r>
            <a:rPr lang="de-DE" sz="900" kern="1200" noProof="0" dirty="0"/>
            <a:t> </a:t>
          </a:r>
          <a:r>
            <a:rPr lang="de-DE" sz="900" kern="1200" noProof="0" dirty="0" err="1"/>
            <a:t>profile</a:t>
          </a:r>
          <a:r>
            <a:rPr lang="de-DE" sz="900" kern="1200" noProof="0" dirty="0"/>
            <a:t> </a:t>
          </a:r>
          <a:r>
            <a:rPr lang="de-DE" sz="900" kern="1200" noProof="0" dirty="0" err="1"/>
            <a:t>application</a:t>
          </a:r>
          <a:r>
            <a:rPr lang="de-DE" sz="900" kern="1200" noProof="0" dirty="0"/>
            <a:t> </a:t>
          </a:r>
          <a:r>
            <a:rPr lang="de-DE" sz="900" kern="1200" noProof="0" dirty="0" err="1"/>
            <a:t>for</a:t>
          </a:r>
          <a:r>
            <a:rPr lang="de-DE" sz="900" kern="1200" noProof="0" dirty="0"/>
            <a:t> </a:t>
          </a:r>
          <a:r>
            <a:rPr lang="en-US" sz="900" kern="1200" noProof="0" dirty="0"/>
            <a:t>wetting</a:t>
          </a:r>
        </a:p>
      </dsp:txBody>
      <dsp:txXfrm rot="-5400000">
        <a:off x="508494" y="2096432"/>
        <a:ext cx="3181209" cy="862267"/>
      </dsp:txXfrm>
    </dsp:sp>
    <dsp:sp modelId="{5EB64F86-E155-458C-A3DD-6E9F7AF780E1}">
      <dsp:nvSpPr>
        <dsp:cNvPr id="0" name=""/>
        <dsp:cNvSpPr/>
      </dsp:nvSpPr>
      <dsp:spPr>
        <a:xfrm rot="5400000">
          <a:off x="-240081" y="3316447"/>
          <a:ext cx="995072" cy="49255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Sealing</a:t>
          </a:r>
        </a:p>
      </dsp:txBody>
      <dsp:txXfrm rot="-5400000">
        <a:off x="11177" y="3311467"/>
        <a:ext cx="492556" cy="502516"/>
      </dsp:txXfrm>
    </dsp:sp>
    <dsp:sp modelId="{378F28B8-ECAF-48A0-B8B4-84016EBFEC5F}">
      <dsp:nvSpPr>
        <dsp:cNvPr id="0" name=""/>
        <dsp:cNvSpPr/>
      </dsp:nvSpPr>
      <dsp:spPr>
        <a:xfrm rot="5400000">
          <a:off x="1624578" y="1935045"/>
          <a:ext cx="983809" cy="322785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Sealing the cells to ensure airtight containment of the electrolyte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Sealing machines (heat sealing, ultrasonic welding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</a:t>
          </a:r>
          <a:r>
            <a:rPr lang="en-US" sz="900" kern="1200" noProof="0" dirty="0"/>
            <a:t> Laser welding for prismatic cells, heat sealing for pouch cells</a:t>
          </a:r>
        </a:p>
      </dsp:txBody>
      <dsp:txXfrm rot="-5400000">
        <a:off x="502555" y="3105094"/>
        <a:ext cx="3179830" cy="887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72CE-3D67-4C7D-8B9B-B18A693D7955}">
      <dsp:nvSpPr>
        <dsp:cNvPr id="0" name=""/>
        <dsp:cNvSpPr/>
      </dsp:nvSpPr>
      <dsp:spPr>
        <a:xfrm rot="5400000">
          <a:off x="-475952" y="477408"/>
          <a:ext cx="1463783" cy="51187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noProof="0" dirty="0"/>
            <a:t>Formation</a:t>
          </a:r>
          <a:endParaRPr lang="en-US" sz="800" kern="1200" noProof="0" dirty="0"/>
        </a:p>
      </dsp:txBody>
      <dsp:txXfrm rot="-5400000">
        <a:off x="0" y="257395"/>
        <a:ext cx="511878" cy="951905"/>
      </dsp:txXfrm>
    </dsp:sp>
    <dsp:sp modelId="{101A98F0-66D7-40FC-8B39-EC62D2FEBC5E}">
      <dsp:nvSpPr>
        <dsp:cNvPr id="0" name=""/>
        <dsp:cNvSpPr/>
      </dsp:nvSpPr>
      <dsp:spPr>
        <a:xfrm rot="5400000">
          <a:off x="1464052" y="-935235"/>
          <a:ext cx="1141227" cy="30317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Charging and discharging cells to form the solid electrolyte interphase (SEI) layer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Formation chambers with precise control over temperature and current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b="1" kern="1200" noProof="0" dirty="0"/>
            <a:t>Technologies: </a:t>
          </a:r>
          <a:r>
            <a:rPr lang="de-DE" sz="900" kern="1200" noProof="0" dirty="0" err="1"/>
            <a:t>Controlled</a:t>
          </a:r>
          <a:r>
            <a:rPr lang="de-DE" sz="900" kern="1200" noProof="0" dirty="0"/>
            <a:t> </a:t>
          </a:r>
          <a:r>
            <a:rPr lang="de-DE" sz="900" kern="1200" noProof="0" dirty="0" err="1"/>
            <a:t>atmosphere</a:t>
          </a:r>
          <a:r>
            <a:rPr lang="de-DE" sz="900" kern="1200" noProof="0" dirty="0"/>
            <a:t> </a:t>
          </a:r>
          <a:r>
            <a:rPr lang="de-DE" sz="900" kern="1200" noProof="0" dirty="0" err="1"/>
            <a:t>formation</a:t>
          </a:r>
          <a:r>
            <a:rPr lang="de-DE" sz="900" kern="1200" noProof="0" dirty="0"/>
            <a:t> </a:t>
          </a:r>
          <a:r>
            <a:rPr lang="de-DE" sz="900" kern="1200" noProof="0" dirty="0" err="1"/>
            <a:t>chambers</a:t>
          </a:r>
          <a:endParaRPr lang="en-US" sz="900" kern="1200" noProof="0" dirty="0"/>
        </a:p>
      </dsp:txBody>
      <dsp:txXfrm rot="-5400000">
        <a:off x="518779" y="65748"/>
        <a:ext cx="2976063" cy="1029807"/>
      </dsp:txXfrm>
    </dsp:sp>
    <dsp:sp modelId="{204B5448-578D-45FE-9F24-23BDB767523A}">
      <dsp:nvSpPr>
        <dsp:cNvPr id="0" name=""/>
        <dsp:cNvSpPr/>
      </dsp:nvSpPr>
      <dsp:spPr>
        <a:xfrm rot="5400000">
          <a:off x="-475952" y="1745281"/>
          <a:ext cx="1463783" cy="51187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noProof="0" dirty="0"/>
            <a:t>Aging </a:t>
          </a:r>
          <a:r>
            <a:rPr lang="de-DE" sz="800" kern="1200" noProof="0" dirty="0"/>
            <a:t>&amp; </a:t>
          </a:r>
          <a:r>
            <a:rPr lang="de-DE" sz="800" kern="1200" noProof="0" dirty="0" err="1"/>
            <a:t>Testing</a:t>
          </a:r>
          <a:endParaRPr lang="en-US" sz="800" kern="1200" noProof="0" dirty="0"/>
        </a:p>
      </dsp:txBody>
      <dsp:txXfrm rot="-5400000">
        <a:off x="0" y="1525268"/>
        <a:ext cx="511878" cy="951905"/>
      </dsp:txXfrm>
    </dsp:sp>
    <dsp:sp modelId="{9241FA53-8167-4056-AF2A-90053FB5DFCC}">
      <dsp:nvSpPr>
        <dsp:cNvPr id="0" name=""/>
        <dsp:cNvSpPr/>
      </dsp:nvSpPr>
      <dsp:spPr>
        <a:xfrm rot="5400000">
          <a:off x="1464052" y="309813"/>
          <a:ext cx="1141227" cy="30317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Aging cells at elevated temperatures and performing quality assurance tests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Machines: </a:t>
          </a:r>
          <a:r>
            <a:rPr lang="en-US" sz="900" kern="1200" noProof="0" dirty="0"/>
            <a:t>Aging chambers, testing rigs for electrical 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Technologies: </a:t>
          </a:r>
          <a:r>
            <a:rPr lang="en-US" sz="900" kern="1200" noProof="0" dirty="0"/>
            <a:t>High-temperature aging, open circuit voltage (OCV) measurements</a:t>
          </a:r>
        </a:p>
      </dsp:txBody>
      <dsp:txXfrm rot="-5400000">
        <a:off x="518779" y="1310796"/>
        <a:ext cx="2976063" cy="1029807"/>
      </dsp:txXfrm>
    </dsp:sp>
    <dsp:sp modelId="{A025E80F-1E33-43EC-9828-0EF4611ECF0A}">
      <dsp:nvSpPr>
        <dsp:cNvPr id="0" name=""/>
        <dsp:cNvSpPr/>
      </dsp:nvSpPr>
      <dsp:spPr>
        <a:xfrm rot="5400000">
          <a:off x="-475952" y="3013155"/>
          <a:ext cx="1463783" cy="51187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noProof="0" dirty="0"/>
            <a:t>Final </a:t>
          </a:r>
          <a:r>
            <a:rPr lang="de-DE" sz="800" kern="1200" noProof="0" dirty="0" err="1"/>
            <a:t>Inspection</a:t>
          </a:r>
          <a:r>
            <a:rPr lang="de-DE" sz="800" kern="1200" noProof="0" dirty="0"/>
            <a:t> &amp; </a:t>
          </a:r>
          <a:r>
            <a:rPr lang="de-DE" sz="800" kern="1200" noProof="0" dirty="0" err="1"/>
            <a:t>Packaging</a:t>
          </a:r>
          <a:endParaRPr lang="en-US" sz="800" kern="1200" noProof="0" dirty="0"/>
        </a:p>
      </dsp:txBody>
      <dsp:txXfrm rot="-5400000">
        <a:off x="0" y="2793142"/>
        <a:ext cx="511878" cy="951905"/>
      </dsp:txXfrm>
    </dsp:sp>
    <dsp:sp modelId="{7273FE5F-A1E9-4317-AA7D-F5B0DAA59788}">
      <dsp:nvSpPr>
        <dsp:cNvPr id="0" name=""/>
        <dsp:cNvSpPr/>
      </dsp:nvSpPr>
      <dsp:spPr>
        <a:xfrm rot="5400000">
          <a:off x="1464052" y="1577686"/>
          <a:ext cx="1141227" cy="303177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Process: </a:t>
          </a:r>
          <a:r>
            <a:rPr lang="en-US" sz="900" kern="1200" noProof="0" dirty="0"/>
            <a:t>Final quality inspections and packaging for shipment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noProof="0" dirty="0"/>
            <a:t>Machines Required: </a:t>
          </a:r>
          <a:r>
            <a:rPr lang="en-US" sz="900" kern="1200" noProof="0" dirty="0"/>
            <a:t>Inspection systems, automated packaging lines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900" b="1" kern="1200" noProof="0" dirty="0"/>
            <a:t>Technologies: </a:t>
          </a:r>
          <a:r>
            <a:rPr lang="de-DE" sz="900" kern="1200" noProof="0" dirty="0"/>
            <a:t>Visual </a:t>
          </a:r>
          <a:r>
            <a:rPr lang="de-DE" sz="900" kern="1200" noProof="0" dirty="0" err="1"/>
            <a:t>inspection</a:t>
          </a:r>
          <a:r>
            <a:rPr lang="de-DE" sz="900" kern="1200" noProof="0" dirty="0"/>
            <a:t> </a:t>
          </a:r>
          <a:r>
            <a:rPr lang="de-DE" sz="900" kern="1200" noProof="0" dirty="0" err="1"/>
            <a:t>systems</a:t>
          </a:r>
          <a:r>
            <a:rPr lang="de-DE" sz="900" kern="1200" noProof="0" dirty="0"/>
            <a:t>, </a:t>
          </a:r>
          <a:r>
            <a:rPr lang="de-DE" sz="900" kern="1200" noProof="0" dirty="0" err="1"/>
            <a:t>automated</a:t>
          </a:r>
          <a:r>
            <a:rPr lang="de-DE" sz="900" kern="1200" noProof="0" dirty="0"/>
            <a:t> </a:t>
          </a:r>
          <a:r>
            <a:rPr lang="de-DE" sz="900" kern="1200" noProof="0" dirty="0" err="1"/>
            <a:t>packaging</a:t>
          </a:r>
          <a:r>
            <a:rPr lang="de-DE" sz="900" kern="1200" noProof="0" dirty="0"/>
            <a:t> </a:t>
          </a:r>
          <a:r>
            <a:rPr lang="de-DE" sz="900" kern="1200" noProof="0" dirty="0" err="1"/>
            <a:t>solutions</a:t>
          </a:r>
          <a:endParaRPr lang="en-US" sz="900" b="0" kern="1200" noProof="0" dirty="0"/>
        </a:p>
      </dsp:txBody>
      <dsp:txXfrm rot="-5400000">
        <a:off x="518779" y="2578669"/>
        <a:ext cx="2976063" cy="102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0.51626</cdr:x>
      <cdr:y>0.87691</cdr:y>
    </cdr:from>
    <cdr:to>
      <cdr:x>0.54492</cdr:x>
      <cdr:y>0.87691</cdr:y>
    </cdr:to>
    <cdr:cxnSp macro="">
      <cdr:nvCxnSpPr>
        <cdr:cNvPr id="2" name="直接箭头连接符 1">
          <a:extLst xmlns:a="http://schemas.openxmlformats.org/drawingml/2006/main">
            <a:ext uri="{FF2B5EF4-FFF2-40B4-BE49-F238E27FC236}">
              <a16:creationId xmlns:a16="http://schemas.microsoft.com/office/drawing/2014/main" id="{1F04AB49-ADD4-0F8B-5E94-7CE224A3F434}"/>
            </a:ext>
          </a:extLst>
        </cdr:cNvPr>
        <cdr:cNvCxnSpPr/>
      </cdr:nvCxnSpPr>
      <cdr:spPr>
        <a:xfrm xmlns:a="http://schemas.openxmlformats.org/drawingml/2006/main">
          <a:off x="5599547" y="1871907"/>
          <a:ext cx="310894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Factory planning – Summer term 2020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F5943FD-2ADE-4C68-948A-6D03BCE92E7A}" type="datetimeFigureOut">
              <a:rPr lang="de-DE" altLang="de-DE"/>
              <a:t>26.12.2024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Lecture 1: Introduction to factory planning &amp; project management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000"/>
            </a:lvl1pPr>
          </a:lstStyle>
          <a:p>
            <a:fld id="{0898CDAA-2BBA-4051-8BC9-2867ABD70E55}" type="slidenum">
              <a:rPr lang="de-DE" altLang="de-DE"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884879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9425" y="4552297"/>
            <a:ext cx="6140450" cy="527409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noProof="0" dirty="0"/>
              <a:t>Textmasterformat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640239" y="9934867"/>
            <a:ext cx="2457474" cy="29974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000"/>
            </a:lvl1pPr>
          </a:lstStyle>
          <a:p>
            <a:r>
              <a:rPr lang="de-DE" altLang="de-DE" dirty="0"/>
              <a:t>L.1, P. </a:t>
            </a:r>
            <a:fld id="{C248936E-6EDB-4D4F-90D3-B6BE574275FB}" type="slidenum">
              <a:rPr lang="de-DE" altLang="de-DE" smtClean="0"/>
              <a:t>‹#›</a:t>
            </a:fld>
            <a:endParaRPr lang="de-DE" altLang="de-DE" dirty="0"/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" y="9934868"/>
            <a:ext cx="71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-1" y="298144"/>
            <a:ext cx="71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4"/>
          </p:nvPr>
        </p:nvSpPr>
        <p:spPr>
          <a:xfrm>
            <a:off x="0" y="9934868"/>
            <a:ext cx="5156200" cy="299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Lecture 1: Introduction to factory planning &amp; project management</a:t>
            </a:r>
            <a:endParaRPr lang="de-DE" dirty="0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298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Factory planning – Summer term 2021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outlook/mmo/electric-vehicles/worldwide" TargetMode="External"/><Relationship Id="rId13" Type="http://schemas.openxmlformats.org/officeDocument/2006/relationships/hyperlink" Target="https://www.tek.com/en/blog/forming-the-best-solution-for-battery-formation-and-aging" TargetMode="External"/><Relationship Id="rId3" Type="http://schemas.openxmlformats.org/officeDocument/2006/relationships/hyperlink" Target="https://www.indialawoffices.com/legal-articles/work-hours-and-office-timing-in-india" TargetMode="External"/><Relationship Id="rId7" Type="http://schemas.openxmlformats.org/officeDocument/2006/relationships/hyperlink" Target="https://energy.economictimes.indiatimes.com/news/power/indias-ev-revolution-dashboard-predicts-45-5-cagr-1-6-crore-evs-by-2030/104471821" TargetMode="External"/><Relationship Id="rId12" Type="http://schemas.openxmlformats.org/officeDocument/2006/relationships/hyperlink" Target="https://batteryuniversity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ay-off.app/2024/01/11/how-many-workdays-are-there-in-a-year/#:~:text=India%3A,6%20days%20%E2%80%93%2015%20holidays" TargetMode="External"/><Relationship Id="rId11" Type="http://schemas.openxmlformats.org/officeDocument/2006/relationships/hyperlink" Target="https://iopscience.iop.org/article/10.1149/1945-7111/ad14d0#:~:text=The%204680%20cell%20format%20(46,and%20a%20%22tabless%22%20design" TargetMode="External"/><Relationship Id="rId5" Type="http://schemas.openxmlformats.org/officeDocument/2006/relationships/hyperlink" Target="https://www.batterydesign.net/tesla-4680-cell/" TargetMode="External"/><Relationship Id="rId10" Type="http://schemas.openxmlformats.org/officeDocument/2006/relationships/hyperlink" Target="https://www.youtube.com/watch?v=aCz6BZnf35c&amp;t=218s" TargetMode="External"/><Relationship Id="rId4" Type="http://schemas.openxmlformats.org/officeDocument/2006/relationships/hyperlink" Target="https://www.batterydesign.net/tesla-4680-cell/#:~:text=26.5Ah%20(estimate%20based%20on,Ah%20at%20C%2F20%20charge" TargetMode="External"/><Relationship Id="rId9" Type="http://schemas.openxmlformats.org/officeDocument/2006/relationships/hyperlink" Target="https://www.reddit.com/r/teslamotors/comments/1bjku12/tesla_produces_nearly_14_million_4680_cells_in_a/" TargetMode="External"/><Relationship Id="rId14" Type="http://schemas.openxmlformats.org/officeDocument/2006/relationships/hyperlink" Target="https://www.pem.rwth-aachen.de/global/show_document.asp?id=aaaaaaaaabdqbt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658014" y="2322513"/>
            <a:ext cx="5551501" cy="1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715" tIns="41859" rIns="83715" bIns="41859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prstClr val="black"/>
                </a:solidFill>
                <a:ea typeface="+mn-ea"/>
              </a:rPr>
              <a:t>Laboratory for Machine Tools and Production Engineering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of RWTH Aachen University</a:t>
            </a:r>
          </a:p>
          <a:p>
            <a:pPr marL="0" marR="0" lvl="0" indent="0" algn="ctr" defTabSz="8763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Chair of Production Engineering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Department of Factory Planning</a:t>
            </a:r>
          </a:p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ea typeface="+mn-ea"/>
              </a:rPr>
              <a:t>Dr.-</a:t>
            </a:r>
            <a:r>
              <a:rPr lang="en-US" sz="1200" dirty="0" err="1">
                <a:solidFill>
                  <a:prstClr val="black"/>
                </a:solidFill>
                <a:ea typeface="+mn-ea"/>
              </a:rPr>
              <a:t>Ing</a:t>
            </a:r>
            <a:r>
              <a:rPr lang="en-US" sz="1200" dirty="0">
                <a:solidFill>
                  <a:prstClr val="black"/>
                </a:solidFill>
                <a:ea typeface="+mn-ea"/>
              </a:rPr>
              <a:t>. Matthias </a:t>
            </a:r>
            <a:r>
              <a:rPr lang="en-US" sz="1200" dirty="0" err="1">
                <a:solidFill>
                  <a:prstClr val="black"/>
                </a:solidFill>
                <a:ea typeface="+mn-ea"/>
              </a:rPr>
              <a:t>Dannapfel</a:t>
            </a:r>
            <a:endParaRPr lang="en-US" sz="1200" dirty="0">
              <a:solidFill>
                <a:prstClr val="black"/>
              </a:solidFill>
              <a:ea typeface="+mn-ea"/>
            </a:endParaRPr>
          </a:p>
        </p:txBody>
      </p:sp>
      <p:sp>
        <p:nvSpPr>
          <p:cNvPr id="47110" name="Text Box 12"/>
          <p:cNvSpPr txBox="1">
            <a:spLocks noChangeArrowheads="1"/>
          </p:cNvSpPr>
          <p:nvPr/>
        </p:nvSpPr>
        <p:spPr bwMode="auto">
          <a:xfrm>
            <a:off x="388939" y="4354514"/>
            <a:ext cx="3492499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715" tIns="41859" rIns="83715" bIns="41859"/>
          <a:lstStyle>
            <a:lvl1pPr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Factory planning</a:t>
            </a:r>
          </a:p>
        </p:txBody>
      </p:sp>
      <p:sp>
        <p:nvSpPr>
          <p:cNvPr id="47111" name="Text Box 13"/>
          <p:cNvSpPr txBox="1">
            <a:spLocks noChangeArrowheads="1"/>
          </p:cNvSpPr>
          <p:nvPr/>
        </p:nvSpPr>
        <p:spPr bwMode="auto">
          <a:xfrm>
            <a:off x="388938" y="5351463"/>
            <a:ext cx="5260202" cy="5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715" tIns="41859" rIns="83715" bIns="41859">
            <a:spAutoFit/>
          </a:bodyPr>
          <a:lstStyle>
            <a:lvl1pPr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Lecture 1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prstClr val="black"/>
                </a:solidFill>
                <a:ea typeface="+mn-ea"/>
              </a:rPr>
              <a:t>Introduction to Factory Planning &amp; Project Management</a:t>
            </a:r>
          </a:p>
        </p:txBody>
      </p:sp>
      <p:sp>
        <p:nvSpPr>
          <p:cNvPr id="47113" name="Rectangle 1029"/>
          <p:cNvSpPr>
            <a:spLocks noChangeArrowheads="1"/>
          </p:cNvSpPr>
          <p:nvPr/>
        </p:nvSpPr>
        <p:spPr bwMode="auto">
          <a:xfrm>
            <a:off x="476250" y="8128000"/>
            <a:ext cx="5684838" cy="151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6421" rIns="315494" bIns="0"/>
          <a:lstStyle/>
          <a:p>
            <a:pPr marL="0" marR="0" lvl="0" indent="0" algn="l" defTabSz="84455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745" algn="l"/>
                <a:tab pos="582930" algn="l"/>
                <a:tab pos="904875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Contact:</a:t>
            </a:r>
          </a:p>
          <a:p>
            <a:pPr lvl="0" defTabSz="844550" eaLnBrk="1" fontAlgn="auto" hangingPunct="1">
              <a:spcBef>
                <a:spcPts val="0"/>
              </a:spcBef>
              <a:spcAft>
                <a:spcPts val="0"/>
              </a:spcAft>
              <a:tabLst>
                <a:tab pos="245745" algn="l"/>
                <a:tab pos="582930" algn="l"/>
                <a:tab pos="904875" algn="l"/>
              </a:tabLst>
            </a:pPr>
            <a:r>
              <a:rPr lang="en-US" sz="1300" dirty="0" err="1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Niklas</a:t>
            </a:r>
            <a:r>
              <a:rPr lang="en-US" sz="13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Schäfer</a:t>
            </a:r>
            <a:endParaRPr lang="en-US" sz="1300" dirty="0">
              <a:solidFill>
                <a:prstClr val="black"/>
              </a:solidFill>
              <a:ea typeface="+mn-ea"/>
              <a:cs typeface="Arial" panose="020B0604020202020204" pitchFamily="34" charset="0"/>
            </a:endParaRPr>
          </a:p>
          <a:p>
            <a:pPr lvl="0" defTabSz="844550" eaLnBrk="1" fontAlgn="auto" hangingPunct="1">
              <a:spcBef>
                <a:spcPts val="0"/>
              </a:spcBef>
              <a:spcAft>
                <a:spcPts val="0"/>
              </a:spcAft>
              <a:tabLst>
                <a:tab pos="245745" algn="l"/>
                <a:tab pos="582930" algn="l"/>
                <a:tab pos="904875" algn="l"/>
              </a:tabLst>
            </a:pPr>
            <a:r>
              <a:rPr lang="en-US" sz="13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Laboratory for Machine Tools and Production Engineering WZL of RWTH Aachen University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</a:b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Campus-Boulevard 30</a:t>
            </a:r>
          </a:p>
          <a:p>
            <a:pPr marL="0" marR="0" lvl="0" indent="0" algn="l" defTabSz="8445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745" algn="l"/>
                <a:tab pos="582930" algn="l"/>
                <a:tab pos="904875" algn="l"/>
              </a:tabLst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52074 Aachen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</a:br>
            <a:r>
              <a:rPr lang="en-US" sz="1300" dirty="0">
                <a:solidFill>
                  <a:prstClr val="black"/>
                </a:solidFill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ail:	</a:t>
            </a:r>
            <a:r>
              <a:rPr lang="en-US" sz="1300" noProof="0" dirty="0">
                <a:solidFill>
                  <a:prstClr val="black"/>
                </a:solidFill>
              </a:rPr>
              <a:t>N</a:t>
            </a:r>
            <a:r>
              <a:rPr lang="en-US" sz="1300" dirty="0">
                <a:solidFill>
                  <a:prstClr val="black"/>
                </a:solidFill>
              </a:rPr>
              <a:t>.Schaefer@wzl.rwth-aachen.de</a:t>
            </a:r>
          </a:p>
          <a:p>
            <a:pPr marL="0" marR="0" lvl="0" indent="0" algn="l" defTabSz="8445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745" algn="l"/>
                <a:tab pos="582930" algn="l"/>
                <a:tab pos="904875" algn="l"/>
              </a:tabLst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" r="3981"/>
          <a:stretch>
            <a:fillRect/>
          </a:stretch>
        </p:blipFill>
        <p:spPr bwMode="auto">
          <a:xfrm>
            <a:off x="1459903" y="840857"/>
            <a:ext cx="3877870" cy="11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</a:t>
            </a:fld>
            <a:endParaRPr lang="en-US" altLang="de-DE" dirty="0"/>
          </a:p>
        </p:txBody>
      </p:sp>
      <p:sp>
        <p:nvSpPr>
          <p:cNvPr id="7" name="Kopfzeilenplatzhalt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  <p:sp>
        <p:nvSpPr>
          <p:cNvPr id="2" name="Notizen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/>
              <a:t>L.1, P. </a:t>
            </a:r>
            <a:fld id="{C248936E-6EDB-4D4F-90D3-B6BE574275FB}" type="slidenum">
              <a:rPr lang="en-US" altLang="de-DE" smtClean="0"/>
              <a:t>12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13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14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15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16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17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18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19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20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https://www.indialawoffices.com/legal-articles/work-hours-and-office-timing-in-india</a:t>
            </a:r>
            <a:r>
              <a:rPr lang="en-US" sz="1200" dirty="0"/>
              <a:t> -10-12 </a:t>
            </a:r>
            <a:r>
              <a:rPr lang="en-US" sz="1200" dirty="0" err="1"/>
              <a:t>Hrs</a:t>
            </a:r>
            <a:r>
              <a:rPr lang="en-US" sz="1200" dirty="0"/>
              <a:t> per day of factory operations</a:t>
            </a:r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https://www.batterydesign.net/tesla-4680-cell/#:~:text=26.5Ah%20(estimate%20based%20on,Ah%20at%20C%2F20%20charge</a:t>
            </a:r>
            <a:r>
              <a:rPr lang="en-US" sz="1200" dirty="0"/>
              <a:t> : Capacity of 4680 Battery. 26.5Ah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https://www.batterydesign.net/tesla-4680-cell/</a:t>
            </a:r>
            <a:r>
              <a:rPr lang="en-US" sz="1200" dirty="0"/>
              <a:t>                                                                                                                                               3.7V</a:t>
            </a:r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https://day-off.app/2024/01/11/how-many-workdays-are-there-in-a-year/#:~:text=India%3A,6%20days%20%E2%80%93%2015%20holidays</a:t>
            </a:r>
            <a:r>
              <a:rPr lang="en-US" sz="1200" dirty="0"/>
              <a:t>).  365-52sundays-15 holidays=298 Days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https://energy.economictimes.indiatimes.com/news/power/indias-ev-revolution-dashboard-predicts-45-5-cagr-1-6-crore-evs-by-2030/104471821</a:t>
            </a:r>
            <a:r>
              <a:rPr lang="en-US" sz="1200" dirty="0"/>
              <a:t> CAGR 45.5%</a:t>
            </a:r>
          </a:p>
          <a:p>
            <a:pPr marL="0" indent="0">
              <a:buNone/>
            </a:pPr>
            <a:r>
              <a:rPr lang="en-US" sz="1200" dirty="0">
                <a:hlinkClick r:id="rId8"/>
              </a:rPr>
              <a:t>https://www.statista.com/outlook/mmo/electric-vehicles/worldwide</a:t>
            </a:r>
            <a:r>
              <a:rPr lang="en-US" sz="1200" dirty="0"/>
              <a:t> : </a:t>
            </a:r>
            <a:r>
              <a:rPr lang="en-US" sz="1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Electric Vehicles market worldwide is projected to grow by </a:t>
            </a:r>
            <a:r>
              <a:rPr lang="en-US" sz="1200" b="1" i="0" dirty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9.82</a:t>
            </a:r>
            <a:r>
              <a:rPr lang="en-US" sz="1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% (2024-2028) resulting in a market volume of US$906.7bn in 2028</a:t>
            </a:r>
            <a:br>
              <a:rPr lang="en-US" sz="1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9"/>
              </a:rPr>
              <a:t>https://www.reddit.com/r/teslamotors/comments/1bjku12/tesla_produces_nearly_14_million_4680_cells_in_a/</a:t>
            </a:r>
            <a:r>
              <a:rPr lang="en-US" sz="1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Tesla Produces 1.4M 4680 cell in a week.</a:t>
            </a:r>
          </a:p>
          <a:p>
            <a:pPr marL="0" indent="0">
              <a:buNone/>
            </a:pPr>
            <a:r>
              <a:rPr lang="en-US" dirty="0">
                <a:hlinkClick r:id="rId10"/>
              </a:rPr>
              <a:t>https://www.youtube.com/watch?v=aCz6BZnf35c&amp;t=218s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Additonal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space requirement, temporary </a:t>
            </a:r>
            <a:r>
              <a:rPr lang="en-US" sz="1200" dirty="0" err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storeage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transportation, </a:t>
            </a:r>
            <a:r>
              <a:rPr lang="en-US" sz="1200" dirty="0" err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Misclaneious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(30+30+10)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1"/>
              </a:rPr>
              <a:t>https://iopscience.iop.org/article/10.1149/1945-7111/ad14d0#:~:text=The%204680%20cell%20format%20(46,and%20a%20%22tabless%22%20design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 Cell dimension 40dia *80long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2"/>
              </a:rPr>
              <a:t>https://batteryuniversity.com/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shelf and battery </a:t>
            </a:r>
            <a:r>
              <a:rPr lang="en-US" sz="1200" dirty="0" err="1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dimsnion</a:t>
            </a:r>
            <a:endParaRPr lang="en-US" sz="1200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3"/>
              </a:rPr>
              <a:t>https://www.tek.com/en/blog/forming-the-best-solution-for-battery-formation-and-aging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Area for EOL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4"/>
              </a:rPr>
              <a:t>https://www.pem.rwth-aachen.de/global/show_document.asp?id=aaaaaaaaabdqbtk</a:t>
            </a:r>
            <a:r>
              <a:rPr lang="en-US" sz="12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Process Layout RWTH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21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2</a:t>
            </a:fld>
            <a:endParaRPr lang="en-US" altLang="de-DE" dirty="0"/>
          </a:p>
        </p:txBody>
      </p:sp>
      <p:sp>
        <p:nvSpPr>
          <p:cNvPr id="8" name="Kopfzeilenplatzhalter 6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298144"/>
          </a:xfrm>
        </p:spPr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/>
              <a:t>L.1, P. </a:t>
            </a:r>
            <a:fld id="{C248936E-6EDB-4D4F-90D3-B6BE574275FB}" type="slidenum">
              <a:rPr lang="en-US" altLang="de-DE" smtClean="0"/>
              <a:t>22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/>
              <a:t>L.1, P. </a:t>
            </a:r>
            <a:fld id="{C248936E-6EDB-4D4F-90D3-B6BE574275FB}" type="slidenum">
              <a:rPr lang="en-US" altLang="de-DE" smtClean="0"/>
              <a:t>23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3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5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6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7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8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9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884238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de-DE" dirty="0"/>
              <a:t>L.1, P. </a:t>
            </a:r>
            <a:fld id="{C248936E-6EDB-4D4F-90D3-B6BE574275FB}" type="slidenum">
              <a:rPr lang="en-US" altLang="de-DE" smtClean="0"/>
              <a:t>10</a:t>
            </a:fld>
            <a:endParaRPr lang="en-US" alt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1: Introduction to factory planning &amp; project management</a:t>
            </a:r>
          </a:p>
        </p:txBody>
      </p:sp>
      <p:sp>
        <p:nvSpPr>
          <p:cNvPr id="6" name="Kopfzeilenplatzhalt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Factory planning – Summer term 2021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715" imgH="5715" progId="TCLayout.ActiveDocument.1">
                  <p:embed/>
                </p:oleObj>
              </mc:Choice>
              <mc:Fallback>
                <p:oleObj name="think-cell Folie" r:id="rId4" imgW="5715" imgH="5715" progId="TCLayout.ActiveDocument.1">
                  <p:embed/>
                  <p:pic>
                    <p:nvPicPr>
                      <p:cNvPr id="0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0"/>
            <a:endParaRPr lang="en-US" sz="3200" b="1" i="0" baseline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change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subtitle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86426" y="6049958"/>
            <a:ext cx="6310884" cy="816864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68602" y="6410318"/>
            <a:ext cx="3519658" cy="254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r>
              <a:rPr lang="en-US" sz="900" b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This case study was presented at the Laboratory for Machine Tools and Production Engineering (WZL) at RWTH Aachen University.</a:t>
            </a:r>
          </a:p>
        </p:txBody>
      </p:sp>
      <p:sp>
        <p:nvSpPr>
          <p:cNvPr id="10" name="Untertitel 12"/>
          <p:cNvSpPr txBox="1"/>
          <p:nvPr userDrawn="1"/>
        </p:nvSpPr>
        <p:spPr>
          <a:xfrm>
            <a:off x="8286245" y="3962400"/>
            <a:ext cx="3581754" cy="151576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549F"/>
              </a:buClr>
            </a:pPr>
            <a:r>
              <a:rPr lang="en-US" sz="1800" b="1" dirty="0">
                <a:solidFill>
                  <a:schemeClr val="tx2"/>
                </a:solidFill>
              </a:rPr>
              <a:t>Supervising research associates</a:t>
            </a:r>
          </a:p>
          <a:p>
            <a:pPr>
              <a:lnSpc>
                <a:spcPct val="90000"/>
              </a:lnSpc>
              <a:buClr>
                <a:srgbClr val="00549F"/>
              </a:buClr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Christopher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Kapella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M.Sc.</a:t>
            </a:r>
          </a:p>
          <a:p>
            <a:pPr>
              <a:lnSpc>
                <a:spcPct val="90000"/>
              </a:lnSpc>
              <a:buClr>
                <a:srgbClr val="00549F"/>
              </a:buClr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Manuel Lauer, M.Sc.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9525" imgH="9525" progId="TCLayout.ActiveDocument.1">
                  <p:embed/>
                </p:oleObj>
              </mc:Choice>
              <mc:Fallback>
                <p:oleObj name="think-cell Folie" r:id="rId4" imgW="9525" imgH="9525" progId="TCLayout.ActiveDocument.1">
                  <p:embed/>
                  <p:pic>
                    <p:nvPicPr>
                      <p:cNvPr id="0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0988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change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221" y="1038406"/>
            <a:ext cx="11477534" cy="4793593"/>
          </a:xfrm>
          <a:prstGeom prst="rect">
            <a:avLst/>
          </a:prstGeom>
        </p:spPr>
        <p:txBody>
          <a:bodyPr lIns="0" tIns="0" rIns="0" bIns="0" anchor="ctr"/>
          <a:lstStyle>
            <a:lvl1pPr marL="215900" indent="-215900">
              <a:buFont typeface="Wingdings" panose="05000000000000000000" pitchFamily="2" charset="2"/>
              <a:buChar char="§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First layer</a:t>
            </a:r>
          </a:p>
          <a:p>
            <a:pPr lvl="1"/>
            <a:r>
              <a:rPr lang="en-US" dirty="0"/>
              <a:t>Second layer</a:t>
            </a:r>
          </a:p>
          <a:p>
            <a:pPr lvl="2"/>
            <a:r>
              <a:rPr lang="en-US" dirty="0"/>
              <a:t>Third layer</a:t>
            </a:r>
          </a:p>
          <a:p>
            <a:pPr lvl="3"/>
            <a:r>
              <a:rPr lang="en-US" dirty="0"/>
              <a:t>Fourth layer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988" y="58324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None/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Sources: 1 Last Name of first Author (Year): Title, 2 E-Mail by the CEO, 3 Own estimation, 4 Explanation in backup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9525" imgH="9525" progId="TCLayout.ActiveDocument.1">
                  <p:embed/>
                </p:oleObj>
              </mc:Choice>
              <mc:Fallback>
                <p:oleObj name="think-cell Folie" r:id="rId4" imgW="9525" imgH="9525" progId="TCLayout.ActiveDocument.1">
                  <p:embed/>
                  <p:pic>
                    <p:nvPicPr>
                      <p:cNvPr id="0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4221" y="1038406"/>
            <a:ext cx="11477534" cy="47935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change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0988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change title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988" y="58324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None/>
              <a:defRPr lang="de-DE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Sources: 1 Last Name of first Author (Year): Title, 2 E-Mail by the CEO, 3 Own estimation, 4 Explanation in backup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715" imgH="5715" progId="TCLayout.ActiveDocument.1">
                  <p:embed/>
                </p:oleObj>
              </mc:Choice>
              <mc:Fallback>
                <p:oleObj name="think-cell Folie" r:id="rId4" imgW="5715" imgH="5715" progId="TCLayout.ActiveDocument.1">
                  <p:embed/>
                  <p:pic>
                    <p:nvPicPr>
                      <p:cNvPr id="0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0"/>
            <a:endParaRPr lang="en-US" sz="2000" b="1" i="0" baseline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0988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change title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988" y="58324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None/>
              <a:defRPr lang="de-DE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Sources: 1 Last Name of first Author (Year): Title, 2 E-Mail by the CEO, 3 Own estimation, 4 Explanation in backup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8255" imgH="8255" progId="TCLayout.ActiveDocument.1">
                  <p:embed/>
                </p:oleObj>
              </mc:Choice>
              <mc:Fallback>
                <p:oleObj name="think-cell Folie" r:id="rId7" imgW="8255" imgH="8255" progId="TCLayout.ActiveDocument.1">
                  <p:embed/>
                  <p:pic>
                    <p:nvPicPr>
                      <p:cNvPr id="0" name="Objek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/>
          <p:nvPr/>
        </p:nvSpPr>
        <p:spPr>
          <a:xfrm>
            <a:off x="1203626" y="6227764"/>
            <a:ext cx="4795837" cy="17303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© Werkzeugmaschinenlabor WZL</a:t>
            </a: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80988" y="814388"/>
            <a:ext cx="114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0988" y="6040438"/>
            <a:ext cx="114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8601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481A02-C116-4BC2-918F-A38CA0BE63BC}" type="slidenum">
              <a:rPr lang="de-DE" altLang="de-DE" sz="900">
                <a:solidFill>
                  <a:schemeClr val="tx2"/>
                </a:solidFill>
              </a:rPr>
              <a:t>‹#›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686426" y="6049958"/>
            <a:ext cx="6310884" cy="816864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368602" y="6410318"/>
            <a:ext cx="3519658" cy="254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r>
              <a:rPr lang="en-GB" sz="900" b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This case study was presented at the Laboratory for Machine Tools and Production Engineering (WZL) at RWTH Aachen University.</a:t>
            </a:r>
            <a:endParaRPr lang="de-DE" sz="900" b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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64235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64235" indent="-21590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sv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10" Type="http://schemas.openxmlformats.org/officeDocument/2006/relationships/slide" Target="slide20.xml"/><Relationship Id="rId4" Type="http://schemas.openxmlformats.org/officeDocument/2006/relationships/notesSlide" Target="../notesSlides/notesSlide10.xml"/><Relationship Id="rId9" Type="http://schemas.openxmlformats.org/officeDocument/2006/relationships/hyperlink" Target="https://www.statista.com/outlook/mmo/electric-vehicles/worldwi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hyperlink" Target="https://www.statista.com/outlook/mmo/electric-vehicles/worldwide" TargetMode="External"/><Relationship Id="rId3" Type="http://schemas.openxmlformats.org/officeDocument/2006/relationships/tags" Target="../tags/tag95.xml"/><Relationship Id="rId7" Type="http://schemas.openxmlformats.org/officeDocument/2006/relationships/oleObject" Target="../embeddings/oleObject8.bin"/><Relationship Id="rId12" Type="http://schemas.openxmlformats.org/officeDocument/2006/relationships/hyperlink" Target="https://www.youtube.com/watch?v=aCz6BZnf35c&amp;t=218s" TargetMode="Externa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19.xml"/><Relationship Id="rId11" Type="http://schemas.openxmlformats.org/officeDocument/2006/relationships/hyperlink" Target="https://www.batterydesign.net/tesla-4680-cell/" TargetMode="External"/><Relationship Id="rId5" Type="http://schemas.openxmlformats.org/officeDocument/2006/relationships/slideLayout" Target="../slideLayouts/slideLayout2.xml"/><Relationship Id="rId10" Type="http://schemas.openxmlformats.org/officeDocument/2006/relationships/hyperlink" Target="https://batteryuniversity.com/" TargetMode="External"/><Relationship Id="rId4" Type="http://schemas.openxmlformats.org/officeDocument/2006/relationships/tags" Target="../tags/tag96.xml"/><Relationship Id="rId9" Type="http://schemas.openxmlformats.org/officeDocument/2006/relationships/hyperlink" Target="https://shorturl.at/4laaX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link.springer.com/chapter/10.1007/978-3-662-53071-9_18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4.png"/><Relationship Id="rId12" Type="http://schemas.openxmlformats.org/officeDocument/2006/relationships/hyperlink" Target="https://www.lightspeedhq.com.au/blog/restaurant-floor-plan/" TargetMode="Externa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3.emf"/><Relationship Id="rId11" Type="http://schemas.openxmlformats.org/officeDocument/2006/relationships/hyperlink" Target="https://skepp.com/en/blog/office-tips/this-is-how-many-square-meters-of-office-space-you-need-per-person#calculator" TargetMode="External"/><Relationship Id="rId5" Type="http://schemas.openxmlformats.org/officeDocument/2006/relationships/oleObject" Target="../embeddings/oleObject8.bin"/><Relationship Id="rId15" Type="http://schemas.openxmlformats.org/officeDocument/2006/relationships/hyperlink" Target="https://www.interparking-france.com/en/what-are-the-dimensions-of-a-parking-space/" TargetMode="External"/><Relationship Id="rId10" Type="http://schemas.openxmlformats.org/officeDocument/2006/relationships/hyperlink" Target="https://www.menon.no/wp-content/uploads/2022-71-Outlook-for-jobs-creation-in-European-battery-industry.pdf" TargetMode="External"/><Relationship Id="rId4" Type="http://schemas.openxmlformats.org/officeDocument/2006/relationships/notesSlide" Target="../notesSlides/notesSlide20.xml"/><Relationship Id="rId9" Type="http://schemas.openxmlformats.org/officeDocument/2006/relationships/hyperlink" Target="https://www.niti.gov.in/sites/default/files/2023-03/Giga-scale%20battery%20manufacturing%20in%20India%20Powering%20through%20challenges%20in%20domestic%20production%20Niti%20Aayog.pdf" TargetMode="External"/><Relationship Id="rId14" Type="http://schemas.openxmlformats.org/officeDocument/2006/relationships/hyperlink" Target="https://www.truegridpaver.com/parking-ratio-for-industrial-building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3.emf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oleObject" Target="../embeddings/oleObject8.bin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notesSlide" Target="../notesSlides/notesSlide3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.emf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oleObject" Target="../embeddings/oleObject8.bin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notesSlide" Target="../notesSlides/notesSlide4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3.emf"/><Relationship Id="rId18" Type="http://schemas.openxmlformats.org/officeDocument/2006/relationships/image" Target="../media/image10.png"/><Relationship Id="rId3" Type="http://schemas.openxmlformats.org/officeDocument/2006/relationships/tags" Target="../tags/tag62.xml"/><Relationship Id="rId21" Type="http://schemas.openxmlformats.org/officeDocument/2006/relationships/image" Target="../media/image13.svg"/><Relationship Id="rId7" Type="http://schemas.openxmlformats.org/officeDocument/2006/relationships/tags" Target="../tags/tag66.xml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9.svg"/><Relationship Id="rId25" Type="http://schemas.openxmlformats.org/officeDocument/2006/relationships/image" Target="../media/image17.svg"/><Relationship Id="rId2" Type="http://schemas.openxmlformats.org/officeDocument/2006/relationships/tags" Target="../tags/tag6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notesSlide" Target="../notesSlides/notesSlide6.xml"/><Relationship Id="rId24" Type="http://schemas.openxmlformats.org/officeDocument/2006/relationships/image" Target="../media/image16.png"/><Relationship Id="rId5" Type="http://schemas.openxmlformats.org/officeDocument/2006/relationships/tags" Target="../tags/tag64.xml"/><Relationship Id="rId15" Type="http://schemas.openxmlformats.org/officeDocument/2006/relationships/image" Target="../media/image7.svg"/><Relationship Id="rId23" Type="http://schemas.openxmlformats.org/officeDocument/2006/relationships/image" Target="../media/image15.sv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sv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21" Type="http://schemas.microsoft.com/office/2007/relationships/diagramDrawing" Target="../diagrams/drawing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2" Type="http://schemas.openxmlformats.org/officeDocument/2006/relationships/tags" Target="../tags/tag72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tags" Target="../tags/tag71.xml"/><Relationship Id="rId6" Type="http://schemas.openxmlformats.org/officeDocument/2006/relationships/image" Target="../media/image3.emf"/><Relationship Id="rId11" Type="http://schemas.microsoft.com/office/2007/relationships/diagramDrawing" Target="../diagrams/drawing1.xml"/><Relationship Id="rId24" Type="http://schemas.openxmlformats.org/officeDocument/2006/relationships/diagramQuickStyle" Target="../diagrams/quickStyle4.xml"/><Relationship Id="rId5" Type="http://schemas.openxmlformats.org/officeDocument/2006/relationships/oleObject" Target="../embeddings/oleObject8.bin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4" Type="http://schemas.openxmlformats.org/officeDocument/2006/relationships/notesSlide" Target="../notesSlides/notesSlide8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32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Factory Planning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569708"/>
          </a:xfrm>
        </p:spPr>
        <p:txBody>
          <a:bodyPr/>
          <a:lstStyle/>
          <a:p>
            <a:pPr lvl="0">
              <a:lnSpc>
                <a:spcPct val="90000"/>
              </a:lnSpc>
              <a:buClr>
                <a:srgbClr val="00549F"/>
              </a:buClr>
            </a:pPr>
            <a:r>
              <a:rPr lang="en-US" sz="1800" dirty="0"/>
              <a:t>Case Study</a:t>
            </a:r>
          </a:p>
          <a:p>
            <a:pPr lvl="0">
              <a:lnSpc>
                <a:spcPct val="90000"/>
              </a:lnSpc>
              <a:buClr>
                <a:srgbClr val="00549F"/>
              </a:buClr>
            </a:pPr>
            <a:r>
              <a:rPr lang="en-US" sz="1800" dirty="0"/>
              <a:t>Summer 2024</a:t>
            </a:r>
          </a:p>
          <a:p>
            <a:pPr lvl="0">
              <a:lnSpc>
                <a:spcPct val="90000"/>
              </a:lnSpc>
              <a:buClr>
                <a:srgbClr val="00549F"/>
              </a:buClr>
            </a:pPr>
            <a:r>
              <a:rPr lang="en-US" sz="1800" dirty="0"/>
              <a:t>Group 13</a:t>
            </a:r>
          </a:p>
          <a:p>
            <a:pPr lvl="0">
              <a:lnSpc>
                <a:spcPct val="90000"/>
              </a:lnSpc>
              <a:buClr>
                <a:srgbClr val="00549F"/>
              </a:buClr>
            </a:pPr>
            <a:endParaRPr lang="en-US" sz="1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00549F"/>
              </a:buClr>
            </a:pPr>
            <a:endParaRPr lang="en-US" sz="1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buClr>
                <a:srgbClr val="00549F"/>
              </a:buClr>
            </a:pP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6" name="Untertitel 12"/>
          <p:cNvSpPr txBox="1"/>
          <p:nvPr/>
        </p:nvSpPr>
        <p:spPr>
          <a:xfrm>
            <a:off x="384000" y="3962399"/>
            <a:ext cx="11484000" cy="22155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549F"/>
              </a:buClr>
            </a:pPr>
            <a:r>
              <a:rPr lang="en-US" sz="1800" b="1" dirty="0">
                <a:solidFill>
                  <a:schemeClr val="tx2"/>
                </a:solidFill>
              </a:rPr>
              <a:t>Group members</a:t>
            </a:r>
          </a:p>
          <a:p>
            <a:pPr defTabSz="2095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Aryan	Sani Tourtchi			427611</a:t>
            </a:r>
          </a:p>
          <a:p>
            <a:pPr defTabSz="2095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Bibek	Bhattacharyya 			451926</a:t>
            </a:r>
          </a:p>
          <a:p>
            <a:pPr defTabSz="185738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Deven 	Paul 		   453329</a:t>
            </a:r>
          </a:p>
          <a:p>
            <a:pPr defTabSz="2095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Fidel	Gatimu			442095</a:t>
            </a:r>
          </a:p>
          <a:p>
            <a:pPr defTabSz="2095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Saket     Satyanarayan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     441801</a:t>
            </a:r>
          </a:p>
          <a:p>
            <a:pPr defTabSz="1968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Violeta	Todorova			345680</a:t>
            </a:r>
          </a:p>
          <a:p>
            <a:pPr defTabSz="209550"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138488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Zishi	Wang			451922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58237-B26C-7914-EBE6-45F34F5B3BA9}"/>
              </a:ext>
            </a:extLst>
          </p:cNvPr>
          <p:cNvSpPr/>
          <p:nvPr/>
        </p:nvSpPr>
        <p:spPr>
          <a:xfrm>
            <a:off x="8295827" y="4229809"/>
            <a:ext cx="3271234" cy="10689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Untertitel 12">
            <a:extLst>
              <a:ext uri="{FF2B5EF4-FFF2-40B4-BE49-F238E27FC236}">
                <a16:creationId xmlns:a16="http://schemas.microsoft.com/office/drawing/2014/main" id="{C263BD19-32B9-140D-FF93-3351C4E024D6}"/>
              </a:ext>
            </a:extLst>
          </p:cNvPr>
          <p:cNvSpPr txBox="1"/>
          <p:nvPr/>
        </p:nvSpPr>
        <p:spPr>
          <a:xfrm>
            <a:off x="8295827" y="4229809"/>
            <a:ext cx="3896173" cy="126688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22707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Christopher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Kapella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M.Sc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00549F"/>
              </a:buClr>
              <a:tabLst>
                <a:tab pos="215900" algn="l"/>
                <a:tab pos="898525" algn="l"/>
                <a:tab pos="322707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Manuel Lauer,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M.Sc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itel 1"/>
          <p:cNvSpPr txBox="1"/>
          <p:nvPr/>
        </p:nvSpPr>
        <p:spPr>
          <a:xfrm>
            <a:off x="380988" y="252657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Task 8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Capacity Planning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Capacity Requirement and Floor Area Planning for Year 1 and Year 10 w.r.t Production Process.</a:t>
            </a:r>
          </a:p>
        </p:txBody>
      </p:sp>
      <p:sp>
        <p:nvSpPr>
          <p:cNvPr id="11" name="Textplatzhalter 13"/>
          <p:cNvSpPr txBox="1"/>
          <p:nvPr/>
        </p:nvSpPr>
        <p:spPr>
          <a:xfrm>
            <a:off x="380988" y="5845015"/>
            <a:ext cx="11484000" cy="20949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panose="020B0604020202020204"/>
              </a:rPr>
              <a:t>Sources 1: Technology research (Company-internal documents); Source 2: Backup Slide; Aging Center height: https://www.belltestchamber.com/battery-test-chamber/double-deck-burn-in-chamber-for-battery-test-aging-test-chamber.html</a:t>
            </a:r>
            <a:endParaRPr lang="en-US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431326" y="1258690"/>
            <a:ext cx="3630769" cy="132019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thickThin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1450" marR="0" lvl="0" indent="-171450" defTabSz="914400" rtl="0" eaLnBrk="0" fontAlgn="base" latinLnBrk="0" hangingPunct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1</a:t>
            </a:r>
            <a:r>
              <a:rPr lang="en-US" sz="1000" b="1" baseline="30000" dirty="0">
                <a:solidFill>
                  <a:schemeClr val="tx1"/>
                </a:solidFill>
              </a:rPr>
              <a:t>st</a:t>
            </a:r>
            <a:r>
              <a:rPr lang="en-US" sz="1000" b="1" dirty="0">
                <a:solidFill>
                  <a:schemeClr val="tx1"/>
                </a:solidFill>
              </a:rPr>
              <a:t> Year</a:t>
            </a:r>
            <a:r>
              <a:rPr lang="en-US" sz="1000" dirty="0">
                <a:solidFill>
                  <a:schemeClr val="tx1"/>
                </a:solidFill>
              </a:rPr>
              <a:t> target capacity: </a:t>
            </a:r>
            <a:r>
              <a:rPr lang="en-US" sz="1000" b="1" dirty="0">
                <a:solidFill>
                  <a:schemeClr val="tx1"/>
                </a:solidFill>
              </a:rPr>
              <a:t>15 GWh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1</a:t>
            </a:r>
            <a:r>
              <a:rPr lang="en-US" sz="1000" b="1" baseline="30000" dirty="0">
                <a:solidFill>
                  <a:schemeClr val="tx1"/>
                </a:solidFill>
              </a:rPr>
              <a:t>st</a:t>
            </a:r>
            <a:r>
              <a:rPr lang="en-US" sz="1000" b="1" dirty="0">
                <a:solidFill>
                  <a:schemeClr val="tx1"/>
                </a:solidFill>
              </a:rPr>
              <a:t> Year</a:t>
            </a:r>
            <a:r>
              <a:rPr lang="en-US" sz="1000" dirty="0">
                <a:solidFill>
                  <a:schemeClr val="tx1"/>
                </a:solidFill>
              </a:rPr>
              <a:t> Maximum capacity: </a:t>
            </a:r>
            <a:r>
              <a:rPr lang="en-US" sz="1000" b="1" dirty="0">
                <a:solidFill>
                  <a:schemeClr val="tx1"/>
                </a:solidFill>
              </a:rPr>
              <a:t>16.5 GWh</a:t>
            </a:r>
            <a:r>
              <a:rPr lang="en-US" sz="1000" dirty="0">
                <a:solidFill>
                  <a:schemeClr val="tx1"/>
                </a:solidFill>
              </a:rPr>
              <a:t>.(10% Buffer)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Annual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demand</a:t>
            </a:r>
            <a:r>
              <a:rPr lang="en-US" sz="1000" dirty="0">
                <a:solidFill>
                  <a:schemeClr val="tx1"/>
                </a:solidFill>
              </a:rPr>
              <a:t> growth rate of </a:t>
            </a:r>
            <a:r>
              <a:rPr lang="en-US" sz="1000" b="1" dirty="0">
                <a:solidFill>
                  <a:schemeClr val="tx1"/>
                </a:solidFill>
              </a:rPr>
              <a:t>9.81%</a:t>
            </a:r>
            <a:r>
              <a:rPr lang="en-US" sz="1000" dirty="0">
                <a:solidFill>
                  <a:schemeClr val="tx1"/>
                </a:solidFill>
              </a:rPr>
              <a:t> considered.</a:t>
            </a:r>
          </a:p>
          <a:p>
            <a:pPr marL="171450" marR="0" lvl="0" indent="-171450" defTabSz="914400" rtl="0" eaLnBrk="0" fontAlgn="base" latinLnBrk="0" hangingPunct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10</a:t>
            </a:r>
            <a:r>
              <a:rPr lang="en-US" sz="1000" b="1" baseline="30000" dirty="0">
                <a:solidFill>
                  <a:schemeClr val="tx1"/>
                </a:solidFill>
              </a:rPr>
              <a:t>th</a:t>
            </a:r>
            <a:r>
              <a:rPr lang="en-US" sz="1000" b="1" dirty="0">
                <a:solidFill>
                  <a:schemeClr val="tx1"/>
                </a:solidFill>
              </a:rPr>
              <a:t>  Year</a:t>
            </a:r>
            <a:r>
              <a:rPr lang="en-US" sz="1000" dirty="0">
                <a:solidFill>
                  <a:schemeClr val="tx1"/>
                </a:solidFill>
              </a:rPr>
              <a:t> target capacity: </a:t>
            </a:r>
            <a:r>
              <a:rPr lang="en-US" sz="1000" b="1" dirty="0">
                <a:solidFill>
                  <a:schemeClr val="tx1"/>
                </a:solidFill>
              </a:rPr>
              <a:t>38.34 GWh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10</a:t>
            </a:r>
            <a:r>
              <a:rPr lang="en-US" sz="1000" b="1" baseline="30000" dirty="0">
                <a:solidFill>
                  <a:schemeClr val="tx1"/>
                </a:solidFill>
              </a:rPr>
              <a:t>th</a:t>
            </a:r>
            <a:r>
              <a:rPr lang="en-US" sz="1000" b="1" dirty="0">
                <a:solidFill>
                  <a:schemeClr val="tx1"/>
                </a:solidFill>
              </a:rPr>
              <a:t>  Year</a:t>
            </a:r>
            <a:r>
              <a:rPr lang="en-US" sz="1000" dirty="0">
                <a:solidFill>
                  <a:schemeClr val="tx1"/>
                </a:solidFill>
              </a:rPr>
              <a:t> Maximum capacity: </a:t>
            </a:r>
            <a:r>
              <a:rPr lang="en-US" sz="1000" b="1" dirty="0">
                <a:solidFill>
                  <a:schemeClr val="tx1"/>
                </a:solidFill>
              </a:rPr>
              <a:t>42.17 GWh</a:t>
            </a:r>
            <a:r>
              <a:rPr lang="en-US" sz="1000" dirty="0">
                <a:solidFill>
                  <a:schemeClr val="tx1"/>
                </a:solidFill>
              </a:rPr>
              <a:t>.(10% Buffer)</a:t>
            </a:r>
          </a:p>
          <a:p>
            <a:pPr marL="171450" marR="0" lvl="0" indent="-171450" defTabSz="914400" rtl="0" eaLnBrk="0" fontAlgn="base" latinLnBrk="0" hangingPunct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3</a:t>
            </a:r>
            <a:r>
              <a:rPr lang="en-US" sz="1000" dirty="0">
                <a:solidFill>
                  <a:schemeClr val="tx1"/>
                </a:solidFill>
              </a:rPr>
              <a:t> shift/day @</a:t>
            </a:r>
            <a:r>
              <a:rPr lang="en-US" sz="1000" b="1" dirty="0">
                <a:solidFill>
                  <a:schemeClr val="tx1"/>
                </a:solidFill>
              </a:rPr>
              <a:t>7.5hrs</a:t>
            </a:r>
            <a:r>
              <a:rPr lang="en-US" sz="1000" dirty="0">
                <a:solidFill>
                  <a:schemeClr val="tx1"/>
                </a:solidFill>
              </a:rPr>
              <a:t> shift for </a:t>
            </a:r>
            <a:r>
              <a:rPr lang="en-US" sz="1000" b="1" dirty="0">
                <a:solidFill>
                  <a:schemeClr val="tx1"/>
                </a:solidFill>
              </a:rPr>
              <a:t>298</a:t>
            </a:r>
            <a:r>
              <a:rPr lang="en-US" sz="1000" dirty="0">
                <a:solidFill>
                  <a:schemeClr val="tx1"/>
                </a:solidFill>
              </a:rPr>
              <a:t> Days.</a:t>
            </a:r>
          </a:p>
          <a:p>
            <a:pPr marL="171450" marR="0" lvl="0" indent="-171450" defTabSz="914400" rtl="0" eaLnBrk="0" fontAlgn="base" latinLnBrk="0" hangingPunct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Electrode Manufacturing </a:t>
            </a:r>
            <a:r>
              <a:rPr lang="en-US" sz="1000" dirty="0">
                <a:solidFill>
                  <a:schemeClr val="tx1"/>
                </a:solidFill>
              </a:rPr>
              <a:t>consists of </a:t>
            </a:r>
            <a:r>
              <a:rPr lang="en-US" sz="1000" b="1" dirty="0">
                <a:solidFill>
                  <a:schemeClr val="tx1"/>
                </a:solidFill>
              </a:rPr>
              <a:t>6</a:t>
            </a:r>
            <a:r>
              <a:rPr lang="en-US" sz="1000" dirty="0">
                <a:solidFill>
                  <a:schemeClr val="tx1"/>
                </a:solidFill>
              </a:rPr>
              <a:t> subprocesses.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29430" y="862730"/>
            <a:ext cx="3582166" cy="316097"/>
          </a:xfrm>
          <a:prstGeom prst="round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dirty="0"/>
              <a:t>Targets &amp; Assumptions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95380" y="1617083"/>
            <a:ext cx="1768329" cy="543600"/>
          </a:xfrm>
          <a:prstGeom prst="rect">
            <a:avLst/>
          </a:prstGeom>
          <a:solidFill>
            <a:schemeClr val="tx2">
              <a:alpha val="75000"/>
            </a:schemeClr>
          </a:solidFill>
          <a:ln w="12700" cap="flat" cmpd="sng" algn="ctr">
            <a:solidFill>
              <a:srgbClr val="00549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Electrode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Manufacturing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26527" y="2659107"/>
            <a:ext cx="1432832" cy="543600"/>
          </a:xfrm>
          <a:prstGeom prst="rect">
            <a:avLst/>
          </a:prstGeom>
          <a:solidFill>
            <a:schemeClr val="tx2">
              <a:alpha val="60000"/>
            </a:schemeClr>
          </a:solidFill>
          <a:ln w="12700" cap="flat" cmpd="sng" algn="ctr">
            <a:solidFill>
              <a:srgbClr val="00549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Cell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78914" y="3805643"/>
            <a:ext cx="1328057" cy="543600"/>
          </a:xfrm>
          <a:prstGeom prst="rect">
            <a:avLst/>
          </a:prstGeom>
          <a:solidFill>
            <a:schemeClr val="tx2">
              <a:alpha val="45000"/>
            </a:schemeClr>
          </a:solidFill>
          <a:ln w="12700" cap="flat" cmpd="sng" algn="ctr">
            <a:solidFill>
              <a:srgbClr val="00549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Cell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Finishing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18" b="92076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2834" y="2173318"/>
            <a:ext cx="480218" cy="47877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18" b="92076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2834" y="3300310"/>
            <a:ext cx="480218" cy="478777"/>
          </a:xfrm>
          <a:prstGeom prst="rect">
            <a:avLst/>
          </a:prstGeom>
        </p:spPr>
      </p:pic>
      <p:sp>
        <p:nvSpPr>
          <p:cNvPr id="50" name="Rectangle: Rounded Corners 49"/>
          <p:cNvSpPr/>
          <p:nvPr/>
        </p:nvSpPr>
        <p:spPr>
          <a:xfrm>
            <a:off x="7028543" y="947635"/>
            <a:ext cx="1828800" cy="437924"/>
          </a:xfrm>
          <a:prstGeom prst="round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dirty="0"/>
              <a:t>Key Processes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4973643" y="1017097"/>
            <a:ext cx="1297406" cy="4381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Year 1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9533880" y="1032156"/>
            <a:ext cx="1297406" cy="4381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Year 10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4567775" y="1635316"/>
            <a:ext cx="2305271" cy="438150"/>
          </a:xfrm>
          <a:prstGeom prst="roundRect">
            <a:avLst/>
          </a:prstGeom>
          <a:solidFill>
            <a:schemeClr val="tx2">
              <a:lumMod val="75000"/>
              <a:alpha val="9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4805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Total Number of Machines: 101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/>
          <p:cNvSpPr/>
          <p:nvPr/>
        </p:nvSpPr>
        <p:spPr>
          <a:xfrm>
            <a:off x="4378406" y="2711832"/>
            <a:ext cx="2505075" cy="43815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2550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Capacity: 50,000 cell/</a:t>
            </a:r>
            <a:r>
              <a:rPr lang="en-US" sz="1100" b="1" dirty="0" err="1">
                <a:solidFill>
                  <a:schemeClr val="bg1"/>
                </a:solidFill>
              </a:rPr>
              <a:t>hr</a:t>
            </a:r>
            <a:r>
              <a:rPr lang="en-US" sz="1100" b="1" dirty="0">
                <a:solidFill>
                  <a:schemeClr val="bg1"/>
                </a:solidFill>
              </a:rPr>
              <a:t>/day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4231600" y="3858368"/>
            <a:ext cx="2642276" cy="405699"/>
          </a:xfrm>
          <a:prstGeom prst="roundRect">
            <a:avLst/>
          </a:prstGeom>
          <a:solidFill>
            <a:schemeClr val="tx2">
              <a:lumMod val="75000"/>
              <a:alpha val="5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1312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Capacity: 1,782,000 cell/</a:t>
            </a:r>
            <a:r>
              <a:rPr lang="en-US" sz="1100" b="1" dirty="0" err="1">
                <a:solidFill>
                  <a:schemeClr val="bg1"/>
                </a:solidFill>
              </a:rPr>
              <a:t>hr</a:t>
            </a:r>
            <a:r>
              <a:rPr lang="en-US" sz="1100" b="1" dirty="0">
                <a:solidFill>
                  <a:schemeClr val="bg1"/>
                </a:solidFill>
              </a:rPr>
              <a:t>/day</a:t>
            </a:r>
          </a:p>
        </p:txBody>
      </p:sp>
      <p:pic>
        <p:nvPicPr>
          <p:cNvPr id="57" name="Graphic 56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4439" y="2804361"/>
            <a:ext cx="262010" cy="262010"/>
          </a:xfrm>
          <a:prstGeom prst="rect">
            <a:avLst/>
          </a:prstGeom>
        </p:spPr>
      </p:pic>
      <p:pic>
        <p:nvPicPr>
          <p:cNvPr id="58" name="Graphic 57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5043" y="3950450"/>
            <a:ext cx="249827" cy="249827"/>
          </a:xfrm>
          <a:prstGeom prst="rect">
            <a:avLst/>
          </a:prstGeom>
        </p:spPr>
      </p:pic>
      <p:sp>
        <p:nvSpPr>
          <p:cNvPr id="60" name="Rectangle: Rounded Corners 59"/>
          <p:cNvSpPr/>
          <p:nvPr/>
        </p:nvSpPr>
        <p:spPr>
          <a:xfrm>
            <a:off x="9055961" y="1635316"/>
            <a:ext cx="2305271" cy="438150"/>
          </a:xfrm>
          <a:prstGeom prst="roundRect">
            <a:avLst/>
          </a:prstGeom>
          <a:solidFill>
            <a:schemeClr val="tx2">
              <a:lumMod val="75000"/>
              <a:alpha val="9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13,817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IN" sz="1100" b="1" dirty="0">
              <a:solidFill>
                <a:schemeClr val="bg1"/>
              </a:solidFill>
            </a:endParaRPr>
          </a:p>
          <a:p>
            <a:pPr algn="ctr"/>
            <a:r>
              <a:rPr lang="en-IN" sz="1100" b="1" dirty="0">
                <a:solidFill>
                  <a:schemeClr val="bg1"/>
                </a:solidFill>
              </a:rPr>
              <a:t>Total Number of Machines: 348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1" name="Rectangle: Rounded Corners 60"/>
          <p:cNvSpPr/>
          <p:nvPr/>
        </p:nvSpPr>
        <p:spPr>
          <a:xfrm>
            <a:off x="9037594" y="2664354"/>
            <a:ext cx="2505075" cy="43815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5100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Capacity: 100,000 cell/</a:t>
            </a:r>
            <a:r>
              <a:rPr lang="en-US" sz="1100" b="1" dirty="0" err="1">
                <a:solidFill>
                  <a:schemeClr val="bg1"/>
                </a:solidFill>
              </a:rPr>
              <a:t>hr</a:t>
            </a:r>
            <a:r>
              <a:rPr lang="en-US" sz="1100" b="1" dirty="0">
                <a:solidFill>
                  <a:schemeClr val="bg1"/>
                </a:solidFill>
              </a:rPr>
              <a:t>/day</a:t>
            </a:r>
          </a:p>
        </p:txBody>
      </p:sp>
      <p:sp>
        <p:nvSpPr>
          <p:cNvPr id="62" name="Rectangle: Rounded Corners 61"/>
          <p:cNvSpPr/>
          <p:nvPr/>
        </p:nvSpPr>
        <p:spPr>
          <a:xfrm>
            <a:off x="9037594" y="3825917"/>
            <a:ext cx="2645129" cy="438150"/>
          </a:xfrm>
          <a:prstGeom prst="roundRect">
            <a:avLst/>
          </a:prstGeom>
          <a:solidFill>
            <a:schemeClr val="tx2">
              <a:lumMod val="75000"/>
              <a:alpha val="5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Area: 3353 </a:t>
            </a:r>
            <a:r>
              <a:rPr lang="en-IN" sz="11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100" b="1" baseline="300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Total Capacity: 4,554,792 cell/</a:t>
            </a:r>
            <a:r>
              <a:rPr lang="en-US" sz="1100" b="1" dirty="0" err="1">
                <a:solidFill>
                  <a:schemeClr val="bg1"/>
                </a:solidFill>
              </a:rPr>
              <a:t>hr</a:t>
            </a:r>
            <a:r>
              <a:rPr lang="en-US" sz="1100" b="1" dirty="0">
                <a:solidFill>
                  <a:schemeClr val="bg1"/>
                </a:solidFill>
              </a:rPr>
              <a:t>/day</a:t>
            </a:r>
          </a:p>
        </p:txBody>
      </p:sp>
      <p:pic>
        <p:nvPicPr>
          <p:cNvPr id="64" name="Graphic 63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8850853" y="1780502"/>
            <a:ext cx="193091" cy="193091"/>
          </a:xfrm>
          <a:prstGeom prst="rect">
            <a:avLst/>
          </a:prstGeom>
        </p:spPr>
      </p:pic>
      <p:pic>
        <p:nvPicPr>
          <p:cNvPr id="65" name="Graphic 64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8648738" y="2820276"/>
            <a:ext cx="247573" cy="247573"/>
          </a:xfrm>
          <a:prstGeom prst="rect">
            <a:avLst/>
          </a:prstGeom>
        </p:spPr>
      </p:pic>
      <p:pic>
        <p:nvPicPr>
          <p:cNvPr id="66" name="Graphic 65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8588333" y="3950450"/>
            <a:ext cx="249827" cy="2498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18" b="92076" l="10000" r="9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02834" y="4397675"/>
            <a:ext cx="480218" cy="478777"/>
          </a:xfrm>
          <a:prstGeom prst="rect">
            <a:avLst/>
          </a:prstGeom>
        </p:spPr>
      </p:pic>
      <p:pic>
        <p:nvPicPr>
          <p:cNvPr id="68" name="Graphic 67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5145" y="1780503"/>
            <a:ext cx="193091" cy="193091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184798" y="890588"/>
            <a:ext cx="2737542" cy="465296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lgDashDotDot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061113" y="4924884"/>
            <a:ext cx="1777047" cy="543600"/>
          </a:xfrm>
          <a:prstGeom prst="rect">
            <a:avLst/>
          </a:prstGeom>
          <a:solidFill>
            <a:schemeClr val="tx2">
              <a:alpha val="25000"/>
            </a:schemeClr>
          </a:solidFill>
          <a:ln w="12700" cap="flat" cmpd="sng" algn="ctr">
            <a:solidFill>
              <a:srgbClr val="00549F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Cumulative Floor Space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9055961" y="4927386"/>
            <a:ext cx="2430499" cy="438150"/>
          </a:xfrm>
          <a:prstGeom prst="roundRect">
            <a:avLst/>
          </a:prstGeom>
          <a:solidFill>
            <a:srgbClr val="CCD9E4"/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Total Area: 22,270 </a:t>
            </a:r>
            <a:r>
              <a:rPr lang="en-IN" sz="14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400" b="1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/>
          <p:cNvSpPr/>
          <p:nvPr/>
        </p:nvSpPr>
        <p:spPr>
          <a:xfrm>
            <a:off x="4339161" y="4966323"/>
            <a:ext cx="2533885" cy="438150"/>
          </a:xfrm>
          <a:prstGeom prst="roundRect">
            <a:avLst/>
          </a:prstGeom>
          <a:solidFill>
            <a:schemeClr val="tx2">
              <a:lumMod val="75000"/>
              <a:alpha val="20000"/>
            </a:schemeClr>
          </a:solidFill>
          <a:ln w="127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Total Area:  8,667 </a:t>
            </a:r>
            <a:r>
              <a:rPr lang="en-IN" sz="14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400" b="1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73" name="Graphic 72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8844503" y="5088852"/>
            <a:ext cx="193091" cy="193091"/>
          </a:xfrm>
          <a:prstGeom prst="rect">
            <a:avLst/>
          </a:prstGeom>
        </p:spPr>
      </p:pic>
      <p:pic>
        <p:nvPicPr>
          <p:cNvPr id="74" name="Graphic 73" descr="Arrow: Straigh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8795" y="5088853"/>
            <a:ext cx="193091" cy="193091"/>
          </a:xfrm>
          <a:prstGeom prst="rect">
            <a:avLst/>
          </a:prstGeom>
        </p:spPr>
      </p:pic>
      <p:sp>
        <p:nvSpPr>
          <p:cNvPr id="75" name="Rectangle: Rounded Corners 74"/>
          <p:cNvSpPr/>
          <p:nvPr/>
        </p:nvSpPr>
        <p:spPr>
          <a:xfrm>
            <a:off x="431326" y="2711832"/>
            <a:ext cx="3589148" cy="93847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thickThin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1450" marR="0" lvl="0" indent="-171450" defTabSz="914400" latinLnBrk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Cell Assembly </a:t>
            </a:r>
            <a:r>
              <a:rPr lang="en-US" sz="1000" dirty="0">
                <a:solidFill>
                  <a:schemeClr val="tx1"/>
                </a:solidFill>
              </a:rPr>
              <a:t>process fully automatic</a:t>
            </a:r>
          </a:p>
          <a:p>
            <a:pPr marL="171450" marR="0" lvl="0" indent="-171450" defTabSz="914400" latinLnBrk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</a:rPr>
              <a:t>Preoptimizations to </a:t>
            </a:r>
            <a:r>
              <a:rPr lang="en-US" sz="1000" b="1" dirty="0">
                <a:solidFill>
                  <a:schemeClr val="tx1"/>
                </a:solidFill>
              </a:rPr>
              <a:t>50,000 cell/</a:t>
            </a:r>
            <a:r>
              <a:rPr lang="en-US" sz="1000" b="1" dirty="0" err="1">
                <a:solidFill>
                  <a:schemeClr val="tx1"/>
                </a:solidFill>
              </a:rPr>
              <a:t>hr</a:t>
            </a:r>
            <a:r>
              <a:rPr lang="en-US" sz="1000" b="1" dirty="0">
                <a:solidFill>
                  <a:schemeClr val="tx1"/>
                </a:solidFill>
              </a:rPr>
              <a:t>/day.</a:t>
            </a:r>
          </a:p>
          <a:p>
            <a:pPr marL="171450" marR="0" lvl="0" indent="-171450" defTabSz="914400" latinLnBrk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</a:rPr>
              <a:t>Includes </a:t>
            </a:r>
            <a:r>
              <a:rPr lang="en-US" sz="1000" b="1" dirty="0">
                <a:solidFill>
                  <a:schemeClr val="tx1"/>
                </a:solidFill>
              </a:rPr>
              <a:t>4 sub-processes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71450" marR="0" lvl="0" indent="-171450" defTabSz="914400" latinLnBrk="0">
              <a:spcBef>
                <a:spcPts val="75"/>
              </a:spcBef>
              <a:spcAft>
                <a:spcPts val="75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</a:rPr>
              <a:t>Scaling up on </a:t>
            </a:r>
            <a:r>
              <a:rPr lang="en-US" sz="1000" b="1" dirty="0">
                <a:solidFill>
                  <a:schemeClr val="tx1"/>
                </a:solidFill>
              </a:rPr>
              <a:t>longer</a:t>
            </a:r>
            <a:r>
              <a:rPr lang="en-US" sz="1000" dirty="0">
                <a:solidFill>
                  <a:schemeClr val="tx1"/>
                </a:solidFill>
              </a:rPr>
              <a:t> axis for increased production.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431326" y="3856289"/>
            <a:ext cx="3582166" cy="10201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thickThin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Ø"/>
            </a:pPr>
            <a:endParaRPr lang="en-US" sz="1000" b="1" dirty="0">
              <a:solidFill>
                <a:schemeClr val="tx1"/>
              </a:solidFill>
            </a:endParaRP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Ø"/>
            </a:pPr>
            <a:r>
              <a:rPr lang="en-US" sz="1000" b="1" dirty="0">
                <a:solidFill>
                  <a:schemeClr val="tx1"/>
                </a:solidFill>
              </a:rPr>
              <a:t>Cell Finishing </a:t>
            </a:r>
            <a:r>
              <a:rPr lang="en-US" sz="1000" dirty="0">
                <a:solidFill>
                  <a:schemeClr val="tx1"/>
                </a:solidFill>
              </a:rPr>
              <a:t>with </a:t>
            </a:r>
            <a:r>
              <a:rPr lang="en-US" sz="1000" b="1" dirty="0">
                <a:solidFill>
                  <a:schemeClr val="tx1"/>
                </a:solidFill>
              </a:rPr>
              <a:t>automatic</a:t>
            </a:r>
            <a:r>
              <a:rPr lang="en-US" sz="1000" dirty="0">
                <a:solidFill>
                  <a:schemeClr val="tx1"/>
                </a:solidFill>
              </a:rPr>
              <a:t> testing 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ü"/>
            </a:pPr>
            <a:r>
              <a:rPr lang="en-US" sz="1000" b="1" dirty="0">
                <a:solidFill>
                  <a:schemeClr val="tx1"/>
                </a:solidFill>
              </a:rPr>
              <a:t>Customized</a:t>
            </a:r>
            <a:r>
              <a:rPr lang="en-US" sz="1000" dirty="0">
                <a:solidFill>
                  <a:schemeClr val="tx1"/>
                </a:solidFill>
              </a:rPr>
              <a:t> supplier’s solution for type 4680.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</a:rPr>
              <a:t>Aging Rack </a:t>
            </a:r>
            <a:r>
              <a:rPr lang="en-US" sz="1000" b="1" dirty="0">
                <a:solidFill>
                  <a:schemeClr val="tx1"/>
                </a:solidFill>
              </a:rPr>
              <a:t>Volume</a:t>
            </a:r>
            <a:r>
              <a:rPr lang="en-US" sz="1000" dirty="0">
                <a:solidFill>
                  <a:schemeClr val="tx1"/>
                </a:solidFill>
              </a:rPr>
              <a:t>(1.0m x 0.46m x 0.13m )= </a:t>
            </a:r>
            <a:r>
              <a:rPr lang="en-US" sz="1000" b="1" dirty="0">
                <a:solidFill>
                  <a:schemeClr val="tx1"/>
                </a:solidFill>
              </a:rPr>
              <a:t>0.05 </a:t>
            </a:r>
            <a:r>
              <a:rPr lang="en-IN" sz="1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1000" b="1" baseline="30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3</a:t>
            </a:r>
            <a:endParaRPr lang="en-IN" sz="1000" b="1" dirty="0">
              <a:solidFill>
                <a:schemeClr val="tx1"/>
              </a:solidFill>
            </a:endParaRP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ü"/>
            </a:pPr>
            <a:r>
              <a:rPr lang="en-IN" sz="1000" b="1" dirty="0">
                <a:solidFill>
                  <a:schemeClr val="tx1"/>
                </a:solidFill>
              </a:rPr>
              <a:t>15</a:t>
            </a:r>
            <a:r>
              <a:rPr lang="en-IN" sz="1000" dirty="0">
                <a:solidFill>
                  <a:schemeClr val="tx1"/>
                </a:solidFill>
              </a:rPr>
              <a:t> </a:t>
            </a:r>
            <a:r>
              <a:rPr lang="en-IN" sz="1000" b="1" dirty="0">
                <a:solidFill>
                  <a:schemeClr val="tx1"/>
                </a:solidFill>
              </a:rPr>
              <a:t>Racks</a:t>
            </a:r>
            <a:r>
              <a:rPr lang="en-IN" sz="1000" dirty="0">
                <a:solidFill>
                  <a:schemeClr val="tx1"/>
                </a:solidFill>
              </a:rPr>
              <a:t> in 1 </a:t>
            </a:r>
            <a:r>
              <a:rPr lang="en-IN" sz="1000" b="1" dirty="0">
                <a:solidFill>
                  <a:schemeClr val="tx1"/>
                </a:solidFill>
              </a:rPr>
              <a:t>Ageing Centre @ 75 Cells </a:t>
            </a:r>
            <a:r>
              <a:rPr lang="en-IN" sz="1000" dirty="0">
                <a:solidFill>
                  <a:schemeClr val="tx1"/>
                </a:solidFill>
              </a:rPr>
              <a:t>per</a:t>
            </a:r>
            <a:r>
              <a:rPr lang="en-IN" sz="1000" b="1" dirty="0">
                <a:solidFill>
                  <a:schemeClr val="tx1"/>
                </a:solidFill>
              </a:rPr>
              <a:t> Rack.</a:t>
            </a: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ü"/>
            </a:pPr>
            <a:r>
              <a:rPr lang="en-IN" sz="1000" b="1" dirty="0">
                <a:solidFill>
                  <a:schemeClr val="tx1"/>
                </a:solidFill>
              </a:rPr>
              <a:t>Aging Centre Dimension: 1.0m x 0.46m x 2.0m</a:t>
            </a:r>
            <a:endParaRPr lang="en-IN" sz="10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75"/>
              </a:spcBef>
              <a:spcAft>
                <a:spcPts val="75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>
            <a:endCxn id="55" idx="1"/>
          </p:cNvCxnSpPr>
          <p:nvPr/>
        </p:nvCxnSpPr>
        <p:spPr>
          <a:xfrm>
            <a:off x="4020474" y="2930907"/>
            <a:ext cx="35793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56" idx="1"/>
          </p:cNvCxnSpPr>
          <p:nvPr/>
        </p:nvCxnSpPr>
        <p:spPr>
          <a:xfrm>
            <a:off x="4010563" y="4061217"/>
            <a:ext cx="221037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3" idx="1"/>
          </p:cNvCxnSpPr>
          <p:nvPr/>
        </p:nvCxnSpPr>
        <p:spPr>
          <a:xfrm flipV="1">
            <a:off x="4060034" y="1854391"/>
            <a:ext cx="507741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5">
            <a:extLst>
              <a:ext uri="{FF2B5EF4-FFF2-40B4-BE49-F238E27FC236}">
                <a16:creationId xmlns:a16="http://schemas.microsoft.com/office/drawing/2014/main" id="{120EA446-4AA3-354B-AE8B-B2692070DDCA}"/>
              </a:ext>
            </a:extLst>
          </p:cNvPr>
          <p:cNvSpPr txBox="1">
            <a:spLocks/>
          </p:cNvSpPr>
          <p:nvPr/>
        </p:nvSpPr>
        <p:spPr>
          <a:xfrm>
            <a:off x="412674" y="5835158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Sources: 1) Mail by the CEO 2) General assumptions 3) Backup slide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97DDF-4AD8-6BDB-DEF5-5FCBAC6D59B6}"/>
              </a:ext>
            </a:extLst>
          </p:cNvPr>
          <p:cNvSpPr txBox="1"/>
          <p:nvPr/>
        </p:nvSpPr>
        <p:spPr>
          <a:xfrm>
            <a:off x="8628438" y="1016387"/>
            <a:ext cx="3091304" cy="1879881"/>
          </a:xfrm>
          <a:prstGeom prst="rect">
            <a:avLst/>
          </a:prstGeom>
          <a:solidFill>
            <a:srgbClr val="FFFFFF"/>
          </a:solidFill>
          <a:ln w="21590">
            <a:solidFill>
              <a:srgbClr val="00549F"/>
            </a:solidFill>
          </a:ln>
        </p:spPr>
        <p:txBody>
          <a:bodyPr wrap="square" lIns="90011" tIns="108014" rIns="90011" bIns="46806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design features: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600" dirty="0"/>
              <a:t>Separate entry and exit gates for personnel and materials.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600" dirty="0"/>
              <a:t>The layout will feature a double-lane road throughout.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3B71D106-0A5D-12D0-1D9D-54F93CC4E43A}"/>
              </a:ext>
            </a:extLst>
          </p:cNvPr>
          <p:cNvSpPr txBox="1"/>
          <p:nvPr/>
        </p:nvSpPr>
        <p:spPr>
          <a:xfrm>
            <a:off x="380988" y="173009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Task 9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Factory Structure and Expansion Planning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Factory Structure Designed Optimally for Current Production and Future Expansion.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A0198F-45F1-539E-99BE-4AAC5B6FDDAD}"/>
              </a:ext>
            </a:extLst>
          </p:cNvPr>
          <p:cNvSpPr txBox="1"/>
          <p:nvPr/>
        </p:nvSpPr>
        <p:spPr>
          <a:xfrm>
            <a:off x="8628438" y="2931988"/>
            <a:ext cx="3082018" cy="2864766"/>
          </a:xfrm>
          <a:prstGeom prst="rect">
            <a:avLst/>
          </a:prstGeom>
          <a:solidFill>
            <a:srgbClr val="FFFFFF"/>
          </a:solidFill>
          <a:ln w="21590">
            <a:solidFill>
              <a:srgbClr val="00549F"/>
            </a:solidFill>
          </a:ln>
        </p:spPr>
        <p:txBody>
          <a:bodyPr wrap="square" lIns="90011" tIns="108014" rIns="90011" bIns="46806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Remarks for expansion: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600" dirty="0"/>
              <a:t>Ample parking space will be available for both employees and material trucks to prevent in-plant traffic.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600" dirty="0"/>
              <a:t>Construction in the expansion area will proceed without impacting the existing production schedule or material flow.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DCBF01-2C86-C24E-D894-93E450D4A13D}"/>
              </a:ext>
            </a:extLst>
          </p:cNvPr>
          <p:cNvGrpSpPr/>
          <p:nvPr/>
        </p:nvGrpSpPr>
        <p:grpSpPr>
          <a:xfrm>
            <a:off x="2439333" y="1076109"/>
            <a:ext cx="5969441" cy="4383424"/>
            <a:chOff x="1952009" y="1218100"/>
            <a:chExt cx="5969441" cy="4383424"/>
          </a:xfrm>
        </p:grpSpPr>
        <p:pic>
          <p:nvPicPr>
            <p:cNvPr id="65" name="Picture 2" descr="Compass Png-Bilder: Stock-Fotos &amp; -Videos. | Adobe Stock">
              <a:extLst>
                <a:ext uri="{FF2B5EF4-FFF2-40B4-BE49-F238E27FC236}">
                  <a16:creationId xmlns:a16="http://schemas.microsoft.com/office/drawing/2014/main" id="{DE6D0725-320E-7807-97B4-D948BC44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399" y="4399037"/>
              <a:ext cx="1336250" cy="890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4B8FBC9-18F0-646C-833C-FB5C0E1C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5B595E"/>
                </a:clrFrom>
                <a:clrTo>
                  <a:srgbClr val="5B595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50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2009" y="1218100"/>
              <a:ext cx="4716883" cy="4383424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FE9F7E3-B4CA-D5A1-A3CE-4D57624D0828}"/>
                </a:ext>
              </a:extLst>
            </p:cNvPr>
            <p:cNvGrpSpPr/>
            <p:nvPr/>
          </p:nvGrpSpPr>
          <p:grpSpPr>
            <a:xfrm>
              <a:off x="2500682" y="1497100"/>
              <a:ext cx="5420768" cy="3792770"/>
              <a:chOff x="4576970" y="655632"/>
              <a:chExt cx="7592292" cy="4951084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25B27A-63EA-DB30-966E-6218DD608CC8}"/>
                  </a:ext>
                </a:extLst>
              </p:cNvPr>
              <p:cNvSpPr txBox="1"/>
              <p:nvPr/>
            </p:nvSpPr>
            <p:spPr>
              <a:xfrm>
                <a:off x="7956602" y="655632"/>
                <a:ext cx="906575" cy="404961"/>
              </a:xfrm>
              <a:prstGeom prst="rect">
                <a:avLst/>
              </a:prstGeom>
              <a:solidFill>
                <a:srgbClr val="FFFFFF">
                  <a:alpha val="46000"/>
                </a:srgbClr>
              </a:solidFill>
              <a:ln w="21590">
                <a:noFill/>
              </a:ln>
            </p:spPr>
            <p:txBody>
              <a:bodyPr wrap="square" lIns="90011" tIns="108014" rIns="90011" bIns="46806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20000"/>
                  </a:spcAft>
                  <a:buClr>
                    <a:srgbClr val="006DB6"/>
                  </a:buClr>
                  <a:buSzPct val="90000"/>
                  <a:tabLst>
                    <a:tab pos="266700" algn="l"/>
                    <a:tab pos="631825" algn="l"/>
                    <a:tab pos="981075" algn="l"/>
                  </a:tabLst>
                </a:pPr>
                <a:r>
                  <a:rPr lang="en-IN" sz="500" b="1" kern="0" dirty="0">
                    <a:solidFill>
                      <a:srgbClr val="000000"/>
                    </a:solidFill>
                    <a:latin typeface="Arial" panose="020B0604020202020204"/>
                    <a:ea typeface="+mn-ea"/>
                  </a:rPr>
                  <a:t>Exit gate for personnel(All)</a:t>
                </a:r>
                <a:endParaRPr kumimoji="0" lang="en-I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EF981B1-CF1C-E8D9-AF36-680CA1A25F24}"/>
                  </a:ext>
                </a:extLst>
              </p:cNvPr>
              <p:cNvSpPr txBox="1"/>
              <p:nvPr/>
            </p:nvSpPr>
            <p:spPr>
              <a:xfrm rot="20427662">
                <a:off x="10266536" y="1933192"/>
                <a:ext cx="1742460" cy="639329"/>
              </a:xfrm>
              <a:prstGeom prst="rect">
                <a:avLst/>
              </a:prstGeom>
              <a:solidFill>
                <a:schemeClr val="bg1">
                  <a:alpha val="46000"/>
                </a:schemeClr>
              </a:solidFill>
              <a:ln w="21590">
                <a:noFill/>
              </a:ln>
            </p:spPr>
            <p:txBody>
              <a:bodyPr wrap="square" lIns="90011" tIns="108014" rIns="90011" bIns="46806" rtlCol="0">
                <a:spAutoFit/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50"/>
                  </a:spcAft>
                  <a:buClr>
                    <a:srgbClr val="006DB6"/>
                  </a:buClr>
                  <a:buSzPct val="90000"/>
                  <a:tabLst>
                    <a:tab pos="266700" algn="l"/>
                    <a:tab pos="631825" algn="l"/>
                    <a:tab pos="981075" algn="l"/>
                  </a:tabLst>
                </a:pPr>
                <a:r>
                  <a:rPr lang="en-IN" sz="1000" kern="0" dirty="0">
                    <a:solidFill>
                      <a:srgbClr val="000000"/>
                    </a:solidFill>
                    <a:latin typeface="Arial" panose="020B0604020202020204"/>
                    <a:ea typeface="+mn-ea"/>
                  </a:rPr>
                  <a:t>Personnel Gate</a:t>
                </a:r>
              </a:p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ts val="50"/>
                  </a:spcBef>
                  <a:spcAft>
                    <a:spcPts val="50"/>
                  </a:spcAft>
                  <a:buClr>
                    <a:srgbClr val="006DB6"/>
                  </a:buClr>
                  <a:buSzPct val="90000"/>
                  <a:tabLst>
                    <a:tab pos="266700" algn="l"/>
                    <a:tab pos="631825" algn="l"/>
                    <a:tab pos="981075" algn="l"/>
                  </a:tabLst>
                </a:pPr>
                <a:r>
                  <a:rPr lang="en-IN" sz="1000" kern="0" dirty="0">
                    <a:solidFill>
                      <a:srgbClr val="000000"/>
                    </a:solidFill>
                    <a:latin typeface="Arial" panose="020B0604020202020204"/>
                    <a:ea typeface="+mn-ea"/>
                  </a:rPr>
                  <a:t>(Factory Staff)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EDF8F0-38C7-FBAB-3AB5-68BE6F04F1CA}"/>
                  </a:ext>
                </a:extLst>
              </p:cNvPr>
              <p:cNvSpPr txBox="1"/>
              <p:nvPr/>
            </p:nvSpPr>
            <p:spPr>
              <a:xfrm>
                <a:off x="10719057" y="3549346"/>
                <a:ext cx="1450205" cy="404961"/>
              </a:xfrm>
              <a:prstGeom prst="rect">
                <a:avLst/>
              </a:prstGeom>
              <a:solidFill>
                <a:schemeClr val="bg1"/>
              </a:solidFill>
              <a:ln w="21590">
                <a:noFill/>
              </a:ln>
            </p:spPr>
            <p:txBody>
              <a:bodyPr wrap="square" lIns="90011" tIns="108014" rIns="90011" bIns="46806" rtlCol="0">
                <a:spAutoFit/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20000"/>
                  </a:spcAft>
                  <a:buClr>
                    <a:srgbClr val="006DB6"/>
                  </a:buClr>
                  <a:buSzPct val="90000"/>
                  <a:tabLst>
                    <a:tab pos="266700" algn="l"/>
                    <a:tab pos="631825" algn="l"/>
                    <a:tab pos="981075" algn="l"/>
                  </a:tabLst>
                </a:pPr>
                <a:r>
                  <a:rPr lang="en-IN" sz="1000" kern="0" dirty="0">
                    <a:solidFill>
                      <a:srgbClr val="000000"/>
                    </a:solidFill>
                    <a:latin typeface="Arial" panose="020B0604020202020204"/>
                    <a:ea typeface="+mn-ea"/>
                  </a:rPr>
                  <a:t>Material</a:t>
                </a:r>
                <a:r>
                  <a:rPr kumimoji="0" lang="en-I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Gate</a:t>
                </a: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71F366F0-E026-7DE7-2E02-4DBF3D744118}"/>
                  </a:ext>
                </a:extLst>
              </p:cNvPr>
              <p:cNvCxnSpPr/>
              <p:nvPr/>
            </p:nvCxnSpPr>
            <p:spPr>
              <a:xfrm>
                <a:off x="7832558" y="1212552"/>
                <a:ext cx="1828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7589B84-C5BA-0317-4A5F-79C5A5C92818}"/>
                  </a:ext>
                </a:extLst>
              </p:cNvPr>
              <p:cNvGrpSpPr/>
              <p:nvPr/>
            </p:nvGrpSpPr>
            <p:grpSpPr>
              <a:xfrm>
                <a:off x="4576970" y="1201909"/>
                <a:ext cx="5834356" cy="4404807"/>
                <a:chOff x="4576970" y="1201909"/>
                <a:chExt cx="5834356" cy="4404807"/>
              </a:xfrm>
            </p:grpSpPr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BF20F258-8E27-1F21-7647-66E61AAD7ABE}"/>
                    </a:ext>
                  </a:extLst>
                </p:cNvPr>
                <p:cNvCxnSpPr/>
                <p:nvPr/>
              </p:nvCxnSpPr>
              <p:spPr>
                <a:xfrm>
                  <a:off x="4576970" y="2646947"/>
                  <a:ext cx="325558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>
                  <a:extLst>
                    <a:ext uri="{FF2B5EF4-FFF2-40B4-BE49-F238E27FC236}">
                      <a16:creationId xmlns:a16="http://schemas.microsoft.com/office/drawing/2014/main" id="{478DCEDA-407E-C1A1-E108-BE0479C33BE3}"/>
                    </a:ext>
                  </a:extLst>
                </p:cNvPr>
                <p:cNvCxnSpPr/>
                <p:nvPr/>
              </p:nvCxnSpPr>
              <p:spPr>
                <a:xfrm>
                  <a:off x="7832558" y="1201909"/>
                  <a:ext cx="0" cy="14388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79A5005F-A879-7B19-6330-4B4EC4CFA18A}"/>
                    </a:ext>
                  </a:extLst>
                </p:cNvPr>
                <p:cNvCxnSpPr/>
                <p:nvPr/>
              </p:nvCxnSpPr>
              <p:spPr>
                <a:xfrm flipH="1" flipV="1">
                  <a:off x="9661358" y="1212552"/>
                  <a:ext cx="749968" cy="2573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1DB2E40C-AF42-9E32-F3A4-BE13D66C4FD2}"/>
                    </a:ext>
                  </a:extLst>
                </p:cNvPr>
                <p:cNvCxnSpPr/>
                <p:nvPr/>
              </p:nvCxnSpPr>
              <p:spPr>
                <a:xfrm flipH="1">
                  <a:off x="8494295" y="3785796"/>
                  <a:ext cx="1917031" cy="1820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43020152-69EC-D707-DB25-1E24BB4618F5}"/>
                    </a:ext>
                  </a:extLst>
                </p:cNvPr>
                <p:cNvCxnSpPr/>
                <p:nvPr/>
              </p:nvCxnSpPr>
              <p:spPr>
                <a:xfrm>
                  <a:off x="4576970" y="2640740"/>
                  <a:ext cx="3917325" cy="29659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41AC9E9-807A-C55F-7B95-F9DD8767DB08}"/>
                  </a:ext>
                </a:extLst>
              </p:cNvPr>
              <p:cNvSpPr/>
              <p:nvPr/>
            </p:nvSpPr>
            <p:spPr>
              <a:xfrm rot="2511044">
                <a:off x="8654347" y="2625355"/>
                <a:ext cx="1188634" cy="866537"/>
              </a:xfrm>
              <a:prstGeom prst="rect">
                <a:avLst/>
              </a:prstGeom>
              <a:solidFill>
                <a:srgbClr val="00B0F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sz="700" dirty="0">
                  <a:solidFill>
                    <a:schemeClr val="dk1">
                      <a:alpha val="22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0C718F6-F546-12BC-E7C7-49E7D6651102}"/>
                  </a:ext>
                </a:extLst>
              </p:cNvPr>
              <p:cNvSpPr/>
              <p:nvPr/>
            </p:nvSpPr>
            <p:spPr>
              <a:xfrm rot="2529238">
                <a:off x="8781528" y="2236501"/>
                <a:ext cx="272004" cy="2623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273B443-F6AD-C0DB-77CC-5E6DD265B928}"/>
                  </a:ext>
                </a:extLst>
              </p:cNvPr>
              <p:cNvSpPr/>
              <p:nvPr/>
            </p:nvSpPr>
            <p:spPr>
              <a:xfrm rot="2541209">
                <a:off x="9450057" y="3610719"/>
                <a:ext cx="272004" cy="262322"/>
              </a:xfrm>
              <a:prstGeom prst="rect">
                <a:avLst/>
              </a:prstGeom>
              <a:solidFill>
                <a:schemeClr val="accent4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67" name="Rectangle 31">
                <a:extLst>
                  <a:ext uri="{FF2B5EF4-FFF2-40B4-BE49-F238E27FC236}">
                    <a16:creationId xmlns:a16="http://schemas.microsoft.com/office/drawing/2014/main" id="{D0BD0D74-C9FC-6096-1A59-CD8CC1E49E1B}"/>
                  </a:ext>
                </a:extLst>
              </p:cNvPr>
              <p:cNvSpPr/>
              <p:nvPr/>
            </p:nvSpPr>
            <p:spPr>
              <a:xfrm rot="2529095">
                <a:off x="9732098" y="3105922"/>
                <a:ext cx="289357" cy="653856"/>
              </a:xfrm>
              <a:custGeom>
                <a:avLst/>
                <a:gdLst>
                  <a:gd name="connsiteX0" fmla="*/ 0 w 194206"/>
                  <a:gd name="connsiteY0" fmla="*/ 0 h 370642"/>
                  <a:gd name="connsiteX1" fmla="*/ 194206 w 194206"/>
                  <a:gd name="connsiteY1" fmla="*/ 0 h 370642"/>
                  <a:gd name="connsiteX2" fmla="*/ 194206 w 194206"/>
                  <a:gd name="connsiteY2" fmla="*/ 370642 h 370642"/>
                  <a:gd name="connsiteX3" fmla="*/ 0 w 194206"/>
                  <a:gd name="connsiteY3" fmla="*/ 370642 h 370642"/>
                  <a:gd name="connsiteX4" fmla="*/ 0 w 194206"/>
                  <a:gd name="connsiteY4" fmla="*/ 0 h 370642"/>
                  <a:gd name="connsiteX0" fmla="*/ 0 w 202898"/>
                  <a:gd name="connsiteY0" fmla="*/ 0 h 500885"/>
                  <a:gd name="connsiteX1" fmla="*/ 202898 w 202898"/>
                  <a:gd name="connsiteY1" fmla="*/ 130243 h 500885"/>
                  <a:gd name="connsiteX2" fmla="*/ 202898 w 202898"/>
                  <a:gd name="connsiteY2" fmla="*/ 500885 h 500885"/>
                  <a:gd name="connsiteX3" fmla="*/ 8692 w 202898"/>
                  <a:gd name="connsiteY3" fmla="*/ 500885 h 500885"/>
                  <a:gd name="connsiteX4" fmla="*/ 0 w 202898"/>
                  <a:gd name="connsiteY4" fmla="*/ 0 h 500885"/>
                  <a:gd name="connsiteX0" fmla="*/ 0 w 202898"/>
                  <a:gd name="connsiteY0" fmla="*/ 0 h 500885"/>
                  <a:gd name="connsiteX1" fmla="*/ 202898 w 202898"/>
                  <a:gd name="connsiteY1" fmla="*/ 130243 h 500885"/>
                  <a:gd name="connsiteX2" fmla="*/ 202898 w 202898"/>
                  <a:gd name="connsiteY2" fmla="*/ 500885 h 500885"/>
                  <a:gd name="connsiteX3" fmla="*/ 8692 w 202898"/>
                  <a:gd name="connsiteY3" fmla="*/ 500885 h 500885"/>
                  <a:gd name="connsiteX4" fmla="*/ 0 w 202898"/>
                  <a:gd name="connsiteY4" fmla="*/ 0 h 500885"/>
                  <a:gd name="connsiteX0" fmla="*/ 0 w 217189"/>
                  <a:gd name="connsiteY0" fmla="*/ 0 h 500885"/>
                  <a:gd name="connsiteX1" fmla="*/ 217189 w 217189"/>
                  <a:gd name="connsiteY1" fmla="*/ 114095 h 500885"/>
                  <a:gd name="connsiteX2" fmla="*/ 202898 w 217189"/>
                  <a:gd name="connsiteY2" fmla="*/ 500885 h 500885"/>
                  <a:gd name="connsiteX3" fmla="*/ 8692 w 217189"/>
                  <a:gd name="connsiteY3" fmla="*/ 500885 h 500885"/>
                  <a:gd name="connsiteX4" fmla="*/ 0 w 217189"/>
                  <a:gd name="connsiteY4" fmla="*/ 0 h 500885"/>
                  <a:gd name="connsiteX0" fmla="*/ 0 w 217189"/>
                  <a:gd name="connsiteY0" fmla="*/ 0 h 500885"/>
                  <a:gd name="connsiteX1" fmla="*/ 217189 w 217189"/>
                  <a:gd name="connsiteY1" fmla="*/ 114095 h 500885"/>
                  <a:gd name="connsiteX2" fmla="*/ 202898 w 217189"/>
                  <a:gd name="connsiteY2" fmla="*/ 500885 h 500885"/>
                  <a:gd name="connsiteX3" fmla="*/ 8692 w 217189"/>
                  <a:gd name="connsiteY3" fmla="*/ 500885 h 500885"/>
                  <a:gd name="connsiteX4" fmla="*/ 0 w 217189"/>
                  <a:gd name="connsiteY4" fmla="*/ 0 h 500885"/>
                  <a:gd name="connsiteX0" fmla="*/ 0 w 206596"/>
                  <a:gd name="connsiteY0" fmla="*/ 0 h 500885"/>
                  <a:gd name="connsiteX1" fmla="*/ 206596 w 206596"/>
                  <a:gd name="connsiteY1" fmla="*/ 123683 h 500885"/>
                  <a:gd name="connsiteX2" fmla="*/ 202898 w 206596"/>
                  <a:gd name="connsiteY2" fmla="*/ 500885 h 500885"/>
                  <a:gd name="connsiteX3" fmla="*/ 8692 w 206596"/>
                  <a:gd name="connsiteY3" fmla="*/ 500885 h 500885"/>
                  <a:gd name="connsiteX4" fmla="*/ 0 w 206596"/>
                  <a:gd name="connsiteY4" fmla="*/ 0 h 50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596" h="500885">
                    <a:moveTo>
                      <a:pt x="0" y="0"/>
                    </a:moveTo>
                    <a:cubicBezTo>
                      <a:pt x="184089" y="40779"/>
                      <a:pt x="127517" y="39240"/>
                      <a:pt x="206596" y="123683"/>
                    </a:cubicBezTo>
                    <a:cubicBezTo>
                      <a:pt x="205363" y="249417"/>
                      <a:pt x="204131" y="375151"/>
                      <a:pt x="202898" y="500885"/>
                    </a:cubicBezTo>
                    <a:lnTo>
                      <a:pt x="8692" y="5008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IN" sz="400" b="1" dirty="0"/>
                  <a:t>Inbound storage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8EAC50B-8037-624D-0558-7B20B94777A1}"/>
                  </a:ext>
                </a:extLst>
              </p:cNvPr>
              <p:cNvSpPr/>
              <p:nvPr/>
            </p:nvSpPr>
            <p:spPr>
              <a:xfrm rot="2538120">
                <a:off x="7766152" y="3577839"/>
                <a:ext cx="1697840" cy="112715"/>
              </a:xfrm>
              <a:prstGeom prst="rect">
                <a:avLst/>
              </a:prstGeom>
              <a:solidFill>
                <a:schemeClr val="accent5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IN" sz="800" dirty="0"/>
                  <a:t>Truck parking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2F14711-0801-EE32-C2E1-5EB533F28DF9}"/>
                  </a:ext>
                </a:extLst>
              </p:cNvPr>
              <p:cNvCxnSpPr/>
              <p:nvPr/>
            </p:nvCxnSpPr>
            <p:spPr>
              <a:xfrm>
                <a:off x="8762322" y="1213219"/>
                <a:ext cx="9125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54086DD-2ACD-C40D-E594-F1086F3BFE2B}"/>
                  </a:ext>
                </a:extLst>
              </p:cNvPr>
              <p:cNvSpPr txBox="1"/>
              <p:nvPr/>
            </p:nvSpPr>
            <p:spPr>
              <a:xfrm rot="19711251">
                <a:off x="7073692" y="1986814"/>
                <a:ext cx="774188" cy="404961"/>
              </a:xfrm>
              <a:prstGeom prst="rect">
                <a:avLst/>
              </a:prstGeom>
              <a:solidFill>
                <a:srgbClr val="FFFFFF">
                  <a:alpha val="46000"/>
                </a:srgbClr>
              </a:solidFill>
              <a:ln w="21590">
                <a:noFill/>
              </a:ln>
            </p:spPr>
            <p:txBody>
              <a:bodyPr wrap="square" lIns="90011" tIns="108014" rIns="90011" bIns="46806" rtlCol="0">
                <a:spAutoFit/>
              </a:bodyPr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20000"/>
                  </a:spcAft>
                  <a:buClr>
                    <a:srgbClr val="006DB6"/>
                  </a:buClr>
                  <a:buSzPct val="90000"/>
                  <a:tabLst>
                    <a:tab pos="266700" algn="l"/>
                    <a:tab pos="631825" algn="l"/>
                    <a:tab pos="981075" algn="l"/>
                  </a:tabLst>
                </a:pPr>
                <a:r>
                  <a:rPr lang="en-IN" sz="500" b="1" kern="0" dirty="0">
                    <a:solidFill>
                      <a:srgbClr val="000000"/>
                    </a:solidFill>
                    <a:latin typeface="Arial" panose="020B0604020202020204"/>
                    <a:ea typeface="+mn-ea"/>
                  </a:rPr>
                  <a:t>Exit Gate For Trucks</a:t>
                </a:r>
                <a:endParaRPr kumimoji="0" lang="en-I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4E482CD-2AE6-F9C2-0F97-F4F1BB0B2488}"/>
                  </a:ext>
                </a:extLst>
              </p:cNvPr>
              <p:cNvSpPr/>
              <p:nvPr/>
            </p:nvSpPr>
            <p:spPr>
              <a:xfrm rot="4369764">
                <a:off x="9602937" y="1267637"/>
                <a:ext cx="424705" cy="19103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2" name="Rectangle 67">
                <a:extLst>
                  <a:ext uri="{FF2B5EF4-FFF2-40B4-BE49-F238E27FC236}">
                    <a16:creationId xmlns:a16="http://schemas.microsoft.com/office/drawing/2014/main" id="{78D0052B-33D8-7827-5C1E-A288DF1D05AB}"/>
                  </a:ext>
                </a:extLst>
              </p:cNvPr>
              <p:cNvSpPr/>
              <p:nvPr/>
            </p:nvSpPr>
            <p:spPr>
              <a:xfrm rot="1109217">
                <a:off x="10128949" y="3642468"/>
                <a:ext cx="284841" cy="198820"/>
              </a:xfrm>
              <a:custGeom>
                <a:avLst/>
                <a:gdLst>
                  <a:gd name="connsiteX0" fmla="*/ 0 w 158566"/>
                  <a:gd name="connsiteY0" fmla="*/ 0 h 137370"/>
                  <a:gd name="connsiteX1" fmla="*/ 158566 w 158566"/>
                  <a:gd name="connsiteY1" fmla="*/ 0 h 137370"/>
                  <a:gd name="connsiteX2" fmla="*/ 158566 w 158566"/>
                  <a:gd name="connsiteY2" fmla="*/ 137370 h 137370"/>
                  <a:gd name="connsiteX3" fmla="*/ 0 w 158566"/>
                  <a:gd name="connsiteY3" fmla="*/ 137370 h 137370"/>
                  <a:gd name="connsiteX4" fmla="*/ 0 w 158566"/>
                  <a:gd name="connsiteY4" fmla="*/ 0 h 137370"/>
                  <a:gd name="connsiteX0" fmla="*/ 0 w 158573"/>
                  <a:gd name="connsiteY0" fmla="*/ 0 h 144900"/>
                  <a:gd name="connsiteX1" fmla="*/ 158566 w 158573"/>
                  <a:gd name="connsiteY1" fmla="*/ 0 h 144900"/>
                  <a:gd name="connsiteX2" fmla="*/ 158573 w 158573"/>
                  <a:gd name="connsiteY2" fmla="*/ 144900 h 144900"/>
                  <a:gd name="connsiteX3" fmla="*/ 0 w 158573"/>
                  <a:gd name="connsiteY3" fmla="*/ 137370 h 144900"/>
                  <a:gd name="connsiteX4" fmla="*/ 0 w 158573"/>
                  <a:gd name="connsiteY4" fmla="*/ 0 h 144900"/>
                  <a:gd name="connsiteX0" fmla="*/ 0 w 189686"/>
                  <a:gd name="connsiteY0" fmla="*/ 0 h 144900"/>
                  <a:gd name="connsiteX1" fmla="*/ 158566 w 189686"/>
                  <a:gd name="connsiteY1" fmla="*/ 0 h 144900"/>
                  <a:gd name="connsiteX2" fmla="*/ 158573 w 189686"/>
                  <a:gd name="connsiteY2" fmla="*/ 144900 h 144900"/>
                  <a:gd name="connsiteX3" fmla="*/ 0 w 189686"/>
                  <a:gd name="connsiteY3" fmla="*/ 137370 h 144900"/>
                  <a:gd name="connsiteX4" fmla="*/ 0 w 189686"/>
                  <a:gd name="connsiteY4" fmla="*/ 0 h 144900"/>
                  <a:gd name="connsiteX0" fmla="*/ 0 w 183675"/>
                  <a:gd name="connsiteY0" fmla="*/ 18047 h 162947"/>
                  <a:gd name="connsiteX1" fmla="*/ 129935 w 183675"/>
                  <a:gd name="connsiteY1" fmla="*/ 0 h 162947"/>
                  <a:gd name="connsiteX2" fmla="*/ 158573 w 183675"/>
                  <a:gd name="connsiteY2" fmla="*/ 162947 h 162947"/>
                  <a:gd name="connsiteX3" fmla="*/ 0 w 183675"/>
                  <a:gd name="connsiteY3" fmla="*/ 155417 h 162947"/>
                  <a:gd name="connsiteX4" fmla="*/ 0 w 183675"/>
                  <a:gd name="connsiteY4" fmla="*/ 18047 h 162947"/>
                  <a:gd name="connsiteX0" fmla="*/ 0 w 183675"/>
                  <a:gd name="connsiteY0" fmla="*/ 18047 h 162947"/>
                  <a:gd name="connsiteX1" fmla="*/ 129935 w 183675"/>
                  <a:gd name="connsiteY1" fmla="*/ 0 h 162947"/>
                  <a:gd name="connsiteX2" fmla="*/ 158573 w 183675"/>
                  <a:gd name="connsiteY2" fmla="*/ 162947 h 162947"/>
                  <a:gd name="connsiteX3" fmla="*/ 0 w 183675"/>
                  <a:gd name="connsiteY3" fmla="*/ 155417 h 162947"/>
                  <a:gd name="connsiteX4" fmla="*/ 0 w 183675"/>
                  <a:gd name="connsiteY4" fmla="*/ 18047 h 162947"/>
                  <a:gd name="connsiteX0" fmla="*/ 0 w 191460"/>
                  <a:gd name="connsiteY0" fmla="*/ 18047 h 162947"/>
                  <a:gd name="connsiteX1" fmla="*/ 129935 w 191460"/>
                  <a:gd name="connsiteY1" fmla="*/ 0 h 162947"/>
                  <a:gd name="connsiteX2" fmla="*/ 158573 w 191460"/>
                  <a:gd name="connsiteY2" fmla="*/ 162947 h 162947"/>
                  <a:gd name="connsiteX3" fmla="*/ 0 w 191460"/>
                  <a:gd name="connsiteY3" fmla="*/ 155417 h 162947"/>
                  <a:gd name="connsiteX4" fmla="*/ 0 w 191460"/>
                  <a:gd name="connsiteY4" fmla="*/ 18047 h 162947"/>
                  <a:gd name="connsiteX0" fmla="*/ 0 w 189016"/>
                  <a:gd name="connsiteY0" fmla="*/ 18047 h 168974"/>
                  <a:gd name="connsiteX1" fmla="*/ 129935 w 189016"/>
                  <a:gd name="connsiteY1" fmla="*/ 0 h 168974"/>
                  <a:gd name="connsiteX2" fmla="*/ 155566 w 189016"/>
                  <a:gd name="connsiteY2" fmla="*/ 168974 h 168974"/>
                  <a:gd name="connsiteX3" fmla="*/ 0 w 189016"/>
                  <a:gd name="connsiteY3" fmla="*/ 155417 h 168974"/>
                  <a:gd name="connsiteX4" fmla="*/ 0 w 189016"/>
                  <a:gd name="connsiteY4" fmla="*/ 18047 h 168974"/>
                  <a:gd name="connsiteX0" fmla="*/ 0 w 189016"/>
                  <a:gd name="connsiteY0" fmla="*/ 18047 h 168974"/>
                  <a:gd name="connsiteX1" fmla="*/ 129935 w 189016"/>
                  <a:gd name="connsiteY1" fmla="*/ 0 h 168974"/>
                  <a:gd name="connsiteX2" fmla="*/ 155566 w 189016"/>
                  <a:gd name="connsiteY2" fmla="*/ 168974 h 168974"/>
                  <a:gd name="connsiteX3" fmla="*/ 0 w 189016"/>
                  <a:gd name="connsiteY3" fmla="*/ 155417 h 168974"/>
                  <a:gd name="connsiteX4" fmla="*/ 0 w 189016"/>
                  <a:gd name="connsiteY4" fmla="*/ 18047 h 168974"/>
                  <a:gd name="connsiteX0" fmla="*/ 0 w 193023"/>
                  <a:gd name="connsiteY0" fmla="*/ 6768 h 157695"/>
                  <a:gd name="connsiteX1" fmla="*/ 148771 w 193023"/>
                  <a:gd name="connsiteY1" fmla="*/ 0 h 157695"/>
                  <a:gd name="connsiteX2" fmla="*/ 155566 w 193023"/>
                  <a:gd name="connsiteY2" fmla="*/ 157695 h 157695"/>
                  <a:gd name="connsiteX3" fmla="*/ 0 w 193023"/>
                  <a:gd name="connsiteY3" fmla="*/ 144138 h 157695"/>
                  <a:gd name="connsiteX4" fmla="*/ 0 w 193023"/>
                  <a:gd name="connsiteY4" fmla="*/ 6768 h 157695"/>
                  <a:gd name="connsiteX0" fmla="*/ 0 w 194709"/>
                  <a:gd name="connsiteY0" fmla="*/ 544 h 151471"/>
                  <a:gd name="connsiteX1" fmla="*/ 155561 w 194709"/>
                  <a:gd name="connsiteY1" fmla="*/ 6572 h 151471"/>
                  <a:gd name="connsiteX2" fmla="*/ 155566 w 194709"/>
                  <a:gd name="connsiteY2" fmla="*/ 151471 h 151471"/>
                  <a:gd name="connsiteX3" fmla="*/ 0 w 194709"/>
                  <a:gd name="connsiteY3" fmla="*/ 137914 h 151471"/>
                  <a:gd name="connsiteX4" fmla="*/ 0 w 194709"/>
                  <a:gd name="connsiteY4" fmla="*/ 544 h 151471"/>
                  <a:gd name="connsiteX0" fmla="*/ 0 w 194709"/>
                  <a:gd name="connsiteY0" fmla="*/ 1379 h 152306"/>
                  <a:gd name="connsiteX1" fmla="*/ 155561 w 194709"/>
                  <a:gd name="connsiteY1" fmla="*/ 7407 h 152306"/>
                  <a:gd name="connsiteX2" fmla="*/ 155566 w 194709"/>
                  <a:gd name="connsiteY2" fmla="*/ 152306 h 152306"/>
                  <a:gd name="connsiteX3" fmla="*/ 0 w 194709"/>
                  <a:gd name="connsiteY3" fmla="*/ 138749 h 152306"/>
                  <a:gd name="connsiteX4" fmla="*/ 0 w 194709"/>
                  <a:gd name="connsiteY4" fmla="*/ 1379 h 152306"/>
                  <a:gd name="connsiteX0" fmla="*/ 0 w 203372"/>
                  <a:gd name="connsiteY0" fmla="*/ 1379 h 152306"/>
                  <a:gd name="connsiteX1" fmla="*/ 155561 w 203372"/>
                  <a:gd name="connsiteY1" fmla="*/ 7407 h 152306"/>
                  <a:gd name="connsiteX2" fmla="*/ 155566 w 203372"/>
                  <a:gd name="connsiteY2" fmla="*/ 152306 h 152306"/>
                  <a:gd name="connsiteX3" fmla="*/ 0 w 203372"/>
                  <a:gd name="connsiteY3" fmla="*/ 138749 h 152306"/>
                  <a:gd name="connsiteX4" fmla="*/ 0 w 203372"/>
                  <a:gd name="connsiteY4" fmla="*/ 1379 h 152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372" h="152306">
                    <a:moveTo>
                      <a:pt x="0" y="1379"/>
                    </a:moveTo>
                    <a:cubicBezTo>
                      <a:pt x="43312" y="-4637"/>
                      <a:pt x="73842" y="11197"/>
                      <a:pt x="155561" y="7407"/>
                    </a:cubicBezTo>
                    <a:cubicBezTo>
                      <a:pt x="189446" y="51910"/>
                      <a:pt x="243641" y="74558"/>
                      <a:pt x="155566" y="152306"/>
                    </a:cubicBezTo>
                    <a:cubicBezTo>
                      <a:pt x="105201" y="129713"/>
                      <a:pt x="51855" y="143268"/>
                      <a:pt x="0" y="138749"/>
                    </a:cubicBezTo>
                    <a:lnTo>
                      <a:pt x="0" y="1379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3" name="Arrow: Up 172">
                <a:extLst>
                  <a:ext uri="{FF2B5EF4-FFF2-40B4-BE49-F238E27FC236}">
                    <a16:creationId xmlns:a16="http://schemas.microsoft.com/office/drawing/2014/main" id="{3A1D6CB1-A6C5-E813-1ABB-6B0A1C2E795E}"/>
                  </a:ext>
                </a:extLst>
              </p:cNvPr>
              <p:cNvSpPr/>
              <p:nvPr/>
            </p:nvSpPr>
            <p:spPr>
              <a:xfrm rot="15133490">
                <a:off x="10169424" y="2491359"/>
                <a:ext cx="138322" cy="245744"/>
              </a:xfrm>
              <a:prstGeom prst="upArrow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4A2B35B-2F89-ADD6-CA03-80F85DB10A1A}"/>
                  </a:ext>
                </a:extLst>
              </p:cNvPr>
              <p:cNvSpPr/>
              <p:nvPr/>
            </p:nvSpPr>
            <p:spPr>
              <a:xfrm>
                <a:off x="7619299" y="2660854"/>
                <a:ext cx="222086" cy="179323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FEF5D52B-D6B3-8FFA-5BC7-21E9F13C6DFE}"/>
                  </a:ext>
                </a:extLst>
              </p:cNvPr>
              <p:cNvSpPr/>
              <p:nvPr/>
            </p:nvSpPr>
            <p:spPr>
              <a:xfrm>
                <a:off x="8236361" y="1218993"/>
                <a:ext cx="177536" cy="119686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6" name="Arrow: Up 175">
                <a:extLst>
                  <a:ext uri="{FF2B5EF4-FFF2-40B4-BE49-F238E27FC236}">
                    <a16:creationId xmlns:a16="http://schemas.microsoft.com/office/drawing/2014/main" id="{D43238C8-067A-4B39-70FB-D0BBC8E60A1B}"/>
                  </a:ext>
                </a:extLst>
              </p:cNvPr>
              <p:cNvSpPr/>
              <p:nvPr/>
            </p:nvSpPr>
            <p:spPr>
              <a:xfrm>
                <a:off x="8254568" y="1033915"/>
                <a:ext cx="155544" cy="153049"/>
              </a:xfrm>
              <a:prstGeom prst="upArrow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7" name="Arrow: Up 176">
                <a:extLst>
                  <a:ext uri="{FF2B5EF4-FFF2-40B4-BE49-F238E27FC236}">
                    <a16:creationId xmlns:a16="http://schemas.microsoft.com/office/drawing/2014/main" id="{0F1B43CD-9A42-E1AF-A066-CA04C1406227}"/>
                  </a:ext>
                </a:extLst>
              </p:cNvPr>
              <p:cNvSpPr/>
              <p:nvPr/>
            </p:nvSpPr>
            <p:spPr>
              <a:xfrm rot="19822613">
                <a:off x="7543205" y="2337779"/>
                <a:ext cx="237431" cy="245744"/>
              </a:xfrm>
              <a:prstGeom prst="upArrow">
                <a:avLst/>
              </a:prstGeom>
              <a:solidFill>
                <a:schemeClr val="tx2"/>
              </a:solidFill>
              <a:ln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46BFFC5-9758-F4FA-CBB5-342F6B4CC61E}"/>
                  </a:ext>
                </a:extLst>
              </p:cNvPr>
              <p:cNvSpPr/>
              <p:nvPr/>
            </p:nvSpPr>
            <p:spPr>
              <a:xfrm rot="18764195">
                <a:off x="8098902" y="4433922"/>
                <a:ext cx="1169611" cy="4142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IN" sz="600" dirty="0"/>
                  <a:t>Utility &amp; Storage Expansion</a:t>
                </a:r>
              </a:p>
            </p:txBody>
          </p:sp>
          <p:pic>
            <p:nvPicPr>
              <p:cNvPr id="179" name="Graphic 178" descr="Deciduous tree with solid fill">
                <a:extLst>
                  <a:ext uri="{FF2B5EF4-FFF2-40B4-BE49-F238E27FC236}">
                    <a16:creationId xmlns:a16="http://schemas.microsoft.com/office/drawing/2014/main" id="{B63D0C49-A282-1C24-989C-73F3A2C97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 flipH="1">
                <a:off x="5418347" y="2628182"/>
                <a:ext cx="142994" cy="164609"/>
              </a:xfrm>
              <a:prstGeom prst="rect">
                <a:avLst/>
              </a:prstGeom>
            </p:spPr>
          </p:pic>
          <p:pic>
            <p:nvPicPr>
              <p:cNvPr id="180" name="Graphic 179" descr="Deciduous tree with solid fill">
                <a:extLst>
                  <a:ext uri="{FF2B5EF4-FFF2-40B4-BE49-F238E27FC236}">
                    <a16:creationId xmlns:a16="http://schemas.microsoft.com/office/drawing/2014/main" id="{15345517-ADCA-6552-4911-30BB396A84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5685663" y="2661275"/>
                <a:ext cx="185324" cy="213337"/>
              </a:xfrm>
              <a:prstGeom prst="rect">
                <a:avLst/>
              </a:prstGeom>
            </p:spPr>
          </p:pic>
          <p:pic>
            <p:nvPicPr>
              <p:cNvPr id="181" name="Graphic 180" descr="Deciduous tree with solid fill">
                <a:extLst>
                  <a:ext uri="{FF2B5EF4-FFF2-40B4-BE49-F238E27FC236}">
                    <a16:creationId xmlns:a16="http://schemas.microsoft.com/office/drawing/2014/main" id="{5D6629D7-DA6B-BF42-4FCA-860DBB456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560583" flipH="1">
                <a:off x="5413401" y="2762132"/>
                <a:ext cx="167330" cy="192624"/>
              </a:xfrm>
              <a:prstGeom prst="rect">
                <a:avLst/>
              </a:prstGeom>
            </p:spPr>
          </p:pic>
          <p:pic>
            <p:nvPicPr>
              <p:cNvPr id="182" name="Graphic 181" descr="Deciduous tree with solid fill">
                <a:extLst>
                  <a:ext uri="{FF2B5EF4-FFF2-40B4-BE49-F238E27FC236}">
                    <a16:creationId xmlns:a16="http://schemas.microsoft.com/office/drawing/2014/main" id="{186C3C3C-B444-0F09-27B8-08A1F2C18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5709675" y="334043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3" name="Graphic 182" descr="Deciduous tree with solid fill">
                <a:extLst>
                  <a:ext uri="{FF2B5EF4-FFF2-40B4-BE49-F238E27FC236}">
                    <a16:creationId xmlns:a16="http://schemas.microsoft.com/office/drawing/2014/main" id="{300E6722-7D13-6F21-EE95-AB477D191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5885994" y="3468764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4" name="Graphic 183" descr="Deciduous tree with solid fill">
                <a:extLst>
                  <a:ext uri="{FF2B5EF4-FFF2-40B4-BE49-F238E27FC236}">
                    <a16:creationId xmlns:a16="http://schemas.microsoft.com/office/drawing/2014/main" id="{03599744-3DC4-1348-1F2C-CC719F1F8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047377" y="3597097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5" name="Graphic 184" descr="Deciduous tree with solid fill">
                <a:extLst>
                  <a:ext uri="{FF2B5EF4-FFF2-40B4-BE49-F238E27FC236}">
                    <a16:creationId xmlns:a16="http://schemas.microsoft.com/office/drawing/2014/main" id="{EAAA3EB8-CC55-A6D4-D30C-E04B8604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235522" y="3743800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6" name="Graphic 185" descr="Deciduous tree with solid fill">
                <a:extLst>
                  <a:ext uri="{FF2B5EF4-FFF2-40B4-BE49-F238E27FC236}">
                    <a16:creationId xmlns:a16="http://schemas.microsoft.com/office/drawing/2014/main" id="{709F6896-C146-801F-7940-6B2BF9A4A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783109" y="415267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7" name="Graphic 186" descr="Deciduous tree with solid fill">
                <a:extLst>
                  <a:ext uri="{FF2B5EF4-FFF2-40B4-BE49-F238E27FC236}">
                    <a16:creationId xmlns:a16="http://schemas.microsoft.com/office/drawing/2014/main" id="{EB6A1007-77BF-D368-85DE-DDB4A47A4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979492" y="4289780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8" name="Graphic 187" descr="Deciduous tree with solid fill">
                <a:extLst>
                  <a:ext uri="{FF2B5EF4-FFF2-40B4-BE49-F238E27FC236}">
                    <a16:creationId xmlns:a16="http://schemas.microsoft.com/office/drawing/2014/main" id="{E5B98B65-C052-6A9E-3CF7-62B63E55F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7159354" y="4426319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89" name="Graphic 188" descr="Deciduous tree with solid fill">
                <a:extLst>
                  <a:ext uri="{FF2B5EF4-FFF2-40B4-BE49-F238E27FC236}">
                    <a16:creationId xmlns:a16="http://schemas.microsoft.com/office/drawing/2014/main" id="{A7B12BC9-F7D2-ADA3-796B-F66D611A8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7326281" y="4555923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90" name="Graphic 189" descr="Deciduous tree with solid fill">
                <a:extLst>
                  <a:ext uri="{FF2B5EF4-FFF2-40B4-BE49-F238E27FC236}">
                    <a16:creationId xmlns:a16="http://schemas.microsoft.com/office/drawing/2014/main" id="{1C1DC0B6-68EE-860A-58B1-BEABDF57B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370193" flipH="1">
                <a:off x="7503697" y="4687465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91" name="Graphic 190" descr="Deciduous tree with solid fill">
                <a:extLst>
                  <a:ext uri="{FF2B5EF4-FFF2-40B4-BE49-F238E27FC236}">
                    <a16:creationId xmlns:a16="http://schemas.microsoft.com/office/drawing/2014/main" id="{18364C88-A15A-28BC-83DD-0E954A659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399983" flipH="1">
                <a:off x="7689175" y="482042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24" name="Graphic 1023" descr="Deciduous tree with solid fill">
                <a:extLst>
                  <a:ext uri="{FF2B5EF4-FFF2-40B4-BE49-F238E27FC236}">
                    <a16:creationId xmlns:a16="http://schemas.microsoft.com/office/drawing/2014/main" id="{7BE0D229-F1FD-D8E1-2DDD-F6476CA87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347337" flipH="1">
                <a:off x="7871471" y="4968523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25" name="Graphic 1024" descr="Deciduous tree with solid fill">
                <a:extLst>
                  <a:ext uri="{FF2B5EF4-FFF2-40B4-BE49-F238E27FC236}">
                    <a16:creationId xmlns:a16="http://schemas.microsoft.com/office/drawing/2014/main" id="{2B92A3F5-2353-6859-56BC-4B060D8D6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298884" flipH="1">
                <a:off x="8045819" y="5114377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27" name="Graphic 1026" descr="Deciduous tree with solid fill">
                <a:extLst>
                  <a:ext uri="{FF2B5EF4-FFF2-40B4-BE49-F238E27FC236}">
                    <a16:creationId xmlns:a16="http://schemas.microsoft.com/office/drawing/2014/main" id="{97AA99EB-6DAC-8F06-4922-C02BDD9E3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712074" flipH="1">
                <a:off x="8203112" y="5226088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28" name="Graphic 1027" descr="Deciduous tree with solid fill">
                <a:extLst>
                  <a:ext uri="{FF2B5EF4-FFF2-40B4-BE49-F238E27FC236}">
                    <a16:creationId xmlns:a16="http://schemas.microsoft.com/office/drawing/2014/main" id="{2713B124-9A07-88B5-8AB9-77D1F41DD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453457" flipH="1">
                <a:off x="8367110" y="535234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29" name="Graphic 1028" descr="Deciduous tree with solid fill">
                <a:extLst>
                  <a:ext uri="{FF2B5EF4-FFF2-40B4-BE49-F238E27FC236}">
                    <a16:creationId xmlns:a16="http://schemas.microsoft.com/office/drawing/2014/main" id="{6CA1EE2E-AD24-5222-02E2-DD5BC6E4D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433273" y="387921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30" name="Graphic 1029" descr="Deciduous tree with solid fill">
                <a:extLst>
                  <a:ext uri="{FF2B5EF4-FFF2-40B4-BE49-F238E27FC236}">
                    <a16:creationId xmlns:a16="http://schemas.microsoft.com/office/drawing/2014/main" id="{9E1CF97D-B5F9-FDE4-D0F0-82259B68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889812" flipH="1">
                <a:off x="6611701" y="4015942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31" name="Graphic 1030" descr="Deciduous tree with solid fill">
                <a:extLst>
                  <a:ext uri="{FF2B5EF4-FFF2-40B4-BE49-F238E27FC236}">
                    <a16:creationId xmlns:a16="http://schemas.microsoft.com/office/drawing/2014/main" id="{C7638B3B-0BB8-649C-FFA5-705E53364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054741" flipH="1">
                <a:off x="8528706" y="5182948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32" name="Graphic 1031" descr="Deciduous tree with solid fill">
                <a:extLst>
                  <a:ext uri="{FF2B5EF4-FFF2-40B4-BE49-F238E27FC236}">
                    <a16:creationId xmlns:a16="http://schemas.microsoft.com/office/drawing/2014/main" id="{C816F7BA-F71D-D9D7-8D85-031500DF5C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054741" flipH="1">
                <a:off x="8680931" y="5035863"/>
                <a:ext cx="243183" cy="243183"/>
              </a:xfrm>
              <a:prstGeom prst="rect">
                <a:avLst/>
              </a:prstGeom>
            </p:spPr>
          </p:pic>
          <p:pic>
            <p:nvPicPr>
              <p:cNvPr id="1033" name="Graphic 1032" descr="Deciduous tree with solid fill">
                <a:extLst>
                  <a:ext uri="{FF2B5EF4-FFF2-40B4-BE49-F238E27FC236}">
                    <a16:creationId xmlns:a16="http://schemas.microsoft.com/office/drawing/2014/main" id="{05A1CDB9-510E-0184-DC40-EABED3ED2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054741" flipH="1">
                <a:off x="8836933" y="4878684"/>
                <a:ext cx="243183" cy="243183"/>
              </a:xfrm>
              <a:prstGeom prst="rect">
                <a:avLst/>
              </a:prstGeom>
            </p:spPr>
          </p:pic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AA2C71AF-9C91-0D97-A170-67F14AEB5429}"/>
                  </a:ext>
                </a:extLst>
              </p:cNvPr>
              <p:cNvSpPr/>
              <p:nvPr/>
            </p:nvSpPr>
            <p:spPr>
              <a:xfrm rot="2547815">
                <a:off x="7023625" y="3386804"/>
                <a:ext cx="1726720" cy="11790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sz="1000" dirty="0"/>
              </a:p>
            </p:txBody>
          </p:sp>
          <p:pic>
            <p:nvPicPr>
              <p:cNvPr id="1035" name="Graphic 1034" descr="Deciduous tree with solid fill">
                <a:extLst>
                  <a:ext uri="{FF2B5EF4-FFF2-40B4-BE49-F238E27FC236}">
                    <a16:creationId xmlns:a16="http://schemas.microsoft.com/office/drawing/2014/main" id="{35C8B723-ADAC-938D-2823-5787CAD2A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054741" flipH="1">
                <a:off x="9021080" y="4725344"/>
                <a:ext cx="243183" cy="243183"/>
              </a:xfrm>
              <a:prstGeom prst="rect">
                <a:avLst/>
              </a:prstGeom>
            </p:spPr>
          </p:pic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C9B66861-7752-8863-14D9-9229F5AC7081}"/>
                  </a:ext>
                </a:extLst>
              </p:cNvPr>
              <p:cNvSpPr/>
              <p:nvPr/>
            </p:nvSpPr>
            <p:spPr>
              <a:xfrm rot="20646197">
                <a:off x="9872549" y="2617736"/>
                <a:ext cx="222086" cy="179323"/>
              </a:xfrm>
              <a:prstGeom prst="rect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5AE1E24E-606A-594B-D694-A2840B2B871D}"/>
                  </a:ext>
                </a:extLst>
              </p:cNvPr>
              <p:cNvSpPr/>
              <p:nvPr/>
            </p:nvSpPr>
            <p:spPr>
              <a:xfrm rot="2534871">
                <a:off x="8470626" y="2392425"/>
                <a:ext cx="272004" cy="599740"/>
              </a:xfrm>
              <a:prstGeom prst="rect">
                <a:avLst/>
              </a:prstGeom>
              <a:solidFill>
                <a:srgbClr val="FFFF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IN" sz="600" dirty="0"/>
                  <a:t>Outbound storage</a:t>
                </a:r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45C0DC7-CA91-0ED1-1BEB-041B4A44A6CC}"/>
                </a:ext>
              </a:extLst>
            </p:cNvPr>
            <p:cNvSpPr/>
            <p:nvPr/>
          </p:nvSpPr>
          <p:spPr>
            <a:xfrm>
              <a:off x="2517625" y="3030118"/>
              <a:ext cx="408911" cy="326149"/>
            </a:xfrm>
            <a:custGeom>
              <a:avLst/>
              <a:gdLst>
                <a:gd name="connsiteX0" fmla="*/ 0 w 590550"/>
                <a:gd name="connsiteY0" fmla="*/ 0 h 485775"/>
                <a:gd name="connsiteX1" fmla="*/ 590550 w 590550"/>
                <a:gd name="connsiteY1" fmla="*/ 0 h 485775"/>
                <a:gd name="connsiteX2" fmla="*/ 581025 w 590550"/>
                <a:gd name="connsiteY2" fmla="*/ 485775 h 485775"/>
                <a:gd name="connsiteX3" fmla="*/ 0 w 590550"/>
                <a:gd name="connsiteY3" fmla="*/ 0 h 485775"/>
                <a:gd name="connsiteX0" fmla="*/ 0 w 616195"/>
                <a:gd name="connsiteY0" fmla="*/ 0 h 485775"/>
                <a:gd name="connsiteX1" fmla="*/ 616195 w 616195"/>
                <a:gd name="connsiteY1" fmla="*/ 0 h 485775"/>
                <a:gd name="connsiteX2" fmla="*/ 606670 w 616195"/>
                <a:gd name="connsiteY2" fmla="*/ 485775 h 485775"/>
                <a:gd name="connsiteX3" fmla="*/ 0 w 616195"/>
                <a:gd name="connsiteY3" fmla="*/ 0 h 485775"/>
                <a:gd name="connsiteX0" fmla="*/ 0 w 608501"/>
                <a:gd name="connsiteY0" fmla="*/ 0 h 485775"/>
                <a:gd name="connsiteX1" fmla="*/ 608501 w 608501"/>
                <a:gd name="connsiteY1" fmla="*/ 0 h 485775"/>
                <a:gd name="connsiteX2" fmla="*/ 598976 w 608501"/>
                <a:gd name="connsiteY2" fmla="*/ 485775 h 485775"/>
                <a:gd name="connsiteX3" fmla="*/ 0 w 608501"/>
                <a:gd name="connsiteY3" fmla="*/ 0 h 485775"/>
                <a:gd name="connsiteX0" fmla="*/ 0 w 608501"/>
                <a:gd name="connsiteY0" fmla="*/ 0 h 515909"/>
                <a:gd name="connsiteX1" fmla="*/ 608501 w 608501"/>
                <a:gd name="connsiteY1" fmla="*/ 0 h 515909"/>
                <a:gd name="connsiteX2" fmla="*/ 598976 w 608501"/>
                <a:gd name="connsiteY2" fmla="*/ 515909 h 515909"/>
                <a:gd name="connsiteX3" fmla="*/ 0 w 608501"/>
                <a:gd name="connsiteY3" fmla="*/ 0 h 51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501" h="515909">
                  <a:moveTo>
                    <a:pt x="0" y="0"/>
                  </a:moveTo>
                  <a:lnTo>
                    <a:pt x="608501" y="0"/>
                  </a:lnTo>
                  <a:lnTo>
                    <a:pt x="598976" y="515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71E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85AE72-27A4-4DCD-5CE1-C3B2F4D4CC0A}"/>
                </a:ext>
              </a:extLst>
            </p:cNvPr>
            <p:cNvSpPr/>
            <p:nvPr/>
          </p:nvSpPr>
          <p:spPr>
            <a:xfrm rot="2152478">
              <a:off x="2550088" y="2857073"/>
              <a:ext cx="495354" cy="5734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 &amp; E</a:t>
              </a:r>
            </a:p>
          </p:txBody>
        </p:sp>
        <p:pic>
          <p:nvPicPr>
            <p:cNvPr id="84" name="Graphic 83" descr="Deciduous tree with solid fill">
              <a:extLst>
                <a:ext uri="{FF2B5EF4-FFF2-40B4-BE49-F238E27FC236}">
                  <a16:creationId xmlns:a16="http://schemas.microsoft.com/office/drawing/2014/main" id="{5FC5746A-A896-0992-EC03-A1143ABF2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518203" flipH="1">
              <a:off x="3088702" y="3362440"/>
              <a:ext cx="128183" cy="137530"/>
            </a:xfrm>
            <a:prstGeom prst="rect">
              <a:avLst/>
            </a:prstGeom>
          </p:spPr>
        </p:pic>
        <p:pic>
          <p:nvPicPr>
            <p:cNvPr id="110" name="Graphic 109" descr="Deciduous tree with solid fill">
              <a:extLst>
                <a:ext uri="{FF2B5EF4-FFF2-40B4-BE49-F238E27FC236}">
                  <a16:creationId xmlns:a16="http://schemas.microsoft.com/office/drawing/2014/main" id="{55FEF631-19A3-879B-8D9E-0EDCCD30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H="1">
              <a:off x="3308496" y="3195476"/>
              <a:ext cx="122309" cy="131228"/>
            </a:xfrm>
            <a:prstGeom prst="rect">
              <a:avLst/>
            </a:prstGeom>
          </p:spPr>
        </p:pic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890C1E3-680E-89B8-8E57-5BFCB92DCEC5}"/>
                </a:ext>
              </a:extLst>
            </p:cNvPr>
            <p:cNvSpPr/>
            <p:nvPr/>
          </p:nvSpPr>
          <p:spPr>
            <a:xfrm>
              <a:off x="5264944" y="1926432"/>
              <a:ext cx="922455" cy="197622"/>
            </a:xfrm>
            <a:custGeom>
              <a:avLst/>
              <a:gdLst>
                <a:gd name="connsiteX0" fmla="*/ 962025 w 962025"/>
                <a:gd name="connsiteY0" fmla="*/ 400050 h 400050"/>
                <a:gd name="connsiteX1" fmla="*/ 866775 w 962025"/>
                <a:gd name="connsiteY1" fmla="*/ 9525 h 400050"/>
                <a:gd name="connsiteX2" fmla="*/ 0 w 962025"/>
                <a:gd name="connsiteY2" fmla="*/ 0 h 400050"/>
                <a:gd name="connsiteX3" fmla="*/ 0 w 962025"/>
                <a:gd name="connsiteY3" fmla="*/ 290513 h 400050"/>
                <a:gd name="connsiteX4" fmla="*/ 962025 w 962025"/>
                <a:gd name="connsiteY4" fmla="*/ 400050 h 400050"/>
                <a:gd name="connsiteX0" fmla="*/ 962025 w 962025"/>
                <a:gd name="connsiteY0" fmla="*/ 400050 h 400051"/>
                <a:gd name="connsiteX1" fmla="*/ 866775 w 962025"/>
                <a:gd name="connsiteY1" fmla="*/ 9525 h 400051"/>
                <a:gd name="connsiteX2" fmla="*/ 0 w 962025"/>
                <a:gd name="connsiteY2" fmla="*/ 0 h 400051"/>
                <a:gd name="connsiteX3" fmla="*/ 0 w 962025"/>
                <a:gd name="connsiteY3" fmla="*/ 400051 h 400051"/>
                <a:gd name="connsiteX4" fmla="*/ 962025 w 962025"/>
                <a:gd name="connsiteY4" fmla="*/ 400050 h 400051"/>
                <a:gd name="connsiteX0" fmla="*/ 966788 w 966788"/>
                <a:gd name="connsiteY0" fmla="*/ 404812 h 404813"/>
                <a:gd name="connsiteX1" fmla="*/ 871538 w 966788"/>
                <a:gd name="connsiteY1" fmla="*/ 14287 h 404813"/>
                <a:gd name="connsiteX2" fmla="*/ 0 w 966788"/>
                <a:gd name="connsiteY2" fmla="*/ 0 h 404813"/>
                <a:gd name="connsiteX3" fmla="*/ 4763 w 966788"/>
                <a:gd name="connsiteY3" fmla="*/ 404813 h 404813"/>
                <a:gd name="connsiteX4" fmla="*/ 966788 w 966788"/>
                <a:gd name="connsiteY4" fmla="*/ 404812 h 404813"/>
                <a:gd name="connsiteX0" fmla="*/ 966788 w 966788"/>
                <a:gd name="connsiteY0" fmla="*/ 404812 h 404813"/>
                <a:gd name="connsiteX1" fmla="*/ 866776 w 966788"/>
                <a:gd name="connsiteY1" fmla="*/ 7144 h 404813"/>
                <a:gd name="connsiteX2" fmla="*/ 0 w 966788"/>
                <a:gd name="connsiteY2" fmla="*/ 0 h 404813"/>
                <a:gd name="connsiteX3" fmla="*/ 4763 w 966788"/>
                <a:gd name="connsiteY3" fmla="*/ 404813 h 404813"/>
                <a:gd name="connsiteX4" fmla="*/ 966788 w 966788"/>
                <a:gd name="connsiteY4" fmla="*/ 404812 h 404813"/>
                <a:gd name="connsiteX0" fmla="*/ 973932 w 973932"/>
                <a:gd name="connsiteY0" fmla="*/ 404812 h 404813"/>
                <a:gd name="connsiteX1" fmla="*/ 866776 w 973932"/>
                <a:gd name="connsiteY1" fmla="*/ 7144 h 404813"/>
                <a:gd name="connsiteX2" fmla="*/ 0 w 973932"/>
                <a:gd name="connsiteY2" fmla="*/ 0 h 404813"/>
                <a:gd name="connsiteX3" fmla="*/ 4763 w 973932"/>
                <a:gd name="connsiteY3" fmla="*/ 404813 h 404813"/>
                <a:gd name="connsiteX4" fmla="*/ 973932 w 973932"/>
                <a:gd name="connsiteY4" fmla="*/ 404812 h 404813"/>
                <a:gd name="connsiteX0" fmla="*/ 973932 w 973932"/>
                <a:gd name="connsiteY0" fmla="*/ 397668 h 397669"/>
                <a:gd name="connsiteX1" fmla="*/ 866776 w 973932"/>
                <a:gd name="connsiteY1" fmla="*/ 0 h 397669"/>
                <a:gd name="connsiteX2" fmla="*/ 0 w 973932"/>
                <a:gd name="connsiteY2" fmla="*/ 4762 h 397669"/>
                <a:gd name="connsiteX3" fmla="*/ 4763 w 973932"/>
                <a:gd name="connsiteY3" fmla="*/ 397669 h 397669"/>
                <a:gd name="connsiteX4" fmla="*/ 973932 w 973932"/>
                <a:gd name="connsiteY4" fmla="*/ 397668 h 397669"/>
                <a:gd name="connsiteX0" fmla="*/ 978694 w 978694"/>
                <a:gd name="connsiteY0" fmla="*/ 404812 h 404813"/>
                <a:gd name="connsiteX1" fmla="*/ 871538 w 978694"/>
                <a:gd name="connsiteY1" fmla="*/ 7144 h 404813"/>
                <a:gd name="connsiteX2" fmla="*/ 0 w 978694"/>
                <a:gd name="connsiteY2" fmla="*/ 0 h 404813"/>
                <a:gd name="connsiteX3" fmla="*/ 9525 w 978694"/>
                <a:gd name="connsiteY3" fmla="*/ 404813 h 404813"/>
                <a:gd name="connsiteX4" fmla="*/ 978694 w 978694"/>
                <a:gd name="connsiteY4" fmla="*/ 404812 h 404813"/>
                <a:gd name="connsiteX0" fmla="*/ 976313 w 976313"/>
                <a:gd name="connsiteY0" fmla="*/ 397668 h 397669"/>
                <a:gd name="connsiteX1" fmla="*/ 869157 w 976313"/>
                <a:gd name="connsiteY1" fmla="*/ 0 h 397669"/>
                <a:gd name="connsiteX2" fmla="*/ 0 w 976313"/>
                <a:gd name="connsiteY2" fmla="*/ 0 h 397669"/>
                <a:gd name="connsiteX3" fmla="*/ 7144 w 976313"/>
                <a:gd name="connsiteY3" fmla="*/ 397669 h 397669"/>
                <a:gd name="connsiteX4" fmla="*/ 976313 w 976313"/>
                <a:gd name="connsiteY4" fmla="*/ 397668 h 397669"/>
                <a:gd name="connsiteX0" fmla="*/ 976313 w 976313"/>
                <a:gd name="connsiteY0" fmla="*/ 397668 h 397669"/>
                <a:gd name="connsiteX1" fmla="*/ 919562 w 976313"/>
                <a:gd name="connsiteY1" fmla="*/ 0 h 397669"/>
                <a:gd name="connsiteX2" fmla="*/ 0 w 976313"/>
                <a:gd name="connsiteY2" fmla="*/ 0 h 397669"/>
                <a:gd name="connsiteX3" fmla="*/ 7144 w 976313"/>
                <a:gd name="connsiteY3" fmla="*/ 397669 h 397669"/>
                <a:gd name="connsiteX4" fmla="*/ 976313 w 976313"/>
                <a:gd name="connsiteY4" fmla="*/ 397668 h 39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313" h="397669">
                  <a:moveTo>
                    <a:pt x="976313" y="397668"/>
                  </a:moveTo>
                  <a:lnTo>
                    <a:pt x="919562" y="0"/>
                  </a:lnTo>
                  <a:lnTo>
                    <a:pt x="0" y="0"/>
                  </a:lnTo>
                  <a:cubicBezTo>
                    <a:pt x="1588" y="134938"/>
                    <a:pt x="5556" y="262731"/>
                    <a:pt x="7144" y="397669"/>
                  </a:cubicBezTo>
                  <a:lnTo>
                    <a:pt x="976313" y="397668"/>
                  </a:lnTo>
                  <a:close/>
                </a:path>
              </a:pathLst>
            </a:custGeom>
            <a:solidFill>
              <a:srgbClr val="FFC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600" dirty="0">
                  <a:solidFill>
                    <a:srgbClr val="000000"/>
                  </a:solidFill>
                </a:rPr>
                <a:t>Personnel Parking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A0369F7-7878-9F36-2E13-9E8D9E650448}"/>
                </a:ext>
              </a:extLst>
            </p:cNvPr>
            <p:cNvSpPr/>
            <p:nvPr/>
          </p:nvSpPr>
          <p:spPr>
            <a:xfrm>
              <a:off x="3440906" y="3026570"/>
              <a:ext cx="981076" cy="127040"/>
            </a:xfrm>
            <a:custGeom>
              <a:avLst/>
              <a:gdLst>
                <a:gd name="connsiteX0" fmla="*/ 973932 w 973932"/>
                <a:gd name="connsiteY0" fmla="*/ 0 h 359569"/>
                <a:gd name="connsiteX1" fmla="*/ 0 w 973932"/>
                <a:gd name="connsiteY1" fmla="*/ 2381 h 359569"/>
                <a:gd name="connsiteX2" fmla="*/ 4763 w 973932"/>
                <a:gd name="connsiteY2" fmla="*/ 359569 h 359569"/>
                <a:gd name="connsiteX3" fmla="*/ 726282 w 973932"/>
                <a:gd name="connsiteY3" fmla="*/ 342900 h 359569"/>
                <a:gd name="connsiteX4" fmla="*/ 964407 w 973932"/>
                <a:gd name="connsiteY4" fmla="*/ 88106 h 359569"/>
                <a:gd name="connsiteX5" fmla="*/ 973932 w 973932"/>
                <a:gd name="connsiteY5" fmla="*/ 0 h 359569"/>
                <a:gd name="connsiteX0" fmla="*/ 973932 w 973932"/>
                <a:gd name="connsiteY0" fmla="*/ 0 h 359569"/>
                <a:gd name="connsiteX1" fmla="*/ 0 w 973932"/>
                <a:gd name="connsiteY1" fmla="*/ 2381 h 359569"/>
                <a:gd name="connsiteX2" fmla="*/ 4763 w 973932"/>
                <a:gd name="connsiteY2" fmla="*/ 359569 h 359569"/>
                <a:gd name="connsiteX3" fmla="*/ 726282 w 973932"/>
                <a:gd name="connsiteY3" fmla="*/ 357188 h 359569"/>
                <a:gd name="connsiteX4" fmla="*/ 964407 w 973932"/>
                <a:gd name="connsiteY4" fmla="*/ 88106 h 359569"/>
                <a:gd name="connsiteX5" fmla="*/ 973932 w 973932"/>
                <a:gd name="connsiteY5" fmla="*/ 0 h 359569"/>
                <a:gd name="connsiteX0" fmla="*/ 973932 w 981076"/>
                <a:gd name="connsiteY0" fmla="*/ 0 h 359569"/>
                <a:gd name="connsiteX1" fmla="*/ 0 w 981076"/>
                <a:gd name="connsiteY1" fmla="*/ 2381 h 359569"/>
                <a:gd name="connsiteX2" fmla="*/ 4763 w 981076"/>
                <a:gd name="connsiteY2" fmla="*/ 359569 h 359569"/>
                <a:gd name="connsiteX3" fmla="*/ 726282 w 981076"/>
                <a:gd name="connsiteY3" fmla="*/ 357188 h 359569"/>
                <a:gd name="connsiteX4" fmla="*/ 981076 w 981076"/>
                <a:gd name="connsiteY4" fmla="*/ 88106 h 359569"/>
                <a:gd name="connsiteX5" fmla="*/ 973932 w 981076"/>
                <a:gd name="connsiteY5" fmla="*/ 0 h 359569"/>
                <a:gd name="connsiteX0" fmla="*/ 973932 w 981076"/>
                <a:gd name="connsiteY0" fmla="*/ 0 h 359569"/>
                <a:gd name="connsiteX1" fmla="*/ 0 w 981076"/>
                <a:gd name="connsiteY1" fmla="*/ 2381 h 359569"/>
                <a:gd name="connsiteX2" fmla="*/ 4763 w 981076"/>
                <a:gd name="connsiteY2" fmla="*/ 359569 h 359569"/>
                <a:gd name="connsiteX3" fmla="*/ 726282 w 981076"/>
                <a:gd name="connsiteY3" fmla="*/ 357188 h 359569"/>
                <a:gd name="connsiteX4" fmla="*/ 981076 w 981076"/>
                <a:gd name="connsiteY4" fmla="*/ 88106 h 359569"/>
                <a:gd name="connsiteX5" fmla="*/ 973932 w 981076"/>
                <a:gd name="connsiteY5" fmla="*/ 0 h 359569"/>
                <a:gd name="connsiteX0" fmla="*/ 973932 w 981076"/>
                <a:gd name="connsiteY0" fmla="*/ 0 h 359569"/>
                <a:gd name="connsiteX1" fmla="*/ 0 w 981076"/>
                <a:gd name="connsiteY1" fmla="*/ 2381 h 359569"/>
                <a:gd name="connsiteX2" fmla="*/ 4763 w 981076"/>
                <a:gd name="connsiteY2" fmla="*/ 359569 h 359569"/>
                <a:gd name="connsiteX3" fmla="*/ 726282 w 981076"/>
                <a:gd name="connsiteY3" fmla="*/ 357188 h 359569"/>
                <a:gd name="connsiteX4" fmla="*/ 981076 w 981076"/>
                <a:gd name="connsiteY4" fmla="*/ 88106 h 359569"/>
                <a:gd name="connsiteX5" fmla="*/ 973932 w 981076"/>
                <a:gd name="connsiteY5" fmla="*/ 0 h 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1076" h="359569">
                  <a:moveTo>
                    <a:pt x="973932" y="0"/>
                  </a:moveTo>
                  <a:lnTo>
                    <a:pt x="0" y="2381"/>
                  </a:lnTo>
                  <a:cubicBezTo>
                    <a:pt x="1588" y="121444"/>
                    <a:pt x="3175" y="240506"/>
                    <a:pt x="4763" y="359569"/>
                  </a:cubicBezTo>
                  <a:lnTo>
                    <a:pt x="726282" y="357188"/>
                  </a:lnTo>
                  <a:cubicBezTo>
                    <a:pt x="811213" y="267494"/>
                    <a:pt x="939008" y="218282"/>
                    <a:pt x="981076" y="88106"/>
                  </a:cubicBezTo>
                  <a:lnTo>
                    <a:pt x="973932" y="0"/>
                  </a:lnTo>
                  <a:close/>
                </a:path>
              </a:pathLst>
            </a:cu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sz="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Administration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ACA65BD-C545-735C-0A81-8AEF9D964F91}"/>
                </a:ext>
              </a:extLst>
            </p:cNvPr>
            <p:cNvSpPr/>
            <p:nvPr/>
          </p:nvSpPr>
          <p:spPr>
            <a:xfrm>
              <a:off x="3480694" y="3490891"/>
              <a:ext cx="704850" cy="239427"/>
            </a:xfrm>
            <a:custGeom>
              <a:avLst/>
              <a:gdLst>
                <a:gd name="connsiteX0" fmla="*/ 0 w 704850"/>
                <a:gd name="connsiteY0" fmla="*/ 0 h 323850"/>
                <a:gd name="connsiteX1" fmla="*/ 0 w 704850"/>
                <a:gd name="connsiteY1" fmla="*/ 0 h 323850"/>
                <a:gd name="connsiteX2" fmla="*/ 704850 w 704850"/>
                <a:gd name="connsiteY2" fmla="*/ 0 h 323850"/>
                <a:gd name="connsiteX3" fmla="*/ 374650 w 704850"/>
                <a:gd name="connsiteY3" fmla="*/ 323850 h 323850"/>
                <a:gd name="connsiteX4" fmla="*/ 0 w 704850"/>
                <a:gd name="connsiteY4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323850">
                  <a:moveTo>
                    <a:pt x="0" y="0"/>
                  </a:moveTo>
                  <a:lnTo>
                    <a:pt x="0" y="0"/>
                  </a:lnTo>
                  <a:lnTo>
                    <a:pt x="704850" y="0"/>
                  </a:lnTo>
                  <a:lnTo>
                    <a:pt x="374650" y="32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F4CE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600" b="1" dirty="0">
                <a:solidFill>
                  <a:srgbClr val="000000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64BB3DC-A355-4F9D-6E5D-10ECADD37680}"/>
                </a:ext>
              </a:extLst>
            </p:cNvPr>
            <p:cNvSpPr/>
            <p:nvPr/>
          </p:nvSpPr>
          <p:spPr>
            <a:xfrm>
              <a:off x="3590457" y="3508992"/>
              <a:ext cx="525425" cy="13772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</a:rPr>
                <a:t>Cafeteria</a:t>
              </a:r>
              <a:endParaRPr lang="en-US" sz="14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0C3DA41-01FB-5D8A-E7DB-D91662B39029}"/>
                </a:ext>
              </a:extLst>
            </p:cNvPr>
            <p:cNvSpPr/>
            <p:nvPr/>
          </p:nvSpPr>
          <p:spPr>
            <a:xfrm rot="18781377">
              <a:off x="3827297" y="3501875"/>
              <a:ext cx="950516" cy="116187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600" dirty="0"/>
                <a:t>Roads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3997BF2-46B1-1E1A-36C0-460F006BF2DE}"/>
                </a:ext>
              </a:extLst>
            </p:cNvPr>
            <p:cNvSpPr/>
            <p:nvPr/>
          </p:nvSpPr>
          <p:spPr>
            <a:xfrm rot="2479264">
              <a:off x="3194502" y="3473429"/>
              <a:ext cx="158566" cy="13737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8" name="Arrow: Up 127">
              <a:extLst>
                <a:ext uri="{FF2B5EF4-FFF2-40B4-BE49-F238E27FC236}">
                  <a16:creationId xmlns:a16="http://schemas.microsoft.com/office/drawing/2014/main" id="{2918BD28-504D-B4EC-46CF-89E8CD6828BB}"/>
                </a:ext>
              </a:extLst>
            </p:cNvPr>
            <p:cNvSpPr/>
            <p:nvPr/>
          </p:nvSpPr>
          <p:spPr>
            <a:xfrm rot="2452214">
              <a:off x="3021298" y="3618717"/>
              <a:ext cx="181884" cy="175457"/>
            </a:xfrm>
            <a:prstGeom prst="upArrow">
              <a:avLst/>
            </a:prstGeom>
            <a:solidFill>
              <a:schemeClr val="tx2"/>
            </a:solidFill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3D7433-A46D-9D19-C87E-DEFB9DFB0A63}"/>
                </a:ext>
              </a:extLst>
            </p:cNvPr>
            <p:cNvSpPr/>
            <p:nvPr/>
          </p:nvSpPr>
          <p:spPr>
            <a:xfrm rot="18792831">
              <a:off x="5057163" y="4381559"/>
              <a:ext cx="1568046" cy="64175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600" dirty="0"/>
                <a:t>Roads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F4D3551-DD25-85E8-06C7-7A92A94F4AE9}"/>
                </a:ext>
              </a:extLst>
            </p:cNvPr>
            <p:cNvSpPr/>
            <p:nvPr/>
          </p:nvSpPr>
          <p:spPr>
            <a:xfrm rot="2516560">
              <a:off x="4713601" y="3587166"/>
              <a:ext cx="1482002" cy="116187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800" dirty="0"/>
                <a:t>Roads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C2E59F8-B7C0-4E60-6AD2-843D3A7D6F97}"/>
                </a:ext>
              </a:extLst>
            </p:cNvPr>
            <p:cNvSpPr/>
            <p:nvPr/>
          </p:nvSpPr>
          <p:spPr>
            <a:xfrm rot="2534412">
              <a:off x="5557422" y="2812770"/>
              <a:ext cx="758263" cy="86947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800" dirty="0"/>
                <a:t>Roads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BE8EA3A-EACF-91CD-C6F1-F91A2E63A783}"/>
                </a:ext>
              </a:extLst>
            </p:cNvPr>
            <p:cNvSpPr/>
            <p:nvPr/>
          </p:nvSpPr>
          <p:spPr>
            <a:xfrm rot="16200000">
              <a:off x="4958157" y="2212514"/>
              <a:ext cx="443108" cy="116187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800" dirty="0"/>
                <a:t>Road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6AAF610-87BB-37F3-7A0F-F63419DC543C}"/>
                </a:ext>
              </a:extLst>
            </p:cNvPr>
            <p:cNvSpPr/>
            <p:nvPr/>
          </p:nvSpPr>
          <p:spPr>
            <a:xfrm rot="16200000">
              <a:off x="4473103" y="2288399"/>
              <a:ext cx="902364" cy="19178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700" dirty="0"/>
                <a:t>Cafeteria Expansion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4BDF1BF-AB04-6040-A111-803230420DD3}"/>
                </a:ext>
              </a:extLst>
            </p:cNvPr>
            <p:cNvSpPr/>
            <p:nvPr/>
          </p:nvSpPr>
          <p:spPr>
            <a:xfrm>
              <a:off x="3336425" y="3405533"/>
              <a:ext cx="927424" cy="66089"/>
            </a:xfrm>
            <a:prstGeom prst="rect">
              <a:avLst/>
            </a:prstGeom>
            <a:pattFill prst="lt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952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IN" sz="500" dirty="0"/>
                <a:t>Road</a:t>
              </a:r>
            </a:p>
          </p:txBody>
        </p:sp>
        <p:pic>
          <p:nvPicPr>
            <p:cNvPr id="148" name="Graphic 147" descr="Deciduous tree with solid fill">
              <a:extLst>
                <a:ext uri="{FF2B5EF4-FFF2-40B4-BE49-F238E27FC236}">
                  <a16:creationId xmlns:a16="http://schemas.microsoft.com/office/drawing/2014/main" id="{D3067190-5DFE-C699-759C-DEF3809A3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422696" flipH="1">
              <a:off x="6286977" y="2884414"/>
              <a:ext cx="110761" cy="103233"/>
            </a:xfrm>
            <a:prstGeom prst="rect">
              <a:avLst/>
            </a:prstGeom>
          </p:spPr>
        </p:pic>
        <p:pic>
          <p:nvPicPr>
            <p:cNvPr id="150" name="Graphic 149" descr="Deciduous tree with solid fill">
              <a:extLst>
                <a:ext uri="{FF2B5EF4-FFF2-40B4-BE49-F238E27FC236}">
                  <a16:creationId xmlns:a16="http://schemas.microsoft.com/office/drawing/2014/main" id="{D74AF1C7-DD38-B824-B981-A3B547EE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422696" flipH="1">
              <a:off x="6239863" y="2761358"/>
              <a:ext cx="110761" cy="103233"/>
            </a:xfrm>
            <a:prstGeom prst="rect">
              <a:avLst/>
            </a:prstGeom>
          </p:spPr>
        </p:pic>
        <p:pic>
          <p:nvPicPr>
            <p:cNvPr id="152" name="Graphic 151" descr="Deciduous tree with solid fill">
              <a:extLst>
                <a:ext uri="{FF2B5EF4-FFF2-40B4-BE49-F238E27FC236}">
                  <a16:creationId xmlns:a16="http://schemas.microsoft.com/office/drawing/2014/main" id="{F4F85844-D1EA-9839-408C-CA7EC0036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5589195" y="2349040"/>
              <a:ext cx="110761" cy="103233"/>
            </a:xfrm>
            <a:prstGeom prst="rect">
              <a:avLst/>
            </a:prstGeom>
          </p:spPr>
        </p:pic>
        <p:pic>
          <p:nvPicPr>
            <p:cNvPr id="154" name="Graphic 153" descr="Deciduous tree with solid fill">
              <a:extLst>
                <a:ext uri="{FF2B5EF4-FFF2-40B4-BE49-F238E27FC236}">
                  <a16:creationId xmlns:a16="http://schemas.microsoft.com/office/drawing/2014/main" id="{4A0B1303-29D0-1D2F-5AC3-DB29292B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5472690" y="2353761"/>
              <a:ext cx="110761" cy="103233"/>
            </a:xfrm>
            <a:prstGeom prst="rect">
              <a:avLst/>
            </a:prstGeom>
          </p:spPr>
        </p:pic>
        <p:pic>
          <p:nvPicPr>
            <p:cNvPr id="156" name="Graphic 155" descr="Deciduous tree with solid fill">
              <a:extLst>
                <a:ext uri="{FF2B5EF4-FFF2-40B4-BE49-F238E27FC236}">
                  <a16:creationId xmlns:a16="http://schemas.microsoft.com/office/drawing/2014/main" id="{8332FF59-DC31-8835-D450-94376D5F2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5352423" y="2351195"/>
              <a:ext cx="110761" cy="103233"/>
            </a:xfrm>
            <a:prstGeom prst="rect">
              <a:avLst/>
            </a:prstGeom>
          </p:spPr>
        </p:pic>
        <p:pic>
          <p:nvPicPr>
            <p:cNvPr id="157" name="Graphic 156" descr="Deciduous tree with solid fill">
              <a:extLst>
                <a:ext uri="{FF2B5EF4-FFF2-40B4-BE49-F238E27FC236}">
                  <a16:creationId xmlns:a16="http://schemas.microsoft.com/office/drawing/2014/main" id="{2C0D1938-F072-6034-9B29-AC502999F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5243288" y="2354990"/>
              <a:ext cx="110761" cy="103233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E3ED139-E35A-89E2-9B5E-E37A445F1DED}"/>
                </a:ext>
              </a:extLst>
            </p:cNvPr>
            <p:cNvSpPr txBox="1"/>
            <p:nvPr/>
          </p:nvSpPr>
          <p:spPr>
            <a:xfrm rot="18854860">
              <a:off x="1909246" y="4005110"/>
              <a:ext cx="1244087" cy="464108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Personnel Gate</a:t>
              </a:r>
              <a:b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I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(Administration)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056FB11-ABA8-6A4E-E724-63BD3250C6AA}"/>
              </a:ext>
            </a:extLst>
          </p:cNvPr>
          <p:cNvGrpSpPr/>
          <p:nvPr/>
        </p:nvGrpSpPr>
        <p:grpSpPr>
          <a:xfrm>
            <a:off x="455947" y="927056"/>
            <a:ext cx="3619292" cy="1456083"/>
            <a:chOff x="595800" y="932604"/>
            <a:chExt cx="3619292" cy="1456083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B95B21EE-BBBB-5DAD-A368-2B61AFEFF386}"/>
                </a:ext>
              </a:extLst>
            </p:cNvPr>
            <p:cNvSpPr/>
            <p:nvPr/>
          </p:nvSpPr>
          <p:spPr>
            <a:xfrm>
              <a:off x="595800" y="1069290"/>
              <a:ext cx="222086" cy="17932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D696797A-5D2C-5481-4139-3DA4AF15E3F5}"/>
                </a:ext>
              </a:extLst>
            </p:cNvPr>
            <p:cNvSpPr txBox="1"/>
            <p:nvPr/>
          </p:nvSpPr>
          <p:spPr>
            <a:xfrm>
              <a:off x="851786" y="988804"/>
              <a:ext cx="798519" cy="325609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Security</a:t>
              </a:r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37DC77EB-07C2-6201-4129-4FDBCAAD56D5}"/>
                </a:ext>
              </a:extLst>
            </p:cNvPr>
            <p:cNvSpPr txBox="1"/>
            <p:nvPr/>
          </p:nvSpPr>
          <p:spPr>
            <a:xfrm>
              <a:off x="2511598" y="1400788"/>
              <a:ext cx="1180747" cy="494886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lang="en-IN" sz="1100" b="1" kern="0" dirty="0">
                  <a:solidFill>
                    <a:srgbClr val="000000"/>
                  </a:solidFill>
                  <a:latin typeface="Arial" panose="020B0604020202020204"/>
                  <a:ea typeface="+mn-ea"/>
                </a:rPr>
                <a:t>Fire safety and training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D431F11F-6D2C-E4D3-3607-818B0DAE8DD6}"/>
                </a:ext>
              </a:extLst>
            </p:cNvPr>
            <p:cNvSpPr/>
            <p:nvPr/>
          </p:nvSpPr>
          <p:spPr>
            <a:xfrm>
              <a:off x="595800" y="1428427"/>
              <a:ext cx="222086" cy="179323"/>
            </a:xfrm>
            <a:prstGeom prst="rect">
              <a:avLst/>
            </a:prstGeom>
            <a:solidFill>
              <a:srgbClr val="2EF3FF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8E454503-3523-5D3E-137D-51692CC22DD2}"/>
                </a:ext>
              </a:extLst>
            </p:cNvPr>
            <p:cNvSpPr txBox="1"/>
            <p:nvPr/>
          </p:nvSpPr>
          <p:spPr>
            <a:xfrm>
              <a:off x="853364" y="1320620"/>
              <a:ext cx="1456655" cy="494886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kumimoji="0" lang="en-I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SCM (Supply chain management)</a:t>
              </a: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B8F2E2DF-C170-262C-65DD-870642FFEF29}"/>
                </a:ext>
              </a:extLst>
            </p:cNvPr>
            <p:cNvSpPr/>
            <p:nvPr/>
          </p:nvSpPr>
          <p:spPr>
            <a:xfrm>
              <a:off x="595800" y="1923042"/>
              <a:ext cx="222086" cy="179323"/>
            </a:xfrm>
            <a:prstGeom prst="rect">
              <a:avLst/>
            </a:prstGeom>
            <a:solidFill>
              <a:srgbClr val="BDCD00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71E7EA38-BF6F-D597-4E06-2DFB35559AD7}"/>
                </a:ext>
              </a:extLst>
            </p:cNvPr>
            <p:cNvSpPr txBox="1"/>
            <p:nvPr/>
          </p:nvSpPr>
          <p:spPr>
            <a:xfrm>
              <a:off x="851786" y="1842556"/>
              <a:ext cx="798519" cy="325609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lang="en-IN" sz="1100" b="1" kern="0" dirty="0">
                  <a:solidFill>
                    <a:srgbClr val="000000"/>
                  </a:solidFill>
                  <a:latin typeface="Arial" panose="020B0604020202020204"/>
                  <a:ea typeface="+mn-ea"/>
                </a:rPr>
                <a:t>Energy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5B5921A0-CAF3-16B3-CA0C-5342D753BD2B}"/>
                </a:ext>
              </a:extLst>
            </p:cNvPr>
            <p:cNvSpPr/>
            <p:nvPr/>
          </p:nvSpPr>
          <p:spPr>
            <a:xfrm>
              <a:off x="2239051" y="1069290"/>
              <a:ext cx="222086" cy="179323"/>
            </a:xfrm>
            <a:prstGeom prst="rect">
              <a:avLst/>
            </a:prstGeom>
            <a:solidFill>
              <a:srgbClr val="CC071E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B60AB414-6AE6-3A62-3B3E-02326BC279FC}"/>
                </a:ext>
              </a:extLst>
            </p:cNvPr>
            <p:cNvSpPr txBox="1"/>
            <p:nvPr/>
          </p:nvSpPr>
          <p:spPr>
            <a:xfrm>
              <a:off x="2549322" y="932604"/>
              <a:ext cx="1665770" cy="494886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lang="en-IN" sz="1100" b="1" kern="0" dirty="0">
                  <a:solidFill>
                    <a:srgbClr val="000000"/>
                  </a:solidFill>
                  <a:latin typeface="Arial" panose="020B0604020202020204"/>
                  <a:ea typeface="+mn-ea"/>
                </a:rPr>
                <a:t>Water and Effluent treatment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ACCB579F-8BBC-F17F-61AE-F412DD1F19BD}"/>
                </a:ext>
              </a:extLst>
            </p:cNvPr>
            <p:cNvSpPr/>
            <p:nvPr/>
          </p:nvSpPr>
          <p:spPr>
            <a:xfrm>
              <a:off x="2255612" y="1481274"/>
              <a:ext cx="222086" cy="179323"/>
            </a:xfrm>
            <a:prstGeom prst="rect">
              <a:avLst/>
            </a:prstGeom>
            <a:solidFill>
              <a:srgbClr val="FFD6D6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84F07794-94D0-EE67-07E2-45EFD6842099}"/>
                </a:ext>
              </a:extLst>
            </p:cNvPr>
            <p:cNvSpPr txBox="1"/>
            <p:nvPr/>
          </p:nvSpPr>
          <p:spPr>
            <a:xfrm>
              <a:off x="2529193" y="1893801"/>
              <a:ext cx="1336250" cy="494886"/>
            </a:xfrm>
            <a:prstGeom prst="rect">
              <a:avLst/>
            </a:prstGeom>
            <a:solidFill>
              <a:srgbClr val="FFFFFF"/>
            </a:solidFill>
            <a:ln w="21590">
              <a:noFill/>
            </a:ln>
          </p:spPr>
          <p:txBody>
            <a:bodyPr wrap="square" lIns="90011" tIns="108014" rIns="90011" bIns="46806" rtlCol="0">
              <a:spAutoFit/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20000"/>
                </a:spcAft>
                <a:buClr>
                  <a:srgbClr val="006DB6"/>
                </a:buClr>
                <a:buSzPct val="90000"/>
                <a:tabLst>
                  <a:tab pos="266700" algn="l"/>
                  <a:tab pos="631825" algn="l"/>
                  <a:tab pos="981075" algn="l"/>
                </a:tabLst>
              </a:pPr>
              <a:r>
                <a:rPr lang="en-IN" sz="1100" b="1" kern="0" dirty="0">
                  <a:solidFill>
                    <a:srgbClr val="000000"/>
                  </a:solidFill>
                  <a:latin typeface="Arial" panose="020B0604020202020204"/>
                  <a:ea typeface="+mn-ea"/>
                </a:rPr>
                <a:t>Occupational health and safety</a:t>
              </a:r>
              <a:endParaRPr kumimoji="0" lang="en-I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7651188-2A43-283A-459C-806A9EF6B6F0}"/>
                </a:ext>
              </a:extLst>
            </p:cNvPr>
            <p:cNvSpPr/>
            <p:nvPr/>
          </p:nvSpPr>
          <p:spPr>
            <a:xfrm>
              <a:off x="2273207" y="1974287"/>
              <a:ext cx="222086" cy="179323"/>
            </a:xfrm>
            <a:prstGeom prst="rect">
              <a:avLst/>
            </a:prstGeom>
            <a:solidFill>
              <a:srgbClr val="CCD9E4"/>
            </a:solidFill>
            <a:ln w="1270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1056" name="Picture 2" descr="Compass Png-Bilder: Stock-Fotos &amp; -Videos. | Adobe Stock">
            <a:extLst>
              <a:ext uri="{FF2B5EF4-FFF2-40B4-BE49-F238E27FC236}">
                <a16:creationId xmlns:a16="http://schemas.microsoft.com/office/drawing/2014/main" id="{CEC27F87-0BE8-A3BB-3B35-AC6D15624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278" b="94167" l="10000" r="90000">
                        <a14:foregroundMark x1="30926" y1="50556" x2="31296" y2="50556"/>
                        <a14:foregroundMark x1="22222" y1="48333" x2="23148" y2="51389"/>
                        <a14:foregroundMark x1="23333" y1="48611" x2="22593" y2="52778"/>
                        <a14:foregroundMark x1="24074" y1="48611" x2="24444" y2="51667"/>
                        <a14:foregroundMark x1="25926" y1="47500" x2="25370" y2="52500"/>
                        <a14:foregroundMark x1="75370" y1="49167" x2="75370" y2="52778"/>
                        <a14:foregroundMark x1="75926" y1="48889" x2="75926" y2="51667"/>
                        <a14:foregroundMark x1="77037" y1="50833" x2="73519" y2="50278"/>
                        <a14:foregroundMark x1="75741" y1="48611" x2="75741" y2="48611"/>
                        <a14:foregroundMark x1="75000" y1="48611" x2="72963" y2="50278"/>
                        <a14:foregroundMark x1="77407" y1="50833" x2="72778" y2="52222"/>
                        <a14:foregroundMark x1="77222" y1="52500" x2="73519" y2="53333"/>
                        <a14:foregroundMark x1="51667" y1="8611" x2="47222" y2="14167"/>
                        <a14:foregroundMark x1="48889" y1="9444" x2="51481" y2="13611"/>
                        <a14:foregroundMark x1="51296" y1="9722" x2="48889" y2="9444"/>
                        <a14:foregroundMark x1="51481" y1="9167" x2="47963" y2="10278"/>
                        <a14:foregroundMark x1="51852" y1="11944" x2="48519" y2="13333"/>
                        <a14:foregroundMark x1="52407" y1="13333" x2="49074" y2="14444"/>
                        <a14:foregroundMark x1="50926" y1="86111" x2="50926" y2="90833"/>
                        <a14:foregroundMark x1="49815" y1="86944" x2="49815" y2="92500"/>
                        <a14:foregroundMark x1="49074" y1="86944" x2="49074" y2="91944"/>
                        <a14:foregroundMark x1="48704" y1="87778" x2="47778" y2="91667"/>
                        <a14:foregroundMark x1="25185" y1="48056" x2="21481" y2="4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23">
            <a:off x="2808241" y="4686407"/>
            <a:ext cx="1336250" cy="8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Arrow: Up 1056">
            <a:extLst>
              <a:ext uri="{FF2B5EF4-FFF2-40B4-BE49-F238E27FC236}">
                <a16:creationId xmlns:a16="http://schemas.microsoft.com/office/drawing/2014/main" id="{C5E4DF3E-817D-30DA-9BA8-7E8AAB99A324}"/>
              </a:ext>
            </a:extLst>
          </p:cNvPr>
          <p:cNvSpPr/>
          <p:nvPr/>
        </p:nvSpPr>
        <p:spPr>
          <a:xfrm rot="16496119">
            <a:off x="7221075" y="3687193"/>
            <a:ext cx="105961" cy="175457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9A299573-42DC-0119-F86D-3388517FEE54}"/>
              </a:ext>
            </a:extLst>
          </p:cNvPr>
          <p:cNvCxnSpPr>
            <a:cxnSpLocks/>
          </p:cNvCxnSpPr>
          <p:nvPr/>
        </p:nvCxnSpPr>
        <p:spPr>
          <a:xfrm flipV="1">
            <a:off x="5149081" y="5211894"/>
            <a:ext cx="1758830" cy="635"/>
          </a:xfrm>
          <a:prstGeom prst="line">
            <a:avLst/>
          </a:prstGeom>
          <a:ln w="38100">
            <a:solidFill>
              <a:srgbClr val="CC0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A6991BA-EDBF-254A-1A4D-4FEE5645B55D}"/>
              </a:ext>
            </a:extLst>
          </p:cNvPr>
          <p:cNvSpPr txBox="1"/>
          <p:nvPr/>
        </p:nvSpPr>
        <p:spPr>
          <a:xfrm>
            <a:off x="5737149" y="5117844"/>
            <a:ext cx="564898" cy="340998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ea typeface="+mn-ea"/>
              </a:rPr>
              <a:t>400m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2DB27E7-0DB5-1C5C-99C5-2F9A283BFB75}"/>
              </a:ext>
            </a:extLst>
          </p:cNvPr>
          <p:cNvSpPr/>
          <p:nvPr/>
        </p:nvSpPr>
        <p:spPr>
          <a:xfrm rot="2522392">
            <a:off x="6462534" y="3623536"/>
            <a:ext cx="192146" cy="188126"/>
          </a:xfrm>
          <a:prstGeom prst="rect">
            <a:avLst/>
          </a:prstGeom>
          <a:solidFill>
            <a:srgbClr val="FFD6D6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BAE59EE7-4805-54F5-CD18-3641F245E3D6}"/>
              </a:ext>
            </a:extLst>
          </p:cNvPr>
          <p:cNvSpPr/>
          <p:nvPr/>
        </p:nvSpPr>
        <p:spPr>
          <a:xfrm rot="5400000">
            <a:off x="3782059" y="2886696"/>
            <a:ext cx="141631" cy="148478"/>
          </a:xfrm>
          <a:prstGeom prst="rect">
            <a:avLst/>
          </a:prstGeom>
          <a:solidFill>
            <a:srgbClr val="FFD6D6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815AC11-D2B5-DE30-AB3B-6136FA9596A9}"/>
              </a:ext>
            </a:extLst>
          </p:cNvPr>
          <p:cNvSpPr/>
          <p:nvPr/>
        </p:nvSpPr>
        <p:spPr>
          <a:xfrm rot="2538047">
            <a:off x="4811618" y="3499574"/>
            <a:ext cx="1141469" cy="70847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5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</a:t>
            </a:r>
          </a:p>
          <a:p>
            <a:pPr algn="ctr"/>
            <a:r>
              <a:rPr lang="en-US" sz="15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Expansion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546C15B-0491-1D17-91CE-EBF2F75E05E8}"/>
              </a:ext>
            </a:extLst>
          </p:cNvPr>
          <p:cNvSpPr/>
          <p:nvPr/>
        </p:nvSpPr>
        <p:spPr>
          <a:xfrm rot="18758433">
            <a:off x="4790564" y="3581523"/>
            <a:ext cx="720173" cy="24936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Finishing/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Ageing </a:t>
            </a:r>
            <a:r>
              <a:rPr lang="en-US" sz="300" b="1" dirty="0">
                <a:solidFill>
                  <a:srgbClr val="000000"/>
                </a:solidFill>
              </a:rPr>
              <a:t>2041 </a:t>
            </a:r>
            <a:r>
              <a:rPr lang="en-IN" sz="3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3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50" b="1" dirty="0">
              <a:solidFill>
                <a:srgbClr val="000000"/>
              </a:solidFill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059293F-0B20-FDEB-2147-32871DCB1C1E}"/>
              </a:ext>
            </a:extLst>
          </p:cNvPr>
          <p:cNvSpPr/>
          <p:nvPr/>
        </p:nvSpPr>
        <p:spPr>
          <a:xfrm rot="18710550">
            <a:off x="5038593" y="3775540"/>
            <a:ext cx="593423" cy="23435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Assembly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(4 Sub Processes)</a:t>
            </a:r>
          </a:p>
          <a:p>
            <a:pPr algn="ctr"/>
            <a:r>
              <a:rPr lang="en-US" sz="300" b="1" dirty="0">
                <a:solidFill>
                  <a:srgbClr val="000000"/>
                </a:solidFill>
              </a:rPr>
              <a:t>2550 </a:t>
            </a:r>
            <a:r>
              <a:rPr lang="en-IN" sz="3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3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00" b="1" dirty="0">
              <a:solidFill>
                <a:srgbClr val="000000"/>
              </a:solidFill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213A196C-5447-98B5-8EF4-3AEF79CEF954}"/>
              </a:ext>
            </a:extLst>
          </p:cNvPr>
          <p:cNvSpPr/>
          <p:nvPr/>
        </p:nvSpPr>
        <p:spPr>
          <a:xfrm rot="18737223">
            <a:off x="5234031" y="3889761"/>
            <a:ext cx="791203" cy="469468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Manufacturing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(6 Sub Processes)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9312</a:t>
            </a:r>
            <a:r>
              <a:rPr lang="en-IN" sz="4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 m</a:t>
            </a:r>
            <a:r>
              <a:rPr lang="en-IN" sz="4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50" b="1" dirty="0">
              <a:solidFill>
                <a:srgbClr val="000000"/>
              </a:solidFill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3AC3729-49A3-6087-54F5-A15CCBA37287}"/>
              </a:ext>
            </a:extLst>
          </p:cNvPr>
          <p:cNvSpPr/>
          <p:nvPr/>
        </p:nvSpPr>
        <p:spPr>
          <a:xfrm rot="18758433">
            <a:off x="4688740" y="3636801"/>
            <a:ext cx="315303" cy="1579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00" b="1" dirty="0">
                <a:solidFill>
                  <a:srgbClr val="000000"/>
                </a:solidFill>
              </a:rPr>
              <a:t>Outbound </a:t>
            </a:r>
          </a:p>
          <a:p>
            <a:pPr algn="ctr"/>
            <a:r>
              <a:rPr lang="en-US" sz="200" b="1" dirty="0">
                <a:solidFill>
                  <a:srgbClr val="000000"/>
                </a:solidFill>
              </a:rPr>
              <a:t>Storage</a:t>
            </a:r>
          </a:p>
        </p:txBody>
      </p:sp>
      <p:pic>
        <p:nvPicPr>
          <p:cNvPr id="1067" name="Graphic 1066" descr="Arrow: Straight with solid fill">
            <a:extLst>
              <a:ext uri="{FF2B5EF4-FFF2-40B4-BE49-F238E27FC236}">
                <a16:creationId xmlns:a16="http://schemas.microsoft.com/office/drawing/2014/main" id="{EBC6521C-424D-18AA-12C2-491675764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18708">
            <a:off x="4775911" y="3798101"/>
            <a:ext cx="101886" cy="101886"/>
          </a:xfrm>
          <a:prstGeom prst="rect">
            <a:avLst/>
          </a:prstGeom>
        </p:spPr>
      </p:pic>
      <p:pic>
        <p:nvPicPr>
          <p:cNvPr id="1068" name="Graphic 1067" descr="Arrow: Straight with solid fill">
            <a:extLst>
              <a:ext uri="{FF2B5EF4-FFF2-40B4-BE49-F238E27FC236}">
                <a16:creationId xmlns:a16="http://schemas.microsoft.com/office/drawing/2014/main" id="{4A60D666-0D98-DF8B-0B19-6E3615568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18708">
            <a:off x="5118917" y="3812492"/>
            <a:ext cx="121832" cy="121832"/>
          </a:xfrm>
          <a:prstGeom prst="rect">
            <a:avLst/>
          </a:prstGeom>
        </p:spPr>
      </p:pic>
      <p:pic>
        <p:nvPicPr>
          <p:cNvPr id="1069" name="Graphic 1068" descr="Arrow: Straight with solid fill">
            <a:extLst>
              <a:ext uri="{FF2B5EF4-FFF2-40B4-BE49-F238E27FC236}">
                <a16:creationId xmlns:a16="http://schemas.microsoft.com/office/drawing/2014/main" id="{CF8E7EF1-BE6E-2A5D-8D8E-C04E4947F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18708">
            <a:off x="5482860" y="3812493"/>
            <a:ext cx="121832" cy="121832"/>
          </a:xfrm>
          <a:prstGeom prst="rect">
            <a:avLst/>
          </a:prstGeom>
        </p:spPr>
      </p:pic>
      <p:sp>
        <p:nvSpPr>
          <p:cNvPr id="1070" name="Rectangle 84">
            <a:extLst>
              <a:ext uri="{FF2B5EF4-FFF2-40B4-BE49-F238E27FC236}">
                <a16:creationId xmlns:a16="http://schemas.microsoft.com/office/drawing/2014/main" id="{11DA04ED-8DD4-02AE-99DC-9F977F4549F0}"/>
              </a:ext>
            </a:extLst>
          </p:cNvPr>
          <p:cNvSpPr/>
          <p:nvPr/>
        </p:nvSpPr>
        <p:spPr>
          <a:xfrm rot="18711266">
            <a:off x="5274730" y="2379550"/>
            <a:ext cx="857838" cy="442597"/>
          </a:xfrm>
          <a:custGeom>
            <a:avLst/>
            <a:gdLst>
              <a:gd name="connsiteX0" fmla="*/ 0 w 552423"/>
              <a:gd name="connsiteY0" fmla="*/ 0 h 116187"/>
              <a:gd name="connsiteX1" fmla="*/ 552423 w 552423"/>
              <a:gd name="connsiteY1" fmla="*/ 0 h 116187"/>
              <a:gd name="connsiteX2" fmla="*/ 552423 w 552423"/>
              <a:gd name="connsiteY2" fmla="*/ 116187 h 116187"/>
              <a:gd name="connsiteX3" fmla="*/ 0 w 552423"/>
              <a:gd name="connsiteY3" fmla="*/ 116187 h 116187"/>
              <a:gd name="connsiteX4" fmla="*/ 0 w 552423"/>
              <a:gd name="connsiteY4" fmla="*/ 0 h 116187"/>
              <a:gd name="connsiteX0" fmla="*/ 0 w 552423"/>
              <a:gd name="connsiteY0" fmla="*/ 160118 h 276305"/>
              <a:gd name="connsiteX1" fmla="*/ 457872 w 552423"/>
              <a:gd name="connsiteY1" fmla="*/ 0 h 276305"/>
              <a:gd name="connsiteX2" fmla="*/ 552423 w 552423"/>
              <a:gd name="connsiteY2" fmla="*/ 276305 h 276305"/>
              <a:gd name="connsiteX3" fmla="*/ 0 w 552423"/>
              <a:gd name="connsiteY3" fmla="*/ 276305 h 276305"/>
              <a:gd name="connsiteX4" fmla="*/ 0 w 552423"/>
              <a:gd name="connsiteY4" fmla="*/ 160118 h 276305"/>
              <a:gd name="connsiteX0" fmla="*/ 0 w 552423"/>
              <a:gd name="connsiteY0" fmla="*/ 160118 h 276305"/>
              <a:gd name="connsiteX1" fmla="*/ 457872 w 552423"/>
              <a:gd name="connsiteY1" fmla="*/ 0 h 276305"/>
              <a:gd name="connsiteX2" fmla="*/ 552423 w 552423"/>
              <a:gd name="connsiteY2" fmla="*/ 276305 h 276305"/>
              <a:gd name="connsiteX3" fmla="*/ 0 w 552423"/>
              <a:gd name="connsiteY3" fmla="*/ 276305 h 276305"/>
              <a:gd name="connsiteX4" fmla="*/ 0 w 552423"/>
              <a:gd name="connsiteY4" fmla="*/ 160118 h 276305"/>
              <a:gd name="connsiteX0" fmla="*/ 0 w 552423"/>
              <a:gd name="connsiteY0" fmla="*/ 160118 h 276305"/>
              <a:gd name="connsiteX1" fmla="*/ 457872 w 552423"/>
              <a:gd name="connsiteY1" fmla="*/ 0 h 276305"/>
              <a:gd name="connsiteX2" fmla="*/ 552423 w 552423"/>
              <a:gd name="connsiteY2" fmla="*/ 276305 h 276305"/>
              <a:gd name="connsiteX3" fmla="*/ 0 w 552423"/>
              <a:gd name="connsiteY3" fmla="*/ 276305 h 276305"/>
              <a:gd name="connsiteX4" fmla="*/ 0 w 552423"/>
              <a:gd name="connsiteY4" fmla="*/ 160118 h 276305"/>
              <a:gd name="connsiteX0" fmla="*/ 0 w 643877"/>
              <a:gd name="connsiteY0" fmla="*/ 160118 h 276305"/>
              <a:gd name="connsiteX1" fmla="*/ 457872 w 643877"/>
              <a:gd name="connsiteY1" fmla="*/ 0 h 276305"/>
              <a:gd name="connsiteX2" fmla="*/ 643877 w 643877"/>
              <a:gd name="connsiteY2" fmla="*/ 273935 h 276305"/>
              <a:gd name="connsiteX3" fmla="*/ 0 w 643877"/>
              <a:gd name="connsiteY3" fmla="*/ 276305 h 276305"/>
              <a:gd name="connsiteX4" fmla="*/ 0 w 643877"/>
              <a:gd name="connsiteY4" fmla="*/ 160118 h 276305"/>
              <a:gd name="connsiteX0" fmla="*/ 0 w 691140"/>
              <a:gd name="connsiteY0" fmla="*/ 160118 h 276305"/>
              <a:gd name="connsiteX1" fmla="*/ 457872 w 691140"/>
              <a:gd name="connsiteY1" fmla="*/ 0 h 276305"/>
              <a:gd name="connsiteX2" fmla="*/ 691140 w 691140"/>
              <a:gd name="connsiteY2" fmla="*/ 274570 h 276305"/>
              <a:gd name="connsiteX3" fmla="*/ 0 w 691140"/>
              <a:gd name="connsiteY3" fmla="*/ 276305 h 276305"/>
              <a:gd name="connsiteX4" fmla="*/ 0 w 691140"/>
              <a:gd name="connsiteY4" fmla="*/ 160118 h 276305"/>
              <a:gd name="connsiteX0" fmla="*/ 0 w 691140"/>
              <a:gd name="connsiteY0" fmla="*/ 160118 h 276305"/>
              <a:gd name="connsiteX1" fmla="*/ 457872 w 691140"/>
              <a:gd name="connsiteY1" fmla="*/ 0 h 276305"/>
              <a:gd name="connsiteX2" fmla="*/ 691140 w 691140"/>
              <a:gd name="connsiteY2" fmla="*/ 274570 h 276305"/>
              <a:gd name="connsiteX3" fmla="*/ 0 w 691140"/>
              <a:gd name="connsiteY3" fmla="*/ 276305 h 276305"/>
              <a:gd name="connsiteX4" fmla="*/ 0 w 691140"/>
              <a:gd name="connsiteY4" fmla="*/ 160118 h 276305"/>
              <a:gd name="connsiteX0" fmla="*/ 0 w 691140"/>
              <a:gd name="connsiteY0" fmla="*/ 160118 h 359775"/>
              <a:gd name="connsiteX1" fmla="*/ 457872 w 691140"/>
              <a:gd name="connsiteY1" fmla="*/ 0 h 359775"/>
              <a:gd name="connsiteX2" fmla="*/ 691140 w 691140"/>
              <a:gd name="connsiteY2" fmla="*/ 274570 h 359775"/>
              <a:gd name="connsiteX3" fmla="*/ 0 w 691140"/>
              <a:gd name="connsiteY3" fmla="*/ 276305 h 359775"/>
              <a:gd name="connsiteX4" fmla="*/ 0 w 691140"/>
              <a:gd name="connsiteY4" fmla="*/ 160118 h 359775"/>
              <a:gd name="connsiteX0" fmla="*/ 0 w 771258"/>
              <a:gd name="connsiteY0" fmla="*/ 160118 h 432376"/>
              <a:gd name="connsiteX1" fmla="*/ 457872 w 771258"/>
              <a:gd name="connsiteY1" fmla="*/ 0 h 432376"/>
              <a:gd name="connsiteX2" fmla="*/ 771258 w 771258"/>
              <a:gd name="connsiteY2" fmla="*/ 365868 h 432376"/>
              <a:gd name="connsiteX3" fmla="*/ 0 w 771258"/>
              <a:gd name="connsiteY3" fmla="*/ 276305 h 432376"/>
              <a:gd name="connsiteX4" fmla="*/ 0 w 771258"/>
              <a:gd name="connsiteY4" fmla="*/ 160118 h 432376"/>
              <a:gd name="connsiteX0" fmla="*/ 0 w 771258"/>
              <a:gd name="connsiteY0" fmla="*/ 160118 h 380085"/>
              <a:gd name="connsiteX1" fmla="*/ 457872 w 771258"/>
              <a:gd name="connsiteY1" fmla="*/ 0 h 380085"/>
              <a:gd name="connsiteX2" fmla="*/ 771258 w 771258"/>
              <a:gd name="connsiteY2" fmla="*/ 365868 h 380085"/>
              <a:gd name="connsiteX3" fmla="*/ 0 w 771258"/>
              <a:gd name="connsiteY3" fmla="*/ 276305 h 380085"/>
              <a:gd name="connsiteX4" fmla="*/ 0 w 771258"/>
              <a:gd name="connsiteY4" fmla="*/ 160118 h 380085"/>
              <a:gd name="connsiteX0" fmla="*/ 0 w 737197"/>
              <a:gd name="connsiteY0" fmla="*/ 160118 h 346758"/>
              <a:gd name="connsiteX1" fmla="*/ 457872 w 737197"/>
              <a:gd name="connsiteY1" fmla="*/ 0 h 346758"/>
              <a:gd name="connsiteX2" fmla="*/ 737197 w 737197"/>
              <a:gd name="connsiteY2" fmla="*/ 329178 h 346758"/>
              <a:gd name="connsiteX3" fmla="*/ 0 w 737197"/>
              <a:gd name="connsiteY3" fmla="*/ 276305 h 346758"/>
              <a:gd name="connsiteX4" fmla="*/ 0 w 737197"/>
              <a:gd name="connsiteY4" fmla="*/ 160118 h 346758"/>
              <a:gd name="connsiteX0" fmla="*/ 0 w 749764"/>
              <a:gd name="connsiteY0" fmla="*/ 160118 h 356781"/>
              <a:gd name="connsiteX1" fmla="*/ 457872 w 749764"/>
              <a:gd name="connsiteY1" fmla="*/ 0 h 356781"/>
              <a:gd name="connsiteX2" fmla="*/ 749764 w 749764"/>
              <a:gd name="connsiteY2" fmla="*/ 340385 h 356781"/>
              <a:gd name="connsiteX3" fmla="*/ 0 w 749764"/>
              <a:gd name="connsiteY3" fmla="*/ 276305 h 356781"/>
              <a:gd name="connsiteX4" fmla="*/ 0 w 749764"/>
              <a:gd name="connsiteY4" fmla="*/ 160118 h 356781"/>
              <a:gd name="connsiteX0" fmla="*/ 0 w 749764"/>
              <a:gd name="connsiteY0" fmla="*/ 262251 h 458914"/>
              <a:gd name="connsiteX1" fmla="*/ 561846 w 749764"/>
              <a:gd name="connsiteY1" fmla="*/ 0 h 458914"/>
              <a:gd name="connsiteX2" fmla="*/ 749764 w 749764"/>
              <a:gd name="connsiteY2" fmla="*/ 442518 h 458914"/>
              <a:gd name="connsiteX3" fmla="*/ 0 w 749764"/>
              <a:gd name="connsiteY3" fmla="*/ 378438 h 458914"/>
              <a:gd name="connsiteX4" fmla="*/ 0 w 749764"/>
              <a:gd name="connsiteY4" fmla="*/ 262251 h 458914"/>
              <a:gd name="connsiteX0" fmla="*/ 0 w 749764"/>
              <a:gd name="connsiteY0" fmla="*/ 262251 h 458914"/>
              <a:gd name="connsiteX1" fmla="*/ 561846 w 749764"/>
              <a:gd name="connsiteY1" fmla="*/ 0 h 458914"/>
              <a:gd name="connsiteX2" fmla="*/ 749764 w 749764"/>
              <a:gd name="connsiteY2" fmla="*/ 442518 h 458914"/>
              <a:gd name="connsiteX3" fmla="*/ 0 w 749764"/>
              <a:gd name="connsiteY3" fmla="*/ 378438 h 458914"/>
              <a:gd name="connsiteX4" fmla="*/ 0 w 749764"/>
              <a:gd name="connsiteY4" fmla="*/ 262251 h 458914"/>
              <a:gd name="connsiteX0" fmla="*/ 0 w 899769"/>
              <a:gd name="connsiteY0" fmla="*/ 262251 h 443084"/>
              <a:gd name="connsiteX1" fmla="*/ 561846 w 899769"/>
              <a:gd name="connsiteY1" fmla="*/ 0 h 443084"/>
              <a:gd name="connsiteX2" fmla="*/ 899769 w 899769"/>
              <a:gd name="connsiteY2" fmla="*/ 424725 h 443084"/>
              <a:gd name="connsiteX3" fmla="*/ 0 w 899769"/>
              <a:gd name="connsiteY3" fmla="*/ 378438 h 443084"/>
              <a:gd name="connsiteX4" fmla="*/ 0 w 899769"/>
              <a:gd name="connsiteY4" fmla="*/ 262251 h 443084"/>
              <a:gd name="connsiteX0" fmla="*/ 0 w 899769"/>
              <a:gd name="connsiteY0" fmla="*/ 262251 h 443084"/>
              <a:gd name="connsiteX1" fmla="*/ 561846 w 899769"/>
              <a:gd name="connsiteY1" fmla="*/ 0 h 443084"/>
              <a:gd name="connsiteX2" fmla="*/ 899769 w 899769"/>
              <a:gd name="connsiteY2" fmla="*/ 424725 h 443084"/>
              <a:gd name="connsiteX3" fmla="*/ 0 w 899769"/>
              <a:gd name="connsiteY3" fmla="*/ 378438 h 443084"/>
              <a:gd name="connsiteX4" fmla="*/ 0 w 899769"/>
              <a:gd name="connsiteY4" fmla="*/ 262251 h 443084"/>
              <a:gd name="connsiteX0" fmla="*/ 0 w 899769"/>
              <a:gd name="connsiteY0" fmla="*/ 289785 h 470618"/>
              <a:gd name="connsiteX1" fmla="*/ 542650 w 899769"/>
              <a:gd name="connsiteY1" fmla="*/ 0 h 470618"/>
              <a:gd name="connsiteX2" fmla="*/ 899769 w 899769"/>
              <a:gd name="connsiteY2" fmla="*/ 452259 h 470618"/>
              <a:gd name="connsiteX3" fmla="*/ 0 w 899769"/>
              <a:gd name="connsiteY3" fmla="*/ 405972 h 470618"/>
              <a:gd name="connsiteX4" fmla="*/ 0 w 899769"/>
              <a:gd name="connsiteY4" fmla="*/ 289785 h 470618"/>
              <a:gd name="connsiteX0" fmla="*/ 0 w 899769"/>
              <a:gd name="connsiteY0" fmla="*/ 289785 h 470618"/>
              <a:gd name="connsiteX1" fmla="*/ 542650 w 899769"/>
              <a:gd name="connsiteY1" fmla="*/ 0 h 470618"/>
              <a:gd name="connsiteX2" fmla="*/ 899769 w 899769"/>
              <a:gd name="connsiteY2" fmla="*/ 452259 h 470618"/>
              <a:gd name="connsiteX3" fmla="*/ 0 w 899769"/>
              <a:gd name="connsiteY3" fmla="*/ 405972 h 470618"/>
              <a:gd name="connsiteX4" fmla="*/ 0 w 899769"/>
              <a:gd name="connsiteY4" fmla="*/ 289785 h 470618"/>
              <a:gd name="connsiteX0" fmla="*/ 0 w 899769"/>
              <a:gd name="connsiteY0" fmla="*/ 282203 h 463036"/>
              <a:gd name="connsiteX1" fmla="*/ 549133 w 899769"/>
              <a:gd name="connsiteY1" fmla="*/ -1 h 463036"/>
              <a:gd name="connsiteX2" fmla="*/ 899769 w 899769"/>
              <a:gd name="connsiteY2" fmla="*/ 444677 h 463036"/>
              <a:gd name="connsiteX3" fmla="*/ 0 w 899769"/>
              <a:gd name="connsiteY3" fmla="*/ 398390 h 463036"/>
              <a:gd name="connsiteX4" fmla="*/ 0 w 899769"/>
              <a:gd name="connsiteY4" fmla="*/ 282203 h 463036"/>
              <a:gd name="connsiteX0" fmla="*/ 0 w 899769"/>
              <a:gd name="connsiteY0" fmla="*/ 282204 h 463037"/>
              <a:gd name="connsiteX1" fmla="*/ 549133 w 899769"/>
              <a:gd name="connsiteY1" fmla="*/ 0 h 463037"/>
              <a:gd name="connsiteX2" fmla="*/ 899769 w 899769"/>
              <a:gd name="connsiteY2" fmla="*/ 444678 h 463037"/>
              <a:gd name="connsiteX3" fmla="*/ 0 w 899769"/>
              <a:gd name="connsiteY3" fmla="*/ 398391 h 463037"/>
              <a:gd name="connsiteX4" fmla="*/ 0 w 899769"/>
              <a:gd name="connsiteY4" fmla="*/ 282204 h 463037"/>
              <a:gd name="connsiteX0" fmla="*/ 0 w 874994"/>
              <a:gd name="connsiteY0" fmla="*/ 282204 h 455534"/>
              <a:gd name="connsiteX1" fmla="*/ 549133 w 874994"/>
              <a:gd name="connsiteY1" fmla="*/ 0 h 455534"/>
              <a:gd name="connsiteX2" fmla="*/ 874994 w 874994"/>
              <a:gd name="connsiteY2" fmla="*/ 436044 h 455534"/>
              <a:gd name="connsiteX3" fmla="*/ 0 w 874994"/>
              <a:gd name="connsiteY3" fmla="*/ 398391 h 455534"/>
              <a:gd name="connsiteX4" fmla="*/ 0 w 874994"/>
              <a:gd name="connsiteY4" fmla="*/ 282204 h 455534"/>
              <a:gd name="connsiteX0" fmla="*/ 0 w 874994"/>
              <a:gd name="connsiteY0" fmla="*/ 282204 h 455534"/>
              <a:gd name="connsiteX1" fmla="*/ 549133 w 874994"/>
              <a:gd name="connsiteY1" fmla="*/ 0 h 455534"/>
              <a:gd name="connsiteX2" fmla="*/ 874994 w 874994"/>
              <a:gd name="connsiteY2" fmla="*/ 436044 h 455534"/>
              <a:gd name="connsiteX3" fmla="*/ 0 w 874994"/>
              <a:gd name="connsiteY3" fmla="*/ 398391 h 455534"/>
              <a:gd name="connsiteX4" fmla="*/ 0 w 874994"/>
              <a:gd name="connsiteY4" fmla="*/ 282204 h 455534"/>
              <a:gd name="connsiteX0" fmla="*/ 0 w 874994"/>
              <a:gd name="connsiteY0" fmla="*/ 282204 h 472946"/>
              <a:gd name="connsiteX1" fmla="*/ 549133 w 874994"/>
              <a:gd name="connsiteY1" fmla="*/ 0 h 472946"/>
              <a:gd name="connsiteX2" fmla="*/ 874994 w 874994"/>
              <a:gd name="connsiteY2" fmla="*/ 436044 h 472946"/>
              <a:gd name="connsiteX3" fmla="*/ 0 w 874994"/>
              <a:gd name="connsiteY3" fmla="*/ 398391 h 472946"/>
              <a:gd name="connsiteX4" fmla="*/ 0 w 874994"/>
              <a:gd name="connsiteY4" fmla="*/ 282204 h 47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994" h="472946">
                <a:moveTo>
                  <a:pt x="0" y="282204"/>
                </a:moveTo>
                <a:cubicBezTo>
                  <a:pt x="152624" y="228831"/>
                  <a:pt x="329582" y="234224"/>
                  <a:pt x="549133" y="0"/>
                </a:cubicBezTo>
                <a:cubicBezTo>
                  <a:pt x="764458" y="237267"/>
                  <a:pt x="803695" y="310876"/>
                  <a:pt x="874994" y="436044"/>
                </a:cubicBezTo>
                <a:cubicBezTo>
                  <a:pt x="492427" y="537381"/>
                  <a:pt x="230380" y="397813"/>
                  <a:pt x="0" y="398391"/>
                </a:cubicBezTo>
                <a:lnTo>
                  <a:pt x="0" y="282204"/>
                </a:lnTo>
                <a:close/>
              </a:path>
            </a:pathLst>
          </a:cu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800" dirty="0"/>
              <a:t>     Road</a:t>
            </a: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78342C0C-F5A1-525A-36D3-2F3E878D66B1}"/>
              </a:ext>
            </a:extLst>
          </p:cNvPr>
          <p:cNvSpPr/>
          <p:nvPr/>
        </p:nvSpPr>
        <p:spPr>
          <a:xfrm>
            <a:off x="6201599" y="2118292"/>
            <a:ext cx="607621" cy="371922"/>
          </a:xfrm>
          <a:custGeom>
            <a:avLst/>
            <a:gdLst>
              <a:gd name="connsiteX0" fmla="*/ 498475 w 622300"/>
              <a:gd name="connsiteY0" fmla="*/ 0 h 441325"/>
              <a:gd name="connsiteX1" fmla="*/ 622300 w 622300"/>
              <a:gd name="connsiteY1" fmla="*/ 422275 h 441325"/>
              <a:gd name="connsiteX2" fmla="*/ 387350 w 622300"/>
              <a:gd name="connsiteY2" fmla="*/ 441325 h 441325"/>
              <a:gd name="connsiteX3" fmla="*/ 3175 w 622300"/>
              <a:gd name="connsiteY3" fmla="*/ 123825 h 441325"/>
              <a:gd name="connsiteX4" fmla="*/ 0 w 622300"/>
              <a:gd name="connsiteY4" fmla="*/ 6350 h 441325"/>
              <a:gd name="connsiteX5" fmla="*/ 498475 w 622300"/>
              <a:gd name="connsiteY5" fmla="*/ 0 h 441325"/>
              <a:gd name="connsiteX0" fmla="*/ 498475 w 622300"/>
              <a:gd name="connsiteY0" fmla="*/ 0 h 447675"/>
              <a:gd name="connsiteX1" fmla="*/ 622300 w 622300"/>
              <a:gd name="connsiteY1" fmla="*/ 422275 h 447675"/>
              <a:gd name="connsiteX2" fmla="*/ 301625 w 622300"/>
              <a:gd name="connsiteY2" fmla="*/ 447675 h 447675"/>
              <a:gd name="connsiteX3" fmla="*/ 3175 w 622300"/>
              <a:gd name="connsiteY3" fmla="*/ 123825 h 447675"/>
              <a:gd name="connsiteX4" fmla="*/ 0 w 622300"/>
              <a:gd name="connsiteY4" fmla="*/ 6350 h 447675"/>
              <a:gd name="connsiteX5" fmla="*/ 498475 w 622300"/>
              <a:gd name="connsiteY5" fmla="*/ 0 h 447675"/>
              <a:gd name="connsiteX0" fmla="*/ 498475 w 622300"/>
              <a:gd name="connsiteY0" fmla="*/ 0 h 447675"/>
              <a:gd name="connsiteX1" fmla="*/ 622300 w 622300"/>
              <a:gd name="connsiteY1" fmla="*/ 422275 h 447675"/>
              <a:gd name="connsiteX2" fmla="*/ 301625 w 622300"/>
              <a:gd name="connsiteY2" fmla="*/ 447675 h 447675"/>
              <a:gd name="connsiteX3" fmla="*/ 3175 w 622300"/>
              <a:gd name="connsiteY3" fmla="*/ 123825 h 447675"/>
              <a:gd name="connsiteX4" fmla="*/ 0 w 622300"/>
              <a:gd name="connsiteY4" fmla="*/ 6350 h 447675"/>
              <a:gd name="connsiteX5" fmla="*/ 498475 w 622300"/>
              <a:gd name="connsiteY5" fmla="*/ 0 h 447675"/>
              <a:gd name="connsiteX0" fmla="*/ 507278 w 631103"/>
              <a:gd name="connsiteY0" fmla="*/ 0 h 447675"/>
              <a:gd name="connsiteX1" fmla="*/ 631103 w 631103"/>
              <a:gd name="connsiteY1" fmla="*/ 422275 h 447675"/>
              <a:gd name="connsiteX2" fmla="*/ 310428 w 631103"/>
              <a:gd name="connsiteY2" fmla="*/ 447675 h 447675"/>
              <a:gd name="connsiteX3" fmla="*/ 72 w 631103"/>
              <a:gd name="connsiteY3" fmla="*/ 171450 h 447675"/>
              <a:gd name="connsiteX4" fmla="*/ 8803 w 631103"/>
              <a:gd name="connsiteY4" fmla="*/ 6350 h 447675"/>
              <a:gd name="connsiteX5" fmla="*/ 507278 w 631103"/>
              <a:gd name="connsiteY5" fmla="*/ 0 h 447675"/>
              <a:gd name="connsiteX0" fmla="*/ 527064 w 631103"/>
              <a:gd name="connsiteY0" fmla="*/ 0 h 451530"/>
              <a:gd name="connsiteX1" fmla="*/ 631103 w 631103"/>
              <a:gd name="connsiteY1" fmla="*/ 426130 h 451530"/>
              <a:gd name="connsiteX2" fmla="*/ 310428 w 631103"/>
              <a:gd name="connsiteY2" fmla="*/ 451530 h 451530"/>
              <a:gd name="connsiteX3" fmla="*/ 72 w 631103"/>
              <a:gd name="connsiteY3" fmla="*/ 175305 h 451530"/>
              <a:gd name="connsiteX4" fmla="*/ 8803 w 631103"/>
              <a:gd name="connsiteY4" fmla="*/ 10205 h 451530"/>
              <a:gd name="connsiteX5" fmla="*/ 527064 w 631103"/>
              <a:gd name="connsiteY5" fmla="*/ 0 h 45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103" h="451530">
                <a:moveTo>
                  <a:pt x="527064" y="0"/>
                </a:moveTo>
                <a:lnTo>
                  <a:pt x="631103" y="426130"/>
                </a:lnTo>
                <a:lnTo>
                  <a:pt x="310428" y="451530"/>
                </a:lnTo>
                <a:cubicBezTo>
                  <a:pt x="99820" y="253622"/>
                  <a:pt x="128130" y="281138"/>
                  <a:pt x="72" y="175305"/>
                </a:cubicBezTo>
                <a:cubicBezTo>
                  <a:pt x="-986" y="136147"/>
                  <a:pt x="9861" y="49363"/>
                  <a:pt x="8803" y="10205"/>
                </a:cubicBezTo>
                <a:lnTo>
                  <a:pt x="527064" y="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400" b="1" dirty="0">
                <a:solidFill>
                  <a:schemeClr val="tx1"/>
                </a:solidFill>
              </a:rPr>
              <a:t>Parking Expansion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BFF63897-98FC-4AE2-1474-18B7F65769E0}"/>
              </a:ext>
            </a:extLst>
          </p:cNvPr>
          <p:cNvSpPr/>
          <p:nvPr/>
        </p:nvSpPr>
        <p:spPr>
          <a:xfrm rot="18835415">
            <a:off x="6170953" y="4131681"/>
            <a:ext cx="959112" cy="11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684CC348-3158-D9F7-1A93-2E7894EE1EB2}"/>
              </a:ext>
            </a:extLst>
          </p:cNvPr>
          <p:cNvSpPr/>
          <p:nvPr/>
        </p:nvSpPr>
        <p:spPr>
          <a:xfrm>
            <a:off x="433175" y="2319940"/>
            <a:ext cx="222086" cy="179323"/>
          </a:xfrm>
          <a:prstGeom prst="rect">
            <a:avLst/>
          </a:prstGeom>
          <a:solidFill>
            <a:srgbClr val="F95265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49262D7F-BF87-79BD-B03E-4CBC6B09DB27}"/>
              </a:ext>
            </a:extLst>
          </p:cNvPr>
          <p:cNvSpPr txBox="1"/>
          <p:nvPr/>
        </p:nvSpPr>
        <p:spPr>
          <a:xfrm>
            <a:off x="689161" y="2239454"/>
            <a:ext cx="1074714" cy="325609"/>
          </a:xfrm>
          <a:prstGeom prst="rect">
            <a:avLst/>
          </a:prstGeom>
          <a:solidFill>
            <a:srgbClr val="FFFFFF"/>
          </a:solidFill>
          <a:ln w="21590">
            <a:noFill/>
          </a:ln>
        </p:spPr>
        <p:txBody>
          <a:bodyPr wrap="square" lIns="90011" tIns="108014" rIns="90011" bIns="46806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lang="en-IN" sz="1100" b="1" kern="0" dirty="0">
                <a:solidFill>
                  <a:srgbClr val="000000"/>
                </a:solidFill>
                <a:latin typeface="Arial" panose="020B0604020202020204"/>
                <a:ea typeface="+mn-ea"/>
              </a:rPr>
              <a:t>Maintenance</a:t>
            </a:r>
            <a:endParaRPr kumimoji="0" lang="en-I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5" name="Rectangle 124">
            <a:extLst>
              <a:ext uri="{FF2B5EF4-FFF2-40B4-BE49-F238E27FC236}">
                <a16:creationId xmlns:a16="http://schemas.microsoft.com/office/drawing/2014/main" id="{A1DDB0F8-443C-3EEA-484A-2B0E617EB272}"/>
              </a:ext>
            </a:extLst>
          </p:cNvPr>
          <p:cNvSpPr/>
          <p:nvPr/>
        </p:nvSpPr>
        <p:spPr>
          <a:xfrm rot="4449757">
            <a:off x="6536482" y="3229764"/>
            <a:ext cx="735434" cy="268434"/>
          </a:xfrm>
          <a:custGeom>
            <a:avLst/>
            <a:gdLst>
              <a:gd name="connsiteX0" fmla="*/ 0 w 603465"/>
              <a:gd name="connsiteY0" fmla="*/ 0 h 81492"/>
              <a:gd name="connsiteX1" fmla="*/ 603465 w 603465"/>
              <a:gd name="connsiteY1" fmla="*/ 0 h 81492"/>
              <a:gd name="connsiteX2" fmla="*/ 603465 w 603465"/>
              <a:gd name="connsiteY2" fmla="*/ 81492 h 81492"/>
              <a:gd name="connsiteX3" fmla="*/ 0 w 603465"/>
              <a:gd name="connsiteY3" fmla="*/ 81492 h 81492"/>
              <a:gd name="connsiteX4" fmla="*/ 0 w 603465"/>
              <a:gd name="connsiteY4" fmla="*/ 0 h 81492"/>
              <a:gd name="connsiteX0" fmla="*/ 0 w 603465"/>
              <a:gd name="connsiteY0" fmla="*/ 0 h 112638"/>
              <a:gd name="connsiteX1" fmla="*/ 603465 w 603465"/>
              <a:gd name="connsiteY1" fmla="*/ 0 h 112638"/>
              <a:gd name="connsiteX2" fmla="*/ 564927 w 603465"/>
              <a:gd name="connsiteY2" fmla="*/ 112638 h 112638"/>
              <a:gd name="connsiteX3" fmla="*/ 0 w 603465"/>
              <a:gd name="connsiteY3" fmla="*/ 81492 h 112638"/>
              <a:gd name="connsiteX4" fmla="*/ 0 w 603465"/>
              <a:gd name="connsiteY4" fmla="*/ 0 h 112638"/>
              <a:gd name="connsiteX0" fmla="*/ 0 w 603465"/>
              <a:gd name="connsiteY0" fmla="*/ 0 h 112638"/>
              <a:gd name="connsiteX1" fmla="*/ 603465 w 603465"/>
              <a:gd name="connsiteY1" fmla="*/ 0 h 112638"/>
              <a:gd name="connsiteX2" fmla="*/ 564927 w 603465"/>
              <a:gd name="connsiteY2" fmla="*/ 112638 h 112638"/>
              <a:gd name="connsiteX3" fmla="*/ 0 w 603465"/>
              <a:gd name="connsiteY3" fmla="*/ 81492 h 112638"/>
              <a:gd name="connsiteX4" fmla="*/ 0 w 603465"/>
              <a:gd name="connsiteY4" fmla="*/ 0 h 112638"/>
              <a:gd name="connsiteX0" fmla="*/ 0 w 629949"/>
              <a:gd name="connsiteY0" fmla="*/ 0 h 249895"/>
              <a:gd name="connsiteX1" fmla="*/ 603465 w 629949"/>
              <a:gd name="connsiteY1" fmla="*/ 0 h 249895"/>
              <a:gd name="connsiteX2" fmla="*/ 629949 w 629949"/>
              <a:gd name="connsiteY2" fmla="*/ 249895 h 249895"/>
              <a:gd name="connsiteX3" fmla="*/ 0 w 629949"/>
              <a:gd name="connsiteY3" fmla="*/ 81492 h 249895"/>
              <a:gd name="connsiteX4" fmla="*/ 0 w 629949"/>
              <a:gd name="connsiteY4" fmla="*/ 0 h 249895"/>
              <a:gd name="connsiteX0" fmla="*/ 0 w 629949"/>
              <a:gd name="connsiteY0" fmla="*/ 0 h 249895"/>
              <a:gd name="connsiteX1" fmla="*/ 603465 w 629949"/>
              <a:gd name="connsiteY1" fmla="*/ 0 h 249895"/>
              <a:gd name="connsiteX2" fmla="*/ 629949 w 629949"/>
              <a:gd name="connsiteY2" fmla="*/ 249895 h 249895"/>
              <a:gd name="connsiteX3" fmla="*/ 0 w 629949"/>
              <a:gd name="connsiteY3" fmla="*/ 81492 h 249895"/>
              <a:gd name="connsiteX4" fmla="*/ 0 w 629949"/>
              <a:gd name="connsiteY4" fmla="*/ 0 h 249895"/>
              <a:gd name="connsiteX0" fmla="*/ 0 w 629949"/>
              <a:gd name="connsiteY0" fmla="*/ 0 h 249895"/>
              <a:gd name="connsiteX1" fmla="*/ 603465 w 629949"/>
              <a:gd name="connsiteY1" fmla="*/ 0 h 249895"/>
              <a:gd name="connsiteX2" fmla="*/ 629949 w 629949"/>
              <a:gd name="connsiteY2" fmla="*/ 249895 h 249895"/>
              <a:gd name="connsiteX3" fmla="*/ 0 w 629949"/>
              <a:gd name="connsiteY3" fmla="*/ 81492 h 249895"/>
              <a:gd name="connsiteX4" fmla="*/ 0 w 629949"/>
              <a:gd name="connsiteY4" fmla="*/ 0 h 249895"/>
              <a:gd name="connsiteX0" fmla="*/ 0 w 629949"/>
              <a:gd name="connsiteY0" fmla="*/ 0 h 249895"/>
              <a:gd name="connsiteX1" fmla="*/ 619192 w 629949"/>
              <a:gd name="connsiteY1" fmla="*/ 14362 h 249895"/>
              <a:gd name="connsiteX2" fmla="*/ 629949 w 629949"/>
              <a:gd name="connsiteY2" fmla="*/ 249895 h 249895"/>
              <a:gd name="connsiteX3" fmla="*/ 0 w 629949"/>
              <a:gd name="connsiteY3" fmla="*/ 81492 h 249895"/>
              <a:gd name="connsiteX4" fmla="*/ 0 w 629949"/>
              <a:gd name="connsiteY4" fmla="*/ 0 h 249895"/>
              <a:gd name="connsiteX0" fmla="*/ 0 w 629949"/>
              <a:gd name="connsiteY0" fmla="*/ 0 h 249895"/>
              <a:gd name="connsiteX1" fmla="*/ 619192 w 629949"/>
              <a:gd name="connsiteY1" fmla="*/ 14362 h 249895"/>
              <a:gd name="connsiteX2" fmla="*/ 629949 w 629949"/>
              <a:gd name="connsiteY2" fmla="*/ 249895 h 249895"/>
              <a:gd name="connsiteX3" fmla="*/ 0 w 629949"/>
              <a:gd name="connsiteY3" fmla="*/ 81492 h 249895"/>
              <a:gd name="connsiteX4" fmla="*/ 0 w 629949"/>
              <a:gd name="connsiteY4" fmla="*/ 0 h 249895"/>
              <a:gd name="connsiteX0" fmla="*/ 0 w 704506"/>
              <a:gd name="connsiteY0" fmla="*/ 15891 h 265786"/>
              <a:gd name="connsiteX1" fmla="*/ 704506 w 704506"/>
              <a:gd name="connsiteY1" fmla="*/ 0 h 265786"/>
              <a:gd name="connsiteX2" fmla="*/ 629949 w 704506"/>
              <a:gd name="connsiteY2" fmla="*/ 265786 h 265786"/>
              <a:gd name="connsiteX3" fmla="*/ 0 w 704506"/>
              <a:gd name="connsiteY3" fmla="*/ 97383 h 265786"/>
              <a:gd name="connsiteX4" fmla="*/ 0 w 704506"/>
              <a:gd name="connsiteY4" fmla="*/ 15891 h 265786"/>
              <a:gd name="connsiteX0" fmla="*/ 0 w 704506"/>
              <a:gd name="connsiteY0" fmla="*/ 15891 h 265786"/>
              <a:gd name="connsiteX1" fmla="*/ 704506 w 704506"/>
              <a:gd name="connsiteY1" fmla="*/ 0 h 265786"/>
              <a:gd name="connsiteX2" fmla="*/ 629949 w 704506"/>
              <a:gd name="connsiteY2" fmla="*/ 265786 h 265786"/>
              <a:gd name="connsiteX3" fmla="*/ 0 w 704506"/>
              <a:gd name="connsiteY3" fmla="*/ 97383 h 265786"/>
              <a:gd name="connsiteX4" fmla="*/ 0 w 704506"/>
              <a:gd name="connsiteY4" fmla="*/ 15891 h 265786"/>
              <a:gd name="connsiteX0" fmla="*/ 0 w 704506"/>
              <a:gd name="connsiteY0" fmla="*/ 15891 h 265786"/>
              <a:gd name="connsiteX1" fmla="*/ 704506 w 704506"/>
              <a:gd name="connsiteY1" fmla="*/ 0 h 265786"/>
              <a:gd name="connsiteX2" fmla="*/ 629949 w 704506"/>
              <a:gd name="connsiteY2" fmla="*/ 265786 h 265786"/>
              <a:gd name="connsiteX3" fmla="*/ 0 w 704506"/>
              <a:gd name="connsiteY3" fmla="*/ 97383 h 265786"/>
              <a:gd name="connsiteX4" fmla="*/ 0 w 704506"/>
              <a:gd name="connsiteY4" fmla="*/ 15891 h 265786"/>
              <a:gd name="connsiteX0" fmla="*/ 0 w 712061"/>
              <a:gd name="connsiteY0" fmla="*/ 0 h 266889"/>
              <a:gd name="connsiteX1" fmla="*/ 712061 w 712061"/>
              <a:gd name="connsiteY1" fmla="*/ 1103 h 266889"/>
              <a:gd name="connsiteX2" fmla="*/ 637504 w 712061"/>
              <a:gd name="connsiteY2" fmla="*/ 266889 h 266889"/>
              <a:gd name="connsiteX3" fmla="*/ 7555 w 712061"/>
              <a:gd name="connsiteY3" fmla="*/ 98486 h 266889"/>
              <a:gd name="connsiteX4" fmla="*/ 0 w 712061"/>
              <a:gd name="connsiteY4" fmla="*/ 0 h 266889"/>
              <a:gd name="connsiteX0" fmla="*/ 7798 w 719859"/>
              <a:gd name="connsiteY0" fmla="*/ 0 h 266889"/>
              <a:gd name="connsiteX1" fmla="*/ 719859 w 719859"/>
              <a:gd name="connsiteY1" fmla="*/ 1103 h 266889"/>
              <a:gd name="connsiteX2" fmla="*/ 645302 w 719859"/>
              <a:gd name="connsiteY2" fmla="*/ 266889 h 266889"/>
              <a:gd name="connsiteX3" fmla="*/ 0 w 719859"/>
              <a:gd name="connsiteY3" fmla="*/ 108982 h 266889"/>
              <a:gd name="connsiteX4" fmla="*/ 7798 w 719859"/>
              <a:gd name="connsiteY4" fmla="*/ 0 h 266889"/>
              <a:gd name="connsiteX0" fmla="*/ 7798 w 719859"/>
              <a:gd name="connsiteY0" fmla="*/ 0 h 266889"/>
              <a:gd name="connsiteX1" fmla="*/ 719859 w 719859"/>
              <a:gd name="connsiteY1" fmla="*/ 1103 h 266889"/>
              <a:gd name="connsiteX2" fmla="*/ 645302 w 719859"/>
              <a:gd name="connsiteY2" fmla="*/ 266889 h 266889"/>
              <a:gd name="connsiteX3" fmla="*/ 0 w 719859"/>
              <a:gd name="connsiteY3" fmla="*/ 108982 h 266889"/>
              <a:gd name="connsiteX4" fmla="*/ 7798 w 719859"/>
              <a:gd name="connsiteY4" fmla="*/ 0 h 26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859" h="266889">
                <a:moveTo>
                  <a:pt x="7798" y="0"/>
                </a:moveTo>
                <a:lnTo>
                  <a:pt x="719859" y="1103"/>
                </a:lnTo>
                <a:cubicBezTo>
                  <a:pt x="526870" y="83255"/>
                  <a:pt x="641716" y="188378"/>
                  <a:pt x="645302" y="266889"/>
                </a:cubicBezTo>
                <a:cubicBezTo>
                  <a:pt x="504886" y="-17030"/>
                  <a:pt x="174532" y="98129"/>
                  <a:pt x="0" y="108982"/>
                </a:cubicBezTo>
                <a:lnTo>
                  <a:pt x="7798" y="0"/>
                </a:lnTo>
                <a:close/>
              </a:path>
            </a:pathLst>
          </a:cu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IN" sz="500" dirty="0"/>
              <a:t>Road</a:t>
            </a:r>
          </a:p>
          <a:p>
            <a:pPr algn="ctr"/>
            <a:endParaRPr lang="en-IN" sz="500" dirty="0"/>
          </a:p>
          <a:p>
            <a:pPr algn="ctr"/>
            <a:endParaRPr lang="en-IN" sz="300" dirty="0"/>
          </a:p>
          <a:p>
            <a:pPr algn="ctr"/>
            <a:endParaRPr lang="en-IN" sz="500" dirty="0"/>
          </a:p>
        </p:txBody>
      </p:sp>
      <p:pic>
        <p:nvPicPr>
          <p:cNvPr id="1076" name="Graphic 1075" descr="Arrow: Straight with solid fill">
            <a:extLst>
              <a:ext uri="{FF2B5EF4-FFF2-40B4-BE49-F238E27FC236}">
                <a16:creationId xmlns:a16="http://schemas.microsoft.com/office/drawing/2014/main" id="{A1028B21-04D0-3A4F-8668-9A238E2014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18708">
            <a:off x="5926395" y="4044665"/>
            <a:ext cx="121832" cy="121832"/>
          </a:xfrm>
          <a:prstGeom prst="rect">
            <a:avLst/>
          </a:prstGeom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B13EADC-139F-E360-6579-D74AB9925D43}"/>
              </a:ext>
            </a:extLst>
          </p:cNvPr>
          <p:cNvSpPr/>
          <p:nvPr/>
        </p:nvSpPr>
        <p:spPr>
          <a:xfrm rot="2538047">
            <a:off x="5908593" y="3023328"/>
            <a:ext cx="920747" cy="296425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</a:t>
            </a:r>
          </a:p>
          <a:p>
            <a:pPr algn="ctr"/>
            <a:r>
              <a:rPr lang="en-US" sz="1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06A0EC6-E149-2DA9-794F-6F8961B8541E}"/>
              </a:ext>
            </a:extLst>
          </p:cNvPr>
          <p:cNvSpPr/>
          <p:nvPr/>
        </p:nvSpPr>
        <p:spPr>
          <a:xfrm rot="18695689">
            <a:off x="5785675" y="2907515"/>
            <a:ext cx="593423" cy="1305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Finishing/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Ageing </a:t>
            </a:r>
            <a:r>
              <a:rPr lang="en-US" sz="300" b="1" dirty="0">
                <a:solidFill>
                  <a:srgbClr val="000000"/>
                </a:solidFill>
              </a:rPr>
              <a:t>1312 </a:t>
            </a:r>
            <a:r>
              <a:rPr lang="en-IN" sz="3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3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50" b="1" dirty="0">
              <a:solidFill>
                <a:srgbClr val="000000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8622B08A-74D9-A547-9389-9A86266EF94B}"/>
              </a:ext>
            </a:extLst>
          </p:cNvPr>
          <p:cNvSpPr/>
          <p:nvPr/>
        </p:nvSpPr>
        <p:spPr>
          <a:xfrm rot="18672506">
            <a:off x="6183093" y="3166674"/>
            <a:ext cx="593423" cy="337527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Manufacturing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(6 Sub Processes)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4505</a:t>
            </a:r>
            <a:r>
              <a:rPr lang="en-IN" sz="4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 m</a:t>
            </a:r>
            <a:r>
              <a:rPr lang="en-IN" sz="4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50" b="1" dirty="0">
              <a:solidFill>
                <a:srgbClr val="000000"/>
              </a:solidFill>
            </a:endParaRPr>
          </a:p>
        </p:txBody>
      </p:sp>
      <p:pic>
        <p:nvPicPr>
          <p:cNvPr id="1080" name="Graphic 1079" descr="Arrow: Straight with solid fill">
            <a:extLst>
              <a:ext uri="{FF2B5EF4-FFF2-40B4-BE49-F238E27FC236}">
                <a16:creationId xmlns:a16="http://schemas.microsoft.com/office/drawing/2014/main" id="{1023682E-7EE6-7B1A-AB49-5C5304A8AD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18708">
            <a:off x="6644084" y="3282754"/>
            <a:ext cx="121832" cy="121832"/>
          </a:xfrm>
          <a:prstGeom prst="rect">
            <a:avLst/>
          </a:prstGeom>
        </p:spPr>
      </p:pic>
      <p:sp>
        <p:nvSpPr>
          <p:cNvPr id="1081" name="Rectangle 1080">
            <a:extLst>
              <a:ext uri="{FF2B5EF4-FFF2-40B4-BE49-F238E27FC236}">
                <a16:creationId xmlns:a16="http://schemas.microsoft.com/office/drawing/2014/main" id="{6C430AE4-E23E-D0E5-9717-E1C6D04723F2}"/>
              </a:ext>
            </a:extLst>
          </p:cNvPr>
          <p:cNvSpPr/>
          <p:nvPr/>
        </p:nvSpPr>
        <p:spPr>
          <a:xfrm rot="18710550">
            <a:off x="5947445" y="2994083"/>
            <a:ext cx="593423" cy="23435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63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50" b="1" dirty="0">
                <a:solidFill>
                  <a:srgbClr val="000000"/>
                </a:solidFill>
              </a:rPr>
              <a:t>Cell Assembly</a:t>
            </a:r>
          </a:p>
          <a:p>
            <a:pPr algn="ctr"/>
            <a:r>
              <a:rPr lang="en-US" sz="350" b="1" dirty="0">
                <a:solidFill>
                  <a:srgbClr val="000000"/>
                </a:solidFill>
              </a:rPr>
              <a:t>(4 Sub Processes)</a:t>
            </a:r>
          </a:p>
          <a:p>
            <a:pPr algn="ctr"/>
            <a:r>
              <a:rPr lang="en-US" sz="300" b="1" dirty="0">
                <a:solidFill>
                  <a:srgbClr val="000000"/>
                </a:solidFill>
              </a:rPr>
              <a:t>2550 </a:t>
            </a:r>
            <a:r>
              <a:rPr lang="en-IN" sz="3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m</a:t>
            </a:r>
            <a:r>
              <a:rPr lang="en-IN" sz="300" b="1" baseline="300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Calibri" panose="020F0502020204030204"/>
              </a:rPr>
              <a:t>2</a:t>
            </a:r>
            <a:endParaRPr lang="en-US" sz="300" b="1" dirty="0">
              <a:solidFill>
                <a:srgbClr val="000000"/>
              </a:solidFill>
            </a:endParaRPr>
          </a:p>
        </p:txBody>
      </p:sp>
      <p:pic>
        <p:nvPicPr>
          <p:cNvPr id="1082" name="Graphic 1081" descr="Arrow: Straight with solid fill">
            <a:extLst>
              <a:ext uri="{FF2B5EF4-FFF2-40B4-BE49-F238E27FC236}">
                <a16:creationId xmlns:a16="http://schemas.microsoft.com/office/drawing/2014/main" id="{80828F78-1EDB-8373-3BF8-F81F1D2971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18708">
            <a:off x="6115548" y="2979892"/>
            <a:ext cx="90044" cy="90044"/>
          </a:xfrm>
          <a:prstGeom prst="rect">
            <a:avLst/>
          </a:prstGeom>
        </p:spPr>
      </p:pic>
      <p:pic>
        <p:nvPicPr>
          <p:cNvPr id="1083" name="Graphic 1082" descr="Arrow: Straight with solid fill">
            <a:extLst>
              <a:ext uri="{FF2B5EF4-FFF2-40B4-BE49-F238E27FC236}">
                <a16:creationId xmlns:a16="http://schemas.microsoft.com/office/drawing/2014/main" id="{3ED9598E-4597-D063-86E4-A35E413A48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18708">
            <a:off x="5788888" y="3069374"/>
            <a:ext cx="90044" cy="90044"/>
          </a:xfrm>
          <a:prstGeom prst="rect">
            <a:avLst/>
          </a:prstGeom>
        </p:spPr>
      </p:pic>
      <p:pic>
        <p:nvPicPr>
          <p:cNvPr id="1084" name="Graphic 1083" descr="Arrow: Straight with solid fill">
            <a:extLst>
              <a:ext uri="{FF2B5EF4-FFF2-40B4-BE49-F238E27FC236}">
                <a16:creationId xmlns:a16="http://schemas.microsoft.com/office/drawing/2014/main" id="{E734217D-7114-85D9-1A41-31F6103C7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418708">
            <a:off x="6300756" y="3140545"/>
            <a:ext cx="121832" cy="1218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>
            <a:cxnSpLocks/>
          </p:cNvCxnSpPr>
          <p:nvPr/>
        </p:nvCxnSpPr>
        <p:spPr>
          <a:xfrm flipH="1" flipV="1">
            <a:off x="1031132" y="2353442"/>
            <a:ext cx="10311949" cy="30642"/>
          </a:xfrm>
          <a:prstGeom prst="line">
            <a:avLst/>
          </a:prstGeom>
          <a:ln w="19050">
            <a:solidFill>
              <a:srgbClr val="00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10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Next Steps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Multi-stage Expansion Strategy to Ensure Delivery for Growing Market Needs</a:t>
            </a:r>
          </a:p>
        </p:txBody>
      </p:sp>
      <p:sp>
        <p:nvSpPr>
          <p:cNvPr id="6" name="Rechteck 6"/>
          <p:cNvSpPr/>
          <p:nvPr/>
        </p:nvSpPr>
        <p:spPr>
          <a:xfrm>
            <a:off x="3862114" y="1087241"/>
            <a:ext cx="4160534" cy="26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de-DE" b="1" dirty="0">
                <a:cs typeface="Arial" panose="020B0604020202020204"/>
              </a:rPr>
              <a:t>Multi-stage expansion strategy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41279" y="1373023"/>
            <a:ext cx="9801802" cy="779127"/>
            <a:chOff x="1043234" y="5077755"/>
            <a:chExt cx="10799016" cy="779127"/>
          </a:xfrm>
        </p:grpSpPr>
        <p:grpSp>
          <p:nvGrpSpPr>
            <p:cNvPr id="18" name="Group 17"/>
            <p:cNvGrpSpPr/>
            <p:nvPr/>
          </p:nvGrpSpPr>
          <p:grpSpPr>
            <a:xfrm>
              <a:off x="1043234" y="5087828"/>
              <a:ext cx="10799016" cy="769054"/>
              <a:chOff x="607173" y="1350383"/>
              <a:chExt cx="4889003" cy="1581154"/>
            </a:xfrm>
          </p:grpSpPr>
          <p:sp>
            <p:nvSpPr>
              <p:cNvPr id="19" name="Textplatzhalter 2"/>
              <p:cNvSpPr txBox="1"/>
              <p:nvPr/>
            </p:nvSpPr>
            <p:spPr>
              <a:xfrm>
                <a:off x="607173" y="1772809"/>
                <a:ext cx="870202" cy="7769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lIns="91440" tIns="45720" rIns="91440" bIns="45720" anchor="ctr" anchorCtr="0">
                <a:normAutofit/>
              </a:bodyPr>
              <a:lstStyle>
                <a:lvl1pPr marL="2159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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864235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864235" indent="-2159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Stage 1 – 2026</a:t>
                </a:r>
              </a:p>
            </p:txBody>
          </p:sp>
          <p:sp>
            <p:nvSpPr>
              <p:cNvPr id="20" name="Textplatzhalter 2"/>
              <p:cNvSpPr txBox="1"/>
              <p:nvPr/>
            </p:nvSpPr>
            <p:spPr>
              <a:xfrm>
                <a:off x="1872524" y="1828446"/>
                <a:ext cx="867744" cy="7213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lIns="91440" tIns="45720" rIns="91440" bIns="45720" anchor="ctr" anchorCtr="0">
                <a:normAutofit lnSpcReduction="10000"/>
              </a:bodyPr>
              <a:lstStyle>
                <a:lvl1pPr marL="2159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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864235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864235" indent="-2159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Stage 2 – 2031</a:t>
                </a:r>
              </a:p>
            </p:txBody>
          </p:sp>
          <p:sp>
            <p:nvSpPr>
              <p:cNvPr id="21" name="Textplatzhalter 2"/>
              <p:cNvSpPr txBox="1"/>
              <p:nvPr/>
            </p:nvSpPr>
            <p:spPr>
              <a:xfrm>
                <a:off x="3112871" y="1758459"/>
                <a:ext cx="928418" cy="7769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</a:ln>
            </p:spPr>
            <p:txBody>
              <a:bodyPr lIns="91440" tIns="45720" rIns="91440" bIns="45720" anchor="ctr" anchorCtr="0">
                <a:normAutofit/>
              </a:bodyPr>
              <a:lstStyle>
                <a:lvl1pPr marL="2159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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864235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864235" indent="-2159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Stage 3 – 2036</a:t>
                </a:r>
              </a:p>
            </p:txBody>
          </p:sp>
          <p:sp>
            <p:nvSpPr>
              <p:cNvPr id="22" name="Textplatzhalter 2"/>
              <p:cNvSpPr txBox="1"/>
              <p:nvPr/>
            </p:nvSpPr>
            <p:spPr>
              <a:xfrm>
                <a:off x="4438244" y="1634397"/>
                <a:ext cx="1057932" cy="9360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  <a:prstDash val="dash"/>
              </a:ln>
            </p:spPr>
            <p:txBody>
              <a:bodyPr lIns="91440" tIns="45720" rIns="91440" bIns="45720" anchor="ctr" anchorCtr="0">
                <a:normAutofit fontScale="70000" lnSpcReduction="20000"/>
              </a:bodyPr>
              <a:lstStyle>
                <a:lvl1pPr marL="2159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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864235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864235" indent="-21590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latin typeface="Arial" panose="020B0604020202020204"/>
                    <a:ea typeface="MS PGothic" panose="020B0600070205080204" pitchFamily="34" charset="-128"/>
                    <a:cs typeface="Arial" panose="020B0604020202020204"/>
                  </a:rPr>
                  <a:t>Possible Stage 4 – Multi-plant augmentation </a:t>
                </a:r>
              </a:p>
            </p:txBody>
          </p:sp>
          <p:pic>
            <p:nvPicPr>
              <p:cNvPr id="23" name="Graphic 22" descr="Arrow: Straight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531250" y="1350383"/>
                <a:ext cx="233524" cy="1504094"/>
              </a:xfrm>
              <a:prstGeom prst="rect">
                <a:avLst/>
              </a:prstGeom>
            </p:spPr>
          </p:pic>
          <p:pic>
            <p:nvPicPr>
              <p:cNvPr id="24" name="Graphic 23" descr="Arrow: Straight with solid fill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2793296" y="1427443"/>
                <a:ext cx="233524" cy="1504094"/>
              </a:xfrm>
              <a:prstGeom prst="rect">
                <a:avLst/>
              </a:prstGeom>
            </p:spPr>
          </p:pic>
        </p:grpSp>
        <p:pic>
          <p:nvPicPr>
            <p:cNvPr id="13" name="Graphic 12" descr="Arrow: Straight with solid fill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18707" y="5077755"/>
              <a:ext cx="496671" cy="731573"/>
            </a:xfrm>
            <a:prstGeom prst="rect">
              <a:avLst/>
            </a:prstGeom>
          </p:spPr>
        </p:pic>
      </p:grp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015670188"/>
              </p:ext>
            </p:extLst>
          </p:nvPr>
        </p:nvGraphicFramePr>
        <p:xfrm>
          <a:off x="436954" y="2540170"/>
          <a:ext cx="10974421" cy="22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9" name="Group 38"/>
          <p:cNvGrpSpPr/>
          <p:nvPr/>
        </p:nvGrpSpPr>
        <p:grpSpPr>
          <a:xfrm rot="5400000">
            <a:off x="5745261" y="2092353"/>
            <a:ext cx="556366" cy="543600"/>
            <a:chOff x="5104742" y="3273524"/>
            <a:chExt cx="411447" cy="402006"/>
          </a:xfrm>
        </p:grpSpPr>
        <p:sp>
          <p:nvSpPr>
            <p:cNvPr id="40" name="Shape 916"/>
            <p:cNvSpPr/>
            <p:nvPr/>
          </p:nvSpPr>
          <p:spPr bwMode="auto">
            <a:xfrm rot="10800000" flipV="1">
              <a:off x="5104742" y="3273524"/>
              <a:ext cx="411447" cy="40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472C4">
                <a:lumMod val="75000"/>
              </a:srgbClr>
            </a:solidFill>
            <a:ln w="12700" cap="flat">
              <a:solidFill>
                <a:sysClr val="window" lastClr="FFFFFF"/>
              </a:solidFill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kumimoji="0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Kontrapunkt Bob Bold"/>
                <a:cs typeface="Kontrapunkt Bob Bold"/>
                <a:sym typeface="Kontrapunkt Bob Bold"/>
              </a:endParaRPr>
            </a:p>
          </p:txBody>
        </p:sp>
        <p:grpSp>
          <p:nvGrpSpPr>
            <p:cNvPr id="41" name="Group 919"/>
            <p:cNvGrpSpPr/>
            <p:nvPr/>
          </p:nvGrpSpPr>
          <p:grpSpPr bwMode="auto">
            <a:xfrm rot="16200000" flipV="1">
              <a:off x="5198972" y="3331319"/>
              <a:ext cx="216115" cy="286421"/>
              <a:chOff x="-674620" y="1102368"/>
              <a:chExt cx="286039" cy="370394"/>
            </a:xfrm>
          </p:grpSpPr>
          <p:sp>
            <p:nvSpPr>
              <p:cNvPr id="42" name="Shape 917"/>
              <p:cNvSpPr/>
              <p:nvPr/>
            </p:nvSpPr>
            <p:spPr bwMode="auto">
              <a:xfrm>
                <a:off x="-674619" y="1102368"/>
                <a:ext cx="286038" cy="161693"/>
              </a:xfrm>
              <a:custGeom>
                <a:avLst/>
                <a:gdLst>
                  <a:gd name="T0" fmla="*/ 143019 w 21287"/>
                  <a:gd name="T1" fmla="*/ 80847 h 21059"/>
                  <a:gd name="T2" fmla="*/ 143019 w 21287"/>
                  <a:gd name="T3" fmla="*/ 80847 h 21059"/>
                  <a:gd name="T4" fmla="*/ 143019 w 21287"/>
                  <a:gd name="T5" fmla="*/ 80847 h 21059"/>
                  <a:gd name="T6" fmla="*/ 143019 w 21287"/>
                  <a:gd name="T7" fmla="*/ 80847 h 2105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87" h="21059" extrusionOk="0">
                    <a:moveTo>
                      <a:pt x="2732" y="20247"/>
                    </a:moveTo>
                    <a:cubicBezTo>
                      <a:pt x="2108" y="21329"/>
                      <a:pt x="1094" y="21329"/>
                      <a:pt x="470" y="20247"/>
                    </a:cubicBezTo>
                    <a:cubicBezTo>
                      <a:pt x="-157" y="19164"/>
                      <a:pt x="-157" y="17409"/>
                      <a:pt x="470" y="16317"/>
                    </a:cubicBezTo>
                    <a:lnTo>
                      <a:pt x="9510" y="811"/>
                    </a:lnTo>
                    <a:cubicBezTo>
                      <a:pt x="10135" y="-271"/>
                      <a:pt x="11149" y="-271"/>
                      <a:pt x="11776" y="811"/>
                    </a:cubicBezTo>
                    <a:lnTo>
                      <a:pt x="20816" y="16317"/>
                    </a:lnTo>
                    <a:cubicBezTo>
                      <a:pt x="21443" y="17409"/>
                      <a:pt x="21443" y="19154"/>
                      <a:pt x="20816" y="20247"/>
                    </a:cubicBezTo>
                    <a:cubicBezTo>
                      <a:pt x="20189" y="21329"/>
                      <a:pt x="19178" y="21329"/>
                      <a:pt x="18551" y="20247"/>
                    </a:cubicBezTo>
                    <a:lnTo>
                      <a:pt x="10642" y="7530"/>
                    </a:lnTo>
                    <a:cubicBezTo>
                      <a:pt x="10642" y="7530"/>
                      <a:pt x="2732" y="20247"/>
                      <a:pt x="2732" y="2024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91313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3" name="Shape 918"/>
              <p:cNvSpPr/>
              <p:nvPr/>
            </p:nvSpPr>
            <p:spPr bwMode="auto">
              <a:xfrm rot="10800000">
                <a:off x="-674620" y="1311069"/>
                <a:ext cx="286038" cy="161693"/>
              </a:xfrm>
              <a:custGeom>
                <a:avLst/>
                <a:gdLst>
                  <a:gd name="T0" fmla="*/ 143019 w 21287"/>
                  <a:gd name="T1" fmla="*/ 80847 h 21059"/>
                  <a:gd name="T2" fmla="*/ 143019 w 21287"/>
                  <a:gd name="T3" fmla="*/ 80847 h 21059"/>
                  <a:gd name="T4" fmla="*/ 143019 w 21287"/>
                  <a:gd name="T5" fmla="*/ 80847 h 21059"/>
                  <a:gd name="T6" fmla="*/ 143019 w 21287"/>
                  <a:gd name="T7" fmla="*/ 80847 h 2105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87" h="21059" extrusionOk="0">
                    <a:moveTo>
                      <a:pt x="2732" y="20247"/>
                    </a:moveTo>
                    <a:cubicBezTo>
                      <a:pt x="2108" y="21329"/>
                      <a:pt x="1094" y="21329"/>
                      <a:pt x="470" y="20247"/>
                    </a:cubicBezTo>
                    <a:cubicBezTo>
                      <a:pt x="-157" y="19164"/>
                      <a:pt x="-157" y="17409"/>
                      <a:pt x="470" y="16317"/>
                    </a:cubicBezTo>
                    <a:lnTo>
                      <a:pt x="9510" y="811"/>
                    </a:lnTo>
                    <a:cubicBezTo>
                      <a:pt x="10135" y="-271"/>
                      <a:pt x="11149" y="-271"/>
                      <a:pt x="11776" y="811"/>
                    </a:cubicBezTo>
                    <a:lnTo>
                      <a:pt x="20816" y="16317"/>
                    </a:lnTo>
                    <a:cubicBezTo>
                      <a:pt x="21443" y="17409"/>
                      <a:pt x="21443" y="19154"/>
                      <a:pt x="20816" y="20247"/>
                    </a:cubicBezTo>
                    <a:cubicBezTo>
                      <a:pt x="20189" y="21329"/>
                      <a:pt x="19178" y="21329"/>
                      <a:pt x="18551" y="20247"/>
                    </a:cubicBezTo>
                    <a:lnTo>
                      <a:pt x="10642" y="7530"/>
                    </a:lnTo>
                    <a:cubicBezTo>
                      <a:pt x="10642" y="7530"/>
                      <a:pt x="2732" y="20247"/>
                      <a:pt x="2732" y="2024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91313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6278019" y="5195485"/>
            <a:ext cx="5359753" cy="575274"/>
          </a:xfrm>
          <a:prstGeom prst="rect">
            <a:avLst/>
          </a:prstGeom>
          <a:noFill/>
          <a:ln w="12700">
            <a:solidFill>
              <a:srgbClr val="005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indent="-171450"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</a:rPr>
              <a:t>Production augmentation in existing facility by 25% in Stage 2</a:t>
            </a:r>
          </a:p>
          <a:p>
            <a:pPr marL="171450" indent="-171450"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</a:rPr>
              <a:t>Addition of new production facility in Stage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78020" y="4877330"/>
            <a:ext cx="5359753" cy="318155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Key expansion Areas</a:t>
            </a:r>
          </a:p>
        </p:txBody>
      </p:sp>
      <p:sp>
        <p:nvSpPr>
          <p:cNvPr id="55" name="Textplatzhalter 13"/>
          <p:cNvSpPr txBox="1"/>
          <p:nvPr/>
        </p:nvSpPr>
        <p:spPr>
          <a:xfrm>
            <a:off x="380988" y="5829674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Sources: 1. E-mail from CEO, 2.</a:t>
            </a:r>
            <a:r>
              <a:rPr lang="en-US" sz="800" dirty="0">
                <a:hlinkClick r:id="rId9"/>
              </a:rPr>
              <a:t> https://www.statista.com/outlook/mmo/electric-vehicles/worldwide</a:t>
            </a:r>
            <a:r>
              <a:rPr lang="en-US" sz="800" dirty="0"/>
              <a:t> : </a:t>
            </a:r>
            <a:r>
              <a:rPr lang="en-US" sz="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Electric Vehicles market worldwide is projected to grow by </a:t>
            </a:r>
            <a:r>
              <a:rPr lang="en-US" sz="800" b="1" i="0" dirty="0">
                <a:solidFill>
                  <a:srgbClr val="5F636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9.82</a:t>
            </a:r>
            <a:r>
              <a:rPr lang="en-US" sz="8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% (2024-2028) </a:t>
            </a:r>
            <a:r>
              <a:rPr lang="en-US" dirty="0"/>
              <a:t>, 3. </a:t>
            </a:r>
            <a:r>
              <a:rPr lang="en-US" dirty="0">
                <a:hlinkClick r:id="rId10" action="ppaction://hlinksldjump"/>
              </a:rPr>
              <a:t>Explanation in backup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618EF5-137E-156A-6B76-7E45EB1AB0A1}"/>
              </a:ext>
            </a:extLst>
          </p:cNvPr>
          <p:cNvSpPr/>
          <p:nvPr/>
        </p:nvSpPr>
        <p:spPr>
          <a:xfrm>
            <a:off x="380986" y="5183238"/>
            <a:ext cx="5532995" cy="575274"/>
          </a:xfrm>
          <a:prstGeom prst="rect">
            <a:avLst/>
          </a:prstGeom>
          <a:noFill/>
          <a:ln w="12700">
            <a:solidFill>
              <a:srgbClr val="005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indent="-171450"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</a:rPr>
              <a:t>Procurement of land for site, legal signings and partnerships for raw-ma</a:t>
            </a: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terial</a:t>
            </a:r>
            <a:endParaRPr lang="en-US" sz="1200" kern="0" dirty="0">
              <a:solidFill>
                <a:srgbClr val="000000"/>
              </a:solidFill>
              <a:latin typeface="Arial" panose="020B0604020202020204"/>
              <a:ea typeface="+mn-ea"/>
              <a:cs typeface="Arial" panose="020B0604020202020204"/>
            </a:endParaRPr>
          </a:p>
          <a:p>
            <a:pPr marL="171450" indent="-171450"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  <a:ea typeface="+mn-ea"/>
                <a:cs typeface="Arial" panose="020B0604020202020204"/>
              </a:rPr>
              <a:t>Phase-implementation to start production as soon as possible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F7057-FA37-0247-C84C-FDC57413F65A}"/>
              </a:ext>
            </a:extLst>
          </p:cNvPr>
          <p:cNvSpPr/>
          <p:nvPr/>
        </p:nvSpPr>
        <p:spPr>
          <a:xfrm>
            <a:off x="380987" y="4865083"/>
            <a:ext cx="5532997" cy="318155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1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Enter title here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2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Factory planning project plan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Enter title here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3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Objectives and strategic goals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Enter title here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4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Plant Area Benchmarks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Enter title here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5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Site Selection Requirements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 Factors Justification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380988" y="5729713"/>
            <a:ext cx="11484000" cy="313315"/>
          </a:xfrm>
        </p:spPr>
        <p:txBody>
          <a:bodyPr/>
          <a:lstStyle/>
          <a:p>
            <a:r>
              <a:rPr lang="en-GB" sz="800" b="0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Sources:1.lecture Slides L3_Location planning and plant structure planning 2.Case of company-internal documents</a:t>
            </a:r>
            <a:endParaRPr lang="en-GB" sz="800" dirty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380988" y="1063797"/>
          <a:ext cx="11484000" cy="466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156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1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Qualification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Availability of qualified employees ensures hiring of qualified personnel who are critical for the efficient operations of the company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r>
                        <a:rPr lang="en-US" sz="1600" dirty="0"/>
                        <a:t>Expansion options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Expansion options are crucial for a factory to meet its future-projected increased demands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22">
                <a:tc>
                  <a:txBody>
                    <a:bodyPr/>
                    <a:lstStyle/>
                    <a:p>
                      <a:r>
                        <a:rPr lang="en-US" sz="1600" dirty="0"/>
                        <a:t>Transport connection and infrastructure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/>
                        <a:t>Choosing a location hinges significantly on transport connections, which are vital for ensuring accessibility, expanding reach and optimizing logistical operations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r>
                        <a:rPr lang="en-US" sz="1600" dirty="0"/>
                        <a:t>Proximity to Tesla’s planned factory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Proximity to the Tesla’s planned factory ensures a continuous supply of materials and a more efficient operations with less down times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r>
                        <a:rPr lang="en-US" sz="1600" dirty="0"/>
                        <a:t>Supply network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Having a sufficient supply network of amenities such as energy and water ensures the factory runs efficiently and maintains a more sustainable operation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6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Site Selection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Pair-by-pair comparison 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380988" y="5854859"/>
            <a:ext cx="11484000" cy="297321"/>
          </a:xfrm>
        </p:spPr>
        <p:txBody>
          <a:bodyPr/>
          <a:lstStyle/>
          <a:p>
            <a:r>
              <a:rPr lang="en-GB" sz="800" b="0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Sources:1.lecture Slides L3_Location planning and plant structure planning 2.Case of company-internal documents</a:t>
            </a:r>
            <a:endParaRPr lang="en-GB" sz="800" dirty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3169285538"/>
              </p:ext>
            </p:extLst>
          </p:nvPr>
        </p:nvGraphicFramePr>
        <p:xfrm>
          <a:off x="380988" y="1003141"/>
          <a:ext cx="10808463" cy="426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1457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u="sng" dirty="0">
                          <a:solidFill>
                            <a:schemeClr val="tx2"/>
                          </a:solidFill>
                          <a:latin typeface="Arial" panose="020B0604020202020204"/>
                          <a:cs typeface="Arial" panose="020B0604020202020204"/>
                        </a:rPr>
                        <a:t>Pair-by-pair comparison</a:t>
                      </a:r>
                      <a:endParaRPr u="sng" baseline="30000" dirty="0"/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u="sng" dirty="0">
                        <a:solidFill>
                          <a:schemeClr val="tx2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sng" dirty="0">
                          <a:solidFill>
                            <a:schemeClr val="tx2"/>
                          </a:solidFill>
                          <a:latin typeface="Arial" panose="020B0604020202020204"/>
                          <a:cs typeface="Arial" panose="020B0604020202020204"/>
                        </a:rPr>
                        <a:t>Evaluation criteria</a:t>
                      </a:r>
                      <a:endParaRPr u="sng" dirty="0"/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tx2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/>
                          <a:cs typeface="Arial" panose="020B0604020202020204"/>
                        </a:rPr>
                        <a:t>-1  Less important </a:t>
                      </a:r>
                      <a:endParaRPr dirty="0"/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/>
                          <a:cs typeface="Arial" panose="020B0604020202020204"/>
                        </a:rPr>
                        <a:t>0   Equally important </a:t>
                      </a:r>
                      <a:endParaRPr dirty="0"/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Arial" panose="020B0604020202020204"/>
                          <a:cs typeface="Arial" panose="020B0604020202020204"/>
                        </a:rPr>
                        <a:t>1   More important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Employee qualification</a:t>
                      </a:r>
                      <a:endParaRPr lang="en-US" sz="1400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Expansion options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i="0" u="none" strike="noStrike" cap="none" spc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Transport connection and infrastructure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Cost of land and workers</a:t>
                      </a:r>
                      <a:endParaRPr sz="140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Proximity to Tesla’s planned factory</a:t>
                      </a:r>
                      <a:endParaRPr lang="en-GB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Supply network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Sum</a:t>
                      </a:r>
                      <a:endParaRPr lang="zh-CN" sz="1400" b="1" dirty="0">
                        <a:solidFill>
                          <a:schemeClr val="bg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Standardization summand</a:t>
                      </a:r>
                      <a:endParaRPr lang="zh-CN" sz="1400" b="1">
                        <a:solidFill>
                          <a:schemeClr val="bg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Absolute weighting</a:t>
                      </a:r>
                      <a:endParaRPr lang="zh-CN" sz="1400" b="1">
                        <a:solidFill>
                          <a:schemeClr val="bg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Standardization weighting</a:t>
                      </a:r>
                      <a:endParaRPr lang="zh-CN" sz="1400" b="1">
                        <a:solidFill>
                          <a:schemeClr val="bg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Employee qualification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-5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zh-CN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Expansion options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0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-2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4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12</a:t>
                      </a:r>
                      <a:endParaRPr lang="zh-CN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i="0" u="none" strike="noStrike" cap="none" spc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Transport connection and infrastructure</a:t>
                      </a:r>
                      <a:endParaRPr lang="en-US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  <a:round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  <a:round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zh-CN" sz="1400" dirty="0"/>
                        <a:t>5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zh-CN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GB" altLang="zh-CN" sz="1400" b="1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sz="1400" b="1" dirty="0"/>
                    </a:p>
                  </a:txBody>
                  <a:tcPr>
                    <a:lnL w="12699" algn="ctr">
                      <a:noFill/>
                      <a:round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Cost of land and workers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0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0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7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GB" altLang="zh-CN" sz="14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zh-CN" sz="14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Proximity to Tesla’s planned factory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accent6"/>
                          </a:solidFill>
                        </a:rPr>
                        <a:t>16</a:t>
                      </a:r>
                      <a:endParaRPr lang="zh-CN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484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Supply network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b="1" dirty="0"/>
                        <a:t>X</a:t>
                      </a:r>
                      <a:endParaRPr lang="zh-CN"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6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GB" sz="1400" b="1" dirty="0">
                          <a:solidFill>
                            <a:schemeClr val="accent6"/>
                          </a:solidFill>
                        </a:rPr>
                        <a:t>33</a:t>
                      </a:r>
                      <a:endParaRPr sz="1400" b="1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6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Site Selection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Comparison of the 3 Pre-Selected Cities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380988" y="5664836"/>
            <a:ext cx="11484000" cy="210553"/>
          </a:xfrm>
        </p:spPr>
        <p:txBody>
          <a:bodyPr/>
          <a:lstStyle/>
          <a:p>
            <a:r>
              <a:rPr lang="en-GB" sz="800" b="0" i="0" u="none" strike="noStrike" cap="none" spc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Sources:1.lecture Slides L3_Location planning and plant structure planning 2.Case of company-internal documents</a:t>
            </a:r>
            <a:endParaRPr lang="en-GB" sz="800" dirty="0"/>
          </a:p>
          <a:p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03720"/>
              </p:ext>
            </p:extLst>
          </p:nvPr>
        </p:nvGraphicFramePr>
        <p:xfrm>
          <a:off x="380988" y="1031853"/>
          <a:ext cx="11484000" cy="479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20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Weighting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Bangalore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Hubli-Dharwar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Mangaluru</a:t>
                      </a:r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70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sz="1200" dirty="0"/>
                        <a:t>Employee qualifications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sz="1200" dirty="0"/>
                        <a:t>Expansion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688">
                <a:tc>
                  <a:txBody>
                    <a:bodyPr/>
                    <a:lstStyle/>
                    <a:p>
                      <a:r>
                        <a:rPr lang="en-US" sz="1200" dirty="0"/>
                        <a:t>Transport connection and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sz="1200" dirty="0"/>
                        <a:t>Cost of land and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819">
                <a:tc>
                  <a:txBody>
                    <a:bodyPr/>
                    <a:lstStyle/>
                    <a:p>
                      <a:r>
                        <a:rPr lang="en-US" sz="1200" dirty="0"/>
                        <a:t>Proximity to Tesla’s planned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950">
                <a:tc>
                  <a:txBody>
                    <a:bodyPr/>
                    <a:lstStyle/>
                    <a:p>
                      <a:r>
                        <a:rPr lang="en-US" sz="1200" dirty="0"/>
                        <a:t>Supply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478">
                <a:tc>
                  <a:txBody>
                    <a:bodyPr/>
                    <a:lstStyle/>
                    <a:p>
                      <a:r>
                        <a:rPr lang="en-US" dirty="0"/>
                        <a:t>Total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platzhalter 14">
            <a:extLst>
              <a:ext uri="{FF2B5EF4-FFF2-40B4-BE49-F238E27FC236}">
                <a16:creationId xmlns:a16="http://schemas.microsoft.com/office/drawing/2014/main" id="{58439940-3EBE-FAD0-B0C5-A02DDA1F02F0}"/>
              </a:ext>
            </a:extLst>
          </p:cNvPr>
          <p:cNvSpPr txBox="1">
            <a:spLocks/>
          </p:cNvSpPr>
          <p:nvPr/>
        </p:nvSpPr>
        <p:spPr>
          <a:xfrm>
            <a:off x="368514" y="5884425"/>
            <a:ext cx="11484000" cy="2973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latin typeface="Arial" panose="020B0604020202020204"/>
                <a:ea typeface="Arial" panose="020B0604020202020204"/>
                <a:cs typeface="Arial" panose="020B0604020202020204"/>
              </a:rPr>
              <a:t>Sources:1.lecture Slides L3_Location planning and plant structure planning 2.Case of company-internal documents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9525" imgH="9525" progId="TCLayout.ActiveDocument.1">
                  <p:embed/>
                </p:oleObj>
              </mc:Choice>
              <mc:Fallback>
                <p:oleObj name="think-cell Folie" r:id="rId5" imgW="9525" imgH="9525" progId="TCLayout.ActiveDocument.1">
                  <p:embed/>
                  <p:pic>
                    <p:nvPicPr>
                      <p:cNvPr id="0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84220" y="1038406"/>
            <a:ext cx="11480767" cy="462472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1		</a:t>
            </a:r>
            <a:r>
              <a:rPr lang="en-US" sz="1600" b="1" dirty="0">
                <a:solidFill>
                  <a:schemeClr val="tx2"/>
                </a:solidFill>
              </a:rPr>
              <a:t>Executive Summary			</a:t>
            </a:r>
            <a:r>
              <a:rPr lang="en-US" sz="1600" b="1" dirty="0"/>
              <a:t>	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3</a:t>
            </a:r>
            <a:endParaRPr lang="en-US" sz="1000" b="1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2		</a:t>
            </a:r>
            <a:r>
              <a:rPr lang="en-US" sz="1600" b="1" dirty="0">
                <a:solidFill>
                  <a:schemeClr val="tx2"/>
                </a:solidFill>
              </a:rPr>
              <a:t>Factory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Planning project plan	</a:t>
            </a:r>
            <a:r>
              <a:rPr lang="en-US" sz="1600" b="1" dirty="0"/>
              <a:t>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3		</a:t>
            </a:r>
            <a:r>
              <a:rPr lang="en-US" sz="1600" b="1" dirty="0">
                <a:solidFill>
                  <a:schemeClr val="tx2"/>
                </a:solidFill>
              </a:rPr>
              <a:t>Objectives and Strategic goals	</a:t>
            </a:r>
            <a:r>
              <a:rPr lang="en-US" sz="1600" b="1" dirty="0"/>
              <a:t>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4		</a:t>
            </a:r>
            <a:r>
              <a:rPr lang="en-US" sz="1600" b="1" dirty="0">
                <a:solidFill>
                  <a:schemeClr val="tx2"/>
                </a:solidFill>
              </a:rPr>
              <a:t>Plant Area Benchmark		</a:t>
            </a:r>
            <a:r>
              <a:rPr lang="en-US" sz="1600" b="1" dirty="0"/>
              <a:t>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5		</a:t>
            </a:r>
            <a:r>
              <a:rPr lang="en-US" sz="1600" b="1" dirty="0">
                <a:solidFill>
                  <a:schemeClr val="tx2"/>
                </a:solidFill>
              </a:rPr>
              <a:t>Site Selection Requirements</a:t>
            </a:r>
            <a:r>
              <a:rPr lang="en-US" sz="1600" b="1" dirty="0"/>
              <a:t>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7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6		</a:t>
            </a:r>
            <a:r>
              <a:rPr lang="en-US" sz="1600" b="1" dirty="0">
                <a:solidFill>
                  <a:schemeClr val="tx2"/>
                </a:solidFill>
              </a:rPr>
              <a:t>Site Selection</a:t>
            </a:r>
            <a:r>
              <a:rPr lang="en-US" sz="1600" b="1" dirty="0"/>
              <a:t>						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7		</a:t>
            </a:r>
            <a:r>
              <a:rPr lang="en-US" sz="1600" b="1" dirty="0">
                <a:solidFill>
                  <a:schemeClr val="tx2"/>
                </a:solidFill>
              </a:rPr>
              <a:t>Process Planning</a:t>
            </a:r>
            <a:r>
              <a:rPr lang="en-US" sz="1600" b="1" dirty="0"/>
              <a:t>					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9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8		</a:t>
            </a:r>
            <a:r>
              <a:rPr lang="en-US" sz="1600" b="1" dirty="0">
                <a:solidFill>
                  <a:schemeClr val="tx2"/>
                </a:solidFill>
              </a:rPr>
              <a:t>Capacity Planning</a:t>
            </a:r>
            <a:r>
              <a:rPr lang="en-US" sz="1600" b="1" dirty="0"/>
              <a:t>				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10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9		</a:t>
            </a:r>
            <a:r>
              <a:rPr lang="en-US" sz="1600" b="1" dirty="0">
                <a:solidFill>
                  <a:schemeClr val="tx2"/>
                </a:solidFill>
              </a:rPr>
              <a:t>Factory Structure and Expansion Planning </a:t>
            </a:r>
            <a:r>
              <a:rPr lang="en-US" sz="1600" b="1" dirty="0"/>
              <a:t>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11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Task 10	</a:t>
            </a:r>
            <a:r>
              <a:rPr lang="en-US" sz="1600" b="1" dirty="0">
                <a:solidFill>
                  <a:schemeClr val="tx2"/>
                </a:solidFill>
              </a:rPr>
              <a:t>Next Steps	</a:t>
            </a:r>
            <a:r>
              <a:rPr lang="en-US" sz="1600" dirty="0"/>
              <a:t>						</a:t>
            </a:r>
            <a:r>
              <a:rPr lang="en-US" sz="1600" b="1" dirty="0"/>
              <a:t>														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Page 12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submission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7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Process Planning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Assumptions &amp; Justification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380988" y="5822688"/>
            <a:ext cx="11484000" cy="2105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977560" y="2714860"/>
            <a:ext cx="820047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Mixing and Dispersing: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homogeneous slurry critical for electrode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Coating and Drying: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coating and drying to maintain electrode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Cutting, Stacking, and Winding: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Essential for creating the cell's core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Electrolyte Filling and Sealing: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Critical for cell's electrochemical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Formation, Aging, and Testing: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reliability and longevity of the battery cells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DF2365-B2BE-8F93-24FC-43EC8D6E8BA4}"/>
              </a:ext>
            </a:extLst>
          </p:cNvPr>
          <p:cNvSpPr/>
          <p:nvPr/>
        </p:nvSpPr>
        <p:spPr>
          <a:xfrm>
            <a:off x="1977561" y="1197492"/>
            <a:ext cx="7997277" cy="1197363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C3018-BDE9-A035-5E78-FB4F88821523}"/>
              </a:ext>
            </a:extLst>
          </p:cNvPr>
          <p:cNvSpPr/>
          <p:nvPr/>
        </p:nvSpPr>
        <p:spPr>
          <a:xfrm>
            <a:off x="1977560" y="2776843"/>
            <a:ext cx="7997278" cy="2811954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708F98-49A7-81BB-6FEB-17EDCB2A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560" y="1212733"/>
            <a:ext cx="597791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manufacturing processes based on industry norms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precision and control to ensure high-quality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5715" imgH="5715" progId="TCLayout.ActiveDocument.1">
                  <p:embed/>
                </p:oleObj>
              </mc:Choice>
              <mc:Fallback>
                <p:oleObj name="think-cell Folie" r:id="rId7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80988" y="201600"/>
            <a:ext cx="11484000" cy="543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8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Capacity Planning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Capacity Requirement and Floor Area Planning for Year 1 and Year 10 w.r.t Production Process.</a:t>
            </a:r>
          </a:p>
        </p:txBody>
      </p:sp>
      <p:sp>
        <p:nvSpPr>
          <p:cNvPr id="17" name="Textplatzhalter 14"/>
          <p:cNvSpPr txBox="1"/>
          <p:nvPr/>
        </p:nvSpPr>
        <p:spPr>
          <a:xfrm>
            <a:off x="380988" y="58705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/>
              <a:t>Source 1: </a:t>
            </a:r>
            <a:r>
              <a:rPr lang="en-US" sz="700">
                <a:hlinkClick r:id="rId9"/>
              </a:rPr>
              <a:t>https://shorturl.at/4laaX</a:t>
            </a:r>
            <a:r>
              <a:rPr lang="en-US" sz="700"/>
              <a:t>  ;Source 2: </a:t>
            </a:r>
            <a:r>
              <a:rPr lang="en-US" sz="7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0"/>
              </a:rPr>
              <a:t>https://batteryuniversity.com/</a:t>
            </a:r>
            <a:r>
              <a:rPr lang="en-US" sz="7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Source 3: </a:t>
            </a:r>
            <a:r>
              <a:rPr lang="en-US" sz="700">
                <a:hlinkClick r:id="rId11"/>
              </a:rPr>
              <a:t>https://www.batterydesign.net/tesla-4680-cell/</a:t>
            </a:r>
            <a:r>
              <a:rPr lang="en-US" sz="700"/>
              <a:t> , Source 4: </a:t>
            </a:r>
            <a:r>
              <a:rPr lang="en-US" sz="7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12"/>
              </a:rPr>
              <a:t>https://www.youtube.com/watch?v=aCz6BZnf35c&amp;t=218s</a:t>
            </a:r>
            <a:r>
              <a:rPr lang="en-US" sz="70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, Source 5: </a:t>
            </a:r>
            <a:r>
              <a:rPr lang="en-US" sz="700">
                <a:hlinkClick r:id="rId13"/>
              </a:rPr>
              <a:t>https://www.statista.com/outlook/mmo/electric-vehicles/worldwide</a:t>
            </a:r>
            <a:r>
              <a:rPr lang="en-US" sz="700"/>
              <a:t> </a:t>
            </a:r>
          </a:p>
        </p:txBody>
      </p:sp>
      <p:sp>
        <p:nvSpPr>
          <p:cNvPr id="27" name="Rechteck 5"/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 dirty="0"/>
              <a:t>BACKUP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368288" y="885436"/>
            <a:ext cx="11484000" cy="357528"/>
            <a:chOff x="3596266" y="1022289"/>
            <a:chExt cx="6947139" cy="330835"/>
          </a:xfrm>
        </p:grpSpPr>
        <p:sp>
          <p:nvSpPr>
            <p:cNvPr id="29" name="Rectangle 28"/>
            <p:cNvSpPr/>
            <p:nvPr/>
          </p:nvSpPr>
          <p:spPr>
            <a:xfrm>
              <a:off x="3596266" y="1022289"/>
              <a:ext cx="3449561" cy="330835"/>
            </a:xfrm>
            <a:prstGeom prst="rect">
              <a:avLst/>
            </a:prstGeom>
            <a:solidFill>
              <a:srgbClr val="0053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Year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93844" y="1022289"/>
              <a:ext cx="3449561" cy="330835"/>
            </a:xfrm>
            <a:prstGeom prst="rect">
              <a:avLst/>
            </a:prstGeom>
            <a:solidFill>
              <a:srgbClr val="B9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Year 10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1572374"/>
              </p:ext>
            </p:extLst>
          </p:nvPr>
        </p:nvGraphicFramePr>
        <p:xfrm>
          <a:off x="380988" y="1518291"/>
          <a:ext cx="5715011" cy="1677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454"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Equipment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Production Output (GWh/unit/year)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No. of units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Machine area x 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Non-</a:t>
                      </a:r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Func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Area y 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Area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*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used (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x+y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767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DP Vacuum mixer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0.4 (OEE = 80%) = 0.32</a:t>
                      </a: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520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42">
                <a:tc>
                  <a:txBody>
                    <a:bodyPr/>
                    <a:lstStyle/>
                    <a:p>
                      <a:pPr marL="7175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Electrode Coating machine (ECM)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3.5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600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1,020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767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Drying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1,125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787.5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1,912.5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Calander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232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162.4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394.4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767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Laser cutting machine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79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Vacuum Drying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315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220.5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535.5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368288" y="1281691"/>
            <a:ext cx="11484000" cy="210553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Production Step 1: Electrode Manufacturing (Annually)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4008187"/>
              </p:ext>
            </p:extLst>
          </p:nvPr>
        </p:nvGraphicFramePr>
        <p:xfrm>
          <a:off x="6149977" y="1518291"/>
          <a:ext cx="5715011" cy="1672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068"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Equipment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Production Output (GWh/unit/year)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No. of units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Machine area x 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Non-</a:t>
                      </a:r>
                      <a:r>
                        <a:rPr 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Func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Area y 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Area</a:t>
                      </a: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*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used (</a:t>
                      </a:r>
                      <a:r>
                        <a:rPr lang="en-US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x+y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 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25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DP Vacuum mixer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0.4 (OEE = 80%) = 0.32</a:t>
                      </a: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1,320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2,244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marL="7175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Electrode Coating machine (ECM)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3.5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1,560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1,092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2,652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25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Drying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lv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2,925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2,047.5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4,972.5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Calander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Laser cutting machine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178.5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28">
                <a:tc>
                  <a:txBody>
                    <a:bodyPr/>
                    <a:lstStyle/>
                    <a:p>
                      <a:pPr marL="71755" lvl="0" algn="l" fontAlgn="b"/>
                      <a:r>
                        <a:rPr lang="en-US" sz="8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Vacuum Drying machine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w.r.t ECM</a:t>
                      </a:r>
                    </a:p>
                  </a:txBody>
                  <a:tcPr marL="0" marR="0" marT="0" marB="0"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1,638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1,146.6</a:t>
                      </a:r>
                    </a:p>
                  </a:txBody>
                  <a:tcPr marL="0" marR="0" marT="0" marB="0" anchor="ctr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2,784.6</a:t>
                      </a:r>
                    </a:p>
                  </a:txBody>
                  <a:tcPr marL="0" marR="0" marT="0" marB="0" anchor="ctr">
                    <a:solidFill>
                      <a:srgbClr val="FF0000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369877" y="3237844"/>
            <a:ext cx="11484000" cy="210553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Production Step 2: Cell Assembly (Annually)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6935"/>
              </p:ext>
            </p:extLst>
          </p:nvPr>
        </p:nvGraphicFramePr>
        <p:xfrm>
          <a:off x="368287" y="3490632"/>
          <a:ext cx="57277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Maximum Production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65C8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Required Production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65C8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 capacity (GWh/year)</a:t>
                      </a:r>
                    </a:p>
                  </a:txBody>
                  <a:tcPr anchor="ctr">
                    <a:solidFill>
                      <a:srgbClr val="265C8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area*​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(m</a:t>
                      </a:r>
                      <a:r>
                        <a:rPr lang="en-US" sz="700" b="1" i="0" u="none" strike="noStrike" kern="1200" baseline="300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2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)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265C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kern="1200" baseline="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178,200,000 Cells</a:t>
                      </a:r>
                    </a:p>
                  </a:txBody>
                  <a:tcPr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162,000,000 (15 GWh)</a:t>
                      </a:r>
                    </a:p>
                  </a:txBody>
                  <a:tcPr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16.5</a:t>
                      </a:r>
                    </a:p>
                  </a:txBody>
                  <a:tcPr anchor="b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2,550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solidFill>
                      <a:srgbClr val="FF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1160"/>
              </p:ext>
            </p:extLst>
          </p:nvPr>
        </p:nvGraphicFramePr>
        <p:xfrm>
          <a:off x="6143626" y="3490632"/>
          <a:ext cx="57277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Maximum Production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3F77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Required Production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3F77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Maximum capacity (GWh/year)</a:t>
                      </a:r>
                    </a:p>
                  </a:txBody>
                  <a:tcPr anchor="ctr">
                    <a:solidFill>
                      <a:srgbClr val="003F77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area*​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(m</a:t>
                      </a:r>
                      <a:r>
                        <a:rPr lang="en-US" sz="700" b="1" i="0" u="none" strike="noStrike" kern="1200" baseline="300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2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</a:rPr>
                        <a:t>)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3F77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4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kern="1200" baseline="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455,479,200 Cells</a:t>
                      </a:r>
                    </a:p>
                  </a:txBody>
                  <a:tcPr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414,000,000 (15 GWh)</a:t>
                      </a:r>
                    </a:p>
                  </a:txBody>
                  <a:tcPr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38.34</a:t>
                      </a:r>
                    </a:p>
                  </a:txBody>
                  <a:tcPr anchor="b">
                    <a:solidFill>
                      <a:srgbClr val="B9D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5,100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solidFill>
                      <a:srgbClr val="FF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368287" y="4181778"/>
            <a:ext cx="11484000" cy="210553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Production Step 3: Cell Finishing (Annually)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12906"/>
              </p:ext>
            </p:extLst>
          </p:nvPr>
        </p:nvGraphicFramePr>
        <p:xfrm>
          <a:off x="380989" y="4438650"/>
          <a:ext cx="5715010" cy="796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825">
                <a:tc gridSpan="2">
                  <a:txBody>
                    <a:bodyPr/>
                    <a:lstStyle/>
                    <a:p>
                      <a:pPr marL="107950"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 pitchFamily="34" charset="0"/>
                          <a:cs typeface="Calibri" panose="020F0502020204030204"/>
                        </a:rPr>
                        <a:t>Specifications</a:t>
                      </a:r>
                    </a:p>
                  </a:txBody>
                  <a:tcPr marL="0" marR="0" marT="0" marB="0" anchor="ctr">
                    <a:solidFill>
                      <a:srgbClr val="003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 pitchFamily="34" charset="0"/>
                          <a:cs typeface="Calibri" panose="020F0502020204030204"/>
                        </a:rPr>
                        <a:t>Total Area 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 pitchFamily="34" charset="0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003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Aging – (3 days delay = 100 Working days)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1,s782,000 cell/day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ahoma" panose="020B0604030504040204" pitchFamily="34" charset="0"/>
                          <a:cs typeface="Calibri" panose="020F0502020204030204"/>
                        </a:rPr>
                        <a:t>1,312</a:t>
                      </a:r>
                    </a:p>
                  </a:txBody>
                  <a:tcPr marL="0" marR="0" marT="0" marB="0" anchor="ctr">
                    <a:solidFill>
                      <a:srgbClr val="FF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No of Aging Center and Area(Z)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1,584 &amp; 729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lang="en-US" sz="1000" u="none" strike="noStrike" baseline="30000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Testing towers(0.30*Z) + Automatic Transport(0.50*Z)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583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lang="en-US" sz="1000" u="none" strike="noStrike" baseline="30000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99088"/>
              </p:ext>
            </p:extLst>
          </p:nvPr>
        </p:nvGraphicFramePr>
        <p:xfrm>
          <a:off x="6149978" y="4438650"/>
          <a:ext cx="5715010" cy="796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825">
                <a:tc gridSpan="2">
                  <a:txBody>
                    <a:bodyPr/>
                    <a:lstStyle/>
                    <a:p>
                      <a:pPr marL="107950" algn="l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 pitchFamily="34" charset="0"/>
                          <a:cs typeface="Calibri" panose="020F0502020204030204"/>
                        </a:rPr>
                        <a:t>Specifications</a:t>
                      </a:r>
                    </a:p>
                  </a:txBody>
                  <a:tcPr marL="0" marR="0" marT="0" marB="0" anchor="ctr">
                    <a:solidFill>
                      <a:srgbClr val="003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 pitchFamily="34" charset="0"/>
                          <a:cs typeface="Calibri" panose="020F0502020204030204"/>
                        </a:rPr>
                        <a:t>Total Area 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(m</a:t>
                      </a:r>
                      <a:r>
                        <a:rPr lang="en-US" sz="1000" b="1" u="none" strike="noStrike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Calibri" panose="020F0502020204030204" pitchFamily="34" charset="0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003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Aging – (3 days delay = 100 Working days)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4,554,792 cell/day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ahoma" panose="020B0604030504040204" pitchFamily="34" charset="0"/>
                          <a:cs typeface="Calibri" panose="020F0502020204030204"/>
                        </a:rPr>
                        <a:t>3,353</a:t>
                      </a:r>
                    </a:p>
                  </a:txBody>
                  <a:tcPr marL="0" marR="0" marT="0" marB="0" anchor="ctr">
                    <a:solidFill>
                      <a:srgbClr val="FF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Total No of Aging Center and Area(Z)</a:t>
                      </a: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4,049 &amp; 1,863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lang="en-US" sz="1000" u="none" strike="noStrike" baseline="30000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pPr marL="107950" algn="l" fontAlgn="b"/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Testing towers(0.30*Z) + Automatic Transport(0.50*Z)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>
                  <a:txBody>
                    <a:bodyPr/>
                    <a:lstStyle/>
                    <a:p>
                      <a:pPr marL="107950"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1,490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lang="en-US" sz="1000" u="none" strike="noStrike" baseline="30000" dirty="0"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2 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 anchor="ctr">
                    <a:solidFill>
                      <a:srgbClr val="7FA9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2559" y="5497393"/>
            <a:ext cx="8407789" cy="310220"/>
          </a:xfrm>
          <a:prstGeom prst="rect">
            <a:avLst/>
          </a:prstGeom>
          <a:noFill/>
          <a:ln w="21590">
            <a:noFill/>
          </a:ln>
        </p:spPr>
        <p:txBody>
          <a:bodyPr rot="0" spcFirstLastPara="0" vertOverflow="overflow" horzOverflow="overflow" vert="horz" wrap="square" lIns="90011" tIns="108014" rIns="90011" bIns="46806" numCol="1" spcCol="0" rtlCol="0" fromWordArt="0" anchor="t" anchorCtr="0" forceAA="0" compatLnSpc="1">
            <a:spAutoFit/>
          </a:bodyPr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lang="en-US" sz="1000" kern="0" dirty="0">
                <a:solidFill>
                  <a:srgbClr val="444444"/>
                </a:solidFill>
                <a:latin typeface="Calibri" panose="020F0502020204030204"/>
                <a:cs typeface="Calibri" panose="020F0502020204030204"/>
              </a:rPr>
              <a:t>* Machine + Non-functional area(70% of Machine area); Non-Functional area: temporary Storage + Logistic + Maintenance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2559" y="5137346"/>
            <a:ext cx="8407789" cy="489757"/>
          </a:xfrm>
          <a:prstGeom prst="rect">
            <a:avLst/>
          </a:prstGeom>
          <a:noFill/>
          <a:ln w="21590">
            <a:noFill/>
          </a:ln>
        </p:spPr>
        <p:txBody>
          <a:bodyPr rot="0" spcFirstLastPara="0" vertOverflow="overflow" horzOverflow="overflow" vert="horz" wrap="square" lIns="90011" tIns="108014" rIns="90011" bIns="46806" numCol="1" spcCol="0" rtlCol="0" fromWordArt="0" anchor="t" anchorCtr="0" forceAA="0" compatLnSpc="1">
            <a:spAutoFit/>
          </a:bodyPr>
          <a:lstStyle/>
          <a:p>
            <a:pPr marL="171450" indent="-171450" eaLnBrk="1" hangingPunct="1">
              <a:spcBef>
                <a:spcPts val="75"/>
              </a:spcBef>
              <a:spcAft>
                <a:spcPts val="75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Char char="Ø"/>
              <a:tabLst>
                <a:tab pos="266700" algn="l"/>
                <a:tab pos="631825" algn="l"/>
                <a:tab pos="981075" algn="l"/>
              </a:tabLst>
            </a:pPr>
            <a:r>
              <a:rPr lang="en-US" sz="1000" kern="0" dirty="0">
                <a:solidFill>
                  <a:srgbClr val="444444"/>
                </a:solidFill>
                <a:latin typeface="Calibri" panose="020F0502020204030204"/>
                <a:cs typeface="Calibri" panose="020F0502020204030204"/>
              </a:rPr>
              <a:t>Total 298 Working Days: 365 – 52 Sundays – 15 Public Holidays.</a:t>
            </a:r>
          </a:p>
          <a:p>
            <a:pPr marL="171450" indent="-171450" eaLnBrk="1" hangingPunct="1">
              <a:spcBef>
                <a:spcPts val="75"/>
              </a:spcBef>
              <a:spcAft>
                <a:spcPts val="75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Char char="Ø"/>
              <a:tabLst>
                <a:tab pos="266700" algn="l"/>
                <a:tab pos="631825" algn="l"/>
                <a:tab pos="981075" algn="l"/>
              </a:tabLst>
            </a:pPr>
            <a:r>
              <a:rPr lang="en-US" sz="1000" kern="0" dirty="0">
                <a:solidFill>
                  <a:srgbClr val="444444"/>
                </a:solidFill>
                <a:latin typeface="Calibri" panose="020F0502020204030204"/>
                <a:cs typeface="Calibri" panose="020F0502020204030204"/>
              </a:rPr>
              <a:t>Expected Demand in 10 years = 200,000*(1+0.098)^10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C4BF7C9-F2C2-64E6-BA8F-AEB0E035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88" y="201600"/>
            <a:ext cx="11484000" cy="543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Task 9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/>
                <a:cs typeface="Arial"/>
              </a:rPr>
              <a:t>Factory Structure and Expansion Planning</a:t>
            </a:r>
            <a:br>
              <a:rPr lang="en-US" b="0" dirty="0"/>
            </a:br>
            <a:r>
              <a:rPr lang="en-US" dirty="0">
                <a:latin typeface="Arial"/>
                <a:ea typeface="ＭＳ Ｐゴシック"/>
                <a:cs typeface="Arial"/>
              </a:rPr>
              <a:t>Optimized Material and Personnel Flow via Efficient Central Type Factory Structure.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A5CD9F-12C8-9B44-5450-96B25CB10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14124"/>
              </p:ext>
            </p:extLst>
          </p:nvPr>
        </p:nvGraphicFramePr>
        <p:xfrm>
          <a:off x="380988" y="1199984"/>
          <a:ext cx="4598180" cy="15169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35542">
                  <a:extLst>
                    <a:ext uri="{9D8B030D-6E8A-4147-A177-3AD203B41FA5}">
                      <a16:colId xmlns:a16="http://schemas.microsoft.com/office/drawing/2014/main" val="2094290503"/>
                    </a:ext>
                  </a:extLst>
                </a:gridCol>
                <a:gridCol w="714483">
                  <a:extLst>
                    <a:ext uri="{9D8B030D-6E8A-4147-A177-3AD203B41FA5}">
                      <a16:colId xmlns:a16="http://schemas.microsoft.com/office/drawing/2014/main" val="241180522"/>
                    </a:ext>
                  </a:extLst>
                </a:gridCol>
                <a:gridCol w="848155">
                  <a:extLst>
                    <a:ext uri="{9D8B030D-6E8A-4147-A177-3AD203B41FA5}">
                      <a16:colId xmlns:a16="http://schemas.microsoft.com/office/drawing/2014/main" val="3593421928"/>
                    </a:ext>
                  </a:extLst>
                </a:gridCol>
              </a:tblGrid>
              <a:tr h="341238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Plant capacity in GWh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72931"/>
                  </a:ext>
                </a:extLst>
              </a:tr>
              <a:tr h="3222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Administration, procurement, sales etc. (white collar jobs) : 30% of 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641912"/>
                  </a:ext>
                </a:extLst>
              </a:tr>
              <a:tr h="3222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Factory employees, technicians, etc. (blue collar jobs): 70% of 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1,575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1,733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466590"/>
                  </a:ext>
                </a:extLst>
              </a:tr>
              <a:tr h="3222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Total (@150 people/GWh)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2,475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005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AEE877A-080A-8663-F376-5815BCAE28E8}"/>
              </a:ext>
            </a:extLst>
          </p:cNvPr>
          <p:cNvSpPr/>
          <p:nvPr/>
        </p:nvSpPr>
        <p:spPr>
          <a:xfrm>
            <a:off x="380988" y="883500"/>
            <a:ext cx="4598180" cy="285301"/>
          </a:xfrm>
          <a:prstGeom prst="rect">
            <a:avLst/>
          </a:prstGeom>
          <a:solidFill>
            <a:srgbClr val="B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Personnel Figures</a:t>
            </a:r>
          </a:p>
        </p:txBody>
      </p:sp>
      <p:sp>
        <p:nvSpPr>
          <p:cNvPr id="11" name="Rechteck 5">
            <a:hlinkClick r:id="" action="ppaction://noaction"/>
            <a:extLst>
              <a:ext uri="{FF2B5EF4-FFF2-40B4-BE49-F238E27FC236}">
                <a16:creationId xmlns:a16="http://schemas.microsoft.com/office/drawing/2014/main" id="{A41B7290-1502-E824-FD85-CA341BBE135B}"/>
              </a:ext>
            </a:extLst>
          </p:cNvPr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/>
              <a:t>BACKUP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341B32-2A1B-5856-A74A-E12AA0E042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890515"/>
                  </p:ext>
                </p:extLst>
              </p:nvPr>
            </p:nvGraphicFramePr>
            <p:xfrm>
              <a:off x="6900040" y="1201492"/>
              <a:ext cx="3322262" cy="1629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83">
                      <a:extLst>
                        <a:ext uri="{9D8B030D-6E8A-4147-A177-3AD203B41FA5}">
                          <a16:colId xmlns:a16="http://schemas.microsoft.com/office/drawing/2014/main" val="3467471839"/>
                        </a:ext>
                      </a:extLst>
                    </a:gridCol>
                    <a:gridCol w="1397479">
                      <a:extLst>
                        <a:ext uri="{9D8B030D-6E8A-4147-A177-3AD203B41FA5}">
                          <a16:colId xmlns:a16="http://schemas.microsoft.com/office/drawing/2014/main" val="1113262610"/>
                        </a:ext>
                      </a:extLst>
                    </a:gridCol>
                  </a:tblGrid>
                  <a:tr h="52567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Production step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54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Total Area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)</a:t>
                          </a:r>
                          <a:endParaRPr lang="en-US" sz="12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549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351848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Electrode manufacturing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4,805.9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1507086"/>
                      </a:ext>
                    </a:extLst>
                  </a:tr>
                  <a:tr h="407085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Cell Assembly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2,550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62282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Cell finishing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1,312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810940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1" u="none" strike="noStrike" dirty="0">
                              <a:effectLst/>
                              <a:latin typeface="+mn-lt"/>
                            </a:rPr>
                            <a:t>Total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8,667.9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739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341B32-2A1B-5856-A74A-E12AA0E042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9890515"/>
                  </p:ext>
                </p:extLst>
              </p:nvPr>
            </p:nvGraphicFramePr>
            <p:xfrm>
              <a:off x="6900040" y="1201492"/>
              <a:ext cx="3322262" cy="1629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83">
                      <a:extLst>
                        <a:ext uri="{9D8B030D-6E8A-4147-A177-3AD203B41FA5}">
                          <a16:colId xmlns:a16="http://schemas.microsoft.com/office/drawing/2014/main" val="3467471839"/>
                        </a:ext>
                      </a:extLst>
                    </a:gridCol>
                    <a:gridCol w="1397479">
                      <a:extLst>
                        <a:ext uri="{9D8B030D-6E8A-4147-A177-3AD203B41FA5}">
                          <a16:colId xmlns:a16="http://schemas.microsoft.com/office/drawing/2014/main" val="1113262610"/>
                        </a:ext>
                      </a:extLst>
                    </a:gridCol>
                  </a:tblGrid>
                  <a:tr h="52567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</a:rPr>
                            <a:t>Production step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549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37826" t="-1163" r="-870" b="-2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351848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Electrode manufacturing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4,805.9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1507086"/>
                      </a:ext>
                    </a:extLst>
                  </a:tr>
                  <a:tr h="407085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Cell Assembly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2,550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62282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Cell finishing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u="none" strike="noStrike" dirty="0">
                              <a:effectLst/>
                              <a:latin typeface="+mn-lt"/>
                            </a:rPr>
                            <a:t>1,312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810940"/>
                      </a:ext>
                    </a:extLst>
                  </a:tr>
                  <a:tr h="232336">
                    <a:tc>
                      <a:txBody>
                        <a:bodyPr/>
                        <a:lstStyle/>
                        <a:p>
                          <a:pPr marL="72000" fontAlgn="b"/>
                          <a:r>
                            <a:rPr lang="en-US" sz="1100" b="1" u="none" strike="noStrike" dirty="0">
                              <a:effectLst/>
                              <a:latin typeface="+mn-lt"/>
                            </a:rPr>
                            <a:t>Total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8,667.9</a:t>
                          </a:r>
                        </a:p>
                      </a:txBody>
                      <a:tcPr marL="9525" marR="9525" marT="95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7398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AEA5BE-9D7A-9A4B-775F-D0D0761BF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59262"/>
              </p:ext>
            </p:extLst>
          </p:nvPr>
        </p:nvGraphicFramePr>
        <p:xfrm>
          <a:off x="6900040" y="3405575"/>
          <a:ext cx="4885560" cy="2011347"/>
        </p:xfrm>
        <a:graphic>
          <a:graphicData uri="http://schemas.openxmlformats.org/drawingml/2006/table">
            <a:tbl>
              <a:tblPr/>
              <a:tblGrid>
                <a:gridCol w="2372831">
                  <a:extLst>
                    <a:ext uri="{9D8B030D-6E8A-4147-A177-3AD203B41FA5}">
                      <a16:colId xmlns:a16="http://schemas.microsoft.com/office/drawing/2014/main" val="3790302364"/>
                    </a:ext>
                  </a:extLst>
                </a:gridCol>
                <a:gridCol w="1291586">
                  <a:extLst>
                    <a:ext uri="{9D8B030D-6E8A-4147-A177-3AD203B41FA5}">
                      <a16:colId xmlns:a16="http://schemas.microsoft.com/office/drawing/2014/main" val="3630551590"/>
                    </a:ext>
                  </a:extLst>
                </a:gridCol>
                <a:gridCol w="1221143">
                  <a:extLst>
                    <a:ext uri="{9D8B030D-6E8A-4147-A177-3AD203B41FA5}">
                      <a16:colId xmlns:a16="http://schemas.microsoft.com/office/drawing/2014/main" val="147438826"/>
                    </a:ext>
                  </a:extLst>
                </a:gridCol>
              </a:tblGrid>
              <a:tr h="6713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15.0 GWh capacity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16.5 GWh capacity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05318"/>
                  </a:ext>
                </a:extLst>
              </a:tr>
              <a:tr h="67000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 material (Inbound)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2,520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2,772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80467"/>
                  </a:ext>
                </a:extLst>
              </a:tr>
              <a:tr h="67000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Dispatch (Outbound)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2,520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2,772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3890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7670B5C-52CD-C7B1-59CA-6AAC696A5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696211"/>
                  </p:ext>
                </p:extLst>
              </p:nvPr>
            </p:nvGraphicFramePr>
            <p:xfrm>
              <a:off x="429999" y="3060700"/>
              <a:ext cx="6181939" cy="2510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1556">
                      <a:extLst>
                        <a:ext uri="{9D8B030D-6E8A-4147-A177-3AD203B41FA5}">
                          <a16:colId xmlns:a16="http://schemas.microsoft.com/office/drawing/2014/main" val="2099592076"/>
                        </a:ext>
                      </a:extLst>
                    </a:gridCol>
                    <a:gridCol w="1907314">
                      <a:extLst>
                        <a:ext uri="{9D8B030D-6E8A-4147-A177-3AD203B41FA5}">
                          <a16:colId xmlns:a16="http://schemas.microsoft.com/office/drawing/2014/main" val="1575172659"/>
                        </a:ext>
                      </a:extLst>
                    </a:gridCol>
                    <a:gridCol w="1323069">
                      <a:extLst>
                        <a:ext uri="{9D8B030D-6E8A-4147-A177-3AD203B41FA5}">
                          <a16:colId xmlns:a16="http://schemas.microsoft.com/office/drawing/2014/main" val="3955188902"/>
                        </a:ext>
                      </a:extLst>
                    </a:gridCol>
                  </a:tblGrid>
                  <a:tr h="293333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200" dirty="0">
                              <a:effectLst/>
                            </a:rPr>
                            <a:t>Department​</a:t>
                          </a:r>
                          <a:endParaRPr lang="en-US" sz="1600" b="1" i="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200" dirty="0">
                              <a:effectLst/>
                            </a:rPr>
                            <a:t>Area required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)​</a:t>
                          </a:r>
                          <a:endParaRPr lang="en-US" sz="1600" b="1" i="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200" dirty="0">
                              <a:effectLst/>
                            </a:rPr>
                            <a:t>Area(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kumimoji="0" lang="en-IN" sz="1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)​</a:t>
                          </a:r>
                          <a:endParaRPr lang="en-US" sz="1600" b="1" i="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985168"/>
                      </a:ext>
                    </a:extLst>
                  </a:tr>
                  <a:tr h="257945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Administration​ offices and conference rooms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(7 + 2) / person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2,025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628494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SCM​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1,200 – 1,300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1,250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562063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Energy​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94989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Parking​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1.35 parking space/100 m</a:t>
                          </a:r>
                          <a:r>
                            <a:rPr lang="en-US" sz="1100" b="0" i="0" baseline="30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sz="1600" b="0" i="0" baseline="300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3,300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105596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Security​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15 * 20 /gate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1,200​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3119279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Fire Safety and training​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8775379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Cafeteria​ + Break room (75% of people)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1.25 / per person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2,320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517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Waste and Effluent Treatment​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2683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7670B5C-52CD-C7B1-59CA-6AAC696A5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696211"/>
                  </p:ext>
                </p:extLst>
              </p:nvPr>
            </p:nvGraphicFramePr>
            <p:xfrm>
              <a:off x="429999" y="3060700"/>
              <a:ext cx="6181939" cy="2510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1556">
                      <a:extLst>
                        <a:ext uri="{9D8B030D-6E8A-4147-A177-3AD203B41FA5}">
                          <a16:colId xmlns:a16="http://schemas.microsoft.com/office/drawing/2014/main" val="2099592076"/>
                        </a:ext>
                      </a:extLst>
                    </a:gridCol>
                    <a:gridCol w="1907314">
                      <a:extLst>
                        <a:ext uri="{9D8B030D-6E8A-4147-A177-3AD203B41FA5}">
                          <a16:colId xmlns:a16="http://schemas.microsoft.com/office/drawing/2014/main" val="1575172659"/>
                        </a:ext>
                      </a:extLst>
                    </a:gridCol>
                    <a:gridCol w="1323069">
                      <a:extLst>
                        <a:ext uri="{9D8B030D-6E8A-4147-A177-3AD203B41FA5}">
                          <a16:colId xmlns:a16="http://schemas.microsoft.com/office/drawing/2014/main" val="3955188902"/>
                        </a:ext>
                      </a:extLst>
                    </a:gridCol>
                  </a:tblGrid>
                  <a:tr h="293333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200" dirty="0">
                              <a:effectLst/>
                            </a:rPr>
                            <a:t>Department​</a:t>
                          </a:r>
                          <a:endParaRPr lang="en-US" sz="1600" b="1" i="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55272" t="-2083" r="-69968" b="-7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68203" t="-2083" r="-922" b="-76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9851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Administration​ offices and conference rooms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(7 + 2) / person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2,025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628494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SCM​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1,200 – 1,300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1,250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562063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Energy​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94989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Parking​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1.35 parking space/100 m</a:t>
                          </a:r>
                          <a:r>
                            <a:rPr lang="en-US" sz="1100" b="0" i="0" baseline="3000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endParaRPr lang="en-US" sz="1600" b="0" i="0" baseline="3000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3,300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2105596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Security​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15 * 20 /gate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1,200​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3119279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Fire Safety and training​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8775379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 dirty="0">
                              <a:effectLst/>
                            </a:rPr>
                            <a:t>Cafeteria​ + Break room (75% of people)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1.25 / per person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2,320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5175"/>
                      </a:ext>
                    </a:extLst>
                  </a:tr>
                  <a:tr h="2797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sz="1100">
                              <a:effectLst/>
                            </a:rPr>
                            <a:t>Waste and Effluent Treatment​</a:t>
                          </a:r>
                          <a:endParaRPr lang="en-US" sz="1600" b="0" i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100" dirty="0">
                              <a:effectLst/>
                            </a:rPr>
                            <a:t>2,500</a:t>
                          </a:r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12683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6E74EB4-ABC3-B1AF-5FA5-6930EAFA9C92}"/>
              </a:ext>
            </a:extLst>
          </p:cNvPr>
          <p:cNvSpPr/>
          <p:nvPr/>
        </p:nvSpPr>
        <p:spPr>
          <a:xfrm>
            <a:off x="426036" y="2799735"/>
            <a:ext cx="6181939" cy="255652"/>
          </a:xfrm>
          <a:prstGeom prst="rect">
            <a:avLst/>
          </a:prstGeom>
          <a:solidFill>
            <a:srgbClr val="B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"/>
                <a:ea typeface="Tahoma"/>
                <a:cs typeface="Arial"/>
              </a:rPr>
              <a:t>Factory Sub Structures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4E5D1D-7C34-0B54-55C1-29F3A94F1750}"/>
              </a:ext>
            </a:extLst>
          </p:cNvPr>
          <p:cNvSpPr/>
          <p:nvPr/>
        </p:nvSpPr>
        <p:spPr>
          <a:xfrm>
            <a:off x="6900040" y="914683"/>
            <a:ext cx="3322262" cy="285301"/>
          </a:xfrm>
          <a:prstGeom prst="rect">
            <a:avLst/>
          </a:prstGeom>
          <a:solidFill>
            <a:srgbClr val="B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ea typeface="Tahoma"/>
                <a:cs typeface="Arial"/>
              </a:rPr>
              <a:t>Production 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9D7AE5-6A0F-36EB-F4F0-6DC98846379E}"/>
              </a:ext>
            </a:extLst>
          </p:cNvPr>
          <p:cNvSpPr/>
          <p:nvPr/>
        </p:nvSpPr>
        <p:spPr>
          <a:xfrm>
            <a:off x="6900039" y="3122134"/>
            <a:ext cx="4861961" cy="283442"/>
          </a:xfrm>
          <a:prstGeom prst="rect">
            <a:avLst/>
          </a:prstGeom>
          <a:solidFill>
            <a:srgbClr val="B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"/>
                <a:ea typeface="Tahoma"/>
                <a:cs typeface="Arial"/>
              </a:rPr>
              <a:t>Storage </a:t>
            </a:r>
            <a:endParaRPr lang="en-IN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65B6E766-B5ED-E43D-A8CB-D93D75332C3D}"/>
              </a:ext>
            </a:extLst>
          </p:cNvPr>
          <p:cNvSpPr txBox="1">
            <a:spLocks/>
          </p:cNvSpPr>
          <p:nvPr/>
        </p:nvSpPr>
        <p:spPr>
          <a:xfrm>
            <a:off x="380988" y="58324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388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Sources: 1. </a:t>
            </a:r>
            <a:r>
              <a:rPr lang="en-US" dirty="0">
                <a:hlinkClick r:id="rId9"/>
              </a:rPr>
              <a:t>Number of jobs per GWh</a:t>
            </a:r>
            <a:r>
              <a:rPr lang="en-US" dirty="0"/>
              <a:t>, 2. </a:t>
            </a:r>
            <a:r>
              <a:rPr lang="en-US" dirty="0">
                <a:hlinkClick r:id="rId10"/>
              </a:rPr>
              <a:t>Type of jobs</a:t>
            </a:r>
            <a:r>
              <a:rPr lang="en-US" dirty="0"/>
              <a:t>, 3. </a:t>
            </a:r>
            <a:r>
              <a:rPr lang="en-US" dirty="0">
                <a:hlinkClick r:id="rId11"/>
              </a:rPr>
              <a:t>Office space requirements</a:t>
            </a:r>
            <a:r>
              <a:rPr lang="en-US" dirty="0"/>
              <a:t> 4. </a:t>
            </a:r>
            <a:r>
              <a:rPr lang="en-US" dirty="0">
                <a:hlinkClick r:id="rId12"/>
              </a:rPr>
              <a:t>Canteen requirements</a:t>
            </a:r>
            <a:r>
              <a:rPr lang="en-US" dirty="0"/>
              <a:t> 5. </a:t>
            </a:r>
            <a:r>
              <a:rPr lang="en-US" dirty="0">
                <a:hlinkClick r:id="rId13"/>
              </a:rPr>
              <a:t>Production facility of battery manufacturing</a:t>
            </a:r>
            <a:r>
              <a:rPr lang="en-US" dirty="0"/>
              <a:t> 6. </a:t>
            </a:r>
            <a:r>
              <a:rPr lang="en-US" dirty="0">
                <a:hlinkClick r:id="rId14"/>
              </a:rPr>
              <a:t>Parking space required</a:t>
            </a:r>
            <a:r>
              <a:rPr lang="en-US" dirty="0"/>
              <a:t>  7. </a:t>
            </a:r>
            <a:r>
              <a:rPr lang="en-US" dirty="0">
                <a:hlinkClick r:id="rId15"/>
              </a:rPr>
              <a:t>Standard parking space</a:t>
            </a:r>
            <a:r>
              <a:rPr lang="en-US" dirty="0"/>
              <a:t> 8. General Assumptions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10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Next Steps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Expansion plan incremental market demand 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380988" y="5862258"/>
            <a:ext cx="11484000" cy="210553"/>
          </a:xfrm>
        </p:spPr>
        <p:txBody>
          <a:bodyPr/>
          <a:lstStyle/>
          <a:p>
            <a:r>
              <a:rPr lang="en-US" dirty="0"/>
              <a:t>Sources: 1. Technology research (company-internal document), 2. </a:t>
            </a:r>
            <a:r>
              <a:rPr lang="en-US" dirty="0" err="1"/>
              <a:t>Capacity_Planning_and_Expansion</a:t>
            </a:r>
            <a:r>
              <a:rPr lang="en-US" dirty="0"/>
              <a:t> (Attached Excel) ~ Own Estimation </a:t>
            </a:r>
          </a:p>
        </p:txBody>
      </p:sp>
      <p:sp>
        <p:nvSpPr>
          <p:cNvPr id="6" name="Rechteck 5">
            <a:hlinkClick r:id="" action="ppaction://noaction"/>
          </p:cNvPr>
          <p:cNvSpPr/>
          <p:nvPr/>
        </p:nvSpPr>
        <p:spPr>
          <a:xfrm>
            <a:off x="4013200" y="6248400"/>
            <a:ext cx="1797050" cy="3937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3200" b="1"/>
              <a:t>BACKUP</a:t>
            </a:r>
            <a:endParaRPr lang="en-US" b="1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20739"/>
              </p:ext>
            </p:extLst>
          </p:nvPr>
        </p:nvGraphicFramePr>
        <p:xfrm>
          <a:off x="408394" y="1348255"/>
          <a:ext cx="1148399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7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6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Year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2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Planned production of cars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254,222.2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288,444.4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322,666.67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356,888.9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391,111.1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425,333.3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459,555.6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493,777.8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528,000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562,222.2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effectLst/>
                        </a:rPr>
                        <a:t>Planned production of Cells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178,200,000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205,920,000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233,640,000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261,360,000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289,080,000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316,800,000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344,520,000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372,240,000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399,960,000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427,680,000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455,400,000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Required/Actual GWh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(16.5)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17.3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(19.67)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19.6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(21.6)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(24.2)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24.3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(26.7)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26.67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(29.3)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(31.9)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31.3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(34.67)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33.6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(37.3)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(39.6)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38.3</a:t>
                      </a:r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(42.17)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54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354434" y="1609509"/>
            <a:ext cx="2919204" cy="14849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284684" y="3007238"/>
            <a:ext cx="892078" cy="325609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 anchor="t">
            <a:spAutoFit/>
          </a:bodyPr>
          <a:lstStyle/>
          <a:p>
            <a:pPr>
              <a:spcBef>
                <a:spcPct val="30000"/>
              </a:spcBef>
              <a:spcAft>
                <a:spcPct val="20000"/>
              </a:spcAft>
              <a:tabLst>
                <a:tab pos="266700" algn="l"/>
                <a:tab pos="631825" algn="l"/>
                <a:tab pos="981075" algn="l"/>
              </a:tabLst>
            </a:pPr>
            <a:r>
              <a:rPr lang="en-IN" sz="1100" b="1" i="1" kern="0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Stage 1</a:t>
            </a:r>
            <a:endParaRPr lang="en-IN" sz="1100" b="1" i="1" kern="0" dirty="0">
              <a:ea typeface="MS PGothic" panose="020B0600070205080204" pitchFamily="34" charset="-128"/>
              <a:cs typeface="Arial" panose="020B060402020202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19081" y="1613866"/>
            <a:ext cx="3709431" cy="14849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427343" y="3007238"/>
            <a:ext cx="1067009" cy="325609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 anchor="t">
            <a:spAutoFit/>
          </a:bodyPr>
          <a:lstStyle/>
          <a:p>
            <a:pPr>
              <a:spcBef>
                <a:spcPct val="30000"/>
              </a:spcBef>
              <a:spcAft>
                <a:spcPct val="20000"/>
              </a:spcAft>
              <a:tabLst>
                <a:tab pos="266700" algn="l"/>
                <a:tab pos="631825" algn="l"/>
                <a:tab pos="981075" algn="l"/>
              </a:tabLst>
            </a:pPr>
            <a:r>
              <a:rPr lang="en-IN" sz="1100" b="1" i="1" kern="0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Stage 2</a:t>
            </a:r>
            <a:endParaRPr lang="en-IN" sz="1100" b="1" i="1" kern="0" dirty="0">
              <a:ea typeface="MS PGothic" panose="020B0600070205080204" pitchFamily="34" charset="-128"/>
              <a:cs typeface="Arial" panose="020B060402020202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3956" y="1616762"/>
            <a:ext cx="3791032" cy="149628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8082710" y="3007238"/>
            <a:ext cx="1067009" cy="325609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 anchor="t">
            <a:spAutoFit/>
          </a:bodyPr>
          <a:lstStyle/>
          <a:p>
            <a:pPr>
              <a:spcBef>
                <a:spcPct val="30000"/>
              </a:spcBef>
              <a:spcAft>
                <a:spcPct val="20000"/>
              </a:spcAft>
              <a:tabLst>
                <a:tab pos="266700" algn="l"/>
                <a:tab pos="631825" algn="l"/>
                <a:tab pos="981075" algn="l"/>
              </a:tabLst>
            </a:pPr>
            <a:r>
              <a:rPr lang="en-IN" sz="1100" b="1" i="1" kern="0" dirty="0">
                <a:latin typeface="Arial" panose="020B0604020202020204"/>
                <a:ea typeface="MS PGothic" panose="020B0600070205080204" pitchFamily="34" charset="-128"/>
                <a:cs typeface="Arial" panose="020B0604020202020204"/>
              </a:rPr>
              <a:t>Stage 3</a:t>
            </a:r>
            <a:endParaRPr lang="en-IN" sz="1100" b="1" i="1" kern="0" dirty="0">
              <a:ea typeface="MS PGothic" panose="020B0600070205080204" pitchFamily="34" charset="-128"/>
              <a:cs typeface="Arial" panose="020B060402020202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0988" y="1014256"/>
            <a:ext cx="3773496" cy="233498"/>
          </a:xfrm>
          <a:prstGeom prst="rect">
            <a:avLst/>
          </a:prstGeom>
          <a:solidFill>
            <a:srgbClr val="B9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Multi-Stage Expansion plan</a:t>
            </a:r>
          </a:p>
        </p:txBody>
      </p:sp>
      <p:sp>
        <p:nvSpPr>
          <p:cNvPr id="33" name="Right Brace 32"/>
          <p:cNvSpPr/>
          <p:nvPr/>
        </p:nvSpPr>
        <p:spPr>
          <a:xfrm rot="5400000">
            <a:off x="6043273" y="1493646"/>
            <a:ext cx="261044" cy="3601305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195079" y="3432858"/>
          <a:ext cx="361593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7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Machine type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 of machines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Functional Area(m2)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Machine Area</a:t>
                      </a:r>
                      <a:b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Non-Functional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Vacuum mixer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Electrode Coating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2047.5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Calender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 cutting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 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assembly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Finishing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9848633" y="1393473"/>
            <a:ext cx="259185" cy="3791031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7705" y="3439098"/>
          <a:ext cx="361593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7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Machine type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 of machines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Functional Area(m2)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Machine Area</a:t>
                      </a:r>
                      <a:b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Non-Functional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Vacuum mixer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Electrode Coating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787.5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Calender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 cutting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 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assembly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Finishing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2665735" y="1825339"/>
            <a:ext cx="261046" cy="2937243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426392" y="3429000"/>
          <a:ext cx="3615933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7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Machine type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Number of machines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Functional Area(m2)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Machine Area</a:t>
                      </a:r>
                      <a:b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Non-Functional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Vacuum mixer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Electrode Coating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Calender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Laser cutting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 Drying machine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assembly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Finishing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8070</a:t>
                      </a:r>
                    </a:p>
                  </a:txBody>
                  <a:tcPr marL="45720" marR="4572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27D352-ED1F-69A7-F5E5-E8301B07EF5E}"/>
              </a:ext>
            </a:extLst>
          </p:cNvPr>
          <p:cNvSpPr/>
          <p:nvPr/>
        </p:nvSpPr>
        <p:spPr>
          <a:xfrm>
            <a:off x="7640333" y="4647683"/>
            <a:ext cx="4224655" cy="1041684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0775A3-3EA0-F062-6D5E-8A2DF9639AEF}"/>
              </a:ext>
            </a:extLst>
          </p:cNvPr>
          <p:cNvSpPr/>
          <p:nvPr/>
        </p:nvSpPr>
        <p:spPr>
          <a:xfrm>
            <a:off x="7559205" y="893408"/>
            <a:ext cx="4305783" cy="173458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24DBF8-D164-7863-9233-41BB052ECBEC}"/>
              </a:ext>
            </a:extLst>
          </p:cNvPr>
          <p:cNvSpPr/>
          <p:nvPr/>
        </p:nvSpPr>
        <p:spPr>
          <a:xfrm>
            <a:off x="2992412" y="3745454"/>
            <a:ext cx="4177560" cy="185767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059C0F-B46D-AF3F-2DD2-63C3670F9139}"/>
              </a:ext>
            </a:extLst>
          </p:cNvPr>
          <p:cNvSpPr/>
          <p:nvPr/>
        </p:nvSpPr>
        <p:spPr>
          <a:xfrm>
            <a:off x="2992412" y="978554"/>
            <a:ext cx="4051885" cy="72508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2640B4-3845-863D-8063-47BC4BEBA35E}"/>
              </a:ext>
            </a:extLst>
          </p:cNvPr>
          <p:cNvSpPr/>
          <p:nvPr/>
        </p:nvSpPr>
        <p:spPr>
          <a:xfrm>
            <a:off x="203444" y="2502825"/>
            <a:ext cx="2498138" cy="185767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5" imgW="5715" imgH="5715" progId="TCLayout.ActiveDocument.1">
                  <p:embed/>
                </p:oleObj>
              </mc:Choice>
              <mc:Fallback>
                <p:oleObj name="think-cell Folie" r:id="rId2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Task 1 </a:t>
            </a:r>
            <a:r>
              <a:rPr lang="en-GB" b="0" dirty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br>
              <a:rPr lang="en-GB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tx2"/>
                </a:solidFill>
                <a:latin typeface="+mj-lt"/>
                <a:cs typeface="+mj-lt"/>
                <a:sym typeface="+mn-lt"/>
              </a:rPr>
              <a:t>Working Method, Key </a:t>
            </a:r>
            <a:r>
              <a:rPr lang="en-GB" dirty="0">
                <a:latin typeface="+mj-lt"/>
                <a:cs typeface="+mj-lt"/>
                <a:sym typeface="+mn-lt"/>
              </a:rPr>
              <a:t>R</a:t>
            </a:r>
            <a:r>
              <a:rPr lang="en-GB" dirty="0">
                <a:solidFill>
                  <a:schemeClr val="tx2"/>
                </a:solidFill>
                <a:latin typeface="+mj-lt"/>
                <a:cs typeface="+mj-lt"/>
                <a:sym typeface="+mn-lt"/>
              </a:rPr>
              <a:t>esults and Next </a:t>
            </a:r>
            <a:r>
              <a:rPr lang="en-GB" dirty="0">
                <a:latin typeface="+mj-lt"/>
                <a:cs typeface="+mj-lt"/>
                <a:sym typeface="+mn-lt"/>
              </a:rPr>
              <a:t>S</a:t>
            </a:r>
            <a:r>
              <a:rPr lang="en-GB" dirty="0">
                <a:solidFill>
                  <a:schemeClr val="tx2"/>
                </a:solidFill>
                <a:latin typeface="+mj-lt"/>
                <a:cs typeface="+mj-lt"/>
                <a:sym typeface="+mn-lt"/>
              </a:rPr>
              <a:t>teps</a:t>
            </a:r>
            <a:endParaRPr lang="zh-CN" altLang="en-US" dirty="0">
              <a:solidFill>
                <a:schemeClr val="tx2"/>
              </a:solidFill>
              <a:latin typeface="+mn-lt"/>
              <a:cs typeface="Times New Roman" panose="02020603050405020304" charset="0"/>
              <a:sym typeface="+mn-lt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9"/>
          <p:cNvSpPr txBox="1"/>
          <p:nvPr>
            <p:custDataLst>
              <p:tags r:id="rId3"/>
            </p:custDataLst>
          </p:nvPr>
        </p:nvSpPr>
        <p:spPr>
          <a:xfrm>
            <a:off x="3118580" y="1031937"/>
            <a:ext cx="3799548" cy="60134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2.Time: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Factory construction is expected to start in 2024 and production is expected to begin in 2026.</a:t>
            </a:r>
          </a:p>
        </p:txBody>
      </p:sp>
      <p:sp>
        <p:nvSpPr>
          <p:cNvPr id="23" name="TextBox 9"/>
          <p:cNvSpPr txBox="1"/>
          <p:nvPr>
            <p:custDataLst>
              <p:tags r:id="rId4"/>
            </p:custDataLst>
          </p:nvPr>
        </p:nvSpPr>
        <p:spPr>
          <a:xfrm>
            <a:off x="7821317" y="890324"/>
            <a:ext cx="4149590" cy="177673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4. Production, capacity and expansion planning:</a:t>
            </a:r>
          </a:p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Year 1:  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Capacity: 16.5 GWh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              Planning production cars: 220,000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              Planning production cells: 178,200,000</a:t>
            </a:r>
          </a:p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Year 10: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Capacity: 42.174 GWh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              Planning production cars: 562,222.22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              Planning production cells: 455,400,000</a:t>
            </a:r>
          </a:p>
          <a:p>
            <a:pPr indent="0" algn="just" fontAlgn="auto"/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lt"/>
              <a:sym typeface="+mn-lt"/>
            </a:endParaRPr>
          </a:p>
        </p:txBody>
      </p:sp>
      <p:grpSp>
        <p:nvGrpSpPr>
          <p:cNvPr id="24" name="PA_库_组合 1"/>
          <p:cNvGrpSpPr/>
          <p:nvPr>
            <p:custDataLst>
              <p:tags r:id="rId5"/>
            </p:custDataLst>
          </p:nvPr>
        </p:nvGrpSpPr>
        <p:grpSpPr>
          <a:xfrm>
            <a:off x="730473" y="928822"/>
            <a:ext cx="1399110" cy="1560513"/>
            <a:chOff x="1901303" y="3079442"/>
            <a:chExt cx="1399110" cy="1560513"/>
          </a:xfrm>
          <a:solidFill>
            <a:schemeClr val="tx2"/>
          </a:solidFill>
        </p:grpSpPr>
        <p:sp>
          <p:nvSpPr>
            <p:cNvPr id="25" name="Freeform: Shape 1"/>
            <p:cNvSpPr/>
            <p:nvPr>
              <p:custDataLst>
                <p:tags r:id="rId21"/>
              </p:custDataLst>
            </p:nvPr>
          </p:nvSpPr>
          <p:spPr bwMode="auto">
            <a:xfrm>
              <a:off x="2416211" y="3579438"/>
              <a:ext cx="369294" cy="3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marL="0" indent="0">
                <a:buSzTx/>
                <a:buFontTx/>
                <a:buNone/>
              </a:pPr>
              <a:r>
                <a:rPr lang="id-ID" sz="240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6" name="Freeform: Shape 2"/>
            <p:cNvSpPr/>
            <p:nvPr>
              <p:custDataLst>
                <p:tags r:id="rId22"/>
              </p:custDataLst>
            </p:nvPr>
          </p:nvSpPr>
          <p:spPr bwMode="auto">
            <a:xfrm>
              <a:off x="1901303" y="3079442"/>
              <a:ext cx="1399110" cy="1560513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39" y="18260"/>
                    <a:pt x="6897" y="19188"/>
                    <a:pt x="9197" y="19335"/>
                  </a:cubicBezTo>
                  <a:cubicBezTo>
                    <a:pt x="8918" y="20157"/>
                    <a:pt x="8453" y="20930"/>
                    <a:pt x="7797" y="21600"/>
                  </a:cubicBezTo>
                  <a:cubicBezTo>
                    <a:pt x="8874" y="21508"/>
                    <a:pt x="9927" y="21069"/>
                    <a:pt x="10751" y="20282"/>
                  </a:cubicBezTo>
                  <a:cubicBezTo>
                    <a:pt x="11091" y="19958"/>
                    <a:pt x="11357" y="19595"/>
                    <a:pt x="11572" y="19211"/>
                  </a:cubicBezTo>
                  <a:cubicBezTo>
                    <a:pt x="13486" y="18876"/>
                    <a:pt x="15317" y="17986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PA_库_组合 21"/>
          <p:cNvGrpSpPr/>
          <p:nvPr>
            <p:custDataLst>
              <p:tags r:id="rId6"/>
            </p:custDataLst>
          </p:nvPr>
        </p:nvGrpSpPr>
        <p:grpSpPr>
          <a:xfrm>
            <a:off x="3052743" y="1694457"/>
            <a:ext cx="1399109" cy="1579811"/>
            <a:chOff x="3300413" y="2199625"/>
            <a:chExt cx="1399109" cy="1579811"/>
          </a:xfrm>
          <a:solidFill>
            <a:schemeClr val="bg2"/>
          </a:solidFill>
        </p:grpSpPr>
        <p:sp>
          <p:nvSpPr>
            <p:cNvPr id="28" name="Freeform: Shape 3"/>
            <p:cNvSpPr/>
            <p:nvPr>
              <p:custDataLst>
                <p:tags r:id="rId19"/>
              </p:custDataLst>
            </p:nvPr>
          </p:nvSpPr>
          <p:spPr bwMode="auto">
            <a:xfrm>
              <a:off x="3300413" y="2199625"/>
              <a:ext cx="1399109" cy="1579811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880" y="0"/>
                  </a:moveTo>
                  <a:cubicBezTo>
                    <a:pt x="10803" y="87"/>
                    <a:pt x="9750" y="505"/>
                    <a:pt x="8926" y="1250"/>
                  </a:cubicBezTo>
                  <a:cubicBezTo>
                    <a:pt x="8506" y="1629"/>
                    <a:pt x="8190" y="2063"/>
                    <a:pt x="7960" y="2524"/>
                  </a:cubicBezTo>
                  <a:cubicBezTo>
                    <a:pt x="6100" y="2860"/>
                    <a:pt x="4322" y="3700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21" y="3388"/>
                    <a:pt x="12736" y="2509"/>
                    <a:pt x="10412" y="2383"/>
                  </a:cubicBezTo>
                  <a:cubicBezTo>
                    <a:pt x="10678" y="1519"/>
                    <a:pt x="11159" y="697"/>
                    <a:pt x="11880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solidFill>
              <a:schemeClr val="bg2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2">
                    <a:lumMod val="40000"/>
                    <a:lumOff val="6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: Shape 14"/>
            <p:cNvSpPr/>
            <p:nvPr>
              <p:custDataLst>
                <p:tags r:id="rId20"/>
              </p:custDataLst>
            </p:nvPr>
          </p:nvSpPr>
          <p:spPr bwMode="auto">
            <a:xfrm>
              <a:off x="3815320" y="2879444"/>
              <a:ext cx="369295" cy="3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marL="0" indent="0">
                <a:buSzTx/>
                <a:buFontTx/>
                <a:buNone/>
              </a:pPr>
              <a:r>
                <a:rPr lang="id-ID" sz="240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30" name="PA_库_组合 22"/>
          <p:cNvGrpSpPr/>
          <p:nvPr>
            <p:custDataLst>
              <p:tags r:id="rId7"/>
            </p:custDataLst>
          </p:nvPr>
        </p:nvGrpSpPr>
        <p:grpSpPr>
          <a:xfrm>
            <a:off x="5269659" y="2173990"/>
            <a:ext cx="1399987" cy="1560513"/>
            <a:chOff x="4699522" y="3079442"/>
            <a:chExt cx="1399987" cy="1560513"/>
          </a:xfrm>
          <a:solidFill>
            <a:schemeClr val="tx2"/>
          </a:solidFill>
        </p:grpSpPr>
        <p:sp>
          <p:nvSpPr>
            <p:cNvPr id="31" name="Freeform: Shape 4"/>
            <p:cNvSpPr/>
            <p:nvPr>
              <p:custDataLst>
                <p:tags r:id="rId17"/>
              </p:custDataLst>
            </p:nvPr>
          </p:nvSpPr>
          <p:spPr bwMode="auto">
            <a:xfrm>
              <a:off x="4699522" y="3079442"/>
              <a:ext cx="1399987" cy="1560513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48" y="18270"/>
                    <a:pt x="6921" y="19199"/>
                    <a:pt x="9234" y="19338"/>
                  </a:cubicBezTo>
                  <a:cubicBezTo>
                    <a:pt x="8955" y="20157"/>
                    <a:pt x="8491" y="20932"/>
                    <a:pt x="7837" y="21600"/>
                  </a:cubicBezTo>
                  <a:cubicBezTo>
                    <a:pt x="8914" y="21508"/>
                    <a:pt x="9967" y="21069"/>
                    <a:pt x="10791" y="20282"/>
                  </a:cubicBezTo>
                  <a:cubicBezTo>
                    <a:pt x="11132" y="19957"/>
                    <a:pt x="11400" y="19590"/>
                    <a:pt x="11615" y="19205"/>
                  </a:cubicBezTo>
                  <a:cubicBezTo>
                    <a:pt x="13512" y="18863"/>
                    <a:pt x="15329" y="17974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: Shape 15"/>
            <p:cNvSpPr/>
            <p:nvPr>
              <p:custDataLst>
                <p:tags r:id="rId18"/>
              </p:custDataLst>
            </p:nvPr>
          </p:nvSpPr>
          <p:spPr bwMode="auto">
            <a:xfrm>
              <a:off x="5214430" y="3579438"/>
              <a:ext cx="370172" cy="3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marL="0" indent="0">
                <a:buSzTx/>
                <a:buFontTx/>
                <a:buNone/>
              </a:pPr>
              <a:r>
                <a:rPr lang="id-ID" sz="24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3" name="PA_库_组合 23"/>
          <p:cNvGrpSpPr/>
          <p:nvPr>
            <p:custDataLst>
              <p:tags r:id="rId8"/>
            </p:custDataLst>
          </p:nvPr>
        </p:nvGrpSpPr>
        <p:grpSpPr>
          <a:xfrm>
            <a:off x="7684879" y="2646814"/>
            <a:ext cx="1399987" cy="1579811"/>
            <a:chOff x="6098632" y="2199625"/>
            <a:chExt cx="1399987" cy="1579811"/>
          </a:xfrm>
          <a:solidFill>
            <a:schemeClr val="bg2"/>
          </a:solidFill>
        </p:grpSpPr>
        <p:sp>
          <p:nvSpPr>
            <p:cNvPr id="34" name="Freeform: Shape 5"/>
            <p:cNvSpPr/>
            <p:nvPr>
              <p:custDataLst>
                <p:tags r:id="rId15"/>
              </p:custDataLst>
            </p:nvPr>
          </p:nvSpPr>
          <p:spPr bwMode="auto">
            <a:xfrm>
              <a:off x="6098632" y="2199625"/>
              <a:ext cx="1399987" cy="1579811"/>
            </a:xfrm>
            <a:custGeom>
              <a:avLst/>
              <a:gdLst>
                <a:gd name="T0" fmla="+- 0 10800 961"/>
                <a:gd name="T1" fmla="*/ T0 w 19679"/>
                <a:gd name="T2" fmla="*/ 10352 h 20704"/>
                <a:gd name="T3" fmla="+- 0 10800 961"/>
                <a:gd name="T4" fmla="*/ T3 w 19679"/>
                <a:gd name="T5" fmla="*/ 10352 h 20704"/>
                <a:gd name="T6" fmla="+- 0 10800 961"/>
                <a:gd name="T7" fmla="*/ T6 w 19679"/>
                <a:gd name="T8" fmla="*/ 10352 h 20704"/>
                <a:gd name="T9" fmla="+- 0 10800 961"/>
                <a:gd name="T10" fmla="*/ T9 w 19679"/>
                <a:gd name="T11" fmla="*/ 10352 h 2070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0704">
                  <a:moveTo>
                    <a:pt x="11963" y="0"/>
                  </a:moveTo>
                  <a:cubicBezTo>
                    <a:pt x="10886" y="87"/>
                    <a:pt x="9837" y="505"/>
                    <a:pt x="9012" y="1250"/>
                  </a:cubicBezTo>
                  <a:cubicBezTo>
                    <a:pt x="8596" y="1626"/>
                    <a:pt x="8279" y="2055"/>
                    <a:pt x="8050" y="2513"/>
                  </a:cubicBezTo>
                  <a:cubicBezTo>
                    <a:pt x="6157" y="2837"/>
                    <a:pt x="4344" y="3678"/>
                    <a:pt x="2881" y="5043"/>
                  </a:cubicBezTo>
                  <a:cubicBezTo>
                    <a:pt x="-961" y="8625"/>
                    <a:pt x="-961" y="14435"/>
                    <a:pt x="2881" y="18017"/>
                  </a:cubicBezTo>
                  <a:cubicBezTo>
                    <a:pt x="6723" y="21600"/>
                    <a:pt x="12954" y="21599"/>
                    <a:pt x="16796" y="18017"/>
                  </a:cubicBezTo>
                  <a:cubicBezTo>
                    <a:pt x="20638" y="14435"/>
                    <a:pt x="20638" y="8625"/>
                    <a:pt x="16796" y="5043"/>
                  </a:cubicBezTo>
                  <a:cubicBezTo>
                    <a:pt x="15042" y="3408"/>
                    <a:pt x="12790" y="2528"/>
                    <a:pt x="10495" y="2386"/>
                  </a:cubicBezTo>
                  <a:cubicBezTo>
                    <a:pt x="10761" y="1521"/>
                    <a:pt x="11241" y="697"/>
                    <a:pt x="11963" y="0"/>
                  </a:cubicBezTo>
                  <a:close/>
                  <a:moveTo>
                    <a:pt x="9838" y="5244"/>
                  </a:moveTo>
                  <a:cubicBezTo>
                    <a:pt x="11564" y="5244"/>
                    <a:pt x="13290" y="5857"/>
                    <a:pt x="14607" y="7085"/>
                  </a:cubicBezTo>
                  <a:cubicBezTo>
                    <a:pt x="17240" y="9540"/>
                    <a:pt x="17240" y="13521"/>
                    <a:pt x="14607" y="15976"/>
                  </a:cubicBezTo>
                  <a:cubicBezTo>
                    <a:pt x="11974" y="18431"/>
                    <a:pt x="7703" y="18431"/>
                    <a:pt x="5070" y="15976"/>
                  </a:cubicBezTo>
                  <a:cubicBezTo>
                    <a:pt x="2437" y="13521"/>
                    <a:pt x="2437" y="9540"/>
                    <a:pt x="5070" y="7085"/>
                  </a:cubicBezTo>
                  <a:cubicBezTo>
                    <a:pt x="6387" y="5857"/>
                    <a:pt x="8113" y="5244"/>
                    <a:pt x="9838" y="524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: Shape 16"/>
            <p:cNvSpPr/>
            <p:nvPr>
              <p:custDataLst>
                <p:tags r:id="rId16"/>
              </p:custDataLst>
            </p:nvPr>
          </p:nvSpPr>
          <p:spPr bwMode="auto">
            <a:xfrm>
              <a:off x="6619679" y="2879444"/>
              <a:ext cx="370172" cy="3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marL="0" indent="0">
                <a:buSzTx/>
                <a:buFontTx/>
                <a:buNone/>
              </a:pPr>
              <a:r>
                <a:rPr lang="id-ID" sz="24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36" name="TextBox 9"/>
          <p:cNvSpPr txBox="1"/>
          <p:nvPr>
            <p:custDataLst>
              <p:tags r:id="rId9"/>
            </p:custDataLst>
          </p:nvPr>
        </p:nvSpPr>
        <p:spPr>
          <a:xfrm>
            <a:off x="247523" y="2718679"/>
            <a:ext cx="2409980" cy="1881189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0" indent="0" algn="just" defTabSz="914400" eaLnBrk="1" fontAlgn="auto" latinLnBrk="0" hangingPunct="1">
              <a:lnSpc>
                <a:spcPct val="10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1. Data Collection: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Once your data needs have been identified, collect data from multiple sources, including web analysis, reviewing various survey research, and selecting appropriate data sources.</a:t>
            </a:r>
          </a:p>
        </p:txBody>
      </p:sp>
      <p:sp>
        <p:nvSpPr>
          <p:cNvPr id="37" name="TextBox 9"/>
          <p:cNvSpPr txBox="1"/>
          <p:nvPr>
            <p:custDataLst>
              <p:tags r:id="rId10"/>
            </p:custDataLst>
          </p:nvPr>
        </p:nvSpPr>
        <p:spPr>
          <a:xfrm>
            <a:off x="3044249" y="3768339"/>
            <a:ext cx="4133014" cy="1932959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3.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Site selection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and reasons: Mangaluru, Karnataka, India.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due to: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- Highest overall score based on the criteria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- Meets technical requirments for production scalability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- Strong infrastructure and labor market</a:t>
            </a:r>
          </a:p>
          <a:p>
            <a:pPr indent="0" algn="just" fontAlgn="auto"/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- Sufficient proximity to Tesla’s planned plant</a:t>
            </a:r>
          </a:p>
        </p:txBody>
      </p:sp>
      <p:grpSp>
        <p:nvGrpSpPr>
          <p:cNvPr id="38" name="PA_库_组合 22"/>
          <p:cNvGrpSpPr/>
          <p:nvPr>
            <p:custDataLst>
              <p:tags r:id="rId11"/>
            </p:custDataLst>
          </p:nvPr>
        </p:nvGrpSpPr>
        <p:grpSpPr>
          <a:xfrm>
            <a:off x="10240363" y="3068345"/>
            <a:ext cx="1399987" cy="1560513"/>
            <a:chOff x="4699522" y="3079442"/>
            <a:chExt cx="1399987" cy="1560513"/>
          </a:xfrm>
          <a:solidFill>
            <a:schemeClr val="tx2"/>
          </a:solidFill>
        </p:grpSpPr>
        <p:sp>
          <p:nvSpPr>
            <p:cNvPr id="39" name="Freeform: Shape 4"/>
            <p:cNvSpPr/>
            <p:nvPr>
              <p:custDataLst>
                <p:tags r:id="rId13"/>
              </p:custDataLst>
            </p:nvPr>
          </p:nvSpPr>
          <p:spPr bwMode="auto">
            <a:xfrm>
              <a:off x="4699522" y="3079442"/>
              <a:ext cx="1399987" cy="1560513"/>
            </a:xfrm>
            <a:custGeom>
              <a:avLst/>
              <a:gdLst>
                <a:gd name="T0" fmla="+- 0 10800 961"/>
                <a:gd name="T1" fmla="*/ T0 w 19679"/>
                <a:gd name="T2" fmla="*/ 10800 h 21600"/>
                <a:gd name="T3" fmla="+- 0 10800 961"/>
                <a:gd name="T4" fmla="*/ T3 w 19679"/>
                <a:gd name="T5" fmla="*/ 10800 h 21600"/>
                <a:gd name="T6" fmla="+- 0 10800 961"/>
                <a:gd name="T7" fmla="*/ T6 w 19679"/>
                <a:gd name="T8" fmla="*/ 10800 h 21600"/>
                <a:gd name="T9" fmla="+- 0 10800 961"/>
                <a:gd name="T10" fmla="*/ T9 w 1967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9679" h="21600">
                  <a:moveTo>
                    <a:pt x="9838" y="0"/>
                  </a:moveTo>
                  <a:cubicBezTo>
                    <a:pt x="7321" y="0"/>
                    <a:pt x="4802" y="944"/>
                    <a:pt x="2881" y="2835"/>
                  </a:cubicBezTo>
                  <a:cubicBezTo>
                    <a:pt x="-961" y="6616"/>
                    <a:pt x="-961" y="12749"/>
                    <a:pt x="2881" y="16530"/>
                  </a:cubicBezTo>
                  <a:cubicBezTo>
                    <a:pt x="4648" y="18270"/>
                    <a:pt x="6921" y="19199"/>
                    <a:pt x="9234" y="19338"/>
                  </a:cubicBezTo>
                  <a:cubicBezTo>
                    <a:pt x="8955" y="20157"/>
                    <a:pt x="8491" y="20932"/>
                    <a:pt x="7837" y="21600"/>
                  </a:cubicBezTo>
                  <a:cubicBezTo>
                    <a:pt x="8914" y="21508"/>
                    <a:pt x="9967" y="21069"/>
                    <a:pt x="10791" y="20282"/>
                  </a:cubicBezTo>
                  <a:cubicBezTo>
                    <a:pt x="11132" y="19957"/>
                    <a:pt x="11400" y="19590"/>
                    <a:pt x="11615" y="19205"/>
                  </a:cubicBezTo>
                  <a:cubicBezTo>
                    <a:pt x="13512" y="18863"/>
                    <a:pt x="15329" y="17974"/>
                    <a:pt x="16796" y="16530"/>
                  </a:cubicBezTo>
                  <a:cubicBezTo>
                    <a:pt x="20638" y="12749"/>
                    <a:pt x="20638" y="6616"/>
                    <a:pt x="16796" y="2835"/>
                  </a:cubicBezTo>
                  <a:cubicBezTo>
                    <a:pt x="14875" y="944"/>
                    <a:pt x="12356" y="0"/>
                    <a:pt x="9838" y="0"/>
                  </a:cubicBezTo>
                  <a:close/>
                  <a:moveTo>
                    <a:pt x="9838" y="3047"/>
                  </a:moveTo>
                  <a:cubicBezTo>
                    <a:pt x="11564" y="3047"/>
                    <a:pt x="13290" y="3694"/>
                    <a:pt x="14607" y="4990"/>
                  </a:cubicBezTo>
                  <a:cubicBezTo>
                    <a:pt x="17240" y="7581"/>
                    <a:pt x="17240" y="11784"/>
                    <a:pt x="14607" y="14375"/>
                  </a:cubicBezTo>
                  <a:cubicBezTo>
                    <a:pt x="11973" y="16967"/>
                    <a:pt x="7703" y="16967"/>
                    <a:pt x="5070" y="14375"/>
                  </a:cubicBezTo>
                  <a:cubicBezTo>
                    <a:pt x="2437" y="11784"/>
                    <a:pt x="2437" y="7581"/>
                    <a:pt x="5070" y="4990"/>
                  </a:cubicBezTo>
                  <a:cubicBezTo>
                    <a:pt x="6387" y="3694"/>
                    <a:pt x="8113" y="3047"/>
                    <a:pt x="9838" y="30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: Shape 15"/>
            <p:cNvSpPr/>
            <p:nvPr>
              <p:custDataLst>
                <p:tags r:id="rId14"/>
              </p:custDataLst>
            </p:nvPr>
          </p:nvSpPr>
          <p:spPr bwMode="auto">
            <a:xfrm>
              <a:off x="5214430" y="3579438"/>
              <a:ext cx="370172" cy="39999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marL="0" indent="0">
                <a:buSzTx/>
                <a:buFontTx/>
                <a:buNone/>
              </a:pPr>
              <a:r>
                <a:rPr lang="id-ID" sz="240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en-US" altLang="id-ID" sz="240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60" name="TextBox 9"/>
          <p:cNvSpPr txBox="1"/>
          <p:nvPr>
            <p:custDataLst>
              <p:tags r:id="rId12"/>
            </p:custDataLst>
          </p:nvPr>
        </p:nvSpPr>
        <p:spPr>
          <a:xfrm>
            <a:off x="7684879" y="4674292"/>
            <a:ext cx="4224655" cy="104140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0" marR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None/>
              <a:tabLst>
                <a:tab pos="266700" algn="l"/>
                <a:tab pos="631825" algn="l"/>
                <a:tab pos="981075" algn="l"/>
              </a:tabLst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5.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 Next  steps:</a:t>
            </a:r>
            <a:endParaRPr kumimoji="0" lang="en-US" altLang="zh-CN" b="1" i="0" u="none" strike="noStrike" cap="none" spc="0" normalizeH="0" baseline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marL="0" marR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None/>
              <a:tabLst>
                <a:tab pos="266700" algn="l"/>
                <a:tab pos="631825" algn="l"/>
                <a:tab pos="981075" algn="l"/>
              </a:tabLst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- Start detailed engineering and procurement.</a:t>
            </a:r>
            <a:endParaRPr kumimoji="0" lang="en-US" altLang="zh-CN" i="0" u="none" strike="noStrike" cap="none" spc="0" normalizeH="0" baseline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marL="0" marR="0" indent="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None/>
              <a:tabLst>
                <a:tab pos="266700" algn="l"/>
                <a:tab pos="631825" algn="l"/>
                <a:tab pos="981075" algn="l"/>
              </a:tabLst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- Establish local supplier and logistics partnerships.</a:t>
            </a:r>
            <a:endParaRPr kumimoji="0" lang="en-US" altLang="zh-CN" i="0" u="none" strike="noStrike" cap="none" spc="0" normalizeH="0" baseline="0" dirty="0">
              <a:solidFill>
                <a:schemeClr val="tx1"/>
              </a:solidFill>
              <a:latin typeface="+mn-lt"/>
              <a:ea typeface="+mn-ea"/>
              <a:cs typeface="+mn-lt"/>
            </a:endParaRPr>
          </a:p>
          <a:p>
            <a:pPr marL="85725" marR="0" indent="-85725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6"/>
              </a:buClr>
              <a:buSzPct val="90000"/>
              <a:buFont typeface="Wingdings" panose="05000000000000000000" pitchFamily="2" charset="2"/>
              <a:buNone/>
              <a:tabLst>
                <a:tab pos="265113" algn="l"/>
                <a:tab pos="631825" algn="l"/>
                <a:tab pos="981075" algn="l"/>
              </a:tabLst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ea"/>
              </a:rPr>
              <a:t>- Plan for phased implementation to start production within the specified month.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lt"/>
            </a:endParaRPr>
          </a:p>
          <a:p>
            <a:pPr indent="0" algn="just" fontAlgn="auto"/>
            <a:r>
              <a:rPr lang="en-US" altLang="zh-CN" b="1" dirty="0">
                <a:solidFill>
                  <a:schemeClr val="tx1"/>
                </a:solidFill>
                <a:latin typeface="+mn-lt"/>
                <a:ea typeface="+mn-ea"/>
                <a:cs typeface="+mn-lt"/>
                <a:sym typeface="+mn-lt"/>
              </a:rPr>
              <a:t> </a:t>
            </a:r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lt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indefinite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3" grpId="0"/>
      <p:bldP spid="23" grpId="1"/>
      <p:bldP spid="36" grpId="0"/>
      <p:bldP spid="36" grpId="1"/>
      <p:bldP spid="37" grpId="0"/>
      <p:bldP spid="37" grpId="1"/>
      <p:bldP spid="60" grpId="0"/>
      <p:bldP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642E239-79BB-42E1-EF18-C526A9423B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88" y="5784745"/>
            <a:ext cx="5934071" cy="213981"/>
          </a:xfrm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A0E0CEF3-880A-83B6-7547-3E0FFCC7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88" y="201600"/>
            <a:ext cx="11484000" cy="543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2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Factory planning project plan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Gantt</a:t>
            </a:r>
            <a:r>
              <a:rPr lang="en-US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chart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1841C55-7815-DAE8-6390-D500C384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247980"/>
              </p:ext>
            </p:extLst>
          </p:nvPr>
        </p:nvGraphicFramePr>
        <p:xfrm>
          <a:off x="341374" y="927832"/>
          <a:ext cx="11509251" cy="4634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002">
                  <a:extLst>
                    <a:ext uri="{9D8B030D-6E8A-4147-A177-3AD203B41FA5}">
                      <a16:colId xmlns:a16="http://schemas.microsoft.com/office/drawing/2014/main" val="3325782273"/>
                    </a:ext>
                  </a:extLst>
                </a:gridCol>
                <a:gridCol w="1294061">
                  <a:extLst>
                    <a:ext uri="{9D8B030D-6E8A-4147-A177-3AD203B41FA5}">
                      <a16:colId xmlns:a16="http://schemas.microsoft.com/office/drawing/2014/main" val="1360986779"/>
                    </a:ext>
                  </a:extLst>
                </a:gridCol>
                <a:gridCol w="876341">
                  <a:extLst>
                    <a:ext uri="{9D8B030D-6E8A-4147-A177-3AD203B41FA5}">
                      <a16:colId xmlns:a16="http://schemas.microsoft.com/office/drawing/2014/main" val="3630072169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1023179488"/>
                    </a:ext>
                  </a:extLst>
                </a:gridCol>
                <a:gridCol w="758757">
                  <a:extLst>
                    <a:ext uri="{9D8B030D-6E8A-4147-A177-3AD203B41FA5}">
                      <a16:colId xmlns:a16="http://schemas.microsoft.com/office/drawing/2014/main" val="3051318386"/>
                    </a:ext>
                  </a:extLst>
                </a:gridCol>
                <a:gridCol w="613622">
                  <a:extLst>
                    <a:ext uri="{9D8B030D-6E8A-4147-A177-3AD203B41FA5}">
                      <a16:colId xmlns:a16="http://schemas.microsoft.com/office/drawing/2014/main" val="3738122331"/>
                    </a:ext>
                  </a:extLst>
                </a:gridCol>
                <a:gridCol w="484590">
                  <a:extLst>
                    <a:ext uri="{9D8B030D-6E8A-4147-A177-3AD203B41FA5}">
                      <a16:colId xmlns:a16="http://schemas.microsoft.com/office/drawing/2014/main" val="307656077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69093882"/>
                    </a:ext>
                  </a:extLst>
                </a:gridCol>
                <a:gridCol w="452224">
                  <a:extLst>
                    <a:ext uri="{9D8B030D-6E8A-4147-A177-3AD203B41FA5}">
                      <a16:colId xmlns:a16="http://schemas.microsoft.com/office/drawing/2014/main" val="720498844"/>
                    </a:ext>
                  </a:extLst>
                </a:gridCol>
                <a:gridCol w="440731">
                  <a:extLst>
                    <a:ext uri="{9D8B030D-6E8A-4147-A177-3AD203B41FA5}">
                      <a16:colId xmlns:a16="http://schemas.microsoft.com/office/drawing/2014/main" val="3429652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19203136"/>
                    </a:ext>
                  </a:extLst>
                </a:gridCol>
                <a:gridCol w="444654">
                  <a:extLst>
                    <a:ext uri="{9D8B030D-6E8A-4147-A177-3AD203B41FA5}">
                      <a16:colId xmlns:a16="http://schemas.microsoft.com/office/drawing/2014/main" val="161075917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561125746"/>
                    </a:ext>
                  </a:extLst>
                </a:gridCol>
                <a:gridCol w="421043">
                  <a:extLst>
                    <a:ext uri="{9D8B030D-6E8A-4147-A177-3AD203B41FA5}">
                      <a16:colId xmlns:a16="http://schemas.microsoft.com/office/drawing/2014/main" val="2961415986"/>
                    </a:ext>
                  </a:extLst>
                </a:gridCol>
                <a:gridCol w="118915">
                  <a:extLst>
                    <a:ext uri="{9D8B030D-6E8A-4147-A177-3AD203B41FA5}">
                      <a16:colId xmlns:a16="http://schemas.microsoft.com/office/drawing/2014/main" val="477293552"/>
                    </a:ext>
                  </a:extLst>
                </a:gridCol>
                <a:gridCol w="539958">
                  <a:extLst>
                    <a:ext uri="{9D8B030D-6E8A-4147-A177-3AD203B41FA5}">
                      <a16:colId xmlns:a16="http://schemas.microsoft.com/office/drawing/2014/main" val="1874187575"/>
                    </a:ext>
                  </a:extLst>
                </a:gridCol>
                <a:gridCol w="621981">
                  <a:extLst>
                    <a:ext uri="{9D8B030D-6E8A-4147-A177-3AD203B41FA5}">
                      <a16:colId xmlns:a16="http://schemas.microsoft.com/office/drawing/2014/main" val="404200963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602523349"/>
                    </a:ext>
                  </a:extLst>
                </a:gridCol>
                <a:gridCol w="585088">
                  <a:extLst>
                    <a:ext uri="{9D8B030D-6E8A-4147-A177-3AD203B41FA5}">
                      <a16:colId xmlns:a16="http://schemas.microsoft.com/office/drawing/2014/main" val="150092345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41357833"/>
                    </a:ext>
                  </a:extLst>
                </a:gridCol>
                <a:gridCol w="548195">
                  <a:extLst>
                    <a:ext uri="{9D8B030D-6E8A-4147-A177-3AD203B41FA5}">
                      <a16:colId xmlns:a16="http://schemas.microsoft.com/office/drawing/2014/main" val="131415691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020780103"/>
                    </a:ext>
                  </a:extLst>
                </a:gridCol>
                <a:gridCol w="511302">
                  <a:extLst>
                    <a:ext uri="{9D8B030D-6E8A-4147-A177-3AD203B41FA5}">
                      <a16:colId xmlns:a16="http://schemas.microsoft.com/office/drawing/2014/main" val="2640800561"/>
                    </a:ext>
                  </a:extLst>
                </a:gridCol>
                <a:gridCol w="806445">
                  <a:extLst>
                    <a:ext uri="{9D8B030D-6E8A-4147-A177-3AD203B41FA5}">
                      <a16:colId xmlns:a16="http://schemas.microsoft.com/office/drawing/2014/main" val="2264146095"/>
                    </a:ext>
                  </a:extLst>
                </a:gridCol>
              </a:tblGrid>
              <a:tr h="308229">
                <a:tc gridSpan="24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FACTORY PLANNING PROJECT PLAN</a:t>
                      </a:r>
                    </a:p>
                  </a:txBody>
                  <a:tcPr>
                    <a:solidFill>
                      <a:srgbClr val="003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15971"/>
                  </a:ext>
                </a:extLst>
              </a:tr>
              <a:tr h="183998"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Task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Project 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Start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End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Duration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sz="900" b="1" dirty="0">
                          <a:latin typeface="+mj-lt"/>
                        </a:rPr>
                        <a:t>Owner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IN" sz="900" b="1" dirty="0"/>
                        <a:t>MAY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r>
                        <a:rPr lang="en-IN" sz="900" b="1" dirty="0"/>
                        <a:t>JUNE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en-IN" sz="900" b="1" dirty="0"/>
                        <a:t>JULY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AUGUST</a:t>
                      </a:r>
                    </a:p>
                    <a:p>
                      <a:endParaRPr lang="en-IN" sz="9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7846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900" b="1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74074"/>
                  </a:ext>
                </a:extLst>
              </a:tr>
              <a:tr h="119773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Executive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9/6/2024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2/8/2024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Zishi &amp; Deven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607244"/>
                  </a:ext>
                </a:extLst>
              </a:tr>
              <a:tr h="367996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Factory Planning Project Plan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20/5/2024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28/6/2024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Zishi &amp; Deven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77604"/>
                  </a:ext>
                </a:extLst>
              </a:tr>
              <a:tr h="367996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Objectives &amp; Strategy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>
                          <a:latin typeface="+mj-lt"/>
                        </a:rPr>
                        <a:t>24/5/2024</a:t>
                      </a:r>
                    </a:p>
                    <a:p>
                      <a:endParaRPr lang="en-IN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Zishi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58531"/>
                  </a:ext>
                </a:extLst>
              </a:tr>
              <a:tr h="264832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Plant Area Benchmark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22/6/2024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28/7/2024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Violeta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72562"/>
                  </a:ext>
                </a:extLst>
              </a:tr>
              <a:tr h="367996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Site Selection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Fidel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94712"/>
                  </a:ext>
                </a:extLst>
              </a:tr>
              <a:tr h="238631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Site Selection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14/6/2024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24/7/2024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Fidel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09972"/>
                  </a:ext>
                </a:extLst>
              </a:tr>
              <a:tr h="283108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Process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20/5/2024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30/7/2024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Aryan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19927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Capacity Planning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9/6/2024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14/7/2024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Bibek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54219"/>
                  </a:ext>
                </a:extLst>
              </a:tr>
              <a:tr h="384807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Factory Structure &amp; Expansion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9/6/2024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29/7/2024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Saket &amp; Bibek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0607"/>
                  </a:ext>
                </a:extLst>
              </a:tr>
              <a:tr h="228036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Next Steps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12/6/2024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17/7/2024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Deven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054"/>
                  </a:ext>
                </a:extLst>
              </a:tr>
              <a:tr h="238631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2/7/2024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2/8/2024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ALL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22150"/>
                  </a:ext>
                </a:extLst>
              </a:tr>
              <a:tr h="238631"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Final Presentation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29/7/2024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6/8/2024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+mj-lt"/>
                        </a:rPr>
                        <a:t>ALL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78962"/>
                  </a:ext>
                </a:extLst>
              </a:tr>
            </a:tbl>
          </a:graphicData>
        </a:graphic>
      </p:graphicFrame>
      <p:sp>
        <p:nvSpPr>
          <p:cNvPr id="61" name="Diamond 60">
            <a:extLst>
              <a:ext uri="{FF2B5EF4-FFF2-40B4-BE49-F238E27FC236}">
                <a16:creationId xmlns:a16="http://schemas.microsoft.com/office/drawing/2014/main" id="{FEB04571-8827-B1C7-2BF2-036ED042E1FE}"/>
              </a:ext>
            </a:extLst>
          </p:cNvPr>
          <p:cNvSpPr/>
          <p:nvPr/>
        </p:nvSpPr>
        <p:spPr>
          <a:xfrm>
            <a:off x="11462855" y="5226166"/>
            <a:ext cx="282102" cy="291829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B6C67AF-6C7E-CC0D-154E-BB346823A0B4}"/>
              </a:ext>
            </a:extLst>
          </p:cNvPr>
          <p:cNvSpPr/>
          <p:nvPr/>
        </p:nvSpPr>
        <p:spPr>
          <a:xfrm>
            <a:off x="8451901" y="1861640"/>
            <a:ext cx="3293055" cy="366553"/>
          </a:xfrm>
          <a:prstGeom prst="rightArrow">
            <a:avLst>
              <a:gd name="adj1" fmla="val 28732"/>
              <a:gd name="adj2" fmla="val 145706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3" name="Minus Sign 62">
            <a:extLst>
              <a:ext uri="{FF2B5EF4-FFF2-40B4-BE49-F238E27FC236}">
                <a16:creationId xmlns:a16="http://schemas.microsoft.com/office/drawing/2014/main" id="{FECA0816-2E57-38A3-22C1-022105F63A3E}"/>
              </a:ext>
            </a:extLst>
          </p:cNvPr>
          <p:cNvSpPr/>
          <p:nvPr/>
        </p:nvSpPr>
        <p:spPr>
          <a:xfrm>
            <a:off x="4735935" y="2097123"/>
            <a:ext cx="3994826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A7C353A4-E626-30B0-8A31-9B174BD66112}"/>
              </a:ext>
            </a:extLst>
          </p:cNvPr>
          <p:cNvSpPr/>
          <p:nvPr/>
        </p:nvSpPr>
        <p:spPr>
          <a:xfrm>
            <a:off x="5449298" y="2443048"/>
            <a:ext cx="3617067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6" name="Minus Sign 65">
            <a:extLst>
              <a:ext uri="{FF2B5EF4-FFF2-40B4-BE49-F238E27FC236}">
                <a16:creationId xmlns:a16="http://schemas.microsoft.com/office/drawing/2014/main" id="{CD51707E-948E-5A26-2C2B-91434F91F726}"/>
              </a:ext>
            </a:extLst>
          </p:cNvPr>
          <p:cNvSpPr/>
          <p:nvPr/>
        </p:nvSpPr>
        <p:spPr>
          <a:xfrm>
            <a:off x="7210003" y="2855181"/>
            <a:ext cx="4267200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0" name="Minus Sign 69">
            <a:extLst>
              <a:ext uri="{FF2B5EF4-FFF2-40B4-BE49-F238E27FC236}">
                <a16:creationId xmlns:a16="http://schemas.microsoft.com/office/drawing/2014/main" id="{78B39A20-06C7-7AA3-2815-18364631F89E}"/>
              </a:ext>
            </a:extLst>
          </p:cNvPr>
          <p:cNvSpPr/>
          <p:nvPr/>
        </p:nvSpPr>
        <p:spPr>
          <a:xfrm>
            <a:off x="5212590" y="3247104"/>
            <a:ext cx="3994825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8" name="Minus Sign 77">
            <a:extLst>
              <a:ext uri="{FF2B5EF4-FFF2-40B4-BE49-F238E27FC236}">
                <a16:creationId xmlns:a16="http://schemas.microsoft.com/office/drawing/2014/main" id="{04F99DFC-B893-765D-1490-8ED9C68A045A}"/>
              </a:ext>
            </a:extLst>
          </p:cNvPr>
          <p:cNvSpPr/>
          <p:nvPr/>
        </p:nvSpPr>
        <p:spPr>
          <a:xfrm>
            <a:off x="6597161" y="3533436"/>
            <a:ext cx="4267200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0" name="Minus Sign 79">
            <a:extLst>
              <a:ext uri="{FF2B5EF4-FFF2-40B4-BE49-F238E27FC236}">
                <a16:creationId xmlns:a16="http://schemas.microsoft.com/office/drawing/2014/main" id="{8CAAC5D4-5765-3208-B1E1-FED755DCE5AC}"/>
              </a:ext>
            </a:extLst>
          </p:cNvPr>
          <p:cNvSpPr/>
          <p:nvPr/>
        </p:nvSpPr>
        <p:spPr>
          <a:xfrm>
            <a:off x="4632174" y="3785124"/>
            <a:ext cx="7218452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84" name="Minus Sign 83">
            <a:extLst>
              <a:ext uri="{FF2B5EF4-FFF2-40B4-BE49-F238E27FC236}">
                <a16:creationId xmlns:a16="http://schemas.microsoft.com/office/drawing/2014/main" id="{52604C86-74BD-DAB9-E6E1-8C67605003A0}"/>
              </a:ext>
            </a:extLst>
          </p:cNvPr>
          <p:cNvSpPr/>
          <p:nvPr/>
        </p:nvSpPr>
        <p:spPr>
          <a:xfrm>
            <a:off x="6092955" y="4058777"/>
            <a:ext cx="4296890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46DF493A-9B9C-4F76-A379-13A2E72BF699}"/>
              </a:ext>
            </a:extLst>
          </p:cNvPr>
          <p:cNvSpPr/>
          <p:nvPr/>
        </p:nvSpPr>
        <p:spPr>
          <a:xfrm>
            <a:off x="5956757" y="4379922"/>
            <a:ext cx="5638800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1" name="Minus Sign 110">
            <a:extLst>
              <a:ext uri="{FF2B5EF4-FFF2-40B4-BE49-F238E27FC236}">
                <a16:creationId xmlns:a16="http://schemas.microsoft.com/office/drawing/2014/main" id="{1924BDFA-B9E5-3744-D89D-EA4E28B7AC2E}"/>
              </a:ext>
            </a:extLst>
          </p:cNvPr>
          <p:cNvSpPr/>
          <p:nvPr/>
        </p:nvSpPr>
        <p:spPr>
          <a:xfrm>
            <a:off x="6567471" y="4692546"/>
            <a:ext cx="4296890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2" name="Minus Sign 111">
            <a:extLst>
              <a:ext uri="{FF2B5EF4-FFF2-40B4-BE49-F238E27FC236}">
                <a16:creationId xmlns:a16="http://schemas.microsoft.com/office/drawing/2014/main" id="{4EF4AD5F-29A2-B483-B512-12D8F9089AE4}"/>
              </a:ext>
            </a:extLst>
          </p:cNvPr>
          <p:cNvSpPr/>
          <p:nvPr/>
        </p:nvSpPr>
        <p:spPr>
          <a:xfrm>
            <a:off x="8091978" y="4920534"/>
            <a:ext cx="3430621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694A7C26-6989-1021-9090-E556D300C354}"/>
              </a:ext>
            </a:extLst>
          </p:cNvPr>
          <p:cNvSpPr/>
          <p:nvPr/>
        </p:nvSpPr>
        <p:spPr>
          <a:xfrm>
            <a:off x="10538220" y="5183259"/>
            <a:ext cx="938983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835667F4-35C2-C985-E652-4505BC3F6B77}"/>
              </a:ext>
            </a:extLst>
          </p:cNvPr>
          <p:cNvSpPr/>
          <p:nvPr/>
        </p:nvSpPr>
        <p:spPr>
          <a:xfrm>
            <a:off x="8776157" y="3319647"/>
            <a:ext cx="282102" cy="291829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37808A2C-E1B0-968D-FC30-540EDEEA483D}"/>
              </a:ext>
            </a:extLst>
          </p:cNvPr>
          <p:cNvSpPr/>
          <p:nvPr/>
        </p:nvSpPr>
        <p:spPr>
          <a:xfrm>
            <a:off x="6315059" y="1862511"/>
            <a:ext cx="282102" cy="291829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2ECD17-0734-EC73-0FBB-08DAD96F0D7D}"/>
              </a:ext>
            </a:extLst>
          </p:cNvPr>
          <p:cNvSpPr txBox="1"/>
          <p:nvPr/>
        </p:nvSpPr>
        <p:spPr>
          <a:xfrm>
            <a:off x="10704295" y="5599509"/>
            <a:ext cx="2089639" cy="402553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Review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FFF9182B-3F5D-9DFB-270F-2D981AD6122D}"/>
              </a:ext>
            </a:extLst>
          </p:cNvPr>
          <p:cNvSpPr/>
          <p:nvPr/>
        </p:nvSpPr>
        <p:spPr>
          <a:xfrm>
            <a:off x="10422193" y="5662294"/>
            <a:ext cx="282102" cy="291829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Minus Sign 1">
            <a:extLst>
              <a:ext uri="{FF2B5EF4-FFF2-40B4-BE49-F238E27FC236}">
                <a16:creationId xmlns:a16="http://schemas.microsoft.com/office/drawing/2014/main" id="{EFE7099A-E3CA-5F7A-1F69-71E2C57F84BD}"/>
              </a:ext>
            </a:extLst>
          </p:cNvPr>
          <p:cNvSpPr/>
          <p:nvPr/>
        </p:nvSpPr>
        <p:spPr>
          <a:xfrm>
            <a:off x="8170226" y="5565068"/>
            <a:ext cx="490132" cy="484405"/>
          </a:xfrm>
          <a:prstGeom prst="mathMinus">
            <a:avLst>
              <a:gd name="adj1" fmla="val 23520"/>
            </a:avLst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76B47-A9AB-F970-ACC3-4932794127BE}"/>
              </a:ext>
            </a:extLst>
          </p:cNvPr>
          <p:cNvSpPr txBox="1"/>
          <p:nvPr/>
        </p:nvSpPr>
        <p:spPr>
          <a:xfrm>
            <a:off x="8660358" y="5585662"/>
            <a:ext cx="2089639" cy="402553"/>
          </a:xfrm>
          <a:prstGeom prst="rect">
            <a:avLst/>
          </a:prstGeom>
          <a:noFill/>
          <a:ln w="21590">
            <a:noFill/>
          </a:ln>
        </p:spPr>
        <p:txBody>
          <a:bodyPr wrap="square" lIns="90011" tIns="108014" rIns="90011" bIns="46806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Project Work</a:t>
            </a:r>
          </a:p>
        </p:txBody>
      </p:sp>
    </p:spTree>
    <p:extLst>
      <p:ext uri="{BB962C8B-B14F-4D97-AF65-F5344CB8AC3E}">
        <p14:creationId xmlns:p14="http://schemas.microsoft.com/office/powerpoint/2010/main" val="245399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5715" imgH="5715" progId="TCLayout.ActiveDocument.1">
                  <p:embed/>
                </p:oleObj>
              </mc:Choice>
              <mc:Fallback>
                <p:oleObj name="think-cell Folie" r:id="rId24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3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Objectives and strategic goals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Strategic objectives of our factory</a:t>
            </a:r>
            <a:endParaRPr lang="en-US" dirty="0">
              <a:solidFill>
                <a:schemeClr val="tx2"/>
              </a:solidFill>
              <a:latin typeface="+mn-lt"/>
              <a:cs typeface="Times New Roman" panose="0202060305040502030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组合 12"/>
          <p:cNvGrpSpPr/>
          <p:nvPr>
            <p:custDataLst>
              <p:tags r:id="rId3"/>
            </p:custDataLst>
          </p:nvPr>
        </p:nvGrpSpPr>
        <p:grpSpPr>
          <a:xfrm>
            <a:off x="1122228" y="1038802"/>
            <a:ext cx="9640402" cy="4793673"/>
            <a:chOff x="994777" y="1486750"/>
            <a:chExt cx="7151545" cy="3556093"/>
          </a:xfrm>
        </p:grpSpPr>
        <p:cxnSp>
          <p:nvCxnSpPr>
            <p:cNvPr id="8" name="Straight Connector 32"/>
            <p:cNvCxnSpPr/>
            <p:nvPr>
              <p:custDataLst>
                <p:tags r:id="rId4"/>
              </p:custDataLst>
            </p:nvPr>
          </p:nvCxnSpPr>
          <p:spPr>
            <a:xfrm>
              <a:off x="4565693" y="2490958"/>
              <a:ext cx="0" cy="255188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33"/>
            <p:cNvSpPr/>
            <p:nvPr>
              <p:custDataLst>
                <p:tags r:id="rId5"/>
              </p:custDataLst>
            </p:nvPr>
          </p:nvSpPr>
          <p:spPr>
            <a:xfrm>
              <a:off x="5506219" y="1930342"/>
              <a:ext cx="1355958" cy="56061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600" b="1" dirty="0">
                  <a:latin typeface="+mj-lt"/>
                  <a:cs typeface="Times New Roman" panose="02020603050405020304" charset="0"/>
                  <a:sym typeface="+mn-lt"/>
                </a:rPr>
                <a:t>Requirement</a:t>
              </a:r>
              <a:r>
                <a:rPr lang="en-US" sz="1600" b="1" dirty="0"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:</a:t>
              </a:r>
            </a:p>
          </p:txBody>
        </p:sp>
        <p:cxnSp>
          <p:nvCxnSpPr>
            <p:cNvPr id="10" name="Straight Connector 34"/>
            <p:cNvCxnSpPr/>
            <p:nvPr>
              <p:custDataLst>
                <p:tags r:id="rId6"/>
              </p:custDataLst>
            </p:nvPr>
          </p:nvCxnSpPr>
          <p:spPr>
            <a:xfrm rot="16200000" flipH="1">
              <a:off x="5069429" y="1773860"/>
              <a:ext cx="1" cy="87357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35"/>
            <p:cNvGrpSpPr/>
            <p:nvPr/>
          </p:nvGrpSpPr>
          <p:grpSpPr>
            <a:xfrm>
              <a:off x="4188230" y="1833187"/>
              <a:ext cx="754925" cy="754925"/>
              <a:chOff x="5584307" y="858338"/>
              <a:chExt cx="1006566" cy="1006566"/>
            </a:xfrm>
          </p:grpSpPr>
          <p:sp>
            <p:nvSpPr>
              <p:cNvPr id="60" name="Oval 38"/>
              <p:cNvSpPr/>
              <p:nvPr>
                <p:custDataLst>
                  <p:tags r:id="rId20"/>
                </p:custDataLst>
              </p:nvPr>
            </p:nvSpPr>
            <p:spPr>
              <a:xfrm>
                <a:off x="5584307" y="858338"/>
                <a:ext cx="1006566" cy="100656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>
                  <a:cs typeface="+mn-ea"/>
                  <a:sym typeface="+mn-lt"/>
                </a:endParaRPr>
              </a:p>
            </p:txBody>
          </p:sp>
          <p:sp>
            <p:nvSpPr>
              <p:cNvPr id="61" name="Oval 4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29087" y="1003120"/>
                <a:ext cx="717006" cy="717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 dirty="0">
                  <a:cs typeface="+mn-ea"/>
                  <a:sym typeface="+mn-lt"/>
                </a:endParaRPr>
              </a:p>
            </p:txBody>
          </p:sp>
        </p:grpSp>
        <p:sp>
          <p:nvSpPr>
            <p:cNvPr id="12" name="Rounded Rectangle 48"/>
            <p:cNvSpPr/>
            <p:nvPr>
              <p:custDataLst>
                <p:tags r:id="rId7"/>
              </p:custDataLst>
            </p:nvPr>
          </p:nvSpPr>
          <p:spPr>
            <a:xfrm>
              <a:off x="2269932" y="3677467"/>
              <a:ext cx="1355958" cy="56061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  <a:cs typeface="Times New Roman" panose="02020603050405020304" charset="0"/>
                  <a:sym typeface="+mn-lt"/>
                </a:rPr>
                <a:t>Objectives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  <a:sym typeface="+mn-lt"/>
                </a:rPr>
                <a:t>:</a:t>
              </a:r>
            </a:p>
          </p:txBody>
        </p:sp>
        <p:cxnSp>
          <p:nvCxnSpPr>
            <p:cNvPr id="15" name="Straight Connector 49"/>
            <p:cNvCxnSpPr/>
            <p:nvPr>
              <p:custDataLst>
                <p:tags r:id="rId8"/>
              </p:custDataLst>
            </p:nvPr>
          </p:nvCxnSpPr>
          <p:spPr>
            <a:xfrm rot="16200000" flipH="1">
              <a:off x="4031794" y="3520986"/>
              <a:ext cx="1" cy="87357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50"/>
            <p:cNvGrpSpPr/>
            <p:nvPr/>
          </p:nvGrpSpPr>
          <p:grpSpPr>
            <a:xfrm>
              <a:off x="4188956" y="3580312"/>
              <a:ext cx="754925" cy="754925"/>
              <a:chOff x="5585275" y="2925717"/>
              <a:chExt cx="1006566" cy="1006566"/>
            </a:xfrm>
          </p:grpSpPr>
          <p:sp>
            <p:nvSpPr>
              <p:cNvPr id="58" name="Oval 51"/>
              <p:cNvSpPr/>
              <p:nvPr>
                <p:custDataLst>
                  <p:tags r:id="rId18"/>
                </p:custDataLst>
              </p:nvPr>
            </p:nvSpPr>
            <p:spPr>
              <a:xfrm>
                <a:off x="5585275" y="2925717"/>
                <a:ext cx="1006566" cy="100656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Oval 52"/>
              <p:cNvSpPr/>
              <p:nvPr>
                <p:custDataLst>
                  <p:tags r:id="rId19"/>
                </p:custDataLst>
              </p:nvPr>
            </p:nvSpPr>
            <p:spPr>
              <a:xfrm>
                <a:off x="5730055" y="3070499"/>
                <a:ext cx="717006" cy="7170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53"/>
            <p:cNvGrpSpPr/>
            <p:nvPr/>
          </p:nvGrpSpPr>
          <p:grpSpPr>
            <a:xfrm>
              <a:off x="994777" y="1486750"/>
              <a:ext cx="3001396" cy="1513053"/>
              <a:chOff x="1326369" y="396420"/>
              <a:chExt cx="4001861" cy="2017404"/>
            </a:xfrm>
          </p:grpSpPr>
          <p:grpSp>
            <p:nvGrpSpPr>
              <p:cNvPr id="54" name="Group 54"/>
              <p:cNvGrpSpPr/>
              <p:nvPr/>
            </p:nvGrpSpPr>
            <p:grpSpPr>
              <a:xfrm>
                <a:off x="1326369" y="396420"/>
                <a:ext cx="4001861" cy="2017404"/>
                <a:chOff x="1511300" y="399140"/>
                <a:chExt cx="4001861" cy="2017404"/>
              </a:xfrm>
            </p:grpSpPr>
            <p:sp>
              <p:nvSpPr>
                <p:cNvPr id="56" name="Rounded Rectangle 57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511300" y="399140"/>
                  <a:ext cx="3792366" cy="2017404"/>
                </a:xfrm>
                <a:prstGeom prst="roundRect">
                  <a:avLst>
                    <a:gd name="adj" fmla="val 6799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l"/>
                  <a:r>
                    <a:rPr lang="en-US" sz="1350">
                      <a:cs typeface="+mn-ea"/>
                      <a:sym typeface="+mn-lt"/>
                    </a:rPr>
                    <a:t> </a:t>
                  </a:r>
                </a:p>
              </p:txBody>
            </p:sp>
            <p:sp>
              <p:nvSpPr>
                <p:cNvPr id="57" name="Isosceles Triangle 58"/>
                <p:cNvSpPr/>
                <p:nvPr>
                  <p:custDataLst>
                    <p:tags r:id="rId17"/>
                  </p:custDataLst>
                </p:nvPr>
              </p:nvSpPr>
              <p:spPr>
                <a:xfrm rot="5400000">
                  <a:off x="5246461" y="1259566"/>
                  <a:ext cx="323850" cy="20955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ound Same Side Corner Rectangle 55"/>
              <p:cNvSpPr/>
              <p:nvPr>
                <p:custDataLst>
                  <p:tags r:id="rId15"/>
                </p:custDataLst>
              </p:nvPr>
            </p:nvSpPr>
            <p:spPr>
              <a:xfrm rot="16200000">
                <a:off x="562620" y="1160797"/>
                <a:ext cx="2016775" cy="488649"/>
              </a:xfrm>
              <a:prstGeom prst="round2SameRect">
                <a:avLst>
                  <a:gd name="adj1" fmla="val 27126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66"/>
            <p:cNvGrpSpPr/>
            <p:nvPr/>
          </p:nvGrpSpPr>
          <p:grpSpPr>
            <a:xfrm flipH="1">
              <a:off x="5144926" y="3233875"/>
              <a:ext cx="3001396" cy="1525065"/>
              <a:chOff x="1511300" y="2339519"/>
              <a:chExt cx="4001861" cy="2033420"/>
            </a:xfrm>
          </p:grpSpPr>
          <p:grpSp>
            <p:nvGrpSpPr>
              <p:cNvPr id="24" name="Group 68"/>
              <p:cNvGrpSpPr/>
              <p:nvPr/>
            </p:nvGrpSpPr>
            <p:grpSpPr>
              <a:xfrm>
                <a:off x="1511300" y="2339519"/>
                <a:ext cx="4001861" cy="2033106"/>
                <a:chOff x="1511300" y="399140"/>
                <a:chExt cx="4001861" cy="2033106"/>
              </a:xfrm>
            </p:grpSpPr>
            <p:sp>
              <p:nvSpPr>
                <p:cNvPr id="52" name="Rounded Rectangle 7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511300" y="399140"/>
                  <a:ext cx="3792366" cy="2033106"/>
                </a:xfrm>
                <a:prstGeom prst="roundRect">
                  <a:avLst>
                    <a:gd name="adj" fmla="val 6799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sosceles Triangle 71"/>
                <p:cNvSpPr/>
                <p:nvPr>
                  <p:custDataLst>
                    <p:tags r:id="rId14"/>
                  </p:custDataLst>
                </p:nvPr>
              </p:nvSpPr>
              <p:spPr>
                <a:xfrm rot="5400000">
                  <a:off x="5246461" y="1259566"/>
                  <a:ext cx="323850" cy="209550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Round Same Side Corner Rectangle 69"/>
              <p:cNvSpPr/>
              <p:nvPr>
                <p:custDataLst>
                  <p:tags r:id="rId12"/>
                </p:custDataLst>
              </p:nvPr>
            </p:nvSpPr>
            <p:spPr>
              <a:xfrm rot="16200000">
                <a:off x="739386" y="3112061"/>
                <a:ext cx="2033106" cy="488649"/>
              </a:xfrm>
              <a:prstGeom prst="round2SameRect">
                <a:avLst>
                  <a:gd name="adj1" fmla="val 27126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01"/>
            <p:cNvGrpSpPr/>
            <p:nvPr/>
          </p:nvGrpSpPr>
          <p:grpSpPr>
            <a:xfrm>
              <a:off x="4402935" y="2039728"/>
              <a:ext cx="312604" cy="364705"/>
              <a:chOff x="10063163" y="1916113"/>
              <a:chExt cx="476250" cy="5556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1" name="Freeform 14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063163" y="1916113"/>
                <a:ext cx="476250" cy="555625"/>
              </a:xfrm>
              <a:custGeom>
                <a:avLst/>
                <a:gdLst>
                  <a:gd name="T0" fmla="*/ 670 w 2997"/>
                  <a:gd name="T1" fmla="*/ 3206 h 3500"/>
                  <a:gd name="T2" fmla="*/ 2327 w 2997"/>
                  <a:gd name="T3" fmla="*/ 3186 h 3500"/>
                  <a:gd name="T4" fmla="*/ 1060 w 2997"/>
                  <a:gd name="T5" fmla="*/ 2694 h 3500"/>
                  <a:gd name="T6" fmla="*/ 1546 w 2997"/>
                  <a:gd name="T7" fmla="*/ 2186 h 3500"/>
                  <a:gd name="T8" fmla="*/ 1389 w 2997"/>
                  <a:gd name="T9" fmla="*/ 2326 h 3500"/>
                  <a:gd name="T10" fmla="*/ 1733 w 2997"/>
                  <a:gd name="T11" fmla="*/ 2532 h 3500"/>
                  <a:gd name="T12" fmla="*/ 1597 w 2997"/>
                  <a:gd name="T13" fmla="*/ 2237 h 3500"/>
                  <a:gd name="T14" fmla="*/ 2477 w 2997"/>
                  <a:gd name="T15" fmla="*/ 903 h 3500"/>
                  <a:gd name="T16" fmla="*/ 2578 w 2997"/>
                  <a:gd name="T17" fmla="*/ 1066 h 3500"/>
                  <a:gd name="T18" fmla="*/ 2798 w 2997"/>
                  <a:gd name="T19" fmla="*/ 665 h 3500"/>
                  <a:gd name="T20" fmla="*/ 2813 w 2997"/>
                  <a:gd name="T21" fmla="*/ 442 h 3500"/>
                  <a:gd name="T22" fmla="*/ 253 w 2997"/>
                  <a:gd name="T23" fmla="*/ 410 h 3500"/>
                  <a:gd name="T24" fmla="*/ 165 w 2997"/>
                  <a:gd name="T25" fmla="*/ 476 h 3500"/>
                  <a:gd name="T26" fmla="*/ 254 w 2997"/>
                  <a:gd name="T27" fmla="*/ 808 h 3500"/>
                  <a:gd name="T28" fmla="*/ 525 w 2997"/>
                  <a:gd name="T29" fmla="*/ 1176 h 3500"/>
                  <a:gd name="T30" fmla="*/ 500 w 2997"/>
                  <a:gd name="T31" fmla="*/ 676 h 3500"/>
                  <a:gd name="T32" fmla="*/ 663 w 2997"/>
                  <a:gd name="T33" fmla="*/ 164 h 3500"/>
                  <a:gd name="T34" fmla="*/ 680 w 2997"/>
                  <a:gd name="T35" fmla="*/ 879 h 3500"/>
                  <a:gd name="T36" fmla="*/ 835 w 2997"/>
                  <a:gd name="T37" fmla="*/ 1451 h 3500"/>
                  <a:gd name="T38" fmla="*/ 1108 w 2997"/>
                  <a:gd name="T39" fmla="*/ 1855 h 3500"/>
                  <a:gd name="T40" fmla="*/ 1440 w 2997"/>
                  <a:gd name="T41" fmla="*/ 2023 h 3500"/>
                  <a:gd name="T42" fmla="*/ 1784 w 2997"/>
                  <a:gd name="T43" fmla="*/ 1938 h 3500"/>
                  <a:gd name="T44" fmla="*/ 2079 w 2997"/>
                  <a:gd name="T45" fmla="*/ 1612 h 3500"/>
                  <a:gd name="T46" fmla="*/ 2282 w 2997"/>
                  <a:gd name="T47" fmla="*/ 1082 h 3500"/>
                  <a:gd name="T48" fmla="*/ 2337 w 2997"/>
                  <a:gd name="T49" fmla="*/ 172 h 3500"/>
                  <a:gd name="T50" fmla="*/ 669 w 2997"/>
                  <a:gd name="T51" fmla="*/ 0 h 3500"/>
                  <a:gd name="T52" fmla="*/ 2459 w 2997"/>
                  <a:gd name="T53" fmla="*/ 62 h 3500"/>
                  <a:gd name="T54" fmla="*/ 2743 w 2997"/>
                  <a:gd name="T55" fmla="*/ 248 h 3500"/>
                  <a:gd name="T56" fmla="*/ 2937 w 2997"/>
                  <a:gd name="T57" fmla="*/ 337 h 3500"/>
                  <a:gd name="T58" fmla="*/ 2994 w 2997"/>
                  <a:gd name="T59" fmla="*/ 540 h 3500"/>
                  <a:gd name="T60" fmla="*/ 2815 w 2997"/>
                  <a:gd name="T61" fmla="*/ 1014 h 3500"/>
                  <a:gd name="T62" fmla="*/ 2473 w 2997"/>
                  <a:gd name="T63" fmla="*/ 1384 h 3500"/>
                  <a:gd name="T64" fmla="*/ 2175 w 2997"/>
                  <a:gd name="T65" fmla="*/ 1765 h 3500"/>
                  <a:gd name="T66" fmla="*/ 1872 w 2997"/>
                  <a:gd name="T67" fmla="*/ 2073 h 3500"/>
                  <a:gd name="T68" fmla="*/ 1781 w 2997"/>
                  <a:gd name="T69" fmla="*/ 2310 h 3500"/>
                  <a:gd name="T70" fmla="*/ 1956 w 2997"/>
                  <a:gd name="T71" fmla="*/ 2502 h 3500"/>
                  <a:gd name="T72" fmla="*/ 2094 w 2997"/>
                  <a:gd name="T73" fmla="*/ 2571 h 3500"/>
                  <a:gd name="T74" fmla="*/ 2333 w 2997"/>
                  <a:gd name="T75" fmla="*/ 2996 h 3500"/>
                  <a:gd name="T76" fmla="*/ 2487 w 2997"/>
                  <a:gd name="T77" fmla="*/ 3150 h 3500"/>
                  <a:gd name="T78" fmla="*/ 2475 w 2997"/>
                  <a:gd name="T79" fmla="*/ 3477 h 3500"/>
                  <a:gd name="T80" fmla="*/ 546 w 2997"/>
                  <a:gd name="T81" fmla="*/ 3489 h 3500"/>
                  <a:gd name="T82" fmla="*/ 509 w 2997"/>
                  <a:gd name="T83" fmla="*/ 3188 h 3500"/>
                  <a:gd name="T84" fmla="*/ 637 w 2997"/>
                  <a:gd name="T85" fmla="*/ 3011 h 3500"/>
                  <a:gd name="T86" fmla="*/ 902 w 2997"/>
                  <a:gd name="T87" fmla="*/ 2590 h 3500"/>
                  <a:gd name="T88" fmla="*/ 1006 w 2997"/>
                  <a:gd name="T89" fmla="*/ 2521 h 3500"/>
                  <a:gd name="T90" fmla="*/ 1204 w 2997"/>
                  <a:gd name="T91" fmla="*/ 2351 h 3500"/>
                  <a:gd name="T92" fmla="*/ 1189 w 2997"/>
                  <a:gd name="T93" fmla="*/ 2111 h 3500"/>
                  <a:gd name="T94" fmla="*/ 870 w 2997"/>
                  <a:gd name="T95" fmla="*/ 1831 h 3500"/>
                  <a:gd name="T96" fmla="*/ 595 w 2997"/>
                  <a:gd name="T97" fmla="*/ 1432 h 3500"/>
                  <a:gd name="T98" fmla="*/ 228 w 2997"/>
                  <a:gd name="T99" fmla="*/ 1084 h 3500"/>
                  <a:gd name="T100" fmla="*/ 20 w 2997"/>
                  <a:gd name="T101" fmla="*/ 624 h 3500"/>
                  <a:gd name="T102" fmla="*/ 38 w 2997"/>
                  <a:gd name="T103" fmla="*/ 367 h 3500"/>
                  <a:gd name="T104" fmla="*/ 216 w 2997"/>
                  <a:gd name="T105" fmla="*/ 251 h 3500"/>
                  <a:gd name="T106" fmla="*/ 522 w 2997"/>
                  <a:gd name="T107" fmla="*/ 85 h 3500"/>
                  <a:gd name="T108" fmla="*/ 669 w 2997"/>
                  <a:gd name="T109" fmla="*/ 0 h 3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97" h="3500">
                    <a:moveTo>
                      <a:pt x="749" y="3146"/>
                    </a:moveTo>
                    <a:lnTo>
                      <a:pt x="727" y="3149"/>
                    </a:lnTo>
                    <a:lnTo>
                      <a:pt x="707" y="3157"/>
                    </a:lnTo>
                    <a:lnTo>
                      <a:pt x="691" y="3170"/>
                    </a:lnTo>
                    <a:lnTo>
                      <a:pt x="679" y="3186"/>
                    </a:lnTo>
                    <a:lnTo>
                      <a:pt x="670" y="3206"/>
                    </a:lnTo>
                    <a:lnTo>
                      <a:pt x="668" y="3227"/>
                    </a:lnTo>
                    <a:lnTo>
                      <a:pt x="668" y="3338"/>
                    </a:lnTo>
                    <a:lnTo>
                      <a:pt x="2337" y="3338"/>
                    </a:lnTo>
                    <a:lnTo>
                      <a:pt x="2337" y="3227"/>
                    </a:lnTo>
                    <a:lnTo>
                      <a:pt x="2334" y="3206"/>
                    </a:lnTo>
                    <a:lnTo>
                      <a:pt x="2327" y="3186"/>
                    </a:lnTo>
                    <a:lnTo>
                      <a:pt x="2314" y="3170"/>
                    </a:lnTo>
                    <a:lnTo>
                      <a:pt x="2297" y="3157"/>
                    </a:lnTo>
                    <a:lnTo>
                      <a:pt x="2278" y="3149"/>
                    </a:lnTo>
                    <a:lnTo>
                      <a:pt x="2257" y="3146"/>
                    </a:lnTo>
                    <a:lnTo>
                      <a:pt x="749" y="3146"/>
                    </a:lnTo>
                    <a:close/>
                    <a:moveTo>
                      <a:pt x="1060" y="2694"/>
                    </a:moveTo>
                    <a:lnTo>
                      <a:pt x="1060" y="2985"/>
                    </a:lnTo>
                    <a:lnTo>
                      <a:pt x="1944" y="2985"/>
                    </a:lnTo>
                    <a:lnTo>
                      <a:pt x="1944" y="2694"/>
                    </a:lnTo>
                    <a:lnTo>
                      <a:pt x="1060" y="2694"/>
                    </a:lnTo>
                    <a:close/>
                    <a:moveTo>
                      <a:pt x="1593" y="2181"/>
                    </a:moveTo>
                    <a:lnTo>
                      <a:pt x="1546" y="2186"/>
                    </a:lnTo>
                    <a:lnTo>
                      <a:pt x="1498" y="2188"/>
                    </a:lnTo>
                    <a:lnTo>
                      <a:pt x="1455" y="2187"/>
                    </a:lnTo>
                    <a:lnTo>
                      <a:pt x="1411" y="2182"/>
                    </a:lnTo>
                    <a:lnTo>
                      <a:pt x="1408" y="2230"/>
                    </a:lnTo>
                    <a:lnTo>
                      <a:pt x="1401" y="2279"/>
                    </a:lnTo>
                    <a:lnTo>
                      <a:pt x="1389" y="2326"/>
                    </a:lnTo>
                    <a:lnTo>
                      <a:pt x="1373" y="2373"/>
                    </a:lnTo>
                    <a:lnTo>
                      <a:pt x="1353" y="2417"/>
                    </a:lnTo>
                    <a:lnTo>
                      <a:pt x="1328" y="2460"/>
                    </a:lnTo>
                    <a:lnTo>
                      <a:pt x="1302" y="2497"/>
                    </a:lnTo>
                    <a:lnTo>
                      <a:pt x="1274" y="2532"/>
                    </a:lnTo>
                    <a:lnTo>
                      <a:pt x="1733" y="2532"/>
                    </a:lnTo>
                    <a:lnTo>
                      <a:pt x="1698" y="2489"/>
                    </a:lnTo>
                    <a:lnTo>
                      <a:pt x="1667" y="2444"/>
                    </a:lnTo>
                    <a:lnTo>
                      <a:pt x="1643" y="2395"/>
                    </a:lnTo>
                    <a:lnTo>
                      <a:pt x="1621" y="2344"/>
                    </a:lnTo>
                    <a:lnTo>
                      <a:pt x="1607" y="2291"/>
                    </a:lnTo>
                    <a:lnTo>
                      <a:pt x="1597" y="2237"/>
                    </a:lnTo>
                    <a:lnTo>
                      <a:pt x="1593" y="2181"/>
                    </a:lnTo>
                    <a:close/>
                    <a:moveTo>
                      <a:pt x="2499" y="410"/>
                    </a:moveTo>
                    <a:lnTo>
                      <a:pt x="2499" y="559"/>
                    </a:lnTo>
                    <a:lnTo>
                      <a:pt x="2496" y="676"/>
                    </a:lnTo>
                    <a:lnTo>
                      <a:pt x="2490" y="790"/>
                    </a:lnTo>
                    <a:lnTo>
                      <a:pt x="2477" y="903"/>
                    </a:lnTo>
                    <a:lnTo>
                      <a:pt x="2460" y="1013"/>
                    </a:lnTo>
                    <a:lnTo>
                      <a:pt x="2439" y="1121"/>
                    </a:lnTo>
                    <a:lnTo>
                      <a:pt x="2412" y="1226"/>
                    </a:lnTo>
                    <a:lnTo>
                      <a:pt x="2472" y="1176"/>
                    </a:lnTo>
                    <a:lnTo>
                      <a:pt x="2527" y="1123"/>
                    </a:lnTo>
                    <a:lnTo>
                      <a:pt x="2578" y="1066"/>
                    </a:lnTo>
                    <a:lnTo>
                      <a:pt x="2626" y="1005"/>
                    </a:lnTo>
                    <a:lnTo>
                      <a:pt x="2669" y="943"/>
                    </a:lnTo>
                    <a:lnTo>
                      <a:pt x="2708" y="877"/>
                    </a:lnTo>
                    <a:lnTo>
                      <a:pt x="2743" y="808"/>
                    </a:lnTo>
                    <a:lnTo>
                      <a:pt x="2773" y="737"/>
                    </a:lnTo>
                    <a:lnTo>
                      <a:pt x="2798" y="665"/>
                    </a:lnTo>
                    <a:lnTo>
                      <a:pt x="2819" y="590"/>
                    </a:lnTo>
                    <a:lnTo>
                      <a:pt x="2833" y="514"/>
                    </a:lnTo>
                    <a:lnTo>
                      <a:pt x="2835" y="494"/>
                    </a:lnTo>
                    <a:lnTo>
                      <a:pt x="2831" y="476"/>
                    </a:lnTo>
                    <a:lnTo>
                      <a:pt x="2825" y="458"/>
                    </a:lnTo>
                    <a:lnTo>
                      <a:pt x="2813" y="442"/>
                    </a:lnTo>
                    <a:lnTo>
                      <a:pt x="2800" y="428"/>
                    </a:lnTo>
                    <a:lnTo>
                      <a:pt x="2783" y="419"/>
                    </a:lnTo>
                    <a:lnTo>
                      <a:pt x="2763" y="413"/>
                    </a:lnTo>
                    <a:lnTo>
                      <a:pt x="2743" y="410"/>
                    </a:lnTo>
                    <a:lnTo>
                      <a:pt x="2499" y="410"/>
                    </a:lnTo>
                    <a:close/>
                    <a:moveTo>
                      <a:pt x="253" y="410"/>
                    </a:moveTo>
                    <a:lnTo>
                      <a:pt x="233" y="413"/>
                    </a:lnTo>
                    <a:lnTo>
                      <a:pt x="215" y="419"/>
                    </a:lnTo>
                    <a:lnTo>
                      <a:pt x="198" y="428"/>
                    </a:lnTo>
                    <a:lnTo>
                      <a:pt x="183" y="442"/>
                    </a:lnTo>
                    <a:lnTo>
                      <a:pt x="173" y="458"/>
                    </a:lnTo>
                    <a:lnTo>
                      <a:pt x="165" y="476"/>
                    </a:lnTo>
                    <a:lnTo>
                      <a:pt x="162" y="494"/>
                    </a:lnTo>
                    <a:lnTo>
                      <a:pt x="163" y="514"/>
                    </a:lnTo>
                    <a:lnTo>
                      <a:pt x="178" y="590"/>
                    </a:lnTo>
                    <a:lnTo>
                      <a:pt x="198" y="665"/>
                    </a:lnTo>
                    <a:lnTo>
                      <a:pt x="224" y="737"/>
                    </a:lnTo>
                    <a:lnTo>
                      <a:pt x="254" y="808"/>
                    </a:lnTo>
                    <a:lnTo>
                      <a:pt x="288" y="877"/>
                    </a:lnTo>
                    <a:lnTo>
                      <a:pt x="328" y="943"/>
                    </a:lnTo>
                    <a:lnTo>
                      <a:pt x="371" y="1005"/>
                    </a:lnTo>
                    <a:lnTo>
                      <a:pt x="419" y="1066"/>
                    </a:lnTo>
                    <a:lnTo>
                      <a:pt x="470" y="1123"/>
                    </a:lnTo>
                    <a:lnTo>
                      <a:pt x="525" y="1176"/>
                    </a:lnTo>
                    <a:lnTo>
                      <a:pt x="584" y="1226"/>
                    </a:lnTo>
                    <a:lnTo>
                      <a:pt x="558" y="1121"/>
                    </a:lnTo>
                    <a:lnTo>
                      <a:pt x="537" y="1013"/>
                    </a:lnTo>
                    <a:lnTo>
                      <a:pt x="520" y="903"/>
                    </a:lnTo>
                    <a:lnTo>
                      <a:pt x="508" y="790"/>
                    </a:lnTo>
                    <a:lnTo>
                      <a:pt x="500" y="676"/>
                    </a:lnTo>
                    <a:lnTo>
                      <a:pt x="498" y="559"/>
                    </a:lnTo>
                    <a:lnTo>
                      <a:pt x="498" y="410"/>
                    </a:lnTo>
                    <a:lnTo>
                      <a:pt x="253" y="410"/>
                    </a:lnTo>
                    <a:close/>
                    <a:moveTo>
                      <a:pt x="669" y="162"/>
                    </a:moveTo>
                    <a:lnTo>
                      <a:pt x="666" y="162"/>
                    </a:lnTo>
                    <a:lnTo>
                      <a:pt x="663" y="164"/>
                    </a:lnTo>
                    <a:lnTo>
                      <a:pt x="661" y="168"/>
                    </a:lnTo>
                    <a:lnTo>
                      <a:pt x="660" y="172"/>
                    </a:lnTo>
                    <a:lnTo>
                      <a:pt x="660" y="559"/>
                    </a:lnTo>
                    <a:lnTo>
                      <a:pt x="662" y="667"/>
                    </a:lnTo>
                    <a:lnTo>
                      <a:pt x="669" y="774"/>
                    </a:lnTo>
                    <a:lnTo>
                      <a:pt x="680" y="879"/>
                    </a:lnTo>
                    <a:lnTo>
                      <a:pt x="696" y="981"/>
                    </a:lnTo>
                    <a:lnTo>
                      <a:pt x="715" y="1082"/>
                    </a:lnTo>
                    <a:lnTo>
                      <a:pt x="739" y="1178"/>
                    </a:lnTo>
                    <a:lnTo>
                      <a:pt x="767" y="1273"/>
                    </a:lnTo>
                    <a:lnTo>
                      <a:pt x="798" y="1364"/>
                    </a:lnTo>
                    <a:lnTo>
                      <a:pt x="835" y="1451"/>
                    </a:lnTo>
                    <a:lnTo>
                      <a:pt x="875" y="1534"/>
                    </a:lnTo>
                    <a:lnTo>
                      <a:pt x="918" y="1612"/>
                    </a:lnTo>
                    <a:lnTo>
                      <a:pt x="962" y="1682"/>
                    </a:lnTo>
                    <a:lnTo>
                      <a:pt x="1008" y="1746"/>
                    </a:lnTo>
                    <a:lnTo>
                      <a:pt x="1057" y="1803"/>
                    </a:lnTo>
                    <a:lnTo>
                      <a:pt x="1108" y="1855"/>
                    </a:lnTo>
                    <a:lnTo>
                      <a:pt x="1160" y="1900"/>
                    </a:lnTo>
                    <a:lnTo>
                      <a:pt x="1214" y="1938"/>
                    </a:lnTo>
                    <a:lnTo>
                      <a:pt x="1268" y="1970"/>
                    </a:lnTo>
                    <a:lnTo>
                      <a:pt x="1324" y="1994"/>
                    </a:lnTo>
                    <a:lnTo>
                      <a:pt x="1382" y="2012"/>
                    </a:lnTo>
                    <a:lnTo>
                      <a:pt x="1440" y="2023"/>
                    </a:lnTo>
                    <a:lnTo>
                      <a:pt x="1498" y="2026"/>
                    </a:lnTo>
                    <a:lnTo>
                      <a:pt x="1557" y="2023"/>
                    </a:lnTo>
                    <a:lnTo>
                      <a:pt x="1615" y="2012"/>
                    </a:lnTo>
                    <a:lnTo>
                      <a:pt x="1672" y="1994"/>
                    </a:lnTo>
                    <a:lnTo>
                      <a:pt x="1728" y="1970"/>
                    </a:lnTo>
                    <a:lnTo>
                      <a:pt x="1784" y="1938"/>
                    </a:lnTo>
                    <a:lnTo>
                      <a:pt x="1837" y="1900"/>
                    </a:lnTo>
                    <a:lnTo>
                      <a:pt x="1890" y="1855"/>
                    </a:lnTo>
                    <a:lnTo>
                      <a:pt x="1939" y="1803"/>
                    </a:lnTo>
                    <a:lnTo>
                      <a:pt x="1988" y="1746"/>
                    </a:lnTo>
                    <a:lnTo>
                      <a:pt x="2035" y="1682"/>
                    </a:lnTo>
                    <a:lnTo>
                      <a:pt x="2079" y="1612"/>
                    </a:lnTo>
                    <a:lnTo>
                      <a:pt x="2123" y="1534"/>
                    </a:lnTo>
                    <a:lnTo>
                      <a:pt x="2162" y="1451"/>
                    </a:lnTo>
                    <a:lnTo>
                      <a:pt x="2198" y="1364"/>
                    </a:lnTo>
                    <a:lnTo>
                      <a:pt x="2230" y="1273"/>
                    </a:lnTo>
                    <a:lnTo>
                      <a:pt x="2259" y="1178"/>
                    </a:lnTo>
                    <a:lnTo>
                      <a:pt x="2282" y="1082"/>
                    </a:lnTo>
                    <a:lnTo>
                      <a:pt x="2302" y="981"/>
                    </a:lnTo>
                    <a:lnTo>
                      <a:pt x="2317" y="879"/>
                    </a:lnTo>
                    <a:lnTo>
                      <a:pt x="2329" y="774"/>
                    </a:lnTo>
                    <a:lnTo>
                      <a:pt x="2335" y="667"/>
                    </a:lnTo>
                    <a:lnTo>
                      <a:pt x="2337" y="559"/>
                    </a:lnTo>
                    <a:lnTo>
                      <a:pt x="2337" y="172"/>
                    </a:lnTo>
                    <a:lnTo>
                      <a:pt x="2336" y="168"/>
                    </a:lnTo>
                    <a:lnTo>
                      <a:pt x="2334" y="164"/>
                    </a:lnTo>
                    <a:lnTo>
                      <a:pt x="2331" y="162"/>
                    </a:lnTo>
                    <a:lnTo>
                      <a:pt x="2328" y="162"/>
                    </a:lnTo>
                    <a:lnTo>
                      <a:pt x="669" y="162"/>
                    </a:lnTo>
                    <a:close/>
                    <a:moveTo>
                      <a:pt x="669" y="0"/>
                    </a:moveTo>
                    <a:lnTo>
                      <a:pt x="2328" y="0"/>
                    </a:lnTo>
                    <a:lnTo>
                      <a:pt x="2358" y="3"/>
                    </a:lnTo>
                    <a:lnTo>
                      <a:pt x="2387" y="11"/>
                    </a:lnTo>
                    <a:lnTo>
                      <a:pt x="2415" y="23"/>
                    </a:lnTo>
                    <a:lnTo>
                      <a:pt x="2438" y="40"/>
                    </a:lnTo>
                    <a:lnTo>
                      <a:pt x="2459" y="62"/>
                    </a:lnTo>
                    <a:lnTo>
                      <a:pt x="2476" y="85"/>
                    </a:lnTo>
                    <a:lnTo>
                      <a:pt x="2489" y="111"/>
                    </a:lnTo>
                    <a:lnTo>
                      <a:pt x="2496" y="141"/>
                    </a:lnTo>
                    <a:lnTo>
                      <a:pt x="2499" y="172"/>
                    </a:lnTo>
                    <a:lnTo>
                      <a:pt x="2499" y="248"/>
                    </a:lnTo>
                    <a:lnTo>
                      <a:pt x="2743" y="248"/>
                    </a:lnTo>
                    <a:lnTo>
                      <a:pt x="2780" y="251"/>
                    </a:lnTo>
                    <a:lnTo>
                      <a:pt x="2816" y="259"/>
                    </a:lnTo>
                    <a:lnTo>
                      <a:pt x="2850" y="272"/>
                    </a:lnTo>
                    <a:lnTo>
                      <a:pt x="2882" y="290"/>
                    </a:lnTo>
                    <a:lnTo>
                      <a:pt x="2911" y="311"/>
                    </a:lnTo>
                    <a:lnTo>
                      <a:pt x="2937" y="337"/>
                    </a:lnTo>
                    <a:lnTo>
                      <a:pt x="2959" y="367"/>
                    </a:lnTo>
                    <a:lnTo>
                      <a:pt x="2976" y="399"/>
                    </a:lnTo>
                    <a:lnTo>
                      <a:pt x="2987" y="433"/>
                    </a:lnTo>
                    <a:lnTo>
                      <a:pt x="2995" y="468"/>
                    </a:lnTo>
                    <a:lnTo>
                      <a:pt x="2997" y="504"/>
                    </a:lnTo>
                    <a:lnTo>
                      <a:pt x="2994" y="540"/>
                    </a:lnTo>
                    <a:lnTo>
                      <a:pt x="2977" y="624"/>
                    </a:lnTo>
                    <a:lnTo>
                      <a:pt x="2955" y="706"/>
                    </a:lnTo>
                    <a:lnTo>
                      <a:pt x="2928" y="787"/>
                    </a:lnTo>
                    <a:lnTo>
                      <a:pt x="2895" y="864"/>
                    </a:lnTo>
                    <a:lnTo>
                      <a:pt x="2858" y="941"/>
                    </a:lnTo>
                    <a:lnTo>
                      <a:pt x="2815" y="1014"/>
                    </a:lnTo>
                    <a:lnTo>
                      <a:pt x="2769" y="1084"/>
                    </a:lnTo>
                    <a:lnTo>
                      <a:pt x="2718" y="1152"/>
                    </a:lnTo>
                    <a:lnTo>
                      <a:pt x="2663" y="1215"/>
                    </a:lnTo>
                    <a:lnTo>
                      <a:pt x="2603" y="1276"/>
                    </a:lnTo>
                    <a:lnTo>
                      <a:pt x="2540" y="1332"/>
                    </a:lnTo>
                    <a:lnTo>
                      <a:pt x="2473" y="1384"/>
                    </a:lnTo>
                    <a:lnTo>
                      <a:pt x="2402" y="1432"/>
                    </a:lnTo>
                    <a:lnTo>
                      <a:pt x="2328" y="1475"/>
                    </a:lnTo>
                    <a:lnTo>
                      <a:pt x="2295" y="1552"/>
                    </a:lnTo>
                    <a:lnTo>
                      <a:pt x="2258" y="1625"/>
                    </a:lnTo>
                    <a:lnTo>
                      <a:pt x="2218" y="1695"/>
                    </a:lnTo>
                    <a:lnTo>
                      <a:pt x="2175" y="1765"/>
                    </a:lnTo>
                    <a:lnTo>
                      <a:pt x="2129" y="1828"/>
                    </a:lnTo>
                    <a:lnTo>
                      <a:pt x="2081" y="1888"/>
                    </a:lnTo>
                    <a:lnTo>
                      <a:pt x="2031" y="1942"/>
                    </a:lnTo>
                    <a:lnTo>
                      <a:pt x="1980" y="1992"/>
                    </a:lnTo>
                    <a:lnTo>
                      <a:pt x="1926" y="2035"/>
                    </a:lnTo>
                    <a:lnTo>
                      <a:pt x="1872" y="2073"/>
                    </a:lnTo>
                    <a:lnTo>
                      <a:pt x="1814" y="2106"/>
                    </a:lnTo>
                    <a:lnTo>
                      <a:pt x="1757" y="2134"/>
                    </a:lnTo>
                    <a:lnTo>
                      <a:pt x="1755" y="2180"/>
                    </a:lnTo>
                    <a:lnTo>
                      <a:pt x="1759" y="2225"/>
                    </a:lnTo>
                    <a:lnTo>
                      <a:pt x="1768" y="2269"/>
                    </a:lnTo>
                    <a:lnTo>
                      <a:pt x="1781" y="2310"/>
                    </a:lnTo>
                    <a:lnTo>
                      <a:pt x="1801" y="2350"/>
                    </a:lnTo>
                    <a:lnTo>
                      <a:pt x="1824" y="2387"/>
                    </a:lnTo>
                    <a:lnTo>
                      <a:pt x="1851" y="2421"/>
                    </a:lnTo>
                    <a:lnTo>
                      <a:pt x="1882" y="2452"/>
                    </a:lnTo>
                    <a:lnTo>
                      <a:pt x="1917" y="2480"/>
                    </a:lnTo>
                    <a:lnTo>
                      <a:pt x="1956" y="2502"/>
                    </a:lnTo>
                    <a:lnTo>
                      <a:pt x="1998" y="2520"/>
                    </a:lnTo>
                    <a:lnTo>
                      <a:pt x="2042" y="2534"/>
                    </a:lnTo>
                    <a:lnTo>
                      <a:pt x="2043" y="2534"/>
                    </a:lnTo>
                    <a:lnTo>
                      <a:pt x="2064" y="2541"/>
                    </a:lnTo>
                    <a:lnTo>
                      <a:pt x="2081" y="2554"/>
                    </a:lnTo>
                    <a:lnTo>
                      <a:pt x="2094" y="2571"/>
                    </a:lnTo>
                    <a:lnTo>
                      <a:pt x="2103" y="2590"/>
                    </a:lnTo>
                    <a:lnTo>
                      <a:pt x="2106" y="2612"/>
                    </a:lnTo>
                    <a:lnTo>
                      <a:pt x="2106" y="2985"/>
                    </a:lnTo>
                    <a:lnTo>
                      <a:pt x="2257" y="2985"/>
                    </a:lnTo>
                    <a:lnTo>
                      <a:pt x="2296" y="2988"/>
                    </a:lnTo>
                    <a:lnTo>
                      <a:pt x="2333" y="2996"/>
                    </a:lnTo>
                    <a:lnTo>
                      <a:pt x="2368" y="3011"/>
                    </a:lnTo>
                    <a:lnTo>
                      <a:pt x="2400" y="3031"/>
                    </a:lnTo>
                    <a:lnTo>
                      <a:pt x="2428" y="3056"/>
                    </a:lnTo>
                    <a:lnTo>
                      <a:pt x="2453" y="3084"/>
                    </a:lnTo>
                    <a:lnTo>
                      <a:pt x="2472" y="3116"/>
                    </a:lnTo>
                    <a:lnTo>
                      <a:pt x="2487" y="3150"/>
                    </a:lnTo>
                    <a:lnTo>
                      <a:pt x="2496" y="3188"/>
                    </a:lnTo>
                    <a:lnTo>
                      <a:pt x="2499" y="3227"/>
                    </a:lnTo>
                    <a:lnTo>
                      <a:pt x="2499" y="3419"/>
                    </a:lnTo>
                    <a:lnTo>
                      <a:pt x="2496" y="3441"/>
                    </a:lnTo>
                    <a:lnTo>
                      <a:pt x="2488" y="3460"/>
                    </a:lnTo>
                    <a:lnTo>
                      <a:pt x="2475" y="3477"/>
                    </a:lnTo>
                    <a:lnTo>
                      <a:pt x="2459" y="3489"/>
                    </a:lnTo>
                    <a:lnTo>
                      <a:pt x="2440" y="3497"/>
                    </a:lnTo>
                    <a:lnTo>
                      <a:pt x="2418" y="3500"/>
                    </a:lnTo>
                    <a:lnTo>
                      <a:pt x="586" y="3500"/>
                    </a:lnTo>
                    <a:lnTo>
                      <a:pt x="565" y="3497"/>
                    </a:lnTo>
                    <a:lnTo>
                      <a:pt x="546" y="3489"/>
                    </a:lnTo>
                    <a:lnTo>
                      <a:pt x="529" y="3477"/>
                    </a:lnTo>
                    <a:lnTo>
                      <a:pt x="516" y="3460"/>
                    </a:lnTo>
                    <a:lnTo>
                      <a:pt x="509" y="3441"/>
                    </a:lnTo>
                    <a:lnTo>
                      <a:pt x="506" y="3419"/>
                    </a:lnTo>
                    <a:lnTo>
                      <a:pt x="506" y="3227"/>
                    </a:lnTo>
                    <a:lnTo>
                      <a:pt x="509" y="3188"/>
                    </a:lnTo>
                    <a:lnTo>
                      <a:pt x="518" y="3150"/>
                    </a:lnTo>
                    <a:lnTo>
                      <a:pt x="532" y="3116"/>
                    </a:lnTo>
                    <a:lnTo>
                      <a:pt x="552" y="3084"/>
                    </a:lnTo>
                    <a:lnTo>
                      <a:pt x="577" y="3056"/>
                    </a:lnTo>
                    <a:lnTo>
                      <a:pt x="605" y="3031"/>
                    </a:lnTo>
                    <a:lnTo>
                      <a:pt x="637" y="3011"/>
                    </a:lnTo>
                    <a:lnTo>
                      <a:pt x="672" y="2996"/>
                    </a:lnTo>
                    <a:lnTo>
                      <a:pt x="709" y="2988"/>
                    </a:lnTo>
                    <a:lnTo>
                      <a:pt x="749" y="2985"/>
                    </a:lnTo>
                    <a:lnTo>
                      <a:pt x="899" y="2985"/>
                    </a:lnTo>
                    <a:lnTo>
                      <a:pt x="899" y="2612"/>
                    </a:lnTo>
                    <a:lnTo>
                      <a:pt x="902" y="2590"/>
                    </a:lnTo>
                    <a:lnTo>
                      <a:pt x="911" y="2571"/>
                    </a:lnTo>
                    <a:lnTo>
                      <a:pt x="924" y="2554"/>
                    </a:lnTo>
                    <a:lnTo>
                      <a:pt x="941" y="2541"/>
                    </a:lnTo>
                    <a:lnTo>
                      <a:pt x="961" y="2534"/>
                    </a:lnTo>
                    <a:lnTo>
                      <a:pt x="962" y="2534"/>
                    </a:lnTo>
                    <a:lnTo>
                      <a:pt x="1006" y="2521"/>
                    </a:lnTo>
                    <a:lnTo>
                      <a:pt x="1048" y="2503"/>
                    </a:lnTo>
                    <a:lnTo>
                      <a:pt x="1086" y="2480"/>
                    </a:lnTo>
                    <a:lnTo>
                      <a:pt x="1121" y="2453"/>
                    </a:lnTo>
                    <a:lnTo>
                      <a:pt x="1153" y="2422"/>
                    </a:lnTo>
                    <a:lnTo>
                      <a:pt x="1180" y="2388"/>
                    </a:lnTo>
                    <a:lnTo>
                      <a:pt x="1204" y="2351"/>
                    </a:lnTo>
                    <a:lnTo>
                      <a:pt x="1223" y="2312"/>
                    </a:lnTo>
                    <a:lnTo>
                      <a:pt x="1236" y="2271"/>
                    </a:lnTo>
                    <a:lnTo>
                      <a:pt x="1245" y="2227"/>
                    </a:lnTo>
                    <a:lnTo>
                      <a:pt x="1249" y="2183"/>
                    </a:lnTo>
                    <a:lnTo>
                      <a:pt x="1248" y="2138"/>
                    </a:lnTo>
                    <a:lnTo>
                      <a:pt x="1189" y="2111"/>
                    </a:lnTo>
                    <a:lnTo>
                      <a:pt x="1131" y="2078"/>
                    </a:lnTo>
                    <a:lnTo>
                      <a:pt x="1076" y="2040"/>
                    </a:lnTo>
                    <a:lnTo>
                      <a:pt x="1021" y="1995"/>
                    </a:lnTo>
                    <a:lnTo>
                      <a:pt x="969" y="1945"/>
                    </a:lnTo>
                    <a:lnTo>
                      <a:pt x="918" y="1891"/>
                    </a:lnTo>
                    <a:lnTo>
                      <a:pt x="870" y="1831"/>
                    </a:lnTo>
                    <a:lnTo>
                      <a:pt x="823" y="1766"/>
                    </a:lnTo>
                    <a:lnTo>
                      <a:pt x="778" y="1695"/>
                    </a:lnTo>
                    <a:lnTo>
                      <a:pt x="739" y="1625"/>
                    </a:lnTo>
                    <a:lnTo>
                      <a:pt x="703" y="1552"/>
                    </a:lnTo>
                    <a:lnTo>
                      <a:pt x="669" y="1475"/>
                    </a:lnTo>
                    <a:lnTo>
                      <a:pt x="595" y="1432"/>
                    </a:lnTo>
                    <a:lnTo>
                      <a:pt x="525" y="1384"/>
                    </a:lnTo>
                    <a:lnTo>
                      <a:pt x="457" y="1332"/>
                    </a:lnTo>
                    <a:lnTo>
                      <a:pt x="394" y="1276"/>
                    </a:lnTo>
                    <a:lnTo>
                      <a:pt x="335" y="1215"/>
                    </a:lnTo>
                    <a:lnTo>
                      <a:pt x="279" y="1152"/>
                    </a:lnTo>
                    <a:lnTo>
                      <a:pt x="228" y="1084"/>
                    </a:lnTo>
                    <a:lnTo>
                      <a:pt x="181" y="1014"/>
                    </a:lnTo>
                    <a:lnTo>
                      <a:pt x="139" y="941"/>
                    </a:lnTo>
                    <a:lnTo>
                      <a:pt x="102" y="864"/>
                    </a:lnTo>
                    <a:lnTo>
                      <a:pt x="69" y="787"/>
                    </a:lnTo>
                    <a:lnTo>
                      <a:pt x="42" y="706"/>
                    </a:lnTo>
                    <a:lnTo>
                      <a:pt x="20" y="624"/>
                    </a:lnTo>
                    <a:lnTo>
                      <a:pt x="3" y="540"/>
                    </a:lnTo>
                    <a:lnTo>
                      <a:pt x="0" y="504"/>
                    </a:lnTo>
                    <a:lnTo>
                      <a:pt x="2" y="468"/>
                    </a:lnTo>
                    <a:lnTo>
                      <a:pt x="9" y="433"/>
                    </a:lnTo>
                    <a:lnTo>
                      <a:pt x="21" y="399"/>
                    </a:lnTo>
                    <a:lnTo>
                      <a:pt x="38" y="367"/>
                    </a:lnTo>
                    <a:lnTo>
                      <a:pt x="60" y="337"/>
                    </a:lnTo>
                    <a:lnTo>
                      <a:pt x="86" y="311"/>
                    </a:lnTo>
                    <a:lnTo>
                      <a:pt x="116" y="290"/>
                    </a:lnTo>
                    <a:lnTo>
                      <a:pt x="147" y="272"/>
                    </a:lnTo>
                    <a:lnTo>
                      <a:pt x="181" y="259"/>
                    </a:lnTo>
                    <a:lnTo>
                      <a:pt x="216" y="251"/>
                    </a:lnTo>
                    <a:lnTo>
                      <a:pt x="253" y="248"/>
                    </a:lnTo>
                    <a:lnTo>
                      <a:pt x="498" y="248"/>
                    </a:lnTo>
                    <a:lnTo>
                      <a:pt x="498" y="172"/>
                    </a:lnTo>
                    <a:lnTo>
                      <a:pt x="500" y="141"/>
                    </a:lnTo>
                    <a:lnTo>
                      <a:pt x="509" y="111"/>
                    </a:lnTo>
                    <a:lnTo>
                      <a:pt x="522" y="85"/>
                    </a:lnTo>
                    <a:lnTo>
                      <a:pt x="539" y="62"/>
                    </a:lnTo>
                    <a:lnTo>
                      <a:pt x="559" y="40"/>
                    </a:lnTo>
                    <a:lnTo>
                      <a:pt x="583" y="23"/>
                    </a:lnTo>
                    <a:lnTo>
                      <a:pt x="610" y="11"/>
                    </a:lnTo>
                    <a:lnTo>
                      <a:pt x="638" y="3"/>
                    </a:lnTo>
                    <a:lnTo>
                      <a:pt x="6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cs typeface="+mn-ea"/>
                  <a:sym typeface="+mn-lt"/>
                </a:endParaRPr>
              </a:p>
            </p:txBody>
          </p:sp>
          <p:sp>
            <p:nvSpPr>
              <p:cNvPr id="22" name="Freeform 15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221913" y="1990726"/>
                <a:ext cx="157163" cy="152400"/>
              </a:xfrm>
              <a:custGeom>
                <a:avLst/>
                <a:gdLst>
                  <a:gd name="T0" fmla="*/ 440 w 991"/>
                  <a:gd name="T1" fmla="*/ 377 h 951"/>
                  <a:gd name="T2" fmla="*/ 415 w 991"/>
                  <a:gd name="T3" fmla="*/ 406 h 951"/>
                  <a:gd name="T4" fmla="*/ 379 w 991"/>
                  <a:gd name="T5" fmla="*/ 421 h 951"/>
                  <a:gd name="T6" fmla="*/ 345 w 991"/>
                  <a:gd name="T7" fmla="*/ 527 h 951"/>
                  <a:gd name="T8" fmla="*/ 365 w 991"/>
                  <a:gd name="T9" fmla="*/ 560 h 951"/>
                  <a:gd name="T10" fmla="*/ 368 w 991"/>
                  <a:gd name="T11" fmla="*/ 598 h 951"/>
                  <a:gd name="T12" fmla="*/ 458 w 991"/>
                  <a:gd name="T13" fmla="*/ 664 h 951"/>
                  <a:gd name="T14" fmla="*/ 495 w 991"/>
                  <a:gd name="T15" fmla="*/ 654 h 951"/>
                  <a:gd name="T16" fmla="*/ 534 w 991"/>
                  <a:gd name="T17" fmla="*/ 664 h 951"/>
                  <a:gd name="T18" fmla="*/ 623 w 991"/>
                  <a:gd name="T19" fmla="*/ 598 h 951"/>
                  <a:gd name="T20" fmla="*/ 626 w 991"/>
                  <a:gd name="T21" fmla="*/ 560 h 951"/>
                  <a:gd name="T22" fmla="*/ 646 w 991"/>
                  <a:gd name="T23" fmla="*/ 527 h 951"/>
                  <a:gd name="T24" fmla="*/ 612 w 991"/>
                  <a:gd name="T25" fmla="*/ 421 h 951"/>
                  <a:gd name="T26" fmla="*/ 576 w 991"/>
                  <a:gd name="T27" fmla="*/ 406 h 951"/>
                  <a:gd name="T28" fmla="*/ 552 w 991"/>
                  <a:gd name="T29" fmla="*/ 377 h 951"/>
                  <a:gd name="T30" fmla="*/ 495 w 991"/>
                  <a:gd name="T31" fmla="*/ 0 h 951"/>
                  <a:gd name="T32" fmla="*/ 530 w 991"/>
                  <a:gd name="T33" fmla="*/ 9 h 951"/>
                  <a:gd name="T34" fmla="*/ 558 w 991"/>
                  <a:gd name="T35" fmla="*/ 30 h 951"/>
                  <a:gd name="T36" fmla="*/ 678 w 991"/>
                  <a:gd name="T37" fmla="*/ 267 h 951"/>
                  <a:gd name="T38" fmla="*/ 940 w 991"/>
                  <a:gd name="T39" fmla="*/ 308 h 951"/>
                  <a:gd name="T40" fmla="*/ 969 w 991"/>
                  <a:gd name="T41" fmla="*/ 327 h 951"/>
                  <a:gd name="T42" fmla="*/ 987 w 991"/>
                  <a:gd name="T43" fmla="*/ 358 h 951"/>
                  <a:gd name="T44" fmla="*/ 991 w 991"/>
                  <a:gd name="T45" fmla="*/ 394 h 951"/>
                  <a:gd name="T46" fmla="*/ 978 w 991"/>
                  <a:gd name="T47" fmla="*/ 426 h 951"/>
                  <a:gd name="T48" fmla="*/ 790 w 991"/>
                  <a:gd name="T49" fmla="*/ 613 h 951"/>
                  <a:gd name="T50" fmla="*/ 833 w 991"/>
                  <a:gd name="T51" fmla="*/ 875 h 951"/>
                  <a:gd name="T52" fmla="*/ 823 w 991"/>
                  <a:gd name="T53" fmla="*/ 909 h 951"/>
                  <a:gd name="T54" fmla="*/ 800 w 991"/>
                  <a:gd name="T55" fmla="*/ 936 h 951"/>
                  <a:gd name="T56" fmla="*/ 769 w 991"/>
                  <a:gd name="T57" fmla="*/ 949 h 951"/>
                  <a:gd name="T58" fmla="*/ 733 w 991"/>
                  <a:gd name="T59" fmla="*/ 949 h 951"/>
                  <a:gd name="T60" fmla="*/ 495 w 991"/>
                  <a:gd name="T61" fmla="*/ 827 h 951"/>
                  <a:gd name="T62" fmla="*/ 260 w 991"/>
                  <a:gd name="T63" fmla="*/ 948 h 951"/>
                  <a:gd name="T64" fmla="*/ 225 w 991"/>
                  <a:gd name="T65" fmla="*/ 950 h 951"/>
                  <a:gd name="T66" fmla="*/ 192 w 991"/>
                  <a:gd name="T67" fmla="*/ 936 h 951"/>
                  <a:gd name="T68" fmla="*/ 168 w 991"/>
                  <a:gd name="T69" fmla="*/ 909 h 951"/>
                  <a:gd name="T70" fmla="*/ 158 w 991"/>
                  <a:gd name="T71" fmla="*/ 875 h 951"/>
                  <a:gd name="T72" fmla="*/ 202 w 991"/>
                  <a:gd name="T73" fmla="*/ 613 h 951"/>
                  <a:gd name="T74" fmla="*/ 13 w 991"/>
                  <a:gd name="T75" fmla="*/ 426 h 951"/>
                  <a:gd name="T76" fmla="*/ 0 w 991"/>
                  <a:gd name="T77" fmla="*/ 394 h 951"/>
                  <a:gd name="T78" fmla="*/ 3 w 991"/>
                  <a:gd name="T79" fmla="*/ 358 h 951"/>
                  <a:gd name="T80" fmla="*/ 22 w 991"/>
                  <a:gd name="T81" fmla="*/ 327 h 951"/>
                  <a:gd name="T82" fmla="*/ 52 w 991"/>
                  <a:gd name="T83" fmla="*/ 308 h 951"/>
                  <a:gd name="T84" fmla="*/ 314 w 991"/>
                  <a:gd name="T85" fmla="*/ 267 h 951"/>
                  <a:gd name="T86" fmla="*/ 433 w 991"/>
                  <a:gd name="T87" fmla="*/ 30 h 951"/>
                  <a:gd name="T88" fmla="*/ 460 w 991"/>
                  <a:gd name="T89" fmla="*/ 9 h 951"/>
                  <a:gd name="T90" fmla="*/ 495 w 991"/>
                  <a:gd name="T91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1" h="951">
                    <a:moveTo>
                      <a:pt x="495" y="264"/>
                    </a:moveTo>
                    <a:lnTo>
                      <a:pt x="440" y="377"/>
                    </a:lnTo>
                    <a:lnTo>
                      <a:pt x="430" y="394"/>
                    </a:lnTo>
                    <a:lnTo>
                      <a:pt x="415" y="406"/>
                    </a:lnTo>
                    <a:lnTo>
                      <a:pt x="398" y="416"/>
                    </a:lnTo>
                    <a:lnTo>
                      <a:pt x="379" y="421"/>
                    </a:lnTo>
                    <a:lnTo>
                      <a:pt x="255" y="439"/>
                    </a:lnTo>
                    <a:lnTo>
                      <a:pt x="345" y="527"/>
                    </a:lnTo>
                    <a:lnTo>
                      <a:pt x="357" y="542"/>
                    </a:lnTo>
                    <a:lnTo>
                      <a:pt x="365" y="560"/>
                    </a:lnTo>
                    <a:lnTo>
                      <a:pt x="369" y="579"/>
                    </a:lnTo>
                    <a:lnTo>
                      <a:pt x="368" y="598"/>
                    </a:lnTo>
                    <a:lnTo>
                      <a:pt x="347" y="722"/>
                    </a:lnTo>
                    <a:lnTo>
                      <a:pt x="458" y="664"/>
                    </a:lnTo>
                    <a:lnTo>
                      <a:pt x="476" y="657"/>
                    </a:lnTo>
                    <a:lnTo>
                      <a:pt x="495" y="654"/>
                    </a:lnTo>
                    <a:lnTo>
                      <a:pt x="514" y="657"/>
                    </a:lnTo>
                    <a:lnTo>
                      <a:pt x="534" y="664"/>
                    </a:lnTo>
                    <a:lnTo>
                      <a:pt x="644" y="722"/>
                    </a:lnTo>
                    <a:lnTo>
                      <a:pt x="623" y="598"/>
                    </a:lnTo>
                    <a:lnTo>
                      <a:pt x="623" y="579"/>
                    </a:lnTo>
                    <a:lnTo>
                      <a:pt x="626" y="560"/>
                    </a:lnTo>
                    <a:lnTo>
                      <a:pt x="634" y="542"/>
                    </a:lnTo>
                    <a:lnTo>
                      <a:pt x="646" y="527"/>
                    </a:lnTo>
                    <a:lnTo>
                      <a:pt x="736" y="439"/>
                    </a:lnTo>
                    <a:lnTo>
                      <a:pt x="612" y="421"/>
                    </a:lnTo>
                    <a:lnTo>
                      <a:pt x="593" y="416"/>
                    </a:lnTo>
                    <a:lnTo>
                      <a:pt x="576" y="406"/>
                    </a:lnTo>
                    <a:lnTo>
                      <a:pt x="562" y="394"/>
                    </a:lnTo>
                    <a:lnTo>
                      <a:pt x="552" y="377"/>
                    </a:lnTo>
                    <a:lnTo>
                      <a:pt x="495" y="264"/>
                    </a:lnTo>
                    <a:close/>
                    <a:moveTo>
                      <a:pt x="495" y="0"/>
                    </a:moveTo>
                    <a:lnTo>
                      <a:pt x="513" y="2"/>
                    </a:lnTo>
                    <a:lnTo>
                      <a:pt x="530" y="9"/>
                    </a:lnTo>
                    <a:lnTo>
                      <a:pt x="545" y="18"/>
                    </a:lnTo>
                    <a:lnTo>
                      <a:pt x="558" y="30"/>
                    </a:lnTo>
                    <a:lnTo>
                      <a:pt x="569" y="46"/>
                    </a:lnTo>
                    <a:lnTo>
                      <a:pt x="678" y="267"/>
                    </a:lnTo>
                    <a:lnTo>
                      <a:pt x="922" y="302"/>
                    </a:lnTo>
                    <a:lnTo>
                      <a:pt x="940" y="308"/>
                    </a:lnTo>
                    <a:lnTo>
                      <a:pt x="956" y="315"/>
                    </a:lnTo>
                    <a:lnTo>
                      <a:pt x="969" y="327"/>
                    </a:lnTo>
                    <a:lnTo>
                      <a:pt x="980" y="342"/>
                    </a:lnTo>
                    <a:lnTo>
                      <a:pt x="987" y="358"/>
                    </a:lnTo>
                    <a:lnTo>
                      <a:pt x="991" y="376"/>
                    </a:lnTo>
                    <a:lnTo>
                      <a:pt x="991" y="394"/>
                    </a:lnTo>
                    <a:lnTo>
                      <a:pt x="986" y="411"/>
                    </a:lnTo>
                    <a:lnTo>
                      <a:pt x="978" y="426"/>
                    </a:lnTo>
                    <a:lnTo>
                      <a:pt x="967" y="440"/>
                    </a:lnTo>
                    <a:lnTo>
                      <a:pt x="790" y="613"/>
                    </a:lnTo>
                    <a:lnTo>
                      <a:pt x="832" y="857"/>
                    </a:lnTo>
                    <a:lnTo>
                      <a:pt x="833" y="875"/>
                    </a:lnTo>
                    <a:lnTo>
                      <a:pt x="829" y="892"/>
                    </a:lnTo>
                    <a:lnTo>
                      <a:pt x="823" y="909"/>
                    </a:lnTo>
                    <a:lnTo>
                      <a:pt x="812" y="924"/>
                    </a:lnTo>
                    <a:lnTo>
                      <a:pt x="800" y="936"/>
                    </a:lnTo>
                    <a:lnTo>
                      <a:pt x="785" y="944"/>
                    </a:lnTo>
                    <a:lnTo>
                      <a:pt x="769" y="949"/>
                    </a:lnTo>
                    <a:lnTo>
                      <a:pt x="752" y="951"/>
                    </a:lnTo>
                    <a:lnTo>
                      <a:pt x="733" y="949"/>
                    </a:lnTo>
                    <a:lnTo>
                      <a:pt x="714" y="942"/>
                    </a:lnTo>
                    <a:lnTo>
                      <a:pt x="495" y="827"/>
                    </a:lnTo>
                    <a:lnTo>
                      <a:pt x="277" y="942"/>
                    </a:lnTo>
                    <a:lnTo>
                      <a:pt x="260" y="948"/>
                    </a:lnTo>
                    <a:lnTo>
                      <a:pt x="242" y="951"/>
                    </a:lnTo>
                    <a:lnTo>
                      <a:pt x="225" y="950"/>
                    </a:lnTo>
                    <a:lnTo>
                      <a:pt x="208" y="945"/>
                    </a:lnTo>
                    <a:lnTo>
                      <a:pt x="192" y="936"/>
                    </a:lnTo>
                    <a:lnTo>
                      <a:pt x="178" y="924"/>
                    </a:lnTo>
                    <a:lnTo>
                      <a:pt x="168" y="909"/>
                    </a:lnTo>
                    <a:lnTo>
                      <a:pt x="161" y="892"/>
                    </a:lnTo>
                    <a:lnTo>
                      <a:pt x="158" y="875"/>
                    </a:lnTo>
                    <a:lnTo>
                      <a:pt x="159" y="857"/>
                    </a:lnTo>
                    <a:lnTo>
                      <a:pt x="202" y="613"/>
                    </a:lnTo>
                    <a:lnTo>
                      <a:pt x="25" y="440"/>
                    </a:lnTo>
                    <a:lnTo>
                      <a:pt x="13" y="426"/>
                    </a:lnTo>
                    <a:lnTo>
                      <a:pt x="4" y="411"/>
                    </a:lnTo>
                    <a:lnTo>
                      <a:pt x="0" y="394"/>
                    </a:lnTo>
                    <a:lnTo>
                      <a:pt x="0" y="376"/>
                    </a:lnTo>
                    <a:lnTo>
                      <a:pt x="3" y="358"/>
                    </a:lnTo>
                    <a:lnTo>
                      <a:pt x="12" y="342"/>
                    </a:lnTo>
                    <a:lnTo>
                      <a:pt x="22" y="327"/>
                    </a:lnTo>
                    <a:lnTo>
                      <a:pt x="36" y="315"/>
                    </a:lnTo>
                    <a:lnTo>
                      <a:pt x="52" y="308"/>
                    </a:lnTo>
                    <a:lnTo>
                      <a:pt x="69" y="302"/>
                    </a:lnTo>
                    <a:lnTo>
                      <a:pt x="314" y="267"/>
                    </a:lnTo>
                    <a:lnTo>
                      <a:pt x="423" y="46"/>
                    </a:lnTo>
                    <a:lnTo>
                      <a:pt x="433" y="30"/>
                    </a:lnTo>
                    <a:lnTo>
                      <a:pt x="446" y="18"/>
                    </a:lnTo>
                    <a:lnTo>
                      <a:pt x="460" y="9"/>
                    </a:lnTo>
                    <a:lnTo>
                      <a:pt x="477" y="2"/>
                    </a:lnTo>
                    <a:lnTo>
                      <a:pt x="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20" name="Freeform 412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366977" y="3785302"/>
              <a:ext cx="358247" cy="359231"/>
            </a:xfrm>
            <a:custGeom>
              <a:avLst/>
              <a:gdLst>
                <a:gd name="T0" fmla="*/ 1949 w 3642"/>
                <a:gd name="T1" fmla="*/ 1839 h 3651"/>
                <a:gd name="T2" fmla="*/ 1957 w 3642"/>
                <a:gd name="T3" fmla="*/ 1892 h 3651"/>
                <a:gd name="T4" fmla="*/ 1971 w 3642"/>
                <a:gd name="T5" fmla="*/ 1997 h 3651"/>
                <a:gd name="T6" fmla="*/ 1991 w 3642"/>
                <a:gd name="T7" fmla="*/ 2144 h 3651"/>
                <a:gd name="T8" fmla="*/ 2015 w 3642"/>
                <a:gd name="T9" fmla="*/ 2319 h 3651"/>
                <a:gd name="T10" fmla="*/ 2041 w 3642"/>
                <a:gd name="T11" fmla="*/ 2513 h 3651"/>
                <a:gd name="T12" fmla="*/ 2068 w 3642"/>
                <a:gd name="T13" fmla="*/ 2714 h 3651"/>
                <a:gd name="T14" fmla="*/ 2095 w 3642"/>
                <a:gd name="T15" fmla="*/ 2911 h 3651"/>
                <a:gd name="T16" fmla="*/ 2119 w 3642"/>
                <a:gd name="T17" fmla="*/ 3093 h 3651"/>
                <a:gd name="T18" fmla="*/ 2141 w 3642"/>
                <a:gd name="T19" fmla="*/ 3249 h 3651"/>
                <a:gd name="T20" fmla="*/ 2157 w 3642"/>
                <a:gd name="T21" fmla="*/ 3367 h 3651"/>
                <a:gd name="T22" fmla="*/ 2167 w 3642"/>
                <a:gd name="T23" fmla="*/ 3438 h 3651"/>
                <a:gd name="T24" fmla="*/ 2169 w 3642"/>
                <a:gd name="T25" fmla="*/ 3454 h 3651"/>
                <a:gd name="T26" fmla="*/ 2171 w 3642"/>
                <a:gd name="T27" fmla="*/ 3457 h 3651"/>
                <a:gd name="T28" fmla="*/ 2179 w 3642"/>
                <a:gd name="T29" fmla="*/ 3458 h 3651"/>
                <a:gd name="T30" fmla="*/ 2181 w 3642"/>
                <a:gd name="T31" fmla="*/ 3454 h 3651"/>
                <a:gd name="T32" fmla="*/ 197 w 3642"/>
                <a:gd name="T33" fmla="*/ 1465 h 3651"/>
                <a:gd name="T34" fmla="*/ 192 w 3642"/>
                <a:gd name="T35" fmla="*/ 1467 h 3651"/>
                <a:gd name="T36" fmla="*/ 192 w 3642"/>
                <a:gd name="T37" fmla="*/ 1474 h 3651"/>
                <a:gd name="T38" fmla="*/ 196 w 3642"/>
                <a:gd name="T39" fmla="*/ 1477 h 3651"/>
                <a:gd name="T40" fmla="*/ 212 w 3642"/>
                <a:gd name="T41" fmla="*/ 1480 h 3651"/>
                <a:gd name="T42" fmla="*/ 282 w 3642"/>
                <a:gd name="T43" fmla="*/ 1490 h 3651"/>
                <a:gd name="T44" fmla="*/ 400 w 3642"/>
                <a:gd name="T45" fmla="*/ 1505 h 3651"/>
                <a:gd name="T46" fmla="*/ 556 w 3642"/>
                <a:gd name="T47" fmla="*/ 1526 h 3651"/>
                <a:gd name="T48" fmla="*/ 738 w 3642"/>
                <a:gd name="T49" fmla="*/ 1552 h 3651"/>
                <a:gd name="T50" fmla="*/ 935 w 3642"/>
                <a:gd name="T51" fmla="*/ 1578 h 3651"/>
                <a:gd name="T52" fmla="*/ 1136 w 3642"/>
                <a:gd name="T53" fmla="*/ 1605 h 3651"/>
                <a:gd name="T54" fmla="*/ 1328 w 3642"/>
                <a:gd name="T55" fmla="*/ 1631 h 3651"/>
                <a:gd name="T56" fmla="*/ 1504 w 3642"/>
                <a:gd name="T57" fmla="*/ 1656 h 3651"/>
                <a:gd name="T58" fmla="*/ 1649 w 3642"/>
                <a:gd name="T59" fmla="*/ 1676 h 3651"/>
                <a:gd name="T60" fmla="*/ 1754 w 3642"/>
                <a:gd name="T61" fmla="*/ 1690 h 3651"/>
                <a:gd name="T62" fmla="*/ 1808 w 3642"/>
                <a:gd name="T63" fmla="*/ 1698 h 3651"/>
                <a:gd name="T64" fmla="*/ 3435 w 3642"/>
                <a:gd name="T65" fmla="*/ 0 h 3651"/>
                <a:gd name="T66" fmla="*/ 3529 w 3642"/>
                <a:gd name="T67" fmla="*/ 20 h 3651"/>
                <a:gd name="T68" fmla="*/ 3585 w 3642"/>
                <a:gd name="T69" fmla="*/ 59 h 3651"/>
                <a:gd name="T70" fmla="*/ 3623 w 3642"/>
                <a:gd name="T71" fmla="*/ 114 h 3651"/>
                <a:gd name="T72" fmla="*/ 3642 w 3642"/>
                <a:gd name="T73" fmla="*/ 207 h 3651"/>
                <a:gd name="T74" fmla="*/ 2360 w 3642"/>
                <a:gd name="T75" fmla="*/ 3524 h 3651"/>
                <a:gd name="T76" fmla="*/ 2301 w 3642"/>
                <a:gd name="T77" fmla="*/ 3607 h 3651"/>
                <a:gd name="T78" fmla="*/ 2210 w 3642"/>
                <a:gd name="T79" fmla="*/ 3648 h 3651"/>
                <a:gd name="T80" fmla="*/ 2118 w 3642"/>
                <a:gd name="T81" fmla="*/ 3642 h 3651"/>
                <a:gd name="T82" fmla="*/ 2035 w 3642"/>
                <a:gd name="T83" fmla="*/ 3593 h 3651"/>
                <a:gd name="T84" fmla="*/ 1985 w 3642"/>
                <a:gd name="T85" fmla="*/ 3511 h 3651"/>
                <a:gd name="T86" fmla="*/ 1763 w 3642"/>
                <a:gd name="T87" fmla="*/ 1886 h 3651"/>
                <a:gd name="T88" fmla="*/ 173 w 3642"/>
                <a:gd name="T89" fmla="*/ 1669 h 3651"/>
                <a:gd name="T90" fmla="*/ 81 w 3642"/>
                <a:gd name="T91" fmla="*/ 1633 h 3651"/>
                <a:gd name="T92" fmla="*/ 20 w 3642"/>
                <a:gd name="T93" fmla="*/ 1559 h 3651"/>
                <a:gd name="T94" fmla="*/ 0 w 3642"/>
                <a:gd name="T95" fmla="*/ 1461 h 3651"/>
                <a:gd name="T96" fmla="*/ 28 w 3642"/>
                <a:gd name="T97" fmla="*/ 1369 h 3651"/>
                <a:gd name="T98" fmla="*/ 96 w 3642"/>
                <a:gd name="T99" fmla="*/ 1300 h 3651"/>
                <a:gd name="T100" fmla="*/ 3403 w 3642"/>
                <a:gd name="T101" fmla="*/ 4 h 3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42" h="3651">
                  <a:moveTo>
                    <a:pt x="3368" y="412"/>
                  </a:moveTo>
                  <a:lnTo>
                    <a:pt x="1948" y="1834"/>
                  </a:lnTo>
                  <a:lnTo>
                    <a:pt x="1949" y="1839"/>
                  </a:lnTo>
                  <a:lnTo>
                    <a:pt x="1951" y="1850"/>
                  </a:lnTo>
                  <a:lnTo>
                    <a:pt x="1953" y="1869"/>
                  </a:lnTo>
                  <a:lnTo>
                    <a:pt x="1957" y="1892"/>
                  </a:lnTo>
                  <a:lnTo>
                    <a:pt x="1961" y="1922"/>
                  </a:lnTo>
                  <a:lnTo>
                    <a:pt x="1965" y="1957"/>
                  </a:lnTo>
                  <a:lnTo>
                    <a:pt x="1971" y="1997"/>
                  </a:lnTo>
                  <a:lnTo>
                    <a:pt x="1978" y="2043"/>
                  </a:lnTo>
                  <a:lnTo>
                    <a:pt x="1984" y="2091"/>
                  </a:lnTo>
                  <a:lnTo>
                    <a:pt x="1991" y="2144"/>
                  </a:lnTo>
                  <a:lnTo>
                    <a:pt x="1999" y="2199"/>
                  </a:lnTo>
                  <a:lnTo>
                    <a:pt x="2006" y="2258"/>
                  </a:lnTo>
                  <a:lnTo>
                    <a:pt x="2015" y="2319"/>
                  </a:lnTo>
                  <a:lnTo>
                    <a:pt x="2023" y="2382"/>
                  </a:lnTo>
                  <a:lnTo>
                    <a:pt x="2032" y="2447"/>
                  </a:lnTo>
                  <a:lnTo>
                    <a:pt x="2041" y="2513"/>
                  </a:lnTo>
                  <a:lnTo>
                    <a:pt x="2051" y="2579"/>
                  </a:lnTo>
                  <a:lnTo>
                    <a:pt x="2059" y="2647"/>
                  </a:lnTo>
                  <a:lnTo>
                    <a:pt x="2068" y="2714"/>
                  </a:lnTo>
                  <a:lnTo>
                    <a:pt x="2077" y="2781"/>
                  </a:lnTo>
                  <a:lnTo>
                    <a:pt x="2086" y="2846"/>
                  </a:lnTo>
                  <a:lnTo>
                    <a:pt x="2095" y="2911"/>
                  </a:lnTo>
                  <a:lnTo>
                    <a:pt x="2104" y="2974"/>
                  </a:lnTo>
                  <a:lnTo>
                    <a:pt x="2111" y="3035"/>
                  </a:lnTo>
                  <a:lnTo>
                    <a:pt x="2119" y="3093"/>
                  </a:lnTo>
                  <a:lnTo>
                    <a:pt x="2127" y="3149"/>
                  </a:lnTo>
                  <a:lnTo>
                    <a:pt x="2135" y="3201"/>
                  </a:lnTo>
                  <a:lnTo>
                    <a:pt x="2141" y="3249"/>
                  </a:lnTo>
                  <a:lnTo>
                    <a:pt x="2147" y="3293"/>
                  </a:lnTo>
                  <a:lnTo>
                    <a:pt x="2152" y="3333"/>
                  </a:lnTo>
                  <a:lnTo>
                    <a:pt x="2157" y="3367"/>
                  </a:lnTo>
                  <a:lnTo>
                    <a:pt x="2161" y="3397"/>
                  </a:lnTo>
                  <a:lnTo>
                    <a:pt x="2165" y="3420"/>
                  </a:lnTo>
                  <a:lnTo>
                    <a:pt x="2167" y="3438"/>
                  </a:lnTo>
                  <a:lnTo>
                    <a:pt x="2168" y="3448"/>
                  </a:lnTo>
                  <a:lnTo>
                    <a:pt x="2168" y="3453"/>
                  </a:lnTo>
                  <a:lnTo>
                    <a:pt x="2169" y="3454"/>
                  </a:lnTo>
                  <a:lnTo>
                    <a:pt x="2169" y="3456"/>
                  </a:lnTo>
                  <a:lnTo>
                    <a:pt x="2170" y="3457"/>
                  </a:lnTo>
                  <a:lnTo>
                    <a:pt x="2171" y="3457"/>
                  </a:lnTo>
                  <a:lnTo>
                    <a:pt x="2175" y="3458"/>
                  </a:lnTo>
                  <a:lnTo>
                    <a:pt x="2177" y="3458"/>
                  </a:lnTo>
                  <a:lnTo>
                    <a:pt x="2179" y="3458"/>
                  </a:lnTo>
                  <a:lnTo>
                    <a:pt x="2180" y="3457"/>
                  </a:lnTo>
                  <a:lnTo>
                    <a:pt x="2180" y="3456"/>
                  </a:lnTo>
                  <a:lnTo>
                    <a:pt x="2181" y="3454"/>
                  </a:lnTo>
                  <a:lnTo>
                    <a:pt x="3368" y="412"/>
                  </a:lnTo>
                  <a:close/>
                  <a:moveTo>
                    <a:pt x="3232" y="276"/>
                  </a:moveTo>
                  <a:lnTo>
                    <a:pt x="197" y="1465"/>
                  </a:lnTo>
                  <a:lnTo>
                    <a:pt x="195" y="1465"/>
                  </a:lnTo>
                  <a:lnTo>
                    <a:pt x="194" y="1466"/>
                  </a:lnTo>
                  <a:lnTo>
                    <a:pt x="192" y="1467"/>
                  </a:lnTo>
                  <a:lnTo>
                    <a:pt x="192" y="1470"/>
                  </a:lnTo>
                  <a:lnTo>
                    <a:pt x="192" y="1472"/>
                  </a:lnTo>
                  <a:lnTo>
                    <a:pt x="192" y="1474"/>
                  </a:lnTo>
                  <a:lnTo>
                    <a:pt x="194" y="1476"/>
                  </a:lnTo>
                  <a:lnTo>
                    <a:pt x="195" y="1477"/>
                  </a:lnTo>
                  <a:lnTo>
                    <a:pt x="196" y="1477"/>
                  </a:lnTo>
                  <a:lnTo>
                    <a:pt x="198" y="1477"/>
                  </a:lnTo>
                  <a:lnTo>
                    <a:pt x="201" y="1479"/>
                  </a:lnTo>
                  <a:lnTo>
                    <a:pt x="212" y="1480"/>
                  </a:lnTo>
                  <a:lnTo>
                    <a:pt x="230" y="1482"/>
                  </a:lnTo>
                  <a:lnTo>
                    <a:pt x="253" y="1485"/>
                  </a:lnTo>
                  <a:lnTo>
                    <a:pt x="282" y="1490"/>
                  </a:lnTo>
                  <a:lnTo>
                    <a:pt x="317" y="1494"/>
                  </a:lnTo>
                  <a:lnTo>
                    <a:pt x="356" y="1500"/>
                  </a:lnTo>
                  <a:lnTo>
                    <a:pt x="400" y="1505"/>
                  </a:lnTo>
                  <a:lnTo>
                    <a:pt x="449" y="1512"/>
                  </a:lnTo>
                  <a:lnTo>
                    <a:pt x="501" y="1520"/>
                  </a:lnTo>
                  <a:lnTo>
                    <a:pt x="556" y="1526"/>
                  </a:lnTo>
                  <a:lnTo>
                    <a:pt x="615" y="1534"/>
                  </a:lnTo>
                  <a:lnTo>
                    <a:pt x="676" y="1543"/>
                  </a:lnTo>
                  <a:lnTo>
                    <a:pt x="738" y="1552"/>
                  </a:lnTo>
                  <a:lnTo>
                    <a:pt x="803" y="1561"/>
                  </a:lnTo>
                  <a:lnTo>
                    <a:pt x="868" y="1569"/>
                  </a:lnTo>
                  <a:lnTo>
                    <a:pt x="935" y="1578"/>
                  </a:lnTo>
                  <a:lnTo>
                    <a:pt x="1002" y="1587"/>
                  </a:lnTo>
                  <a:lnTo>
                    <a:pt x="1068" y="1596"/>
                  </a:lnTo>
                  <a:lnTo>
                    <a:pt x="1136" y="1605"/>
                  </a:lnTo>
                  <a:lnTo>
                    <a:pt x="1201" y="1614"/>
                  </a:lnTo>
                  <a:lnTo>
                    <a:pt x="1265" y="1623"/>
                  </a:lnTo>
                  <a:lnTo>
                    <a:pt x="1328" y="1631"/>
                  </a:lnTo>
                  <a:lnTo>
                    <a:pt x="1389" y="1640"/>
                  </a:lnTo>
                  <a:lnTo>
                    <a:pt x="1448" y="1648"/>
                  </a:lnTo>
                  <a:lnTo>
                    <a:pt x="1504" y="1656"/>
                  </a:lnTo>
                  <a:lnTo>
                    <a:pt x="1556" y="1663"/>
                  </a:lnTo>
                  <a:lnTo>
                    <a:pt x="1605" y="1669"/>
                  </a:lnTo>
                  <a:lnTo>
                    <a:pt x="1649" y="1676"/>
                  </a:lnTo>
                  <a:lnTo>
                    <a:pt x="1690" y="1681"/>
                  </a:lnTo>
                  <a:lnTo>
                    <a:pt x="1724" y="1686"/>
                  </a:lnTo>
                  <a:lnTo>
                    <a:pt x="1754" y="1690"/>
                  </a:lnTo>
                  <a:lnTo>
                    <a:pt x="1779" y="1694"/>
                  </a:lnTo>
                  <a:lnTo>
                    <a:pt x="1796" y="1696"/>
                  </a:lnTo>
                  <a:lnTo>
                    <a:pt x="1808" y="1698"/>
                  </a:lnTo>
                  <a:lnTo>
                    <a:pt x="1813" y="1698"/>
                  </a:lnTo>
                  <a:lnTo>
                    <a:pt x="3232" y="276"/>
                  </a:lnTo>
                  <a:close/>
                  <a:moveTo>
                    <a:pt x="3435" y="0"/>
                  </a:moveTo>
                  <a:lnTo>
                    <a:pt x="3469" y="2"/>
                  </a:lnTo>
                  <a:lnTo>
                    <a:pt x="3500" y="8"/>
                  </a:lnTo>
                  <a:lnTo>
                    <a:pt x="3529" y="20"/>
                  </a:lnTo>
                  <a:lnTo>
                    <a:pt x="3558" y="36"/>
                  </a:lnTo>
                  <a:lnTo>
                    <a:pt x="3584" y="59"/>
                  </a:lnTo>
                  <a:lnTo>
                    <a:pt x="3585" y="59"/>
                  </a:lnTo>
                  <a:lnTo>
                    <a:pt x="3585" y="60"/>
                  </a:lnTo>
                  <a:lnTo>
                    <a:pt x="3607" y="85"/>
                  </a:lnTo>
                  <a:lnTo>
                    <a:pt x="3623" y="114"/>
                  </a:lnTo>
                  <a:lnTo>
                    <a:pt x="3635" y="144"/>
                  </a:lnTo>
                  <a:lnTo>
                    <a:pt x="3641" y="175"/>
                  </a:lnTo>
                  <a:lnTo>
                    <a:pt x="3642" y="207"/>
                  </a:lnTo>
                  <a:lnTo>
                    <a:pt x="3639" y="240"/>
                  </a:lnTo>
                  <a:lnTo>
                    <a:pt x="3629" y="273"/>
                  </a:lnTo>
                  <a:lnTo>
                    <a:pt x="2360" y="3524"/>
                  </a:lnTo>
                  <a:lnTo>
                    <a:pt x="2345" y="3556"/>
                  </a:lnTo>
                  <a:lnTo>
                    <a:pt x="2325" y="3583"/>
                  </a:lnTo>
                  <a:lnTo>
                    <a:pt x="2301" y="3607"/>
                  </a:lnTo>
                  <a:lnTo>
                    <a:pt x="2273" y="3626"/>
                  </a:lnTo>
                  <a:lnTo>
                    <a:pt x="2243" y="3639"/>
                  </a:lnTo>
                  <a:lnTo>
                    <a:pt x="2210" y="3648"/>
                  </a:lnTo>
                  <a:lnTo>
                    <a:pt x="2176" y="3651"/>
                  </a:lnTo>
                  <a:lnTo>
                    <a:pt x="2151" y="3649"/>
                  </a:lnTo>
                  <a:lnTo>
                    <a:pt x="2118" y="3642"/>
                  </a:lnTo>
                  <a:lnTo>
                    <a:pt x="2087" y="3631"/>
                  </a:lnTo>
                  <a:lnTo>
                    <a:pt x="2059" y="3614"/>
                  </a:lnTo>
                  <a:lnTo>
                    <a:pt x="2035" y="3593"/>
                  </a:lnTo>
                  <a:lnTo>
                    <a:pt x="2014" y="3569"/>
                  </a:lnTo>
                  <a:lnTo>
                    <a:pt x="1998" y="3541"/>
                  </a:lnTo>
                  <a:lnTo>
                    <a:pt x="1985" y="3511"/>
                  </a:lnTo>
                  <a:lnTo>
                    <a:pt x="1978" y="3478"/>
                  </a:lnTo>
                  <a:lnTo>
                    <a:pt x="1764" y="1889"/>
                  </a:lnTo>
                  <a:lnTo>
                    <a:pt x="1763" y="1886"/>
                  </a:lnTo>
                  <a:lnTo>
                    <a:pt x="1761" y="1884"/>
                  </a:lnTo>
                  <a:lnTo>
                    <a:pt x="1759" y="1883"/>
                  </a:lnTo>
                  <a:lnTo>
                    <a:pt x="173" y="1669"/>
                  </a:lnTo>
                  <a:lnTo>
                    <a:pt x="139" y="1661"/>
                  </a:lnTo>
                  <a:lnTo>
                    <a:pt x="108" y="1649"/>
                  </a:lnTo>
                  <a:lnTo>
                    <a:pt x="81" y="1633"/>
                  </a:lnTo>
                  <a:lnTo>
                    <a:pt x="56" y="1612"/>
                  </a:lnTo>
                  <a:lnTo>
                    <a:pt x="37" y="1587"/>
                  </a:lnTo>
                  <a:lnTo>
                    <a:pt x="20" y="1559"/>
                  </a:lnTo>
                  <a:lnTo>
                    <a:pt x="8" y="1528"/>
                  </a:lnTo>
                  <a:lnTo>
                    <a:pt x="1" y="1495"/>
                  </a:lnTo>
                  <a:lnTo>
                    <a:pt x="0" y="1461"/>
                  </a:lnTo>
                  <a:lnTo>
                    <a:pt x="4" y="1429"/>
                  </a:lnTo>
                  <a:lnTo>
                    <a:pt x="13" y="1398"/>
                  </a:lnTo>
                  <a:lnTo>
                    <a:pt x="28" y="1369"/>
                  </a:lnTo>
                  <a:lnTo>
                    <a:pt x="46" y="1342"/>
                  </a:lnTo>
                  <a:lnTo>
                    <a:pt x="70" y="1320"/>
                  </a:lnTo>
                  <a:lnTo>
                    <a:pt x="96" y="1300"/>
                  </a:lnTo>
                  <a:lnTo>
                    <a:pt x="126" y="1286"/>
                  </a:lnTo>
                  <a:lnTo>
                    <a:pt x="3371" y="14"/>
                  </a:lnTo>
                  <a:lnTo>
                    <a:pt x="3403" y="4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cs typeface="+mn-ea"/>
                <a:sym typeface="+mn-lt"/>
              </a:endParaRPr>
            </a:p>
          </p:txBody>
        </p:sp>
      </p:grpSp>
      <p:sp>
        <p:nvSpPr>
          <p:cNvPr id="62" name="文本框 2"/>
          <p:cNvSpPr txBox="1"/>
          <p:nvPr/>
        </p:nvSpPr>
        <p:spPr>
          <a:xfrm>
            <a:off x="1682214" y="1082040"/>
            <a:ext cx="3208020" cy="18967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1590">
            <a:solidFill>
              <a:schemeClr val="bg2">
                <a:lumMod val="60000"/>
                <a:lumOff val="40000"/>
              </a:schemeClr>
            </a:solidFill>
          </a:ln>
        </p:spPr>
        <p:txBody>
          <a:bodyPr lIns="90011" tIns="108014" rIns="90011" bIns="46806"/>
          <a:lstStyle/>
          <a:p>
            <a:pPr algn="l"/>
            <a:r>
              <a:rPr lang="en-US" sz="1200" b="1" dirty="0">
                <a:latin typeface="+mn-lt"/>
                <a:cs typeface="+mn-lt"/>
                <a:sym typeface="+mn-lt"/>
              </a:rPr>
              <a:t>Year 1:</a:t>
            </a:r>
            <a:endParaRPr lang="en-US" sz="1200" b="1" dirty="0">
              <a:solidFill>
                <a:schemeClr val="tx1"/>
              </a:solidFill>
              <a:latin typeface="+mn-lt"/>
              <a:cs typeface="+mn-lt"/>
              <a:sym typeface="+mn-lt"/>
            </a:endParaRPr>
          </a:p>
          <a:p>
            <a:pPr algn="l"/>
            <a:r>
              <a:rPr lang="en-US" sz="1200" b="1" dirty="0">
                <a:latin typeface="+mn-lt"/>
                <a:cs typeface="+mn-lt"/>
                <a:sym typeface="+mn-lt"/>
              </a:rPr>
              <a:t>Required Plant capacity : </a:t>
            </a:r>
            <a:r>
              <a:rPr lang="en-US" sz="1200" dirty="0">
                <a:latin typeface="+mn-lt"/>
                <a:cs typeface="+mn-lt"/>
                <a:sym typeface="+mn-lt"/>
              </a:rPr>
              <a:t>15 GWh</a:t>
            </a:r>
            <a:endParaRPr lang="en-US" sz="1200" b="1" dirty="0">
              <a:solidFill>
                <a:schemeClr val="tx1"/>
              </a:solidFill>
              <a:latin typeface="+mn-lt"/>
              <a:cs typeface="+mn-lt"/>
              <a:sym typeface="+mn-lt"/>
            </a:endParaRPr>
          </a:p>
          <a:p>
            <a:pPr indent="0" algn="just" fontAlgn="auto"/>
            <a:r>
              <a:rPr lang="en-US" altLang="zh-CN" sz="1200" b="1" dirty="0">
                <a:latin typeface="+mn-lt"/>
                <a:ea typeface="+mn-ea"/>
                <a:cs typeface="+mn-lt"/>
                <a:sym typeface="+mn-lt"/>
              </a:rPr>
              <a:t>Planning production cars: </a:t>
            </a:r>
            <a:r>
              <a:rPr lang="en-US" altLang="zh-CN" sz="1200" dirty="0">
                <a:latin typeface="+mn-lt"/>
                <a:ea typeface="+mn-ea"/>
                <a:cs typeface="+mn-lt"/>
                <a:sym typeface="+mn-lt"/>
              </a:rPr>
              <a:t>220,000</a:t>
            </a:r>
            <a:endParaRPr lang="en-US" altLang="zh-CN" sz="1200" b="1" dirty="0">
              <a:latin typeface="+mn-lt"/>
              <a:ea typeface="+mn-ea"/>
              <a:cs typeface="+mn-lt"/>
              <a:sym typeface="+mn-lt"/>
            </a:endParaRPr>
          </a:p>
          <a:p>
            <a:pPr indent="0" algn="just" fontAlgn="auto"/>
            <a:r>
              <a:rPr lang="en-US" altLang="zh-CN" sz="1200" b="1" dirty="0">
                <a:latin typeface="+mn-lt"/>
                <a:ea typeface="+mn-ea"/>
                <a:cs typeface="+mn-lt"/>
                <a:sym typeface="+mn-lt"/>
              </a:rPr>
              <a:t>Planning production cells: </a:t>
            </a:r>
            <a:r>
              <a:rPr lang="en-US" altLang="zh-CN" sz="1200" dirty="0">
                <a:latin typeface="+mn-lt"/>
                <a:ea typeface="+mn-ea"/>
                <a:cs typeface="+mn-lt"/>
                <a:sym typeface="+mn-lt"/>
              </a:rPr>
              <a:t>178,200,000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lt"/>
              <a:sym typeface="+mn-lt"/>
            </a:endParaRPr>
          </a:p>
          <a:p>
            <a:pPr algn="l"/>
            <a:endParaRPr lang="en-US" sz="1200" b="1" dirty="0">
              <a:solidFill>
                <a:schemeClr val="tx1"/>
              </a:solidFill>
              <a:latin typeface="+mn-lt"/>
              <a:cs typeface="+mn-lt"/>
              <a:sym typeface="+mn-lt"/>
            </a:endParaRPr>
          </a:p>
          <a:p>
            <a:pPr algn="l"/>
            <a:r>
              <a:rPr lang="en-US" sz="1200" b="1" dirty="0">
                <a:latin typeface="+mn-lt"/>
                <a:cs typeface="+mn-lt"/>
                <a:sym typeface="+mn-lt"/>
              </a:rPr>
              <a:t>Year 10:</a:t>
            </a:r>
            <a:endParaRPr lang="en-US" sz="1200" b="1" dirty="0">
              <a:solidFill>
                <a:schemeClr val="tx1"/>
              </a:solidFill>
              <a:latin typeface="+mn-lt"/>
              <a:cs typeface="+mn-lt"/>
              <a:sym typeface="+mn-lt"/>
            </a:endParaRPr>
          </a:p>
          <a:p>
            <a:pPr algn="l"/>
            <a:r>
              <a:rPr lang="en-US" sz="1200" b="1" dirty="0">
                <a:latin typeface="+mn-lt"/>
                <a:cs typeface="+mn-lt"/>
                <a:sym typeface="+mn-lt"/>
              </a:rPr>
              <a:t>Required Plant capacity: </a:t>
            </a:r>
            <a:r>
              <a:rPr lang="en-US" sz="1200" dirty="0">
                <a:latin typeface="+mn-lt"/>
                <a:cs typeface="+mn-lt"/>
                <a:sym typeface="+mn-lt"/>
              </a:rPr>
              <a:t>38.34 GWh</a:t>
            </a:r>
            <a:endParaRPr lang="en-US" sz="1200" b="1" dirty="0">
              <a:latin typeface="+mn-lt"/>
              <a:cs typeface="+mn-lt"/>
              <a:sym typeface="+mn-lt"/>
            </a:endParaRPr>
          </a:p>
          <a:p>
            <a:pPr indent="0" algn="just" fontAlgn="auto"/>
            <a:r>
              <a:rPr lang="en-US" altLang="zh-CN" sz="1200" b="1" dirty="0">
                <a:latin typeface="+mn-lt"/>
                <a:ea typeface="+mn-ea"/>
                <a:cs typeface="+mn-lt"/>
                <a:sym typeface="+mn-lt"/>
              </a:rPr>
              <a:t>Planning production cars:</a:t>
            </a:r>
            <a:r>
              <a:rPr lang="en-US" altLang="zh-CN" sz="1200" dirty="0">
                <a:latin typeface="+mn-lt"/>
                <a:ea typeface="+mn-ea"/>
                <a:cs typeface="+mn-lt"/>
                <a:sym typeface="+mn-lt"/>
              </a:rPr>
              <a:t> 56,222.2</a:t>
            </a:r>
          </a:p>
          <a:p>
            <a:pPr indent="0" algn="just" fontAlgn="auto"/>
            <a:r>
              <a:rPr lang="en-US" altLang="zh-CN" sz="1200" b="1" dirty="0">
                <a:latin typeface="+mn-lt"/>
                <a:ea typeface="+mn-ea"/>
                <a:cs typeface="+mn-lt"/>
                <a:sym typeface="+mn-lt"/>
              </a:rPr>
              <a:t>Planning production cells:</a:t>
            </a:r>
            <a:r>
              <a:rPr lang="en-US" altLang="zh-CN" sz="1200" dirty="0">
                <a:latin typeface="+mn-lt"/>
                <a:ea typeface="+mn-ea"/>
                <a:cs typeface="+mn-lt"/>
                <a:sym typeface="+mn-lt"/>
              </a:rPr>
              <a:t> 455,400,000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lt"/>
              <a:sym typeface="+mn-lt"/>
            </a:endParaRPr>
          </a:p>
          <a:p>
            <a:pPr algn="l"/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lt"/>
            </a:endParaRPr>
          </a:p>
        </p:txBody>
      </p:sp>
      <p:sp>
        <p:nvSpPr>
          <p:cNvPr id="63" name="文本框 6"/>
          <p:cNvSpPr txBox="1"/>
          <p:nvPr/>
        </p:nvSpPr>
        <p:spPr>
          <a:xfrm>
            <a:off x="7000339" y="3409315"/>
            <a:ext cx="3272155" cy="2018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1590">
            <a:solidFill>
              <a:schemeClr val="bg2">
                <a:lumMod val="60000"/>
                <a:lumOff val="40000"/>
              </a:schemeClr>
            </a:solidFill>
          </a:ln>
        </p:spPr>
        <p:txBody>
          <a:bodyPr lIns="90011" tIns="108014" rIns="90011" bIns="46806"/>
          <a:lstStyle/>
          <a:p>
            <a:pPr algn="just" fontAlgn="auto">
              <a:buClrTx/>
              <a:buSzTx/>
              <a:buNone/>
            </a:pPr>
            <a:r>
              <a:rPr lang="en-US" altLang="zh-CN" sz="1200" b="1" dirty="0">
                <a:latin typeface="+mn-lt"/>
                <a:ea typeface="+mn-ea"/>
                <a:cs typeface="+mn-lt"/>
                <a:sym typeface="+mn-lt"/>
              </a:rPr>
              <a:t>1. Time: </a:t>
            </a:r>
            <a:r>
              <a:rPr lang="en-US" altLang="zh-CN" sz="1200" dirty="0">
                <a:latin typeface="+mn-lt"/>
                <a:ea typeface="+mn-ea"/>
                <a:cs typeface="+mn-lt"/>
                <a:sym typeface="+mn-lt"/>
              </a:rPr>
              <a:t>Factory construction is expected to start in 2024 and production is expected to begin in 2026.</a:t>
            </a:r>
            <a:endParaRPr lang="en-US" altLang="zh-CN" sz="1200" dirty="0">
              <a:solidFill>
                <a:schemeClr val="tx1"/>
              </a:solidFill>
              <a:latin typeface="+mn-lt"/>
              <a:ea typeface="+mn-ea"/>
              <a:cs typeface="+mn-lt"/>
              <a:sym typeface="+mn-lt"/>
            </a:endParaRPr>
          </a:p>
          <a:p>
            <a:pPr algn="just" fontAlgn="auto">
              <a:buClrTx/>
              <a:buSzTx/>
              <a:buNone/>
            </a:pPr>
            <a:r>
              <a:rPr kumimoji="0" lang="en-US" altLang="zh-CN" sz="1200" b="1" i="0" u="none" strike="noStrike" cap="none" spc="0" normalizeH="0" baseline="0" dirty="0">
                <a:latin typeface="+mn-lt"/>
                <a:ea typeface="+mn-ea"/>
                <a:cs typeface="+mn-lt"/>
              </a:rPr>
              <a:t>2. Reliability and Quality: </a:t>
            </a:r>
            <a:r>
              <a:rPr kumimoji="0" lang="en-US" altLang="zh-CN" sz="1200" i="0" u="none" strike="noStrike" cap="none" spc="0" normalizeH="0" baseline="0" dirty="0">
                <a:latin typeface="+mn-lt"/>
                <a:ea typeface="+mn-ea"/>
                <a:cs typeface="+mn-lt"/>
              </a:rPr>
              <a:t>Maintain high standards of quality and reliability in battery cell production to support Tesla’s reputation for excellence.</a:t>
            </a:r>
          </a:p>
          <a:p>
            <a:pPr algn="just" fontAlgn="auto">
              <a:buClrTx/>
              <a:buSzTx/>
              <a:buNone/>
            </a:pPr>
            <a:r>
              <a:rPr kumimoji="0" lang="en-US" altLang="zh-CN" sz="1200" b="1" i="0" u="none" strike="noStrike" cap="none" spc="0" normalizeH="0" baseline="0" dirty="0">
                <a:latin typeface="+mn-lt"/>
                <a:ea typeface="+mn-ea"/>
                <a:cs typeface="+mn-lt"/>
              </a:rPr>
              <a:t>3. Sustainability: </a:t>
            </a:r>
            <a:r>
              <a:rPr kumimoji="0" lang="en-US" altLang="zh-CN" sz="1200" i="0" u="none" strike="noStrike" cap="none" spc="0" normalizeH="0" baseline="0" dirty="0">
                <a:latin typeface="+mn-lt"/>
                <a:ea typeface="+mn-ea"/>
                <a:cs typeface="+mn-lt"/>
              </a:rPr>
              <a:t>Ensure environmentally friendly production processes to align with Tesla’s sustainability commitments.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Task 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Plant area benchmark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Production Output Calculation</a:t>
            </a:r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2896754" y="945596"/>
            <a:ext cx="6398492" cy="316097"/>
          </a:xfrm>
          <a:prstGeom prst="round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Area Requirement and Evaluation for New Tesla Battery Production Plant</a:t>
            </a:r>
            <a:endParaRPr lang="de-D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6741986" y="5311695"/>
            <a:ext cx="4797290" cy="324115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chemeClr val="tx2">
                <a:alpha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Recommended Location: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Mangaluru</a:t>
            </a:r>
            <a:r>
              <a:rPr lang="en-US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, Karnataka, India</a:t>
            </a: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charset="0"/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5CEFCCF-3148-86D2-6FE2-87DBE25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28076"/>
              </p:ext>
            </p:extLst>
          </p:nvPr>
        </p:nvGraphicFramePr>
        <p:xfrm>
          <a:off x="524849" y="1784347"/>
          <a:ext cx="5188706" cy="1736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180">
                  <a:extLst>
                    <a:ext uri="{9D8B030D-6E8A-4147-A177-3AD203B41FA5}">
                      <a16:colId xmlns:a16="http://schemas.microsoft.com/office/drawing/2014/main" val="2784116397"/>
                    </a:ext>
                  </a:extLst>
                </a:gridCol>
                <a:gridCol w="750490">
                  <a:extLst>
                    <a:ext uri="{9D8B030D-6E8A-4147-A177-3AD203B41FA5}">
                      <a16:colId xmlns:a16="http://schemas.microsoft.com/office/drawing/2014/main" val="2650276028"/>
                    </a:ext>
                  </a:extLst>
                </a:gridCol>
                <a:gridCol w="1601044">
                  <a:extLst>
                    <a:ext uri="{9D8B030D-6E8A-4147-A177-3AD203B41FA5}">
                      <a16:colId xmlns:a16="http://schemas.microsoft.com/office/drawing/2014/main" val="4236498160"/>
                    </a:ext>
                  </a:extLst>
                </a:gridCol>
                <a:gridCol w="1461992">
                  <a:extLst>
                    <a:ext uri="{9D8B030D-6E8A-4147-A177-3AD203B41FA5}">
                      <a16:colId xmlns:a16="http://schemas.microsoft.com/office/drawing/2014/main" val="2078827148"/>
                    </a:ext>
                  </a:extLst>
                </a:gridCol>
              </a:tblGrid>
              <a:tr h="4219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j-lt"/>
                        </a:rPr>
                        <a:t>Plant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j-lt"/>
                        </a:rPr>
                        <a:t>Area (m²)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  <a:latin typeface="+mj-lt"/>
                        </a:rPr>
                        <a:t>Production</a:t>
                      </a:r>
                      <a:r>
                        <a:rPr lang="de-DE" sz="1100" kern="100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100" kern="100" dirty="0" err="1">
                          <a:effectLst/>
                          <a:latin typeface="+mj-lt"/>
                        </a:rPr>
                        <a:t>Capacity</a:t>
                      </a:r>
                      <a:r>
                        <a:rPr lang="de-DE" sz="1100" kern="100" dirty="0">
                          <a:effectLst/>
                          <a:latin typeface="+mj-lt"/>
                        </a:rPr>
                        <a:t> (</a:t>
                      </a:r>
                      <a:r>
                        <a:rPr lang="de-DE" sz="1100" kern="100" dirty="0" err="1">
                          <a:effectLst/>
                          <a:latin typeface="+mj-lt"/>
                        </a:rPr>
                        <a:t>GWh</a:t>
                      </a:r>
                      <a:r>
                        <a:rPr lang="de-DE" sz="1100" kern="100" dirty="0">
                          <a:effectLst/>
                          <a:latin typeface="+mj-lt"/>
                        </a:rPr>
                        <a:t>/</a:t>
                      </a:r>
                      <a:r>
                        <a:rPr lang="de-DE" sz="1100" kern="100" dirty="0" err="1">
                          <a:effectLst/>
                          <a:latin typeface="+mj-lt"/>
                        </a:rPr>
                        <a:t>year</a:t>
                      </a:r>
                      <a:r>
                        <a:rPr lang="de-DE" sz="1100" kern="100" dirty="0">
                          <a:effectLst/>
                          <a:latin typeface="+mj-lt"/>
                        </a:rPr>
                        <a:t>)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  <a:latin typeface="+mj-lt"/>
                        </a:rPr>
                        <a:t>Area per GWh (m²/GWh)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50588"/>
                  </a:ext>
                </a:extLst>
              </a:tr>
              <a:tr h="4356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j-lt"/>
                        </a:rPr>
                        <a:t>Tesla Gigafactory Nevada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492,000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35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14,057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206217"/>
                  </a:ext>
                </a:extLst>
              </a:tr>
              <a:tr h="43565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  <a:latin typeface="+mj-lt"/>
                        </a:rPr>
                        <a:t>LG Chem Ochang Plant</a:t>
                      </a:r>
                      <a:endParaRPr lang="de-DE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93,000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9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10,333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95637"/>
                  </a:ext>
                </a:extLst>
              </a:tr>
              <a:tr h="2214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j-lt"/>
                        </a:rPr>
                        <a:t>CATL </a:t>
                      </a:r>
                      <a:r>
                        <a:rPr lang="de-DE" sz="1100" kern="100" dirty="0" err="1">
                          <a:effectLst/>
                          <a:latin typeface="+mj-lt"/>
                        </a:rPr>
                        <a:t>Ningde</a:t>
                      </a:r>
                      <a:r>
                        <a:rPr lang="de-DE" sz="1100" kern="100" dirty="0">
                          <a:effectLst/>
                          <a:latin typeface="+mj-lt"/>
                        </a:rPr>
                        <a:t> Plant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325,000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35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9,286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568277"/>
                  </a:ext>
                </a:extLst>
              </a:tr>
              <a:tr h="2214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j-lt"/>
                        </a:rPr>
                        <a:t>Average</a:t>
                      </a:r>
                      <a:endParaRPr lang="de-DE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1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de-DE" sz="11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  <a:latin typeface="+mn-lt"/>
                        </a:rPr>
                        <a:t>11,225</a:t>
                      </a:r>
                      <a:endParaRPr lang="de-DE" sz="11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341943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49586CB-DBBF-3A8D-E45F-CD11CCA0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49" y="1509396"/>
            <a:ext cx="2593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Benchmark Analysis: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A1866870-C3D7-3F1E-5F68-D18A1743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40156"/>
              </p:ext>
            </p:extLst>
          </p:nvPr>
        </p:nvGraphicFramePr>
        <p:xfrm>
          <a:off x="524849" y="4557484"/>
          <a:ext cx="5228113" cy="916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010">
                  <a:extLst>
                    <a:ext uri="{9D8B030D-6E8A-4147-A177-3AD203B41FA5}">
                      <a16:colId xmlns:a16="http://schemas.microsoft.com/office/drawing/2014/main" val="1224085518"/>
                    </a:ext>
                  </a:extLst>
                </a:gridCol>
                <a:gridCol w="2174257">
                  <a:extLst>
                    <a:ext uri="{9D8B030D-6E8A-4147-A177-3AD203B41FA5}">
                      <a16:colId xmlns:a16="http://schemas.microsoft.com/office/drawing/2014/main" val="234021345"/>
                    </a:ext>
                  </a:extLst>
                </a:gridCol>
                <a:gridCol w="2022846">
                  <a:extLst>
                    <a:ext uri="{9D8B030D-6E8A-4147-A177-3AD203B41FA5}">
                      <a16:colId xmlns:a16="http://schemas.microsoft.com/office/drawing/2014/main" val="677988438"/>
                    </a:ext>
                  </a:extLst>
                </a:gridCol>
              </a:tblGrid>
              <a:tr h="305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Year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Production Output (GWh)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Area </a:t>
                      </a:r>
                      <a:r>
                        <a:rPr lang="de-DE" sz="1100" kern="100" dirty="0" err="1">
                          <a:effectLst/>
                        </a:rPr>
                        <a:t>Required</a:t>
                      </a:r>
                      <a:r>
                        <a:rPr lang="de-DE" sz="1100" kern="100" dirty="0">
                          <a:effectLst/>
                        </a:rPr>
                        <a:t> (m²)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073603"/>
                  </a:ext>
                </a:extLst>
              </a:tr>
              <a:tr h="305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Year </a:t>
                      </a:r>
                      <a:r>
                        <a:rPr lang="de-DE" sz="1100" kern="100" dirty="0" err="1">
                          <a:effectLst/>
                        </a:rPr>
                        <a:t>One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112,250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262742"/>
                  </a:ext>
                </a:extLst>
              </a:tr>
              <a:tr h="305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Year Ten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1,122,500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82700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0AB3B66B-3A97-AABB-77E6-F9A65C1A6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89" y="4249707"/>
            <a:ext cx="30561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Output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Estimates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B49F105-6D34-E076-770A-11F26B45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48251"/>
              </p:ext>
            </p:extLst>
          </p:nvPr>
        </p:nvGraphicFramePr>
        <p:xfrm>
          <a:off x="6478447" y="2156834"/>
          <a:ext cx="5324368" cy="2910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063">
                  <a:extLst>
                    <a:ext uri="{9D8B030D-6E8A-4147-A177-3AD203B41FA5}">
                      <a16:colId xmlns:a16="http://schemas.microsoft.com/office/drawing/2014/main" val="1983392592"/>
                    </a:ext>
                  </a:extLst>
                </a:gridCol>
                <a:gridCol w="553029">
                  <a:extLst>
                    <a:ext uri="{9D8B030D-6E8A-4147-A177-3AD203B41FA5}">
                      <a16:colId xmlns:a16="http://schemas.microsoft.com/office/drawing/2014/main" val="1689148889"/>
                    </a:ext>
                  </a:extLst>
                </a:gridCol>
                <a:gridCol w="561787">
                  <a:extLst>
                    <a:ext uri="{9D8B030D-6E8A-4147-A177-3AD203B41FA5}">
                      <a16:colId xmlns:a16="http://schemas.microsoft.com/office/drawing/2014/main" val="2002799119"/>
                    </a:ext>
                  </a:extLst>
                </a:gridCol>
                <a:gridCol w="820455">
                  <a:extLst>
                    <a:ext uri="{9D8B030D-6E8A-4147-A177-3AD203B41FA5}">
                      <a16:colId xmlns:a16="http://schemas.microsoft.com/office/drawing/2014/main" val="633922801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629461857"/>
                    </a:ext>
                  </a:extLst>
                </a:gridCol>
                <a:gridCol w="638828">
                  <a:extLst>
                    <a:ext uri="{9D8B030D-6E8A-4147-A177-3AD203B41FA5}">
                      <a16:colId xmlns:a16="http://schemas.microsoft.com/office/drawing/2014/main" val="2436129378"/>
                    </a:ext>
                  </a:extLst>
                </a:gridCol>
                <a:gridCol w="494778">
                  <a:extLst>
                    <a:ext uri="{9D8B030D-6E8A-4147-A177-3AD203B41FA5}">
                      <a16:colId xmlns:a16="http://schemas.microsoft.com/office/drawing/2014/main" val="558787342"/>
                    </a:ext>
                  </a:extLst>
                </a:gridCol>
                <a:gridCol w="801023">
                  <a:extLst>
                    <a:ext uri="{9D8B030D-6E8A-4147-A177-3AD203B41FA5}">
                      <a16:colId xmlns:a16="http://schemas.microsoft.com/office/drawing/2014/main" val="3210189404"/>
                    </a:ext>
                  </a:extLst>
                </a:gridCol>
              </a:tblGrid>
              <a:tr h="594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Location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Size (m²)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Price (US$)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</a:rPr>
                        <a:t>Distance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  <a:r>
                        <a:rPr lang="de-DE" sz="1100" kern="100" dirty="0" err="1">
                          <a:effectLst/>
                        </a:rPr>
                        <a:t>to</a:t>
                      </a:r>
                      <a:r>
                        <a:rPr lang="de-DE" sz="1100" kern="100" dirty="0">
                          <a:effectLst/>
                        </a:rPr>
                        <a:t> Bangalore (km)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</a:rPr>
                        <a:t>Distance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  <a:r>
                        <a:rPr lang="de-DE" sz="1100" kern="100" dirty="0" err="1">
                          <a:effectLst/>
                        </a:rPr>
                        <a:t>to</a:t>
                      </a:r>
                      <a:r>
                        <a:rPr lang="de-DE" sz="1100" kern="100" dirty="0">
                          <a:effectLst/>
                        </a:rPr>
                        <a:t> Airport (km)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</a:rPr>
                        <a:t>Distance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  <a:r>
                        <a:rPr lang="de-DE" sz="1100" kern="100" dirty="0" err="1">
                          <a:effectLst/>
                        </a:rPr>
                        <a:t>to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  <a:r>
                        <a:rPr lang="de-DE" sz="1100" kern="100" dirty="0" err="1">
                          <a:effectLst/>
                        </a:rPr>
                        <a:t>Seaport</a:t>
                      </a:r>
                      <a:r>
                        <a:rPr lang="de-DE" sz="1100" kern="100" dirty="0">
                          <a:effectLst/>
                        </a:rPr>
                        <a:t> (km)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City Population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</a:rPr>
                        <a:t>Suitability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54146"/>
                  </a:ext>
                </a:extLst>
              </a:tr>
              <a:tr h="594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Bangalore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200,000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36,000,000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-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45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330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12.3 million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Insufficient area for long-term expansion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392631"/>
                  </a:ext>
                </a:extLst>
              </a:tr>
              <a:tr h="594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Hubli-Dharwar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245,000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29,000,000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440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30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170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950,000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Insufficient area for long-term expansion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637753"/>
                  </a:ext>
                </a:extLst>
              </a:tr>
              <a:tr h="5944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 err="1">
                          <a:effectLst/>
                        </a:rPr>
                        <a:t>Mangaluru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300,000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28,000,000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360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17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 dirty="0">
                          <a:effectLst/>
                        </a:rPr>
                        <a:t>480,000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Best option for long-term expansion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646108"/>
                  </a:ext>
                </a:extLst>
              </a:tr>
            </a:tbl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8E8221D2-14A5-352E-2251-31ECFABD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785" y="1817173"/>
            <a:ext cx="24015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Location Evaluation: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8876C9ED-35DE-6ECD-D7FE-8D8B4F638299}"/>
              </a:ext>
            </a:extLst>
          </p:cNvPr>
          <p:cNvSpPr/>
          <p:nvPr/>
        </p:nvSpPr>
        <p:spPr>
          <a:xfrm>
            <a:off x="3026711" y="3549241"/>
            <a:ext cx="782032" cy="715760"/>
          </a:xfrm>
          <a:prstGeom prst="mathPlus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412FC7A8-2369-3B16-FF41-EE148A05F6D1}"/>
              </a:ext>
            </a:extLst>
          </p:cNvPr>
          <p:cNvSpPr/>
          <p:nvPr/>
        </p:nvSpPr>
        <p:spPr>
          <a:xfrm>
            <a:off x="5751348" y="3598874"/>
            <a:ext cx="689307" cy="612638"/>
          </a:xfrm>
          <a:prstGeom prst="mathEqual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5715" imgH="5715" progId="TCLayout.ActiveDocument.1">
                  <p:embed/>
                </p:oleObj>
              </mc:Choice>
              <mc:Fallback>
                <p:oleObj name="think-cell Folie" r:id="rId12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5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Site Selection Requirements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Key Criteria  and Justifications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Sources: Justification in Back up slides</a:t>
            </a:r>
          </a:p>
        </p:txBody>
      </p:sp>
      <p:pic>
        <p:nvPicPr>
          <p:cNvPr id="13" name="Graphic 12" descr="Office worker male with solid fill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989" y="828390"/>
            <a:ext cx="782494" cy="782494"/>
          </a:xfrm>
          <a:prstGeom prst="rect">
            <a:avLst/>
          </a:prstGeom>
        </p:spPr>
      </p:pic>
      <p:pic>
        <p:nvPicPr>
          <p:cNvPr id="24" name="Graphic 23" descr="Factory with solid fill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0988" y="1501219"/>
            <a:ext cx="815319" cy="815319"/>
          </a:xfrm>
          <a:prstGeom prst="rect">
            <a:avLst/>
          </a:prstGeom>
        </p:spPr>
      </p:pic>
      <p:pic>
        <p:nvPicPr>
          <p:cNvPr id="26" name="Graphic 25" descr="Electric car with solid fill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5044" y="4028205"/>
            <a:ext cx="741263" cy="741263"/>
          </a:xfrm>
          <a:prstGeom prst="rect">
            <a:avLst/>
          </a:prstGeom>
        </p:spPr>
      </p:pic>
      <p:pic>
        <p:nvPicPr>
          <p:cNvPr id="28" name="Graphic 27" descr="Rupee with solid fill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8781" y="3342813"/>
            <a:ext cx="737526" cy="737526"/>
          </a:xfrm>
          <a:prstGeom prst="rect">
            <a:avLst/>
          </a:prstGeom>
        </p:spPr>
      </p:pic>
      <p:pic>
        <p:nvPicPr>
          <p:cNvPr id="31" name="Graphic 30" descr="Electric Tower with solid fill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8724" y="4900062"/>
            <a:ext cx="613902" cy="730853"/>
          </a:xfrm>
          <a:prstGeom prst="rect">
            <a:avLst/>
          </a:prstGeom>
        </p:spPr>
      </p:pic>
      <p:sp>
        <p:nvSpPr>
          <p:cNvPr id="32" name="ee4pContent1"/>
          <p:cNvSpPr txBox="1"/>
          <p:nvPr>
            <p:custDataLst>
              <p:tags r:id="rId3"/>
            </p:custDataLst>
          </p:nvPr>
        </p:nvSpPr>
        <p:spPr>
          <a:xfrm>
            <a:off x="1730589" y="2824103"/>
            <a:ext cx="4153305" cy="37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Excellent transport links and reliable utilities</a:t>
            </a:r>
          </a:p>
        </p:txBody>
      </p:sp>
      <p:pic>
        <p:nvPicPr>
          <p:cNvPr id="34" name="Graphic 33" descr="Train with solid fill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5957" y="2496479"/>
            <a:ext cx="737526" cy="737526"/>
          </a:xfrm>
          <a:prstGeom prst="rect">
            <a:avLst/>
          </a:prstGeom>
        </p:spPr>
      </p:pic>
      <p:sp>
        <p:nvSpPr>
          <p:cNvPr id="35" name="ee4pContent1"/>
          <p:cNvSpPr txBox="1"/>
          <p:nvPr>
            <p:custDataLst>
              <p:tags r:id="rId4"/>
            </p:custDataLst>
          </p:nvPr>
        </p:nvSpPr>
        <p:spPr>
          <a:xfrm>
            <a:off x="1730588" y="1079633"/>
            <a:ext cx="4153305" cy="37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Availability of qualified personnel</a:t>
            </a:r>
          </a:p>
        </p:txBody>
      </p:sp>
      <p:sp>
        <p:nvSpPr>
          <p:cNvPr id="36" name="ee4pContent1"/>
          <p:cNvSpPr txBox="1"/>
          <p:nvPr>
            <p:custDataLst>
              <p:tags r:id="rId5"/>
            </p:custDataLst>
          </p:nvPr>
        </p:nvSpPr>
        <p:spPr>
          <a:xfrm>
            <a:off x="1730590" y="1961069"/>
            <a:ext cx="4264857" cy="496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Sufficient space for future expansion and flexibility of site layout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37" name="ee4pContent1"/>
          <p:cNvSpPr txBox="1"/>
          <p:nvPr>
            <p:custDataLst>
              <p:tags r:id="rId6"/>
            </p:custDataLst>
          </p:nvPr>
        </p:nvSpPr>
        <p:spPr>
          <a:xfrm>
            <a:off x="1730590" y="3499583"/>
            <a:ext cx="4153303" cy="4767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Affordable cost of land and workers</a:t>
            </a:r>
          </a:p>
        </p:txBody>
      </p:sp>
      <p:sp>
        <p:nvSpPr>
          <p:cNvPr id="38" name="ee4pContent1"/>
          <p:cNvSpPr txBox="1"/>
          <p:nvPr>
            <p:custDataLst>
              <p:tags r:id="rId7"/>
            </p:custDataLst>
          </p:nvPr>
        </p:nvSpPr>
        <p:spPr>
          <a:xfrm>
            <a:off x="1730590" y="4342562"/>
            <a:ext cx="4153305" cy="37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Within a 200km radius close to Tesla’s planned factory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39" name="ee4pContent1"/>
          <p:cNvSpPr txBox="1"/>
          <p:nvPr>
            <p:custDataLst>
              <p:tags r:id="rId8"/>
            </p:custDataLst>
          </p:nvPr>
        </p:nvSpPr>
        <p:spPr>
          <a:xfrm>
            <a:off x="1730590" y="5222606"/>
            <a:ext cx="4153305" cy="3751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en-US" sz="1400" dirty="0">
                <a:latin typeface="+mn-lt"/>
              </a:rPr>
              <a:t>Sufficient supply network of energy and useful supplies such  as water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539524856"/>
              </p:ext>
            </p:extLst>
          </p:nvPr>
        </p:nvGraphicFramePr>
        <p:xfrm>
          <a:off x="5995035" y="935990"/>
          <a:ext cx="586994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5356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1" dirty="0">
                        <a:solidFill>
                          <a:schemeClr val="tx2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Pair-by-pair comparison</a:t>
                      </a:r>
                      <a:endParaRPr u="sng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Evaluation criteria</a:t>
                      </a:r>
                      <a:endParaRPr u="sng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-1  Less important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0   Equally important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1   More important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Employee qualification</a:t>
                      </a: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Expansion options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200" b="1" i="0" u="none" strike="noStrike" cap="none" spc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Transport connection and infrastructure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cs typeface="+mn-lt"/>
                        </a:rPr>
                        <a:t>Cost of land and workers</a:t>
                      </a:r>
                      <a:endParaRPr sz="1200" dirty="0">
                        <a:cs typeface="+mn-lt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200" b="0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Proximity to Tesla’s planned factory</a:t>
                      </a:r>
                      <a:endParaRPr lang="en-GB" sz="12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en-GB" sz="12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/>
                        </a:rPr>
                        <a:t>Supply network</a:t>
                      </a:r>
                      <a:endParaRPr lang="en-US" sz="1400" dirty="0"/>
                    </a:p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endParaRPr lang="zh-CN" sz="1400" b="0" dirty="0">
                        <a:solidFill>
                          <a:schemeClr val="bg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Sum</a:t>
                      </a:r>
                    </a:p>
                  </a:txBody>
                  <a:tcPr vert="vert27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Employee qualification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X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-5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Expansion options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X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0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-2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i="0" u="none" strike="noStrike" cap="none" spc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Transport connection and infrastructure</a:t>
                      </a:r>
                      <a:endParaRPr lang="en-US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X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  <a:round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-1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  <a:round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Cost of land and workers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0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X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0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Proximity to Tesla’s planned factory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X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-1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CB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algn="l" defTabSz="914400">
                        <a:buNone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/>
                          <a:cs typeface="Arial" panose="020B0604020202020204"/>
                        </a:rPr>
                        <a:t>Supply network</a:t>
                      </a:r>
                      <a:endParaRPr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/>
                        <a:t>1</a:t>
                      </a:r>
                      <a:endParaRPr lang="zh-CN" sz="140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1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sz="1400" dirty="0"/>
                        <a:t>X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defRPr/>
                      </a:pPr>
                      <a:r>
                        <a:rPr lang="en-US" altLang="zh-CN" sz="1400" dirty="0"/>
                        <a:t>5</a:t>
                      </a:r>
                      <a:endParaRPr lang="zh-CN" sz="1400" dirty="0"/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solidFill>
                      <a:srgbClr val="E7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5883893" y="873358"/>
            <a:ext cx="0" cy="516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00656" y="5590307"/>
            <a:ext cx="5864319" cy="371776"/>
          </a:xfrm>
          <a:prstGeom prst="rect">
            <a:avLst/>
          </a:prstGeom>
          <a:solidFill>
            <a:srgbClr val="FFFFFF"/>
          </a:solidFill>
          <a:ln w="21590">
            <a:solidFill>
              <a:srgbClr val="00549F"/>
            </a:solidFill>
          </a:ln>
        </p:spPr>
        <p:txBody>
          <a:bodyPr wrap="square" lIns="90011" tIns="108014" rIns="90011" bIns="46806" rtlCol="0">
            <a:sp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Arial" panose="020B0604020202020204" pitchFamily="34" charset="0"/>
              <a:buChar char="•"/>
              <a:tabLst>
                <a:tab pos="266700" algn="l"/>
                <a:tab pos="631825" algn="l"/>
                <a:tab pos="981075" algn="l"/>
              </a:tabLs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following are the factors used in the pair by pair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6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Site Selection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Evaluation of Pre-Selected Locations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64146"/>
              </p:ext>
            </p:extLst>
          </p:nvPr>
        </p:nvGraphicFramePr>
        <p:xfrm>
          <a:off x="354000" y="885457"/>
          <a:ext cx="11484000" cy="4880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5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Weighting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Bangalore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Hubli-Dharwar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Mangaluru</a:t>
                      </a:r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186"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DoF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54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186">
                <a:tc>
                  <a:txBody>
                    <a:bodyPr/>
                    <a:lstStyle/>
                    <a:p>
                      <a:r>
                        <a:rPr lang="en-US" sz="1050" dirty="0"/>
                        <a:t>Employee qualifications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 </a:t>
                      </a:r>
                    </a:p>
                    <a:p>
                      <a:r>
                        <a:rPr lang="en-US" sz="1000" dirty="0"/>
                        <a:t>Aerospace, IT, Biotech. 3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  <a:p>
                      <a:r>
                        <a:rPr lang="en-US" sz="1000" dirty="0"/>
                        <a:t>Automotive, electrical, etc. 2 Universities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  <a:p>
                      <a:r>
                        <a:rPr lang="en-US" sz="1000" dirty="0"/>
                        <a:t>Chemical,textile,etc.1 </a:t>
                      </a:r>
                      <a:r>
                        <a:rPr lang="en-US" sz="1000" dirty="0" err="1"/>
                        <a:t>uni</a:t>
                      </a:r>
                      <a:r>
                        <a:rPr lang="en-US" sz="1000" dirty="0"/>
                        <a:t> &amp; Many colleges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9">
                <a:tc>
                  <a:txBody>
                    <a:bodyPr/>
                    <a:lstStyle/>
                    <a:p>
                      <a:r>
                        <a:rPr lang="en-US" sz="1050" dirty="0"/>
                        <a:t>Expansion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  <a:p>
                      <a:r>
                        <a:rPr lang="en-US" sz="1000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  <a:p>
                      <a:r>
                        <a:rPr lang="en-US" sz="10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179">
                <a:tc>
                  <a:txBody>
                    <a:bodyPr/>
                    <a:lstStyle/>
                    <a:p>
                      <a:r>
                        <a:rPr lang="en-US" sz="1050" dirty="0"/>
                        <a:t>Transport connection and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Bus station &lt; 400m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Highway &lt; 300m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Airport: 45km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  <a:p>
                      <a:r>
                        <a:rPr lang="en-US" sz="1000" dirty="0"/>
                        <a:t>Airport: 440km</a:t>
                      </a:r>
                    </a:p>
                    <a:p>
                      <a:r>
                        <a:rPr lang="en-US" sz="1000" dirty="0"/>
                        <a:t>Seaport: 170km</a:t>
                      </a:r>
                    </a:p>
                    <a:p>
                      <a:r>
                        <a:rPr lang="en-US" sz="1000" dirty="0"/>
                        <a:t>Highway &lt; 2km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Highway&lt;2km</a:t>
                      </a:r>
                    </a:p>
                    <a:p>
                      <a:r>
                        <a:rPr lang="en-US" sz="1000" dirty="0"/>
                        <a:t>Airport: 17km</a:t>
                      </a:r>
                    </a:p>
                    <a:p>
                      <a:r>
                        <a:rPr lang="en-US" sz="1000" dirty="0"/>
                        <a:t>Seaport: 9km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81">
                <a:tc>
                  <a:txBody>
                    <a:bodyPr/>
                    <a:lstStyle/>
                    <a:p>
                      <a:r>
                        <a:rPr lang="en-US" sz="1050" dirty="0"/>
                        <a:t>Cost of land and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000" dirty="0"/>
                        <a:t>36,000,000$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25,000,000$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  <a:p>
                      <a:r>
                        <a:rPr lang="en-US" sz="1000" dirty="0"/>
                        <a:t>29,000,000$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388">
                <a:tc>
                  <a:txBody>
                    <a:bodyPr/>
                    <a:lstStyle/>
                    <a:p>
                      <a:r>
                        <a:rPr lang="en-US" sz="1050" dirty="0"/>
                        <a:t>Proximity to Tesla’s planned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  <a:p>
                      <a:r>
                        <a:rPr lang="en-US" sz="10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989">
                <a:tc>
                  <a:txBody>
                    <a:bodyPr/>
                    <a:lstStyle/>
                    <a:p>
                      <a:r>
                        <a:rPr lang="en-US" sz="1050" dirty="0"/>
                        <a:t>Supply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  <a:p>
                      <a:r>
                        <a:rPr lang="en-US" sz="10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549F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59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549F"/>
                          </a:solidFill>
                        </a:rPr>
                        <a:t>Total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</a:rPr>
                        <a:t>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5715" imgH="5715" progId="TCLayout.ActiveDocument.1">
                  <p:embed/>
                </p:oleObj>
              </mc:Choice>
              <mc:Fallback>
                <p:oleObj name="think-cell Folie" r:id="rId5" imgW="5715" imgH="5715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 7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Process planning</a:t>
            </a:r>
            <a:br>
              <a:rPr lang="en-US" b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Technology Chain &amp; Machine Usage</a:t>
            </a: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4200BCCE-9AA6-669A-CE66-A9510F73D8C9}"/>
              </a:ext>
            </a:extLst>
          </p:cNvPr>
          <p:cNvSpPr txBox="1">
            <a:spLocks/>
          </p:cNvSpPr>
          <p:nvPr/>
        </p:nvSpPr>
        <p:spPr>
          <a:xfrm>
            <a:off x="380988" y="5832475"/>
            <a:ext cx="11484000" cy="21055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9705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lang="de-DE" sz="800" b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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64235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64235" indent="-215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Sources: 1 Study by the PEM of RWTH Aachen University, 2 Masterdokument_Zellherstellung_v63 Vordruckfreigabe.pptx, 3 E-Mail by the CEO</a:t>
            </a:r>
          </a:p>
        </p:txBody>
      </p:sp>
      <p:graphicFrame>
        <p:nvGraphicFramePr>
          <p:cNvPr id="13" name="Diagramm 2">
            <a:extLst>
              <a:ext uri="{FF2B5EF4-FFF2-40B4-BE49-F238E27FC236}">
                <a16:creationId xmlns:a16="http://schemas.microsoft.com/office/drawing/2014/main" id="{E85FA72F-682E-3072-EFD5-ABA4EF5F7563}"/>
              </a:ext>
            </a:extLst>
          </p:cNvPr>
          <p:cNvGraphicFramePr/>
          <p:nvPr/>
        </p:nvGraphicFramePr>
        <p:xfrm>
          <a:off x="377755" y="864046"/>
          <a:ext cx="11484000" cy="95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 5">
            <a:extLst>
              <a:ext uri="{FF2B5EF4-FFF2-40B4-BE49-F238E27FC236}">
                <a16:creationId xmlns:a16="http://schemas.microsoft.com/office/drawing/2014/main" id="{920A6345-F45C-8410-873B-E671C05FC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35366"/>
              </p:ext>
            </p:extLst>
          </p:nvPr>
        </p:nvGraphicFramePr>
        <p:xfrm>
          <a:off x="377754" y="1839598"/>
          <a:ext cx="3676887" cy="399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 6">
            <a:extLst>
              <a:ext uri="{FF2B5EF4-FFF2-40B4-BE49-F238E27FC236}">
                <a16:creationId xmlns:a16="http://schemas.microsoft.com/office/drawing/2014/main" id="{4761FF22-92CA-35FA-6376-C3B17ADB9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38196"/>
              </p:ext>
            </p:extLst>
          </p:nvPr>
        </p:nvGraphicFramePr>
        <p:xfrm>
          <a:off x="4187754" y="1735814"/>
          <a:ext cx="3765119" cy="409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Diagramm 5">
            <a:extLst>
              <a:ext uri="{FF2B5EF4-FFF2-40B4-BE49-F238E27FC236}">
                <a16:creationId xmlns:a16="http://schemas.microsoft.com/office/drawing/2014/main" id="{2600B61D-3E0E-2D18-6E1E-61013999E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823337"/>
              </p:ext>
            </p:extLst>
          </p:nvPr>
        </p:nvGraphicFramePr>
        <p:xfrm>
          <a:off x="8085986" y="1829557"/>
          <a:ext cx="3676887" cy="400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&lt;ee4p&gt;&lt;layouts&gt;&lt;layout name=&quot;WZL&quot; id=&quot;4_2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shadow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0.00&quot; top=&quot;102.05&quot; width=&quot;904.25&quot; height=&quot;357.17&quot; /&gt;&lt;settings allowedSizingModeIds=&quot;1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waysSelectTopLevel=&quot;1&quot; /&gt;&lt;!-- Agenda item formats --&gt;&lt;cases&gt;&lt;case level=&quot;1&quot; selected=&quot;0&quot; break=&quot;0&quot; topMinSpacing=&quot;5&quot; topMaxSpacing=&quot;5&quot; bottomMinSpacing=&quot;0&quot; bottomMaxSpacing=&quot;0&quot;&gt;&lt;element type=&quot;autoshape&quot; autoShapeType=&quot;1&quot; value=&quot;&quot;&gt;&lt;position left=&quot;itemNoLeft+(itemSingleHeight+topicLeftSpacing)&quot; top=&quot;0&quot; width=&quot;agendaWidth-topicLeftSpacing-itemNoWidth&quot; height=&quot;itemHeight&quot; /&gt;&lt;fill foreColor=&quot;16&quot; visible=&quot;1&quot; /&gt;&lt;/element&gt;&lt;element type=&quot;autoshape&quot; autoShapeType=&quot;1&quot; value=&quot;&quot;&gt;&lt;position left=&quot;itemNoLeft&quot; top=&quot;0&quot; width=&quot;itemSingleHeight&quot; height=&quot;itemTotalHeight&quot; /&gt;&lt;fill foreColor=&quot;16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6&quot; visible=&quot;1&quot; /&gt;&lt;font bold=&quot;2&quot; color=&quot;13&quot; /&gt;&lt;/element&gt;&lt;element field=&quot;topic&quot; type=&quot;autoshape&quot; autoShapeType=&quot;1&quot;&gt;&lt;paragraphformat alignment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15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1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15&quot; visible=&quot;1&quot; /&gt;&lt;font bold=&quot;1&quot; color=&quot;14&quot; /&gt;&lt;/element&gt;&lt;element field=&quot;topic&quot; type=&quot;autoshape&quot; autoShapeType=&quot;1&quot;&gt;&lt;paragraphformat alignment=&quot;1&quot; /&gt;&lt;font color=&quot;14&quot; bold=&quot;0&quot; /&gt;&lt;textframe marginLeft=&quot;6&quot; /&gt;&lt;/element&gt;&lt;element field=&quot;responsible&quot; type=&quot;autoshape&quot; autoShapeType=&quot;1&quot;&gt;&lt;paragraphformat alignment=&quot;1&quot; /&gt;&lt;font color=&quot;14&quot; bold=&quot;0&quot; /&gt;&lt;/element&gt;&lt;element field=&quot;freecolumn&quot; type=&quot;autoshape&quot; autoShapeType=&quot;1&quot;&gt;&lt;paragraphformat alignment=&quot;1&quot; /&gt;&lt;font color=&quot;14&quot; bold=&quot;0&quot; /&gt;&lt;/element&gt;&lt;element field=&quot;timeslot&quot; type=&quot;autoshape&quot; autoShapeType=&quot;1&quot;&gt;&lt;paragraphformat alignment=&quot;1&quot; /&gt;&lt;font color=&quot;14&quot; bold=&quot;0&quot; /&gt;&lt;/element&gt;&lt;element field=&quot;pageno&quot; type=&quot;autoshape&quot; autoShapeType=&quot;1&quot;&gt;&lt;paragraphformat alignment=&quot;3&quot; /&gt;&lt;font color=&quot;14&quot; bold=&quot;0&quot; /&gt;&lt;/element&gt;&lt;/case&gt;&lt;case level=&quot;2&quot; selected=&quot;0&quot; break=&quot;0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16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16&quot; visible=&quot;1&quot; /&gt;&lt;/element&gt;&lt;element field=&quot;topic&quot; type=&quot;autoshape&quot; autoShapeType=&quot;1&quot;&gt;&lt;paragraphformat alignment=&quot;1&quot; /&gt;&lt;font /&gt;&lt;textframe marginLeft=&quot;6&quot; /&gt;&lt;/element&gt;&lt;element field=&quot;responsible&quot; type=&quot;autoshape&quot; autoShapeType=&quot;1&quot;&gt;&lt;paragraphformat alignment=&quot;1&quot; /&gt;&lt;font /&gt;&lt;/element&gt;&lt;element field=&quot;freecolumn&quot; type=&quot;autoshape&quot; autoShapeType=&quot;1&quot;&gt;&lt;paragraphformat alignment=&quot;1&quot; /&gt;&lt;font /&gt;&lt;/element&gt;&lt;element field=&quot;timeslot&quot; type=&quot;autoshape&quot; autoShapeType=&quot;1&quot;&gt;&lt;paragraphformat alignment=&quot;1&quot; /&gt;&lt;font /&gt;&lt;/element&gt;&lt;element field=&quot;pageno&quot; type=&quot;autoshape&quot; autoShapeType=&quot;1&quot;&gt;&lt;paragraphformat alignment=&quot;3&quot; /&gt;&lt;font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15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15&quot; visible=&quot;1&quot; /&gt;&lt;/element&gt;&lt;element field=&quot;topic&quot; type=&quot;autoshape&quot; autoShapeType=&quot;1&quot;&gt;&lt;paragraphformat alignment=&quot;1&quot; /&gt;&lt;font color=&quot;14&quot; /&gt;&lt;textframe marginLeft=&quot;6&quot; /&gt;&lt;/element&gt;&lt;element field=&quot;responsible&quot; type=&quot;autoshape&quot; autoShapeType=&quot;1&quot;&gt;&lt;paragraphformat alignment=&quot;1&quot; /&gt;&lt;font color=&quot;14&quot; /&gt;&lt;/element&gt;&lt;element field=&quot;freecolumn&quot; type=&quot;autoshape&quot; autoShapeType=&quot;1&quot;&gt;&lt;paragraphformat alignment=&quot;1&quot; /&gt;&lt;font color=&quot;14&quot; /&gt;&lt;/element&gt;&lt;element field=&quot;timeslot&quot; type=&quot;autoshape&quot; autoShapeType=&quot;1&quot;&gt;&lt;paragraphformat alignment=&quot;1&quot; /&gt;&lt;font color=&quot;14&quot; /&gt;&lt;/element&gt;&lt;element field=&quot;pageno&quot; type=&quot;autoshape&quot; autoShapeType=&quot;1&quot;&gt;&lt;paragraphformat alignment=&quot;3&quot; /&gt;&lt;font color=&quot;14&quot; /&gt;&lt;/element&gt;&lt;/case&gt;&lt;case level=&quot;1&quot; selected=&quot;0&quot; break=&quot;1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16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#ffffff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#ffffff&quot; visible=&quot;1&quot; /&gt;&lt;font bold=&quot;1&quot; color=&quot;#ffffff&quot; /&gt;&lt;/element&gt;&lt;element field=&quot;topic&quot; type=&quot;autoshape&quot; autoShapeType=&quot;1&quot;&gt;&lt;paragraphformat alignment=&quot;1&quot; /&gt;&lt;textframe marginLeft=&quot;6&quot; /&gt;&lt;font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15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#ffffff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#ffffff&quot; visible=&quot;1&quot; /&gt;&lt;font bold=&quot;1&quot; color=&quot;14&quot; italic=&quot;1&quot; /&gt;&lt;/element&gt;&lt;element field=&quot;topic&quot; type=&quot;autoshape&quot; autoShapeType=&quot;1&quot;&gt;&lt;paragraphformat alignment=&quot;1&quot; /&gt;&lt;font color=&quot;14&quot; bold=&quot;1&quot; italic=&quot;1&quot; /&gt;&lt;textframe marginLeft=&quot;6&quot; /&gt;&lt;/element&gt;&lt;element field=&quot;responsible&quot; type=&quot;autoshape&quot; autoShapeType=&quot;1&quot;&gt;&lt;paragraphformat alignment=&quot;1&quot; /&gt;&lt;font color=&quot;14&quot; bold=&quot;1&quot; italic=&quot;1&quot; /&gt;&lt;/element&gt;&lt;element field=&quot;freecolumn&quot; type=&quot;autoshape&quot; autoShapeType=&quot;1&quot;&gt;&lt;paragraphformat alignment=&quot;1&quot; /&gt;&lt;font color=&quot;14&quot; bold=&quot;1&quot; italic=&quot;1&quot; /&gt;&lt;/element&gt;&lt;element field=&quot;timeslot&quot; type=&quot;autoshape&quot; autoShapeType=&quot;1&quot;&gt;&lt;paragraphformat alignment=&quot;1&quot; /&gt;&lt;font color=&quot;14&quot; bold=&quot;1&quot; italic=&quot;1&quot; /&gt;&lt;/element&gt;&lt;element field=&quot;pageno&quot; type=&quot;autoshape&quot; autoShapeType=&quot;1&quot;&gt;&lt;paragraphformat alignment=&quot;3&quot; /&gt;&lt;font color=&quot;14&quot; bold=&quot;1&quot; italic=&quot;1&quot; /&gt;&lt;/element&gt;&lt;/case&gt;&lt;case level=&quot;2&quot; selected=&quot;0&quot; break=&quot;1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#D9D9D9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#808080&quot; visible=&quot;1&quot; /&gt;&lt;/element&gt;&lt;element field=&quot;topic&quot; type=&quot;autoshape&quot; autoShapeType=&quot;1&quot;&gt;&lt;paragraphformat alignment=&quot;1&quot; /&gt;&lt;font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itemSingleHeight+topicLeftSpacing&quot; top=&quot;0&quot; width=&quot;agendaWidth-topicLeftSpacing-itemNoWidth&quot; height=&quot;itemHeight&quot; /&gt;&lt;fill foreColor=&quot;5&quot; visible=&quot;1&quot; /&gt;&lt;/element&gt;&lt;element type=&quot;autoshape&quot; autoShapeType=&quot;1&quot; value=&quot;&quot;&gt;&lt;position left=&quot;0&quot; top=&quot;0&quot; width=&quot;itemSingleHeight&quot; height=&quot;itemTotalHeight&quot; /&gt;&lt;fill foreColor=&quot;5&quot; visible=&quot;1&quot; /&gt;&lt;/element&gt;&lt;element field=&quot;topic&quot; type=&quot;autoshape&quot; autoShapeType=&quot;1&quot;&gt;&lt;paragraphformat alignment=&quot;1&quot; /&gt;&lt;font color=&quot;14&quot; italic=&quot;1&quot; /&gt;&lt;textframe marginLeft=&quot;6&quot; /&gt;&lt;/element&gt;&lt;element field=&quot;responsible&quot; type=&quot;autoshape&quot; autoShapeType=&quot;1&quot;&gt;&lt;paragraphformat alignment=&quot;1&quot; /&gt;&lt;font color=&quot;14&quot; italic=&quot;1&quot; /&gt;&lt;/element&gt;&lt;element field=&quot;freecolumn&quot; type=&quot;autoshape&quot; autoShapeType=&quot;1&quot;&gt;&lt;paragraphformat alignment=&quot;1&quot; /&gt;&lt;font color=&quot;14&quot; italic=&quot;1&quot; /&gt;&lt;/element&gt;&lt;element field=&quot;timeslot&quot; type=&quot;autoshape&quot; autoShapeType=&quot;1&quot;&gt;&lt;paragraphformat alignment=&quot;1&quot; /&gt;&lt;font color=&quot;14&quot; italic=&quot;1&quot; /&gt;&lt;/element&gt;&lt;element field=&quot;pageno&quot; type=&quot;autoshape&quot; autoShapeType=&quot;1&quot;&gt;&lt;paragraphformat alignment=&quot;3&quot; /&gt;&lt;font color=&quot;14&quot;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Agenda 1&quot; title=&quot;Agenda&quot; subtitle=&quot;&quot; sizingModeId=&quot;1&quot; fontSize=&quot;16&quot; fontSizeAuto=&quot;1&quot; startTime=&quot;540&quot; timeFormatId=&quot;1&quot; startItemNo=&quot;1&quot; createSingleAgendaSlide=&quot;0&quot; createSeparatingSlides=&quot;1&quot; createBackupSlide=&quot;0&quot; layoutId=&quot;4_2&quot; hideSeparatingSlides=&quot;0&quot; createSections=&quot;0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rightSpacing=&quot;768.9396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ce5efc19-3ff2-498c-ab72-c8f02aede64d&quot; parentId=&quot;&quot; level=&quot;1&quot; generateAgendaSlide=&quot;0&quot; showAgendaItem=&quot;1&quot; isBreak=&quot;0&quot; topic=&quot;Introduction to factory planning&quot; agendaSlideId=&quot;&quot; itemNo=&quot;1&quot; subItemNo=&quot;0&quot; /&gt;&lt;item duration=&quot;30&quot; id=&quot;e33fa9f3-df87-46ef-87c9-7c897206e856&quot; parentId=&quot;ce5efc19-3ff2-498c-ab72-c8f02aede64d&quot; level=&quot;1&quot; generateAgendaSlide=&quot;1&quot; showAgendaItem=&quot;1&quot; isBreak=&quot;0&quot; topic=&quot;     Introduction &amp;amp; basics&quot; itemNo=&quot;2&quot; subItemNo=&quot;0&quot; agendaSlideId=&quot;e5367df5-bb76-46b1-891e-983e6951ac4b&quot; /&gt;&lt;item duration=&quot;30&quot; id=&quot;19e18ad6-9e87-4dfa-9ee4-ef053b1c178d&quot; parentId=&quot;ce5efc19-3ff2-498c-ab72-c8f02aede64d&quot; level=&quot;2&quot; generateAgendaSlide=&quot;1&quot; showAgendaItem=&quot;1&quot; isBreak=&quot;0&quot; topic=&quot;     Aachen approach of factory planning&quot; agendaSlideId=&quot;cf525208-052d-4a6f-a9c3-9bdb83a53581&quot; itemNo=&quot;2&quot; subItemNo=&quot;1&quot; /&gt;&lt;item duration=&quot;30&quot; id=&quot;ffc3e71d-e184-4f3e-a3e3-5c40988db9df&quot; parentId=&quot;ce5efc19-3ff2-498c-ab72-c8f02aede64d&quot; level=&quot;2&quot; generateAgendaSlide=&quot;1&quot; showAgendaItem=&quot;1&quot; isBreak=&quot;0&quot; topic=&quot;     Conclusion&quot; agendaSlideId=&quot;0478d944-5dc2-4df4-824f-c253dd0fc3e5&quot; itemNo=&quot;2&quot; subItemNo=&quot;2&quot; /&gt;&lt;item duration=&quot;30&quot; id=&quot;20a6077c-23a3-46e3-979b-b57a9afdf0c5&quot; parentId=&quot;&quot; level=&quot;1&quot; generateAgendaSlide=&quot;1&quot; showAgendaItem=&quot;1&quot; isBreak=&quot;0&quot; itemNo=&quot;3&quot; subItemNo=&quot;0&quot; topic=&quot;Introduction to project management&quot; agendaSlideId=&quot;277248e4-0d4d-47f4-bc87-5d07f1b62bf0&quot; /&gt;&lt;item duration=&quot;30&quot; id=&quot;d2106fc1-10fc-44ff-a18c-a5b1aaac29df&quot; parentId=&quot;20a6077c-23a3-46e3-979b-b57a9afdf0c5&quot; level=&quot;2&quot; generateAgendaSlide=&quot;1&quot; showAgendaItem=&quot;1&quot; isBreak=&quot;0&quot; itemNo=&quot;3&quot; subItemNo=&quot;1&quot; topic=&quot;     Introduction&quot; agendaSlideId=&quot;baee2118-6196-4105-b8d9-b24980fb1b35&quot; /&gt;&lt;item duration=&quot;30&quot; id=&quot;3f689229-8b09-4be5-bd1c-5ab854e291fc&quot; parentId=&quot;20a6077c-23a3-46e3-979b-b57a9afdf0c5&quot; level=&quot;2&quot; generateAgendaSlide=&quot;1&quot; showAgendaItem=&quot;1&quot; isBreak=&quot;0&quot; itemNo=&quot;3&quot; subItemNo=&quot;2&quot; topic=&quot;          Theoretical foundations&quot; agendaSlideId=&quot;15e6daef-3d19-4245-9115-c3978451d041&quot; /&gt;&lt;item duration=&quot;30&quot; id=&quot;6376576e-8ea3-41f0-987d-992e9d06eed2&quot; parentId=&quot;20a6077c-23a3-46e3-979b-b57a9afdf0c5&quot; level=&quot;2&quot; generateAgendaSlide=&quot;1&quot; showAgendaItem=&quot;1&quot; isBreak=&quot;0&quot; itemNo=&quot;3&quot; subItemNo=&quot;3&quot; topic=&quot;          Conclusion&quot; agendaSlideId=&quot;4d74bf49-dba7-4c45-a40f-46c61c49f719&quot; /&gt;&lt;item duration=&quot;30&quot; id=&quot;600e0d22-dbac-410e-935a-7c9fc2c6b057&quot; parentId=&quot;20a6077c-23a3-46e3-979b-b57a9afdf0c5&quot; level=&quot;2&quot; generateAgendaSlide=&quot;1&quot; showAgendaItem=&quot;1&quot; isBreak=&quot;0&quot; itemNo=&quot;3&quot; subItemNo=&quot;4&quot; topic=&quot;     Project management in practice&quot; agendaSlideId=&quot;10410418-518a-4050-b9e9-d4fba34f1c94&quot; /&gt;&lt;item duration=&quot;30&quot; id=&quot;5fbe43b1-bf1b-4fcd-bb9a-37ab78fa852c&quot; parentId=&quot;20a6077c-23a3-46e3-979b-b57a9afdf0c5&quot; level=&quot;2&quot; generateAgendaSlide=&quot;1&quot; showAgendaItem=&quot;1&quot; isBreak=&quot;0&quot; itemNo=&quot;3&quot; subItemNo=&quot;5&quot; topic=&quot;          Project planning&quot; agendaSlideId=&quot;4552891d-0506-48a1-862b-39f078ebc17e&quot; /&gt;&lt;item duration=&quot;30&quot; id=&quot;ea87ed16-b6aa-4d45-aa82-850ba93c205c&quot; parentId=&quot;20a6077c-23a3-46e3-979b-b57a9afdf0c5&quot; level=&quot;2&quot; generateAgendaSlide=&quot;1&quot; showAgendaItem=&quot;1&quot; isBreak=&quot;0&quot; itemNo=&quot;3&quot; subItemNo=&quot;6&quot; topic=&quot;          Project execution &amp;amp; controlling&quot; agendaSlideId=&quot;1e7bea1b-b9cd-4a19-9eca-acb3c7eb260f&quot; /&gt;&lt;item duration=&quot;30&quot; id=&quot;ab6098a2-da56-4010-a2c6-f638a7c37b8f&quot; parentId=&quot;20a6077c-23a3-46e3-979b-b57a9afdf0c5&quot; level=&quot;2&quot; generateAgendaSlide=&quot;1&quot; showAgendaItem=&quot;1&quot; isBreak=&quot;0&quot; itemNo=&quot;3&quot; subItemNo=&quot;7&quot; topic=&quot;          Conclusion&quot; agendaSlideId=&quot;3e4669c0-4d59-48f6-9067-6fc0de5f37e3&quot; /&gt;&lt;/items&gt;&lt;/agenda&gt;&lt;/contents&gt;&lt;/ee4p&gt;"/>
  <p:tag name="THINKCELLPRESENTATIONDONOTDELETE" val="&lt;?xml version=&quot;1.0&quot; encoding=&quot;UTF-16&quot; standalone=&quot;yes&quot;?&gt;&lt;root reqver=&quot;25060&quot;&gt;&lt;version val=&quot;28284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EE4P_LANGUAGE_ID" val="1033"/>
  <p:tag name="THINKCELLUNDODONOTDELETE" val="0"/>
  <p:tag name="EE4P_STYLE_ID" val="6cd991bf-f022-4378-96e7-2c338aeb3f5a"/>
  <p:tag name="COMMONDATA" val="eyJoZGlkIjoiNmI3NTA0YzAyZGRjZjMzNGM3NjAwODdjNmYxZmQzZ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sQdbLwRoyjfKCnuzAhI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9sTbM.RSOyW2u2GijN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Lp8l.UsZ_CI7hdFKce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DIAGRAM_VIRTUALLY_FRAME" val="{&quot;height&quot;:351.3144094488189,&quot;left&quot;:11.35,&quot;top&quot;:87.48559055118112,&quot;width&quot;:890.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DIAGRAM_VIRTUALLY_FRAME" val="{&quot;height&quot;:351.3144094488189,&quot;left&quot;:11.35,&quot;top&quot;:87.48559055118112,&quot;width&quot;:890.3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DIAGRAM_VIRTUALLY_FRAME" val="{&quot;height&quot;:351.3144094488189,&quot;left&quot;:11.35,&quot;top&quot;:87.48559055118112,&quot;width&quot;:890.3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DIAGRAM_VIRTUALLY_FRAME" val="{&quot;height&quot;:351.3144094488189,&quot;left&quot;:11.35,&quot;top&quot;:87.48559055118112,&quot;width&quot;:890.3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DIAGRAM_VIRTUALLY_FRAME" val="{&quot;height&quot;:351.3144094488189,&quot;left&quot;:35.517559055118134,&quot;top&quot;:87.48559055118112,&quot;width&quot;:866.1824409448818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35.517559055118134,&quot;top&quot;:87.48559055118112,&quot;width&quot;:866.1824409448818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35.517559055118134,&quot;top&quot;:87.48559055118112,&quot;width&quot;:866.1824409448818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3144094488189,&quot;left&quot;:11.35,&quot;top&quot;:87.48559055118112,&quot;width&quot;:890.3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.CS8q812.nH45Pc1rDX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7.4545669291339,&quot;left&quot;:100.45661417322835,&quot;top&quot;:162.54543307086615,&quot;width&quot;:759.0867716535432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Q9ycUHTXSI8LWYPSFLO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2*363"/>
  <p:tag name="TABLE_ENDDRAG_RECT" val="472*73*462*36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XERf0sTaq6MvmFbsJ6W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A4952CC_8C12_45D7_8902_59F23D345292&quot;,&quot;SourceFullName&quot;:&quot;&quot;,&quot;LastUpdate&quot;:&quot;2023-08-04 6:51 PM&quot;,&quot;UpdatedBy&quot;:&quot;pavan&quot;,&quot;IsLinked&quot;:false,&quot;IsBrokenLink&quot;:false,&quot;Type&quot;:2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A4952CC_8C12_45D7_8902_59F23D345292&quot;,&quot;SourceFullName&quot;:&quot;&quot;,&quot;LastUpdate&quot;:&quot;2023-08-04 6:51 PM&quot;,&quot;UpdatedBy&quot;:&quot;pavan&quot;,&quot;IsLinked&quot;:false,&quot;IsBrokenLink&quot;:false,&quot;Type&quot;:2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.yP6.Hoq_oWmvkUA1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_Master_RWTH_WZL_FP_Case-study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FF"/>
        </a:solidFill>
        <a:ln w="21590">
          <a:solidFill>
            <a:srgbClr val="00549F"/>
          </a:solidFill>
        </a:ln>
      </a:spPr>
      <a:bodyPr lIns="90011" tIns="108014" rIns="90011" bIns="46806"/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20000"/>
          </a:spcAft>
          <a:buClr>
            <a:srgbClr val="006DB6"/>
          </a:buClr>
          <a:buSzPct val="90000"/>
          <a:buFont typeface="Wingdings" panose="05000000000000000000" pitchFamily="2" charset="2"/>
          <a:buChar char="n"/>
          <a:tabLst>
            <a:tab pos="266700" algn="l"/>
            <a:tab pos="631825" algn="l"/>
            <a:tab pos="981075" algn="l"/>
          </a:tabLst>
          <a:defRPr kumimoji="0" sz="16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WZL_16_9</Template>
  <TotalTime>22</TotalTime>
  <Words>4912</Words>
  <Application>Microsoft Office PowerPoint</Application>
  <PresentationFormat>Widescreen</PresentationFormat>
  <Paragraphs>1200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Presentation_Master_RWTH_WZL_FP_Case-study</vt:lpstr>
      <vt:lpstr>think-cell Folie</vt:lpstr>
      <vt:lpstr>Factory Planning</vt:lpstr>
      <vt:lpstr>Content of the submission</vt:lpstr>
      <vt:lpstr>Task 1 Executive summary Working Method, Key Results and Next Steps</vt:lpstr>
      <vt:lpstr>Task 2 Factory planning project plan Gantt chart </vt:lpstr>
      <vt:lpstr>Task 3 Objectives and strategic goals Strategic objectives of our factory</vt:lpstr>
      <vt:lpstr>Task 4 Plant area benchmark Production Output Calculation</vt:lpstr>
      <vt:lpstr>Task 5 Site Selection Requirements Key Criteria  and Justifications</vt:lpstr>
      <vt:lpstr>Task 6 Site Selection Evaluation of Pre-Selected Locations</vt:lpstr>
      <vt:lpstr>Task 7 Process planning Technology Chain &amp; Machine Usage</vt:lpstr>
      <vt:lpstr>PowerPoint Presentation</vt:lpstr>
      <vt:lpstr>PowerPoint Presentation</vt:lpstr>
      <vt:lpstr>Task 10 Next Steps Multi-stage Expansion Strategy to Ensure Delivery for Growing Market Needs</vt:lpstr>
      <vt:lpstr>Task 1 Executive summary Enter title here</vt:lpstr>
      <vt:lpstr>Task 2 Factory planning project plan Enter title here</vt:lpstr>
      <vt:lpstr>Task 3 Objectives and strategic goals Enter title here</vt:lpstr>
      <vt:lpstr>Task 4 Plant Area Benchmarks Enter title here</vt:lpstr>
      <vt:lpstr>Task 5 Site Selection Requirements  Factors Justification</vt:lpstr>
      <vt:lpstr>Task 6 Site Selection Pair-by-pair comparison </vt:lpstr>
      <vt:lpstr>Task 6 Site Selection Comparison of the 3 Pre-Selected Cities</vt:lpstr>
      <vt:lpstr>Task 7 Process Planning Assumptions &amp; Justification</vt:lpstr>
      <vt:lpstr>Task 8 Capacity Planning Capacity Requirement and Floor Area Planning for Year 1 and Year 10 w.r.t Production Process.</vt:lpstr>
      <vt:lpstr>Task 9 Factory Structure and Expansion Planning Optimized Material and Personnel Flow via Efficient Central Type Factory Structure.</vt:lpstr>
      <vt:lpstr>Task 10 Next Steps Expansion plan incremental market demand </vt:lpstr>
    </vt:vector>
  </TitlesOfParts>
  <Company>WZL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Planning Case Study 2023 - Group 0.pptx</dc:title>
  <dc:creator>Michael Preutenborbeck</dc:creator>
  <cp:lastModifiedBy>Deven Paul</cp:lastModifiedBy>
  <cp:revision>499</cp:revision>
  <cp:lastPrinted>1999-12-31T22:00:00Z</cp:lastPrinted>
  <dcterms:created xsi:type="dcterms:W3CDTF">2020-01-23T12:03:00Z</dcterms:created>
  <dcterms:modified xsi:type="dcterms:W3CDTF">2024-12-26T18:43:51Z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31CE9D6537514E828F67098068B2E46D_13</vt:lpwstr>
  </property>
  <property fmtid="{D5CDD505-2E9C-101B-9397-08002B2CF9AE}" pid="3" name="KSOProductBuildVer">
    <vt:lpwstr>2052-12.1.0.16929</vt:lpwstr>
  </property>
</Properties>
</file>