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Lst>
  <p:sldSz cx="12192000" cy="6858000"/>
  <p:notesSz cx="6858000" cy="9144000"/>
  <p:embeddedFontLst>
    <p:embeddedFont>
      <p:font typeface="Century Gothic" panose="020B050202020202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2537138"/>
            <a:ext cx="6400800"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sz="3000" dirty="0">
                <a:solidFill>
                  <a:schemeClr val="lt1"/>
                </a:solidFill>
                <a:latin typeface="Times New Roman"/>
                <a:ea typeface="Times New Roman"/>
                <a:cs typeface="Times New Roman"/>
                <a:sym typeface="Times New Roman"/>
              </a:rPr>
              <a:t> Adult Census Income Prediction</a:t>
            </a:r>
            <a:endParaRPr sz="3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body" idx="1"/>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Q 5) </a:t>
            </a:r>
            <a:r>
              <a:rPr lang="en-US" sz="1800" dirty="0">
                <a:solidFill>
                  <a:schemeClr val="lt1"/>
                </a:solidFill>
                <a:latin typeface="Times New Roman"/>
                <a:ea typeface="Times New Roman"/>
                <a:cs typeface="Times New Roman"/>
                <a:sym typeface="Times New Roman"/>
              </a:rPr>
              <a:t>How logs are managed?</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We are using different logs as per the steps that we follow in   validation and  </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modeling like File validation log , Data Insertion ,Model Training log , prediction log    </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etc.</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 6) What techniques were you using for data pre-processing?</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Removing unwanted attributes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Visualizing  relation of independent variables with each other and output variables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Checking and changing Distribution of continuous values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Removing outliers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Cleaning data and imputing if null values are present. </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Converting categorical data into numeric values.</a:t>
            </a:r>
            <a:endParaRPr dirty="0"/>
          </a:p>
          <a:p>
            <a:pPr marL="742950" lvl="1" indent="-194309" algn="l" rtl="0">
              <a:spcBef>
                <a:spcPts val="960"/>
              </a:spcBef>
              <a:spcAft>
                <a:spcPts val="0"/>
              </a:spcAft>
              <a:buSzPts val="144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type="body" idx="1"/>
          </p:nvPr>
        </p:nvSpPr>
        <p:spPr>
          <a:xfrm>
            <a:off x="684212" y="685800"/>
            <a:ext cx="10765106" cy="593394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1800" dirty="0">
                <a:solidFill>
                  <a:schemeClr val="lt1"/>
                </a:solidFill>
                <a:latin typeface="Times New Roman"/>
                <a:ea typeface="Times New Roman"/>
                <a:cs typeface="Times New Roman"/>
                <a:sym typeface="Times New Roman"/>
              </a:rPr>
              <a:t>Q 7) How training was done or what models were used?</a:t>
            </a:r>
            <a:endParaRPr dirty="0"/>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Before diving the data in training and validation set we performed splitting of data in train and test</a:t>
            </a:r>
            <a:endParaRPr dirty="0"/>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As per split the training and validation data were divided.</a:t>
            </a:r>
            <a:endParaRPr dirty="0"/>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Algorithms like SVM ,  random forest naïve </a:t>
            </a:r>
            <a:r>
              <a:rPr lang="en-US" sz="1800" dirty="0" err="1">
                <a:solidFill>
                  <a:schemeClr val="lt1"/>
                </a:solidFill>
                <a:latin typeface="Times New Roman"/>
                <a:ea typeface="Times New Roman"/>
                <a:cs typeface="Times New Roman"/>
                <a:sym typeface="Times New Roman"/>
              </a:rPr>
              <a:t>byes,logistic</a:t>
            </a:r>
            <a:r>
              <a:rPr lang="en-US" sz="1800" dirty="0">
                <a:solidFill>
                  <a:schemeClr val="lt1"/>
                </a:solidFill>
                <a:latin typeface="Times New Roman"/>
                <a:ea typeface="Times New Roman"/>
                <a:cs typeface="Times New Roman"/>
                <a:sym typeface="Times New Roman"/>
              </a:rPr>
              <a:t> regression were used based on the accuracy final model  we choose Random Forest.</a:t>
            </a:r>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 8) How Prediction was done?</a:t>
            </a:r>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I had test data so applied the model on that and base on the accuracy score .</a:t>
            </a:r>
          </a:p>
          <a:p>
            <a:pPr marL="0" lvl="0" indent="0" algn="l" rtl="0">
              <a:spcBef>
                <a:spcPts val="960"/>
              </a:spcBef>
              <a:spcAft>
                <a:spcPts val="0"/>
              </a:spcAft>
              <a:buSzPts val="1440"/>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type="body" idx="1"/>
          </p:nvPr>
        </p:nvSpPr>
        <p:spPr>
          <a:xfrm>
            <a:off x="684211" y="685800"/>
            <a:ext cx="11125715" cy="3615267"/>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1440"/>
              <a:buChar char="▶"/>
            </a:pPr>
            <a:r>
              <a:rPr lang="en-US" sz="1800" dirty="0">
                <a:solidFill>
                  <a:schemeClr val="lt1"/>
                </a:solidFill>
                <a:latin typeface="Times New Roman"/>
                <a:ea typeface="Times New Roman"/>
                <a:cs typeface="Times New Roman"/>
                <a:sym typeface="Times New Roman"/>
              </a:rPr>
              <a:t>Q 9) What are the different stages of deployment?</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When the model is ready we deploy it  in AWS EC2 </a:t>
            </a:r>
          </a:p>
          <a:p>
            <a:pPr marL="285750" lvl="0" indent="-194310" algn="l" rtl="0">
              <a:spcBef>
                <a:spcPts val="960"/>
              </a:spcBef>
              <a:spcAft>
                <a:spcPts val="0"/>
              </a:spcAft>
              <a:buSzPts val="1440"/>
              <a:buNone/>
            </a:pP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marL="457200" lvl="1" indent="0" algn="l" rtl="0">
              <a:spcBef>
                <a:spcPts val="0"/>
              </a:spcBef>
              <a:spcAft>
                <a:spcPts val="0"/>
              </a:spcAft>
              <a:buSzPts val="1440"/>
              <a:buNone/>
            </a:pPr>
            <a:r>
              <a:rPr lang="en-US" dirty="0">
                <a:solidFill>
                  <a:schemeClr val="lt1"/>
                </a:solidFill>
                <a:latin typeface="Times New Roman"/>
                <a:ea typeface="Times New Roman"/>
                <a:cs typeface="Times New Roman"/>
                <a:sym typeface="Times New Roman"/>
              </a:rPr>
              <a:t>The Goal is to predict whether a person has an income of more than 50K a year or not. This is basically a binary classification problem where a person is classified into the &gt;50K group or &lt;=50K group.</a:t>
            </a:r>
            <a:endParaRPr lang="en-US" dirty="0">
              <a:latin typeface="Times New Roman"/>
              <a:ea typeface="Times New Roman"/>
              <a:cs typeface="Times New Roman"/>
              <a:sym typeface="Times New Roman"/>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Benefits:</a:t>
            </a:r>
            <a:endParaRPr lang="en-US"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Prediction of income.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Analysis of income base on category.</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Helps in easy flow for managing resources.</a:t>
            </a:r>
            <a:endParaRPr dirty="0"/>
          </a:p>
          <a:p>
            <a:pPr marL="457200" lvl="1" indent="0" algn="l" rtl="0">
              <a:spcBef>
                <a:spcPts val="960"/>
              </a:spcBef>
              <a:spcAft>
                <a:spcPts val="0"/>
              </a:spcAft>
              <a:buSzPts val="1440"/>
              <a:buNone/>
            </a:pPr>
            <a:endParaRPr dirty="0"/>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type="body" idx="1"/>
          </p:nvPr>
        </p:nvSpPr>
        <p:spPr>
          <a:xfrm>
            <a:off x="684212" y="685800"/>
            <a:ext cx="8534400" cy="571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Sharing Agreement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Sample file name (ex Data.csv)</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Length of date stamp(8 digits)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Length of time stamp(6 digits)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Number of Columns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names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data type</a:t>
            </a:r>
            <a:endParaRPr dirty="0"/>
          </a:p>
          <a:p>
            <a:pPr marL="285750" lvl="0" indent="-184150" algn="l" rtl="0">
              <a:spcBef>
                <a:spcPts val="1000"/>
              </a:spcBef>
              <a:spcAft>
                <a:spcPts val="0"/>
              </a:spcAft>
              <a:buSzPts val="1600"/>
              <a:buFont typeface="Noto Sans Symbols"/>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Architecture</a:t>
            </a:r>
            <a:endParaRPr/>
          </a:p>
          <a:p>
            <a:pPr marL="285750" lvl="0" indent="-184150" algn="l" rtl="0">
              <a:spcBef>
                <a:spcPts val="1000"/>
              </a:spcBef>
              <a:spcAft>
                <a:spcPts val="0"/>
              </a:spcAft>
              <a:buSzPts val="1600"/>
              <a:buNone/>
            </a:pPr>
            <a:endParaRPr/>
          </a:p>
          <a:p>
            <a:pPr marL="285750" lvl="0" indent="-184150" algn="l" rtl="0">
              <a:spcBef>
                <a:spcPts val="1000"/>
              </a:spcBef>
              <a:spcAft>
                <a:spcPts val="0"/>
              </a:spcAft>
              <a:buSzPts val="1600"/>
              <a:buNone/>
            </a:pPr>
            <a:endParaRPr/>
          </a:p>
        </p:txBody>
      </p:sp>
      <p:pic>
        <p:nvPicPr>
          <p:cNvPr id="3" name="Picture 2">
            <a:extLst>
              <a:ext uri="{FF2B5EF4-FFF2-40B4-BE49-F238E27FC236}">
                <a16:creationId xmlns:a16="http://schemas.microsoft.com/office/drawing/2014/main" id="{F2E9D5D2-D586-4D91-A2CD-A224631C9F5E}"/>
              </a:ext>
            </a:extLst>
          </p:cNvPr>
          <p:cNvPicPr>
            <a:picLocks noChangeAspect="1"/>
          </p:cNvPicPr>
          <p:nvPr/>
        </p:nvPicPr>
        <p:blipFill>
          <a:blip r:embed="rId3"/>
          <a:stretch>
            <a:fillRect/>
          </a:stretch>
        </p:blipFill>
        <p:spPr>
          <a:xfrm>
            <a:off x="1934334" y="1901714"/>
            <a:ext cx="8323332" cy="40266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body" idx="1"/>
          </p:nvPr>
        </p:nvSpPr>
        <p:spPr>
          <a:xfrm>
            <a:off x="703937" y="912750"/>
            <a:ext cx="85344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Validation and Data Transformation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Name Validation - Validation of files name as per the DSA. We have created a regex pattern for validation. Once we upload the data we check the data is correct or not if it has any minor wrong data then we decided to delete it or make some changes to make them correct.“</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Number of Columns – total 14 columns are present, we deleted some unwanted columns and if columns don’t have any relation with target column then we have deleted the column.“</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Name of Columns - The name of the columns is validated and should be the same as given in the file.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Null values in columns - If any of the columns in a file have all the values as NULL or missing, we deleted those row coz we had not any chances to change those data or add any values.</a:t>
            </a: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body"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Model Training:</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downloaded from </a:t>
            </a:r>
            <a:r>
              <a:rPr lang="en-US" dirty="0" err="1">
                <a:solidFill>
                  <a:schemeClr val="lt1"/>
                </a:solidFill>
                <a:latin typeface="Times New Roman"/>
                <a:ea typeface="Times New Roman"/>
                <a:cs typeface="Times New Roman"/>
                <a:sym typeface="Times New Roman"/>
              </a:rPr>
              <a:t>kaggle</a:t>
            </a:r>
            <a:r>
              <a:rPr lang="en-US" dirty="0">
                <a:solidFill>
                  <a:schemeClr val="lt1"/>
                </a:solidFill>
                <a:latin typeface="Times New Roman"/>
                <a:ea typeface="Times New Roman"/>
                <a:cs typeface="Times New Roman"/>
                <a:sym typeface="Times New Roman"/>
              </a:rPr>
              <a:t> :</a:t>
            </a:r>
            <a:endParaRPr dirty="0"/>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The downloaded data from </a:t>
            </a:r>
            <a:r>
              <a:rPr lang="en-US" sz="1800" dirty="0" err="1">
                <a:solidFill>
                  <a:schemeClr val="lt1"/>
                </a:solidFill>
                <a:latin typeface="Times New Roman"/>
                <a:ea typeface="Times New Roman"/>
                <a:cs typeface="Times New Roman"/>
                <a:sym typeface="Times New Roman"/>
              </a:rPr>
              <a:t>kaggle</a:t>
            </a:r>
            <a:r>
              <a:rPr lang="en-US" sz="1800" dirty="0">
                <a:solidFill>
                  <a:schemeClr val="lt1"/>
                </a:solidFill>
                <a:latin typeface="Times New Roman"/>
                <a:ea typeface="Times New Roman"/>
                <a:cs typeface="Times New Roman"/>
                <a:sym typeface="Times New Roman"/>
              </a:rPr>
              <a:t> is exported in csv format for model training</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Preprocessing   </a:t>
            </a:r>
            <a:endParaRPr dirty="0"/>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Performing EDA to get insight of data like  identifying distribution , outliers ,trend</a:t>
            </a:r>
            <a:endParaRPr dirty="0"/>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among data etc.</a:t>
            </a:r>
            <a:endParaRPr sz="1800" dirty="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Check for null values in the columns. If present impute the null values.</a:t>
            </a:r>
            <a:endParaRPr sz="1800" dirty="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Encode the categorical values with numeric values.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type="body" idx="1"/>
          </p:nvPr>
        </p:nvSpPr>
        <p:spPr>
          <a:xfrm>
            <a:off x="684212" y="685800"/>
            <a:ext cx="8534400" cy="5380149"/>
          </a:xfrm>
          <a:prstGeom prst="rect">
            <a:avLst/>
          </a:prstGeom>
          <a:noFill/>
          <a:ln>
            <a:noFill/>
          </a:ln>
        </p:spPr>
        <p:txBody>
          <a:bodyPr spcFirstLastPara="1" wrap="square" lIns="91425" tIns="45700" rIns="91425" bIns="45700" anchor="ctr" anchorCtr="0">
            <a:normAutofit/>
          </a:bodyPr>
          <a:lstStyle/>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Model Selection – before the model selection we split the data in training and testing set. The applied many algorithms like – logistic regression, random forest, naïve byes, ,Decision Tree Support vector classifier from that I got 82% of accuracy with Random Forest Classifier. Then for improving the accuracy I tried hyperparameter tunning but I did not get any big difference so I saved model.</a:t>
            </a: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body" idx="1"/>
          </p:nvPr>
        </p:nvSpPr>
        <p:spPr>
          <a:xfrm>
            <a:off x="684212" y="685800"/>
            <a:ext cx="8534400" cy="6346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dirty="0">
              <a:solidFill>
                <a:schemeClr val="lt1"/>
              </a:solidFill>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Prediction:</a:t>
            </a:r>
            <a:endParaRPr sz="2200" dirty="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IN" dirty="0">
                <a:solidFill>
                  <a:schemeClr val="lt1"/>
                </a:solidFill>
                <a:latin typeface="Times New Roman"/>
                <a:cs typeface="Times New Roman"/>
                <a:sym typeface="Times New Roman"/>
              </a:rPr>
              <a:t>Then we I had a set of test data which I had created while splitting.</a:t>
            </a:r>
            <a:endParaRPr dirty="0"/>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We perform data pre-processing techniques on it.</a:t>
            </a:r>
            <a:endParaRPr sz="1800" dirty="0">
              <a:solidFill>
                <a:schemeClr val="lt1"/>
              </a:solidFill>
              <a:latin typeface="Times New Roman"/>
              <a:ea typeface="Times New Roman"/>
              <a:cs typeface="Times New Roman"/>
              <a:sym typeface="Times New Roman"/>
            </a:endParaRPr>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model created during training is loaded.</a:t>
            </a:r>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cs typeface="Times New Roman"/>
                <a:sym typeface="Times New Roman"/>
              </a:rPr>
              <a:t>then I applied the model on test data </a:t>
            </a:r>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cs typeface="Times New Roman"/>
                <a:sym typeface="Times New Roman"/>
              </a:rPr>
              <a:t>I got the prediction that I store in another variable .</a:t>
            </a:r>
            <a:endParaRPr dirty="0"/>
          </a:p>
          <a:p>
            <a:pPr marL="285750" lvl="0" indent="-184150" algn="l" rtl="0">
              <a:spcBef>
                <a:spcPts val="1000"/>
              </a:spcBef>
              <a:spcAft>
                <a:spcPts val="0"/>
              </a:spcAft>
              <a:buSzPts val="1600"/>
              <a:buNone/>
            </a:pPr>
            <a:endParaRPr dirty="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type="body" idx="1"/>
          </p:nvPr>
        </p:nvSpPr>
        <p:spPr>
          <a:xfrm>
            <a:off x="684212" y="685800"/>
            <a:ext cx="10520408" cy="541878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									</a:t>
            </a:r>
            <a:r>
              <a:rPr lang="en-US" sz="2200" dirty="0">
                <a:solidFill>
                  <a:schemeClr val="lt1"/>
                </a:solidFill>
                <a:latin typeface="Times New Roman"/>
                <a:ea typeface="Times New Roman"/>
                <a:cs typeface="Times New Roman"/>
                <a:sym typeface="Times New Roman"/>
              </a:rPr>
              <a:t>Q &amp; A:</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Q1) What’s the source of data?</a:t>
            </a:r>
          </a:p>
          <a:p>
            <a:pPr marL="0" lvl="0" indent="0" algn="l" rtl="0">
              <a:spcBef>
                <a:spcPts val="960"/>
              </a:spcBef>
              <a:spcAft>
                <a:spcPts val="0"/>
              </a:spcAft>
              <a:buSzPts val="1440"/>
              <a:buNone/>
            </a:pPr>
            <a:r>
              <a:rPr lang="en-US" sz="1800" dirty="0">
                <a:solidFill>
                  <a:schemeClr val="lt1"/>
                </a:solidFill>
                <a:latin typeface="Times New Roman"/>
                <a:cs typeface="Times New Roman"/>
                <a:sym typeface="Times New Roman"/>
              </a:rPr>
              <a:t>Kaggle - https://www.kaggle.com/overload10/adult-census-dataset</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2) What was the type of data?</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The data was the combination of numerical and Categorical values.</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3) What’s the complete flow you followed in this Project?</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Refer slide 4</a:t>
            </a:r>
            <a:r>
              <a:rPr lang="en-US" baseline="30000" dirty="0">
                <a:solidFill>
                  <a:schemeClr val="lt1"/>
                </a:solidFill>
                <a:latin typeface="Times New Roman"/>
                <a:ea typeface="Times New Roman"/>
                <a:cs typeface="Times New Roman"/>
                <a:sym typeface="Times New Roman"/>
              </a:rPr>
              <a:t>th</a:t>
            </a:r>
            <a:r>
              <a:rPr lang="en-US" dirty="0">
                <a:solidFill>
                  <a:schemeClr val="lt1"/>
                </a:solidFill>
                <a:latin typeface="Times New Roman"/>
                <a:ea typeface="Times New Roman"/>
                <a:cs typeface="Times New Roman"/>
                <a:sym typeface="Times New Roman"/>
              </a:rPr>
              <a:t> for better Understanding </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4) After the File validation what you do with incompatible file or files which didn’t pass the validation?</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Files like these are moved to the Achieve Folder and a list of these files has been   </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shared with the client and we removed the bad data folder.</a:t>
            </a:r>
            <a:endParaRPr dirty="0"/>
          </a:p>
          <a:p>
            <a:pPr marL="0" lvl="1" indent="0" algn="l" rtl="0">
              <a:spcBef>
                <a:spcPts val="1000"/>
              </a:spcBef>
              <a:spcAft>
                <a:spcPts val="0"/>
              </a:spcAft>
              <a:buSzPts val="1600"/>
              <a:buNone/>
            </a:pPr>
            <a:endParaRPr sz="2000" dirty="0">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798</Words>
  <Application>Microsoft Office PowerPoint</Application>
  <PresentationFormat>Widescreen</PresentationFormat>
  <Paragraphs>69</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Century Gothic</vt:lpstr>
      <vt:lpstr>Times New Roman</vt:lpstr>
      <vt:lpstr>Noto Sans Symbols</vt:lpstr>
      <vt:lpstr>Arial</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DEVENDRA PITALIYA</cp:lastModifiedBy>
  <cp:revision>1</cp:revision>
  <dcterms:created xsi:type="dcterms:W3CDTF">2021-06-19T13:01:53Z</dcterms:created>
  <dcterms:modified xsi:type="dcterms:W3CDTF">2021-08-10T09:41:15Z</dcterms:modified>
</cp:coreProperties>
</file>