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3" r:id="rId7"/>
    <p:sldId id="261" r:id="rId8"/>
    <p:sldId id="262"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8" d="100"/>
          <a:sy n="88" d="100"/>
        </p:scale>
        <p:origin x="40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8/24/2025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8/24/2025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49485" y="1964267"/>
            <a:ext cx="7110639" cy="2421464"/>
          </a:xfrm>
        </p:spPr>
        <p:txBody>
          <a:bodyPr/>
          <a:lstStyle/>
          <a:p>
            <a:pPr algn="ctr"/>
            <a:r>
              <a:rPr lang="en-IN" dirty="0" smtClean="0">
                <a:latin typeface="Bell MT" panose="02020503060305020303" pitchFamily="18" charset="0"/>
              </a:rPr>
              <a:t>Data Visualization &amp; Best practices</a:t>
            </a:r>
            <a:endParaRPr lang="en-IN" dirty="0">
              <a:latin typeface="Bell MT" panose="02020503060305020303" pitchFamily="18" charset="0"/>
            </a:endParaRPr>
          </a:p>
        </p:txBody>
      </p:sp>
    </p:spTree>
    <p:extLst>
      <p:ext uri="{BB962C8B-B14F-4D97-AF65-F5344CB8AC3E}">
        <p14:creationId xmlns:p14="http://schemas.microsoft.com/office/powerpoint/2010/main" val="14085011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 Scatter plot :- </a:t>
            </a:r>
            <a:endParaRPr lang="en-IN" dirty="0"/>
          </a:p>
        </p:txBody>
      </p:sp>
      <p:sp>
        <p:nvSpPr>
          <p:cNvPr id="3" name="Content Placeholder 2"/>
          <p:cNvSpPr>
            <a:spLocks noGrp="1"/>
          </p:cNvSpPr>
          <p:nvPr>
            <p:ph idx="1"/>
          </p:nvPr>
        </p:nvSpPr>
        <p:spPr>
          <a:xfrm>
            <a:off x="555175" y="1337733"/>
            <a:ext cx="5566952" cy="3631715"/>
          </a:xfrm>
        </p:spPr>
        <p:txBody>
          <a:bodyPr/>
          <a:lstStyle/>
          <a:p>
            <a:r>
              <a:rPr lang="en-US" b="1" dirty="0"/>
              <a:t> </a:t>
            </a:r>
            <a:r>
              <a:rPr lang="en-US" dirty="0"/>
              <a:t>Scatter graph shows the </a:t>
            </a:r>
            <a:r>
              <a:rPr lang="en-US" b="1" dirty="0"/>
              <a:t>Bivariate analysis. </a:t>
            </a:r>
            <a:r>
              <a:rPr lang="en-US" dirty="0"/>
              <a:t>The </a:t>
            </a:r>
            <a:r>
              <a:rPr lang="en-US" dirty="0" smtClean="0"/>
              <a:t>analysis</a:t>
            </a:r>
            <a:r>
              <a:rPr lang="en-US" dirty="0"/>
              <a:t> between the ‘</a:t>
            </a:r>
            <a:r>
              <a:rPr lang="en-US" dirty="0" err="1"/>
              <a:t>num</a:t>
            </a:r>
            <a:r>
              <a:rPr lang="en-US" dirty="0"/>
              <a:t> vs </a:t>
            </a:r>
            <a:r>
              <a:rPr lang="en-US" dirty="0" err="1"/>
              <a:t>num</a:t>
            </a:r>
            <a:r>
              <a:rPr lang="en-US" dirty="0"/>
              <a:t>’.  </a:t>
            </a:r>
            <a:endParaRPr lang="en-US" dirty="0"/>
          </a:p>
          <a:p>
            <a:r>
              <a:rPr lang="en-US" dirty="0"/>
              <a:t>  </a:t>
            </a:r>
            <a:r>
              <a:rPr lang="en-US" dirty="0" smtClean="0"/>
              <a:t>It </a:t>
            </a:r>
            <a:r>
              <a:rPr lang="en-US" dirty="0"/>
              <a:t>shows the graph as the dots in 2D </a:t>
            </a:r>
            <a:r>
              <a:rPr lang="en-US" dirty="0" smtClean="0"/>
              <a:t>space.</a:t>
            </a:r>
          </a:p>
          <a:p>
            <a:r>
              <a:rPr lang="en-US" dirty="0" smtClean="0"/>
              <a:t>It </a:t>
            </a:r>
            <a:r>
              <a:rPr lang="en-US" dirty="0"/>
              <a:t>is commonly used for finding the correlation or </a:t>
            </a:r>
            <a:r>
              <a:rPr lang="en-US" dirty="0" smtClean="0"/>
              <a:t>relationship between </a:t>
            </a:r>
            <a:r>
              <a:rPr lang="en-US" dirty="0"/>
              <a:t>two variables</a:t>
            </a:r>
            <a:r>
              <a:rPr lang="en-US" dirty="0" smtClean="0"/>
              <a:t>. </a:t>
            </a:r>
            <a:endParaRPr lang="en-US" dirty="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0691" y="1337733"/>
            <a:ext cx="3607595" cy="2981719"/>
          </a:xfrm>
          <a:prstGeom prst="rect">
            <a:avLst/>
          </a:prstGeom>
        </p:spPr>
      </p:pic>
    </p:spTree>
    <p:extLst>
      <p:ext uri="{BB962C8B-B14F-4D97-AF65-F5344CB8AC3E}">
        <p14:creationId xmlns:p14="http://schemas.microsoft.com/office/powerpoint/2010/main" val="13228479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 Box plot :- </a:t>
            </a:r>
            <a:endParaRPr lang="en-IN" dirty="0"/>
          </a:p>
        </p:txBody>
      </p:sp>
      <p:sp>
        <p:nvSpPr>
          <p:cNvPr id="3" name="Content Placeholder 2"/>
          <p:cNvSpPr>
            <a:spLocks noGrp="1"/>
          </p:cNvSpPr>
          <p:nvPr>
            <p:ph idx="1"/>
          </p:nvPr>
        </p:nvSpPr>
        <p:spPr>
          <a:xfrm>
            <a:off x="685802" y="2142067"/>
            <a:ext cx="5845628" cy="3683967"/>
          </a:xfrm>
        </p:spPr>
        <p:txBody>
          <a:bodyPr>
            <a:normAutofit/>
          </a:bodyPr>
          <a:lstStyle/>
          <a:p>
            <a:r>
              <a:rPr lang="en-US" dirty="0" smtClean="0"/>
              <a:t>A box plot </a:t>
            </a:r>
            <a:r>
              <a:rPr lang="en-US" dirty="0"/>
              <a:t>visual tool that shows the distribution of a set of numerical data using its five-number summary: the minimum, first quartile (Q1), median (Q2), third quartile (Q3), and maximum. </a:t>
            </a:r>
            <a:endParaRPr lang="en-US" dirty="0" smtClean="0"/>
          </a:p>
          <a:p>
            <a:r>
              <a:rPr lang="en-US" dirty="0"/>
              <a:t>It features a central box representing the middle 50% of the data (between Q1 and Q3) with a line marking the median, and lines </a:t>
            </a:r>
            <a:r>
              <a:rPr lang="en-US" dirty="0" smtClean="0"/>
              <a:t>extending </a:t>
            </a:r>
            <a:r>
              <a:rPr lang="en-US" dirty="0"/>
              <a:t>to the minimum and maximum values, with individual points often used to denote outliers.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9966" y="2238102"/>
            <a:ext cx="3439887" cy="3100251"/>
          </a:xfrm>
          <a:prstGeom prst="rect">
            <a:avLst/>
          </a:prstGeom>
        </p:spPr>
      </p:pic>
    </p:spTree>
    <p:extLst>
      <p:ext uri="{BB962C8B-B14F-4D97-AF65-F5344CB8AC3E}">
        <p14:creationId xmlns:p14="http://schemas.microsoft.com/office/powerpoint/2010/main" val="30625716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4. </a:t>
            </a:r>
            <a:r>
              <a:rPr lang="en-IN" dirty="0" err="1" smtClean="0"/>
              <a:t>Heatmap</a:t>
            </a:r>
            <a:r>
              <a:rPr lang="en-IN" dirty="0" smtClean="0"/>
              <a:t> :- </a:t>
            </a:r>
            <a:endParaRPr lang="en-IN" dirty="0"/>
          </a:p>
        </p:txBody>
      </p:sp>
      <p:sp>
        <p:nvSpPr>
          <p:cNvPr id="3" name="Content Placeholder 2"/>
          <p:cNvSpPr>
            <a:spLocks noGrp="1"/>
          </p:cNvSpPr>
          <p:nvPr>
            <p:ph idx="1"/>
          </p:nvPr>
        </p:nvSpPr>
        <p:spPr>
          <a:xfrm>
            <a:off x="685801" y="1262743"/>
            <a:ext cx="5819501" cy="2778034"/>
          </a:xfrm>
        </p:spPr>
        <p:txBody>
          <a:bodyPr/>
          <a:lstStyle/>
          <a:p>
            <a:r>
              <a:rPr lang="en-US" dirty="0"/>
              <a:t>A heat map </a:t>
            </a:r>
            <a:r>
              <a:rPr lang="en-US" dirty="0" smtClean="0"/>
              <a:t>is</a:t>
            </a:r>
            <a:r>
              <a:rPr lang="en-US" dirty="0"/>
              <a:t> a 2-dimensional data visualization technique that represents the magnitude of individual values within a dataset as a color. </a:t>
            </a:r>
            <a:endParaRPr lang="en-US" dirty="0" smtClean="0"/>
          </a:p>
          <a:p>
            <a:r>
              <a:rPr lang="en-US" dirty="0" smtClean="0"/>
              <a:t>The </a:t>
            </a:r>
            <a:r>
              <a:rPr lang="en-US" dirty="0"/>
              <a:t>variation in color may be by hue or intensity. </a:t>
            </a:r>
            <a:endParaRPr lang="en-IN" dirty="0"/>
          </a:p>
        </p:txBody>
      </p:sp>
      <p:pic>
        <p:nvPicPr>
          <p:cNvPr id="2050" name="Picture 2" descr="seaborn.heatmap — seaborn 0.13.2 documen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2023" y="1156834"/>
            <a:ext cx="4525917" cy="4237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7907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rial" panose="020B0604020202020204" pitchFamily="34" charset="0"/>
                <a:cs typeface="Arial" panose="020B0604020202020204" pitchFamily="34" charset="0"/>
              </a:rPr>
              <a:t>Best practices in data visualization</a:t>
            </a:r>
            <a:endParaRPr lang="en-IN"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17016" y="1717523"/>
            <a:ext cx="10400210" cy="5140477"/>
          </a:xfrm>
        </p:spPr>
        <p:txBody>
          <a:bodyPr>
            <a:normAutofit/>
          </a:bodyPr>
          <a:lstStyle/>
          <a:p>
            <a:r>
              <a:rPr lang="en-US" dirty="0"/>
              <a:t>Data visualization best practices </a:t>
            </a:r>
            <a:r>
              <a:rPr lang="en-US" dirty="0"/>
              <a:t>focus on clarity and audience </a:t>
            </a:r>
            <a:r>
              <a:rPr lang="en-US" dirty="0" smtClean="0"/>
              <a:t>understanding </a:t>
            </a:r>
            <a:r>
              <a:rPr lang="en-US" dirty="0"/>
              <a:t>know your audience and message, keep it simple and avoid clutter, choose the right chart for your data, tell a compelling story with context, use color and design elements effectively to guide the eye, ensure the visualization is accessible, and test it with users for continuous improvement</a:t>
            </a:r>
            <a:r>
              <a:rPr lang="en-US" dirty="0" smtClean="0"/>
              <a:t>.</a:t>
            </a:r>
          </a:p>
          <a:p>
            <a:r>
              <a:rPr lang="en-US" dirty="0" smtClean="0"/>
              <a:t>The best practices in data visualization can be practiced using following steps : - </a:t>
            </a:r>
          </a:p>
          <a:p>
            <a:pPr marL="342900" indent="-342900">
              <a:buAutoNum type="arabicPeriod"/>
            </a:pPr>
            <a:r>
              <a:rPr lang="en-IN" b="1" dirty="0" smtClean="0"/>
              <a:t>Clarity </a:t>
            </a:r>
            <a:r>
              <a:rPr lang="en-IN" b="1" dirty="0"/>
              <a:t>&amp; </a:t>
            </a:r>
            <a:r>
              <a:rPr lang="en-IN" b="1" dirty="0" smtClean="0"/>
              <a:t>Simplicity</a:t>
            </a:r>
          </a:p>
          <a:p>
            <a:pPr marL="342900" indent="-342900">
              <a:buAutoNum type="arabicPeriod"/>
            </a:pPr>
            <a:r>
              <a:rPr lang="en-IN" b="1" dirty="0"/>
              <a:t>Audience </a:t>
            </a:r>
            <a:r>
              <a:rPr lang="en-IN" b="1" dirty="0" smtClean="0"/>
              <a:t>Focus</a:t>
            </a:r>
          </a:p>
          <a:p>
            <a:pPr marL="342900" indent="-342900">
              <a:buAutoNum type="arabicPeriod"/>
            </a:pPr>
            <a:r>
              <a:rPr lang="en-IN" b="1" dirty="0"/>
              <a:t>Design </a:t>
            </a:r>
            <a:r>
              <a:rPr lang="en-IN" b="1" dirty="0" smtClean="0"/>
              <a:t>Principles</a:t>
            </a:r>
          </a:p>
          <a:p>
            <a:pPr marL="342900" indent="-342900">
              <a:buAutoNum type="arabicPeriod"/>
            </a:pPr>
            <a:r>
              <a:rPr lang="en-IN" b="1" dirty="0"/>
              <a:t>Avoid Common Mistakes</a:t>
            </a:r>
            <a:endParaRPr lang="en-US" b="1" dirty="0" smtClean="0"/>
          </a:p>
        </p:txBody>
      </p:sp>
    </p:spTree>
    <p:extLst>
      <p:ext uri="{BB962C8B-B14F-4D97-AF65-F5344CB8AC3E}">
        <p14:creationId xmlns:p14="http://schemas.microsoft.com/office/powerpoint/2010/main" val="29295567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8715" y="156514"/>
            <a:ext cx="10131425" cy="5739190"/>
          </a:xfrm>
        </p:spPr>
        <p:txBody>
          <a:bodyPr anchor="t"/>
          <a:lstStyle/>
          <a:p>
            <a:pPr marL="0" indent="0">
              <a:buNone/>
            </a:pPr>
            <a:r>
              <a:rPr lang="en-US" b="1" dirty="0" smtClean="0"/>
              <a:t>1</a:t>
            </a:r>
            <a:r>
              <a:rPr lang="en-US" b="1" dirty="0"/>
              <a:t>. Clarity &amp; </a:t>
            </a:r>
            <a:r>
              <a:rPr lang="en-US" b="1" dirty="0" smtClean="0"/>
              <a:t>Simplicity :- </a:t>
            </a:r>
            <a:endParaRPr lang="en-US" b="1" dirty="0"/>
          </a:p>
          <a:p>
            <a:r>
              <a:rPr lang="en-US" b="1" dirty="0"/>
              <a:t>Keep it simple:</a:t>
            </a:r>
            <a:r>
              <a:rPr lang="en-US" dirty="0"/>
              <a:t> Don’t overload charts with too many elements. Extra gridlines, effects, and decorations distract the viewer.</a:t>
            </a:r>
          </a:p>
          <a:p>
            <a:r>
              <a:rPr lang="en-US" b="1" dirty="0"/>
              <a:t>Right chart for the data:</a:t>
            </a:r>
            <a:r>
              <a:rPr lang="en-US" dirty="0"/>
              <a:t> For example, use a line chart for trends over time, bar chart for comparisons, and scatter plot for relationships.</a:t>
            </a:r>
          </a:p>
          <a:p>
            <a:r>
              <a:rPr lang="en-US" b="1" dirty="0"/>
              <a:t>Minimal colors:</a:t>
            </a:r>
            <a:r>
              <a:rPr lang="en-US" dirty="0"/>
              <a:t> Stick to 3–5 colors. Too many colors confuse interpretation.</a:t>
            </a:r>
          </a:p>
          <a:p>
            <a:r>
              <a:rPr lang="en-US" b="1" dirty="0"/>
              <a:t>Avoid unnecessary 3D effects:</a:t>
            </a:r>
            <a:r>
              <a:rPr lang="en-US" dirty="0"/>
              <a:t> 3D charts often distort perception and make data harder to interpret</a:t>
            </a:r>
            <a:r>
              <a:rPr lang="en-US" dirty="0" smtClean="0"/>
              <a:t>.</a:t>
            </a:r>
          </a:p>
          <a:p>
            <a:endParaRPr lang="en-US" dirty="0"/>
          </a:p>
          <a:p>
            <a:pPr marL="0" indent="0">
              <a:buNone/>
            </a:pPr>
            <a:r>
              <a:rPr lang="en-US" b="1" dirty="0"/>
              <a:t>2. Audience </a:t>
            </a:r>
            <a:r>
              <a:rPr lang="en-US" b="1" dirty="0" smtClean="0"/>
              <a:t>Focus :- </a:t>
            </a:r>
            <a:endParaRPr lang="en-US" b="1" dirty="0"/>
          </a:p>
          <a:p>
            <a:r>
              <a:rPr lang="en-US" b="1" dirty="0"/>
              <a:t>Know your audience:</a:t>
            </a:r>
            <a:r>
              <a:rPr lang="en-US" dirty="0"/>
              <a:t> Executives may want summary dashboards, while analysts may prefer detailed visuals.</a:t>
            </a:r>
          </a:p>
          <a:p>
            <a:r>
              <a:rPr lang="en-US" b="1" dirty="0"/>
              <a:t>Tell a story:</a:t>
            </a:r>
            <a:r>
              <a:rPr lang="en-US" dirty="0"/>
              <a:t> A sequence of visuals that lead from problem → insight → action is more effective than random charts.</a:t>
            </a:r>
          </a:p>
          <a:p>
            <a:r>
              <a:rPr lang="en-US" b="1" dirty="0"/>
              <a:t>Highlight key insights:</a:t>
            </a:r>
            <a:r>
              <a:rPr lang="en-US" dirty="0"/>
              <a:t> Use bold colors or annotations to direct attention to the most important data points.</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2084708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7721" y="0"/>
            <a:ext cx="10131425" cy="7689669"/>
          </a:xfrm>
        </p:spPr>
        <p:txBody>
          <a:bodyPr anchor="t"/>
          <a:lstStyle/>
          <a:p>
            <a:pPr marL="0" indent="0">
              <a:buNone/>
            </a:pPr>
            <a:r>
              <a:rPr lang="en-US" b="1" dirty="0"/>
              <a:t>3. Design </a:t>
            </a:r>
            <a:r>
              <a:rPr lang="en-US" b="1" dirty="0" smtClean="0"/>
              <a:t>Principles :-</a:t>
            </a:r>
            <a:endParaRPr lang="en-US" b="1" dirty="0"/>
          </a:p>
          <a:p>
            <a:r>
              <a:rPr lang="en-US" b="1" dirty="0"/>
              <a:t>Consistency:</a:t>
            </a:r>
            <a:r>
              <a:rPr lang="en-US" dirty="0"/>
              <a:t> Maintain uniform fonts, colors, and style across all visuals for professionalism.</a:t>
            </a:r>
          </a:p>
          <a:p>
            <a:r>
              <a:rPr lang="en-US" b="1" dirty="0"/>
              <a:t>Labels &amp; Legends:</a:t>
            </a:r>
            <a:r>
              <a:rPr lang="en-US" dirty="0"/>
              <a:t> Always label axes, provide clear legends, and use descriptive titles.</a:t>
            </a:r>
          </a:p>
          <a:p>
            <a:r>
              <a:rPr lang="en-US" b="1" dirty="0"/>
              <a:t>Annotations:</a:t>
            </a:r>
            <a:r>
              <a:rPr lang="en-US" dirty="0"/>
              <a:t> Add explanations or markers (e.g., “sales peak in Q4”) for clarity.</a:t>
            </a:r>
          </a:p>
          <a:p>
            <a:r>
              <a:rPr lang="en-US" b="1" dirty="0"/>
              <a:t>Accessibility:</a:t>
            </a:r>
            <a:r>
              <a:rPr lang="en-US" dirty="0"/>
              <a:t> Use color-blind friendly palettes (e.g., </a:t>
            </a:r>
            <a:r>
              <a:rPr lang="en-US" dirty="0" err="1"/>
              <a:t>ColorBrewer</a:t>
            </a:r>
            <a:r>
              <a:rPr lang="en-US" dirty="0"/>
              <a:t> schemes). Don’t rely only on color; use patterns or shapes too</a:t>
            </a:r>
            <a:r>
              <a:rPr lang="en-US" dirty="0" smtClean="0"/>
              <a:t>.</a:t>
            </a:r>
          </a:p>
          <a:p>
            <a:endParaRPr lang="en-US" dirty="0"/>
          </a:p>
          <a:p>
            <a:pPr marL="0" indent="0">
              <a:buNone/>
            </a:pPr>
            <a:r>
              <a:rPr lang="en-US" b="1" dirty="0"/>
              <a:t>4. Avoid Common </a:t>
            </a:r>
            <a:r>
              <a:rPr lang="en-US" b="1" dirty="0" smtClean="0"/>
              <a:t>Mistakes :-</a:t>
            </a:r>
            <a:endParaRPr lang="en-US" b="1" dirty="0"/>
          </a:p>
          <a:p>
            <a:r>
              <a:rPr lang="en-US" b="1" dirty="0"/>
              <a:t>Information overload:</a:t>
            </a:r>
            <a:r>
              <a:rPr lang="en-US" dirty="0"/>
              <a:t> Too much data on one chart makes it unreadable. Break data into smaller, focused visuals.</a:t>
            </a:r>
          </a:p>
          <a:p>
            <a:r>
              <a:rPr lang="en-US" b="1" dirty="0"/>
              <a:t>Misleading scales:</a:t>
            </a:r>
            <a:r>
              <a:rPr lang="en-US" dirty="0"/>
              <a:t> Avoid truncated axes (e.g., starting a bar chart at 50 instead of 0) as it exaggerates differences.</a:t>
            </a:r>
          </a:p>
          <a:p>
            <a:r>
              <a:rPr lang="en-US" b="1" dirty="0"/>
              <a:t>Too many categories in pie charts:</a:t>
            </a:r>
            <a:r>
              <a:rPr lang="en-US" dirty="0"/>
              <a:t> Limit to 4–6 slices, otherwise use bar charts.</a:t>
            </a:r>
          </a:p>
          <a:p>
            <a:r>
              <a:rPr lang="en-US" b="1" dirty="0"/>
              <a:t>Ignoring context:</a:t>
            </a:r>
            <a:r>
              <a:rPr lang="en-US" dirty="0"/>
              <a:t> Always include units, timeframes, or references (e.g., “% growth compared to last year”).</a:t>
            </a:r>
          </a:p>
          <a:p>
            <a:endParaRPr lang="en-US" dirty="0"/>
          </a:p>
        </p:txBody>
      </p:sp>
    </p:spTree>
    <p:extLst>
      <p:ext uri="{BB962C8B-B14F-4D97-AF65-F5344CB8AC3E}">
        <p14:creationId xmlns:p14="http://schemas.microsoft.com/office/powerpoint/2010/main" val="3060424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60960"/>
            <a:ext cx="12192001" cy="6918959"/>
          </a:xfrm>
        </p:spPr>
        <p:txBody>
          <a:bodyPr>
            <a:normAutofit/>
          </a:bodyPr>
          <a:lstStyle/>
          <a:p>
            <a:pPr marL="0" indent="0" algn="ctr">
              <a:buNone/>
            </a:pPr>
            <a:r>
              <a:rPr lang="en-IN" sz="5400" dirty="0" smtClean="0"/>
              <a:t>                   </a:t>
            </a:r>
            <a:r>
              <a:rPr lang="en-IN" sz="8000" dirty="0" smtClean="0">
                <a:latin typeface="Century Schoolbook" panose="02040604050505020304" pitchFamily="18" charset="0"/>
              </a:rPr>
              <a:t>THANK YOU </a:t>
            </a:r>
            <a:endParaRPr lang="en-IN" sz="8000" dirty="0">
              <a:latin typeface="Century Schoolbook" panose="02040604050505020304" pitchFamily="18" charset="0"/>
            </a:endParaRPr>
          </a:p>
        </p:txBody>
      </p:sp>
    </p:spTree>
    <p:extLst>
      <p:ext uri="{BB962C8B-B14F-4D97-AF65-F5344CB8AC3E}">
        <p14:creationId xmlns:p14="http://schemas.microsoft.com/office/powerpoint/2010/main" val="42077585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latin typeface="Arial" panose="020B0604020202020204" pitchFamily="34" charset="0"/>
                <a:cs typeface="Arial" panose="020B0604020202020204" pitchFamily="34" charset="0"/>
              </a:rPr>
              <a:t>What is data visualization?</a:t>
            </a:r>
            <a:endParaRPr lang="en-IN" sz="28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35430" y="2065868"/>
            <a:ext cx="10310948" cy="4543938"/>
          </a:xfrm>
        </p:spPr>
        <p:txBody>
          <a:bodyPr>
            <a:normAutofit/>
          </a:bodyPr>
          <a:lstStyle/>
          <a:p>
            <a:endParaRPr lang="en-US" sz="2000" dirty="0" smtClean="0"/>
          </a:p>
          <a:p>
            <a:endParaRPr lang="en-US" sz="2000" dirty="0" smtClean="0"/>
          </a:p>
          <a:p>
            <a:endParaRPr lang="en-US" sz="2000" dirty="0"/>
          </a:p>
          <a:p>
            <a:endParaRPr lang="en-US" sz="2000" dirty="0" smtClean="0"/>
          </a:p>
          <a:p>
            <a:r>
              <a:rPr lang="en-US" sz="2000" dirty="0" smtClean="0"/>
              <a:t>Data </a:t>
            </a:r>
            <a:r>
              <a:rPr lang="en-US" sz="2000" dirty="0"/>
              <a:t>visualization is the process of representing data and information in a visual </a:t>
            </a:r>
            <a:r>
              <a:rPr lang="en-US" sz="2000" dirty="0" smtClean="0"/>
              <a:t>format such </a:t>
            </a:r>
            <a:r>
              <a:rPr lang="en-US" sz="2000" dirty="0"/>
              <a:t>as charts, </a:t>
            </a:r>
            <a:r>
              <a:rPr lang="en-US" sz="2000" dirty="0" smtClean="0"/>
              <a:t>graphs</a:t>
            </a:r>
            <a:r>
              <a:rPr lang="en-US" sz="2000" dirty="0"/>
              <a:t>, maps, and </a:t>
            </a:r>
            <a:r>
              <a:rPr lang="en-US" sz="2000" dirty="0" smtClean="0"/>
              <a:t>dashboard so </a:t>
            </a:r>
            <a:r>
              <a:rPr lang="en-US" sz="2000" dirty="0"/>
              <a:t>that patterns, trends, and insights can be easily </a:t>
            </a:r>
            <a:r>
              <a:rPr lang="en-US" sz="2000" dirty="0" smtClean="0"/>
              <a:t>understood</a:t>
            </a:r>
            <a:r>
              <a:rPr lang="en-US" dirty="0" smtClean="0"/>
              <a:t>. Instead </a:t>
            </a:r>
            <a:r>
              <a:rPr lang="en-US" dirty="0"/>
              <a:t>of just looking at raw numbers or text, visualization helps people interpret complex data quickly and make better decisions</a:t>
            </a:r>
            <a:r>
              <a:rPr lang="en-US" dirty="0" smtClean="0"/>
              <a:t>.</a:t>
            </a:r>
          </a:p>
          <a:p>
            <a:r>
              <a:rPr lang="en-US" dirty="0"/>
              <a:t>Instead of just looking at raw numbers or text, visualization helps people interpret complex data quickly and make better decisions</a:t>
            </a:r>
            <a:r>
              <a:rPr lang="en-US" dirty="0" smtClean="0"/>
              <a:t>.</a:t>
            </a:r>
          </a:p>
          <a:p>
            <a:endParaRPr lang="en-US" dirty="0"/>
          </a:p>
          <a:p>
            <a:pPr marL="0" indent="0">
              <a:buNone/>
            </a:pPr>
            <a:endParaRPr lang="en-IN" dirty="0"/>
          </a:p>
          <a:p>
            <a:endParaRPr lang="en-IN" dirty="0" smtClean="0"/>
          </a:p>
          <a:p>
            <a:endParaRPr lang="en-IN" dirty="0"/>
          </a:p>
          <a:p>
            <a:pPr marL="0" indent="0">
              <a:buNone/>
            </a:pPr>
            <a:endParaRPr lang="en-IN" dirty="0" smtClean="0"/>
          </a:p>
          <a:p>
            <a:endParaRPr lang="en-IN" dirty="0"/>
          </a:p>
          <a:p>
            <a:endParaRPr lang="en-IN" dirty="0" smtClean="0"/>
          </a:p>
          <a:p>
            <a:endParaRPr lang="en-IN" dirty="0" smtClean="0"/>
          </a:p>
        </p:txBody>
      </p:sp>
    </p:spTree>
    <p:extLst>
      <p:ext uri="{BB962C8B-B14F-4D97-AF65-F5344CB8AC3E}">
        <p14:creationId xmlns:p14="http://schemas.microsoft.com/office/powerpoint/2010/main" val="851019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panose="020B0604020202020204" pitchFamily="34" charset="0"/>
                <a:cs typeface="Arial" panose="020B0604020202020204" pitchFamily="34" charset="0"/>
              </a:rPr>
              <a:t>Types of Data visualization :- </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85801" y="1628261"/>
            <a:ext cx="5723708" cy="2220927"/>
          </a:xfrm>
        </p:spPr>
        <p:txBody>
          <a:bodyPr>
            <a:normAutofit/>
          </a:bodyPr>
          <a:lstStyle/>
          <a:p>
            <a:r>
              <a:rPr lang="en-IN" sz="2000" dirty="0" smtClean="0"/>
              <a:t>There are two types of the data visualization:-</a:t>
            </a:r>
          </a:p>
          <a:p>
            <a:pPr marL="514350" indent="-514350">
              <a:buFont typeface="+mj-lt"/>
              <a:buAutoNum type="romanUcPeriod"/>
            </a:pPr>
            <a:r>
              <a:rPr lang="en-IN" sz="2000" dirty="0" smtClean="0"/>
              <a:t>Basic charts</a:t>
            </a:r>
          </a:p>
          <a:p>
            <a:pPr marL="342900" indent="-342900">
              <a:buFont typeface="+mj-lt"/>
              <a:buAutoNum type="romanUcPeriod"/>
            </a:pPr>
            <a:r>
              <a:rPr lang="en-IN" sz="2000" dirty="0" smtClean="0"/>
              <a:t>Advanced charts</a:t>
            </a:r>
            <a:endParaRPr lang="en-IN" sz="2000" dirty="0"/>
          </a:p>
        </p:txBody>
      </p:sp>
    </p:spTree>
    <p:extLst>
      <p:ext uri="{BB962C8B-B14F-4D97-AF65-F5344CB8AC3E}">
        <p14:creationId xmlns:p14="http://schemas.microsoft.com/office/powerpoint/2010/main" val="753879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 . Basic Charts :- </a:t>
            </a:r>
            <a:endParaRPr lang="en-IN" dirty="0"/>
          </a:p>
        </p:txBody>
      </p:sp>
      <p:sp>
        <p:nvSpPr>
          <p:cNvPr id="3" name="Content Placeholder 2"/>
          <p:cNvSpPr>
            <a:spLocks noGrp="1"/>
          </p:cNvSpPr>
          <p:nvPr>
            <p:ph idx="1"/>
          </p:nvPr>
        </p:nvSpPr>
        <p:spPr/>
        <p:txBody>
          <a:bodyPr/>
          <a:lstStyle/>
          <a:p>
            <a:r>
              <a:rPr lang="en-US" dirty="0"/>
              <a:t>In data visualization</a:t>
            </a:r>
            <a:r>
              <a:rPr lang="en-US" dirty="0" smtClean="0"/>
              <a:t>, </a:t>
            </a:r>
            <a:r>
              <a:rPr lang="en-US" dirty="0"/>
              <a:t>basic charts are the most commonly used and easiest ways to represent data visually. They are the foundation of data visualization and are used to summarize, compare, and analyze data clearly</a:t>
            </a:r>
            <a:r>
              <a:rPr lang="en-US" dirty="0" smtClean="0"/>
              <a:t>.</a:t>
            </a:r>
          </a:p>
          <a:p>
            <a:pPr>
              <a:buFont typeface="Wingdings" panose="05000000000000000000" pitchFamily="2" charset="2"/>
              <a:buChar char="Ø"/>
            </a:pPr>
            <a:r>
              <a:rPr lang="en-IN" b="1" dirty="0" smtClean="0"/>
              <a:t>Basic chart consists of following different chart:- </a:t>
            </a:r>
          </a:p>
          <a:p>
            <a:pPr marL="342900" indent="-342900">
              <a:buFont typeface="+mj-lt"/>
              <a:buAutoNum type="arabicPeriod"/>
            </a:pPr>
            <a:r>
              <a:rPr lang="en-IN" dirty="0" smtClean="0"/>
              <a:t>Line Chart</a:t>
            </a:r>
          </a:p>
          <a:p>
            <a:pPr marL="342900" indent="-342900">
              <a:buFont typeface="+mj-lt"/>
              <a:buAutoNum type="arabicPeriod"/>
            </a:pPr>
            <a:r>
              <a:rPr lang="en-IN" dirty="0" smtClean="0"/>
              <a:t>Bar Chart</a:t>
            </a:r>
          </a:p>
          <a:p>
            <a:pPr marL="342900" indent="-342900">
              <a:buFont typeface="+mj-lt"/>
              <a:buAutoNum type="arabicPeriod"/>
            </a:pPr>
            <a:r>
              <a:rPr lang="en-IN" dirty="0" smtClean="0"/>
              <a:t>Pie Chart</a:t>
            </a:r>
          </a:p>
          <a:p>
            <a:pPr marL="342900" indent="-342900">
              <a:buFont typeface="+mj-lt"/>
              <a:buAutoNum type="arabicPeriod"/>
            </a:pPr>
            <a:endParaRPr lang="en-IN" b="1" dirty="0" smtClean="0"/>
          </a:p>
          <a:p>
            <a:pPr marL="342900" indent="-342900">
              <a:buFont typeface="+mj-lt"/>
              <a:buAutoNum type="arabicPeriod"/>
            </a:pPr>
            <a:endParaRPr lang="en-IN" b="1" dirty="0"/>
          </a:p>
        </p:txBody>
      </p:sp>
    </p:spTree>
    <p:extLst>
      <p:ext uri="{BB962C8B-B14F-4D97-AF65-F5344CB8AC3E}">
        <p14:creationId xmlns:p14="http://schemas.microsoft.com/office/powerpoint/2010/main" val="38826780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 Line chart :- </a:t>
            </a:r>
            <a:endParaRPr lang="en-IN" dirty="0"/>
          </a:p>
        </p:txBody>
      </p:sp>
      <p:sp>
        <p:nvSpPr>
          <p:cNvPr id="3" name="Content Placeholder 2"/>
          <p:cNvSpPr>
            <a:spLocks noGrp="1"/>
          </p:cNvSpPr>
          <p:nvPr>
            <p:ph idx="1"/>
          </p:nvPr>
        </p:nvSpPr>
        <p:spPr>
          <a:xfrm>
            <a:off x="276499" y="1942738"/>
            <a:ext cx="6298473" cy="3518504"/>
          </a:xfrm>
        </p:spPr>
        <p:txBody>
          <a:bodyPr>
            <a:normAutofit/>
          </a:bodyPr>
          <a:lstStyle/>
          <a:p>
            <a:r>
              <a:rPr lang="en-US" dirty="0"/>
              <a:t>A line chart is used to visualize the trends and changes over </a:t>
            </a:r>
            <a:r>
              <a:rPr lang="en-US" dirty="0" smtClean="0"/>
              <a:t>the</a:t>
            </a:r>
            <a:r>
              <a:rPr lang="en-US" dirty="0"/>
              <a:t> continuous distribution between two variables. Or we can </a:t>
            </a:r>
            <a:r>
              <a:rPr lang="en-US" dirty="0" smtClean="0"/>
              <a:t>say that </a:t>
            </a:r>
            <a:r>
              <a:rPr lang="en-US" dirty="0"/>
              <a:t>line chart is the </a:t>
            </a:r>
            <a:r>
              <a:rPr lang="en-US" b="1" dirty="0"/>
              <a:t>BIVARIATE </a:t>
            </a:r>
            <a:r>
              <a:rPr lang="en-US" b="1" dirty="0" smtClean="0"/>
              <a:t>CHART.</a:t>
            </a:r>
            <a:endParaRPr lang="en-US" dirty="0" smtClean="0"/>
          </a:p>
          <a:p>
            <a:r>
              <a:rPr lang="en-US" dirty="0" smtClean="0"/>
              <a:t>Line </a:t>
            </a:r>
            <a:r>
              <a:rPr lang="en-US" dirty="0"/>
              <a:t>chart is the chart that shows the graph between </a:t>
            </a:r>
            <a:r>
              <a:rPr lang="en-US" dirty="0" smtClean="0"/>
              <a:t> ‘</a:t>
            </a:r>
            <a:r>
              <a:rPr lang="en-US" dirty="0" err="1"/>
              <a:t>num</a:t>
            </a:r>
            <a:r>
              <a:rPr lang="en-US" dirty="0"/>
              <a:t> vs </a:t>
            </a:r>
            <a:r>
              <a:rPr lang="en-US" dirty="0" err="1"/>
              <a:t>num</a:t>
            </a:r>
            <a:r>
              <a:rPr lang="en-US" dirty="0"/>
              <a:t>’.</a:t>
            </a:r>
            <a:endParaRPr lang="en-US" dirty="0"/>
          </a:p>
          <a:p>
            <a:pPr marL="0" indent="0">
              <a:buNone/>
            </a:pPr>
            <a:r>
              <a:rPr lang="en-US" dirty="0"/>
              <a:t/>
            </a:r>
            <a:br>
              <a:rPr lang="en-US"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3907" y="1167795"/>
            <a:ext cx="4528457" cy="3048000"/>
          </a:xfrm>
          <a:prstGeom prst="rect">
            <a:avLst/>
          </a:prstGeom>
        </p:spPr>
      </p:pic>
    </p:spTree>
    <p:extLst>
      <p:ext uri="{BB962C8B-B14F-4D97-AF65-F5344CB8AC3E}">
        <p14:creationId xmlns:p14="http://schemas.microsoft.com/office/powerpoint/2010/main" val="26624573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 Bar chart :- </a:t>
            </a:r>
            <a:endParaRPr lang="en-IN" dirty="0"/>
          </a:p>
        </p:txBody>
      </p:sp>
      <p:sp>
        <p:nvSpPr>
          <p:cNvPr id="3" name="Content Placeholder 2"/>
          <p:cNvSpPr>
            <a:spLocks noGrp="1"/>
          </p:cNvSpPr>
          <p:nvPr>
            <p:ph idx="1"/>
          </p:nvPr>
        </p:nvSpPr>
        <p:spPr>
          <a:xfrm>
            <a:off x="685802" y="2142067"/>
            <a:ext cx="6072050" cy="2490893"/>
          </a:xfrm>
        </p:spPr>
        <p:txBody>
          <a:bodyPr>
            <a:normAutofit fontScale="92500"/>
          </a:bodyPr>
          <a:lstStyle/>
          <a:p>
            <a:r>
              <a:rPr lang="en-US" dirty="0"/>
              <a:t>Bar graph is used to do the </a:t>
            </a:r>
            <a:r>
              <a:rPr lang="en-US" b="1" dirty="0"/>
              <a:t>Bivariate Analysis </a:t>
            </a:r>
            <a:r>
              <a:rPr lang="en-US" dirty="0" err="1"/>
              <a:t>i.e</a:t>
            </a:r>
            <a:r>
              <a:rPr lang="en-US" dirty="0"/>
              <a:t> it shows the </a:t>
            </a:r>
            <a:r>
              <a:rPr lang="en-US" dirty="0" smtClean="0"/>
              <a:t>analysis </a:t>
            </a:r>
            <a:r>
              <a:rPr lang="en-US" dirty="0"/>
              <a:t>between two variable which is ‘</a:t>
            </a:r>
            <a:r>
              <a:rPr lang="en-US" dirty="0" smtClean="0"/>
              <a:t>categorical </a:t>
            </a:r>
            <a:r>
              <a:rPr lang="en-US" dirty="0"/>
              <a:t>vs </a:t>
            </a:r>
            <a:r>
              <a:rPr lang="en-US" dirty="0" smtClean="0"/>
              <a:t>numerical’.</a:t>
            </a:r>
          </a:p>
          <a:p>
            <a:r>
              <a:rPr lang="en-US" dirty="0" smtClean="0"/>
              <a:t>Bar </a:t>
            </a:r>
            <a:r>
              <a:rPr lang="en-US" dirty="0"/>
              <a:t>graph </a:t>
            </a:r>
            <a:r>
              <a:rPr lang="en-US" dirty="0" err="1"/>
              <a:t>isi</a:t>
            </a:r>
            <a:r>
              <a:rPr lang="en-US" dirty="0"/>
              <a:t> best for comparing values across the </a:t>
            </a:r>
            <a:r>
              <a:rPr lang="en-US" dirty="0" smtClean="0"/>
              <a:t>categories.</a:t>
            </a:r>
            <a:endParaRPr lang="en-US" dirty="0"/>
          </a:p>
          <a:p>
            <a:pPr>
              <a:buFont typeface="Wingdings" panose="05000000000000000000" pitchFamily="2" charset="2"/>
              <a:buChar char="Ø"/>
            </a:pPr>
            <a:r>
              <a:rPr lang="en-US" b="1" dirty="0" smtClean="0"/>
              <a:t>There are two types of bar chart </a:t>
            </a:r>
            <a:r>
              <a:rPr lang="en-US" dirty="0" smtClean="0"/>
              <a:t>:-</a:t>
            </a:r>
          </a:p>
          <a:p>
            <a:pPr marL="342900" indent="-342900">
              <a:buFont typeface="+mj-lt"/>
              <a:buAutoNum type="arabicPeriod"/>
            </a:pPr>
            <a:r>
              <a:rPr lang="en-US" dirty="0" smtClean="0"/>
              <a:t>Horizontal bar chart</a:t>
            </a:r>
          </a:p>
          <a:p>
            <a:pPr marL="342900" indent="-342900">
              <a:buFont typeface="+mj-lt"/>
              <a:buAutoNum type="arabicPeriod"/>
            </a:pPr>
            <a:r>
              <a:rPr lang="en-US" dirty="0" smtClean="0"/>
              <a:t>Vertical bar chart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5429" y="92286"/>
            <a:ext cx="3753397" cy="312117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4171" y="3458028"/>
            <a:ext cx="4153989" cy="3151778"/>
          </a:xfrm>
          <a:prstGeom prst="rect">
            <a:avLst/>
          </a:prstGeom>
        </p:spPr>
      </p:pic>
    </p:spTree>
    <p:extLst>
      <p:ext uri="{BB962C8B-B14F-4D97-AF65-F5344CB8AC3E}">
        <p14:creationId xmlns:p14="http://schemas.microsoft.com/office/powerpoint/2010/main" val="2978809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 Pie chart</a:t>
            </a:r>
            <a:endParaRPr lang="en-IN" dirty="0"/>
          </a:p>
        </p:txBody>
      </p:sp>
      <p:sp>
        <p:nvSpPr>
          <p:cNvPr id="3" name="Content Placeholder 2"/>
          <p:cNvSpPr>
            <a:spLocks noGrp="1"/>
          </p:cNvSpPr>
          <p:nvPr>
            <p:ph idx="1"/>
          </p:nvPr>
        </p:nvSpPr>
        <p:spPr>
          <a:xfrm>
            <a:off x="685801" y="2142068"/>
            <a:ext cx="6115593" cy="2142550"/>
          </a:xfrm>
        </p:spPr>
        <p:txBody>
          <a:bodyPr/>
          <a:lstStyle/>
          <a:p>
            <a:r>
              <a:rPr lang="en-US" dirty="0"/>
              <a:t>Pie chart is the </a:t>
            </a:r>
            <a:r>
              <a:rPr lang="en-US" b="1" dirty="0" err="1"/>
              <a:t>Univarirate</a:t>
            </a:r>
            <a:r>
              <a:rPr lang="en-US" b="1" dirty="0"/>
              <a:t> analysis, </a:t>
            </a:r>
            <a:r>
              <a:rPr lang="en-US" dirty="0"/>
              <a:t>it is used to plot the </a:t>
            </a:r>
            <a:r>
              <a:rPr lang="en-US" dirty="0" smtClean="0"/>
              <a:t>proportion </a:t>
            </a:r>
            <a:r>
              <a:rPr lang="en-US" dirty="0"/>
              <a:t>of categories for a single </a:t>
            </a:r>
            <a:r>
              <a:rPr lang="en-US" dirty="0" smtClean="0"/>
              <a:t>variable.</a:t>
            </a:r>
          </a:p>
          <a:p>
            <a:r>
              <a:rPr lang="en-US" dirty="0" smtClean="0"/>
              <a:t>Pie chart </a:t>
            </a:r>
            <a:r>
              <a:rPr lang="en-US" dirty="0"/>
              <a:t>is best to show the percentage share of categories.</a:t>
            </a:r>
            <a:endParaRPr lang="en-US"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8971" y="1896375"/>
            <a:ext cx="3719740" cy="3226118"/>
          </a:xfrm>
          <a:prstGeom prst="rect">
            <a:avLst/>
          </a:prstGeom>
        </p:spPr>
      </p:pic>
    </p:spTree>
    <p:extLst>
      <p:ext uri="{BB962C8B-B14F-4D97-AF65-F5344CB8AC3E}">
        <p14:creationId xmlns:p14="http://schemas.microsoft.com/office/powerpoint/2010/main" val="3750005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Ii. Advanced charts :-</a:t>
            </a:r>
            <a:endParaRPr lang="en-IN" dirty="0"/>
          </a:p>
        </p:txBody>
      </p:sp>
      <p:sp>
        <p:nvSpPr>
          <p:cNvPr id="3" name="Content Placeholder 2"/>
          <p:cNvSpPr>
            <a:spLocks noGrp="1"/>
          </p:cNvSpPr>
          <p:nvPr>
            <p:ph idx="1"/>
          </p:nvPr>
        </p:nvSpPr>
        <p:spPr/>
        <p:txBody>
          <a:bodyPr/>
          <a:lstStyle/>
          <a:p>
            <a:r>
              <a:rPr lang="en-US" dirty="0"/>
              <a:t>I</a:t>
            </a:r>
            <a:r>
              <a:rPr lang="en-US" dirty="0" smtClean="0"/>
              <a:t>n </a:t>
            </a:r>
            <a:r>
              <a:rPr lang="en-US" dirty="0"/>
              <a:t>data visualization, advanced charts are more specialized and powerful visualizations used when basic charts (like bar, line, pie) are not enough to show complex patterns, relationships, or multidimensional data</a:t>
            </a:r>
            <a:r>
              <a:rPr lang="en-US" dirty="0" smtClean="0"/>
              <a:t>.</a:t>
            </a:r>
          </a:p>
          <a:p>
            <a:pPr>
              <a:buFont typeface="Wingdings" panose="05000000000000000000" pitchFamily="2" charset="2"/>
              <a:buChar char="Ø"/>
            </a:pPr>
            <a:r>
              <a:rPr lang="en-US" b="1" dirty="0" smtClean="0"/>
              <a:t>Advanced chart consist of following different types :-</a:t>
            </a:r>
          </a:p>
          <a:p>
            <a:pPr marL="342900" indent="-342900">
              <a:buFont typeface="+mj-lt"/>
              <a:buAutoNum type="arabicPeriod"/>
            </a:pPr>
            <a:r>
              <a:rPr lang="en-US" dirty="0" smtClean="0"/>
              <a:t>Histogram</a:t>
            </a:r>
          </a:p>
          <a:p>
            <a:pPr marL="342900" indent="-342900">
              <a:buFont typeface="+mj-lt"/>
              <a:buAutoNum type="arabicPeriod"/>
            </a:pPr>
            <a:r>
              <a:rPr lang="en-US" dirty="0" smtClean="0"/>
              <a:t>Scatter Graph</a:t>
            </a:r>
          </a:p>
          <a:p>
            <a:pPr marL="342900" indent="-342900">
              <a:buFont typeface="+mj-lt"/>
              <a:buAutoNum type="arabicPeriod"/>
            </a:pPr>
            <a:r>
              <a:rPr lang="en-US" dirty="0" smtClean="0"/>
              <a:t>Box plot</a:t>
            </a:r>
          </a:p>
          <a:p>
            <a:pPr marL="342900" indent="-342900">
              <a:buFont typeface="+mj-lt"/>
              <a:buAutoNum type="arabicPeriod"/>
            </a:pPr>
            <a:r>
              <a:rPr lang="en-US" dirty="0" err="1" smtClean="0"/>
              <a:t>Heatmap</a:t>
            </a:r>
            <a:endParaRPr lang="en-US" dirty="0" smtClean="0"/>
          </a:p>
          <a:p>
            <a:pPr marL="0" indent="0">
              <a:buNone/>
            </a:pPr>
            <a:endParaRPr lang="en-IN" dirty="0"/>
          </a:p>
        </p:txBody>
      </p:sp>
    </p:spTree>
    <p:extLst>
      <p:ext uri="{BB962C8B-B14F-4D97-AF65-F5344CB8AC3E}">
        <p14:creationId xmlns:p14="http://schemas.microsoft.com/office/powerpoint/2010/main" val="10707876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 Histogram :- </a:t>
            </a:r>
            <a:endParaRPr lang="en-IN" dirty="0"/>
          </a:p>
        </p:txBody>
      </p:sp>
      <p:sp>
        <p:nvSpPr>
          <p:cNvPr id="3" name="Content Placeholder 2"/>
          <p:cNvSpPr>
            <a:spLocks noGrp="1"/>
          </p:cNvSpPr>
          <p:nvPr>
            <p:ph idx="1"/>
          </p:nvPr>
        </p:nvSpPr>
        <p:spPr>
          <a:xfrm>
            <a:off x="685802" y="2142067"/>
            <a:ext cx="5967547" cy="3231122"/>
          </a:xfrm>
        </p:spPr>
        <p:txBody>
          <a:bodyPr>
            <a:normAutofit/>
          </a:bodyPr>
          <a:lstStyle/>
          <a:p>
            <a:r>
              <a:rPr lang="en-US" dirty="0"/>
              <a:t>Histogram graph is used to plot the distribution of a dataset by  grouping the values into bins(divide values into the groups</a:t>
            </a:r>
            <a:r>
              <a:rPr lang="en-US" dirty="0" smtClean="0"/>
              <a:t>).</a:t>
            </a:r>
          </a:p>
          <a:p>
            <a:r>
              <a:rPr lang="en-US" dirty="0" smtClean="0"/>
              <a:t>Histogram </a:t>
            </a:r>
            <a:r>
              <a:rPr lang="en-US" dirty="0"/>
              <a:t>graph is used for better understanding the frequency </a:t>
            </a:r>
            <a:r>
              <a:rPr lang="en-US" dirty="0" smtClean="0"/>
              <a:t>distribution </a:t>
            </a:r>
            <a:r>
              <a:rPr lang="en-US" dirty="0"/>
              <a:t>of the dataset.</a:t>
            </a:r>
            <a:endParaRPr lang="en-US" dirty="0"/>
          </a:p>
          <a:p>
            <a:r>
              <a:rPr lang="en-US" dirty="0" smtClean="0"/>
              <a:t>Histogram </a:t>
            </a:r>
            <a:r>
              <a:rPr lang="en-US" dirty="0"/>
              <a:t>is the </a:t>
            </a:r>
            <a:r>
              <a:rPr lang="en-US" b="1" dirty="0"/>
              <a:t>Univariate analysis </a:t>
            </a:r>
            <a:r>
              <a:rPr lang="en-US" dirty="0"/>
              <a:t>as it shows the </a:t>
            </a:r>
            <a:r>
              <a:rPr lang="en-US" dirty="0" smtClean="0"/>
              <a:t>distribution between </a:t>
            </a:r>
            <a:r>
              <a:rPr lang="en-US" dirty="0"/>
              <a:t>one variable.</a:t>
            </a:r>
            <a:endParaRPr lang="en-US" dirty="0"/>
          </a:p>
          <a:p>
            <a:pPr marL="0" indent="0">
              <a:buNone/>
            </a:pPr>
            <a:r>
              <a:rPr lang="en-US" dirty="0"/>
              <a:t/>
            </a:r>
            <a:br>
              <a:rPr lang="en-US"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358" y="1834056"/>
            <a:ext cx="3974550" cy="3443337"/>
          </a:xfrm>
          <a:prstGeom prst="rect">
            <a:avLst/>
          </a:prstGeom>
        </p:spPr>
      </p:pic>
    </p:spTree>
    <p:extLst>
      <p:ext uri="{BB962C8B-B14F-4D97-AF65-F5344CB8AC3E}">
        <p14:creationId xmlns:p14="http://schemas.microsoft.com/office/powerpoint/2010/main" val="24571660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122</TotalTime>
  <Words>685</Words>
  <Application>Microsoft Office PowerPoint</Application>
  <PresentationFormat>Widescreen</PresentationFormat>
  <Paragraphs>88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Bell MT</vt:lpstr>
      <vt:lpstr>Calibri</vt:lpstr>
      <vt:lpstr>Calibri Light</vt:lpstr>
      <vt:lpstr>Century Schoolbook</vt:lpstr>
      <vt:lpstr>Wingdings</vt:lpstr>
      <vt:lpstr>Celestial</vt:lpstr>
      <vt:lpstr>Data Visualization &amp; Best practices</vt:lpstr>
      <vt:lpstr>What is data visualization?</vt:lpstr>
      <vt:lpstr>Types of Data visualization :- </vt:lpstr>
      <vt:lpstr>1 . Basic Charts :- </vt:lpstr>
      <vt:lpstr>1. Line chart :- </vt:lpstr>
      <vt:lpstr>2. Bar chart :- </vt:lpstr>
      <vt:lpstr>3. Pie chart</vt:lpstr>
      <vt:lpstr>Ii. Advanced charts :-</vt:lpstr>
      <vt:lpstr>1. Histogram :- </vt:lpstr>
      <vt:lpstr>2. Scatter plot :- </vt:lpstr>
      <vt:lpstr>3. Box plot :- </vt:lpstr>
      <vt:lpstr>4. Heatmap :- </vt:lpstr>
      <vt:lpstr>Best practices in data visualization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&amp; Best practices</dc:title>
  <dc:creator>DELL</dc:creator>
  <cp:lastModifiedBy>DELL</cp:lastModifiedBy>
  <cp:revision>13</cp:revision>
  <dcterms:created xsi:type="dcterms:W3CDTF">2025-08-24T03:54:34Z</dcterms:created>
  <dcterms:modified xsi:type="dcterms:W3CDTF">2025-08-24T05:57:00Z</dcterms:modified>
</cp:coreProperties>
</file>