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67E9F1-C9B1-4B96-9FDB-1755CEBDEAEE}">
  <a:tblStyle styleId="{E967E9F1-C9B1-4B96-9FDB-1755CEBDEA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2754410d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2754410d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2754410d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2754410d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52133221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52133221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52133221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52133221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52133221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52133221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52133221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52133221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52133221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52133221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52133221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52133221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52133221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52133221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52133221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52133221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hyperlink" Target="https://docs.google.com/presentation/d/1kbqEHjINfe65OSZRZwpsCte8G4lZELmPNrXPVnHgft8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hyperlink" Target="https://docs.google.com/presentation/d/1ugGBA4jjo91tdPJiQCl8lcbv7_iC8NMmgRg74NTbaPg/edit?usp=sharing" TargetMode="External"/><Relationship Id="rId5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89850" y="348900"/>
            <a:ext cx="896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Pre and Post-retrofit backend temperatures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on all available data in monitor and scan_stat databases.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Components analyzed include mostly those within 50K or colder shells. Outlying points removed.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Kyle Devereaux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3/5/2021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157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Runid reference table</a:t>
            </a:r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476550" y="729975"/>
            <a:ext cx="7887000" cy="11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Modifications were made on the receiver between the 200*****, 201*****, 212***** , 223***** runs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Many differences and nonlinearities between temperature data sets can be explained by considering the data </a:t>
            </a:r>
            <a:r>
              <a:rPr lang="en"/>
              <a:t>separately</a:t>
            </a:r>
            <a:r>
              <a:rPr lang="en"/>
              <a:t> in these periods:</a:t>
            </a:r>
            <a:endParaRPr/>
          </a:p>
        </p:txBody>
      </p:sp>
      <p:graphicFrame>
        <p:nvGraphicFramePr>
          <p:cNvPr id="148" name="Google Shape;148;p22"/>
          <p:cNvGraphicFramePr/>
          <p:nvPr/>
        </p:nvGraphicFramePr>
        <p:xfrm>
          <a:off x="230875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{E967E9F1-C9B1-4B96-9FDB-1755CEBDEAEE}</a:tableStyleId>
              </a:tblPr>
              <a:tblGrid>
                <a:gridCol w="1736450"/>
                <a:gridCol w="1736450"/>
                <a:gridCol w="1736450"/>
                <a:gridCol w="1736450"/>
                <a:gridCol w="1736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First runid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First 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Last runid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Last date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Original </a:t>
                      </a:r>
                      <a:r>
                        <a:rPr lang="en"/>
                        <a:t>receiver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20000021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2018-12-26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20000327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2019-03-06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After first round of modifications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20100001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2019-03-08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20102003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2019-11-30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After second round of modifications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21200001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2020-01-30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21200399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2020-03-19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Post-retrofit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22300000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2021-01-07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22300523*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2021-01-29*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9" name="Google Shape;149;p22"/>
          <p:cNvSpPr txBox="1"/>
          <p:nvPr/>
        </p:nvSpPr>
        <p:spPr>
          <a:xfrm>
            <a:off x="311700" y="4269100"/>
            <a:ext cx="821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*most recent data in database</a:t>
            </a:r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412500" y="4657675"/>
            <a:ext cx="84198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https://bolowiki.berkeley.edu/bin/view/Main/PB2aDeploymentObservations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9810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 </a:t>
            </a:r>
            <a:r>
              <a:rPr lang="en"/>
              <a:t>(1): 250mK far and it’s stability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49892" l="0" r="0" t="0"/>
          <a:stretch/>
        </p:blipFill>
        <p:spPr>
          <a:xfrm>
            <a:off x="219400" y="1029475"/>
            <a:ext cx="3899824" cy="178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 b="50721" l="0" r="0" t="0"/>
          <a:stretch/>
        </p:blipFill>
        <p:spPr>
          <a:xfrm>
            <a:off x="219400" y="2883325"/>
            <a:ext cx="4057191" cy="17839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827250" y="1150475"/>
            <a:ext cx="3635100" cy="32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5027150" y="534475"/>
            <a:ext cx="37260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Post-</a:t>
            </a:r>
            <a:r>
              <a:rPr lang="en"/>
              <a:t>retrofit</a:t>
            </a:r>
            <a:r>
              <a:rPr lang="en"/>
              <a:t>, the focal plane as a median temperature comparable to the pre-retrofit median of ~350mK, but on average is ~200mK warmer.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Given the ~1K max and larger std, the high </a:t>
            </a:r>
            <a:r>
              <a:rPr lang="en"/>
              <a:t>average is most likely the result of a small number readings which were taken when the fridge wasn’t a base temperature. Similar to the readings for runs 20100000 - 21200000. Inspecting the data, there was indeed a two anomalous runs which were already discussed </a:t>
            </a:r>
            <a:r>
              <a:rPr lang="en" u="sng">
                <a:solidFill>
                  <a:schemeClr val="hlink"/>
                </a:solidFill>
                <a:hlinkClick r:id="rId5"/>
              </a:rPr>
              <a:t>here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Stability of individual focal plane temperature readings (given as the std) agrees with the above. Focal plane std has median comparable to pre-retrofit, but very high max @ 144mK.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1825" y="3433950"/>
            <a:ext cx="3764074" cy="161379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type="title"/>
          </p:nvPr>
        </p:nvSpPr>
        <p:spPr>
          <a:xfrm>
            <a:off x="127175" y="98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 (2): 4K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ackend </a:t>
            </a:r>
            <a:r>
              <a:rPr lang="en"/>
              <a:t>cr</a:t>
            </a:r>
            <a:r>
              <a:rPr lang="en"/>
              <a:t>yogenics 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7300" y="95750"/>
            <a:ext cx="3764075" cy="33382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365300" y="1677525"/>
            <a:ext cx="4407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 mainplate mean temperature decreased slightly over the retrofit.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 ultrahead mean increased ~100mK (however, variance of these </a:t>
            </a:r>
            <a:r>
              <a:rPr lang="en"/>
              <a:t>averages is quite high</a:t>
            </a:r>
            <a:r>
              <a:rPr lang="en"/>
              <a:t>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 interhead mean readings increased dramatically by ~800mK. Variance is very low. So high it seems unphysical. (see slide 5)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-3509" l="0" r="0" t="3510"/>
          <a:stretch/>
        </p:blipFill>
        <p:spPr>
          <a:xfrm>
            <a:off x="5344100" y="3430400"/>
            <a:ext cx="3527999" cy="15675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98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 (3): 4K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ackend cyrogenics stability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365300" y="1677525"/>
            <a:ext cx="4407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Mainplate, ultrahead, and interhead individual reading stabilities all comparable to pre-retrofit values.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 three sensors have high stability, so conclusion on last page are probably reasonable.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Some values appear as zero; they are not. This was from formatting .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4100" y="221481"/>
            <a:ext cx="3528001" cy="312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877" y="396226"/>
            <a:ext cx="4374398" cy="304447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type="title"/>
          </p:nvPr>
        </p:nvSpPr>
        <p:spPr>
          <a:xfrm>
            <a:off x="0" y="81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 interhead and </a:t>
            </a:r>
            <a:r>
              <a:rPr lang="en"/>
              <a:t>250mK far temperatures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451800" y="3543525"/>
            <a:ext cx="8068800" cy="14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Post-retrofit (red) data not correlated with focal plane temperature while pre-retrofit is at least somewhat </a:t>
            </a:r>
            <a:r>
              <a:rPr lang="en" sz="1400">
                <a:solidFill>
                  <a:srgbClr val="000000"/>
                </a:solidFill>
              </a:rPr>
              <a:t>correlated. This is another convincing reason why the interhead temperatures may be faulty.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Note the “logarithmic” looking readings for run 20100000 - 21200000. These I also attribute to faulty readings and were first found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here</a:t>
            </a:r>
            <a:r>
              <a:rPr lang="en" sz="1400">
                <a:solidFill>
                  <a:srgbClr val="000000"/>
                </a:solidFill>
              </a:rPr>
              <a:t>.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575" y="1118442"/>
            <a:ext cx="3045302" cy="233453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>
            <a:off x="4532803" y="2809508"/>
            <a:ext cx="273900" cy="21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p17"/>
          <p:cNvCxnSpPr>
            <a:stCxn id="89" idx="1"/>
          </p:cNvCxnSpPr>
          <p:nvPr/>
        </p:nvCxnSpPr>
        <p:spPr>
          <a:xfrm rot="10800000">
            <a:off x="3496003" y="2279708"/>
            <a:ext cx="1036800" cy="63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7800" y="2672225"/>
            <a:ext cx="3256200" cy="247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0762" y="2755675"/>
            <a:ext cx="3029026" cy="219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3875" y="508300"/>
            <a:ext cx="2780974" cy="208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4850" y="100150"/>
            <a:ext cx="3298426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/>
          <p:nvPr/>
        </p:nvSpPr>
        <p:spPr>
          <a:xfrm>
            <a:off x="3596775" y="4153225"/>
            <a:ext cx="1962875" cy="329375"/>
          </a:xfrm>
          <a:custGeom>
            <a:rect b="b" l="l" r="r" t="t"/>
            <a:pathLst>
              <a:path extrusionOk="0" h="13175" w="78515">
                <a:moveTo>
                  <a:pt x="0" y="12723"/>
                </a:moveTo>
                <a:cubicBezTo>
                  <a:pt x="5271" y="12662"/>
                  <a:pt x="21446" y="13934"/>
                  <a:pt x="31624" y="12359"/>
                </a:cubicBezTo>
                <a:cubicBezTo>
                  <a:pt x="41802" y="10784"/>
                  <a:pt x="53252" y="5332"/>
                  <a:pt x="61067" y="3272"/>
                </a:cubicBezTo>
                <a:cubicBezTo>
                  <a:pt x="68882" y="1212"/>
                  <a:pt x="75607" y="545"/>
                  <a:pt x="78515" y="0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Google Shape;100;p18"/>
          <p:cNvSpPr/>
          <p:nvPr/>
        </p:nvSpPr>
        <p:spPr>
          <a:xfrm>
            <a:off x="4060225" y="3997989"/>
            <a:ext cx="1490350" cy="98450"/>
          </a:xfrm>
          <a:custGeom>
            <a:rect b="b" l="l" r="r" t="t"/>
            <a:pathLst>
              <a:path extrusionOk="0" h="3938" w="59614">
                <a:moveTo>
                  <a:pt x="0" y="3665"/>
                </a:moveTo>
                <a:cubicBezTo>
                  <a:pt x="3574" y="3665"/>
                  <a:pt x="15570" y="4210"/>
                  <a:pt x="21446" y="3665"/>
                </a:cubicBezTo>
                <a:cubicBezTo>
                  <a:pt x="27323" y="3120"/>
                  <a:pt x="28898" y="999"/>
                  <a:pt x="35259" y="393"/>
                </a:cubicBezTo>
                <a:cubicBezTo>
                  <a:pt x="41620" y="-213"/>
                  <a:pt x="55555" y="91"/>
                  <a:pt x="59614" y="30"/>
                </a:cubicBezTo>
              </a:path>
            </a:pathLst>
          </a:cu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Google Shape;101;p18"/>
          <p:cNvSpPr/>
          <p:nvPr/>
        </p:nvSpPr>
        <p:spPr>
          <a:xfrm>
            <a:off x="7147313" y="3247394"/>
            <a:ext cx="1270069" cy="257953"/>
          </a:xfrm>
          <a:custGeom>
            <a:rect b="b" l="l" r="r" t="t"/>
            <a:pathLst>
              <a:path extrusionOk="0" h="9179" w="47254">
                <a:moveTo>
                  <a:pt x="0" y="9088"/>
                </a:moveTo>
                <a:cubicBezTo>
                  <a:pt x="2726" y="8967"/>
                  <a:pt x="11571" y="9694"/>
                  <a:pt x="16357" y="8361"/>
                </a:cubicBezTo>
                <a:cubicBezTo>
                  <a:pt x="21143" y="7028"/>
                  <a:pt x="23567" y="2485"/>
                  <a:pt x="28716" y="1091"/>
                </a:cubicBezTo>
                <a:cubicBezTo>
                  <a:pt x="33866" y="-302"/>
                  <a:pt x="44164" y="182"/>
                  <a:pt x="47254" y="0"/>
                </a:cubicBezTo>
              </a:path>
            </a:pathLst>
          </a:cu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Google Shape;102;p18"/>
          <p:cNvSpPr/>
          <p:nvPr/>
        </p:nvSpPr>
        <p:spPr>
          <a:xfrm>
            <a:off x="4056082" y="1781175"/>
            <a:ext cx="1410135" cy="288135"/>
          </a:xfrm>
          <a:custGeom>
            <a:rect b="b" l="l" r="r" t="t"/>
            <a:pathLst>
              <a:path extrusionOk="0" h="13646" w="69065">
                <a:moveTo>
                  <a:pt x="0" y="13449"/>
                </a:moveTo>
                <a:cubicBezTo>
                  <a:pt x="4423" y="13328"/>
                  <a:pt x="19568" y="14297"/>
                  <a:pt x="26535" y="12722"/>
                </a:cubicBezTo>
                <a:cubicBezTo>
                  <a:pt x="33502" y="11147"/>
                  <a:pt x="34714" y="6118"/>
                  <a:pt x="41802" y="3998"/>
                </a:cubicBezTo>
                <a:cubicBezTo>
                  <a:pt x="48890" y="1878"/>
                  <a:pt x="64521" y="666"/>
                  <a:pt x="69065" y="0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Google Shape;103;p18"/>
          <p:cNvSpPr/>
          <p:nvPr/>
        </p:nvSpPr>
        <p:spPr>
          <a:xfrm>
            <a:off x="4078357" y="1650680"/>
            <a:ext cx="1313642" cy="15351"/>
          </a:xfrm>
          <a:custGeom>
            <a:rect b="b" l="l" r="r" t="t"/>
            <a:pathLst>
              <a:path extrusionOk="0" h="727" w="64339">
                <a:moveTo>
                  <a:pt x="0" y="727"/>
                </a:moveTo>
                <a:cubicBezTo>
                  <a:pt x="10723" y="606"/>
                  <a:pt x="53616" y="121"/>
                  <a:pt x="64339" y="0"/>
                </a:cubicBezTo>
              </a:path>
            </a:pathLst>
          </a:cu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Google Shape;104;p18"/>
          <p:cNvSpPr/>
          <p:nvPr/>
        </p:nvSpPr>
        <p:spPr>
          <a:xfrm>
            <a:off x="6916701" y="995954"/>
            <a:ext cx="1429318" cy="222689"/>
          </a:xfrm>
          <a:custGeom>
            <a:rect b="b" l="l" r="r" t="t"/>
            <a:pathLst>
              <a:path extrusionOk="0" h="9451" w="61795">
                <a:moveTo>
                  <a:pt x="0" y="9451"/>
                </a:moveTo>
                <a:cubicBezTo>
                  <a:pt x="4241" y="9269"/>
                  <a:pt x="18478" y="9694"/>
                  <a:pt x="25445" y="8361"/>
                </a:cubicBezTo>
                <a:cubicBezTo>
                  <a:pt x="32412" y="7028"/>
                  <a:pt x="35745" y="2848"/>
                  <a:pt x="41803" y="1454"/>
                </a:cubicBezTo>
                <a:cubicBezTo>
                  <a:pt x="47861" y="61"/>
                  <a:pt x="58463" y="242"/>
                  <a:pt x="61795" y="0"/>
                </a:cubicBezTo>
              </a:path>
            </a:pathLst>
          </a:cu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Google Shape;105;p18"/>
          <p:cNvSpPr/>
          <p:nvPr/>
        </p:nvSpPr>
        <p:spPr>
          <a:xfrm>
            <a:off x="6341625" y="1954525"/>
            <a:ext cx="2396400" cy="32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6432400" y="4399200"/>
            <a:ext cx="2323800" cy="37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" name="Google Shape;107;p18"/>
          <p:cNvCxnSpPr>
            <a:stCxn id="105" idx="1"/>
          </p:cNvCxnSpPr>
          <p:nvPr/>
        </p:nvCxnSpPr>
        <p:spPr>
          <a:xfrm rot="10800000">
            <a:off x="5579325" y="1555225"/>
            <a:ext cx="762300" cy="5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8"/>
          <p:cNvCxnSpPr>
            <a:stCxn id="106" idx="1"/>
          </p:cNvCxnSpPr>
          <p:nvPr/>
        </p:nvCxnSpPr>
        <p:spPr>
          <a:xfrm rot="10800000">
            <a:off x="5670100" y="3866850"/>
            <a:ext cx="762300" cy="72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8"/>
          <p:cNvSpPr txBox="1"/>
          <p:nvPr>
            <p:ph type="title"/>
          </p:nvPr>
        </p:nvSpPr>
        <p:spPr>
          <a:xfrm>
            <a:off x="0" y="7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Ultrahead and focal plane wrt scan speed</a:t>
            </a:r>
            <a:endParaRPr sz="2500"/>
          </a:p>
        </p:txBody>
      </p:sp>
      <p:sp>
        <p:nvSpPr>
          <p:cNvPr id="110" name="Google Shape;110;p18"/>
          <p:cNvSpPr txBox="1"/>
          <p:nvPr/>
        </p:nvSpPr>
        <p:spPr>
          <a:xfrm>
            <a:off x="0" y="611200"/>
            <a:ext cx="29307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(speculative)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Seems like a focal plane heating pattern may exist pre and post retrofit (roughly sketched)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While the data &gt;0.5K in the rightmost plots is either unphysical or recorded when the fridge is not in base temperature, the </a:t>
            </a:r>
            <a:r>
              <a:rPr lang="en"/>
              <a:t>erroneous</a:t>
            </a:r>
            <a:r>
              <a:rPr lang="en"/>
              <a:t> pattern of runs 22300408-9 looks (very roughly) similar to patterns in the base temperature range.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general, temperature seems to increase steadily for scan_speeds &gt;0.6.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7150" y="2217775"/>
            <a:ext cx="3234499" cy="135085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151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 (4): 50K bottom and head</a:t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7150" y="751375"/>
            <a:ext cx="3118174" cy="1437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 rotWithShape="1">
          <a:blip r:embed="rId5">
            <a:alphaModFix/>
          </a:blip>
          <a:srcRect b="50624" l="0" r="0" t="0"/>
          <a:stretch/>
        </p:blipFill>
        <p:spPr>
          <a:xfrm>
            <a:off x="5835325" y="778200"/>
            <a:ext cx="3234500" cy="138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 rotWithShape="1">
          <a:blip r:embed="rId5">
            <a:alphaModFix/>
          </a:blip>
          <a:srcRect b="0" l="0" r="0" t="50072"/>
          <a:stretch/>
        </p:blipFill>
        <p:spPr>
          <a:xfrm>
            <a:off x="5890477" y="2215975"/>
            <a:ext cx="3198824" cy="13841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/>
          <p:cNvCxnSpPr/>
          <p:nvPr/>
        </p:nvCxnSpPr>
        <p:spPr>
          <a:xfrm>
            <a:off x="2700800" y="2150100"/>
            <a:ext cx="6388500" cy="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9"/>
          <p:cNvSpPr txBox="1"/>
          <p:nvPr/>
        </p:nvSpPr>
        <p:spPr>
          <a:xfrm>
            <a:off x="83600" y="976250"/>
            <a:ext cx="2571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50K bottom decreased significantly by ~9.5K and 50K head decreased moderately by ~7K.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Stability of both temperature readings increased dramatically.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Stability of individual temperature readings (see std data) </a:t>
            </a:r>
            <a:r>
              <a:rPr lang="en"/>
              <a:t>remained</a:t>
            </a:r>
            <a:r>
              <a:rPr lang="en"/>
              <a:t> comparable to pre-retrofit.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075" y="724575"/>
            <a:ext cx="3162476" cy="268323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151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 (5): 4K OT and blackbody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1550" y="724575"/>
            <a:ext cx="3027274" cy="268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 rotWithShape="1">
          <a:blip r:embed="rId5">
            <a:alphaModFix/>
          </a:blip>
          <a:srcRect b="0" l="0" r="0" t="50246"/>
          <a:stretch/>
        </p:blipFill>
        <p:spPr>
          <a:xfrm>
            <a:off x="2819081" y="3449600"/>
            <a:ext cx="3162469" cy="143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 rotWithShape="1">
          <a:blip r:embed="rId6">
            <a:alphaModFix/>
          </a:blip>
          <a:srcRect b="5" l="0" r="0" t="49091"/>
          <a:stretch/>
        </p:blipFill>
        <p:spPr>
          <a:xfrm>
            <a:off x="5981525" y="3413239"/>
            <a:ext cx="3162475" cy="14364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0"/>
          <p:cNvCxnSpPr>
            <a:stCxn id="126" idx="1"/>
            <a:endCxn id="128" idx="3"/>
          </p:cNvCxnSpPr>
          <p:nvPr/>
        </p:nvCxnSpPr>
        <p:spPr>
          <a:xfrm>
            <a:off x="2819075" y="2066191"/>
            <a:ext cx="61896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20"/>
          <p:cNvCxnSpPr/>
          <p:nvPr/>
        </p:nvCxnSpPr>
        <p:spPr>
          <a:xfrm>
            <a:off x="2745150" y="3435925"/>
            <a:ext cx="62895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20"/>
          <p:cNvSpPr txBox="1"/>
          <p:nvPr/>
        </p:nvSpPr>
        <p:spPr>
          <a:xfrm>
            <a:off x="0" y="1033725"/>
            <a:ext cx="2745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OT 4K Head and Heat Link, and 4K Blackbody all decreased </a:t>
            </a:r>
            <a:r>
              <a:rPr lang="en"/>
              <a:t>markedly</a:t>
            </a:r>
            <a:r>
              <a:rPr lang="en"/>
              <a:t> from the retrofit.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OT 4K head </a:t>
            </a:r>
            <a:r>
              <a:rPr lang="en"/>
              <a:t>decreased by ~0.15K, OT 4K heat link by ~0.42K, and 4K blackbody by about ~0.63K.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Above supported by the still </a:t>
            </a:r>
            <a:r>
              <a:rPr lang="en"/>
              <a:t>very high level of stability. For all three components, stability actually increased.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Faulty sensors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Post-retrofit, there are many more sensors which return faulty readings (i.e. always reading a single value or unphysically large/small values) or no reading at all.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Here is a partial list of the faulty sensors: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Backend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Backend 4K head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Backend 4K heat link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SQUID card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2716300" y="2272550"/>
            <a:ext cx="2205300" cy="23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/>
              <a:t>Aperture lens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/>
              <a:t>Collimator lens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/>
              <a:t>Field lens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/>
              <a:t>Lyot stop blackbody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/>
              <a:t>50K filter left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/>
              <a:t>50K filter right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5235375" y="2272550"/>
            <a:ext cx="2205300" cy="14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Mirrors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 primary mirror sensors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