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F1316F-0255-4668-AEFB-267A6A2326E5}">
  <a:tblStyle styleId="{C6F1316F-0255-4668-AEFB-267A6A2326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2754410d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2754410d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2ff7786d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2ff7786d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2ff7786d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2ff7786d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2754410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2754410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2754410d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2754410d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ff7786d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ff7786d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c7d60c02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c7d60c02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c7d60c02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c7d60c02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2ff7786d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2ff7786d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2754410d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2754410d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2754410d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2754410d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2754410d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2754410d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2754410d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2754410d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ec5c006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ec5c006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2ff7786d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2ff7786d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2ff7786d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2ff7786d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2ff7786d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2ff7786d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2ff7786d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2ff7786d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aec4396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aec4396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92e394a8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92e394a8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ff7786d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ff7786d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2ff7786d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2ff7786d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c7d60c02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c7d60c0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ocs.google.com/presentation/d/1ugGBA4jjo91tdPJiQCl8lcbv7_iC8NMmgRg74NTbaPg/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1.png"/><Relationship Id="rId6" Type="http://schemas.openxmlformats.org/officeDocument/2006/relationships/image" Target="../media/image36.png"/><Relationship Id="rId7"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0.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42.png"/><Relationship Id="rId6" Type="http://schemas.openxmlformats.org/officeDocument/2006/relationships/image" Target="../media/image52.png"/><Relationship Id="rId7"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48.png"/><Relationship Id="rId10" Type="http://schemas.openxmlformats.org/officeDocument/2006/relationships/image" Target="../media/image53.png"/><Relationship Id="rId9" Type="http://schemas.openxmlformats.org/officeDocument/2006/relationships/image" Target="../media/image51.png"/><Relationship Id="rId5" Type="http://schemas.openxmlformats.org/officeDocument/2006/relationships/image" Target="../media/image45.png"/><Relationship Id="rId6" Type="http://schemas.openxmlformats.org/officeDocument/2006/relationships/image" Target="../media/image47.png"/><Relationship Id="rId7" Type="http://schemas.openxmlformats.org/officeDocument/2006/relationships/image" Target="../media/image49.png"/><Relationship Id="rId8"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0.png"/><Relationship Id="rId4" Type="http://schemas.openxmlformats.org/officeDocument/2006/relationships/image" Target="../media/image54.png"/><Relationship Id="rId5"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7.png"/><Relationship Id="rId4" Type="http://schemas.openxmlformats.org/officeDocument/2006/relationships/image" Target="../media/image59.png"/><Relationship Id="rId5" Type="http://schemas.openxmlformats.org/officeDocument/2006/relationships/image" Target="../media/image61.png"/><Relationship Id="rId6"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79700" y="388900"/>
            <a:ext cx="878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Extended analysis of tostada </a:t>
            </a:r>
            <a:r>
              <a:rPr lang="en"/>
              <a:t>database pb2 chile data</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most current Chile database entry: pb2a-20200818</a:t>
            </a:r>
            <a:endParaRPr/>
          </a:p>
          <a:p>
            <a:pPr indent="0" lvl="0" marL="0" rtl="0" algn="l">
              <a:spcBef>
                <a:spcPts val="1600"/>
              </a:spcBef>
              <a:spcAft>
                <a:spcPts val="0"/>
              </a:spcAft>
              <a:buNone/>
            </a:pPr>
            <a:r>
              <a:rPr lang="en"/>
              <a:t>Kyle Devereaux</a:t>
            </a:r>
            <a:endParaRPr/>
          </a:p>
          <a:p>
            <a:pPr indent="0" lvl="0" marL="0" rtl="0" algn="l">
              <a:spcBef>
                <a:spcPts val="1600"/>
              </a:spcBef>
              <a:spcAft>
                <a:spcPts val="0"/>
              </a:spcAft>
              <a:buNone/>
            </a:pPr>
            <a:r>
              <a:rPr lang="en"/>
              <a:t>11/22/2020</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Initial analysis is </a:t>
            </a:r>
            <a:r>
              <a:rPr lang="en" u="sng">
                <a:solidFill>
                  <a:schemeClr val="hlink"/>
                </a:solidFill>
                <a:hlinkClick r:id="rId3"/>
              </a:rPr>
              <a:t>here</a:t>
            </a:r>
            <a:r>
              <a:rPr lang="en"/>
              <a:t>.</a:t>
            </a:r>
            <a:endParaRPr/>
          </a:p>
          <a:p>
            <a:pPr indent="0" lvl="0" marL="0" rtl="0" algn="l">
              <a:spcBef>
                <a:spcPts val="1600"/>
              </a:spcBef>
              <a:spcAft>
                <a:spcPts val="1600"/>
              </a:spcAft>
              <a:buNone/>
            </a:pPr>
            <a:r>
              <a:rPr lang="en"/>
              <a:t>Code is here.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74075" y="93900"/>
            <a:ext cx="827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 4K head and the Backend 4K head</a:t>
            </a:r>
            <a:endParaRPr/>
          </a:p>
        </p:txBody>
      </p:sp>
      <p:sp>
        <p:nvSpPr>
          <p:cNvPr id="135" name="Google Shape;135;p22"/>
          <p:cNvSpPr txBox="1"/>
          <p:nvPr/>
        </p:nvSpPr>
        <p:spPr>
          <a:xfrm>
            <a:off x="3475225" y="704075"/>
            <a:ext cx="5531700" cy="21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backend 4K head averages about 0.4K colder than the optical tube 4K head, and there is no clear relationship between the two (expected).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estimated difference is very rough since the error for each temp measurement in the graph (not shown) is +/- ~0.2K.</a:t>
            </a:r>
            <a:endParaRPr/>
          </a:p>
        </p:txBody>
      </p:sp>
      <p:pic>
        <p:nvPicPr>
          <p:cNvPr id="136" name="Google Shape;136;p22"/>
          <p:cNvPicPr preferRelativeResize="0"/>
          <p:nvPr/>
        </p:nvPicPr>
        <p:blipFill>
          <a:blip r:embed="rId3">
            <a:alphaModFix/>
          </a:blip>
          <a:stretch>
            <a:fillRect/>
          </a:stretch>
        </p:blipFill>
        <p:spPr>
          <a:xfrm>
            <a:off x="168325" y="704075"/>
            <a:ext cx="3208750" cy="255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99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4K OT head relationships with lyot stop, collimator and field lens</a:t>
            </a:r>
            <a:endParaRPr/>
          </a:p>
        </p:txBody>
      </p:sp>
      <p:pic>
        <p:nvPicPr>
          <p:cNvPr id="142" name="Google Shape;142;p23"/>
          <p:cNvPicPr preferRelativeResize="0"/>
          <p:nvPr/>
        </p:nvPicPr>
        <p:blipFill>
          <a:blip r:embed="rId3">
            <a:alphaModFix/>
          </a:blip>
          <a:stretch>
            <a:fillRect/>
          </a:stretch>
        </p:blipFill>
        <p:spPr>
          <a:xfrm>
            <a:off x="258200" y="1039225"/>
            <a:ext cx="2809974" cy="2107475"/>
          </a:xfrm>
          <a:prstGeom prst="rect">
            <a:avLst/>
          </a:prstGeom>
          <a:noFill/>
          <a:ln>
            <a:noFill/>
          </a:ln>
        </p:spPr>
      </p:pic>
      <p:pic>
        <p:nvPicPr>
          <p:cNvPr id="143" name="Google Shape;143;p23"/>
          <p:cNvPicPr preferRelativeResize="0"/>
          <p:nvPr/>
        </p:nvPicPr>
        <p:blipFill>
          <a:blip r:embed="rId4">
            <a:alphaModFix/>
          </a:blip>
          <a:stretch>
            <a:fillRect/>
          </a:stretch>
        </p:blipFill>
        <p:spPr>
          <a:xfrm>
            <a:off x="6016725" y="1027219"/>
            <a:ext cx="2809974" cy="2107481"/>
          </a:xfrm>
          <a:prstGeom prst="rect">
            <a:avLst/>
          </a:prstGeom>
          <a:noFill/>
          <a:ln>
            <a:noFill/>
          </a:ln>
        </p:spPr>
      </p:pic>
      <p:pic>
        <p:nvPicPr>
          <p:cNvPr id="144" name="Google Shape;144;p23"/>
          <p:cNvPicPr preferRelativeResize="0"/>
          <p:nvPr/>
        </p:nvPicPr>
        <p:blipFill>
          <a:blip r:embed="rId5">
            <a:alphaModFix/>
          </a:blip>
          <a:stretch>
            <a:fillRect/>
          </a:stretch>
        </p:blipFill>
        <p:spPr>
          <a:xfrm>
            <a:off x="3156175" y="1039213"/>
            <a:ext cx="2809974" cy="2107481"/>
          </a:xfrm>
          <a:prstGeom prst="rect">
            <a:avLst/>
          </a:prstGeom>
          <a:noFill/>
          <a:ln>
            <a:noFill/>
          </a:ln>
        </p:spPr>
      </p:pic>
      <p:sp>
        <p:nvSpPr>
          <p:cNvPr id="145" name="Google Shape;145;p23"/>
          <p:cNvSpPr txBox="1"/>
          <p:nvPr/>
        </p:nvSpPr>
        <p:spPr>
          <a:xfrm>
            <a:off x="330400" y="2911675"/>
            <a:ext cx="8461500" cy="41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All have a very rough linear relationship wrt the OT 4k head. Each component is a few kelvin warmer than 4k fridge head (expected?)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Field lens: for 212****** runs, the field lens is ~0.2K warmer than the previous runs.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each plot’s outliers at ~200 K were discarded.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0" y="807525"/>
            <a:ext cx="4463400" cy="3347550"/>
          </a:xfrm>
          <a:prstGeom prst="rect">
            <a:avLst/>
          </a:prstGeom>
          <a:noFill/>
          <a:ln>
            <a:noFill/>
          </a:ln>
        </p:spPr>
      </p:pic>
      <p:sp>
        <p:nvSpPr>
          <p:cNvPr id="151" name="Google Shape;151;p24"/>
          <p:cNvSpPr txBox="1"/>
          <p:nvPr>
            <p:ph type="title"/>
          </p:nvPr>
        </p:nvSpPr>
        <p:spPr>
          <a:xfrm>
            <a:off x="311700" y="127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SQUID colder on 212****** runs</a:t>
            </a:r>
            <a:endParaRPr/>
          </a:p>
        </p:txBody>
      </p:sp>
      <p:sp>
        <p:nvSpPr>
          <p:cNvPr id="152" name="Google Shape;152;p24"/>
          <p:cNvSpPr txBox="1"/>
          <p:nvPr/>
        </p:nvSpPr>
        <p:spPr>
          <a:xfrm>
            <a:off x="4305900" y="807525"/>
            <a:ext cx="4526400" cy="40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Backend fridge more-effectively cools the SQUID after the last </a:t>
            </a:r>
            <a:r>
              <a:rPr lang="en"/>
              <a:t>period</a:t>
            </a:r>
            <a:r>
              <a:rPr lang="en"/>
              <a:t> of </a:t>
            </a:r>
            <a:r>
              <a:rPr lang="en"/>
              <a:t>receiver</a:t>
            </a:r>
            <a:r>
              <a:rPr lang="en"/>
              <a:t>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seen, the SQUID is ~2K colder on these later runs (green).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Shown are the plots for the SQUID temp wrt to to backend fridge components: the 4k head, 50k head. The bottom left plot is with wrt the 50k bottom, for reference.</a:t>
            </a:r>
            <a:endParaRPr/>
          </a:p>
        </p:txBody>
      </p:sp>
      <p:pic>
        <p:nvPicPr>
          <p:cNvPr id="153" name="Google Shape;153;p24"/>
          <p:cNvPicPr preferRelativeResize="0"/>
          <p:nvPr/>
        </p:nvPicPr>
        <p:blipFill>
          <a:blip r:embed="rId4">
            <a:alphaModFix/>
          </a:blip>
          <a:stretch>
            <a:fillRect/>
          </a:stretch>
        </p:blipFill>
        <p:spPr>
          <a:xfrm>
            <a:off x="4174625" y="3079675"/>
            <a:ext cx="2452347" cy="1842497"/>
          </a:xfrm>
          <a:prstGeom prst="rect">
            <a:avLst/>
          </a:prstGeom>
          <a:noFill/>
          <a:ln>
            <a:noFill/>
          </a:ln>
        </p:spPr>
      </p:pic>
      <p:pic>
        <p:nvPicPr>
          <p:cNvPr id="154" name="Google Shape;154;p24"/>
          <p:cNvPicPr preferRelativeResize="0"/>
          <p:nvPr/>
        </p:nvPicPr>
        <p:blipFill>
          <a:blip r:embed="rId5">
            <a:alphaModFix/>
          </a:blip>
          <a:stretch>
            <a:fillRect/>
          </a:stretch>
        </p:blipFill>
        <p:spPr>
          <a:xfrm>
            <a:off x="6431229" y="3102171"/>
            <a:ext cx="2532346" cy="19025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1097863" y="601800"/>
            <a:ext cx="3821099" cy="2865826"/>
          </a:xfrm>
          <a:prstGeom prst="rect">
            <a:avLst/>
          </a:prstGeom>
          <a:noFill/>
          <a:ln>
            <a:noFill/>
          </a:ln>
        </p:spPr>
      </p:pic>
      <p:pic>
        <p:nvPicPr>
          <p:cNvPr id="160" name="Google Shape;160;p25"/>
          <p:cNvPicPr preferRelativeResize="0"/>
          <p:nvPr/>
        </p:nvPicPr>
        <p:blipFill>
          <a:blip r:embed="rId4">
            <a:alphaModFix/>
          </a:blip>
          <a:stretch>
            <a:fillRect/>
          </a:stretch>
        </p:blipFill>
        <p:spPr>
          <a:xfrm>
            <a:off x="4677363" y="771445"/>
            <a:ext cx="3368768" cy="2526550"/>
          </a:xfrm>
          <a:prstGeom prst="rect">
            <a:avLst/>
          </a:prstGeom>
          <a:noFill/>
          <a:ln>
            <a:noFill/>
          </a:ln>
        </p:spPr>
      </p:pic>
      <p:sp>
        <p:nvSpPr>
          <p:cNvPr id="161" name="Google Shape;161;p25"/>
          <p:cNvSpPr/>
          <p:nvPr/>
        </p:nvSpPr>
        <p:spPr>
          <a:xfrm>
            <a:off x="1585238" y="2734025"/>
            <a:ext cx="486300" cy="38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5"/>
          <p:cNvCxnSpPr/>
          <p:nvPr/>
        </p:nvCxnSpPr>
        <p:spPr>
          <a:xfrm flipH="1" rot="10800000">
            <a:off x="1585238" y="3023913"/>
            <a:ext cx="3525600" cy="1029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5"/>
          <p:cNvCxnSpPr/>
          <p:nvPr/>
        </p:nvCxnSpPr>
        <p:spPr>
          <a:xfrm flipH="1" rot="10800000">
            <a:off x="1585238" y="1097538"/>
            <a:ext cx="3516300" cy="16365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5"/>
          <p:cNvSpPr txBox="1"/>
          <p:nvPr/>
        </p:nvSpPr>
        <p:spPr>
          <a:xfrm>
            <a:off x="311700" y="3603700"/>
            <a:ext cx="8520600" cy="14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200 and 201****** runs, the temperature of the focal plane and the 250mK far sensor have a </a:t>
            </a:r>
            <a:r>
              <a:rPr lang="en"/>
              <a:t>close linear</a:t>
            </a:r>
            <a:r>
              <a:rPr lang="en"/>
              <a:t> correlation. I assume that the data above for temperatures &gt;0.4K are data from warmup/cooldown.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212****** runs the focal plane is colder by &gt;0.1K.  It’s hard to establish if, for these runs, the focal plane has less of a linear relationship with the 250mK. It seems like the focal plane is mostly independent wrt the 250mK stage and is at a constant 0.2K.</a:t>
            </a:r>
            <a:endParaRPr/>
          </a:p>
        </p:txBody>
      </p:sp>
      <p:sp>
        <p:nvSpPr>
          <p:cNvPr id="165" name="Google Shape;165;p25"/>
          <p:cNvSpPr txBox="1"/>
          <p:nvPr>
            <p:ph type="title"/>
          </p:nvPr>
        </p:nvSpPr>
        <p:spPr>
          <a:xfrm>
            <a:off x="240600" y="142650"/>
            <a:ext cx="866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Focal plane colder on 212****** runs: 250mK stage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178850" y="183150"/>
            <a:ext cx="866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Focal plane colder on 212****** runs: 4K heads</a:t>
            </a:r>
            <a:endParaRPr/>
          </a:p>
        </p:txBody>
      </p:sp>
      <p:pic>
        <p:nvPicPr>
          <p:cNvPr id="171" name="Google Shape;171;p26"/>
          <p:cNvPicPr preferRelativeResize="0"/>
          <p:nvPr/>
        </p:nvPicPr>
        <p:blipFill>
          <a:blip r:embed="rId3">
            <a:alphaModFix/>
          </a:blip>
          <a:stretch>
            <a:fillRect/>
          </a:stretch>
        </p:blipFill>
        <p:spPr>
          <a:xfrm>
            <a:off x="4452650" y="755850"/>
            <a:ext cx="3497576" cy="2623175"/>
          </a:xfrm>
          <a:prstGeom prst="rect">
            <a:avLst/>
          </a:prstGeom>
          <a:noFill/>
          <a:ln>
            <a:noFill/>
          </a:ln>
        </p:spPr>
      </p:pic>
      <p:pic>
        <p:nvPicPr>
          <p:cNvPr id="172" name="Google Shape;172;p26"/>
          <p:cNvPicPr preferRelativeResize="0"/>
          <p:nvPr/>
        </p:nvPicPr>
        <p:blipFill>
          <a:blip r:embed="rId4">
            <a:alphaModFix/>
          </a:blip>
          <a:stretch>
            <a:fillRect/>
          </a:stretch>
        </p:blipFill>
        <p:spPr>
          <a:xfrm>
            <a:off x="955075" y="755850"/>
            <a:ext cx="3497574" cy="2623174"/>
          </a:xfrm>
          <a:prstGeom prst="rect">
            <a:avLst/>
          </a:prstGeom>
          <a:noFill/>
          <a:ln>
            <a:noFill/>
          </a:ln>
        </p:spPr>
      </p:pic>
      <p:sp>
        <p:nvSpPr>
          <p:cNvPr id="173" name="Google Shape;173;p26"/>
          <p:cNvSpPr txBox="1"/>
          <p:nvPr/>
        </p:nvSpPr>
        <p:spPr>
          <a:xfrm>
            <a:off x="385800" y="3426025"/>
            <a:ext cx="83724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same is reflected in the data for the 4k heads (backend and 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focal plane temperature is constant with respect to the OT and backend 4k fridge heads (with the exception of a few outliers).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runs before the 212****** </a:t>
            </a:r>
            <a:r>
              <a:rPr lang="en"/>
              <a:t>receiver</a:t>
            </a:r>
            <a:r>
              <a:rPr lang="en"/>
              <a:t> work, the focal plane temperature was ~0.33K, and afterwards, the focal plane temperature was lower to ~0.2K.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96400" y="105625"/>
            <a:ext cx="809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a:t>
            </a:r>
            <a:r>
              <a:rPr lang="en"/>
              <a:t>K filter left-right temperature differences</a:t>
            </a:r>
            <a:endParaRPr/>
          </a:p>
        </p:txBody>
      </p:sp>
      <p:sp>
        <p:nvSpPr>
          <p:cNvPr id="179" name="Google Shape;179;p27"/>
          <p:cNvSpPr txBox="1"/>
          <p:nvPr>
            <p:ph idx="1" type="body"/>
          </p:nvPr>
        </p:nvSpPr>
        <p:spPr>
          <a:xfrm>
            <a:off x="0" y="3516025"/>
            <a:ext cx="9144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500">
                <a:solidFill>
                  <a:srgbClr val="000000"/>
                </a:solidFill>
              </a:rPr>
              <a:t>One would expect a larger linear correlation between each side of the 50K stage filter, especially for the relatively small error in the temperature readings. However, the 200****** to 201****** and 201****** to 212****** sets independently have high linear correlation. For these runs, the left side of the filter is consistently ~2K warmer than the right side. The 212****** and onward runs have the left side of the filter an additional ~2K warmer, and this set has poor linear correlation - but this may be a consequence of a small data set and higher error than the other the runid sets.</a:t>
            </a:r>
            <a:endParaRPr sz="1500">
              <a:solidFill>
                <a:srgbClr val="000000"/>
              </a:solidFill>
            </a:endParaRPr>
          </a:p>
        </p:txBody>
      </p:sp>
      <p:pic>
        <p:nvPicPr>
          <p:cNvPr id="180" name="Google Shape;180;p27"/>
          <p:cNvPicPr preferRelativeResize="0"/>
          <p:nvPr/>
        </p:nvPicPr>
        <p:blipFill>
          <a:blip r:embed="rId3">
            <a:alphaModFix/>
          </a:blip>
          <a:stretch>
            <a:fillRect/>
          </a:stretch>
        </p:blipFill>
        <p:spPr>
          <a:xfrm>
            <a:off x="738975" y="678337"/>
            <a:ext cx="3699501" cy="2774624"/>
          </a:xfrm>
          <a:prstGeom prst="rect">
            <a:avLst/>
          </a:prstGeom>
          <a:noFill/>
          <a:ln>
            <a:noFill/>
          </a:ln>
        </p:spPr>
      </p:pic>
      <p:pic>
        <p:nvPicPr>
          <p:cNvPr id="181" name="Google Shape;181;p27"/>
          <p:cNvPicPr preferRelativeResize="0"/>
          <p:nvPr/>
        </p:nvPicPr>
        <p:blipFill>
          <a:blip r:embed="rId4">
            <a:alphaModFix/>
          </a:blip>
          <a:stretch>
            <a:fillRect/>
          </a:stretch>
        </p:blipFill>
        <p:spPr>
          <a:xfrm>
            <a:off x="4705525" y="678325"/>
            <a:ext cx="3699499" cy="2774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0" y="15240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50K bottom vs backend SC cryo components: interesting</a:t>
            </a:r>
            <a:endParaRPr/>
          </a:p>
        </p:txBody>
      </p:sp>
      <p:pic>
        <p:nvPicPr>
          <p:cNvPr id="187" name="Google Shape;187;p28"/>
          <p:cNvPicPr preferRelativeResize="0"/>
          <p:nvPr/>
        </p:nvPicPr>
        <p:blipFill>
          <a:blip r:embed="rId3">
            <a:alphaModFix/>
          </a:blip>
          <a:stretch>
            <a:fillRect/>
          </a:stretch>
        </p:blipFill>
        <p:spPr>
          <a:xfrm>
            <a:off x="0" y="748138"/>
            <a:ext cx="2743426" cy="2057575"/>
          </a:xfrm>
          <a:prstGeom prst="rect">
            <a:avLst/>
          </a:prstGeom>
          <a:noFill/>
          <a:ln>
            <a:noFill/>
          </a:ln>
        </p:spPr>
      </p:pic>
      <p:pic>
        <p:nvPicPr>
          <p:cNvPr id="188" name="Google Shape;188;p28"/>
          <p:cNvPicPr preferRelativeResize="0"/>
          <p:nvPr/>
        </p:nvPicPr>
        <p:blipFill>
          <a:blip r:embed="rId4">
            <a:alphaModFix/>
          </a:blip>
          <a:stretch>
            <a:fillRect/>
          </a:stretch>
        </p:blipFill>
        <p:spPr>
          <a:xfrm>
            <a:off x="2668500" y="2828787"/>
            <a:ext cx="2804867" cy="2103650"/>
          </a:xfrm>
          <a:prstGeom prst="rect">
            <a:avLst/>
          </a:prstGeom>
          <a:noFill/>
          <a:ln>
            <a:noFill/>
          </a:ln>
        </p:spPr>
      </p:pic>
      <p:sp>
        <p:nvSpPr>
          <p:cNvPr id="189" name="Google Shape;189;p28"/>
          <p:cNvSpPr txBox="1"/>
          <p:nvPr/>
        </p:nvSpPr>
        <p:spPr>
          <a:xfrm>
            <a:off x="5384700" y="837250"/>
            <a:ext cx="3759300" cy="42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Interesting that the 50K bottom has such poor correlations wrt the </a:t>
            </a:r>
            <a:r>
              <a:rPr lang="en"/>
              <a:t>refrigeration</a:t>
            </a:r>
            <a:r>
              <a:rPr lang="en"/>
              <a:t> components (esp the 50K head).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Plotted are the 50K bottom’s relationships to four SC fridge components: 4k head, 50k head, he3 ultrapump, and mainplate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212****** runs have the 50K bottom markedly warmer by ~5K relative to the 201****** runs.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201****** runs are a further ~5K warmer than the 200****** runs.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50K bottom: ranges in temperature ~68-93 K, quite off from 50K</a:t>
            </a:r>
            <a:endParaRPr/>
          </a:p>
        </p:txBody>
      </p:sp>
      <p:pic>
        <p:nvPicPr>
          <p:cNvPr id="190" name="Google Shape;190;p28"/>
          <p:cNvPicPr preferRelativeResize="0"/>
          <p:nvPr/>
        </p:nvPicPr>
        <p:blipFill>
          <a:blip r:embed="rId5">
            <a:alphaModFix/>
          </a:blip>
          <a:stretch>
            <a:fillRect/>
          </a:stretch>
        </p:blipFill>
        <p:spPr>
          <a:xfrm>
            <a:off x="0" y="2959450"/>
            <a:ext cx="2743426" cy="2057550"/>
          </a:xfrm>
          <a:prstGeom prst="rect">
            <a:avLst/>
          </a:prstGeom>
          <a:noFill/>
          <a:ln>
            <a:noFill/>
          </a:ln>
        </p:spPr>
      </p:pic>
      <p:pic>
        <p:nvPicPr>
          <p:cNvPr id="191" name="Google Shape;191;p28"/>
          <p:cNvPicPr preferRelativeResize="0"/>
          <p:nvPr/>
        </p:nvPicPr>
        <p:blipFill>
          <a:blip r:embed="rId6">
            <a:alphaModFix/>
          </a:blip>
          <a:stretch>
            <a:fillRect/>
          </a:stretch>
        </p:blipFill>
        <p:spPr>
          <a:xfrm>
            <a:off x="0" y="725099"/>
            <a:ext cx="2804875" cy="2103664"/>
          </a:xfrm>
          <a:prstGeom prst="rect">
            <a:avLst/>
          </a:prstGeom>
          <a:noFill/>
          <a:ln>
            <a:noFill/>
          </a:ln>
        </p:spPr>
      </p:pic>
      <p:pic>
        <p:nvPicPr>
          <p:cNvPr id="192" name="Google Shape;192;p28"/>
          <p:cNvPicPr preferRelativeResize="0"/>
          <p:nvPr/>
        </p:nvPicPr>
        <p:blipFill>
          <a:blip r:embed="rId7">
            <a:alphaModFix/>
          </a:blip>
          <a:stretch>
            <a:fillRect/>
          </a:stretch>
        </p:blipFill>
        <p:spPr>
          <a:xfrm>
            <a:off x="2603025" y="791948"/>
            <a:ext cx="2743426" cy="20575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a:blip r:embed="rId3">
            <a:alphaModFix/>
          </a:blip>
          <a:stretch>
            <a:fillRect/>
          </a:stretch>
        </p:blipFill>
        <p:spPr>
          <a:xfrm>
            <a:off x="264950" y="659750"/>
            <a:ext cx="4186026" cy="3139525"/>
          </a:xfrm>
          <a:prstGeom prst="rect">
            <a:avLst/>
          </a:prstGeom>
          <a:noFill/>
          <a:ln>
            <a:noFill/>
          </a:ln>
        </p:spPr>
      </p:pic>
      <p:sp>
        <p:nvSpPr>
          <p:cNvPr id="198" name="Google Shape;198;p29"/>
          <p:cNvSpPr txBox="1"/>
          <p:nvPr>
            <p:ph type="title"/>
          </p:nvPr>
        </p:nvSpPr>
        <p:spPr>
          <a:xfrm>
            <a:off x="0" y="10225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 fridge components more correlated for 212****** runs</a:t>
            </a:r>
            <a:endParaRPr/>
          </a:p>
        </p:txBody>
      </p:sp>
      <p:sp>
        <p:nvSpPr>
          <p:cNvPr id="199" name="Google Shape;199;p29"/>
          <p:cNvSpPr txBox="1"/>
          <p:nvPr>
            <p:ph idx="1" type="body"/>
          </p:nvPr>
        </p:nvSpPr>
        <p:spPr>
          <a:xfrm>
            <a:off x="171425" y="3799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The SC mainplate roughly has a linear relationship wrt the other fridge components (shown above are the He4 interpump and backend 4k head as examples). However, for runs 201****** to 212******, the relationship involves two distinct subsets </a:t>
            </a:r>
            <a:r>
              <a:rPr lang="en" sz="1400">
                <a:solidFill>
                  <a:schemeClr val="dk1"/>
                </a:solidFill>
              </a:rPr>
              <a:t>separated</a:t>
            </a:r>
            <a:r>
              <a:rPr lang="en" sz="1400">
                <a:solidFill>
                  <a:schemeClr val="dk1"/>
                </a:solidFill>
              </a:rPr>
              <a:t> by ~0.05K in the mainplate temperature. For the 200****** to 201****** and 212****** onwards runids, however, the mainplate temperature is more aligned with the rest of the fridge components.</a:t>
            </a:r>
            <a:endParaRPr/>
          </a:p>
        </p:txBody>
      </p:sp>
      <p:pic>
        <p:nvPicPr>
          <p:cNvPr id="200" name="Google Shape;200;p29"/>
          <p:cNvPicPr preferRelativeResize="0"/>
          <p:nvPr/>
        </p:nvPicPr>
        <p:blipFill>
          <a:blip r:embed="rId4">
            <a:alphaModFix/>
          </a:blip>
          <a:stretch>
            <a:fillRect/>
          </a:stretch>
        </p:blipFill>
        <p:spPr>
          <a:xfrm>
            <a:off x="4210375" y="659743"/>
            <a:ext cx="4186026" cy="31395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a:blip r:embed="rId3">
            <a:alphaModFix/>
          </a:blip>
          <a:stretch>
            <a:fillRect/>
          </a:stretch>
        </p:blipFill>
        <p:spPr>
          <a:xfrm>
            <a:off x="0" y="2800057"/>
            <a:ext cx="3124600" cy="2343443"/>
          </a:xfrm>
          <a:prstGeom prst="rect">
            <a:avLst/>
          </a:prstGeom>
          <a:noFill/>
          <a:ln>
            <a:noFill/>
          </a:ln>
        </p:spPr>
      </p:pic>
      <p:pic>
        <p:nvPicPr>
          <p:cNvPr id="206" name="Google Shape;206;p30"/>
          <p:cNvPicPr preferRelativeResize="0"/>
          <p:nvPr/>
        </p:nvPicPr>
        <p:blipFill>
          <a:blip r:embed="rId4">
            <a:alphaModFix/>
          </a:blip>
          <a:stretch>
            <a:fillRect/>
          </a:stretch>
        </p:blipFill>
        <p:spPr>
          <a:xfrm>
            <a:off x="0" y="642975"/>
            <a:ext cx="3124600" cy="2343450"/>
          </a:xfrm>
          <a:prstGeom prst="rect">
            <a:avLst/>
          </a:prstGeom>
          <a:noFill/>
          <a:ln>
            <a:noFill/>
          </a:ln>
        </p:spPr>
      </p:pic>
      <p:sp>
        <p:nvSpPr>
          <p:cNvPr id="207" name="Google Shape;207;p30"/>
          <p:cNvSpPr txBox="1"/>
          <p:nvPr>
            <p:ph type="title"/>
          </p:nvPr>
        </p:nvSpPr>
        <p:spPr>
          <a:xfrm>
            <a:off x="311700" y="19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Iceboard: linear relationships</a:t>
            </a:r>
            <a:endParaRPr/>
          </a:p>
        </p:txBody>
      </p:sp>
      <p:pic>
        <p:nvPicPr>
          <p:cNvPr id="208" name="Google Shape;208;p30"/>
          <p:cNvPicPr preferRelativeResize="0"/>
          <p:nvPr/>
        </p:nvPicPr>
        <p:blipFill>
          <a:blip r:embed="rId5">
            <a:alphaModFix/>
          </a:blip>
          <a:stretch>
            <a:fillRect/>
          </a:stretch>
        </p:blipFill>
        <p:spPr>
          <a:xfrm>
            <a:off x="2842375" y="2994581"/>
            <a:ext cx="2741075" cy="2055820"/>
          </a:xfrm>
          <a:prstGeom prst="rect">
            <a:avLst/>
          </a:prstGeom>
          <a:noFill/>
          <a:ln>
            <a:noFill/>
          </a:ln>
        </p:spPr>
      </p:pic>
      <p:pic>
        <p:nvPicPr>
          <p:cNvPr id="209" name="Google Shape;209;p30"/>
          <p:cNvPicPr preferRelativeResize="0"/>
          <p:nvPr/>
        </p:nvPicPr>
        <p:blipFill>
          <a:blip r:embed="rId6">
            <a:alphaModFix/>
          </a:blip>
          <a:stretch>
            <a:fillRect/>
          </a:stretch>
        </p:blipFill>
        <p:spPr>
          <a:xfrm>
            <a:off x="5433820" y="2920971"/>
            <a:ext cx="2259950" cy="2203025"/>
          </a:xfrm>
          <a:prstGeom prst="rect">
            <a:avLst/>
          </a:prstGeom>
          <a:noFill/>
          <a:ln>
            <a:noFill/>
          </a:ln>
        </p:spPr>
      </p:pic>
      <p:pic>
        <p:nvPicPr>
          <p:cNvPr id="210" name="Google Shape;210;p30"/>
          <p:cNvPicPr preferRelativeResize="0"/>
          <p:nvPr/>
        </p:nvPicPr>
        <p:blipFill>
          <a:blip r:embed="rId7">
            <a:alphaModFix/>
          </a:blip>
          <a:stretch>
            <a:fillRect/>
          </a:stretch>
        </p:blipFill>
        <p:spPr>
          <a:xfrm>
            <a:off x="2842375" y="851025"/>
            <a:ext cx="2847200" cy="2135400"/>
          </a:xfrm>
          <a:prstGeom prst="rect">
            <a:avLst/>
          </a:prstGeom>
          <a:noFill/>
          <a:ln>
            <a:noFill/>
          </a:ln>
        </p:spPr>
      </p:pic>
      <p:sp>
        <p:nvSpPr>
          <p:cNvPr id="211" name="Google Shape;211;p30"/>
          <p:cNvSpPr txBox="1"/>
          <p:nvPr/>
        </p:nvSpPr>
        <p:spPr>
          <a:xfrm>
            <a:off x="5490600" y="814175"/>
            <a:ext cx="3591000" cy="20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SQCB (for both Mezzanines) is the only iceboard component which has a strictly linear relationship with the average iceboard temperature.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that no two SQCBs are more than 5°C in difference, and for all times, the SQCBs have the same temperature ordering across the iceboards.</a:t>
            </a:r>
            <a:endParaRPr/>
          </a:p>
        </p:txBody>
      </p:sp>
      <p:sp>
        <p:nvSpPr>
          <p:cNvPr id="212" name="Google Shape;212;p30"/>
          <p:cNvSpPr/>
          <p:nvPr/>
        </p:nvSpPr>
        <p:spPr>
          <a:xfrm>
            <a:off x="1076700" y="1957825"/>
            <a:ext cx="243000" cy="25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txBox="1"/>
          <p:nvPr/>
        </p:nvSpPr>
        <p:spPr>
          <a:xfrm>
            <a:off x="1329200" y="3921675"/>
            <a:ext cx="2430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1319700" y="3959100"/>
            <a:ext cx="243000" cy="25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222850" y="14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Iceboard: nonlinear relationships</a:t>
            </a:r>
            <a:endParaRPr/>
          </a:p>
        </p:txBody>
      </p:sp>
      <p:pic>
        <p:nvPicPr>
          <p:cNvPr id="220" name="Google Shape;220;p31"/>
          <p:cNvPicPr preferRelativeResize="0"/>
          <p:nvPr/>
        </p:nvPicPr>
        <p:blipFill>
          <a:blip r:embed="rId3">
            <a:alphaModFix/>
          </a:blip>
          <a:stretch>
            <a:fillRect/>
          </a:stretch>
        </p:blipFill>
        <p:spPr>
          <a:xfrm>
            <a:off x="7288480" y="3286722"/>
            <a:ext cx="1738958" cy="1749291"/>
          </a:xfrm>
          <a:prstGeom prst="rect">
            <a:avLst/>
          </a:prstGeom>
          <a:noFill/>
          <a:ln>
            <a:noFill/>
          </a:ln>
        </p:spPr>
      </p:pic>
      <p:pic>
        <p:nvPicPr>
          <p:cNvPr id="221" name="Google Shape;221;p31"/>
          <p:cNvPicPr preferRelativeResize="0"/>
          <p:nvPr/>
        </p:nvPicPr>
        <p:blipFill>
          <a:blip r:embed="rId4">
            <a:alphaModFix/>
          </a:blip>
          <a:stretch>
            <a:fillRect/>
          </a:stretch>
        </p:blipFill>
        <p:spPr>
          <a:xfrm>
            <a:off x="5458317" y="3683675"/>
            <a:ext cx="1886181" cy="1459825"/>
          </a:xfrm>
          <a:prstGeom prst="rect">
            <a:avLst/>
          </a:prstGeom>
          <a:noFill/>
          <a:ln>
            <a:noFill/>
          </a:ln>
        </p:spPr>
      </p:pic>
      <p:pic>
        <p:nvPicPr>
          <p:cNvPr id="222" name="Google Shape;222;p31"/>
          <p:cNvPicPr preferRelativeResize="0"/>
          <p:nvPr/>
        </p:nvPicPr>
        <p:blipFill>
          <a:blip r:embed="rId5">
            <a:alphaModFix/>
          </a:blip>
          <a:stretch>
            <a:fillRect/>
          </a:stretch>
        </p:blipFill>
        <p:spPr>
          <a:xfrm>
            <a:off x="3715700" y="3683675"/>
            <a:ext cx="1886181" cy="1459796"/>
          </a:xfrm>
          <a:prstGeom prst="rect">
            <a:avLst/>
          </a:prstGeom>
          <a:noFill/>
          <a:ln>
            <a:noFill/>
          </a:ln>
        </p:spPr>
      </p:pic>
      <p:pic>
        <p:nvPicPr>
          <p:cNvPr id="223" name="Google Shape;223;p31"/>
          <p:cNvPicPr preferRelativeResize="0"/>
          <p:nvPr/>
        </p:nvPicPr>
        <p:blipFill>
          <a:blip r:embed="rId6">
            <a:alphaModFix/>
          </a:blip>
          <a:stretch>
            <a:fillRect/>
          </a:stretch>
        </p:blipFill>
        <p:spPr>
          <a:xfrm>
            <a:off x="3715700" y="2223852"/>
            <a:ext cx="1886181" cy="1459817"/>
          </a:xfrm>
          <a:prstGeom prst="rect">
            <a:avLst/>
          </a:prstGeom>
          <a:noFill/>
          <a:ln>
            <a:noFill/>
          </a:ln>
        </p:spPr>
      </p:pic>
      <p:pic>
        <p:nvPicPr>
          <p:cNvPr id="224" name="Google Shape;224;p31"/>
          <p:cNvPicPr preferRelativeResize="0"/>
          <p:nvPr/>
        </p:nvPicPr>
        <p:blipFill>
          <a:blip r:embed="rId7">
            <a:alphaModFix/>
          </a:blip>
          <a:stretch>
            <a:fillRect/>
          </a:stretch>
        </p:blipFill>
        <p:spPr>
          <a:xfrm>
            <a:off x="3715703" y="764052"/>
            <a:ext cx="1886186" cy="1459796"/>
          </a:xfrm>
          <a:prstGeom prst="rect">
            <a:avLst/>
          </a:prstGeom>
          <a:noFill/>
          <a:ln>
            <a:noFill/>
          </a:ln>
        </p:spPr>
      </p:pic>
      <p:pic>
        <p:nvPicPr>
          <p:cNvPr id="225" name="Google Shape;225;p31"/>
          <p:cNvPicPr preferRelativeResize="0"/>
          <p:nvPr/>
        </p:nvPicPr>
        <p:blipFill>
          <a:blip r:embed="rId8">
            <a:alphaModFix/>
          </a:blip>
          <a:stretch>
            <a:fillRect/>
          </a:stretch>
        </p:blipFill>
        <p:spPr>
          <a:xfrm>
            <a:off x="5458317" y="2223852"/>
            <a:ext cx="1886181" cy="1459817"/>
          </a:xfrm>
          <a:prstGeom prst="rect">
            <a:avLst/>
          </a:prstGeom>
          <a:noFill/>
          <a:ln>
            <a:noFill/>
          </a:ln>
        </p:spPr>
      </p:pic>
      <p:pic>
        <p:nvPicPr>
          <p:cNvPr id="226" name="Google Shape;226;p31"/>
          <p:cNvPicPr preferRelativeResize="0"/>
          <p:nvPr/>
        </p:nvPicPr>
        <p:blipFill>
          <a:blip r:embed="rId9">
            <a:alphaModFix/>
          </a:blip>
          <a:stretch>
            <a:fillRect/>
          </a:stretch>
        </p:blipFill>
        <p:spPr>
          <a:xfrm>
            <a:off x="5458317" y="764050"/>
            <a:ext cx="1886181" cy="1459811"/>
          </a:xfrm>
          <a:prstGeom prst="rect">
            <a:avLst/>
          </a:prstGeom>
          <a:noFill/>
          <a:ln>
            <a:noFill/>
          </a:ln>
        </p:spPr>
      </p:pic>
      <p:pic>
        <p:nvPicPr>
          <p:cNvPr id="227" name="Google Shape;227;p31"/>
          <p:cNvPicPr preferRelativeResize="0"/>
          <p:nvPr/>
        </p:nvPicPr>
        <p:blipFill>
          <a:blip r:embed="rId10">
            <a:alphaModFix/>
          </a:blip>
          <a:stretch>
            <a:fillRect/>
          </a:stretch>
        </p:blipFill>
        <p:spPr>
          <a:xfrm>
            <a:off x="7214869" y="764055"/>
            <a:ext cx="1886181" cy="1459802"/>
          </a:xfrm>
          <a:prstGeom prst="rect">
            <a:avLst/>
          </a:prstGeom>
          <a:noFill/>
          <a:ln>
            <a:noFill/>
          </a:ln>
        </p:spPr>
      </p:pic>
      <p:sp>
        <p:nvSpPr>
          <p:cNvPr id="228" name="Google Shape;228;p31"/>
          <p:cNvSpPr txBox="1"/>
          <p:nvPr/>
        </p:nvSpPr>
        <p:spPr>
          <a:xfrm>
            <a:off x="311600" y="881450"/>
            <a:ext cx="3212100" cy="40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other iceboard components (MB_PHY, MB_Power, Mezz 1, Mezz 2, FPGA, FPGA DIE, ARM) are linear for small temperatures.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temperatures ~</a:t>
            </a:r>
            <a:r>
              <a:rPr lang="en">
                <a:solidFill>
                  <a:schemeClr val="dk1"/>
                </a:solidFill>
              </a:rPr>
              <a:t>10</a:t>
            </a:r>
            <a:r>
              <a:rPr lang="en">
                <a:solidFill>
                  <a:schemeClr val="dk1"/>
                </a:solidFill>
              </a:rPr>
              <a:t>°C above each components minimum, the relationship becomes nonlinear.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Two distinct subgroups form above and below the component’s average temperature. (above and below the fit line)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57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Runid reference table</a:t>
            </a:r>
            <a:endParaRPr/>
          </a:p>
        </p:txBody>
      </p:sp>
      <p:sp>
        <p:nvSpPr>
          <p:cNvPr id="61" name="Google Shape;61;p14"/>
          <p:cNvSpPr txBox="1"/>
          <p:nvPr/>
        </p:nvSpPr>
        <p:spPr>
          <a:xfrm>
            <a:off x="476550" y="729975"/>
            <a:ext cx="7887000" cy="11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Modifications were made on the receiver between the 200******, 201******, and 212****** runs.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Many differences and nonlinearities between temperature data sets can be explained by considering the data </a:t>
            </a:r>
            <a:r>
              <a:rPr lang="en"/>
              <a:t>separately</a:t>
            </a:r>
            <a:r>
              <a:rPr lang="en"/>
              <a:t> in these three periods:</a:t>
            </a:r>
            <a:endParaRPr/>
          </a:p>
        </p:txBody>
      </p:sp>
      <p:graphicFrame>
        <p:nvGraphicFramePr>
          <p:cNvPr id="62" name="Google Shape;62;p14"/>
          <p:cNvGraphicFramePr/>
          <p:nvPr/>
        </p:nvGraphicFramePr>
        <p:xfrm>
          <a:off x="230875" y="1809750"/>
          <a:ext cx="3000000" cy="3000000"/>
        </p:xfrm>
        <a:graphic>
          <a:graphicData uri="http://schemas.openxmlformats.org/drawingml/2006/table">
            <a:tbl>
              <a:tblPr>
                <a:noFill/>
                <a:tableStyleId>{C6F1316F-0255-4668-AEFB-267A6A2326E5}</a:tableStyleId>
              </a:tblPr>
              <a:tblGrid>
                <a:gridCol w="1736450"/>
                <a:gridCol w="1736450"/>
                <a:gridCol w="1736450"/>
                <a:gridCol w="1736450"/>
                <a:gridCol w="17364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First runid</a:t>
                      </a:r>
                      <a:endParaRPr/>
                    </a:p>
                  </a:txBody>
                  <a:tcPr marT="91425" marB="91425" marR="91425" marL="91425"/>
                </a:tc>
                <a:tc>
                  <a:txBody>
                    <a:bodyPr/>
                    <a:lstStyle/>
                    <a:p>
                      <a:pPr indent="0" lvl="0" marL="0" rtl="0" algn="l">
                        <a:spcBef>
                          <a:spcPts val="0"/>
                        </a:spcBef>
                        <a:spcAft>
                          <a:spcPts val="0"/>
                        </a:spcAft>
                        <a:buNone/>
                      </a:pPr>
                      <a:r>
                        <a:rPr lang="en"/>
                        <a:t>First date</a:t>
                      </a:r>
                      <a:endParaRPr/>
                    </a:p>
                  </a:txBody>
                  <a:tcPr marT="91425" marB="91425" marR="91425" marL="91425"/>
                </a:tc>
                <a:tc>
                  <a:txBody>
                    <a:bodyPr/>
                    <a:lstStyle/>
                    <a:p>
                      <a:pPr indent="0" lvl="0" marL="0" rtl="0" algn="l">
                        <a:spcBef>
                          <a:spcPts val="0"/>
                        </a:spcBef>
                        <a:spcAft>
                          <a:spcPts val="0"/>
                        </a:spcAft>
                        <a:buNone/>
                      </a:pPr>
                      <a:r>
                        <a:rPr lang="en"/>
                        <a:t>Last runid</a:t>
                      </a:r>
                      <a:endParaRPr/>
                    </a:p>
                  </a:txBody>
                  <a:tcPr marT="91425" marB="91425" marR="91425" marL="91425"/>
                </a:tc>
                <a:tc>
                  <a:txBody>
                    <a:bodyPr/>
                    <a:lstStyle/>
                    <a:p>
                      <a:pPr indent="0" lvl="0" marL="0" rtl="0" algn="l">
                        <a:spcBef>
                          <a:spcPts val="0"/>
                        </a:spcBef>
                        <a:spcAft>
                          <a:spcPts val="0"/>
                        </a:spcAft>
                        <a:buNone/>
                      </a:pPr>
                      <a:r>
                        <a:rPr lang="en"/>
                        <a:t>Last date</a:t>
                      </a:r>
                      <a:endParaRPr/>
                    </a:p>
                  </a:txBody>
                  <a:tcPr marT="91425" marB="91425" marR="91425" marL="91425"/>
                </a:tc>
              </a:tr>
              <a:tr h="381000">
                <a:tc>
                  <a:txBody>
                    <a:bodyPr/>
                    <a:lstStyle/>
                    <a:p>
                      <a:pPr indent="0" lvl="0" marL="0" rtl="0" algn="l">
                        <a:spcBef>
                          <a:spcPts val="0"/>
                        </a:spcBef>
                        <a:spcAft>
                          <a:spcPts val="0"/>
                        </a:spcAft>
                        <a:buNone/>
                      </a:pPr>
                      <a:r>
                        <a:rPr lang="en"/>
                        <a:t>Original </a:t>
                      </a:r>
                      <a:r>
                        <a:rPr lang="en"/>
                        <a:t>receiver</a:t>
                      </a:r>
                      <a:endParaRPr/>
                    </a:p>
                  </a:txBody>
                  <a:tcPr marT="91425" marB="91425" marR="91425" marL="91425"/>
                </a:tc>
                <a:tc>
                  <a:txBody>
                    <a:bodyPr/>
                    <a:lstStyle/>
                    <a:p>
                      <a:pPr indent="0" lvl="0" marL="0" rtl="0" algn="l">
                        <a:spcBef>
                          <a:spcPts val="0"/>
                        </a:spcBef>
                        <a:spcAft>
                          <a:spcPts val="0"/>
                        </a:spcAft>
                        <a:buNone/>
                      </a:pPr>
                      <a:r>
                        <a:rPr lang="en"/>
                        <a:t>20000021</a:t>
                      </a:r>
                      <a:endParaRPr/>
                    </a:p>
                  </a:txBody>
                  <a:tcPr marT="91425" marB="91425" marR="91425" marL="91425"/>
                </a:tc>
                <a:tc>
                  <a:txBody>
                    <a:bodyPr/>
                    <a:lstStyle/>
                    <a:p>
                      <a:pPr indent="0" lvl="0" marL="0" rtl="0" algn="l">
                        <a:spcBef>
                          <a:spcPts val="0"/>
                        </a:spcBef>
                        <a:spcAft>
                          <a:spcPts val="0"/>
                        </a:spcAft>
                        <a:buNone/>
                      </a:pPr>
                      <a:r>
                        <a:rPr lang="en"/>
                        <a:t>2018-12-26</a:t>
                      </a:r>
                      <a:endParaRPr/>
                    </a:p>
                  </a:txBody>
                  <a:tcPr marT="91425" marB="91425" marR="91425" marL="91425"/>
                </a:tc>
                <a:tc>
                  <a:txBody>
                    <a:bodyPr/>
                    <a:lstStyle/>
                    <a:p>
                      <a:pPr indent="0" lvl="0" marL="0" rtl="0" algn="l">
                        <a:spcBef>
                          <a:spcPts val="0"/>
                        </a:spcBef>
                        <a:spcAft>
                          <a:spcPts val="0"/>
                        </a:spcAft>
                        <a:buNone/>
                      </a:pPr>
                      <a:r>
                        <a:rPr lang="en"/>
                        <a:t>20000327</a:t>
                      </a:r>
                      <a:endParaRPr/>
                    </a:p>
                  </a:txBody>
                  <a:tcPr marT="91425" marB="91425" marR="91425" marL="91425"/>
                </a:tc>
                <a:tc>
                  <a:txBody>
                    <a:bodyPr/>
                    <a:lstStyle/>
                    <a:p>
                      <a:pPr indent="0" lvl="0" marL="0" rtl="0" algn="l">
                        <a:spcBef>
                          <a:spcPts val="0"/>
                        </a:spcBef>
                        <a:spcAft>
                          <a:spcPts val="0"/>
                        </a:spcAft>
                        <a:buNone/>
                      </a:pPr>
                      <a:r>
                        <a:rPr lang="en"/>
                        <a:t>2019-03-06</a:t>
                      </a:r>
                      <a:endParaRPr/>
                    </a:p>
                  </a:txBody>
                  <a:tcPr marT="91425" marB="91425" marR="91425" marL="91425"/>
                </a:tc>
              </a:tr>
              <a:tr h="396200">
                <a:tc>
                  <a:txBody>
                    <a:bodyPr/>
                    <a:lstStyle/>
                    <a:p>
                      <a:pPr indent="0" lvl="0" marL="0" rtl="0" algn="l">
                        <a:spcBef>
                          <a:spcPts val="0"/>
                        </a:spcBef>
                        <a:spcAft>
                          <a:spcPts val="0"/>
                        </a:spcAft>
                        <a:buNone/>
                      </a:pPr>
                      <a:r>
                        <a:rPr lang="en"/>
                        <a:t>After first round of modifications</a:t>
                      </a:r>
                      <a:endParaRPr/>
                    </a:p>
                  </a:txBody>
                  <a:tcPr marT="91425" marB="91425" marR="91425" marL="91425"/>
                </a:tc>
                <a:tc>
                  <a:txBody>
                    <a:bodyPr/>
                    <a:lstStyle/>
                    <a:p>
                      <a:pPr indent="0" lvl="0" marL="0" rtl="0" algn="l">
                        <a:spcBef>
                          <a:spcPts val="0"/>
                        </a:spcBef>
                        <a:spcAft>
                          <a:spcPts val="0"/>
                        </a:spcAft>
                        <a:buNone/>
                      </a:pPr>
                      <a:r>
                        <a:rPr lang="en"/>
                        <a:t>20100001</a:t>
                      </a:r>
                      <a:endParaRPr/>
                    </a:p>
                  </a:txBody>
                  <a:tcPr marT="91425" marB="91425" marR="91425" marL="91425"/>
                </a:tc>
                <a:tc>
                  <a:txBody>
                    <a:bodyPr/>
                    <a:lstStyle/>
                    <a:p>
                      <a:pPr indent="0" lvl="0" marL="0" rtl="0" algn="l">
                        <a:spcBef>
                          <a:spcPts val="0"/>
                        </a:spcBef>
                        <a:spcAft>
                          <a:spcPts val="0"/>
                        </a:spcAft>
                        <a:buNone/>
                      </a:pPr>
                      <a:r>
                        <a:rPr lang="en"/>
                        <a:t>2019-03-08</a:t>
                      </a:r>
                      <a:endParaRPr/>
                    </a:p>
                  </a:txBody>
                  <a:tcPr marT="91425" marB="91425" marR="91425" marL="91425"/>
                </a:tc>
                <a:tc>
                  <a:txBody>
                    <a:bodyPr/>
                    <a:lstStyle/>
                    <a:p>
                      <a:pPr indent="0" lvl="0" marL="0" rtl="0" algn="l">
                        <a:spcBef>
                          <a:spcPts val="0"/>
                        </a:spcBef>
                        <a:spcAft>
                          <a:spcPts val="0"/>
                        </a:spcAft>
                        <a:buNone/>
                      </a:pPr>
                      <a:r>
                        <a:rPr lang="en"/>
                        <a:t>20102003</a:t>
                      </a:r>
                      <a:endParaRPr/>
                    </a:p>
                  </a:txBody>
                  <a:tcPr marT="91425" marB="91425" marR="91425" marL="91425"/>
                </a:tc>
                <a:tc>
                  <a:txBody>
                    <a:bodyPr/>
                    <a:lstStyle/>
                    <a:p>
                      <a:pPr indent="0" lvl="0" marL="0" rtl="0" algn="l">
                        <a:spcBef>
                          <a:spcPts val="0"/>
                        </a:spcBef>
                        <a:spcAft>
                          <a:spcPts val="0"/>
                        </a:spcAft>
                        <a:buNone/>
                      </a:pPr>
                      <a:r>
                        <a:rPr lang="en"/>
                        <a:t>2019-11-30</a:t>
                      </a:r>
                      <a:endParaRPr/>
                    </a:p>
                  </a:txBody>
                  <a:tcPr marT="91425" marB="91425" marR="91425" marL="91425"/>
                </a:tc>
              </a:tr>
              <a:tr h="381000">
                <a:tc>
                  <a:txBody>
                    <a:bodyPr/>
                    <a:lstStyle/>
                    <a:p>
                      <a:pPr indent="0" lvl="0" marL="0" rtl="0" algn="l">
                        <a:spcBef>
                          <a:spcPts val="0"/>
                        </a:spcBef>
                        <a:spcAft>
                          <a:spcPts val="0"/>
                        </a:spcAft>
                        <a:buNone/>
                      </a:pPr>
                      <a:r>
                        <a:rPr lang="en"/>
                        <a:t>After second round of modifications</a:t>
                      </a:r>
                      <a:endParaRPr/>
                    </a:p>
                  </a:txBody>
                  <a:tcPr marT="91425" marB="91425" marR="91425" marL="91425"/>
                </a:tc>
                <a:tc>
                  <a:txBody>
                    <a:bodyPr/>
                    <a:lstStyle/>
                    <a:p>
                      <a:pPr indent="0" lvl="0" marL="0" rtl="0" algn="l">
                        <a:spcBef>
                          <a:spcPts val="0"/>
                        </a:spcBef>
                        <a:spcAft>
                          <a:spcPts val="0"/>
                        </a:spcAft>
                        <a:buNone/>
                      </a:pPr>
                      <a:r>
                        <a:rPr lang="en"/>
                        <a:t>21200001</a:t>
                      </a:r>
                      <a:endParaRPr/>
                    </a:p>
                  </a:txBody>
                  <a:tcPr marT="91425" marB="91425" marR="91425" marL="91425"/>
                </a:tc>
                <a:tc>
                  <a:txBody>
                    <a:bodyPr/>
                    <a:lstStyle/>
                    <a:p>
                      <a:pPr indent="0" lvl="0" marL="0" rtl="0" algn="l">
                        <a:spcBef>
                          <a:spcPts val="0"/>
                        </a:spcBef>
                        <a:spcAft>
                          <a:spcPts val="0"/>
                        </a:spcAft>
                        <a:buNone/>
                      </a:pPr>
                      <a:r>
                        <a:rPr lang="en"/>
                        <a:t>2020-01-30</a:t>
                      </a:r>
                      <a:endParaRPr/>
                    </a:p>
                  </a:txBody>
                  <a:tcPr marT="91425" marB="91425" marR="91425" marL="91425"/>
                </a:tc>
                <a:tc>
                  <a:txBody>
                    <a:bodyPr/>
                    <a:lstStyle/>
                    <a:p>
                      <a:pPr indent="0" lvl="0" marL="0" rtl="0" algn="l">
                        <a:spcBef>
                          <a:spcPts val="0"/>
                        </a:spcBef>
                        <a:spcAft>
                          <a:spcPts val="0"/>
                        </a:spcAft>
                        <a:buNone/>
                      </a:pPr>
                      <a:r>
                        <a:rPr lang="en"/>
                        <a:t>21200399*</a:t>
                      </a:r>
                      <a:endParaRPr/>
                    </a:p>
                  </a:txBody>
                  <a:tcPr marT="91425" marB="91425" marR="91425" marL="91425"/>
                </a:tc>
                <a:tc>
                  <a:txBody>
                    <a:bodyPr/>
                    <a:lstStyle/>
                    <a:p>
                      <a:pPr indent="0" lvl="0" marL="0" rtl="0" algn="l">
                        <a:spcBef>
                          <a:spcPts val="0"/>
                        </a:spcBef>
                        <a:spcAft>
                          <a:spcPts val="0"/>
                        </a:spcAft>
                        <a:buNone/>
                      </a:pPr>
                      <a:r>
                        <a:rPr lang="en"/>
                        <a:t>2020-03-19</a:t>
                      </a:r>
                      <a:endParaRPr/>
                    </a:p>
                  </a:txBody>
                  <a:tcPr marT="91425" marB="91425" marR="91425" marL="91425"/>
                </a:tc>
              </a:tr>
            </a:tbl>
          </a:graphicData>
        </a:graphic>
      </p:graphicFrame>
      <p:sp>
        <p:nvSpPr>
          <p:cNvPr id="63" name="Google Shape;63;p14"/>
          <p:cNvSpPr txBox="1"/>
          <p:nvPr/>
        </p:nvSpPr>
        <p:spPr>
          <a:xfrm>
            <a:off x="311700" y="3798450"/>
            <a:ext cx="821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*most recent run in database</a:t>
            </a:r>
            <a:endParaRPr/>
          </a:p>
        </p:txBody>
      </p:sp>
      <p:sp>
        <p:nvSpPr>
          <p:cNvPr id="64" name="Google Shape;64;p14"/>
          <p:cNvSpPr txBox="1"/>
          <p:nvPr/>
        </p:nvSpPr>
        <p:spPr>
          <a:xfrm>
            <a:off x="412575" y="4267700"/>
            <a:ext cx="84198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iceboard temperatures are in °C. All other temperatures are in 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2"/>
          <p:cNvPicPr preferRelativeResize="0"/>
          <p:nvPr/>
        </p:nvPicPr>
        <p:blipFill>
          <a:blip r:embed="rId3">
            <a:alphaModFix/>
          </a:blip>
          <a:stretch>
            <a:fillRect/>
          </a:stretch>
        </p:blipFill>
        <p:spPr>
          <a:xfrm>
            <a:off x="0" y="439763"/>
            <a:ext cx="4039774" cy="3029825"/>
          </a:xfrm>
          <a:prstGeom prst="rect">
            <a:avLst/>
          </a:prstGeom>
          <a:noFill/>
          <a:ln>
            <a:noFill/>
          </a:ln>
        </p:spPr>
      </p:pic>
      <p:pic>
        <p:nvPicPr>
          <p:cNvPr id="234" name="Google Shape;234;p32"/>
          <p:cNvPicPr preferRelativeResize="0"/>
          <p:nvPr/>
        </p:nvPicPr>
        <p:blipFill>
          <a:blip r:embed="rId4">
            <a:alphaModFix/>
          </a:blip>
          <a:stretch>
            <a:fillRect/>
          </a:stretch>
        </p:blipFill>
        <p:spPr>
          <a:xfrm>
            <a:off x="3640175" y="461673"/>
            <a:ext cx="3981350" cy="2986000"/>
          </a:xfrm>
          <a:prstGeom prst="rect">
            <a:avLst/>
          </a:prstGeom>
          <a:noFill/>
          <a:ln>
            <a:noFill/>
          </a:ln>
        </p:spPr>
      </p:pic>
      <p:sp>
        <p:nvSpPr>
          <p:cNvPr id="235" name="Google Shape;235;p32"/>
          <p:cNvSpPr txBox="1"/>
          <p:nvPr>
            <p:ph type="title"/>
          </p:nvPr>
        </p:nvSpPr>
        <p:spPr>
          <a:xfrm>
            <a:off x="0" y="10640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Iceboard: nonlinear relationships contain contrary motion</a:t>
            </a:r>
            <a:endParaRPr/>
          </a:p>
        </p:txBody>
      </p:sp>
      <p:pic>
        <p:nvPicPr>
          <p:cNvPr id="236" name="Google Shape;236;p32"/>
          <p:cNvPicPr preferRelativeResize="0"/>
          <p:nvPr/>
        </p:nvPicPr>
        <p:blipFill>
          <a:blip r:embed="rId5">
            <a:alphaModFix/>
          </a:blip>
          <a:stretch>
            <a:fillRect/>
          </a:stretch>
        </p:blipFill>
        <p:spPr>
          <a:xfrm>
            <a:off x="7289700" y="1068250"/>
            <a:ext cx="1811600" cy="1766000"/>
          </a:xfrm>
          <a:prstGeom prst="rect">
            <a:avLst/>
          </a:prstGeom>
          <a:noFill/>
          <a:ln>
            <a:noFill/>
          </a:ln>
        </p:spPr>
      </p:pic>
      <p:sp>
        <p:nvSpPr>
          <p:cNvPr id="237" name="Google Shape;237;p32"/>
          <p:cNvSpPr txBox="1"/>
          <p:nvPr/>
        </p:nvSpPr>
        <p:spPr>
          <a:xfrm>
            <a:off x="311700" y="3469575"/>
            <a:ext cx="8520600" cy="13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closer look at one of the nonlinearities at high temperatures. We look at the MB_PHY components, but applies to all the nonlinear </a:t>
            </a:r>
            <a:r>
              <a:rPr lang="en"/>
              <a:t>components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 temp subset: 	Iceboards 60, 79, 81, 82, 84, 109, 124, 127, 128, 158, 330, 346</a:t>
            </a:r>
            <a:endParaRPr/>
          </a:p>
          <a:p>
            <a:pPr indent="0" lvl="0" marL="0" rtl="0" algn="l">
              <a:spcBef>
                <a:spcPts val="0"/>
              </a:spcBef>
              <a:spcAft>
                <a:spcPts val="0"/>
              </a:spcAft>
              <a:buNone/>
            </a:pPr>
            <a:r>
              <a:rPr lang="en"/>
              <a:t>Low temp subset: 	Iceboards 75, 76, 83, 85, 91, 98, 102, 130, 145, 154, 155, 157, 160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 when warmer subset gets warmer, colder subset gets colder (and vice versa)</a:t>
            </a:r>
            <a:endParaRPr/>
          </a:p>
        </p:txBody>
      </p:sp>
      <p:sp>
        <p:nvSpPr>
          <p:cNvPr id="238" name="Google Shape;238;p32"/>
          <p:cNvSpPr/>
          <p:nvPr/>
        </p:nvSpPr>
        <p:spPr>
          <a:xfrm>
            <a:off x="4291950" y="2343375"/>
            <a:ext cx="2902550" cy="761225"/>
          </a:xfrm>
          <a:custGeom>
            <a:rect b="b" l="l" r="r" t="t"/>
            <a:pathLst>
              <a:path extrusionOk="0" h="30449" w="116102">
                <a:moveTo>
                  <a:pt x="0" y="0"/>
                </a:moveTo>
                <a:cubicBezTo>
                  <a:pt x="2561" y="783"/>
                  <a:pt x="9533" y="3629"/>
                  <a:pt x="15366" y="4696"/>
                </a:cubicBezTo>
                <a:cubicBezTo>
                  <a:pt x="21200" y="5763"/>
                  <a:pt x="30448" y="2988"/>
                  <a:pt x="35001" y="6403"/>
                </a:cubicBezTo>
                <a:cubicBezTo>
                  <a:pt x="39554" y="9818"/>
                  <a:pt x="40194" y="22908"/>
                  <a:pt x="42684" y="25184"/>
                </a:cubicBezTo>
                <a:cubicBezTo>
                  <a:pt x="45174" y="27461"/>
                  <a:pt x="46099" y="20133"/>
                  <a:pt x="49941" y="20062"/>
                </a:cubicBezTo>
                <a:cubicBezTo>
                  <a:pt x="53783" y="19991"/>
                  <a:pt x="62106" y="24616"/>
                  <a:pt x="65734" y="24758"/>
                </a:cubicBezTo>
                <a:cubicBezTo>
                  <a:pt x="69362" y="24900"/>
                  <a:pt x="69576" y="19991"/>
                  <a:pt x="71710" y="20916"/>
                </a:cubicBezTo>
                <a:cubicBezTo>
                  <a:pt x="73844" y="21841"/>
                  <a:pt x="75978" y="29738"/>
                  <a:pt x="78539" y="30307"/>
                </a:cubicBezTo>
                <a:cubicBezTo>
                  <a:pt x="81100" y="30876"/>
                  <a:pt x="84159" y="24331"/>
                  <a:pt x="87076" y="24331"/>
                </a:cubicBezTo>
                <a:cubicBezTo>
                  <a:pt x="89993" y="24331"/>
                  <a:pt x="93052" y="30165"/>
                  <a:pt x="96040" y="30307"/>
                </a:cubicBezTo>
                <a:cubicBezTo>
                  <a:pt x="99028" y="30449"/>
                  <a:pt x="101660" y="26251"/>
                  <a:pt x="105004" y="25184"/>
                </a:cubicBezTo>
                <a:cubicBezTo>
                  <a:pt x="108348" y="24117"/>
                  <a:pt x="114252" y="24117"/>
                  <a:pt x="116102" y="23904"/>
                </a:cubicBezTo>
              </a:path>
            </a:pathLst>
          </a:custGeom>
          <a:noFill/>
          <a:ln cap="flat" cmpd="sng" w="9525">
            <a:solidFill>
              <a:schemeClr val="dk2"/>
            </a:solidFill>
            <a:prstDash val="solid"/>
            <a:round/>
            <a:headEnd len="med" w="med" type="none"/>
            <a:tailEnd len="med" w="med" type="none"/>
          </a:ln>
        </p:spPr>
      </p:sp>
      <p:sp>
        <p:nvSpPr>
          <p:cNvPr id="239" name="Google Shape;239;p32"/>
          <p:cNvSpPr/>
          <p:nvPr/>
        </p:nvSpPr>
        <p:spPr>
          <a:xfrm flipH="1" rot="10800000">
            <a:off x="4343768" y="825213"/>
            <a:ext cx="2798929" cy="761225"/>
          </a:xfrm>
          <a:custGeom>
            <a:rect b="b" l="l" r="r" t="t"/>
            <a:pathLst>
              <a:path extrusionOk="0" h="30449" w="116102">
                <a:moveTo>
                  <a:pt x="0" y="0"/>
                </a:moveTo>
                <a:cubicBezTo>
                  <a:pt x="2561" y="783"/>
                  <a:pt x="9533" y="3629"/>
                  <a:pt x="15366" y="4696"/>
                </a:cubicBezTo>
                <a:cubicBezTo>
                  <a:pt x="21200" y="5763"/>
                  <a:pt x="30448" y="2988"/>
                  <a:pt x="35001" y="6403"/>
                </a:cubicBezTo>
                <a:cubicBezTo>
                  <a:pt x="39554" y="9818"/>
                  <a:pt x="40194" y="22908"/>
                  <a:pt x="42684" y="25184"/>
                </a:cubicBezTo>
                <a:cubicBezTo>
                  <a:pt x="45174" y="27461"/>
                  <a:pt x="46099" y="20133"/>
                  <a:pt x="49941" y="20062"/>
                </a:cubicBezTo>
                <a:cubicBezTo>
                  <a:pt x="53783" y="19991"/>
                  <a:pt x="62106" y="24616"/>
                  <a:pt x="65734" y="24758"/>
                </a:cubicBezTo>
                <a:cubicBezTo>
                  <a:pt x="69362" y="24900"/>
                  <a:pt x="69576" y="19991"/>
                  <a:pt x="71710" y="20916"/>
                </a:cubicBezTo>
                <a:cubicBezTo>
                  <a:pt x="73844" y="21841"/>
                  <a:pt x="75978" y="29738"/>
                  <a:pt x="78539" y="30307"/>
                </a:cubicBezTo>
                <a:cubicBezTo>
                  <a:pt x="81100" y="30876"/>
                  <a:pt x="84159" y="24331"/>
                  <a:pt x="87076" y="24331"/>
                </a:cubicBezTo>
                <a:cubicBezTo>
                  <a:pt x="89993" y="24331"/>
                  <a:pt x="93052" y="30165"/>
                  <a:pt x="96040" y="30307"/>
                </a:cubicBezTo>
                <a:cubicBezTo>
                  <a:pt x="99028" y="30449"/>
                  <a:pt x="101660" y="26251"/>
                  <a:pt x="105004" y="25184"/>
                </a:cubicBezTo>
                <a:cubicBezTo>
                  <a:pt x="108348" y="24117"/>
                  <a:pt x="114252" y="24117"/>
                  <a:pt x="116102" y="23904"/>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311700" y="24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Iceboard: work on </a:t>
            </a:r>
            <a:r>
              <a:rPr lang="en"/>
              <a:t>receiver</a:t>
            </a:r>
            <a:endParaRPr/>
          </a:p>
        </p:txBody>
      </p:sp>
      <p:sp>
        <p:nvSpPr>
          <p:cNvPr id="245" name="Google Shape;245;p33"/>
          <p:cNvSpPr txBox="1"/>
          <p:nvPr>
            <p:ph idx="1" type="body"/>
          </p:nvPr>
        </p:nvSpPr>
        <p:spPr>
          <a:xfrm>
            <a:off x="311700" y="814925"/>
            <a:ext cx="4385700" cy="35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possible </a:t>
            </a:r>
            <a:r>
              <a:rPr lang="en" sz="1600"/>
              <a:t>explanation</a:t>
            </a:r>
            <a:r>
              <a:rPr lang="en" sz="1600"/>
              <a:t> for these nonlinearities.</a:t>
            </a:r>
            <a:endParaRPr sz="1600"/>
          </a:p>
          <a:p>
            <a:pPr indent="0" lvl="0" marL="0" rtl="0" algn="l">
              <a:spcBef>
                <a:spcPts val="1600"/>
              </a:spcBef>
              <a:spcAft>
                <a:spcPts val="0"/>
              </a:spcAft>
              <a:buNone/>
            </a:pPr>
            <a:r>
              <a:rPr lang="en" sz="1600"/>
              <a:t>After the second round of work on the </a:t>
            </a:r>
            <a:r>
              <a:rPr lang="en" sz="1600"/>
              <a:t>receiver, Iceboard component temperatures rose ~10K on average for each component. 212 subset also has much higher standard deviation/error than the 201-212 subset.</a:t>
            </a:r>
            <a:endParaRPr sz="1600"/>
          </a:p>
          <a:p>
            <a:pPr indent="0" lvl="0" marL="0" rtl="0" algn="l">
              <a:spcBef>
                <a:spcPts val="1600"/>
              </a:spcBef>
              <a:spcAft>
                <a:spcPts val="1600"/>
              </a:spcAft>
              <a:buNone/>
            </a:pPr>
            <a:r>
              <a:rPr lang="en" sz="1600"/>
              <a:t>Example: Iceboard76 MB_PHY component plotted wrt outside temp. The 212- subset and 201-212 subsets are clearly disjoint and are seperated at ~27℃.</a:t>
            </a:r>
            <a:endParaRPr sz="1600"/>
          </a:p>
        </p:txBody>
      </p:sp>
      <p:pic>
        <p:nvPicPr>
          <p:cNvPr id="246" name="Google Shape;246;p33"/>
          <p:cNvPicPr preferRelativeResize="0"/>
          <p:nvPr/>
        </p:nvPicPr>
        <p:blipFill>
          <a:blip r:embed="rId3">
            <a:alphaModFix/>
          </a:blip>
          <a:stretch>
            <a:fillRect/>
          </a:stretch>
        </p:blipFill>
        <p:spPr>
          <a:xfrm>
            <a:off x="4619400" y="814925"/>
            <a:ext cx="4524600" cy="339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4"/>
          <p:cNvPicPr preferRelativeResize="0"/>
          <p:nvPr/>
        </p:nvPicPr>
        <p:blipFill>
          <a:blip r:embed="rId3">
            <a:alphaModFix/>
          </a:blip>
          <a:stretch>
            <a:fillRect/>
          </a:stretch>
        </p:blipFill>
        <p:spPr>
          <a:xfrm>
            <a:off x="4848100" y="727825"/>
            <a:ext cx="4295899" cy="3221924"/>
          </a:xfrm>
          <a:prstGeom prst="rect">
            <a:avLst/>
          </a:prstGeom>
          <a:noFill/>
          <a:ln>
            <a:noFill/>
          </a:ln>
        </p:spPr>
      </p:pic>
      <p:sp>
        <p:nvSpPr>
          <p:cNvPr id="252" name="Google Shape;252;p34"/>
          <p:cNvSpPr txBox="1"/>
          <p:nvPr>
            <p:ph type="title"/>
          </p:nvPr>
        </p:nvSpPr>
        <p:spPr>
          <a:xfrm>
            <a:off x="311700" y="15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Iceboard</a:t>
            </a:r>
            <a:endParaRPr/>
          </a:p>
        </p:txBody>
      </p:sp>
      <p:sp>
        <p:nvSpPr>
          <p:cNvPr id="253" name="Google Shape;253;p34"/>
          <p:cNvSpPr txBox="1"/>
          <p:nvPr/>
        </p:nvSpPr>
        <p:spPr>
          <a:xfrm>
            <a:off x="311700" y="826500"/>
            <a:ext cx="4393500" cy="404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27 iceboards</a:t>
            </a:r>
            <a:endParaRPr/>
          </a:p>
          <a:p>
            <a:pPr indent="0" lvl="0" marL="0" rtl="0" algn="l">
              <a:lnSpc>
                <a:spcPct val="115000"/>
              </a:lnSpc>
              <a:spcBef>
                <a:spcPts val="1600"/>
              </a:spcBef>
              <a:spcAft>
                <a:spcPts val="0"/>
              </a:spcAft>
              <a:buNone/>
            </a:pPr>
            <a:r>
              <a:rPr lang="en"/>
              <a:t>9 sensors per</a:t>
            </a:r>
            <a:endParaRPr/>
          </a:p>
          <a:p>
            <a:pPr indent="0" lvl="0" marL="0" rtl="0" algn="l">
              <a:lnSpc>
                <a:spcPct val="115000"/>
              </a:lnSpc>
              <a:spcBef>
                <a:spcPts val="1600"/>
              </a:spcBef>
              <a:spcAft>
                <a:spcPts val="0"/>
              </a:spcAft>
              <a:buClr>
                <a:schemeClr val="dk1"/>
              </a:buClr>
              <a:buSzPts val="1100"/>
              <a:buFont typeface="Arial"/>
              <a:buNone/>
            </a:pPr>
            <a:r>
              <a:rPr lang="en"/>
              <a:t>Greatest error is 2</a:t>
            </a:r>
            <a:r>
              <a:rPr lang="en">
                <a:solidFill>
                  <a:schemeClr val="dk1"/>
                </a:solidFill>
              </a:rPr>
              <a:t>°C for any measurement</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600"/>
              </a:spcBef>
              <a:spcAft>
                <a:spcPts val="1600"/>
              </a:spcAft>
              <a:buClr>
                <a:schemeClr val="dk1"/>
              </a:buClr>
              <a:buSzPts val="1100"/>
              <a:buFont typeface="Arial"/>
              <a:buNone/>
            </a:pPr>
            <a:r>
              <a:rPr lang="en">
                <a:solidFill>
                  <a:schemeClr val="dk1"/>
                </a:solidFill>
              </a:rPr>
              <a:t>Temperature correlations between all sensors are quite high (right)</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311700" y="1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Iceboard: interesting correlation data spread</a:t>
            </a:r>
            <a:endParaRPr/>
          </a:p>
        </p:txBody>
      </p:sp>
      <p:pic>
        <p:nvPicPr>
          <p:cNvPr id="259" name="Google Shape;259;p35"/>
          <p:cNvPicPr preferRelativeResize="0"/>
          <p:nvPr/>
        </p:nvPicPr>
        <p:blipFill>
          <a:blip r:embed="rId3">
            <a:alphaModFix/>
          </a:blip>
          <a:stretch>
            <a:fillRect/>
          </a:stretch>
        </p:blipFill>
        <p:spPr>
          <a:xfrm rot="-5400000">
            <a:off x="-218767" y="2970046"/>
            <a:ext cx="2372560" cy="1935025"/>
          </a:xfrm>
          <a:prstGeom prst="rect">
            <a:avLst/>
          </a:prstGeom>
          <a:noFill/>
          <a:ln>
            <a:noFill/>
          </a:ln>
        </p:spPr>
      </p:pic>
      <p:pic>
        <p:nvPicPr>
          <p:cNvPr id="260" name="Google Shape;260;p35"/>
          <p:cNvPicPr preferRelativeResize="0"/>
          <p:nvPr/>
        </p:nvPicPr>
        <p:blipFill>
          <a:blip r:embed="rId4">
            <a:alphaModFix/>
          </a:blip>
          <a:stretch>
            <a:fillRect/>
          </a:stretch>
        </p:blipFill>
        <p:spPr>
          <a:xfrm>
            <a:off x="1935017" y="2731591"/>
            <a:ext cx="3308182" cy="2411909"/>
          </a:xfrm>
          <a:prstGeom prst="rect">
            <a:avLst/>
          </a:prstGeom>
          <a:noFill/>
          <a:ln>
            <a:noFill/>
          </a:ln>
        </p:spPr>
      </p:pic>
      <p:pic>
        <p:nvPicPr>
          <p:cNvPr id="261" name="Google Shape;261;p35"/>
          <p:cNvPicPr preferRelativeResize="0"/>
          <p:nvPr/>
        </p:nvPicPr>
        <p:blipFill>
          <a:blip r:embed="rId5">
            <a:alphaModFix/>
          </a:blip>
          <a:stretch>
            <a:fillRect/>
          </a:stretch>
        </p:blipFill>
        <p:spPr>
          <a:xfrm>
            <a:off x="5928093" y="2731600"/>
            <a:ext cx="3215907" cy="2411900"/>
          </a:xfrm>
          <a:prstGeom prst="rect">
            <a:avLst/>
          </a:prstGeom>
          <a:noFill/>
          <a:ln>
            <a:noFill/>
          </a:ln>
        </p:spPr>
      </p:pic>
      <p:pic>
        <p:nvPicPr>
          <p:cNvPr id="262" name="Google Shape;262;p35"/>
          <p:cNvPicPr preferRelativeResize="0"/>
          <p:nvPr/>
        </p:nvPicPr>
        <p:blipFill>
          <a:blip r:embed="rId6">
            <a:alphaModFix/>
          </a:blip>
          <a:stretch>
            <a:fillRect/>
          </a:stretch>
        </p:blipFill>
        <p:spPr>
          <a:xfrm>
            <a:off x="1890491" y="675650"/>
            <a:ext cx="3352709" cy="2312245"/>
          </a:xfrm>
          <a:prstGeom prst="rect">
            <a:avLst/>
          </a:prstGeom>
          <a:noFill/>
          <a:ln>
            <a:noFill/>
          </a:ln>
        </p:spPr>
      </p:pic>
      <p:sp>
        <p:nvSpPr>
          <p:cNvPr id="263" name="Google Shape;263;p35"/>
          <p:cNvSpPr txBox="1"/>
          <p:nvPr/>
        </p:nvSpPr>
        <p:spPr>
          <a:xfrm>
            <a:off x="156650" y="1883000"/>
            <a:ext cx="1846200" cy="10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Color in the plot represents correlation coefficient of the set (redder is more correlated)</a:t>
            </a:r>
            <a:endParaRPr sz="1200"/>
          </a:p>
        </p:txBody>
      </p:sp>
      <p:sp>
        <p:nvSpPr>
          <p:cNvPr id="264" name="Google Shape;264;p35"/>
          <p:cNvSpPr txBox="1"/>
          <p:nvPr/>
        </p:nvSpPr>
        <p:spPr>
          <a:xfrm>
            <a:off x="5118725" y="798200"/>
            <a:ext cx="4068000" cy="41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txBox="1"/>
          <p:nvPr/>
        </p:nvSpPr>
        <p:spPr>
          <a:xfrm>
            <a:off x="5076000" y="675650"/>
            <a:ext cx="4068000" cy="198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600">
                <a:solidFill>
                  <a:schemeClr val="dk1"/>
                </a:solidFill>
              </a:rPr>
              <a:t>Plotted is the correlation coefficient distribution for every combination of two iceboard components. Most are correlated very highly. Upon inspection, the vast majority seem to be linearly correlated. So, I applied a linear fit to each plot, collected the y-intercept and slope data and plotted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3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Mirrors: Nonlinearity in temperature of mirrors</a:t>
            </a:r>
            <a:endParaRPr/>
          </a:p>
        </p:txBody>
      </p:sp>
      <p:pic>
        <p:nvPicPr>
          <p:cNvPr id="70" name="Google Shape;70;p15"/>
          <p:cNvPicPr preferRelativeResize="0"/>
          <p:nvPr/>
        </p:nvPicPr>
        <p:blipFill>
          <a:blip r:embed="rId3">
            <a:alphaModFix/>
          </a:blip>
          <a:stretch>
            <a:fillRect/>
          </a:stretch>
        </p:blipFill>
        <p:spPr>
          <a:xfrm>
            <a:off x="423925" y="2038527"/>
            <a:ext cx="3536725" cy="2652524"/>
          </a:xfrm>
          <a:prstGeom prst="rect">
            <a:avLst/>
          </a:prstGeom>
          <a:noFill/>
          <a:ln>
            <a:noFill/>
          </a:ln>
        </p:spPr>
      </p:pic>
      <p:pic>
        <p:nvPicPr>
          <p:cNvPr id="71" name="Google Shape;71;p15"/>
          <p:cNvPicPr preferRelativeResize="0"/>
          <p:nvPr/>
        </p:nvPicPr>
        <p:blipFill>
          <a:blip r:embed="rId4">
            <a:alphaModFix/>
          </a:blip>
          <a:stretch>
            <a:fillRect/>
          </a:stretch>
        </p:blipFill>
        <p:spPr>
          <a:xfrm>
            <a:off x="3960650" y="2038525"/>
            <a:ext cx="3585392" cy="2689075"/>
          </a:xfrm>
          <a:prstGeom prst="rect">
            <a:avLst/>
          </a:prstGeom>
          <a:noFill/>
          <a:ln>
            <a:noFill/>
          </a:ln>
        </p:spPr>
      </p:pic>
      <p:sp>
        <p:nvSpPr>
          <p:cNvPr id="72" name="Google Shape;72;p15"/>
          <p:cNvSpPr txBox="1"/>
          <p:nvPr/>
        </p:nvSpPr>
        <p:spPr>
          <a:xfrm>
            <a:off x="311700" y="1265063"/>
            <a:ext cx="8643300" cy="9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confirm that this nonlinearity occurs for all locations on the mirror (on average), and not simply the center-left location, I found the average temperature of all locations for a given runid and plotted this against the outside temperature with the same runid. (below). The average mirror temperatures are still nonlinear.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5"/>
          <p:cNvSpPr txBox="1"/>
          <p:nvPr/>
        </p:nvSpPr>
        <p:spPr>
          <a:xfrm>
            <a:off x="1174850" y="4741975"/>
            <a:ext cx="8643300" cy="9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Primary mirror						Secondary mirror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4" name="Google Shape;74;p15"/>
          <p:cNvSpPr txBox="1"/>
          <p:nvPr/>
        </p:nvSpPr>
        <p:spPr>
          <a:xfrm>
            <a:off x="311700" y="709100"/>
            <a:ext cx="8643300" cy="9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first analysis, it was found that certain locations on the primary and secondary mirrors unexpectedly had nonlinear relationships with the outside (above are the center-left locations on each mirror).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27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Mirrors: e</a:t>
            </a:r>
            <a:r>
              <a:rPr lang="en"/>
              <a:t>xplanations</a:t>
            </a:r>
            <a:r>
              <a:rPr lang="en"/>
              <a:t> for nonlinearity - error</a:t>
            </a:r>
            <a:endParaRPr/>
          </a:p>
        </p:txBody>
      </p:sp>
      <p:pic>
        <p:nvPicPr>
          <p:cNvPr id="80" name="Google Shape;80;p16"/>
          <p:cNvPicPr preferRelativeResize="0"/>
          <p:nvPr/>
        </p:nvPicPr>
        <p:blipFill>
          <a:blip r:embed="rId3">
            <a:alphaModFix/>
          </a:blip>
          <a:stretch>
            <a:fillRect/>
          </a:stretch>
        </p:blipFill>
        <p:spPr>
          <a:xfrm>
            <a:off x="0" y="1932625"/>
            <a:ext cx="4281166" cy="3210875"/>
          </a:xfrm>
          <a:prstGeom prst="rect">
            <a:avLst/>
          </a:prstGeom>
          <a:noFill/>
          <a:ln>
            <a:noFill/>
          </a:ln>
        </p:spPr>
      </p:pic>
      <p:pic>
        <p:nvPicPr>
          <p:cNvPr id="81" name="Google Shape;81;p16"/>
          <p:cNvPicPr preferRelativeResize="0"/>
          <p:nvPr/>
        </p:nvPicPr>
        <p:blipFill>
          <a:blip r:embed="rId4">
            <a:alphaModFix/>
          </a:blip>
          <a:stretch>
            <a:fillRect/>
          </a:stretch>
        </p:blipFill>
        <p:spPr>
          <a:xfrm>
            <a:off x="4169100" y="1924875"/>
            <a:ext cx="4281200" cy="3210876"/>
          </a:xfrm>
          <a:prstGeom prst="rect">
            <a:avLst/>
          </a:prstGeom>
          <a:noFill/>
          <a:ln>
            <a:noFill/>
          </a:ln>
        </p:spPr>
      </p:pic>
      <p:sp>
        <p:nvSpPr>
          <p:cNvPr id="82" name="Google Shape;82;p16"/>
          <p:cNvSpPr txBox="1"/>
          <p:nvPr/>
        </p:nvSpPr>
        <p:spPr>
          <a:xfrm>
            <a:off x="353225" y="624985"/>
            <a:ext cx="8643300" cy="16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Plotted are the temperature relations for the center-left mirror locations for both mirrors. Error bars represent +/- 1 sd in the data. The error increases with temperature, with the error at the highest temperatures being quite high (+/- ~2K for both mirrors). This pattern occurs for all the other mirror locations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is also colored by range of runid taken. The nonlinearity exists in both runid 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12225" y="974825"/>
            <a:ext cx="2591550" cy="1943650"/>
          </a:xfrm>
          <a:prstGeom prst="rect">
            <a:avLst/>
          </a:prstGeom>
          <a:noFill/>
          <a:ln>
            <a:noFill/>
          </a:ln>
        </p:spPr>
      </p:pic>
      <p:pic>
        <p:nvPicPr>
          <p:cNvPr id="88" name="Google Shape;88;p17"/>
          <p:cNvPicPr preferRelativeResize="0"/>
          <p:nvPr/>
        </p:nvPicPr>
        <p:blipFill>
          <a:blip r:embed="rId4">
            <a:alphaModFix/>
          </a:blip>
          <a:stretch>
            <a:fillRect/>
          </a:stretch>
        </p:blipFill>
        <p:spPr>
          <a:xfrm>
            <a:off x="2910862" y="809926"/>
            <a:ext cx="3031275" cy="2273449"/>
          </a:xfrm>
          <a:prstGeom prst="rect">
            <a:avLst/>
          </a:prstGeom>
          <a:noFill/>
          <a:ln>
            <a:noFill/>
          </a:ln>
        </p:spPr>
      </p:pic>
      <p:sp>
        <p:nvSpPr>
          <p:cNvPr id="89" name="Google Shape;89;p17"/>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Mirrors: e</a:t>
            </a:r>
            <a:r>
              <a:rPr lang="en"/>
              <a:t>xplanations for nonlinearity - error in comparing primary components</a:t>
            </a:r>
            <a:endParaRPr/>
          </a:p>
        </p:txBody>
      </p:sp>
      <p:pic>
        <p:nvPicPr>
          <p:cNvPr id="90" name="Google Shape;90;p17"/>
          <p:cNvPicPr preferRelativeResize="0"/>
          <p:nvPr/>
        </p:nvPicPr>
        <p:blipFill>
          <a:blip r:embed="rId5">
            <a:alphaModFix/>
          </a:blip>
          <a:stretch>
            <a:fillRect/>
          </a:stretch>
        </p:blipFill>
        <p:spPr>
          <a:xfrm>
            <a:off x="5839375" y="809912"/>
            <a:ext cx="3031275" cy="2273474"/>
          </a:xfrm>
          <a:prstGeom prst="rect">
            <a:avLst/>
          </a:prstGeom>
          <a:noFill/>
          <a:ln>
            <a:noFill/>
          </a:ln>
        </p:spPr>
      </p:pic>
      <p:sp>
        <p:nvSpPr>
          <p:cNvPr id="91" name="Google Shape;91;p17"/>
          <p:cNvSpPr txBox="1"/>
          <p:nvPr/>
        </p:nvSpPr>
        <p:spPr>
          <a:xfrm>
            <a:off x="104850" y="3131260"/>
            <a:ext cx="8643300" cy="16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Some components of the primary are highly linearly correlated at all temperatures. Example: (left) center-left and center-top.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components have very poor correlation - specifically at higher temperatures. Example (middle): lower-left and lower-right. This lack of correlation may be explained by the large increase in temperature measurement error as temperature increases (right). So, at higher temperatures, the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0" y="1573500"/>
            <a:ext cx="2482514" cy="1861876"/>
          </a:xfrm>
          <a:prstGeom prst="rect">
            <a:avLst/>
          </a:prstGeom>
          <a:noFill/>
          <a:ln>
            <a:noFill/>
          </a:ln>
        </p:spPr>
      </p:pic>
      <p:sp>
        <p:nvSpPr>
          <p:cNvPr id="97" name="Google Shape;97;p18"/>
          <p:cNvSpPr txBox="1"/>
          <p:nvPr>
            <p:ph idx="1" type="body"/>
          </p:nvPr>
        </p:nvSpPr>
        <p:spPr>
          <a:xfrm>
            <a:off x="0" y="3575650"/>
            <a:ext cx="9144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500">
                <a:solidFill>
                  <a:srgbClr val="000000"/>
                </a:solidFill>
              </a:rPr>
              <a:t>The same error occurs for the secondary mirror.</a:t>
            </a:r>
            <a:endParaRPr sz="1500">
              <a:solidFill>
                <a:srgbClr val="000000"/>
              </a:solidFill>
            </a:endParaRPr>
          </a:p>
        </p:txBody>
      </p:sp>
      <p:pic>
        <p:nvPicPr>
          <p:cNvPr id="98" name="Google Shape;98;p18"/>
          <p:cNvPicPr preferRelativeResize="0"/>
          <p:nvPr/>
        </p:nvPicPr>
        <p:blipFill>
          <a:blip r:embed="rId4">
            <a:alphaModFix/>
          </a:blip>
          <a:stretch>
            <a:fillRect/>
          </a:stretch>
        </p:blipFill>
        <p:spPr>
          <a:xfrm>
            <a:off x="2543913" y="1200825"/>
            <a:ext cx="3139387" cy="2354527"/>
          </a:xfrm>
          <a:prstGeom prst="rect">
            <a:avLst/>
          </a:prstGeom>
          <a:noFill/>
          <a:ln>
            <a:noFill/>
          </a:ln>
        </p:spPr>
      </p:pic>
      <p:pic>
        <p:nvPicPr>
          <p:cNvPr id="99" name="Google Shape;99;p18"/>
          <p:cNvPicPr preferRelativeResize="0"/>
          <p:nvPr/>
        </p:nvPicPr>
        <p:blipFill>
          <a:blip r:embed="rId5">
            <a:alphaModFix/>
          </a:blip>
          <a:stretch>
            <a:fillRect/>
          </a:stretch>
        </p:blipFill>
        <p:spPr>
          <a:xfrm>
            <a:off x="5744675" y="1180550"/>
            <a:ext cx="3193475" cy="2395100"/>
          </a:xfrm>
          <a:prstGeom prst="rect">
            <a:avLst/>
          </a:prstGeom>
          <a:noFill/>
          <a:ln>
            <a:noFill/>
          </a:ln>
        </p:spPr>
      </p:pic>
      <p:sp>
        <p:nvSpPr>
          <p:cNvPr id="100" name="Google Shape;100;p18"/>
          <p:cNvSpPr txBox="1"/>
          <p:nvPr>
            <p:ph type="title"/>
          </p:nvPr>
        </p:nvSpPr>
        <p:spPr>
          <a:xfrm>
            <a:off x="0" y="959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Mirrors: e</a:t>
            </a:r>
            <a:r>
              <a:rPr lang="en"/>
              <a:t>xplanations for nonlinearity - error in comparing secondary components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43050" y="0"/>
            <a:ext cx="8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Mirrors: temp </a:t>
            </a:r>
            <a:r>
              <a:rPr lang="en"/>
              <a:t>differences across the Primary mirror</a:t>
            </a:r>
            <a:endParaRPr/>
          </a:p>
        </p:txBody>
      </p:sp>
      <p:pic>
        <p:nvPicPr>
          <p:cNvPr id="106" name="Google Shape;106;p19"/>
          <p:cNvPicPr preferRelativeResize="0"/>
          <p:nvPr/>
        </p:nvPicPr>
        <p:blipFill>
          <a:blip r:embed="rId3">
            <a:alphaModFix/>
          </a:blip>
          <a:stretch>
            <a:fillRect/>
          </a:stretch>
        </p:blipFill>
        <p:spPr>
          <a:xfrm>
            <a:off x="0" y="2181231"/>
            <a:ext cx="3949699" cy="2962268"/>
          </a:xfrm>
          <a:prstGeom prst="rect">
            <a:avLst/>
          </a:prstGeom>
          <a:noFill/>
          <a:ln>
            <a:noFill/>
          </a:ln>
        </p:spPr>
      </p:pic>
      <p:pic>
        <p:nvPicPr>
          <p:cNvPr id="107" name="Google Shape;107;p19"/>
          <p:cNvPicPr preferRelativeResize="0"/>
          <p:nvPr/>
        </p:nvPicPr>
        <p:blipFill>
          <a:blip r:embed="rId4">
            <a:alphaModFix/>
          </a:blip>
          <a:stretch>
            <a:fillRect/>
          </a:stretch>
        </p:blipFill>
        <p:spPr>
          <a:xfrm>
            <a:off x="3644200" y="2715300"/>
            <a:ext cx="3002374" cy="2251775"/>
          </a:xfrm>
          <a:prstGeom prst="rect">
            <a:avLst/>
          </a:prstGeom>
          <a:noFill/>
          <a:ln>
            <a:noFill/>
          </a:ln>
        </p:spPr>
      </p:pic>
      <p:pic>
        <p:nvPicPr>
          <p:cNvPr id="108" name="Google Shape;108;p19"/>
          <p:cNvPicPr preferRelativeResize="0"/>
          <p:nvPr/>
        </p:nvPicPr>
        <p:blipFill>
          <a:blip r:embed="rId5">
            <a:alphaModFix/>
          </a:blip>
          <a:stretch>
            <a:fillRect/>
          </a:stretch>
        </p:blipFill>
        <p:spPr>
          <a:xfrm>
            <a:off x="6646575" y="2984500"/>
            <a:ext cx="2403900" cy="1907775"/>
          </a:xfrm>
          <a:prstGeom prst="rect">
            <a:avLst/>
          </a:prstGeom>
          <a:noFill/>
          <a:ln>
            <a:noFill/>
          </a:ln>
        </p:spPr>
      </p:pic>
      <p:sp>
        <p:nvSpPr>
          <p:cNvPr id="109" name="Google Shape;109;p19"/>
          <p:cNvSpPr txBox="1"/>
          <p:nvPr>
            <p:ph idx="1" type="body"/>
          </p:nvPr>
        </p:nvSpPr>
        <p:spPr>
          <a:xfrm>
            <a:off x="46775" y="517525"/>
            <a:ext cx="9144000" cy="155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rPr>
              <a:t>While error most </a:t>
            </a:r>
            <a:r>
              <a:rPr lang="en" sz="1500">
                <a:solidFill>
                  <a:srgbClr val="000000"/>
                </a:solidFill>
              </a:rPr>
              <a:t>likely</a:t>
            </a:r>
            <a:r>
              <a:rPr lang="en" sz="1500">
                <a:solidFill>
                  <a:srgbClr val="000000"/>
                </a:solidFill>
              </a:rPr>
              <a:t> accounts for the nonlinearity, it’s interesting to consider the temperature differences across locations on the mirrors. Below, the temperature for every location on the mirror is plotted wrt the average mirror temperature.</a:t>
            </a:r>
            <a:endParaRPr sz="1500">
              <a:solidFill>
                <a:srgbClr val="000000"/>
              </a:solidFill>
            </a:endParaRPr>
          </a:p>
          <a:p>
            <a:pPr indent="0" lvl="0" marL="0" rtl="0" algn="l">
              <a:lnSpc>
                <a:spcPct val="100000"/>
              </a:lnSpc>
              <a:spcBef>
                <a:spcPts val="1600"/>
              </a:spcBef>
              <a:spcAft>
                <a:spcPts val="0"/>
              </a:spcAft>
              <a:buNone/>
            </a:pPr>
            <a:r>
              <a:rPr lang="en" sz="1500">
                <a:solidFill>
                  <a:srgbClr val="000000"/>
                </a:solidFill>
              </a:rPr>
              <a:t>For low average mirror temperatures (&lt;275K), mirror locations </a:t>
            </a:r>
            <a:r>
              <a:rPr lang="en" sz="1500">
                <a:solidFill>
                  <a:srgbClr val="000000"/>
                </a:solidFill>
              </a:rPr>
              <a:t>consistently can be</a:t>
            </a:r>
            <a:r>
              <a:rPr lang="en" sz="1500">
                <a:solidFill>
                  <a:srgbClr val="000000"/>
                </a:solidFill>
              </a:rPr>
              <a:t> ordered by their temperatures. For example, “bottom” is most often relatively the warmest and “upper-right” is often relatively the coldest. For high temperatures (&gt;275K), none of the mirror locations have a consistent temperature ordering. (Probably due to error described in slide 4)</a:t>
            </a:r>
            <a:endParaRPr sz="1500">
              <a:solidFill>
                <a:srgbClr val="000000"/>
              </a:solidFill>
            </a:endParaRPr>
          </a:p>
          <a:p>
            <a:pPr indent="0" lvl="0" marL="0" rtl="0" algn="l">
              <a:lnSpc>
                <a:spcPct val="100000"/>
              </a:lnSpc>
              <a:spcBef>
                <a:spcPts val="1600"/>
              </a:spcBef>
              <a:spcAft>
                <a:spcPts val="1600"/>
              </a:spcAft>
              <a:buNone/>
            </a:pPr>
            <a:r>
              <a:t/>
            </a:r>
            <a:endParaRPr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0" y="2246600"/>
            <a:ext cx="3862525" cy="2896900"/>
          </a:xfrm>
          <a:prstGeom prst="rect">
            <a:avLst/>
          </a:prstGeom>
          <a:noFill/>
          <a:ln>
            <a:noFill/>
          </a:ln>
        </p:spPr>
      </p:pic>
      <p:pic>
        <p:nvPicPr>
          <p:cNvPr id="115" name="Google Shape;115;p20"/>
          <p:cNvPicPr preferRelativeResize="0"/>
          <p:nvPr/>
        </p:nvPicPr>
        <p:blipFill>
          <a:blip r:embed="rId4">
            <a:alphaModFix/>
          </a:blip>
          <a:stretch>
            <a:fillRect/>
          </a:stretch>
        </p:blipFill>
        <p:spPr>
          <a:xfrm>
            <a:off x="3633525" y="2892975"/>
            <a:ext cx="3000699" cy="2250526"/>
          </a:xfrm>
          <a:prstGeom prst="rect">
            <a:avLst/>
          </a:prstGeom>
          <a:noFill/>
          <a:ln>
            <a:noFill/>
          </a:ln>
        </p:spPr>
      </p:pic>
      <p:pic>
        <p:nvPicPr>
          <p:cNvPr id="116" name="Google Shape;116;p20"/>
          <p:cNvPicPr preferRelativeResize="0"/>
          <p:nvPr/>
        </p:nvPicPr>
        <p:blipFill>
          <a:blip r:embed="rId5">
            <a:alphaModFix/>
          </a:blip>
          <a:stretch>
            <a:fillRect/>
          </a:stretch>
        </p:blipFill>
        <p:spPr>
          <a:xfrm>
            <a:off x="6584500" y="3201601"/>
            <a:ext cx="2475326" cy="1876450"/>
          </a:xfrm>
          <a:prstGeom prst="rect">
            <a:avLst/>
          </a:prstGeom>
          <a:noFill/>
          <a:ln>
            <a:noFill/>
          </a:ln>
        </p:spPr>
      </p:pic>
      <p:sp>
        <p:nvSpPr>
          <p:cNvPr id="117" name="Google Shape;117;p20"/>
          <p:cNvSpPr txBox="1"/>
          <p:nvPr/>
        </p:nvSpPr>
        <p:spPr>
          <a:xfrm>
            <a:off x="0" y="710725"/>
            <a:ext cx="9059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Similarly</a:t>
            </a:r>
            <a:r>
              <a:rPr lang="en" sz="1500">
                <a:solidFill>
                  <a:schemeClr val="dk1"/>
                </a:solidFill>
              </a:rPr>
              <a:t> to the primary mirror, f</a:t>
            </a:r>
            <a:r>
              <a:rPr lang="en" sz="1500">
                <a:solidFill>
                  <a:schemeClr val="dk1"/>
                </a:solidFill>
              </a:rPr>
              <a:t>or low average mirror temperatures (&lt;275K), secondary mirror locations consistently can be ordered by their temperatures.</a:t>
            </a:r>
            <a:endParaRPr sz="1500">
              <a:solidFill>
                <a:schemeClr val="dk1"/>
              </a:solidFill>
            </a:endParaRPr>
          </a:p>
          <a:p>
            <a:pPr indent="0" lvl="0" marL="0" rtl="0" algn="l">
              <a:spcBef>
                <a:spcPts val="1600"/>
              </a:spcBef>
              <a:spcAft>
                <a:spcPts val="1600"/>
              </a:spcAft>
              <a:buNone/>
            </a:pPr>
            <a:r>
              <a:rPr lang="en" sz="1500">
                <a:solidFill>
                  <a:schemeClr val="dk1"/>
                </a:solidFill>
              </a:rPr>
              <a:t>However, for high temperatures (&gt;275K), the secondary mirror still has a rough temperature ordering for each of the mirror locations. For example, “center-bottom” is </a:t>
            </a:r>
            <a:r>
              <a:rPr lang="en" sz="1500">
                <a:solidFill>
                  <a:schemeClr val="dk1"/>
                </a:solidFill>
              </a:rPr>
              <a:t>consistently</a:t>
            </a:r>
            <a:r>
              <a:rPr lang="en" sz="1500">
                <a:solidFill>
                  <a:schemeClr val="dk1"/>
                </a:solidFill>
              </a:rPr>
              <a:t> warmer than all the other locations for high average temperatures (it is warmer to the point that error can’t account for this difference). Furthermore, “center-bottom” is also the second warmest for low average temperatures.</a:t>
            </a:r>
            <a:endParaRPr/>
          </a:p>
        </p:txBody>
      </p:sp>
      <p:sp>
        <p:nvSpPr>
          <p:cNvPr id="118" name="Google Shape;118;p20"/>
          <p:cNvSpPr txBox="1"/>
          <p:nvPr/>
        </p:nvSpPr>
        <p:spPr>
          <a:xfrm>
            <a:off x="3704400" y="2453475"/>
            <a:ext cx="53553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Actually on the center-bottom, top, and right locations have diverging temperatures</a:t>
            </a:r>
            <a:endParaRPr/>
          </a:p>
        </p:txBody>
      </p:sp>
      <p:sp>
        <p:nvSpPr>
          <p:cNvPr id="119" name="Google Shape;119;p20"/>
          <p:cNvSpPr txBox="1"/>
          <p:nvPr>
            <p:ph type="title"/>
          </p:nvPr>
        </p:nvSpPr>
        <p:spPr>
          <a:xfrm>
            <a:off x="232050" y="138025"/>
            <a:ext cx="8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Mirrors: temp differences across the Secondary mirror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0" y="3154875"/>
            <a:ext cx="6117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rPr>
              <a:t>After the </a:t>
            </a:r>
            <a:r>
              <a:rPr lang="en" sz="1500">
                <a:solidFill>
                  <a:srgbClr val="000000"/>
                </a:solidFill>
              </a:rPr>
              <a:t>receiver</a:t>
            </a:r>
            <a:r>
              <a:rPr lang="en" sz="1500">
                <a:solidFill>
                  <a:srgbClr val="000000"/>
                </a:solidFill>
              </a:rPr>
              <a:t> work done between the 200****** and 201******* runs, the 4K head temperature afterwards was ~0.2K higher on average. (with respect to the 4K heat link and sc-components).</a:t>
            </a:r>
            <a:endParaRPr sz="1500">
              <a:solidFill>
                <a:srgbClr val="000000"/>
              </a:solidFill>
            </a:endParaRPr>
          </a:p>
          <a:p>
            <a:pPr indent="0" lvl="0" marL="0" rtl="0" algn="l">
              <a:lnSpc>
                <a:spcPct val="100000"/>
              </a:lnSpc>
              <a:spcBef>
                <a:spcPts val="1600"/>
              </a:spcBef>
              <a:spcAft>
                <a:spcPts val="1600"/>
              </a:spcAft>
              <a:buNone/>
            </a:pPr>
            <a:r>
              <a:rPr lang="en" sz="1500">
                <a:solidFill>
                  <a:srgbClr val="000000"/>
                </a:solidFill>
              </a:rPr>
              <a:t>And after the </a:t>
            </a:r>
            <a:r>
              <a:rPr lang="en" sz="1500">
                <a:solidFill>
                  <a:srgbClr val="000000"/>
                </a:solidFill>
              </a:rPr>
              <a:t>receiver</a:t>
            </a:r>
            <a:r>
              <a:rPr lang="en" sz="1500">
                <a:solidFill>
                  <a:srgbClr val="000000"/>
                </a:solidFill>
              </a:rPr>
              <a:t> work between the 201****** and 212****** runs, the 4K head temperature returned to levels similar to the 200****** runs.</a:t>
            </a:r>
            <a:endParaRPr sz="1500">
              <a:solidFill>
                <a:srgbClr val="000000"/>
              </a:solidFill>
            </a:endParaRPr>
          </a:p>
        </p:txBody>
      </p:sp>
      <p:pic>
        <p:nvPicPr>
          <p:cNvPr id="125" name="Google Shape;125;p21"/>
          <p:cNvPicPr preferRelativeResize="0"/>
          <p:nvPr/>
        </p:nvPicPr>
        <p:blipFill>
          <a:blip r:embed="rId3">
            <a:alphaModFix/>
          </a:blip>
          <a:stretch>
            <a:fillRect/>
          </a:stretch>
        </p:blipFill>
        <p:spPr>
          <a:xfrm>
            <a:off x="83475" y="963800"/>
            <a:ext cx="2840725" cy="2130544"/>
          </a:xfrm>
          <a:prstGeom prst="rect">
            <a:avLst/>
          </a:prstGeom>
          <a:noFill/>
          <a:ln>
            <a:noFill/>
          </a:ln>
        </p:spPr>
      </p:pic>
      <p:pic>
        <p:nvPicPr>
          <p:cNvPr id="126" name="Google Shape;126;p21"/>
          <p:cNvPicPr preferRelativeResize="0"/>
          <p:nvPr/>
        </p:nvPicPr>
        <p:blipFill>
          <a:blip r:embed="rId4">
            <a:alphaModFix/>
          </a:blip>
          <a:stretch>
            <a:fillRect/>
          </a:stretch>
        </p:blipFill>
        <p:spPr>
          <a:xfrm>
            <a:off x="2727825" y="963788"/>
            <a:ext cx="2840717" cy="2130526"/>
          </a:xfrm>
          <a:prstGeom prst="rect">
            <a:avLst/>
          </a:prstGeom>
          <a:noFill/>
          <a:ln>
            <a:noFill/>
          </a:ln>
        </p:spPr>
      </p:pic>
      <p:sp>
        <p:nvSpPr>
          <p:cNvPr id="127" name="Google Shape;127;p21"/>
          <p:cNvSpPr txBox="1"/>
          <p:nvPr>
            <p:ph type="title"/>
          </p:nvPr>
        </p:nvSpPr>
        <p:spPr>
          <a:xfrm>
            <a:off x="0" y="471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4K head temp varies significantly across </a:t>
            </a:r>
            <a:r>
              <a:rPr lang="en"/>
              <a:t>receiver</a:t>
            </a:r>
            <a:r>
              <a:rPr lang="en"/>
              <a:t> work</a:t>
            </a:r>
            <a:endParaRPr/>
          </a:p>
        </p:txBody>
      </p:sp>
      <p:pic>
        <p:nvPicPr>
          <p:cNvPr id="128" name="Google Shape;128;p21"/>
          <p:cNvPicPr preferRelativeResize="0"/>
          <p:nvPr/>
        </p:nvPicPr>
        <p:blipFill>
          <a:blip r:embed="rId5">
            <a:alphaModFix/>
          </a:blip>
          <a:stretch>
            <a:fillRect/>
          </a:stretch>
        </p:blipFill>
        <p:spPr>
          <a:xfrm>
            <a:off x="6076989" y="2843225"/>
            <a:ext cx="3067011" cy="2300275"/>
          </a:xfrm>
          <a:prstGeom prst="rect">
            <a:avLst/>
          </a:prstGeom>
          <a:noFill/>
          <a:ln>
            <a:noFill/>
          </a:ln>
        </p:spPr>
      </p:pic>
      <p:pic>
        <p:nvPicPr>
          <p:cNvPr id="129" name="Google Shape;129;p21"/>
          <p:cNvPicPr preferRelativeResize="0"/>
          <p:nvPr/>
        </p:nvPicPr>
        <p:blipFill>
          <a:blip r:embed="rId6">
            <a:alphaModFix/>
          </a:blip>
          <a:stretch>
            <a:fillRect/>
          </a:stretch>
        </p:blipFill>
        <p:spPr>
          <a:xfrm>
            <a:off x="6077000" y="542984"/>
            <a:ext cx="3067000" cy="23002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