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c7d60c0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c7d60c0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aec439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aec439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92e394a8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92e394a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c6e9eb7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c6e9eb7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c7d60c02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c7d60c0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aec4396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aec4396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aec4396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aec4396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92e394a8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92e394a8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aec4396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aec4396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aec4396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aec4396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two points in two datasets (columns of the montior databases) only correspond if they have the same run_id and run_subid</a:t>
            </a:r>
            <a:endParaRPr/>
          </a:p>
          <a:p>
            <a:pPr indent="0" lvl="0" marL="0" rtl="0" algn="l">
              <a:spcBef>
                <a:spcPts val="0"/>
              </a:spcBef>
              <a:spcAft>
                <a:spcPts val="0"/>
              </a:spcAft>
              <a:buNone/>
            </a:pPr>
            <a:r>
              <a:rPr lang="en"/>
              <a:t>Icecrate_mux_1 and icecrate_mux_2 sets have no data in common with other sets.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c7d60c0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c7d60c0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aec4396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aec4396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92e394a8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92e394a8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92e394a8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92e394a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c7d60c02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c7d60c02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c7d60c0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c7d60c0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c7d60c02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c7d60c02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file/d/1Oo-Qu9z0a4AjaWW4-cSRMk9hliK0ZbZP/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pb2a monitor observations</a:t>
            </a:r>
            <a:endParaRPr/>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 Chile 2020/03/01 Data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Kyle Devereaux</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915925" y="885450"/>
            <a:ext cx="3656085" cy="2807650"/>
          </a:xfrm>
          <a:prstGeom prst="rect">
            <a:avLst/>
          </a:prstGeom>
          <a:noFill/>
          <a:ln>
            <a:noFill/>
          </a:ln>
        </p:spPr>
      </p:pic>
      <p:pic>
        <p:nvPicPr>
          <p:cNvPr id="126" name="Google Shape;126;p22"/>
          <p:cNvPicPr preferRelativeResize="0"/>
          <p:nvPr/>
        </p:nvPicPr>
        <p:blipFill>
          <a:blip r:embed="rId4">
            <a:alphaModFix/>
          </a:blip>
          <a:stretch>
            <a:fillRect/>
          </a:stretch>
        </p:blipFill>
        <p:spPr>
          <a:xfrm>
            <a:off x="4572000" y="885450"/>
            <a:ext cx="3656075" cy="2807650"/>
          </a:xfrm>
          <a:prstGeom prst="rect">
            <a:avLst/>
          </a:prstGeom>
          <a:noFill/>
          <a:ln>
            <a:noFill/>
          </a:ln>
        </p:spPr>
      </p:pic>
      <p:sp>
        <p:nvSpPr>
          <p:cNvPr id="127" name="Google Shape;127;p22"/>
          <p:cNvSpPr txBox="1"/>
          <p:nvPr>
            <p:ph type="title"/>
          </p:nvPr>
        </p:nvSpPr>
        <p:spPr>
          <a:xfrm>
            <a:off x="0" y="9387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4K layer temperature data: high variance in temperature across components</a:t>
            </a:r>
            <a:endParaRPr/>
          </a:p>
        </p:txBody>
      </p:sp>
      <p:sp>
        <p:nvSpPr>
          <p:cNvPr id="128" name="Google Shape;128;p22"/>
          <p:cNvSpPr txBox="1"/>
          <p:nvPr>
            <p:ph idx="1" type="body"/>
          </p:nvPr>
        </p:nvSpPr>
        <p:spPr>
          <a:xfrm>
            <a:off x="139050" y="3615450"/>
            <a:ext cx="8865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500">
                <a:solidFill>
                  <a:srgbClr val="000000"/>
                </a:solidFill>
              </a:rPr>
              <a:t>Similar to the lyot stop temperature data, other components in the 4K layer can have temperatures varying greatly (~1 K) and can be as high as (5.5K in the case of the loyt stop). For example, the 4K heat link and 4K blackbody (see right) are proportionally related, but the blackbody averages ~1K greater than the heat link’s temperature. Furthermore, often two subsets of the data within a set of runs (“two distinct lines”) can be seen for a </a:t>
            </a:r>
            <a:r>
              <a:rPr lang="en" sz="1500">
                <a:solidFill>
                  <a:srgbClr val="000000"/>
                </a:solidFill>
              </a:rPr>
              <a:t>certain</a:t>
            </a:r>
            <a:r>
              <a:rPr lang="en" sz="1500">
                <a:solidFill>
                  <a:srgbClr val="000000"/>
                </a:solidFill>
              </a:rPr>
              <a:t> set-by-set comparison (see left for example) with very different temperature correlation.</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715526" y="914850"/>
            <a:ext cx="3637850" cy="2728400"/>
          </a:xfrm>
          <a:prstGeom prst="rect">
            <a:avLst/>
          </a:prstGeom>
          <a:noFill/>
          <a:ln>
            <a:noFill/>
          </a:ln>
        </p:spPr>
      </p:pic>
      <p:sp>
        <p:nvSpPr>
          <p:cNvPr id="134" name="Google Shape;134;p23"/>
          <p:cNvSpPr txBox="1"/>
          <p:nvPr>
            <p:ph type="title"/>
          </p:nvPr>
        </p:nvSpPr>
        <p:spPr>
          <a:xfrm>
            <a:off x="311700" y="11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 components have high temperature correlation</a:t>
            </a:r>
            <a:endParaRPr/>
          </a:p>
        </p:txBody>
      </p:sp>
      <p:sp>
        <p:nvSpPr>
          <p:cNvPr id="135" name="Google Shape;135;p23"/>
          <p:cNvSpPr txBox="1"/>
          <p:nvPr>
            <p:ph idx="1" type="body"/>
          </p:nvPr>
        </p:nvSpPr>
        <p:spPr>
          <a:xfrm>
            <a:off x="311700" y="3521600"/>
            <a:ext cx="8520600" cy="1042200"/>
          </a:xfrm>
          <a:prstGeom prst="rect">
            <a:avLst/>
          </a:prstGeom>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lang="en" sz="1600">
                <a:solidFill>
                  <a:srgbClr val="000000"/>
                </a:solidFill>
              </a:rPr>
              <a:t>Worst correlation (0.64082)</a:t>
            </a:r>
            <a:r>
              <a:rPr lang="en" sz="1600">
                <a:solidFill>
                  <a:srgbClr val="000000"/>
                </a:solidFill>
              </a:rPr>
              <a:t>			      Best correlation (</a:t>
            </a:r>
            <a:r>
              <a:rPr lang="en" sz="1600">
                <a:solidFill>
                  <a:srgbClr val="000000"/>
                </a:solidFill>
              </a:rPr>
              <a:t>0.99997)</a:t>
            </a:r>
            <a:endParaRPr sz="1600">
              <a:solidFill>
                <a:srgbClr val="000000"/>
              </a:solidFill>
            </a:endParaRPr>
          </a:p>
          <a:p>
            <a:pPr indent="457200" lvl="0" marL="457200" rtl="0" algn="l">
              <a:lnSpc>
                <a:spcPct val="100000"/>
              </a:lnSpc>
              <a:spcBef>
                <a:spcPts val="1600"/>
              </a:spcBef>
              <a:spcAft>
                <a:spcPts val="1600"/>
              </a:spcAft>
              <a:buNone/>
            </a:pPr>
            <a:r>
              <a:rPr lang="en" sz="1600">
                <a:solidFill>
                  <a:srgbClr val="000000"/>
                </a:solidFill>
              </a:rPr>
              <a:t>Despite some sets having poor correlation (like the sets in the left figure), the average correlation of the data set is 0.9009 (very high)</a:t>
            </a:r>
            <a:endParaRPr sz="1600">
              <a:solidFill>
                <a:srgbClr val="000000"/>
              </a:solidFill>
            </a:endParaRPr>
          </a:p>
        </p:txBody>
      </p:sp>
      <p:pic>
        <p:nvPicPr>
          <p:cNvPr id="136" name="Google Shape;136;p23"/>
          <p:cNvPicPr preferRelativeResize="0"/>
          <p:nvPr/>
        </p:nvPicPr>
        <p:blipFill>
          <a:blip r:embed="rId4">
            <a:alphaModFix/>
          </a:blip>
          <a:stretch>
            <a:fillRect/>
          </a:stretch>
        </p:blipFill>
        <p:spPr>
          <a:xfrm>
            <a:off x="4572000" y="837050"/>
            <a:ext cx="3741574" cy="280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2701213" y="942428"/>
            <a:ext cx="3741574" cy="2806175"/>
          </a:xfrm>
          <a:prstGeom prst="rect">
            <a:avLst/>
          </a:prstGeom>
          <a:noFill/>
          <a:ln>
            <a:noFill/>
          </a:ln>
        </p:spPr>
      </p:pic>
      <p:sp>
        <p:nvSpPr>
          <p:cNvPr id="142" name="Google Shape;142;p24"/>
          <p:cNvSpPr txBox="1"/>
          <p:nvPr>
            <p:ph type="title"/>
          </p:nvPr>
        </p:nvSpPr>
        <p:spPr>
          <a:xfrm>
            <a:off x="311700" y="11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Iceboard components can differ in instantaneous temperature up to 40K, vary about 25K over runs</a:t>
            </a:r>
            <a:endParaRPr/>
          </a:p>
        </p:txBody>
      </p:sp>
      <p:sp>
        <p:nvSpPr>
          <p:cNvPr id="143" name="Google Shape;143;p24"/>
          <p:cNvSpPr txBox="1"/>
          <p:nvPr>
            <p:ph idx="1" type="body"/>
          </p:nvPr>
        </p:nvSpPr>
        <p:spPr>
          <a:xfrm>
            <a:off x="311700" y="3700900"/>
            <a:ext cx="8520600" cy="104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Above: components with the highest temperature difference. Note the data is still highly correlated. So, at all times, Iceboard330_MB_FPGA_DIE is about 40K warmer than Iceboard0157_Mezz_1_SQCB</a:t>
            </a:r>
            <a:endParaRPr sz="1600">
              <a:solidFill>
                <a:srgbClr val="000000"/>
              </a:solidFill>
            </a:endParaRPr>
          </a:p>
          <a:p>
            <a:pPr indent="0" lvl="0" marL="0" rtl="0" algn="l">
              <a:lnSpc>
                <a:spcPct val="100000"/>
              </a:lnSpc>
              <a:spcBef>
                <a:spcPts val="1600"/>
              </a:spcBef>
              <a:spcAft>
                <a:spcPts val="1600"/>
              </a:spcAft>
              <a:buNone/>
            </a:pPr>
            <a:r>
              <a:rPr lang="en" sz="1600">
                <a:solidFill>
                  <a:srgbClr val="000000"/>
                </a:solidFill>
              </a:rPr>
              <a:t>Correlation: 0.92917	y-intercept (~difference between components): 40.08507K</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52400" y="15240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 data: interpump and ultrapump switch data</a:t>
            </a:r>
            <a:endParaRPr/>
          </a:p>
        </p:txBody>
      </p:sp>
      <p:sp>
        <p:nvSpPr>
          <p:cNvPr id="149" name="Google Shape;149;p25"/>
          <p:cNvSpPr txBox="1"/>
          <p:nvPr>
            <p:ph idx="1" type="body"/>
          </p:nvPr>
        </p:nvSpPr>
        <p:spPr>
          <a:xfrm>
            <a:off x="219450" y="3369850"/>
            <a:ext cx="8705100" cy="14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The interpump and ultrapump data are very well correlated in general. The interpump data averages about 2K less than the ultrapump data.</a:t>
            </a:r>
            <a:endParaRPr sz="1400">
              <a:solidFill>
                <a:srgbClr val="000000"/>
              </a:solidFill>
            </a:endParaRPr>
          </a:p>
          <a:p>
            <a:pPr indent="0" lvl="0" marL="0" rtl="0" algn="l">
              <a:lnSpc>
                <a:spcPct val="100000"/>
              </a:lnSpc>
              <a:spcBef>
                <a:spcPts val="1600"/>
              </a:spcBef>
              <a:spcAft>
                <a:spcPts val="1600"/>
              </a:spcAft>
              <a:buNone/>
            </a:pPr>
            <a:r>
              <a:rPr lang="en" sz="1400">
                <a:solidFill>
                  <a:srgbClr val="000000"/>
                </a:solidFill>
              </a:rPr>
              <a:t>The He4 interpump and He3 ultrapump have an interesting correlation as seen above. Their relationship is macroscopically linear, but the residual plot shows a oscillatory relationship with an amplitude of ~0.25K</a:t>
            </a:r>
            <a:endParaRPr sz="1400">
              <a:solidFill>
                <a:srgbClr val="000000"/>
              </a:solidFill>
            </a:endParaRPr>
          </a:p>
        </p:txBody>
      </p:sp>
      <p:pic>
        <p:nvPicPr>
          <p:cNvPr id="150" name="Google Shape;150;p25"/>
          <p:cNvPicPr preferRelativeResize="0"/>
          <p:nvPr/>
        </p:nvPicPr>
        <p:blipFill>
          <a:blip r:embed="rId3">
            <a:alphaModFix/>
          </a:blip>
          <a:stretch>
            <a:fillRect/>
          </a:stretch>
        </p:blipFill>
        <p:spPr>
          <a:xfrm>
            <a:off x="3578766" y="725100"/>
            <a:ext cx="3273966" cy="2455475"/>
          </a:xfrm>
          <a:prstGeom prst="rect">
            <a:avLst/>
          </a:prstGeom>
          <a:noFill/>
          <a:ln>
            <a:noFill/>
          </a:ln>
        </p:spPr>
      </p:pic>
      <p:pic>
        <p:nvPicPr>
          <p:cNvPr id="151" name="Google Shape;151;p25"/>
          <p:cNvPicPr preferRelativeResize="0"/>
          <p:nvPr/>
        </p:nvPicPr>
        <p:blipFill>
          <a:blip r:embed="rId4">
            <a:alphaModFix/>
          </a:blip>
          <a:stretch>
            <a:fillRect/>
          </a:stretch>
        </p:blipFill>
        <p:spPr>
          <a:xfrm>
            <a:off x="152400" y="725100"/>
            <a:ext cx="3323125" cy="249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270387" y="460975"/>
            <a:ext cx="4254426" cy="3190793"/>
          </a:xfrm>
          <a:prstGeom prst="rect">
            <a:avLst/>
          </a:prstGeom>
          <a:noFill/>
          <a:ln>
            <a:noFill/>
          </a:ln>
        </p:spPr>
      </p:pic>
      <p:pic>
        <p:nvPicPr>
          <p:cNvPr id="157" name="Google Shape;157;p26"/>
          <p:cNvPicPr preferRelativeResize="0"/>
          <p:nvPr/>
        </p:nvPicPr>
        <p:blipFill>
          <a:blip r:embed="rId4">
            <a:alphaModFix/>
          </a:blip>
          <a:stretch>
            <a:fillRect/>
          </a:stretch>
        </p:blipFill>
        <p:spPr>
          <a:xfrm>
            <a:off x="4619188" y="460963"/>
            <a:ext cx="4254426" cy="3190825"/>
          </a:xfrm>
          <a:prstGeom prst="rect">
            <a:avLst/>
          </a:prstGeom>
          <a:noFill/>
          <a:ln>
            <a:noFill/>
          </a:ln>
        </p:spPr>
      </p:pic>
      <p:sp>
        <p:nvSpPr>
          <p:cNvPr id="158" name="Google Shape;158;p26"/>
          <p:cNvSpPr txBox="1"/>
          <p:nvPr>
            <p:ph type="title"/>
          </p:nvPr>
        </p:nvSpPr>
        <p:spPr>
          <a:xfrm>
            <a:off x="152400" y="15240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 data: interhead and ultrahead data</a:t>
            </a:r>
            <a:endParaRPr/>
          </a:p>
        </p:txBody>
      </p:sp>
      <p:sp>
        <p:nvSpPr>
          <p:cNvPr id="159" name="Google Shape;159;p26"/>
          <p:cNvSpPr txBox="1"/>
          <p:nvPr>
            <p:ph idx="1" type="body"/>
          </p:nvPr>
        </p:nvSpPr>
        <p:spPr>
          <a:xfrm>
            <a:off x="219450" y="3548725"/>
            <a:ext cx="8705100" cy="14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Left: there is little correlation between </a:t>
            </a:r>
            <a:r>
              <a:rPr lang="en" sz="1400">
                <a:solidFill>
                  <a:srgbClr val="000000"/>
                </a:solidFill>
              </a:rPr>
              <a:t>the</a:t>
            </a:r>
            <a:r>
              <a:rPr lang="en" sz="1400">
                <a:solidFill>
                  <a:srgbClr val="000000"/>
                </a:solidFill>
              </a:rPr>
              <a:t> interpump and interpump_switch temperatures. Both vary very little with respect to </a:t>
            </a:r>
            <a:r>
              <a:rPr lang="en" sz="1400">
                <a:solidFill>
                  <a:srgbClr val="000000"/>
                </a:solidFill>
              </a:rPr>
              <a:t>each other</a:t>
            </a:r>
            <a:r>
              <a:rPr lang="en" sz="1400">
                <a:solidFill>
                  <a:srgbClr val="000000"/>
                </a:solidFill>
              </a:rPr>
              <a:t>. The same is representative of the ultrapump temperature data. The inter_pump switch temperature is about 17K greater than the interpump temperature.</a:t>
            </a:r>
            <a:endParaRPr sz="1400">
              <a:solidFill>
                <a:srgbClr val="000000"/>
              </a:solidFill>
            </a:endParaRPr>
          </a:p>
          <a:p>
            <a:pPr indent="0" lvl="0" marL="0" rtl="0" algn="l">
              <a:lnSpc>
                <a:spcPct val="100000"/>
              </a:lnSpc>
              <a:spcBef>
                <a:spcPts val="1600"/>
              </a:spcBef>
              <a:spcAft>
                <a:spcPts val="1600"/>
              </a:spcAft>
              <a:buNone/>
            </a:pPr>
            <a:r>
              <a:rPr lang="en" sz="1400">
                <a:solidFill>
                  <a:srgbClr val="000000"/>
                </a:solidFill>
              </a:rPr>
              <a:t>Right: The interhead temperature is consistently greater than the ultrahead temperature. The ultrahead and interhead temperatures are proportional for interhead temperatures &gt; 1.4K. At &lt;1.4K, the ultrahead temperature is a constant 0.2K.</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2177650" y="1159650"/>
            <a:ext cx="4186026" cy="3139525"/>
          </a:xfrm>
          <a:prstGeom prst="rect">
            <a:avLst/>
          </a:prstGeom>
          <a:noFill/>
          <a:ln>
            <a:noFill/>
          </a:ln>
        </p:spPr>
      </p:pic>
      <p:sp>
        <p:nvSpPr>
          <p:cNvPr id="165" name="Google Shape;165;p27"/>
          <p:cNvSpPr txBox="1"/>
          <p:nvPr>
            <p:ph type="title"/>
          </p:nvPr>
        </p:nvSpPr>
        <p:spPr>
          <a:xfrm>
            <a:off x="111300" y="139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 data: pump and mainplate data</a:t>
            </a:r>
            <a:endParaRPr/>
          </a:p>
        </p:txBody>
      </p:sp>
      <p:sp>
        <p:nvSpPr>
          <p:cNvPr id="166" name="Google Shape;166;p27"/>
          <p:cNvSpPr txBox="1"/>
          <p:nvPr>
            <p:ph idx="1" type="body"/>
          </p:nvPr>
        </p:nvSpPr>
        <p:spPr>
          <a:xfrm>
            <a:off x="311700" y="712375"/>
            <a:ext cx="85206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400">
                <a:solidFill>
                  <a:schemeClr val="dk1"/>
                </a:solidFill>
              </a:rPr>
              <a:t>Given a run, all interpump and ultrapump components differ in temperature by no more than ~0.2K, except for the interpump/ultrapump_switch data which have an average temperature of about 21K.</a:t>
            </a:r>
            <a:endParaRPr/>
          </a:p>
        </p:txBody>
      </p:sp>
      <p:sp>
        <p:nvSpPr>
          <p:cNvPr id="167" name="Google Shape;167;p27"/>
          <p:cNvSpPr txBox="1"/>
          <p:nvPr>
            <p:ph idx="1" type="body"/>
          </p:nvPr>
        </p:nvSpPr>
        <p:spPr>
          <a:xfrm>
            <a:off x="311700" y="4176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Above: two distinct lines can be seen with a ~0.02K difference in the He4_interpump temperature. The interpump temperature is about 0.8K above the mainplate temperature, and they are proportionally related.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2894941" y="1048940"/>
            <a:ext cx="3015960" cy="2289036"/>
          </a:xfrm>
          <a:prstGeom prst="rect">
            <a:avLst/>
          </a:prstGeom>
          <a:noFill/>
          <a:ln>
            <a:noFill/>
          </a:ln>
        </p:spPr>
      </p:pic>
      <p:pic>
        <p:nvPicPr>
          <p:cNvPr id="173" name="Google Shape;173;p28"/>
          <p:cNvPicPr preferRelativeResize="0"/>
          <p:nvPr/>
        </p:nvPicPr>
        <p:blipFill>
          <a:blip r:embed="rId4">
            <a:alphaModFix/>
          </a:blip>
          <a:stretch>
            <a:fillRect/>
          </a:stretch>
        </p:blipFill>
        <p:spPr>
          <a:xfrm>
            <a:off x="5703918" y="2571749"/>
            <a:ext cx="3440082" cy="2580076"/>
          </a:xfrm>
          <a:prstGeom prst="rect">
            <a:avLst/>
          </a:prstGeom>
          <a:noFill/>
          <a:ln>
            <a:noFill/>
          </a:ln>
        </p:spPr>
      </p:pic>
      <p:pic>
        <p:nvPicPr>
          <p:cNvPr id="174" name="Google Shape;174;p28"/>
          <p:cNvPicPr preferRelativeResize="0"/>
          <p:nvPr/>
        </p:nvPicPr>
        <p:blipFill>
          <a:blip r:embed="rId5">
            <a:alphaModFix/>
          </a:blip>
          <a:stretch>
            <a:fillRect/>
          </a:stretch>
        </p:blipFill>
        <p:spPr>
          <a:xfrm>
            <a:off x="111625" y="1019700"/>
            <a:ext cx="3015966" cy="2289054"/>
          </a:xfrm>
          <a:prstGeom prst="rect">
            <a:avLst/>
          </a:prstGeom>
          <a:noFill/>
          <a:ln>
            <a:noFill/>
          </a:ln>
        </p:spPr>
      </p:pic>
      <p:sp>
        <p:nvSpPr>
          <p:cNvPr id="175" name="Google Shape;175;p28"/>
          <p:cNvSpPr txBox="1"/>
          <p:nvPr>
            <p:ph idx="1" type="body"/>
          </p:nvPr>
        </p:nvSpPr>
        <p:spPr>
          <a:xfrm>
            <a:off x="111625" y="3324950"/>
            <a:ext cx="5905200" cy="10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Above: </a:t>
            </a:r>
            <a:r>
              <a:rPr lang="en" sz="1400">
                <a:solidFill>
                  <a:srgbClr val="000000"/>
                </a:solidFill>
              </a:rPr>
              <a:t>APEX and slowdaq measurements are very similar for temperature, pressure and humidity data (graphs aren’t shown, the data sets are very similar). Pressure and humidity and precipitable water vapor are related in the expected </a:t>
            </a:r>
            <a:r>
              <a:rPr lang="en" sz="1400">
                <a:solidFill>
                  <a:srgbClr val="000000"/>
                </a:solidFill>
              </a:rPr>
              <a:t>meteorological</a:t>
            </a:r>
            <a:r>
              <a:rPr lang="en" sz="1400">
                <a:solidFill>
                  <a:srgbClr val="000000"/>
                </a:solidFill>
              </a:rPr>
              <a:t> ways (see above). </a:t>
            </a:r>
            <a:endParaRPr sz="1400">
              <a:solidFill>
                <a:srgbClr val="000000"/>
              </a:solidFill>
            </a:endParaRPr>
          </a:p>
          <a:p>
            <a:pPr indent="0" lvl="0" marL="0" rtl="0" algn="l">
              <a:spcBef>
                <a:spcPts val="1600"/>
              </a:spcBef>
              <a:spcAft>
                <a:spcPts val="1600"/>
              </a:spcAft>
              <a:buNone/>
            </a:pPr>
            <a:r>
              <a:rPr lang="en" sz="1400">
                <a:solidFill>
                  <a:srgbClr val="000000"/>
                </a:solidFill>
              </a:rPr>
              <a:t>Right: The inside and outside humidities have unexpectedly low correlation.</a:t>
            </a:r>
            <a:endParaRPr sz="1400">
              <a:solidFill>
                <a:srgbClr val="000000"/>
              </a:solidFill>
            </a:endParaRPr>
          </a:p>
        </p:txBody>
      </p:sp>
      <p:sp>
        <p:nvSpPr>
          <p:cNvPr id="176" name="Google Shape;176;p28"/>
          <p:cNvSpPr txBox="1"/>
          <p:nvPr>
            <p:ph type="title"/>
          </p:nvPr>
        </p:nvSpPr>
        <p:spPr>
          <a:xfrm>
            <a:off x="311700" y="2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Apex weather data relates with slowdaq measurements closely, humidity varies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753700" y="882400"/>
            <a:ext cx="3226925" cy="2420200"/>
          </a:xfrm>
          <a:prstGeom prst="rect">
            <a:avLst/>
          </a:prstGeom>
          <a:noFill/>
          <a:ln>
            <a:noFill/>
          </a:ln>
        </p:spPr>
      </p:pic>
      <p:sp>
        <p:nvSpPr>
          <p:cNvPr id="182" name="Google Shape;182;p29"/>
          <p:cNvSpPr txBox="1"/>
          <p:nvPr>
            <p:ph type="title"/>
          </p:nvPr>
        </p:nvSpPr>
        <p:spPr>
          <a:xfrm>
            <a:off x="311700" y="7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Weather’s relation to components outside refrigerator is expected (high correlation)</a:t>
            </a:r>
            <a:endParaRPr/>
          </a:p>
          <a:p>
            <a:pPr indent="0" lvl="0" marL="0" rtl="0" algn="l">
              <a:spcBef>
                <a:spcPts val="0"/>
              </a:spcBef>
              <a:spcAft>
                <a:spcPts val="0"/>
              </a:spcAft>
              <a:buNone/>
            </a:pPr>
            <a:r>
              <a:rPr lang="en"/>
              <a:t> </a:t>
            </a:r>
            <a:endParaRPr/>
          </a:p>
        </p:txBody>
      </p:sp>
      <p:pic>
        <p:nvPicPr>
          <p:cNvPr id="183" name="Google Shape;183;p29"/>
          <p:cNvPicPr preferRelativeResize="0"/>
          <p:nvPr/>
        </p:nvPicPr>
        <p:blipFill>
          <a:blip r:embed="rId4">
            <a:alphaModFix/>
          </a:blip>
          <a:stretch>
            <a:fillRect/>
          </a:stretch>
        </p:blipFill>
        <p:spPr>
          <a:xfrm>
            <a:off x="5053525" y="3692401"/>
            <a:ext cx="2045237" cy="1451076"/>
          </a:xfrm>
          <a:prstGeom prst="rect">
            <a:avLst/>
          </a:prstGeom>
          <a:noFill/>
          <a:ln>
            <a:noFill/>
          </a:ln>
        </p:spPr>
      </p:pic>
      <p:pic>
        <p:nvPicPr>
          <p:cNvPr id="184" name="Google Shape;184;p29"/>
          <p:cNvPicPr preferRelativeResize="0"/>
          <p:nvPr/>
        </p:nvPicPr>
        <p:blipFill>
          <a:blip r:embed="rId5">
            <a:alphaModFix/>
          </a:blip>
          <a:stretch>
            <a:fillRect/>
          </a:stretch>
        </p:blipFill>
        <p:spPr>
          <a:xfrm>
            <a:off x="7098763" y="3692394"/>
            <a:ext cx="2045237" cy="1451108"/>
          </a:xfrm>
          <a:prstGeom prst="rect">
            <a:avLst/>
          </a:prstGeom>
          <a:noFill/>
          <a:ln>
            <a:noFill/>
          </a:ln>
        </p:spPr>
      </p:pic>
      <p:pic>
        <p:nvPicPr>
          <p:cNvPr id="185" name="Google Shape;185;p29"/>
          <p:cNvPicPr preferRelativeResize="0"/>
          <p:nvPr/>
        </p:nvPicPr>
        <p:blipFill>
          <a:blip r:embed="rId6">
            <a:alphaModFix/>
          </a:blip>
          <a:stretch>
            <a:fillRect/>
          </a:stretch>
        </p:blipFill>
        <p:spPr>
          <a:xfrm>
            <a:off x="7121885" y="824327"/>
            <a:ext cx="1999003" cy="1416967"/>
          </a:xfrm>
          <a:prstGeom prst="rect">
            <a:avLst/>
          </a:prstGeom>
          <a:noFill/>
          <a:ln>
            <a:noFill/>
          </a:ln>
        </p:spPr>
      </p:pic>
      <p:pic>
        <p:nvPicPr>
          <p:cNvPr id="186" name="Google Shape;186;p29"/>
          <p:cNvPicPr preferRelativeResize="0"/>
          <p:nvPr/>
        </p:nvPicPr>
        <p:blipFill>
          <a:blip r:embed="rId7">
            <a:alphaModFix/>
          </a:blip>
          <a:stretch>
            <a:fillRect/>
          </a:stretch>
        </p:blipFill>
        <p:spPr>
          <a:xfrm>
            <a:off x="7098762" y="2241304"/>
            <a:ext cx="2045237" cy="1451102"/>
          </a:xfrm>
          <a:prstGeom prst="rect">
            <a:avLst/>
          </a:prstGeom>
          <a:noFill/>
          <a:ln>
            <a:noFill/>
          </a:ln>
        </p:spPr>
      </p:pic>
      <p:pic>
        <p:nvPicPr>
          <p:cNvPr id="187" name="Google Shape;187;p29"/>
          <p:cNvPicPr preferRelativeResize="0"/>
          <p:nvPr/>
        </p:nvPicPr>
        <p:blipFill>
          <a:blip r:embed="rId8">
            <a:alphaModFix/>
          </a:blip>
          <a:stretch>
            <a:fillRect/>
          </a:stretch>
        </p:blipFill>
        <p:spPr>
          <a:xfrm>
            <a:off x="5161996" y="2318265"/>
            <a:ext cx="1936750" cy="1374132"/>
          </a:xfrm>
          <a:prstGeom prst="rect">
            <a:avLst/>
          </a:prstGeom>
          <a:noFill/>
          <a:ln>
            <a:noFill/>
          </a:ln>
        </p:spPr>
      </p:pic>
      <p:sp>
        <p:nvSpPr>
          <p:cNvPr id="188" name="Google Shape;188;p29"/>
          <p:cNvSpPr txBox="1"/>
          <p:nvPr/>
        </p:nvSpPr>
        <p:spPr>
          <a:xfrm>
            <a:off x="0" y="3153350"/>
            <a:ext cx="5106000" cy="19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Above: Iceboard component temperatures (</a:t>
            </a:r>
            <a:r>
              <a:rPr lang="en"/>
              <a:t>represented</a:t>
            </a:r>
            <a:r>
              <a:rPr lang="en"/>
              <a:t> by the 0076 MB FPGA set) are proportionally related to the outside apex temperature (with a high correlation).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Right: the highest linear correlations between apex temperature and other non-iceboard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the SaddleBag_Mux2SBCController sensor seems to have malfunctioned for several runs - maxing out at 10K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19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expanding this study / code</a:t>
            </a:r>
            <a:endParaRPr/>
          </a:p>
        </p:txBody>
      </p:sp>
      <p:sp>
        <p:nvSpPr>
          <p:cNvPr id="194" name="Google Shape;194;p3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temperatures of components in the 4K layer may vary by a large amount and are not directly proportional in some cases. This goes for 50K layer components too, in general. Temperatures across the primary and secondary surfaces vary greater at higher outside temperatures, and in general get hotter in a slightly non-linear way. Temperature relates proportionally with components outside the refrigerator; temperatures of these components are highly correlated in themselves. And certain pump/refrigeration component temperatures vary with respect to others in interesting ways.</a:t>
            </a:r>
            <a:endParaRPr sz="1400">
              <a:solidFill>
                <a:schemeClr val="dk1"/>
              </a:solidFill>
            </a:endParaRPr>
          </a:p>
          <a:p>
            <a:pPr indent="0" lvl="0" marL="0" rtl="0" algn="l">
              <a:spcBef>
                <a:spcPts val="1600"/>
              </a:spcBef>
              <a:spcAft>
                <a:spcPts val="0"/>
              </a:spcAft>
              <a:buNone/>
            </a:pPr>
            <a:r>
              <a:rPr lang="en" sz="1400">
                <a:solidFill>
                  <a:schemeClr val="dk1"/>
                </a:solidFill>
              </a:rPr>
              <a:t>This analysis can easily be extended to the monitor data for all observation dates and other observation sites, however I’ve found all dates have roughly similar </a:t>
            </a:r>
            <a:r>
              <a:rPr lang="en" sz="1400">
                <a:solidFill>
                  <a:schemeClr val="dk1"/>
                </a:solidFill>
              </a:rPr>
              <a:t>relationships. One possibly interesting extension would be to find cross-date and cross-site patterns in the monitor data.</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1600"/>
              </a:spcAft>
              <a:buNone/>
            </a:pPr>
            <a:r>
              <a:rPr lang="en" sz="1400">
                <a:solidFill>
                  <a:schemeClr val="dk1"/>
                </a:solidFill>
              </a:rPr>
              <a:t>The code used for this analysis can be found </a:t>
            </a:r>
            <a:r>
              <a:rPr lang="en" sz="1400" u="sng">
                <a:solidFill>
                  <a:schemeClr val="hlink"/>
                </a:solidFill>
                <a:hlinkClick r:id="rId3"/>
              </a:rPr>
              <a:t>here</a:t>
            </a:r>
            <a:r>
              <a:rPr lang="en" sz="1400">
                <a:solidFill>
                  <a:schemeClr val="dk1"/>
                </a:solidFill>
              </a:rPr>
              <a:t>.</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0" y="636025"/>
            <a:ext cx="9144000" cy="46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Data taken f</a:t>
            </a:r>
            <a:r>
              <a:rPr lang="en" sz="1600">
                <a:solidFill>
                  <a:srgbClr val="000000"/>
                </a:solidFill>
              </a:rPr>
              <a:t>rom /data/pb2/ChileData/databases/pb2a-20200301/pb2a_monitor.db. I chose this date since it also has weather data given in pb2a_apex.db. This data includes temperature, humidity, pressure, wind data, etc. and was used to compare with the same measurements from the monitor.</a:t>
            </a:r>
            <a:endParaRPr sz="1600">
              <a:solidFill>
                <a:srgbClr val="000000"/>
              </a:solidFill>
            </a:endParaRPr>
          </a:p>
          <a:p>
            <a:pPr indent="0" lvl="0" marL="0" rtl="0" algn="l">
              <a:spcBef>
                <a:spcPts val="1600"/>
              </a:spcBef>
              <a:spcAft>
                <a:spcPts val="0"/>
              </a:spcAft>
              <a:buNone/>
            </a:pPr>
            <a:r>
              <a:rPr lang="en" sz="1600">
                <a:solidFill>
                  <a:srgbClr val="000000"/>
                </a:solidFill>
              </a:rPr>
              <a:t>The monitor data set is too massive to compare set-by-set, so a different method was needed. Data sets with a similar characteristics (i.e. primary, secondary, SC, or iceboard type data), were grouped. Correlations within the groups were computed, and if the group was well correlated, one set of data set was chosen from the set to compare to other groups. Furthermore, using different fit types and correlations, the most interesting relationships within a set were found and documented.</a:t>
            </a:r>
            <a:endParaRPr sz="1600">
              <a:solidFill>
                <a:srgbClr val="000000"/>
              </a:solidFill>
            </a:endParaRPr>
          </a:p>
          <a:p>
            <a:pPr indent="0" lvl="0" marL="0" rtl="0" algn="l">
              <a:spcBef>
                <a:spcPts val="1600"/>
              </a:spcBef>
              <a:spcAft>
                <a:spcPts val="0"/>
              </a:spcAft>
              <a:buNone/>
            </a:pPr>
            <a:r>
              <a:rPr lang="en" sz="1600">
                <a:solidFill>
                  <a:srgbClr val="000000"/>
                </a:solidFill>
              </a:rPr>
              <a:t>This narrows search down from ~1900 data sets to a few hundred. When only considering the mean and sets-by-set comparisons containing many corresponding points, the number of sets to consider drops to a few dozen.</a:t>
            </a:r>
            <a:endParaRPr sz="1600">
              <a:solidFill>
                <a:srgbClr val="000000"/>
              </a:solidFill>
            </a:endParaRPr>
          </a:p>
          <a:p>
            <a:pPr indent="0" lvl="0" marL="0" rtl="0" algn="l">
              <a:spcBef>
                <a:spcPts val="1600"/>
              </a:spcBef>
              <a:spcAft>
                <a:spcPts val="1600"/>
              </a:spcAft>
              <a:buNone/>
            </a:pPr>
            <a:r>
              <a:rPr lang="en" sz="1600">
                <a:solidFill>
                  <a:srgbClr val="000000"/>
                </a:solidFill>
              </a:rPr>
              <a:t>For these remaining sets, I manually comb through each combination of sets and document the interesting relationships.</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483650"/>
            <a:ext cx="3478456" cy="2787050"/>
          </a:xfrm>
          <a:prstGeom prst="rect">
            <a:avLst/>
          </a:prstGeom>
          <a:noFill/>
          <a:ln>
            <a:noFill/>
          </a:ln>
        </p:spPr>
      </p:pic>
      <p:pic>
        <p:nvPicPr>
          <p:cNvPr id="67" name="Google Shape;67;p15"/>
          <p:cNvPicPr preferRelativeResize="0"/>
          <p:nvPr/>
        </p:nvPicPr>
        <p:blipFill>
          <a:blip r:embed="rId4">
            <a:alphaModFix/>
          </a:blip>
          <a:stretch>
            <a:fillRect/>
          </a:stretch>
        </p:blipFill>
        <p:spPr>
          <a:xfrm>
            <a:off x="3797769" y="1483650"/>
            <a:ext cx="3478456" cy="2787050"/>
          </a:xfrm>
          <a:prstGeom prst="rect">
            <a:avLst/>
          </a:prstGeom>
          <a:noFill/>
          <a:ln>
            <a:noFill/>
          </a:ln>
        </p:spPr>
      </p:pic>
      <p:sp>
        <p:nvSpPr>
          <p:cNvPr id="68" name="Google Shape;68;p15"/>
          <p:cNvSpPr txBox="1"/>
          <p:nvPr>
            <p:ph type="title"/>
          </p:nvPr>
        </p:nvSpPr>
        <p:spPr>
          <a:xfrm>
            <a:off x="311700" y="17655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data has low correlation</a:t>
            </a:r>
            <a:endParaRPr/>
          </a:p>
        </p:txBody>
      </p:sp>
      <p:sp>
        <p:nvSpPr>
          <p:cNvPr id="69" name="Google Shape;69;p15"/>
          <p:cNvSpPr txBox="1"/>
          <p:nvPr>
            <p:ph idx="1" type="body"/>
          </p:nvPr>
        </p:nvSpPr>
        <p:spPr>
          <a:xfrm>
            <a:off x="311700" y="690400"/>
            <a:ext cx="8520600" cy="7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Once the set of all data sets is simplified as </a:t>
            </a:r>
            <a:r>
              <a:rPr lang="en" sz="1600">
                <a:solidFill>
                  <a:srgbClr val="000000"/>
                </a:solidFill>
              </a:rPr>
              <a:t>described</a:t>
            </a:r>
            <a:r>
              <a:rPr lang="en" sz="1600">
                <a:solidFill>
                  <a:srgbClr val="000000"/>
                </a:solidFill>
              </a:rPr>
              <a:t> before, the distribution of set-by-set correlations is given by a gaussian </a:t>
            </a:r>
            <a:r>
              <a:rPr lang="en" sz="1600">
                <a:solidFill>
                  <a:srgbClr val="000000"/>
                </a:solidFill>
              </a:rPr>
              <a:t>distribution (see below) with little skewing. Specifically, the Pearson correlation coefficient was used.</a:t>
            </a:r>
            <a:endParaRPr sz="1600">
              <a:solidFill>
                <a:srgbClr val="000000"/>
              </a:solidFill>
            </a:endParaRPr>
          </a:p>
        </p:txBody>
      </p:sp>
      <p:sp>
        <p:nvSpPr>
          <p:cNvPr id="70" name="Google Shape;70;p15"/>
          <p:cNvSpPr txBox="1"/>
          <p:nvPr>
            <p:ph idx="1" type="body"/>
          </p:nvPr>
        </p:nvSpPr>
        <p:spPr>
          <a:xfrm>
            <a:off x="139650" y="4170475"/>
            <a:ext cx="8520600" cy="73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So, the vast majority of the data has little to no correlation. To simplify the analysis of each set-by-set comparison further, only set-by-set pairs with correlations &gt;0.75 were considered.</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 y="502949"/>
            <a:ext cx="4030874" cy="3023150"/>
          </a:xfrm>
          <a:prstGeom prst="rect">
            <a:avLst/>
          </a:prstGeom>
          <a:noFill/>
          <a:ln>
            <a:noFill/>
          </a:ln>
        </p:spPr>
      </p:pic>
      <p:pic>
        <p:nvPicPr>
          <p:cNvPr id="76" name="Google Shape;76;p16"/>
          <p:cNvPicPr preferRelativeResize="0"/>
          <p:nvPr/>
        </p:nvPicPr>
        <p:blipFill>
          <a:blip r:embed="rId4">
            <a:alphaModFix/>
          </a:blip>
          <a:stretch>
            <a:fillRect/>
          </a:stretch>
        </p:blipFill>
        <p:spPr>
          <a:xfrm>
            <a:off x="3733689" y="502950"/>
            <a:ext cx="4030875" cy="3023150"/>
          </a:xfrm>
          <a:prstGeom prst="rect">
            <a:avLst/>
          </a:prstGeom>
          <a:noFill/>
          <a:ln>
            <a:noFill/>
          </a:ln>
        </p:spPr>
      </p:pic>
      <p:sp>
        <p:nvSpPr>
          <p:cNvPr id="77" name="Google Shape;77;p16"/>
          <p:cNvSpPr txBox="1"/>
          <p:nvPr>
            <p:ph type="title"/>
          </p:nvPr>
        </p:nvSpPr>
        <p:spPr>
          <a:xfrm>
            <a:off x="311700" y="11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data is correlated well at lower temps</a:t>
            </a:r>
            <a:endParaRPr/>
          </a:p>
        </p:txBody>
      </p:sp>
      <p:sp>
        <p:nvSpPr>
          <p:cNvPr id="78" name="Google Shape;78;p16"/>
          <p:cNvSpPr txBox="1"/>
          <p:nvPr>
            <p:ph idx="1" type="body"/>
          </p:nvPr>
        </p:nvSpPr>
        <p:spPr>
          <a:xfrm>
            <a:off x="128775" y="3387700"/>
            <a:ext cx="5894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rPr>
              <a:t>Left: best correlated sets</a:t>
            </a:r>
            <a:endParaRPr sz="1500">
              <a:solidFill>
                <a:srgbClr val="000000"/>
              </a:solidFill>
            </a:endParaRPr>
          </a:p>
          <a:p>
            <a:pPr indent="0" lvl="0" marL="0" rtl="0" algn="l">
              <a:lnSpc>
                <a:spcPct val="100000"/>
              </a:lnSpc>
              <a:spcBef>
                <a:spcPts val="1600"/>
              </a:spcBef>
              <a:spcAft>
                <a:spcPts val="0"/>
              </a:spcAft>
              <a:buNone/>
            </a:pPr>
            <a:r>
              <a:rPr lang="en" sz="1500">
                <a:solidFill>
                  <a:srgbClr val="000000"/>
                </a:solidFill>
              </a:rPr>
              <a:t>Right: worst correlated set. Notice the large increase in variance when temperature &gt;270K. This happens somewhat in all Primary-Primary set comparisons.</a:t>
            </a:r>
            <a:endParaRPr sz="1500">
              <a:solidFill>
                <a:srgbClr val="000000"/>
              </a:solidFill>
            </a:endParaRPr>
          </a:p>
          <a:p>
            <a:pPr indent="0" lvl="0" marL="0" rtl="0" algn="l">
              <a:lnSpc>
                <a:spcPct val="100000"/>
              </a:lnSpc>
              <a:spcBef>
                <a:spcPts val="1600"/>
              </a:spcBef>
              <a:spcAft>
                <a:spcPts val="1600"/>
              </a:spcAft>
              <a:buNone/>
            </a:pPr>
            <a:r>
              <a:rPr lang="en" sz="1500">
                <a:solidFill>
                  <a:srgbClr val="000000"/>
                </a:solidFill>
              </a:rPr>
              <a:t>c</a:t>
            </a:r>
            <a:r>
              <a:rPr lang="en" sz="1500">
                <a:solidFill>
                  <a:srgbClr val="000000"/>
                </a:solidFill>
              </a:rPr>
              <a:t>enter _bottom sensor broken (reads only zero)</a:t>
            </a:r>
            <a:endParaRPr sz="1500">
              <a:solidFill>
                <a:srgbClr val="000000"/>
              </a:solidFill>
            </a:endParaRPr>
          </a:p>
        </p:txBody>
      </p:sp>
      <p:pic>
        <p:nvPicPr>
          <p:cNvPr id="79" name="Google Shape;79;p16"/>
          <p:cNvPicPr preferRelativeResize="0"/>
          <p:nvPr/>
        </p:nvPicPr>
        <p:blipFill>
          <a:blip r:embed="rId5">
            <a:alphaModFix/>
          </a:blip>
          <a:stretch>
            <a:fillRect/>
          </a:stretch>
        </p:blipFill>
        <p:spPr>
          <a:xfrm>
            <a:off x="6023075" y="2343922"/>
            <a:ext cx="2995275" cy="2246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47725" y="807831"/>
            <a:ext cx="3480574" cy="2610419"/>
          </a:xfrm>
          <a:prstGeom prst="rect">
            <a:avLst/>
          </a:prstGeom>
          <a:noFill/>
          <a:ln>
            <a:noFill/>
          </a:ln>
        </p:spPr>
      </p:pic>
      <p:sp>
        <p:nvSpPr>
          <p:cNvPr id="85" name="Google Shape;85;p1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Secondary</a:t>
            </a:r>
            <a:r>
              <a:rPr lang="en"/>
              <a:t> data is correlated well at lower temps, similar to Primary data, high temp variance is predictable </a:t>
            </a:r>
            <a:endParaRPr/>
          </a:p>
        </p:txBody>
      </p:sp>
      <p:sp>
        <p:nvSpPr>
          <p:cNvPr id="86" name="Google Shape;86;p17"/>
          <p:cNvSpPr txBox="1"/>
          <p:nvPr>
            <p:ph idx="1" type="body"/>
          </p:nvPr>
        </p:nvSpPr>
        <p:spPr>
          <a:xfrm>
            <a:off x="0" y="3332975"/>
            <a:ext cx="914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rPr>
              <a:t>Left: best correlated sets</a:t>
            </a:r>
            <a:endParaRPr sz="1500">
              <a:solidFill>
                <a:srgbClr val="000000"/>
              </a:solidFill>
            </a:endParaRPr>
          </a:p>
          <a:p>
            <a:pPr indent="0" lvl="0" marL="0" rtl="0" algn="l">
              <a:lnSpc>
                <a:spcPct val="100000"/>
              </a:lnSpc>
              <a:spcBef>
                <a:spcPts val="1600"/>
              </a:spcBef>
              <a:spcAft>
                <a:spcPts val="1600"/>
              </a:spcAft>
              <a:buNone/>
            </a:pPr>
            <a:r>
              <a:rPr lang="en" sz="1500">
                <a:solidFill>
                  <a:srgbClr val="000000"/>
                </a:solidFill>
              </a:rPr>
              <a:t>Right: worst correlated sets. Notice the data splits into what seems like two seperate lines, one above the line y=x, and one under (this is exaggerated in the residual plot). The line y=x is the expected (see left) since we expect the temperature across the secondary to be homogenous. This splitting only happens for sets including the upper_right sensor. Note the average (linear fit) is still implies homogeneity.</a:t>
            </a:r>
            <a:endParaRPr sz="1500">
              <a:solidFill>
                <a:srgbClr val="000000"/>
              </a:solidFill>
            </a:endParaRPr>
          </a:p>
        </p:txBody>
      </p:sp>
      <p:pic>
        <p:nvPicPr>
          <p:cNvPr id="87" name="Google Shape;87;p17"/>
          <p:cNvPicPr preferRelativeResize="0"/>
          <p:nvPr/>
        </p:nvPicPr>
        <p:blipFill>
          <a:blip r:embed="rId4">
            <a:alphaModFix/>
          </a:blip>
          <a:stretch>
            <a:fillRect/>
          </a:stretch>
        </p:blipFill>
        <p:spPr>
          <a:xfrm>
            <a:off x="6484825" y="1299250"/>
            <a:ext cx="2711626" cy="2033725"/>
          </a:xfrm>
          <a:prstGeom prst="rect">
            <a:avLst/>
          </a:prstGeom>
          <a:noFill/>
          <a:ln>
            <a:noFill/>
          </a:ln>
        </p:spPr>
      </p:pic>
      <p:pic>
        <p:nvPicPr>
          <p:cNvPr id="88" name="Google Shape;88;p17"/>
          <p:cNvPicPr preferRelativeResize="0"/>
          <p:nvPr/>
        </p:nvPicPr>
        <p:blipFill>
          <a:blip r:embed="rId5">
            <a:alphaModFix/>
          </a:blip>
          <a:stretch>
            <a:fillRect/>
          </a:stretch>
        </p:blipFill>
        <p:spPr>
          <a:xfrm>
            <a:off x="3280175" y="807825"/>
            <a:ext cx="3480574" cy="261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783375" y="635088"/>
            <a:ext cx="3878800" cy="2909100"/>
          </a:xfrm>
          <a:prstGeom prst="rect">
            <a:avLst/>
          </a:prstGeom>
          <a:noFill/>
          <a:ln>
            <a:noFill/>
          </a:ln>
        </p:spPr>
      </p:pic>
      <p:pic>
        <p:nvPicPr>
          <p:cNvPr id="94" name="Google Shape;94;p18"/>
          <p:cNvPicPr preferRelativeResize="0"/>
          <p:nvPr/>
        </p:nvPicPr>
        <p:blipFill>
          <a:blip r:embed="rId4">
            <a:alphaModFix/>
          </a:blip>
          <a:stretch>
            <a:fillRect/>
          </a:stretch>
        </p:blipFill>
        <p:spPr>
          <a:xfrm>
            <a:off x="5329750" y="635100"/>
            <a:ext cx="3878800" cy="2909106"/>
          </a:xfrm>
          <a:prstGeom prst="rect">
            <a:avLst/>
          </a:prstGeom>
          <a:noFill/>
          <a:ln>
            <a:noFill/>
          </a:ln>
        </p:spPr>
      </p:pic>
      <p:sp>
        <p:nvSpPr>
          <p:cNvPr id="95" name="Google Shape;95;p18"/>
          <p:cNvSpPr txBox="1"/>
          <p:nvPr>
            <p:ph type="title"/>
          </p:nvPr>
        </p:nvSpPr>
        <p:spPr>
          <a:xfrm>
            <a:off x="311700" y="20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Temperature</a:t>
            </a:r>
            <a:r>
              <a:rPr lang="en"/>
              <a:t> relations to the primary and secondary </a:t>
            </a:r>
            <a:endParaRPr/>
          </a:p>
        </p:txBody>
      </p:sp>
      <p:pic>
        <p:nvPicPr>
          <p:cNvPr id="96" name="Google Shape;96;p18"/>
          <p:cNvPicPr preferRelativeResize="0"/>
          <p:nvPr/>
        </p:nvPicPr>
        <p:blipFill>
          <a:blip r:embed="rId5">
            <a:alphaModFix/>
          </a:blip>
          <a:stretch>
            <a:fillRect/>
          </a:stretch>
        </p:blipFill>
        <p:spPr>
          <a:xfrm>
            <a:off x="0" y="782000"/>
            <a:ext cx="1921475" cy="1441100"/>
          </a:xfrm>
          <a:prstGeom prst="rect">
            <a:avLst/>
          </a:prstGeom>
          <a:noFill/>
          <a:ln>
            <a:noFill/>
          </a:ln>
        </p:spPr>
      </p:pic>
      <p:sp>
        <p:nvSpPr>
          <p:cNvPr id="97" name="Google Shape;97;p18"/>
          <p:cNvSpPr txBox="1"/>
          <p:nvPr/>
        </p:nvSpPr>
        <p:spPr>
          <a:xfrm>
            <a:off x="311700" y="3544200"/>
            <a:ext cx="8643300" cy="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temperatures for primary and secondary are correlated, but very poorly. It’s expected that the primary and secondary temperatures are proportional (and equal) to the outside apex temperatures. In fact, they seem to have a non-linear relationship. For example, above they are fitted with a linear fit and a quadratic fit. The error for the quadratic fit is much less than that of the linear 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Apex in degree C, primary/secondary in 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3120637" y="991828"/>
            <a:ext cx="3121525" cy="2341150"/>
          </a:xfrm>
          <a:prstGeom prst="rect">
            <a:avLst/>
          </a:prstGeom>
          <a:noFill/>
          <a:ln>
            <a:noFill/>
          </a:ln>
        </p:spPr>
      </p:pic>
      <p:pic>
        <p:nvPicPr>
          <p:cNvPr id="103" name="Google Shape;103;p19"/>
          <p:cNvPicPr preferRelativeResize="0"/>
          <p:nvPr/>
        </p:nvPicPr>
        <p:blipFill>
          <a:blip r:embed="rId4">
            <a:alphaModFix/>
          </a:blip>
          <a:stretch>
            <a:fillRect/>
          </a:stretch>
        </p:blipFill>
        <p:spPr>
          <a:xfrm>
            <a:off x="108275" y="991858"/>
            <a:ext cx="3121525" cy="2341116"/>
          </a:xfrm>
          <a:prstGeom prst="rect">
            <a:avLst/>
          </a:prstGeom>
          <a:noFill/>
          <a:ln>
            <a:noFill/>
          </a:ln>
        </p:spPr>
      </p:pic>
      <p:sp>
        <p:nvSpPr>
          <p:cNvPr id="104" name="Google Shape;104;p19"/>
          <p:cNvSpPr txBox="1"/>
          <p:nvPr>
            <p:ph idx="1" type="body"/>
          </p:nvPr>
        </p:nvSpPr>
        <p:spPr>
          <a:xfrm>
            <a:off x="0" y="3332975"/>
            <a:ext cx="914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500">
                <a:solidFill>
                  <a:srgbClr val="000000"/>
                </a:solidFill>
              </a:rPr>
              <a:t>Left and middle: the bottom and head components of the 50K layer consistently have a temperature considerably higher than 50K - up to 90K in the case of the “bottom” data. Despite there being high correlation of these two components there is a high variance in the temperatures (see residual on the right). Furthermore, 4K components (such as the heat_link in the left figure) have high correlation to these two components. Temperatures of these 50K components may adversely affect the temperatures of 4K layer components.</a:t>
            </a:r>
            <a:endParaRPr sz="1500">
              <a:solidFill>
                <a:srgbClr val="000000"/>
              </a:solidFill>
            </a:endParaRPr>
          </a:p>
        </p:txBody>
      </p:sp>
      <p:pic>
        <p:nvPicPr>
          <p:cNvPr id="105" name="Google Shape;105;p19"/>
          <p:cNvPicPr preferRelativeResize="0"/>
          <p:nvPr/>
        </p:nvPicPr>
        <p:blipFill>
          <a:blip r:embed="rId5">
            <a:alphaModFix/>
          </a:blip>
          <a:stretch>
            <a:fillRect/>
          </a:stretch>
        </p:blipFill>
        <p:spPr>
          <a:xfrm>
            <a:off x="6022475" y="942938"/>
            <a:ext cx="3121525" cy="2341138"/>
          </a:xfrm>
          <a:prstGeom prst="rect">
            <a:avLst/>
          </a:prstGeom>
          <a:noFill/>
          <a:ln>
            <a:noFill/>
          </a:ln>
        </p:spPr>
      </p:pic>
      <p:sp>
        <p:nvSpPr>
          <p:cNvPr id="106" name="Google Shape;106;p19"/>
          <p:cNvSpPr txBox="1"/>
          <p:nvPr>
            <p:ph type="title"/>
          </p:nvPr>
        </p:nvSpPr>
        <p:spPr>
          <a:xfrm>
            <a:off x="108275" y="105625"/>
            <a:ext cx="807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50K layer temperature data: large difference in component temperatures, but still proportional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0" y="1056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a:t>
            </a:r>
            <a:r>
              <a:rPr lang="en"/>
              <a:t>K layer temperature data: filter data has large left-right difference</a:t>
            </a:r>
            <a:endParaRPr/>
          </a:p>
        </p:txBody>
      </p:sp>
      <p:sp>
        <p:nvSpPr>
          <p:cNvPr id="112" name="Google Shape;112;p20"/>
          <p:cNvSpPr txBox="1"/>
          <p:nvPr>
            <p:ph idx="1" type="body"/>
          </p:nvPr>
        </p:nvSpPr>
        <p:spPr>
          <a:xfrm>
            <a:off x="0" y="3516025"/>
            <a:ext cx="914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500">
                <a:solidFill>
                  <a:srgbClr val="000000"/>
                </a:solidFill>
              </a:rPr>
              <a:t>Left: the left 50K filter and right 50K filter have high correlation however the left data is offset from the right data by ~4K, a fairly large temperature difference.</a:t>
            </a:r>
            <a:endParaRPr sz="1500">
              <a:solidFill>
                <a:srgbClr val="000000"/>
              </a:solidFill>
            </a:endParaRPr>
          </a:p>
        </p:txBody>
      </p:sp>
      <p:pic>
        <p:nvPicPr>
          <p:cNvPr id="113" name="Google Shape;113;p20"/>
          <p:cNvPicPr preferRelativeResize="0"/>
          <p:nvPr/>
        </p:nvPicPr>
        <p:blipFill>
          <a:blip r:embed="rId3">
            <a:alphaModFix/>
          </a:blip>
          <a:stretch>
            <a:fillRect/>
          </a:stretch>
        </p:blipFill>
        <p:spPr>
          <a:xfrm>
            <a:off x="2703750" y="796050"/>
            <a:ext cx="3736501" cy="280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2589188" y="890175"/>
            <a:ext cx="3965626" cy="2974200"/>
          </a:xfrm>
          <a:prstGeom prst="rect">
            <a:avLst/>
          </a:prstGeom>
          <a:noFill/>
          <a:ln>
            <a:noFill/>
          </a:ln>
        </p:spPr>
      </p:pic>
      <p:sp>
        <p:nvSpPr>
          <p:cNvPr id="119" name="Google Shape;119;p21"/>
          <p:cNvSpPr txBox="1"/>
          <p:nvPr>
            <p:ph type="title"/>
          </p:nvPr>
        </p:nvSpPr>
        <p:spPr>
          <a:xfrm>
            <a:off x="108275" y="105625"/>
            <a:ext cx="807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K layer temperature data: lyot stop temperature is high</a:t>
            </a:r>
            <a:endParaRPr/>
          </a:p>
        </p:txBody>
      </p:sp>
      <p:sp>
        <p:nvSpPr>
          <p:cNvPr id="120" name="Google Shape;120;p21"/>
          <p:cNvSpPr txBox="1"/>
          <p:nvPr>
            <p:ph idx="1" type="body"/>
          </p:nvPr>
        </p:nvSpPr>
        <p:spPr>
          <a:xfrm>
            <a:off x="0" y="3733175"/>
            <a:ext cx="914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500">
                <a:solidFill>
                  <a:srgbClr val="000000"/>
                </a:solidFill>
              </a:rPr>
              <a:t>While the lyot stop is in the 4K region, it’s temperature is consistently &gt;4.9K. Furthermore, like most 4K layer components it’s related proportinally to the temperature of various 50K component temperatures (here is the right 50K filter temperatures, which is proportional to all other 50K layer components as described earlier.</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