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F094F-FC0A-7FF5-182B-090662DAD2F7}" v="3" dt="2024-09-08T00:27:42.724"/>
    <p1510:client id="{D7AC2C4E-D06E-40C5-8559-BC51F741696C}" v="138" dt="2024-09-07T19:38:0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0706-3E04-472E-F077-9ADB99914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7831F-512E-2A0D-EAC2-8788D61AA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DC5D-D276-DB47-DE27-E71CED62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6B8A-BB86-0CF1-C77E-7A6065F3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E099E-7921-48B5-0484-74264FF0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68A-3822-D196-63D8-457F9DF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29B28-04F1-87A0-3436-D7CE6FD37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231D5-51B8-E003-A1A0-57DDEB58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E97B-EB70-3C96-A9BE-B857CBDD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483B-26D1-3DA3-D5E1-EBB27718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BE1B8-2A53-07DA-7E23-555C574DB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6D1C4-597D-7079-D3A8-BD7B921B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DAA38-7F3D-C6CF-EFCB-4BF7CAFC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D6384-EC43-472D-F440-26B77217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F2FC-12EF-F551-1A0E-220E2552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BA6F-99FA-B9C8-A909-BBE1C3A2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17E5-84AD-F471-EF85-CCD70862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F2C5-B5A8-6EED-234A-D6D4178D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B66D-D055-D807-70DD-936E80B3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ED92-B01F-2A3F-EFC3-78290B67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2A12-C9D2-2136-F1B0-F6C0E6A3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1072-5401-7739-3D29-80C2FA42B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0CDA-577A-828A-328F-0F891C17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4DC6-BB63-0FE4-036C-99C0675D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3B03-2E8E-64F0-0912-D8C57210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39DD-2AD3-4D28-4B9B-46333166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FF456-D06F-DB8C-5D26-824AD539C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352E6-D562-3525-62F9-52F28E1D3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A5C20-4EBE-6D0B-0D02-1617A9B4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C91BE-FB6D-2D05-CAC1-CFE5BE5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7857-FC5A-48E0-19C3-A5C8683E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CD03-60AE-418D-EB40-298B2734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ACF8-9A5F-A940-F257-8D02C9DE0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9F385-1108-BD10-EF1D-96758EB74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E62CE-FBD9-D5B7-4FEE-A435F0C1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688CF-0AF1-24FD-D606-FDCE13E3A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3E83E-45C0-9CBC-92BE-6252C79F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6549A-ACF5-D230-2913-7DEBDFBA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9924D-692B-0097-F85A-948BF177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8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6FA-E0A1-4058-F963-626B149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624B3-DA96-EF95-0C1C-BCA264B1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90101-0165-32CC-7B8C-C58C7626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2D16-80D4-7A95-B246-B0790091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0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BADFA-DC7A-E965-AAB8-1215E6E1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5296F-B86D-FAB8-8834-1C70C1DD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43EB7-7671-5E26-A1EF-32E2BA4B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EFB4-1274-B1E9-5D28-3284D304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1A71-9A03-22FC-4BCE-ACFDB773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78211-BAB0-F911-EE93-DDCDFA6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05E80-0C98-4A74-417D-374E6252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42E68-1F27-E117-DBE9-BD8EEE6A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BF90E-3F60-ED00-A843-78DD0960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D5BA-CFE2-77BE-5C4A-CDD39779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B1513-87C1-3FA6-DF5B-57E4AC2CE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2B680-54D2-E0B8-8D42-D1565E14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9D442-31AA-E05C-CF25-80C36781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FD1D8-477F-E9BD-42C9-5D8E9813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F571-E8A4-446B-A4FC-939B7FD9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60C48-9D1A-3F91-9C6E-151A0C5F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9F47-71F8-35C0-D49B-A96EC9A0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CE63-7F42-A631-74AB-FDC0DD044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7C175-8E4B-4A03-9C9F-D61C4955711D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73A7-B65C-3417-C5FE-739EBD03E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B1BD9-3F73-4879-D80F-F49BAA38C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C146B-B962-477E-A1DC-DA56007EC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87AD-3A62-7F97-64B4-F5EE76562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“Evolutionary feature selection for machine learning based malware classification”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3E5EB-412E-F12E-0196-59A33A000A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Authors: </a:t>
            </a:r>
            <a:r>
              <a:rPr lang="en-US" dirty="0" err="1"/>
              <a:t>Gulsade</a:t>
            </a:r>
            <a:r>
              <a:rPr lang="en-US" dirty="0"/>
              <a:t> Kale, Gazi Erkan </a:t>
            </a:r>
            <a:r>
              <a:rPr lang="en-US" dirty="0" err="1"/>
              <a:t>Bostanci</a:t>
            </a:r>
            <a:r>
              <a:rPr lang="en-US" dirty="0"/>
              <a:t>, </a:t>
            </a:r>
            <a:r>
              <a:rPr lang="en-US" dirty="0" err="1"/>
              <a:t>Fatih</a:t>
            </a:r>
            <a:r>
              <a:rPr lang="en-US" dirty="0"/>
              <a:t> </a:t>
            </a:r>
            <a:r>
              <a:rPr lang="en-US" dirty="0" err="1"/>
              <a:t>Vehbi</a:t>
            </a:r>
            <a:r>
              <a:rPr lang="en-US" dirty="0"/>
              <a:t> </a:t>
            </a:r>
            <a:r>
              <a:rPr lang="en-US" dirty="0" err="1"/>
              <a:t>Celebi</a:t>
            </a:r>
            <a:endParaRPr lang="en-US" dirty="0"/>
          </a:p>
          <a:p>
            <a:endParaRPr lang="en-US" dirty="0"/>
          </a:p>
          <a:p>
            <a:r>
              <a:rPr lang="en-US" dirty="0"/>
              <a:t>Slides by: Devere Anthony Weaver</a:t>
            </a:r>
          </a:p>
        </p:txBody>
      </p:sp>
    </p:spTree>
    <p:extLst>
      <p:ext uri="{BB962C8B-B14F-4D97-AF65-F5344CB8AC3E}">
        <p14:creationId xmlns:p14="http://schemas.microsoft.com/office/powerpoint/2010/main" val="62718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983-9CE5-642D-92F0-9876C9F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766A-3F6B-02D5-8D25-124A0DC2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Them: Using GAs improved certain metrics for some algorithms; no improvement for others. </a:t>
            </a:r>
          </a:p>
          <a:p>
            <a:endParaRPr lang="en-US" dirty="0"/>
          </a:p>
          <a:p>
            <a:r>
              <a:rPr lang="en-US" dirty="0"/>
              <a:t>Me: Marginal improvements and somewhat expected.   </a:t>
            </a:r>
          </a:p>
        </p:txBody>
      </p:sp>
    </p:spTree>
    <p:extLst>
      <p:ext uri="{BB962C8B-B14F-4D97-AF65-F5344CB8AC3E}">
        <p14:creationId xmlns:p14="http://schemas.microsoft.com/office/powerpoint/2010/main" val="1749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983-9CE5-642D-92F0-9876C9F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D766A-3F6B-02D5-8D25-124A0DC2C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Mc </a:t>
                </a:r>
                <a:r>
                  <a:rPr lang="en-US" dirty="0" err="1"/>
                  <a:t>Nemar’s</a:t>
                </a:r>
                <a:r>
                  <a:rPr lang="en-US" dirty="0"/>
                  <a:t> test results</a:t>
                </a:r>
              </a:p>
              <a:p>
                <a:pPr lvl="1"/>
                <a:r>
                  <a:rPr lang="en-US" dirty="0"/>
                  <a:t>Hypothesis: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1,2,3,4,5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Conclusion: At least one differs (specifically J48 is superior after applying PAES GA for feature selection)./</a:t>
                </a:r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D766A-3F6B-02D5-8D25-124A0DC2C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14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983-9CE5-642D-92F0-9876C9F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766A-3F6B-02D5-8D25-124A0DC2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 for feature selection showed improvements over traditional methods for feature selection.</a:t>
            </a:r>
          </a:p>
          <a:p>
            <a:pPr lvl="1"/>
            <a:r>
              <a:rPr lang="en-US" dirty="0"/>
              <a:t>Number of features reduced </a:t>
            </a:r>
          </a:p>
          <a:p>
            <a:pPr lvl="1"/>
            <a:r>
              <a:rPr lang="en-US" dirty="0"/>
              <a:t>Accuracy and other metrics increased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983-9CE5-642D-92F0-9876C9F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766A-3F6B-02D5-8D25-124A0DC2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more malware and benign samples to data set. </a:t>
            </a:r>
          </a:p>
        </p:txBody>
      </p:sp>
    </p:spTree>
    <p:extLst>
      <p:ext uri="{BB962C8B-B14F-4D97-AF65-F5344CB8AC3E}">
        <p14:creationId xmlns:p14="http://schemas.microsoft.com/office/powerpoint/2010/main" val="371362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983-9CE5-642D-92F0-9876C9F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766A-3F6B-02D5-8D25-124A0DC2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endParaRPr lang="en-US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</a:rPr>
              <a:t>G. Kale, G. E. </a:t>
            </a:r>
            <a:r>
              <a:rPr lang="en-US" dirty="0" err="1">
                <a:effectLst/>
              </a:rPr>
              <a:t>Bostancı</a:t>
            </a:r>
            <a:r>
              <a:rPr lang="en-US" dirty="0">
                <a:effectLst/>
              </a:rPr>
              <a:t>, and F. V. Çelebi, “Evolutionary feature selection for machine learning based malware classification,” </a:t>
            </a:r>
            <a:r>
              <a:rPr lang="en-US" i="1" dirty="0">
                <a:effectLst/>
              </a:rPr>
              <a:t>Engineering Science and Technology, an International Journal</a:t>
            </a:r>
            <a:r>
              <a:rPr lang="en-US" dirty="0">
                <a:effectLst/>
              </a:rPr>
              <a:t>, vol. 56, p. 101762, Aug. 2024,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: 10.1016/j.jestch.2024.101762.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58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59B3-03E7-4BAB-BBAC-75C3F2BD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3CA9-5158-CCFA-2832-BCE5D905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Theoretical Background</a:t>
            </a:r>
          </a:p>
          <a:p>
            <a:r>
              <a:rPr lang="en-US" dirty="0"/>
              <a:t>Proposed Approach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1264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F09B-128C-E1E7-12A2-DE6E79D2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DE7A-AD52-2296-9DE0-4F7F15F4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aim of this paper is to identify the optimal feature selection and classification methods yielding the highest accuracy within the Cuckoo Sandbox environment”</a:t>
            </a:r>
          </a:p>
        </p:txBody>
      </p:sp>
    </p:spTree>
    <p:extLst>
      <p:ext uri="{BB962C8B-B14F-4D97-AF65-F5344CB8AC3E}">
        <p14:creationId xmlns:p14="http://schemas.microsoft.com/office/powerpoint/2010/main" val="63823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9C48-BE6C-C8FC-12B5-4F672988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E861-B218-6F05-F347-670CED66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“Based on projections…cybercrime will escalate to $9.5 trillion USD in 2024…escalating financial toll stemming from cybercrime-induced damages is forecasted to elevate to $10.5 trillion by the year 2025.”</a:t>
            </a:r>
          </a:p>
          <a:p>
            <a:r>
              <a:rPr lang="en-US" dirty="0"/>
              <a:t>Traditional malware analysis techniques are cumbersome, so let’s try ML</a:t>
            </a:r>
          </a:p>
          <a:p>
            <a:r>
              <a:rPr lang="en-US" dirty="0"/>
              <a:t>Assumption: Feature selection can significantly decrease the superfluous and inconsequential features within the initial extensive feature space. </a:t>
            </a:r>
          </a:p>
          <a:p>
            <a:pPr lvl="1"/>
            <a:r>
              <a:rPr lang="en-US" dirty="0"/>
              <a:t>Improved detection rate</a:t>
            </a:r>
          </a:p>
          <a:p>
            <a:pPr lvl="1"/>
            <a:r>
              <a:rPr lang="en-US" dirty="0"/>
              <a:t>Reduce feature space</a:t>
            </a:r>
          </a:p>
          <a:p>
            <a:pPr lvl="1"/>
            <a:r>
              <a:rPr lang="en-US" dirty="0"/>
              <a:t>Increase malware detection processing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9C48-BE6C-C8FC-12B5-4F672988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E861-B218-6F05-F347-670CED66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Multiobjective</a:t>
            </a:r>
            <a:r>
              <a:rPr lang="en-US" dirty="0"/>
              <a:t> evolutionary algorithm (MOEA) Framework employed for the implementation of Genetic Algorithms (GA). </a:t>
            </a:r>
          </a:p>
          <a:p>
            <a:pPr lvl="1"/>
            <a:r>
              <a:rPr lang="en-US" dirty="0"/>
              <a:t>Optimization techniques to find a set of solutions involving multiple conflicting objectives; no single optimal solution exists</a:t>
            </a:r>
          </a:p>
          <a:p>
            <a:r>
              <a:rPr lang="en-US" dirty="0"/>
              <a:t>Algorithms used</a:t>
            </a:r>
          </a:p>
          <a:p>
            <a:pPr lvl="1"/>
            <a:r>
              <a:rPr lang="en-US" dirty="0"/>
              <a:t>Decomposition-Based Evolutionary Algorithm (DBEA)</a:t>
            </a:r>
          </a:p>
          <a:p>
            <a:pPr lvl="1"/>
            <a:r>
              <a:rPr lang="en-US" dirty="0"/>
              <a:t>Pareto Archived Evolution Strategy (PAES)</a:t>
            </a:r>
          </a:p>
          <a:p>
            <a:pPr lvl="1"/>
            <a:r>
              <a:rPr lang="en-US" dirty="0"/>
              <a:t>Reactive Search Optimization (RSO)</a:t>
            </a:r>
          </a:p>
          <a:p>
            <a:pPr lvl="1"/>
            <a:r>
              <a:rPr lang="en-US" dirty="0"/>
              <a:t>Simple random algorithm (RANDOM)</a:t>
            </a:r>
          </a:p>
          <a:p>
            <a:pPr lvl="1"/>
            <a:r>
              <a:rPr lang="en-US" dirty="0"/>
              <a:t>Etc. 		</a:t>
            </a:r>
          </a:p>
          <a:p>
            <a:r>
              <a:rPr lang="en-US" dirty="0"/>
              <a:t>Related Work </a:t>
            </a:r>
          </a:p>
        </p:txBody>
      </p:sp>
    </p:spTree>
    <p:extLst>
      <p:ext uri="{BB962C8B-B14F-4D97-AF65-F5344CB8AC3E}">
        <p14:creationId xmlns:p14="http://schemas.microsoft.com/office/powerpoint/2010/main" val="126522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26AD-C5A6-67FA-F965-4BF792B9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63E8-2E3E-B557-EAA7-2A63C525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See COSC670 slides for recap</a:t>
            </a:r>
          </a:p>
          <a:p>
            <a:endParaRPr lang="en-US" b="1" i="1" dirty="0"/>
          </a:p>
          <a:p>
            <a:r>
              <a:rPr lang="en-US" dirty="0"/>
              <a:t>Malware and Its Taxonomy </a:t>
            </a:r>
          </a:p>
          <a:p>
            <a:pPr lvl="1"/>
            <a:r>
              <a:rPr lang="en-US" dirty="0"/>
              <a:t>Types of malware (virus, worm, trojan, backdoor, adware, downloader, dropper, keylogger, ransomware, etc.)</a:t>
            </a:r>
          </a:p>
          <a:p>
            <a:pPr lvl="1"/>
            <a:endParaRPr lang="en-US" dirty="0"/>
          </a:p>
          <a:p>
            <a:r>
              <a:rPr lang="en-US" dirty="0"/>
              <a:t>Malware Detection Techniques</a:t>
            </a:r>
          </a:p>
          <a:p>
            <a:pPr lvl="1"/>
            <a:r>
              <a:rPr lang="en-US" dirty="0"/>
              <a:t>Signature-based analysis </a:t>
            </a:r>
          </a:p>
          <a:p>
            <a:pPr lvl="1"/>
            <a:r>
              <a:rPr lang="en-US" dirty="0"/>
              <a:t>Anomaly-based analysis</a:t>
            </a:r>
          </a:p>
          <a:p>
            <a:pPr lvl="1"/>
            <a:r>
              <a:rPr lang="en-US" dirty="0"/>
              <a:t>Specification-based analysis (high false positives)</a:t>
            </a:r>
          </a:p>
          <a:p>
            <a:pPr lvl="1"/>
            <a:r>
              <a:rPr lang="en-US" dirty="0"/>
              <a:t>Static analysis </a:t>
            </a:r>
          </a:p>
          <a:p>
            <a:pPr lvl="1"/>
            <a:r>
              <a:rPr lang="en-US" dirty="0"/>
              <a:t>Dynamic analysis </a:t>
            </a:r>
          </a:p>
        </p:txBody>
      </p:sp>
    </p:spTree>
    <p:extLst>
      <p:ext uri="{BB962C8B-B14F-4D97-AF65-F5344CB8AC3E}">
        <p14:creationId xmlns:p14="http://schemas.microsoft.com/office/powerpoint/2010/main" val="24705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983-9CE5-642D-92F0-9876C9F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766A-3F6B-02D5-8D25-124A0DC2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methods</a:t>
            </a:r>
          </a:p>
          <a:p>
            <a:pPr lvl="1"/>
            <a:r>
              <a:rPr lang="en-US" dirty="0"/>
              <a:t>Feature extraction </a:t>
            </a:r>
          </a:p>
          <a:p>
            <a:pPr lvl="1"/>
            <a:r>
              <a:rPr lang="en-US" i="1" dirty="0"/>
              <a:t>Feature selection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Supervised vs. Unsupervised Learning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/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202892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983-9CE5-642D-92F0-9876C9F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766A-3F6B-02D5-8D25-124A0DC2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Implementation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up lab environment with modified Cuckoo Sandbox </a:t>
            </a:r>
          </a:p>
          <a:p>
            <a:pPr lvl="2"/>
            <a:r>
              <a:rPr lang="en-US" dirty="0"/>
              <a:t>Input: Malicious files</a:t>
            </a:r>
          </a:p>
          <a:p>
            <a:pPr lvl="2"/>
            <a:r>
              <a:rPr lang="en-US" dirty="0"/>
              <a:t>Output: JSON report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Extract relevant features </a:t>
            </a:r>
          </a:p>
          <a:p>
            <a:pPr lvl="2"/>
            <a:r>
              <a:rPr lang="en-US" dirty="0"/>
              <a:t>Input: JSON report</a:t>
            </a:r>
          </a:p>
          <a:p>
            <a:pPr lvl="2"/>
            <a:r>
              <a:rPr lang="en-US" dirty="0"/>
              <a:t>Output: </a:t>
            </a:r>
            <a:r>
              <a:rPr lang="en-US" i="1" dirty="0"/>
              <a:t>CSV file w/335 attributes and 1 class</a:t>
            </a:r>
          </a:p>
          <a:p>
            <a:pPr lvl="2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Selecting effectual features (traditional feature selection vs. </a:t>
            </a:r>
            <a:r>
              <a:rPr lang="en-US" dirty="0" err="1"/>
              <a:t>multiobjective</a:t>
            </a:r>
            <a:r>
              <a:rPr lang="en-US" dirty="0"/>
              <a:t> genetic algorithm)</a:t>
            </a:r>
          </a:p>
          <a:p>
            <a:pPr lvl="2"/>
            <a:r>
              <a:rPr lang="en-US" dirty="0"/>
              <a:t>Used GAs to generate features</a:t>
            </a:r>
          </a:p>
          <a:p>
            <a:pPr lvl="2"/>
            <a:r>
              <a:rPr lang="en-US" dirty="0"/>
              <a:t>PAES algorithm was optimal and reduced to 200 features (-135 features)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Implement ML methods </a:t>
            </a:r>
          </a:p>
          <a:p>
            <a:pPr lvl="2"/>
            <a:r>
              <a:rPr lang="en-US" dirty="0"/>
              <a:t>Algorithms: J48, AdaBoostM1, Rep Tree, Multilayer Perceptron, Naïve Bayes</a:t>
            </a:r>
          </a:p>
          <a:p>
            <a:pPr lvl="2"/>
            <a:r>
              <a:rPr lang="en-US" dirty="0"/>
              <a:t>70/30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139894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983-9CE5-642D-92F0-9876C9F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766A-3F6B-02D5-8D25-124A0DC2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 used</a:t>
            </a:r>
          </a:p>
          <a:p>
            <a:pPr lvl="1"/>
            <a:r>
              <a:rPr lang="en-US" dirty="0"/>
              <a:t>Kappa</a:t>
            </a:r>
          </a:p>
          <a:p>
            <a:pPr lvl="1"/>
            <a:r>
              <a:rPr lang="en-US" dirty="0"/>
              <a:t>Mean Absolute Error (MAE)</a:t>
            </a:r>
          </a:p>
          <a:p>
            <a:pPr lvl="1"/>
            <a:r>
              <a:rPr lang="en-US" dirty="0"/>
              <a:t>Root Mean Square Error (RMSE)</a:t>
            </a:r>
          </a:p>
          <a:p>
            <a:pPr lvl="1"/>
            <a:r>
              <a:rPr lang="en-US" dirty="0"/>
              <a:t>False Positive Rate (FP)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F-Measure 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7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C8F6E396FFCB42A2170622A1E2FDCF" ma:contentTypeVersion="17" ma:contentTypeDescription="Create a new document." ma:contentTypeScope="" ma:versionID="539b28e20e22da88340104fc2f8c2793">
  <xsd:schema xmlns:xsd="http://www.w3.org/2001/XMLSchema" xmlns:xs="http://www.w3.org/2001/XMLSchema" xmlns:p="http://schemas.microsoft.com/office/2006/metadata/properties" xmlns:ns1="http://schemas.microsoft.com/sharepoint/v3" xmlns:ns3="c1fb4ed6-5365-4d8a-9827-dbf2a4db8d9a" xmlns:ns4="c243c7aa-f760-428c-8942-8c448cf4dbeb" targetNamespace="http://schemas.microsoft.com/office/2006/metadata/properties" ma:root="true" ma:fieldsID="60bea0c42bd60066b4be5210fc6500a4" ns1:_="" ns3:_="" ns4:_="">
    <xsd:import namespace="http://schemas.microsoft.com/sharepoint/v3"/>
    <xsd:import namespace="c1fb4ed6-5365-4d8a-9827-dbf2a4db8d9a"/>
    <xsd:import namespace="c243c7aa-f760-428c-8942-8c448cf4db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b4ed6-5365-4d8a-9827-dbf2a4db8d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3c7aa-f760-428c-8942-8c448cf4db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c1fb4ed6-5365-4d8a-9827-dbf2a4db8d9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0325FDB-81CB-46A5-9405-89448B2AF5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F3716D-95C4-415C-8A0C-FACF961A90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1fb4ed6-5365-4d8a-9827-dbf2a4db8d9a"/>
    <ds:schemaRef ds:uri="c243c7aa-f760-428c-8942-8c448cf4db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A4054D-A1BA-42B9-8548-1A45ACD99D28}">
  <ds:schemaRefs>
    <ds:schemaRef ds:uri="http://schemas.microsoft.com/office/2006/metadata/properties"/>
    <ds:schemaRef ds:uri="http://schemas.microsoft.com/sharepoint/v3"/>
    <ds:schemaRef ds:uri="http://purl.org/dc/elements/1.1/"/>
    <ds:schemaRef ds:uri="http://www.w3.org/XML/1998/namespace"/>
    <ds:schemaRef ds:uri="c1fb4ed6-5365-4d8a-9827-dbf2a4db8d9a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243c7aa-f760-428c-8942-8c448cf4dbe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582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“Evolutionary feature selection for machine learning based malware classification”</vt:lpstr>
      <vt:lpstr>Sections</vt:lpstr>
      <vt:lpstr>Abstract</vt:lpstr>
      <vt:lpstr>Introduction</vt:lpstr>
      <vt:lpstr>Introduction</vt:lpstr>
      <vt:lpstr>Theoretical Background</vt:lpstr>
      <vt:lpstr>Theoretical Background</vt:lpstr>
      <vt:lpstr>Proposed Approach</vt:lpstr>
      <vt:lpstr>Experimental Results</vt:lpstr>
      <vt:lpstr>Experimental Results</vt:lpstr>
      <vt:lpstr>Experimental Results</vt:lpstr>
      <vt:lpstr>Conclusion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Weaver, Devere</dc:creator>
  <cp:lastModifiedBy>Weaver, Devere</cp:lastModifiedBy>
  <cp:revision>5</cp:revision>
  <dcterms:created xsi:type="dcterms:W3CDTF">2024-09-07T18:34:48Z</dcterms:created>
  <dcterms:modified xsi:type="dcterms:W3CDTF">2024-09-08T00:28:44Z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0x010100C3C8F6E396FFCB42A2170622A1E2FDCF</vt:lpwstr>
  </property>
</Properties>
</file>