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EA011-6436-E824-B706-6A397926ACB6}" v="107" dt="2024-12-05T03:06:47.499"/>
    <p1510:client id="{DEFFF16D-EED7-624E-A0EA-7E6BBC7950AC}" v="288" dt="2024-12-05T03:45:09.002"/>
    <p1510:client id="{E14886CA-8AE8-89DE-A3EC-3C46B6239825}" v="56" dt="2024-12-05T03:01:41.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2" autoAdjust="0"/>
    <p:restoredTop sz="75688"/>
  </p:normalViewPr>
  <p:slideViewPr>
    <p:cSldViewPr snapToGrid="0">
      <p:cViewPr varScale="1">
        <p:scale>
          <a:sx n="113" d="100"/>
          <a:sy n="113" d="100"/>
        </p:scale>
        <p:origin x="18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A1A64-2ED0-2940-8F51-306A95F6B5DC}"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479C4-65B6-FC43-B05A-2A1075A32529}" type="slidenum">
              <a:rPr lang="en-US" smtClean="0"/>
              <a:t>‹#›</a:t>
            </a:fld>
            <a:endParaRPr lang="en-US"/>
          </a:p>
        </p:txBody>
      </p:sp>
    </p:spTree>
    <p:extLst>
      <p:ext uri="{BB962C8B-B14F-4D97-AF65-F5344CB8AC3E}">
        <p14:creationId xmlns:p14="http://schemas.microsoft.com/office/powerpoint/2010/main" val="237113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000000"/>
                </a:solidFill>
                <a:effectLst/>
              </a:rPr>
              <a:t>Define Federated Learning as a decentralized machine learning approach that ensures privacy by training local models without sharing raw data.</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Introduce Semi-Supervised Learning: a method to improve performance with minimal labeled data by leveraging unlabeled data.</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Highlight two major challenges in FSSL:</a:t>
            </a:r>
          </a:p>
          <a:p>
            <a:pPr marL="742950" lvl="1" indent="-285750" algn="l">
              <a:buFont typeface="Arial" panose="020B0604020202020204" pitchFamily="34" charset="0"/>
              <a:buChar char="•"/>
            </a:pPr>
            <a:r>
              <a:rPr lang="en-US" b="0" i="0" u="none" strike="noStrike" dirty="0">
                <a:solidFill>
                  <a:srgbClr val="000000"/>
                </a:solidFill>
                <a:effectLst/>
              </a:rPr>
              <a:t>External imbalance: Clients have varying distributions of data (e.g., some clients may lack certain classes).</a:t>
            </a:r>
          </a:p>
          <a:p>
            <a:pPr marL="742950" lvl="1" indent="-285750" algn="l">
              <a:buFont typeface="Arial" panose="020B0604020202020204" pitchFamily="34" charset="0"/>
              <a:buChar char="•"/>
            </a:pPr>
            <a:r>
              <a:rPr lang="en-US" b="0" i="0" u="none" strike="noStrike" dirty="0">
                <a:solidFill>
                  <a:srgbClr val="000000"/>
                </a:solidFill>
                <a:effectLst/>
              </a:rPr>
              <a:t>Internal imbalance: Labeled data on a client differs in distribution from its unlabeled data.</a:t>
            </a:r>
          </a:p>
          <a:p>
            <a:pPr marL="742950" lvl="1" indent="-285750"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Emphasize that existing methods assume ideal conditions (IID data) and fail under these imbalances.</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Introduce </a:t>
            </a:r>
            <a:r>
              <a:rPr lang="en-US" b="0" i="0" u="none" strike="noStrike" dirty="0" err="1">
                <a:solidFill>
                  <a:srgbClr val="000000"/>
                </a:solidFill>
                <a:effectLst/>
              </a:rPr>
              <a:t>FedDure</a:t>
            </a:r>
            <a:r>
              <a:rPr lang="en-US" b="0" i="0" u="none" strike="noStrike" dirty="0">
                <a:solidFill>
                  <a:srgbClr val="000000"/>
                </a:solidFill>
                <a:effectLst/>
              </a:rPr>
              <a:t>, which solves these challenges with adaptive regulators for both global and local adjustments.</a:t>
            </a:r>
          </a:p>
          <a:p>
            <a:endParaRPr lang="en-US" dirty="0"/>
          </a:p>
        </p:txBody>
      </p:sp>
      <p:sp>
        <p:nvSpPr>
          <p:cNvPr id="4" name="Slide Number Placeholder 3"/>
          <p:cNvSpPr>
            <a:spLocks noGrp="1"/>
          </p:cNvSpPr>
          <p:nvPr>
            <p:ph type="sldNum" sz="quarter" idx="5"/>
          </p:nvPr>
        </p:nvSpPr>
        <p:spPr/>
        <p:txBody>
          <a:bodyPr/>
          <a:lstStyle/>
          <a:p>
            <a:fld id="{B88479C4-65B6-FC43-B05A-2A1075A32529}" type="slidenum">
              <a:rPr lang="en-US" smtClean="0"/>
              <a:t>2</a:t>
            </a:fld>
            <a:endParaRPr lang="en-US"/>
          </a:p>
        </p:txBody>
      </p:sp>
    </p:spTree>
    <p:extLst>
      <p:ext uri="{BB962C8B-B14F-4D97-AF65-F5344CB8AC3E}">
        <p14:creationId xmlns:p14="http://schemas.microsoft.com/office/powerpoint/2010/main" val="2930210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0" dirty="0"/>
              <a:t>Briefly cover Federated Learning and the issue of statistical heterogeneity that causes client drift (divergence of local and global models).</a:t>
            </a:r>
          </a:p>
          <a:p>
            <a:pPr>
              <a:buFont typeface="Arial" panose="020B0604020202020204" pitchFamily="34" charset="0"/>
              <a:buChar char="•"/>
            </a:pPr>
            <a:endParaRPr lang="en-US" b="0" dirty="0"/>
          </a:p>
          <a:p>
            <a:pPr>
              <a:buFont typeface="Arial" panose="020B0604020202020204" pitchFamily="34" charset="0"/>
              <a:buChar char="•"/>
            </a:pPr>
            <a:r>
              <a:rPr lang="en-US" b="0" dirty="0"/>
              <a:t>Explain the key methods in Semi-Supervised Learning:</a:t>
            </a:r>
          </a:p>
          <a:p>
            <a:pPr>
              <a:buFont typeface="Arial" panose="020B0604020202020204" pitchFamily="34" charset="0"/>
              <a:buChar char="•"/>
            </a:pPr>
            <a:endParaRPr lang="en-US" b="0" dirty="0"/>
          </a:p>
          <a:p>
            <a:pPr>
              <a:buFont typeface="Arial" panose="020B0604020202020204" pitchFamily="34" charset="0"/>
              <a:buChar char="•"/>
            </a:pPr>
            <a:r>
              <a:rPr lang="en-US" b="0" dirty="0"/>
              <a:t>Pseudo-labeling: Generates artificial labels for unlabeled data.</a:t>
            </a:r>
          </a:p>
          <a:p>
            <a:pPr>
              <a:buFont typeface="Arial" panose="020B0604020202020204" pitchFamily="34" charset="0"/>
              <a:buChar char="•"/>
            </a:pPr>
            <a:endParaRPr lang="en-US" b="0" dirty="0"/>
          </a:p>
          <a:p>
            <a:pPr>
              <a:buFont typeface="Arial" panose="020B0604020202020204" pitchFamily="34" charset="0"/>
              <a:buChar char="•"/>
            </a:pPr>
            <a:r>
              <a:rPr lang="en-US" b="0" dirty="0"/>
              <a:t>Consistency regularization: Enforces consistent predictions across perturbations.</a:t>
            </a:r>
          </a:p>
          <a:p>
            <a:pPr>
              <a:buFont typeface="Arial" panose="020B0604020202020204" pitchFamily="34" charset="0"/>
              <a:buChar char="•"/>
            </a:pPr>
            <a:endParaRPr lang="en-US" b="0" dirty="0"/>
          </a:p>
          <a:p>
            <a:pPr marL="171450" indent="-171450">
              <a:buFont typeface="Arial" panose="020B0604020202020204" pitchFamily="34" charset="0"/>
              <a:buChar char="•"/>
            </a:pPr>
            <a:r>
              <a:rPr lang="en-US" b="0" dirty="0"/>
              <a:t>Describe how FSSL blends FL and SSL, focusing on decentralized environments.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Point out that previous methods (e.g., </a:t>
            </a:r>
            <a:r>
              <a:rPr lang="en-US" b="0" dirty="0" err="1"/>
              <a:t>FedMatch</a:t>
            </a:r>
            <a:r>
              <a:rPr lang="en-US" b="0" dirty="0"/>
              <a:t>) only address external imbalances but ignore the internal distribution mismatches between labeled and unlabeled data.</a:t>
            </a:r>
          </a:p>
        </p:txBody>
      </p:sp>
      <p:sp>
        <p:nvSpPr>
          <p:cNvPr id="4" name="Slide Number Placeholder 3"/>
          <p:cNvSpPr>
            <a:spLocks noGrp="1"/>
          </p:cNvSpPr>
          <p:nvPr>
            <p:ph type="sldNum" sz="quarter" idx="5"/>
          </p:nvPr>
        </p:nvSpPr>
        <p:spPr/>
        <p:txBody>
          <a:bodyPr/>
          <a:lstStyle/>
          <a:p>
            <a:fld id="{B88479C4-65B6-FC43-B05A-2A1075A32529}" type="slidenum">
              <a:rPr lang="en-US" smtClean="0"/>
              <a:t>4</a:t>
            </a:fld>
            <a:endParaRPr lang="en-US"/>
          </a:p>
        </p:txBody>
      </p:sp>
    </p:spTree>
    <p:extLst>
      <p:ext uri="{BB962C8B-B14F-4D97-AF65-F5344CB8AC3E}">
        <p14:creationId xmlns:p14="http://schemas.microsoft.com/office/powerpoint/2010/main" val="1976365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000000"/>
                </a:solidFill>
                <a:effectLst/>
              </a:rPr>
              <a:t>Define the goal of </a:t>
            </a:r>
            <a:r>
              <a:rPr lang="en-US" b="0" i="0" u="none" strike="noStrike" dirty="0" err="1">
                <a:solidFill>
                  <a:srgbClr val="000000"/>
                </a:solidFill>
                <a:effectLst/>
              </a:rPr>
              <a:t>FedDure</a:t>
            </a:r>
            <a:r>
              <a:rPr lang="en-US" b="0" i="0" u="none" strike="noStrike" dirty="0">
                <a:solidFill>
                  <a:srgbClr val="000000"/>
                </a:solidFill>
                <a:effectLst/>
              </a:rPr>
              <a:t>: train a global model that works effectively despite data imbalances.</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Explain External Imbalance: Differences in data distributions across clients lead to inconsistent local training and client drift.</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Explain Internal Imbalance: Differences in labeled vs. unlabeled data distributions within a client cause pseudo-label errors.</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Highlight that traditional methods suffer from pseudo-label corruption, leading to degraded performance when mismatched data distributions exist.</a:t>
            </a:r>
          </a:p>
          <a:p>
            <a:endParaRPr lang="en-US" dirty="0"/>
          </a:p>
        </p:txBody>
      </p:sp>
      <p:sp>
        <p:nvSpPr>
          <p:cNvPr id="4" name="Slide Number Placeholder 3"/>
          <p:cNvSpPr>
            <a:spLocks noGrp="1"/>
          </p:cNvSpPr>
          <p:nvPr>
            <p:ph type="sldNum" sz="quarter" idx="5"/>
          </p:nvPr>
        </p:nvSpPr>
        <p:spPr/>
        <p:txBody>
          <a:bodyPr/>
          <a:lstStyle/>
          <a:p>
            <a:fld id="{B88479C4-65B6-FC43-B05A-2A1075A32529}" type="slidenum">
              <a:rPr lang="en-US" smtClean="0"/>
              <a:t>6</a:t>
            </a:fld>
            <a:endParaRPr lang="en-US"/>
          </a:p>
        </p:txBody>
      </p:sp>
    </p:spTree>
    <p:extLst>
      <p:ext uri="{BB962C8B-B14F-4D97-AF65-F5344CB8AC3E}">
        <p14:creationId xmlns:p14="http://schemas.microsoft.com/office/powerpoint/2010/main" val="376823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0" dirty="0"/>
              <a:t>KEY DEFINTION! </a:t>
            </a:r>
            <a:r>
              <a:rPr lang="en-US" b="0" i="0" u="none" strike="noStrike" dirty="0">
                <a:solidFill>
                  <a:srgbClr val="000000"/>
                </a:solidFill>
                <a:effectLst/>
                <a:latin typeface="-webkit-standard"/>
              </a:rPr>
              <a:t>In the context of </a:t>
            </a:r>
            <a:r>
              <a:rPr lang="en-US" b="0" i="0" u="none" strike="noStrike" dirty="0">
                <a:solidFill>
                  <a:srgbClr val="000000"/>
                </a:solidFill>
                <a:effectLst/>
              </a:rPr>
              <a:t>Federated Semi-Supervised Learning (FSSL)</a:t>
            </a:r>
            <a:r>
              <a:rPr lang="en-US" b="0" i="0" u="none" strike="noStrike" dirty="0">
                <a:solidFill>
                  <a:srgbClr val="000000"/>
                </a:solidFill>
                <a:effectLst/>
                <a:latin typeface="-webkit-standard"/>
              </a:rPr>
              <a:t>, a </a:t>
            </a:r>
            <a:r>
              <a:rPr lang="en-US" b="0" i="0" u="none" strike="noStrike" dirty="0">
                <a:solidFill>
                  <a:srgbClr val="000000"/>
                </a:solidFill>
                <a:effectLst/>
              </a:rPr>
              <a:t>regulator</a:t>
            </a:r>
            <a:r>
              <a:rPr lang="en-US" b="0" i="0" u="none" strike="noStrike" dirty="0">
                <a:solidFill>
                  <a:srgbClr val="000000"/>
                </a:solidFill>
                <a:effectLst/>
                <a:latin typeface="-webkit-standard"/>
              </a:rPr>
              <a:t> is a mechanism or module designed to guide and adjust the training process of local models on decentralized clients. Regulators dynamically control how labeled and unlabeled data influence model updates, ensuring more robust and balanced learning, especially in the presence of imbalanced or heterogeneous data.</a:t>
            </a:r>
          </a:p>
          <a:p>
            <a:pPr>
              <a:buFont typeface="Arial" panose="020B0604020202020204" pitchFamily="34" charset="0"/>
              <a:buChar char="•"/>
            </a:pPr>
            <a:endParaRPr lang="en-US" b="0" dirty="0"/>
          </a:p>
          <a:p>
            <a:pPr>
              <a:buFont typeface="Arial" panose="020B0604020202020204" pitchFamily="34" charset="0"/>
              <a:buChar char="•"/>
            </a:pPr>
            <a:r>
              <a:rPr lang="en-US" b="0" dirty="0"/>
              <a:t>Introduce </a:t>
            </a:r>
            <a:r>
              <a:rPr lang="en-US" b="0" dirty="0" err="1"/>
              <a:t>FedDure</a:t>
            </a:r>
            <a:r>
              <a:rPr lang="en-US" b="0" dirty="0"/>
              <a:t>, emphasizing its dual-regulator approach:</a:t>
            </a:r>
          </a:p>
          <a:p>
            <a:pPr>
              <a:buFont typeface="Arial" panose="020B0604020202020204" pitchFamily="34" charset="0"/>
              <a:buChar char="•"/>
            </a:pPr>
            <a:endParaRPr lang="en-US" b="0" dirty="0"/>
          </a:p>
          <a:p>
            <a:pPr>
              <a:buFont typeface="Arial" panose="020B0604020202020204" pitchFamily="34" charset="0"/>
              <a:buChar char="•"/>
            </a:pPr>
            <a:r>
              <a:rPr lang="en-US" b="0" dirty="0"/>
              <a:t>C-reg:</a:t>
            </a:r>
          </a:p>
          <a:p>
            <a:pPr marL="742950" lvl="1" indent="-285750">
              <a:buFont typeface="Arial" panose="020B0604020202020204" pitchFamily="34" charset="0"/>
              <a:buChar char="•"/>
            </a:pPr>
            <a:r>
              <a:rPr lang="en-US" b="0" dirty="0"/>
              <a:t>Tracks overall learning performance on labeled data.</a:t>
            </a:r>
          </a:p>
          <a:p>
            <a:pPr marL="742950" lvl="1" indent="-285750">
              <a:buFont typeface="Arial" panose="020B0604020202020204" pitchFamily="34" charset="0"/>
              <a:buChar char="•"/>
            </a:pPr>
            <a:r>
              <a:rPr lang="en-US" b="0" dirty="0"/>
              <a:t>Provides feedback to correct pseudo-label errors and mitigate internal imbalance.</a:t>
            </a:r>
          </a:p>
          <a:p>
            <a:pPr marL="742950" lvl="1" indent="-285750">
              <a:buFont typeface="Arial" panose="020B0604020202020204" pitchFamily="34" charset="0"/>
              <a:buChar char="•"/>
            </a:pPr>
            <a:r>
              <a:rPr lang="en-US" b="0" dirty="0"/>
              <a:t>Uses global server parameters to address client drift.</a:t>
            </a:r>
          </a:p>
          <a:p>
            <a:pPr>
              <a:buFont typeface="Arial" panose="020B0604020202020204" pitchFamily="34" charset="0"/>
              <a:buChar char="•"/>
            </a:pPr>
            <a:r>
              <a:rPr lang="en-US" b="0" dirty="0"/>
              <a:t>F-reg:</a:t>
            </a:r>
          </a:p>
          <a:p>
            <a:pPr marL="742950" lvl="1" indent="-285750">
              <a:buFont typeface="Arial" panose="020B0604020202020204" pitchFamily="34" charset="0"/>
              <a:buChar char="•"/>
            </a:pPr>
            <a:r>
              <a:rPr lang="en-US" b="0" dirty="0"/>
              <a:t>Dynamically assigns weights to individual unlabeled data points based on their relevance to the model's performance.</a:t>
            </a:r>
          </a:p>
          <a:p>
            <a:pPr marL="742950" lvl="1" indent="-285750">
              <a:buFont typeface="Arial" panose="020B0604020202020204" pitchFamily="34" charset="0"/>
              <a:buChar char="•"/>
            </a:pPr>
            <a:r>
              <a:rPr lang="en-US" b="0" dirty="0"/>
              <a:t>Tailored for each client’s data distribution.</a:t>
            </a:r>
          </a:p>
          <a:p>
            <a:pPr marL="742950" lvl="1" indent="-285750">
              <a:buFont typeface="Arial" panose="020B0604020202020204" pitchFamily="34" charset="0"/>
              <a:buChar char="•"/>
            </a:pPr>
            <a:endParaRPr lang="en-US" b="0" dirty="0"/>
          </a:p>
          <a:p>
            <a:pPr>
              <a:buFont typeface="Arial" panose="020B0604020202020204" pitchFamily="34" charset="0"/>
              <a:buChar char="•"/>
            </a:pPr>
            <a:r>
              <a:rPr lang="en-US" b="0" dirty="0"/>
              <a:t>Explain the bi-level optimization strategy:</a:t>
            </a:r>
          </a:p>
          <a:p>
            <a:pPr lvl="1">
              <a:buFont typeface="Arial" panose="020B0604020202020204" pitchFamily="34" charset="0"/>
              <a:buChar char="•"/>
            </a:pPr>
            <a:r>
              <a:rPr lang="en-US" b="0" dirty="0"/>
              <a:t>Alternates updates between regulators and the local model.</a:t>
            </a:r>
          </a:p>
          <a:p>
            <a:pPr lvl="1">
              <a:buFont typeface="Arial" panose="020B0604020202020204" pitchFamily="34" charset="0"/>
              <a:buChar char="•"/>
            </a:pPr>
            <a:r>
              <a:rPr lang="en-US" b="0" dirty="0"/>
              <a:t>Regulators guide the local training process to ensure robust and balanced updates.</a:t>
            </a:r>
          </a:p>
          <a:p>
            <a:endParaRPr lang="en-US" dirty="0"/>
          </a:p>
        </p:txBody>
      </p:sp>
      <p:sp>
        <p:nvSpPr>
          <p:cNvPr id="4" name="Slide Number Placeholder 3"/>
          <p:cNvSpPr>
            <a:spLocks noGrp="1"/>
          </p:cNvSpPr>
          <p:nvPr>
            <p:ph type="sldNum" sz="quarter" idx="5"/>
          </p:nvPr>
        </p:nvSpPr>
        <p:spPr/>
        <p:txBody>
          <a:bodyPr/>
          <a:lstStyle/>
          <a:p>
            <a:fld id="{B88479C4-65B6-FC43-B05A-2A1075A32529}" type="slidenum">
              <a:rPr lang="en-US" smtClean="0"/>
              <a:t>7</a:t>
            </a:fld>
            <a:endParaRPr lang="en-US"/>
          </a:p>
        </p:txBody>
      </p:sp>
    </p:spTree>
    <p:extLst>
      <p:ext uri="{BB962C8B-B14F-4D97-AF65-F5344CB8AC3E}">
        <p14:creationId xmlns:p14="http://schemas.microsoft.com/office/powerpoint/2010/main" val="868653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000000"/>
                </a:solidFill>
                <a:effectLst/>
              </a:rPr>
              <a:t>Describe the datasets used:</a:t>
            </a:r>
          </a:p>
          <a:p>
            <a:pPr marL="742950" lvl="1" indent="-285750" algn="l">
              <a:buFont typeface="Arial" panose="020B0604020202020204" pitchFamily="34" charset="0"/>
              <a:buChar char="•"/>
            </a:pPr>
            <a:r>
              <a:rPr lang="en-US" b="0" i="0" u="none" strike="noStrike" dirty="0">
                <a:solidFill>
                  <a:srgbClr val="000000"/>
                </a:solidFill>
                <a:effectLst/>
              </a:rPr>
              <a:t>CIFAR-10: A standard benchmark for image classification with 10 classes.</a:t>
            </a:r>
          </a:p>
          <a:p>
            <a:pPr marL="742950" lvl="1" indent="-285750" algn="l">
              <a:buFont typeface="Arial" panose="020B0604020202020204" pitchFamily="34" charset="0"/>
              <a:buChar char="•"/>
            </a:pPr>
            <a:r>
              <a:rPr lang="en-US" b="0" i="0" u="none" strike="noStrike" dirty="0">
                <a:solidFill>
                  <a:srgbClr val="000000"/>
                </a:solidFill>
                <a:effectLst/>
              </a:rPr>
              <a:t>Fashion-MNIST: A dataset of grayscale clothing images.</a:t>
            </a:r>
          </a:p>
          <a:p>
            <a:pPr marL="742950" lvl="1" indent="-285750" algn="l">
              <a:buFont typeface="Arial" panose="020B0604020202020204" pitchFamily="34" charset="0"/>
              <a:buChar char="•"/>
            </a:pPr>
            <a:r>
              <a:rPr lang="en-US" b="0" i="0" u="none" strike="noStrike" dirty="0">
                <a:solidFill>
                  <a:srgbClr val="000000"/>
                </a:solidFill>
                <a:effectLst/>
              </a:rPr>
              <a:t>CINIC-10: A larger, more realistic dataset for robust testing.</a:t>
            </a:r>
          </a:p>
          <a:p>
            <a:pPr algn="l">
              <a:buFont typeface="Arial" panose="020B0604020202020204" pitchFamily="34" charset="0"/>
              <a:buChar char="•"/>
            </a:pPr>
            <a:r>
              <a:rPr lang="en-US" b="0" i="0" u="none" strike="noStrike" dirty="0">
                <a:solidFill>
                  <a:srgbClr val="000000"/>
                </a:solidFill>
                <a:effectLst/>
              </a:rPr>
              <a:t>Explain the three data settings:</a:t>
            </a:r>
          </a:p>
          <a:p>
            <a:pPr marL="742950" lvl="1" indent="-285750" algn="l">
              <a:buFont typeface="Arial" panose="020B0604020202020204" pitchFamily="34" charset="0"/>
              <a:buChar char="•"/>
            </a:pPr>
            <a:r>
              <a:rPr lang="en-US" b="0" i="0" u="none" strike="noStrike" dirty="0">
                <a:solidFill>
                  <a:srgbClr val="000000"/>
                </a:solidFill>
                <a:effectLst/>
              </a:rPr>
              <a:t>(IID, IID): Ideal case; labeled and unlabeled data are IID.</a:t>
            </a:r>
          </a:p>
          <a:p>
            <a:pPr marL="742950" lvl="1" indent="-285750" algn="l">
              <a:buFont typeface="Arial" panose="020B0604020202020204" pitchFamily="34" charset="0"/>
              <a:buChar char="•"/>
            </a:pPr>
            <a:r>
              <a:rPr lang="en-US" b="0" i="0" u="none" strike="noStrike" dirty="0">
                <a:solidFill>
                  <a:srgbClr val="000000"/>
                </a:solidFill>
                <a:effectLst/>
              </a:rPr>
              <a:t>(IID, DIR): Labeled data is IID; unlabeled data is non-IID, simulating real-world imbalance.</a:t>
            </a:r>
          </a:p>
          <a:p>
            <a:pPr marL="742950" lvl="1" indent="-285750" algn="l">
              <a:buFont typeface="Arial" panose="020B0604020202020204" pitchFamily="34" charset="0"/>
              <a:buChar char="•"/>
            </a:pPr>
            <a:r>
              <a:rPr lang="en-US" b="0" i="0" u="none" strike="noStrike" dirty="0">
                <a:solidFill>
                  <a:srgbClr val="000000"/>
                </a:solidFill>
                <a:effectLst/>
              </a:rPr>
              <a:t>(DIR, DIR): Both labeled and unlabeled data are non-IID, representing the most challenging scenario.</a:t>
            </a:r>
          </a:p>
          <a:p>
            <a:pPr algn="l">
              <a:buFont typeface="Arial" panose="020B0604020202020204" pitchFamily="34" charset="0"/>
              <a:buChar char="•"/>
            </a:pPr>
            <a:r>
              <a:rPr lang="en-US" b="0" i="0" u="none" strike="noStrike" dirty="0">
                <a:solidFill>
                  <a:srgbClr val="000000"/>
                </a:solidFill>
                <a:effectLst/>
              </a:rPr>
              <a:t>Highlight implementation details, such as using ResNet-9 for local models and an MLP for F-reg.</a:t>
            </a:r>
          </a:p>
          <a:p>
            <a:pPr algn="l">
              <a:buFont typeface="Arial" panose="020B0604020202020204" pitchFamily="34" charset="0"/>
              <a:buChar char="•"/>
            </a:pPr>
            <a:r>
              <a:rPr lang="en-US" b="0" i="0" u="none" strike="noStrike" dirty="0">
                <a:solidFill>
                  <a:srgbClr val="000000"/>
                </a:solidFill>
                <a:effectLst/>
              </a:rPr>
              <a:t>Mention that baselines include </a:t>
            </a:r>
            <a:r>
              <a:rPr lang="en-US" b="0" i="0" u="none" strike="noStrike" dirty="0" err="1">
                <a:solidFill>
                  <a:srgbClr val="000000"/>
                </a:solidFill>
                <a:effectLst/>
              </a:rPr>
              <a:t>FedAvg</a:t>
            </a:r>
            <a:r>
              <a:rPr lang="en-US" b="0" i="0" u="none" strike="noStrike" dirty="0">
                <a:solidFill>
                  <a:srgbClr val="000000"/>
                </a:solidFill>
                <a:effectLst/>
              </a:rPr>
              <a:t>, </a:t>
            </a:r>
            <a:r>
              <a:rPr lang="en-US" b="0" i="0" u="none" strike="noStrike" dirty="0" err="1">
                <a:solidFill>
                  <a:srgbClr val="000000"/>
                </a:solidFill>
                <a:effectLst/>
              </a:rPr>
              <a:t>FedProx</a:t>
            </a:r>
            <a:r>
              <a:rPr lang="en-US" b="0" i="0" u="none" strike="noStrike" dirty="0">
                <a:solidFill>
                  <a:srgbClr val="000000"/>
                </a:solidFill>
                <a:effectLst/>
              </a:rPr>
              <a:t>, and </a:t>
            </a:r>
            <a:r>
              <a:rPr lang="en-US" b="0" i="0" u="none" strike="noStrike" dirty="0" err="1">
                <a:solidFill>
                  <a:srgbClr val="000000"/>
                </a:solidFill>
                <a:effectLst/>
              </a:rPr>
              <a:t>FedMatch</a:t>
            </a:r>
            <a:r>
              <a:rPr lang="en-US" b="0" i="0" u="none" strike="noStrike" dirty="0">
                <a:solidFill>
                  <a:srgbClr val="000000"/>
                </a:solidFill>
                <a:effectLst/>
              </a:rPr>
              <a:t> combined with SSL methods like </a:t>
            </a:r>
            <a:r>
              <a:rPr lang="en-US" b="0" i="0" u="none" strike="noStrike" dirty="0" err="1">
                <a:solidFill>
                  <a:srgbClr val="000000"/>
                </a:solidFill>
                <a:effectLst/>
              </a:rPr>
              <a:t>Fixmatch</a:t>
            </a:r>
            <a:r>
              <a:rPr lang="en-US" b="0" i="0" u="none" strike="noStrike" dirty="0">
                <a:solidFill>
                  <a:srgbClr val="000000"/>
                </a:solidFill>
                <a:effectLst/>
              </a:rPr>
              <a:t> and UDA.</a:t>
            </a:r>
          </a:p>
          <a:p>
            <a:endParaRPr lang="en-US" dirty="0"/>
          </a:p>
        </p:txBody>
      </p:sp>
      <p:sp>
        <p:nvSpPr>
          <p:cNvPr id="4" name="Slide Number Placeholder 3"/>
          <p:cNvSpPr>
            <a:spLocks noGrp="1"/>
          </p:cNvSpPr>
          <p:nvPr>
            <p:ph type="sldNum" sz="quarter" idx="5"/>
          </p:nvPr>
        </p:nvSpPr>
        <p:spPr/>
        <p:txBody>
          <a:bodyPr/>
          <a:lstStyle/>
          <a:p>
            <a:fld id="{B88479C4-65B6-FC43-B05A-2A1075A32529}" type="slidenum">
              <a:rPr lang="en-US" smtClean="0"/>
              <a:t>8</a:t>
            </a:fld>
            <a:endParaRPr lang="en-US"/>
          </a:p>
        </p:txBody>
      </p:sp>
    </p:spTree>
    <p:extLst>
      <p:ext uri="{BB962C8B-B14F-4D97-AF65-F5344CB8AC3E}">
        <p14:creationId xmlns:p14="http://schemas.microsoft.com/office/powerpoint/2010/main" val="4180088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Emphasize the performance gains of </a:t>
            </a:r>
            <a:r>
              <a:rPr lang="en-US" b="0" i="0" u="none" strike="noStrike" dirty="0" err="1">
                <a:solidFill>
                  <a:srgbClr val="000000"/>
                </a:solidFill>
                <a:effectLst/>
              </a:rPr>
              <a:t>FedDure</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Outperforms all baselines, particularly in the challenging (DIR, DIR) setting.</a:t>
            </a:r>
          </a:p>
          <a:p>
            <a:pPr marL="742950" lvl="1" indent="-285750" algn="l">
              <a:buFont typeface="Arial" panose="020B0604020202020204" pitchFamily="34" charset="0"/>
              <a:buChar char="•"/>
            </a:pPr>
            <a:r>
              <a:rPr lang="en-US" b="0" i="0" u="none" strike="noStrike" dirty="0">
                <a:solidFill>
                  <a:srgbClr val="000000"/>
                </a:solidFill>
                <a:effectLst/>
              </a:rPr>
              <a:t>Achieves an 11%-12% accuracy improvement on CIFAR-10 and CINIC-10.</a:t>
            </a:r>
          </a:p>
          <a:p>
            <a:pPr marL="742950" lvl="1" indent="-285750"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Highlight robustness:</a:t>
            </a:r>
          </a:p>
          <a:p>
            <a:pPr marL="742950" lvl="1" indent="-285750" algn="l">
              <a:buFont typeface="Arial" panose="020B0604020202020204" pitchFamily="34" charset="0"/>
              <a:buChar char="•"/>
            </a:pPr>
            <a:r>
              <a:rPr lang="en-US" b="0" i="0" u="none" strike="noStrike" dirty="0" err="1">
                <a:solidFill>
                  <a:srgbClr val="000000"/>
                </a:solidFill>
                <a:effectLst/>
              </a:rPr>
              <a:t>FedDure</a:t>
            </a:r>
            <a:r>
              <a:rPr lang="en-US" b="0" i="0" u="none" strike="noStrike" dirty="0">
                <a:solidFill>
                  <a:srgbClr val="000000"/>
                </a:solidFill>
                <a:effectLst/>
              </a:rPr>
              <a:t> consistently maintains performance across varying amounts of labeled data and different client counts.</a:t>
            </a:r>
          </a:p>
          <a:p>
            <a:pPr marL="742950" lvl="1" indent="-285750" algn="l">
              <a:buFont typeface="Arial" panose="020B0604020202020204" pitchFamily="34" charset="0"/>
              <a:buChar char="•"/>
            </a:pPr>
            <a:r>
              <a:rPr lang="en-US" b="0" i="0" u="none" strike="noStrike" dirty="0">
                <a:solidFill>
                  <a:srgbClr val="000000"/>
                </a:solidFill>
                <a:effectLst/>
              </a:rPr>
              <a:t>Other methods degrade significantly under non-IID conditions.</a:t>
            </a:r>
          </a:p>
          <a:p>
            <a:pPr marL="742950" lvl="1" indent="-285750"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Discuss scalability:</a:t>
            </a:r>
          </a:p>
          <a:p>
            <a:pPr marL="742950" lvl="1" indent="-285750" algn="l">
              <a:buFont typeface="Arial" panose="020B0604020202020204" pitchFamily="34" charset="0"/>
              <a:buChar char="•"/>
            </a:pPr>
            <a:r>
              <a:rPr lang="en-US" b="0" i="0" u="none" strike="noStrike" dirty="0" err="1">
                <a:solidFill>
                  <a:srgbClr val="000000"/>
                </a:solidFill>
                <a:effectLst/>
              </a:rPr>
              <a:t>FedDure</a:t>
            </a:r>
            <a:r>
              <a:rPr lang="en-US" b="0" i="0" u="none" strike="noStrike" dirty="0">
                <a:solidFill>
                  <a:srgbClr val="000000"/>
                </a:solidFill>
                <a:effectLst/>
              </a:rPr>
              <a:t> performs well even with a large number of clients, while others plateau or degrade.</a:t>
            </a:r>
          </a:p>
          <a:p>
            <a:pPr marL="742950" lvl="1" indent="-285750"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Reinforce the advantage of dual regulators in handling both internal and external imbalances effectively.</a:t>
            </a:r>
          </a:p>
          <a:p>
            <a:endParaRPr lang="en-US" dirty="0"/>
          </a:p>
        </p:txBody>
      </p:sp>
      <p:sp>
        <p:nvSpPr>
          <p:cNvPr id="4" name="Slide Number Placeholder 3"/>
          <p:cNvSpPr>
            <a:spLocks noGrp="1"/>
          </p:cNvSpPr>
          <p:nvPr>
            <p:ph type="sldNum" sz="quarter" idx="5"/>
          </p:nvPr>
        </p:nvSpPr>
        <p:spPr/>
        <p:txBody>
          <a:bodyPr/>
          <a:lstStyle/>
          <a:p>
            <a:fld id="{B88479C4-65B6-FC43-B05A-2A1075A32529}" type="slidenum">
              <a:rPr lang="en-US" smtClean="0"/>
              <a:t>9</a:t>
            </a:fld>
            <a:endParaRPr lang="en-US"/>
          </a:p>
        </p:txBody>
      </p:sp>
    </p:spTree>
    <p:extLst>
      <p:ext uri="{BB962C8B-B14F-4D97-AF65-F5344CB8AC3E}">
        <p14:creationId xmlns:p14="http://schemas.microsoft.com/office/powerpoint/2010/main" val="1809298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8479C4-65B6-FC43-B05A-2A1075A32529}" type="slidenum">
              <a:rPr lang="en-US" smtClean="0"/>
              <a:t>11</a:t>
            </a:fld>
            <a:endParaRPr lang="en-US"/>
          </a:p>
        </p:txBody>
      </p:sp>
    </p:spTree>
    <p:extLst>
      <p:ext uri="{BB962C8B-B14F-4D97-AF65-F5344CB8AC3E}">
        <p14:creationId xmlns:p14="http://schemas.microsoft.com/office/powerpoint/2010/main" val="138653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8852-A921-45DF-BEE6-EDC0E1C7B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DD18A0-4D50-218E-84B1-AAE451E22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C846D9-219A-B80E-83B1-82FE5AC1A353}"/>
              </a:ext>
            </a:extLst>
          </p:cNvPr>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a:extLst>
              <a:ext uri="{FF2B5EF4-FFF2-40B4-BE49-F238E27FC236}">
                <a16:creationId xmlns:a16="http://schemas.microsoft.com/office/drawing/2014/main" id="{DE54906E-46F4-E2C8-7B38-9ACBFE132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D688C-4DCA-A194-5E74-885E3EFB70DF}"/>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2942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A345-714F-18E4-F733-1CC7C57444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45DDE-6A31-7870-0BA4-6BF965EEA7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B5D2C-07F2-9EF6-25D4-071158F82FFA}"/>
              </a:ext>
            </a:extLst>
          </p:cNvPr>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a:extLst>
              <a:ext uri="{FF2B5EF4-FFF2-40B4-BE49-F238E27FC236}">
                <a16:creationId xmlns:a16="http://schemas.microsoft.com/office/drawing/2014/main" id="{8119900B-72A8-9538-C5F7-29D23D462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419BC-BFC8-F31E-FAF7-39F63EDE95A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2685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EBE405-8119-2B93-0A56-67C199AE96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BABAB2-E051-D6F3-0D2E-2520A9419D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5DB46-6790-ABE3-FA86-1CE6BFF97A58}"/>
              </a:ext>
            </a:extLst>
          </p:cNvPr>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a:extLst>
              <a:ext uri="{FF2B5EF4-FFF2-40B4-BE49-F238E27FC236}">
                <a16:creationId xmlns:a16="http://schemas.microsoft.com/office/drawing/2014/main" id="{252E1965-A5CE-8D3E-9752-9436FC03C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69537-4FEF-6142-20F7-A92F7059D7A2}"/>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7500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AD1F-F8D9-3FA1-B6E5-76D2C285A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E1AF77-3864-210B-2F67-6D784E0F9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DA95-4701-C8D2-E5C1-F5FE2478EAB5}"/>
              </a:ext>
            </a:extLst>
          </p:cNvPr>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a:extLst>
              <a:ext uri="{FF2B5EF4-FFF2-40B4-BE49-F238E27FC236}">
                <a16:creationId xmlns:a16="http://schemas.microsoft.com/office/drawing/2014/main" id="{E7A4374F-49B5-41FB-C558-BBF700B1F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3F659-B9E2-AFEB-D991-9C5C5DD1C03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2064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BFE1-7BCE-D10F-F49B-EA7B3864AB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52DB40-CE42-2E05-503C-FB6937B98F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E01FE-2774-4DF2-629C-DACAC0C4679D}"/>
              </a:ext>
            </a:extLst>
          </p:cNvPr>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a:extLst>
              <a:ext uri="{FF2B5EF4-FFF2-40B4-BE49-F238E27FC236}">
                <a16:creationId xmlns:a16="http://schemas.microsoft.com/office/drawing/2014/main" id="{B267B697-8E43-DBA3-504A-DFCF0922A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B8C90-16E8-337A-58CD-D33DDFD138EC}"/>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641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4F43-B13A-B4C1-17E8-ECE0AA552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8AC2D-662B-6D1D-EA74-8067982088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1A1DCC-11D7-A488-F5AB-730F01F342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F9BF53-451C-3DE9-23EC-305A7B0631AE}"/>
              </a:ext>
            </a:extLst>
          </p:cNvPr>
          <p:cNvSpPr>
            <a:spLocks noGrp="1"/>
          </p:cNvSpPr>
          <p:nvPr>
            <p:ph type="dt" sz="half" idx="10"/>
          </p:nvPr>
        </p:nvSpPr>
        <p:spPr/>
        <p:txBody>
          <a:bodyPr/>
          <a:lstStyle/>
          <a:p>
            <a:fld id="{846CE7D5-CF57-46EF-B807-FDD0502418D4}" type="datetimeFigureOut">
              <a:rPr lang="en-US" smtClean="0"/>
              <a:t>12/4/2024</a:t>
            </a:fld>
            <a:endParaRPr lang="en-US"/>
          </a:p>
        </p:txBody>
      </p:sp>
      <p:sp>
        <p:nvSpPr>
          <p:cNvPr id="6" name="Footer Placeholder 5">
            <a:extLst>
              <a:ext uri="{FF2B5EF4-FFF2-40B4-BE49-F238E27FC236}">
                <a16:creationId xmlns:a16="http://schemas.microsoft.com/office/drawing/2014/main" id="{6D937691-0992-FFC9-DF4C-98F6C4DFE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BD64F-662B-11DB-816B-4A8487F3428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7417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C306-2E1A-2315-8D79-CD6FBC831D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26A053-A3FD-2A3F-DD52-A805B0694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4CB68A-8F77-BA23-4978-60479DE79D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4EE725-8560-5C15-6F04-DEA6CE695B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8C4FE9-8012-B45C-C10D-508CE3D5EE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F7CDFB-396D-6157-BC83-CB627348FF04}"/>
              </a:ext>
            </a:extLst>
          </p:cNvPr>
          <p:cNvSpPr>
            <a:spLocks noGrp="1"/>
          </p:cNvSpPr>
          <p:nvPr>
            <p:ph type="dt" sz="half" idx="10"/>
          </p:nvPr>
        </p:nvSpPr>
        <p:spPr/>
        <p:txBody>
          <a:bodyPr/>
          <a:lstStyle/>
          <a:p>
            <a:fld id="{846CE7D5-CF57-46EF-B807-FDD0502418D4}" type="datetimeFigureOut">
              <a:rPr lang="en-US" smtClean="0"/>
              <a:t>12/4/2024</a:t>
            </a:fld>
            <a:endParaRPr lang="en-US"/>
          </a:p>
        </p:txBody>
      </p:sp>
      <p:sp>
        <p:nvSpPr>
          <p:cNvPr id="8" name="Footer Placeholder 7">
            <a:extLst>
              <a:ext uri="{FF2B5EF4-FFF2-40B4-BE49-F238E27FC236}">
                <a16:creationId xmlns:a16="http://schemas.microsoft.com/office/drawing/2014/main" id="{0F4E10A6-0DC9-46F6-97CE-30139ADE53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10FDC9-F94D-07FD-7360-F121A40E9AD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2653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1F73-795C-5BE4-1E23-7E93C7AF5C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5EF181-1408-BBD5-23FA-66D9312100E9}"/>
              </a:ext>
            </a:extLst>
          </p:cNvPr>
          <p:cNvSpPr>
            <a:spLocks noGrp="1"/>
          </p:cNvSpPr>
          <p:nvPr>
            <p:ph type="dt" sz="half" idx="10"/>
          </p:nvPr>
        </p:nvSpPr>
        <p:spPr/>
        <p:txBody>
          <a:bodyPr/>
          <a:lstStyle/>
          <a:p>
            <a:fld id="{846CE7D5-CF57-46EF-B807-FDD0502418D4}" type="datetimeFigureOut">
              <a:rPr lang="en-US" smtClean="0"/>
              <a:t>12/4/2024</a:t>
            </a:fld>
            <a:endParaRPr lang="en-US"/>
          </a:p>
        </p:txBody>
      </p:sp>
      <p:sp>
        <p:nvSpPr>
          <p:cNvPr id="4" name="Footer Placeholder 3">
            <a:extLst>
              <a:ext uri="{FF2B5EF4-FFF2-40B4-BE49-F238E27FC236}">
                <a16:creationId xmlns:a16="http://schemas.microsoft.com/office/drawing/2014/main" id="{D38F9C22-2B55-5B86-449F-52696E2DAA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B32C2E-454F-0341-1E8F-A71956AC068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5155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98E86-CF45-3A91-626A-0693AAA8D8D9}"/>
              </a:ext>
            </a:extLst>
          </p:cNvPr>
          <p:cNvSpPr>
            <a:spLocks noGrp="1"/>
          </p:cNvSpPr>
          <p:nvPr>
            <p:ph type="dt" sz="half" idx="10"/>
          </p:nvPr>
        </p:nvSpPr>
        <p:spPr/>
        <p:txBody>
          <a:bodyPr/>
          <a:lstStyle/>
          <a:p>
            <a:fld id="{846CE7D5-CF57-46EF-B807-FDD0502418D4}" type="datetimeFigureOut">
              <a:rPr lang="en-US" smtClean="0"/>
              <a:t>12/4/2024</a:t>
            </a:fld>
            <a:endParaRPr lang="en-US"/>
          </a:p>
        </p:txBody>
      </p:sp>
      <p:sp>
        <p:nvSpPr>
          <p:cNvPr id="3" name="Footer Placeholder 2">
            <a:extLst>
              <a:ext uri="{FF2B5EF4-FFF2-40B4-BE49-F238E27FC236}">
                <a16:creationId xmlns:a16="http://schemas.microsoft.com/office/drawing/2014/main" id="{051BF781-97E0-B9BA-272B-4931E879B5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1D68-7EA1-BF85-8136-E8E23431DEC2}"/>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29149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449E-2A7C-23C6-B2A0-F09F21C2E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BA7315-F84A-E5D4-A10A-7B7BF3CE9E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1190C5-EC45-D29B-3C64-A76489230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67FCA-E536-F482-36E7-3E90C13941D8}"/>
              </a:ext>
            </a:extLst>
          </p:cNvPr>
          <p:cNvSpPr>
            <a:spLocks noGrp="1"/>
          </p:cNvSpPr>
          <p:nvPr>
            <p:ph type="dt" sz="half" idx="10"/>
          </p:nvPr>
        </p:nvSpPr>
        <p:spPr/>
        <p:txBody>
          <a:bodyPr/>
          <a:lstStyle/>
          <a:p>
            <a:fld id="{846CE7D5-CF57-46EF-B807-FDD0502418D4}" type="datetimeFigureOut">
              <a:rPr lang="en-US" smtClean="0"/>
              <a:t>12/4/2024</a:t>
            </a:fld>
            <a:endParaRPr lang="en-US"/>
          </a:p>
        </p:txBody>
      </p:sp>
      <p:sp>
        <p:nvSpPr>
          <p:cNvPr id="6" name="Footer Placeholder 5">
            <a:extLst>
              <a:ext uri="{FF2B5EF4-FFF2-40B4-BE49-F238E27FC236}">
                <a16:creationId xmlns:a16="http://schemas.microsoft.com/office/drawing/2014/main" id="{2B377C80-D594-1A1E-E8C8-9E24EC082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D9B7B-5269-331E-511F-352B66260FE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0110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6245-7463-E793-9738-C323BC14D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603B93-1A55-B649-1AE7-61637C18D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3CAFF-57E6-FBBE-E19E-E53BD187B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B4021-4ECB-50A5-DF26-952095C68368}"/>
              </a:ext>
            </a:extLst>
          </p:cNvPr>
          <p:cNvSpPr>
            <a:spLocks noGrp="1"/>
          </p:cNvSpPr>
          <p:nvPr>
            <p:ph type="dt" sz="half" idx="10"/>
          </p:nvPr>
        </p:nvSpPr>
        <p:spPr/>
        <p:txBody>
          <a:bodyPr/>
          <a:lstStyle/>
          <a:p>
            <a:fld id="{846CE7D5-CF57-46EF-B807-FDD0502418D4}" type="datetimeFigureOut">
              <a:rPr lang="en-US" smtClean="0"/>
              <a:t>12/4/2024</a:t>
            </a:fld>
            <a:endParaRPr lang="en-US"/>
          </a:p>
        </p:txBody>
      </p:sp>
      <p:sp>
        <p:nvSpPr>
          <p:cNvPr id="6" name="Footer Placeholder 5">
            <a:extLst>
              <a:ext uri="{FF2B5EF4-FFF2-40B4-BE49-F238E27FC236}">
                <a16:creationId xmlns:a16="http://schemas.microsoft.com/office/drawing/2014/main" id="{0894B0DC-7B60-DBA3-E95E-5236583A1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60925E-DBFB-292D-D7C6-5BB33F17281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82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6F1A89-0B9A-B10A-6362-0425A33973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010EE8-89A1-8EDF-5618-246342345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20205-71FB-CFC7-A562-7C7F2EA20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12/4/2024</a:t>
            </a:fld>
            <a:endParaRPr lang="en-US"/>
          </a:p>
        </p:txBody>
      </p:sp>
      <p:sp>
        <p:nvSpPr>
          <p:cNvPr id="5" name="Footer Placeholder 4">
            <a:extLst>
              <a:ext uri="{FF2B5EF4-FFF2-40B4-BE49-F238E27FC236}">
                <a16:creationId xmlns:a16="http://schemas.microsoft.com/office/drawing/2014/main" id="{E9CCA239-A113-DBED-F7DE-6CA06B0C86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6DB0BE8-FC51-D723-194B-8670E07749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6592506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Combating Data Imbalances in Federated Semi-supervised Learning with Dual Regulators </a:t>
            </a: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US" dirty="0">
                <a:ea typeface="+mn-lt"/>
                <a:cs typeface="+mn-lt"/>
              </a:rPr>
              <a:t>Authors: </a:t>
            </a:r>
            <a:r>
              <a:rPr lang="en-US" dirty="0" err="1">
                <a:ea typeface="+mn-lt"/>
                <a:cs typeface="+mn-lt"/>
              </a:rPr>
              <a:t>Sikai</a:t>
            </a:r>
            <a:r>
              <a:rPr lang="en-US" dirty="0">
                <a:ea typeface="+mn-lt"/>
                <a:cs typeface="+mn-lt"/>
              </a:rPr>
              <a:t> Bai, </a:t>
            </a:r>
            <a:r>
              <a:rPr lang="en-US" dirty="0" err="1">
                <a:ea typeface="+mn-lt"/>
                <a:cs typeface="+mn-lt"/>
              </a:rPr>
              <a:t>Shuaicheng</a:t>
            </a:r>
            <a:r>
              <a:rPr lang="en-US" dirty="0">
                <a:ea typeface="+mn-lt"/>
                <a:cs typeface="+mn-lt"/>
              </a:rPr>
              <a:t> Li, Weiming Zhuang, Jie Zhang, </a:t>
            </a:r>
            <a:r>
              <a:rPr lang="en-US" dirty="0" err="1">
                <a:ea typeface="+mn-lt"/>
                <a:cs typeface="+mn-lt"/>
              </a:rPr>
              <a:t>Kunlin</a:t>
            </a:r>
            <a:r>
              <a:rPr lang="en-US" dirty="0">
                <a:ea typeface="+mn-lt"/>
                <a:cs typeface="+mn-lt"/>
              </a:rPr>
              <a:t> Yang, Jun Hou, Shuai Zhang, Shuai Yi, Junyu Gao.</a:t>
            </a:r>
            <a:endParaRPr lang="en-US"/>
          </a:p>
          <a:p>
            <a:pPr algn="l"/>
            <a:endParaRPr lang="en-US"/>
          </a:p>
          <a:p>
            <a:pPr algn="l"/>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5CF575-3C8C-9AE8-3CF9-F77CFEED7C4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Conclusion</a:t>
            </a:r>
          </a:p>
        </p:txBody>
      </p:sp>
      <p:sp>
        <p:nvSpPr>
          <p:cNvPr id="3" name="Content Placeholder 2">
            <a:extLst>
              <a:ext uri="{FF2B5EF4-FFF2-40B4-BE49-F238E27FC236}">
                <a16:creationId xmlns:a16="http://schemas.microsoft.com/office/drawing/2014/main" id="{01D0052F-50D3-8C7B-FF89-A98E5DD6F659}"/>
              </a:ext>
            </a:extLst>
          </p:cNvPr>
          <p:cNvSpPr>
            <a:spLocks noGrp="1"/>
          </p:cNvSpPr>
          <p:nvPr>
            <p:ph idx="1"/>
          </p:nvPr>
        </p:nvSpPr>
        <p:spPr>
          <a:xfrm>
            <a:off x="1371599" y="2318197"/>
            <a:ext cx="9724031" cy="3683358"/>
          </a:xfrm>
        </p:spPr>
        <p:txBody>
          <a:bodyPr anchor="ctr">
            <a:normAutofit/>
          </a:bodyPr>
          <a:lstStyle/>
          <a:p>
            <a:r>
              <a:rPr lang="en-US" sz="1700" b="1"/>
              <a:t>Contributions</a:t>
            </a:r>
            <a:r>
              <a:rPr lang="en-US" sz="1700"/>
              <a:t>:</a:t>
            </a:r>
          </a:p>
          <a:p>
            <a:pPr lvl="1"/>
            <a:r>
              <a:rPr lang="en-US" sz="1700"/>
              <a:t>Introduced a practical FSSL scenario addressing both external and internal imbalances.</a:t>
            </a:r>
          </a:p>
          <a:p>
            <a:pPr lvl="1"/>
            <a:r>
              <a:rPr lang="en-US" sz="1700"/>
              <a:t>Developed </a:t>
            </a:r>
            <a:r>
              <a:rPr lang="en-US" sz="1700" b="1"/>
              <a:t>dual regulators (C-reg, F-reg)</a:t>
            </a:r>
            <a:r>
              <a:rPr lang="en-US" sz="1700"/>
              <a:t> for adaptive and robust local model updates.</a:t>
            </a:r>
          </a:p>
          <a:p>
            <a:pPr lvl="1"/>
            <a:r>
              <a:rPr lang="en-US" sz="1700"/>
              <a:t>Achieved state-of-the-art performance across multiple benchmarks.</a:t>
            </a:r>
          </a:p>
          <a:p>
            <a:pPr>
              <a:buFont typeface="Arial" panose="020B0604020202020204" pitchFamily="34" charset="0"/>
              <a:buChar char="•"/>
            </a:pPr>
            <a:r>
              <a:rPr lang="en-US" sz="1700" b="1"/>
              <a:t>Implications</a:t>
            </a:r>
            <a:r>
              <a:rPr lang="en-US" sz="1700"/>
              <a:t>:</a:t>
            </a:r>
          </a:p>
          <a:p>
            <a:pPr lvl="1"/>
            <a:r>
              <a:rPr lang="en-US" sz="1700"/>
              <a:t>Demonstrates the importance of tailored strategies for decentralized learning under real-world conditions.</a:t>
            </a:r>
          </a:p>
          <a:p>
            <a:pPr>
              <a:buFont typeface="Arial" panose="020B0604020202020204" pitchFamily="34" charset="0"/>
              <a:buChar char="•"/>
            </a:pPr>
            <a:r>
              <a:rPr lang="en-US" sz="1700" b="1"/>
              <a:t>Future Directions</a:t>
            </a:r>
            <a:r>
              <a:rPr lang="en-US" sz="1700"/>
              <a:t>:</a:t>
            </a:r>
          </a:p>
          <a:p>
            <a:pPr lvl="1"/>
            <a:r>
              <a:rPr lang="en-US" sz="1700"/>
              <a:t>Extend FedDure to handle larger and more diverse datasets.</a:t>
            </a:r>
          </a:p>
          <a:p>
            <a:pPr lvl="1"/>
            <a:r>
              <a:rPr lang="en-US" sz="1700"/>
              <a:t>Explore adaptive noise mechanisms to further enhance performance.</a:t>
            </a:r>
          </a:p>
          <a:p>
            <a:endParaRPr lang="en-US" sz="1700"/>
          </a:p>
        </p:txBody>
      </p:sp>
    </p:spTree>
    <p:extLst>
      <p:ext uri="{BB962C8B-B14F-4D97-AF65-F5344CB8AC3E}">
        <p14:creationId xmlns:p14="http://schemas.microsoft.com/office/powerpoint/2010/main" val="397317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C6F62-E973-EB12-6DE5-1A2A29D3A9C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References	</a:t>
            </a:r>
          </a:p>
        </p:txBody>
      </p:sp>
      <p:sp>
        <p:nvSpPr>
          <p:cNvPr id="3" name="Content Placeholder 2">
            <a:extLst>
              <a:ext uri="{FF2B5EF4-FFF2-40B4-BE49-F238E27FC236}">
                <a16:creationId xmlns:a16="http://schemas.microsoft.com/office/drawing/2014/main" id="{AE67A717-F82E-D214-E4A4-76A1F048DB17}"/>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1400"/>
              <a:t>Bai, S., Li, S., Zhuang, W., et al. "Combating Data Imbalances in Federated Semi-supervised Learning with Dual Regulators." AAAI-24.</a:t>
            </a:r>
          </a:p>
          <a:p>
            <a:pPr>
              <a:buFont typeface="Arial" panose="020B0604020202020204" pitchFamily="34" charset="0"/>
              <a:buChar char="•"/>
            </a:pPr>
            <a:r>
              <a:rPr lang="en-US" sz="1400"/>
              <a:t>Lee, D.-H., et al. (2013). "Pseudo-label: The simple and efficient semi-supervised learning method for deep neural networks." </a:t>
            </a:r>
            <a:r>
              <a:rPr lang="en-US" sz="1400" i="1"/>
              <a:t>ICML</a:t>
            </a:r>
            <a:r>
              <a:rPr lang="en-US" sz="1400"/>
              <a:t>.</a:t>
            </a:r>
          </a:p>
          <a:p>
            <a:pPr>
              <a:buFont typeface="Arial" panose="020B0604020202020204" pitchFamily="34" charset="0"/>
              <a:buChar char="•"/>
            </a:pPr>
            <a:r>
              <a:rPr lang="en-US" sz="1400"/>
              <a:t>Tarvainen, A., &amp; Valpola, H. (2017). "Mean teachers are better role models: Weight-averaged consistency targets improve semi-supervised deep learning results." </a:t>
            </a:r>
            <a:r>
              <a:rPr lang="en-US" sz="1400" i="1"/>
              <a:t>NeurIPS</a:t>
            </a:r>
            <a:r>
              <a:rPr lang="en-US" sz="1400"/>
              <a:t>.</a:t>
            </a:r>
          </a:p>
          <a:p>
            <a:pPr>
              <a:buFont typeface="Arial" panose="020B0604020202020204" pitchFamily="34" charset="0"/>
              <a:buChar char="•"/>
            </a:pPr>
            <a:r>
              <a:rPr lang="en-US" sz="1400"/>
              <a:t>McMahan, B., et al. (2017). "Communication-efficient learning of deep networks from decentralized data." </a:t>
            </a:r>
            <a:r>
              <a:rPr lang="en-US" sz="1400" i="1"/>
              <a:t>AISTATS</a:t>
            </a:r>
            <a:r>
              <a:rPr lang="en-US" sz="1400"/>
              <a:t>.</a:t>
            </a:r>
          </a:p>
          <a:p>
            <a:pPr>
              <a:buFont typeface="Arial" panose="020B0604020202020204" pitchFamily="34" charset="0"/>
              <a:buChar char="•"/>
            </a:pPr>
            <a:r>
              <a:rPr lang="en-US" sz="1400"/>
              <a:t>Sohn, K., et al. (2020). "Fixmatch: Simplifying semi-supervised learning with consistency and confidence." </a:t>
            </a:r>
            <a:r>
              <a:rPr lang="en-US" sz="1400" i="1"/>
              <a:t>NeurIPS</a:t>
            </a:r>
            <a:r>
              <a:rPr lang="en-US" sz="1400"/>
              <a:t>.</a:t>
            </a:r>
          </a:p>
          <a:p>
            <a:pPr>
              <a:buFont typeface="Arial" panose="020B0604020202020204" pitchFamily="34" charset="0"/>
              <a:buChar char="•"/>
            </a:pPr>
            <a:r>
              <a:rPr lang="en-US" sz="1400"/>
              <a:t>Jeong, W., et al. (2021). "Federated semi-supervised learning with inter-client consistency &amp; disjoint learning.”</a:t>
            </a:r>
          </a:p>
          <a:p>
            <a:pPr>
              <a:buFont typeface="Arial" panose="020B0604020202020204" pitchFamily="34" charset="0"/>
              <a:buChar char="•"/>
            </a:pPr>
            <a:r>
              <a:rPr lang="en-US" sz="1400"/>
              <a:t>Karimireddy, S. P., et al. (2020). "Scaffold: Stochastic controlled averaging for federated learning." </a:t>
            </a:r>
            <a:r>
              <a:rPr lang="en-US" sz="1400" i="1"/>
              <a:t>ICML</a:t>
            </a:r>
            <a:r>
              <a:rPr lang="en-US" sz="1400"/>
              <a:t>.</a:t>
            </a:r>
          </a:p>
          <a:p>
            <a:endParaRPr lang="en-US" sz="1400"/>
          </a:p>
        </p:txBody>
      </p:sp>
    </p:spTree>
    <p:extLst>
      <p:ext uri="{BB962C8B-B14F-4D97-AF65-F5344CB8AC3E}">
        <p14:creationId xmlns:p14="http://schemas.microsoft.com/office/powerpoint/2010/main" val="102238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32226-739C-EE88-7E4F-BB577B5AAB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Introduction</a:t>
            </a:r>
          </a:p>
        </p:txBody>
      </p:sp>
      <p:sp>
        <p:nvSpPr>
          <p:cNvPr id="3" name="Content Placeholder 2">
            <a:extLst>
              <a:ext uri="{FF2B5EF4-FFF2-40B4-BE49-F238E27FC236}">
                <a16:creationId xmlns:a16="http://schemas.microsoft.com/office/drawing/2014/main" id="{0C11DCE0-1815-AEE0-EC85-C03D22436807}"/>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b="1">
                <a:ea typeface="+mn-lt"/>
                <a:cs typeface="+mn-lt"/>
              </a:rPr>
              <a:t>Federated Semi-Supervised Learning (FSSL)</a:t>
            </a:r>
            <a:r>
              <a:rPr lang="en-US" sz="2000">
                <a:ea typeface="+mn-lt"/>
                <a:cs typeface="+mn-lt"/>
              </a:rPr>
              <a:t>:</a:t>
            </a:r>
            <a:endParaRPr lang="en-US" sz="2000"/>
          </a:p>
          <a:p>
            <a:pPr lvl="1">
              <a:buFont typeface="Courier New" panose="020B0604020202020204" pitchFamily="34" charset="0"/>
              <a:buChar char="o"/>
            </a:pPr>
            <a:r>
              <a:rPr lang="en-US" sz="2000">
                <a:ea typeface="+mn-lt"/>
                <a:cs typeface="+mn-lt"/>
              </a:rPr>
              <a:t>A branch of </a:t>
            </a:r>
            <a:r>
              <a:rPr lang="en-US" sz="2000" b="1">
                <a:ea typeface="+mn-lt"/>
                <a:cs typeface="+mn-lt"/>
              </a:rPr>
              <a:t>Federated Learning (FL)</a:t>
            </a:r>
            <a:r>
              <a:rPr lang="en-US" sz="2000">
                <a:ea typeface="+mn-lt"/>
                <a:cs typeface="+mn-lt"/>
              </a:rPr>
              <a:t> where a small amount of labeled data and abundant unlabeled data exist on decentralized clients.</a:t>
            </a:r>
            <a:endParaRPr lang="en-US" sz="2000"/>
          </a:p>
          <a:p>
            <a:r>
              <a:rPr lang="en-US" sz="2000" b="1">
                <a:ea typeface="+mn-lt"/>
                <a:cs typeface="+mn-lt"/>
              </a:rPr>
              <a:t>Federated Learning</a:t>
            </a:r>
            <a:r>
              <a:rPr lang="en-US" sz="2000">
                <a:ea typeface="+mn-lt"/>
                <a:cs typeface="+mn-lt"/>
              </a:rPr>
              <a:t>: Machine learning paradigm where multiple clients collaboratively train a model without sharing raw data, preserving privacy.</a:t>
            </a:r>
            <a:endParaRPr lang="en-US" sz="2000"/>
          </a:p>
          <a:p>
            <a:r>
              <a:rPr lang="en-US" sz="2000" b="1">
                <a:ea typeface="+mn-lt"/>
                <a:cs typeface="+mn-lt"/>
              </a:rPr>
              <a:t>Challenges</a:t>
            </a:r>
            <a:r>
              <a:rPr lang="en-US" sz="2000">
                <a:ea typeface="+mn-lt"/>
                <a:cs typeface="+mn-lt"/>
              </a:rPr>
              <a:t>:</a:t>
            </a:r>
            <a:endParaRPr lang="en-US" sz="2000"/>
          </a:p>
          <a:p>
            <a:pPr lvl="1">
              <a:buFont typeface="Courier New" panose="020B0604020202020204" pitchFamily="34" charset="0"/>
              <a:buChar char="o"/>
            </a:pPr>
            <a:r>
              <a:rPr lang="en-US" sz="2000" b="1">
                <a:ea typeface="+mn-lt"/>
                <a:cs typeface="+mn-lt"/>
              </a:rPr>
              <a:t>External imbalance</a:t>
            </a:r>
            <a:r>
              <a:rPr lang="en-US" sz="2000">
                <a:ea typeface="+mn-lt"/>
                <a:cs typeface="+mn-lt"/>
              </a:rPr>
              <a:t>: Differences in data distributions between clients (e.g., some clients may only have a subset of the classes).</a:t>
            </a:r>
          </a:p>
          <a:p>
            <a:pPr lvl="1">
              <a:buFont typeface="Courier New" panose="020B0604020202020204" pitchFamily="34" charset="0"/>
              <a:buChar char="o"/>
            </a:pPr>
            <a:r>
              <a:rPr lang="en-US" sz="2000" b="1">
                <a:ea typeface="+mn-lt"/>
                <a:cs typeface="+mn-lt"/>
              </a:rPr>
              <a:t>Internal imbalance</a:t>
            </a:r>
            <a:r>
              <a:rPr lang="en-US" sz="2000">
                <a:ea typeface="+mn-lt"/>
                <a:cs typeface="+mn-lt"/>
              </a:rPr>
              <a:t>: Labeled and unlabeled data within a client are drawn from different distributions.</a:t>
            </a:r>
            <a:endParaRPr lang="en-US" sz="2000"/>
          </a:p>
          <a:p>
            <a:endParaRPr lang="en-US" sz="2000"/>
          </a:p>
        </p:txBody>
      </p:sp>
    </p:spTree>
    <p:extLst>
      <p:ext uri="{BB962C8B-B14F-4D97-AF65-F5344CB8AC3E}">
        <p14:creationId xmlns:p14="http://schemas.microsoft.com/office/powerpoint/2010/main" val="124039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32226-739C-EE88-7E4F-BB577B5AAB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Introduction</a:t>
            </a:r>
          </a:p>
        </p:txBody>
      </p:sp>
      <p:sp>
        <p:nvSpPr>
          <p:cNvPr id="3" name="Content Placeholder 2">
            <a:extLst>
              <a:ext uri="{FF2B5EF4-FFF2-40B4-BE49-F238E27FC236}">
                <a16:creationId xmlns:a16="http://schemas.microsoft.com/office/drawing/2014/main" id="{0C11DCE0-1815-AEE0-EC85-C03D22436807}"/>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b="1">
                <a:ea typeface="+mn-lt"/>
                <a:cs typeface="+mn-lt"/>
              </a:rPr>
              <a:t>Existing Methods</a:t>
            </a:r>
            <a:r>
              <a:rPr lang="en-US" sz="2000">
                <a:ea typeface="+mn-lt"/>
                <a:cs typeface="+mn-lt"/>
              </a:rPr>
              <a:t>:</a:t>
            </a:r>
          </a:p>
          <a:p>
            <a:pPr lvl="1">
              <a:buFont typeface="Courier New" panose="020B0604020202020204" pitchFamily="34" charset="0"/>
              <a:buChar char="o"/>
            </a:pPr>
            <a:r>
              <a:rPr lang="en-US" sz="2000">
                <a:ea typeface="+mn-lt"/>
                <a:cs typeface="+mn-lt"/>
              </a:rPr>
              <a:t>Rely on </a:t>
            </a:r>
            <a:r>
              <a:rPr lang="en-US" sz="2000" b="1">
                <a:ea typeface="+mn-lt"/>
                <a:cs typeface="+mn-lt"/>
              </a:rPr>
              <a:t>IID assumptions</a:t>
            </a:r>
            <a:r>
              <a:rPr lang="en-US" sz="2000">
                <a:ea typeface="+mn-lt"/>
                <a:cs typeface="+mn-lt"/>
              </a:rPr>
              <a:t> (Independent and Identically Distributed data).</a:t>
            </a:r>
          </a:p>
          <a:p>
            <a:pPr lvl="1">
              <a:buFont typeface="Courier New" panose="020B0604020202020204" pitchFamily="34" charset="0"/>
              <a:buChar char="o"/>
            </a:pPr>
            <a:r>
              <a:rPr lang="en-US" sz="2000">
                <a:ea typeface="+mn-lt"/>
                <a:cs typeface="+mn-lt"/>
              </a:rPr>
              <a:t>Perform poorly in real-world non-IID settings.</a:t>
            </a:r>
            <a:endParaRPr lang="en-US" sz="2000"/>
          </a:p>
          <a:p>
            <a:r>
              <a:rPr lang="en-US" sz="2000" b="1">
                <a:ea typeface="+mn-lt"/>
                <a:cs typeface="+mn-lt"/>
              </a:rPr>
              <a:t>Proposed Solution</a:t>
            </a:r>
            <a:r>
              <a:rPr lang="en-US" sz="2000">
                <a:ea typeface="+mn-lt"/>
                <a:cs typeface="+mn-lt"/>
              </a:rPr>
              <a:t>:</a:t>
            </a:r>
            <a:endParaRPr lang="en-US" sz="2000"/>
          </a:p>
          <a:p>
            <a:pPr lvl="1">
              <a:buFont typeface="Courier New" panose="020B0604020202020204" pitchFamily="34" charset="0"/>
              <a:buChar char="o"/>
            </a:pPr>
            <a:r>
              <a:rPr lang="en-US" sz="2000" b="1">
                <a:ea typeface="+mn-lt"/>
                <a:cs typeface="+mn-lt"/>
              </a:rPr>
              <a:t>FedDure</a:t>
            </a:r>
            <a:r>
              <a:rPr lang="en-US" sz="2000">
                <a:ea typeface="+mn-lt"/>
                <a:cs typeface="+mn-lt"/>
              </a:rPr>
              <a:t>: A framework with two adaptive regulators that addresses both external and internal imbalances.</a:t>
            </a:r>
            <a:endParaRPr lang="en-US" sz="2000"/>
          </a:p>
          <a:p>
            <a:endParaRPr lang="en-US" sz="2000"/>
          </a:p>
        </p:txBody>
      </p:sp>
    </p:spTree>
    <p:extLst>
      <p:ext uri="{BB962C8B-B14F-4D97-AF65-F5344CB8AC3E}">
        <p14:creationId xmlns:p14="http://schemas.microsoft.com/office/powerpoint/2010/main" val="380261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5807C-C930-A87E-B3BD-854CF7F4514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Related Work</a:t>
            </a:r>
          </a:p>
        </p:txBody>
      </p:sp>
      <p:sp>
        <p:nvSpPr>
          <p:cNvPr id="3" name="Content Placeholder 2">
            <a:extLst>
              <a:ext uri="{FF2B5EF4-FFF2-40B4-BE49-F238E27FC236}">
                <a16:creationId xmlns:a16="http://schemas.microsoft.com/office/drawing/2014/main" id="{2B97A253-A045-7FA3-890A-C3B2BDBD5C48}"/>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b="1">
                <a:ea typeface="+mn-lt"/>
                <a:cs typeface="+mn-lt"/>
              </a:rPr>
              <a:t>Federated Learning: </a:t>
            </a:r>
            <a:r>
              <a:rPr lang="en-US" sz="2000">
                <a:ea typeface="+mn-lt"/>
                <a:cs typeface="+mn-lt"/>
              </a:rPr>
              <a:t>A distributed learning paradigm where client devices train models locally and share updates with a central server.</a:t>
            </a:r>
            <a:endParaRPr lang="en-US" sz="2000"/>
          </a:p>
          <a:p>
            <a:pPr lvl="1">
              <a:buFont typeface="Courier New" panose="020B0604020202020204" pitchFamily="34" charset="0"/>
              <a:buChar char="o"/>
            </a:pPr>
            <a:r>
              <a:rPr lang="en-US" sz="2000">
                <a:ea typeface="+mn-lt"/>
                <a:cs typeface="+mn-lt"/>
              </a:rPr>
              <a:t>Problem:  </a:t>
            </a:r>
            <a:r>
              <a:rPr lang="en-US" sz="2000" b="1">
                <a:ea typeface="+mn-lt"/>
                <a:cs typeface="+mn-lt"/>
              </a:rPr>
              <a:t>Statistical heterogeneity</a:t>
            </a:r>
            <a:r>
              <a:rPr lang="en-US" sz="2000">
                <a:ea typeface="+mn-lt"/>
                <a:cs typeface="+mn-lt"/>
              </a:rPr>
              <a:t> (non-IID data across clients) leads to </a:t>
            </a:r>
            <a:r>
              <a:rPr lang="en-US" sz="2000" b="1">
                <a:ea typeface="+mn-lt"/>
                <a:cs typeface="+mn-lt"/>
              </a:rPr>
              <a:t>client drift</a:t>
            </a:r>
            <a:r>
              <a:rPr lang="en-US" sz="2000">
                <a:ea typeface="+mn-lt"/>
                <a:cs typeface="+mn-lt"/>
              </a:rPr>
              <a:t>, where global and local models diverge.</a:t>
            </a:r>
            <a:endParaRPr lang="en-US" sz="2000"/>
          </a:p>
          <a:p>
            <a:r>
              <a:rPr lang="en-US" sz="2000" b="1">
                <a:ea typeface="+mn-lt"/>
                <a:cs typeface="+mn-lt"/>
              </a:rPr>
              <a:t>Semi-Supervised Learning (SSL)</a:t>
            </a:r>
            <a:r>
              <a:rPr lang="en-US" sz="2000">
                <a:ea typeface="+mn-lt"/>
                <a:cs typeface="+mn-lt"/>
              </a:rPr>
              <a:t>:</a:t>
            </a:r>
            <a:endParaRPr lang="en-US" sz="2000"/>
          </a:p>
          <a:p>
            <a:pPr lvl="1"/>
            <a:r>
              <a:rPr lang="en-US" sz="2000">
                <a:ea typeface="+mn-lt"/>
                <a:cs typeface="+mn-lt"/>
              </a:rPr>
              <a:t>Utilizes both labeled and unlabeled data for training:</a:t>
            </a:r>
            <a:endParaRPr lang="en-US" sz="2000"/>
          </a:p>
          <a:p>
            <a:pPr lvl="2">
              <a:buFont typeface="Wingdings" panose="020B0604020202020204" pitchFamily="34" charset="0"/>
              <a:buChar char="§"/>
            </a:pPr>
            <a:r>
              <a:rPr lang="en-US" b="1" dirty="0">
                <a:ea typeface="+mn-lt"/>
                <a:cs typeface="+mn-lt"/>
              </a:rPr>
              <a:t>Pseudo-labeling</a:t>
            </a:r>
            <a:r>
              <a:rPr lang="en-US" dirty="0">
                <a:ea typeface="+mn-lt"/>
                <a:cs typeface="+mn-lt"/>
              </a:rPr>
              <a:t>: Assigns artificial labels to unlabeled data (Lee et al., 2013).</a:t>
            </a:r>
            <a:endParaRPr lang="en-US" dirty="0"/>
          </a:p>
          <a:p>
            <a:pPr lvl="2">
              <a:buFont typeface="Wingdings" panose="020B0604020202020204" pitchFamily="34" charset="0"/>
              <a:buChar char="§"/>
            </a:pPr>
            <a:r>
              <a:rPr lang="en-US" b="1" dirty="0">
                <a:ea typeface="+mn-lt"/>
                <a:cs typeface="+mn-lt"/>
              </a:rPr>
              <a:t>Consistency regularization</a:t>
            </a:r>
            <a:r>
              <a:rPr lang="en-US" dirty="0">
                <a:ea typeface="+mn-lt"/>
                <a:cs typeface="+mn-lt"/>
              </a:rPr>
              <a:t>: Ensures consistent predictions under input perturbations (Tarvainen and </a:t>
            </a:r>
            <a:r>
              <a:rPr lang="en-US">
                <a:ea typeface="+mn-lt"/>
                <a:cs typeface="+mn-lt"/>
              </a:rPr>
              <a:t>Valpola</a:t>
            </a:r>
            <a:r>
              <a:rPr lang="en-US" dirty="0">
                <a:ea typeface="+mn-lt"/>
                <a:cs typeface="+mn-lt"/>
              </a:rPr>
              <a:t>, 2017).</a:t>
            </a:r>
            <a:endParaRPr lang="en-US" dirty="0"/>
          </a:p>
          <a:p>
            <a:endParaRPr lang="en-US" sz="2000"/>
          </a:p>
          <a:p>
            <a:endParaRPr lang="en-US" sz="2000"/>
          </a:p>
        </p:txBody>
      </p:sp>
    </p:spTree>
    <p:extLst>
      <p:ext uri="{BB962C8B-B14F-4D97-AF65-F5344CB8AC3E}">
        <p14:creationId xmlns:p14="http://schemas.microsoft.com/office/powerpoint/2010/main" val="247264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5807C-C930-A87E-B3BD-854CF7F4514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Related Work</a:t>
            </a:r>
          </a:p>
        </p:txBody>
      </p:sp>
      <p:sp>
        <p:nvSpPr>
          <p:cNvPr id="3" name="Content Placeholder 2">
            <a:extLst>
              <a:ext uri="{FF2B5EF4-FFF2-40B4-BE49-F238E27FC236}">
                <a16:creationId xmlns:a16="http://schemas.microsoft.com/office/drawing/2014/main" id="{2B97A253-A045-7FA3-890A-C3B2BDBD5C48}"/>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b="1">
                <a:ea typeface="+mn-lt"/>
                <a:cs typeface="+mn-lt"/>
              </a:rPr>
              <a:t>Federated Semi-Supervised Learning (FSSL)</a:t>
            </a:r>
            <a:r>
              <a:rPr lang="en-US" sz="2000">
                <a:ea typeface="+mn-lt"/>
                <a:cs typeface="+mn-lt"/>
              </a:rPr>
              <a:t>:</a:t>
            </a:r>
          </a:p>
          <a:p>
            <a:pPr lvl="1"/>
            <a:r>
              <a:rPr lang="en-US" sz="2000">
                <a:ea typeface="+mn-lt"/>
                <a:cs typeface="+mn-lt"/>
              </a:rPr>
              <a:t>Combines FL and SSL principles.</a:t>
            </a:r>
            <a:endParaRPr lang="en-US" sz="2000"/>
          </a:p>
          <a:p>
            <a:pPr lvl="1"/>
            <a:endParaRPr lang="en-US" sz="2000">
              <a:ea typeface="+mn-lt"/>
              <a:cs typeface="+mn-lt"/>
            </a:endParaRPr>
          </a:p>
          <a:p>
            <a:r>
              <a:rPr lang="en-US" sz="2000">
                <a:ea typeface="+mn-lt"/>
                <a:cs typeface="+mn-lt"/>
              </a:rPr>
              <a:t>Categories:</a:t>
            </a:r>
            <a:endParaRPr lang="en-US" sz="2000"/>
          </a:p>
          <a:p>
            <a:pPr lvl="1"/>
            <a:r>
              <a:rPr lang="en-US" sz="2000">
                <a:ea typeface="+mn-lt"/>
                <a:cs typeface="+mn-lt"/>
              </a:rPr>
              <a:t>Labels-at-Server: Labeled data centralized at the server.</a:t>
            </a:r>
            <a:endParaRPr lang="en-US" sz="2000"/>
          </a:p>
          <a:p>
            <a:pPr lvl="1"/>
            <a:r>
              <a:rPr lang="en-US" sz="2000">
                <a:ea typeface="+mn-lt"/>
                <a:cs typeface="+mn-lt"/>
              </a:rPr>
              <a:t>Labels-at-Clients: Each client has some labeled data.</a:t>
            </a:r>
            <a:endParaRPr lang="en-US" sz="2000"/>
          </a:p>
          <a:p>
            <a:pPr lvl="1"/>
            <a:r>
              <a:rPr lang="en-US" sz="2000">
                <a:ea typeface="+mn-lt"/>
                <a:cs typeface="+mn-lt"/>
              </a:rPr>
              <a:t>Labels-at-Partial-Clients: Only a subset of clients have labeled data.</a:t>
            </a:r>
            <a:endParaRPr lang="en-US" sz="2000"/>
          </a:p>
          <a:p>
            <a:pPr lvl="1"/>
            <a:endParaRPr lang="en-US" sz="2000">
              <a:ea typeface="+mn-lt"/>
              <a:cs typeface="+mn-lt"/>
            </a:endParaRPr>
          </a:p>
          <a:p>
            <a:r>
              <a:rPr lang="en-US" sz="2000">
                <a:ea typeface="+mn-lt"/>
                <a:cs typeface="+mn-lt"/>
              </a:rPr>
              <a:t>Gaps: Prior methods (e.g., FedMatch) ignore intra-client imbalances.</a:t>
            </a:r>
            <a:endParaRPr lang="en-US" sz="2000"/>
          </a:p>
          <a:p>
            <a:endParaRPr lang="en-US" sz="2000"/>
          </a:p>
          <a:p>
            <a:endParaRPr lang="en-US" sz="2000"/>
          </a:p>
          <a:p>
            <a:endParaRPr lang="en-US" sz="2000"/>
          </a:p>
        </p:txBody>
      </p:sp>
    </p:spTree>
    <p:extLst>
      <p:ext uri="{BB962C8B-B14F-4D97-AF65-F5344CB8AC3E}">
        <p14:creationId xmlns:p14="http://schemas.microsoft.com/office/powerpoint/2010/main" val="378172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5B154-C43E-672F-E681-1B8267002E3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Problem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60E4BB-6F53-4466-43CF-A22A521F2519}"/>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b="1">
                    <a:ea typeface="+mn-lt"/>
                    <a:cs typeface="+mn-lt"/>
                  </a:rPr>
                  <a:t>Goal</a:t>
                </a:r>
                <a:r>
                  <a:rPr lang="en-US" sz="2000">
                    <a:ea typeface="+mn-lt"/>
                    <a:cs typeface="+mn-lt"/>
                  </a:rPr>
                  <a:t>: Train a global model  </a:t>
                </a:r>
                <a14:m>
                  <m:oMath xmlns:m="http://schemas.openxmlformats.org/officeDocument/2006/math">
                    <m:sSub>
                      <m:sSubPr>
                        <m:ctrlPr>
                          <a:rPr lang="en-US" sz="2000" b="0" i="1">
                            <a:latin typeface="Cambria Math" panose="02040503050406030204" pitchFamily="18" charset="0"/>
                            <a:ea typeface="+mn-lt"/>
                            <a:cs typeface="+mn-lt"/>
                          </a:rPr>
                        </m:ctrlPr>
                      </m:sSubPr>
                      <m:e>
                        <m:r>
                          <a:rPr lang="en-US" sz="2000" b="0" i="1">
                            <a:latin typeface="Cambria Math" panose="02040503050406030204" pitchFamily="18" charset="0"/>
                            <a:ea typeface="+mn-lt"/>
                            <a:cs typeface="+mn-lt"/>
                          </a:rPr>
                          <m:t>𝑓</m:t>
                        </m:r>
                      </m:e>
                      <m:sub>
                        <m:r>
                          <a:rPr lang="en-US" sz="2000" b="0" i="1">
                            <a:latin typeface="Cambria Math" panose="02040503050406030204" pitchFamily="18" charset="0"/>
                            <a:ea typeface="+mn-lt"/>
                            <a:cs typeface="+mn-lt"/>
                          </a:rPr>
                          <m:t>𝑔</m:t>
                        </m:r>
                      </m:sub>
                    </m:sSub>
                  </m:oMath>
                </a14:m>
                <a:r>
                  <a:rPr lang="en-US" sz="2000">
                    <a:ea typeface="+mn-lt"/>
                    <a:cs typeface="+mn-lt"/>
                  </a:rPr>
                  <a:t> by addressing two challenges:</a:t>
                </a:r>
                <a:endParaRPr lang="en-US" sz="2000"/>
              </a:p>
              <a:p>
                <a:pPr lvl="1"/>
                <a:r>
                  <a:rPr lang="en-US" sz="2000" b="1">
                    <a:ea typeface="+mn-lt"/>
                    <a:cs typeface="+mn-lt"/>
                  </a:rPr>
                  <a:t>External imbalance</a:t>
                </a:r>
                <a:r>
                  <a:rPr lang="en-US" sz="2000">
                    <a:ea typeface="+mn-lt"/>
                    <a:cs typeface="+mn-lt"/>
                  </a:rPr>
                  <a:t>: Non-uniform distributions across clients.</a:t>
                </a:r>
                <a:endParaRPr lang="en-US" sz="2000"/>
              </a:p>
              <a:p>
                <a:pPr lvl="1"/>
                <a:r>
                  <a:rPr lang="en-US" sz="2000" b="1">
                    <a:ea typeface="+mn-lt"/>
                    <a:cs typeface="+mn-lt"/>
                  </a:rPr>
                  <a:t>Internal imbalance</a:t>
                </a:r>
                <a:r>
                  <a:rPr lang="en-US" sz="2000">
                    <a:ea typeface="+mn-lt"/>
                    <a:cs typeface="+mn-lt"/>
                  </a:rPr>
                  <a:t>: Mismatches between labeled and unlabeled data distributions within a client.</a:t>
                </a:r>
                <a:endParaRPr lang="en-US" sz="2000"/>
              </a:p>
              <a:p>
                <a:r>
                  <a:rPr lang="en-US" sz="2000" b="1" i="0" u="none" strike="noStrike">
                    <a:effectLst/>
                  </a:rPr>
                  <a:t>Dataset Structure</a:t>
                </a:r>
                <a:r>
                  <a:rPr lang="en-US" sz="2000" b="0" i="0" u="none" strike="noStrike">
                    <a:effectLst/>
                    <a:latin typeface="-webkit-standard"/>
                  </a:rPr>
                  <a:t>: </a:t>
                </a:r>
                <a:r>
                  <a:rPr lang="en-US" sz="2000" b="0" i="0" u="none" strike="noStrike">
                    <a:effectLst/>
                  </a:rPr>
                  <a:t>Each client has labeled data </a:t>
                </a:r>
                <a14:m>
                  <m:oMath xmlns:m="http://schemas.openxmlformats.org/officeDocument/2006/math">
                    <m:sSub>
                      <m:sSubPr>
                        <m:ctrlPr>
                          <a:rPr lang="en-US" sz="2000" b="0" i="1" u="none" strike="noStrike">
                            <a:effectLst/>
                            <a:latin typeface="Cambria Math" panose="02040503050406030204" pitchFamily="18" charset="0"/>
                          </a:rPr>
                        </m:ctrlPr>
                      </m:sSubPr>
                      <m:e>
                        <m:r>
                          <a:rPr lang="en-US" sz="2000" b="0" i="1" u="none" strike="noStrike">
                            <a:effectLst/>
                            <a:latin typeface="Cambria Math" panose="02040503050406030204" pitchFamily="18" charset="0"/>
                          </a:rPr>
                          <m:t>𝐷</m:t>
                        </m:r>
                      </m:e>
                      <m:sub>
                        <m:r>
                          <a:rPr lang="en-US" sz="2000" b="0" i="1" u="none" strike="noStrike">
                            <a:effectLst/>
                            <a:latin typeface="Cambria Math" panose="02040503050406030204" pitchFamily="18" charset="0"/>
                          </a:rPr>
                          <m:t>𝑠</m:t>
                        </m:r>
                      </m:sub>
                    </m:sSub>
                    <m:r>
                      <a:rPr lang="en-US" sz="2000" b="0" i="1" u="none" strike="noStrike">
                        <a:effectLst/>
                        <a:latin typeface="Cambria Math" panose="02040503050406030204" pitchFamily="18" charset="0"/>
                      </a:rPr>
                      <m:t>=</m:t>
                    </m:r>
                    <m:d>
                      <m:dPr>
                        <m:begChr m:val="{"/>
                        <m:endChr m:val="}"/>
                        <m:ctrlPr>
                          <a:rPr lang="en-US" sz="2000" b="0" i="1" u="none" strike="noStrike">
                            <a:effectLst/>
                            <a:latin typeface="Cambria Math" panose="02040503050406030204" pitchFamily="18" charset="0"/>
                          </a:rPr>
                        </m:ctrlPr>
                      </m:dPr>
                      <m:e>
                        <m:sSub>
                          <m:sSubPr>
                            <m:ctrlPr>
                              <a:rPr lang="en-US" sz="2000" b="0" i="1" u="none" strike="noStrike">
                                <a:effectLst/>
                                <a:latin typeface="Cambria Math" panose="02040503050406030204" pitchFamily="18" charset="0"/>
                              </a:rPr>
                            </m:ctrlPr>
                          </m:sSubPr>
                          <m:e>
                            <m:r>
                              <a:rPr lang="en-US" sz="2000" b="0" i="1" u="none" strike="noStrike">
                                <a:effectLst/>
                                <a:latin typeface="Cambria Math" panose="02040503050406030204" pitchFamily="18" charset="0"/>
                              </a:rPr>
                              <m:t>𝑥</m:t>
                            </m:r>
                          </m:e>
                          <m:sub>
                            <m:r>
                              <a:rPr lang="en-US" sz="2000" b="0" i="1" u="none" strike="noStrike">
                                <a:effectLst/>
                                <a:latin typeface="Cambria Math" panose="02040503050406030204" pitchFamily="18" charset="0"/>
                              </a:rPr>
                              <m:t>𝑖</m:t>
                            </m:r>
                          </m:sub>
                        </m:sSub>
                        <m:r>
                          <a:rPr lang="en-US" sz="2000" b="0" i="1" u="none" strike="noStrike">
                            <a:effectLst/>
                            <a:latin typeface="Cambria Math" panose="02040503050406030204" pitchFamily="18" charset="0"/>
                          </a:rPr>
                          <m:t>, </m:t>
                        </m:r>
                        <m:sSub>
                          <m:sSubPr>
                            <m:ctrlPr>
                              <a:rPr lang="en-US" sz="2000" b="0" i="1" u="none" strike="noStrike">
                                <a:effectLst/>
                                <a:latin typeface="Cambria Math" panose="02040503050406030204" pitchFamily="18" charset="0"/>
                              </a:rPr>
                            </m:ctrlPr>
                          </m:sSubPr>
                          <m:e>
                            <m:r>
                              <a:rPr lang="en-US" sz="2000" b="0" i="1" u="none" strike="noStrike">
                                <a:effectLst/>
                                <a:latin typeface="Cambria Math" panose="02040503050406030204" pitchFamily="18" charset="0"/>
                              </a:rPr>
                              <m:t>𝑦</m:t>
                            </m:r>
                          </m:e>
                          <m:sub>
                            <m:r>
                              <a:rPr lang="en-US" sz="2000" b="0" i="1" u="none" strike="noStrike">
                                <a:effectLst/>
                                <a:latin typeface="Cambria Math" panose="02040503050406030204" pitchFamily="18" charset="0"/>
                              </a:rPr>
                              <m:t>𝑖</m:t>
                            </m:r>
                          </m:sub>
                        </m:sSub>
                      </m:e>
                    </m:d>
                  </m:oMath>
                </a14:m>
                <a:r>
                  <a:rPr lang="en-US" sz="2000" b="0" i="0" u="none" strike="noStrike">
                    <a:effectLst/>
                  </a:rPr>
                  <a:t>and unlabeled data </a:t>
                </a:r>
                <a14:m>
                  <m:oMath xmlns:m="http://schemas.openxmlformats.org/officeDocument/2006/math">
                    <m:sSub>
                      <m:sSubPr>
                        <m:ctrlPr>
                          <a:rPr lang="en-US" sz="2000" b="0" i="1" u="none" strike="noStrike">
                            <a:effectLst/>
                            <a:latin typeface="Cambria Math" panose="02040503050406030204" pitchFamily="18" charset="0"/>
                          </a:rPr>
                        </m:ctrlPr>
                      </m:sSubPr>
                      <m:e>
                        <m:r>
                          <a:rPr lang="en-US" sz="2000" b="0" i="1" u="none" strike="noStrike">
                            <a:effectLst/>
                            <a:latin typeface="Cambria Math" panose="02040503050406030204" pitchFamily="18" charset="0"/>
                          </a:rPr>
                          <m:t>𝐷</m:t>
                        </m:r>
                      </m:e>
                      <m:sub>
                        <m:r>
                          <a:rPr lang="en-US" sz="2000" b="0" i="1" u="none" strike="noStrike">
                            <a:effectLst/>
                            <a:latin typeface="Cambria Math" panose="02040503050406030204" pitchFamily="18" charset="0"/>
                          </a:rPr>
                          <m:t>𝑢</m:t>
                        </m:r>
                      </m:sub>
                    </m:sSub>
                    <m:r>
                      <a:rPr lang="en-US" sz="2000" b="0" i="1" u="none" strike="noStrike">
                        <a:effectLst/>
                        <a:latin typeface="Cambria Math" panose="02040503050406030204" pitchFamily="18" charset="0"/>
                      </a:rPr>
                      <m:t>={</m:t>
                    </m:r>
                    <m:sSub>
                      <m:sSubPr>
                        <m:ctrlPr>
                          <a:rPr lang="en-US" sz="2000" b="0" i="1" u="none" strike="noStrike">
                            <a:effectLst/>
                            <a:latin typeface="Cambria Math" panose="02040503050406030204" pitchFamily="18" charset="0"/>
                          </a:rPr>
                        </m:ctrlPr>
                      </m:sSubPr>
                      <m:e>
                        <m:r>
                          <a:rPr lang="en-US" sz="2000" b="0" i="1" u="none" strike="noStrike">
                            <a:effectLst/>
                            <a:latin typeface="Cambria Math" panose="02040503050406030204" pitchFamily="18" charset="0"/>
                          </a:rPr>
                          <m:t>𝑢</m:t>
                        </m:r>
                      </m:e>
                      <m:sub>
                        <m:r>
                          <a:rPr lang="en-US" sz="2000" b="0" i="1" u="none" strike="noStrike">
                            <a:effectLst/>
                            <a:latin typeface="Cambria Math" panose="02040503050406030204" pitchFamily="18" charset="0"/>
                          </a:rPr>
                          <m:t>𝑖</m:t>
                        </m:r>
                      </m:sub>
                    </m:sSub>
                    <m:r>
                      <a:rPr lang="en-US" sz="2000" b="0" i="1" u="none" strike="noStrike">
                        <a:effectLst/>
                        <a:latin typeface="Cambria Math" panose="02040503050406030204" pitchFamily="18" charset="0"/>
                      </a:rPr>
                      <m:t>}</m:t>
                    </m:r>
                  </m:oMath>
                </a14:m>
                <a:r>
                  <a:rPr lang="en-US" sz="2000" b="0" i="0" u="none" strike="noStrike">
                    <a:effectLst/>
                  </a:rPr>
                  <a:t> with </a:t>
                </a:r>
                <a14:m>
                  <m:oMath xmlns:m="http://schemas.openxmlformats.org/officeDocument/2006/math">
                    <m:d>
                      <m:dPr>
                        <m:begChr m:val="|"/>
                        <m:endChr m:val="|"/>
                        <m:ctrlPr>
                          <a:rPr lang="en-US" sz="2000" b="0" i="1" u="none" strike="noStrike">
                            <a:effectLst/>
                            <a:latin typeface="Cambria Math" panose="02040503050406030204" pitchFamily="18" charset="0"/>
                          </a:rPr>
                        </m:ctrlPr>
                      </m:dPr>
                      <m:e>
                        <m:sSub>
                          <m:sSubPr>
                            <m:ctrlPr>
                              <a:rPr lang="en-US" sz="2000" b="0" i="1" u="none" strike="noStrike">
                                <a:effectLst/>
                                <a:latin typeface="Cambria Math" panose="02040503050406030204" pitchFamily="18" charset="0"/>
                              </a:rPr>
                            </m:ctrlPr>
                          </m:sSubPr>
                          <m:e>
                            <m:r>
                              <a:rPr lang="en-US" sz="2000" b="0" i="1" u="none" strike="noStrike">
                                <a:effectLst/>
                                <a:latin typeface="Cambria Math" panose="02040503050406030204" pitchFamily="18" charset="0"/>
                              </a:rPr>
                              <m:t>𝐷</m:t>
                            </m:r>
                          </m:e>
                          <m:sub>
                            <m:r>
                              <a:rPr lang="en-US" sz="2000" b="0" i="1" u="none" strike="noStrike">
                                <a:effectLst/>
                                <a:latin typeface="Cambria Math" panose="02040503050406030204" pitchFamily="18" charset="0"/>
                              </a:rPr>
                              <m:t>𝑠</m:t>
                            </m:r>
                          </m:sub>
                        </m:sSub>
                      </m:e>
                    </m:d>
                    <m:r>
                      <a:rPr lang="en-US" sz="2000" b="0" i="1" u="none" strike="noStrike">
                        <a:effectLst/>
                        <a:latin typeface="Cambria Math" panose="02040503050406030204" pitchFamily="18" charset="0"/>
                      </a:rPr>
                      <m:t>≪|</m:t>
                    </m:r>
                    <m:sSub>
                      <m:sSubPr>
                        <m:ctrlPr>
                          <a:rPr lang="en-US" sz="2000" b="0" i="1" u="none" strike="noStrike">
                            <a:effectLst/>
                            <a:latin typeface="Cambria Math" panose="02040503050406030204" pitchFamily="18" charset="0"/>
                          </a:rPr>
                        </m:ctrlPr>
                      </m:sSubPr>
                      <m:e>
                        <m:r>
                          <a:rPr lang="en-US" sz="2000" b="0" i="1" u="none" strike="noStrike">
                            <a:effectLst/>
                            <a:latin typeface="Cambria Math" panose="02040503050406030204" pitchFamily="18" charset="0"/>
                          </a:rPr>
                          <m:t>𝐷</m:t>
                        </m:r>
                      </m:e>
                      <m:sub>
                        <m:r>
                          <a:rPr lang="en-US" sz="2000" b="0" i="1" u="none" strike="noStrike">
                            <a:effectLst/>
                            <a:latin typeface="Cambria Math" panose="02040503050406030204" pitchFamily="18" charset="0"/>
                          </a:rPr>
                          <m:t>𝑢</m:t>
                        </m:r>
                      </m:sub>
                    </m:sSub>
                    <m:r>
                      <a:rPr lang="en-US" sz="2000" b="0" i="1" u="none" strike="noStrike">
                        <a:effectLst/>
                        <a:latin typeface="Cambria Math" panose="02040503050406030204" pitchFamily="18" charset="0"/>
                      </a:rPr>
                      <m:t>|</m:t>
                    </m:r>
                  </m:oMath>
                </a14:m>
                <a:r>
                  <a:rPr lang="en-US" sz="2000" b="0" i="0" u="none" strike="noStrike">
                    <a:effectLst/>
                  </a:rPr>
                  <a:t>.</a:t>
                </a:r>
              </a:p>
              <a:p>
                <a:pPr>
                  <a:buFont typeface="Arial" panose="020B0604020202020204" pitchFamily="34" charset="0"/>
                  <a:buChar char="•"/>
                </a:pPr>
                <a:r>
                  <a:rPr lang="en-US" sz="2000" b="1" i="0" u="none" strike="noStrike">
                    <a:effectLst/>
                  </a:rPr>
                  <a:t>Challenges</a:t>
                </a:r>
                <a:r>
                  <a:rPr lang="en-US" sz="2000" b="0" i="0" u="none" strike="noStrike">
                    <a:effectLst/>
                    <a:latin typeface="-webkit-standard"/>
                  </a:rPr>
                  <a:t>:</a:t>
                </a:r>
              </a:p>
              <a:p>
                <a:pPr lvl="1"/>
                <a:r>
                  <a:rPr lang="en-US" sz="2000" b="1" i="0" u="none" strike="noStrike">
                    <a:effectLst/>
                  </a:rPr>
                  <a:t>Pseudo-label corruption</a:t>
                </a:r>
                <a:r>
                  <a:rPr lang="en-US" sz="2000" b="0" i="0" u="none" strike="noStrike">
                    <a:effectLst/>
                  </a:rPr>
                  <a:t>: Incorrect pseudo-labels for unlabeled data degrade model performance.</a:t>
                </a:r>
              </a:p>
              <a:p>
                <a:pPr lvl="1"/>
                <a:r>
                  <a:rPr lang="en-US" sz="2000" b="1" i="0" u="none" strike="noStrike">
                    <a:effectLst/>
                  </a:rPr>
                  <a:t>Client drift</a:t>
                </a:r>
                <a:r>
                  <a:rPr lang="en-US" sz="2000" b="0" i="0" u="none" strike="noStrike">
                    <a:effectLst/>
                  </a:rPr>
                  <a:t>: Local updates diverge due to data heterogeneity, hindering global model optimization.</a:t>
                </a:r>
              </a:p>
              <a:p>
                <a:endParaRPr lang="en-US" sz="2000"/>
              </a:p>
            </p:txBody>
          </p:sp>
        </mc:Choice>
        <mc:Fallback xmlns="">
          <p:sp>
            <p:nvSpPr>
              <p:cNvPr id="3" name="Content Placeholder 2">
                <a:extLst>
                  <a:ext uri="{FF2B5EF4-FFF2-40B4-BE49-F238E27FC236}">
                    <a16:creationId xmlns:a16="http://schemas.microsoft.com/office/drawing/2014/main" id="{D260E4BB-6F53-4466-43CF-A22A521F2519}"/>
                  </a:ext>
                </a:extLst>
              </p:cNvPr>
              <p:cNvSpPr>
                <a:spLocks noGrp="1" noRot="1" noChangeAspect="1" noMove="1" noResize="1" noEditPoints="1" noAdjustHandles="1" noChangeArrowheads="1" noChangeShapeType="1" noTextEdit="1"/>
              </p:cNvSpPr>
              <p:nvPr>
                <p:ph idx="1"/>
              </p:nvPr>
            </p:nvSpPr>
            <p:spPr>
              <a:xfrm>
                <a:off x="1371599" y="2318197"/>
                <a:ext cx="9724031" cy="3683358"/>
              </a:xfrm>
              <a:blipFill>
                <a:blip r:embed="rId3"/>
                <a:stretch>
                  <a:fillRect l="-522" t="-6186"/>
                </a:stretch>
              </a:blipFill>
            </p:spPr>
            <p:txBody>
              <a:bodyPr/>
              <a:lstStyle/>
              <a:p>
                <a:r>
                  <a:rPr lang="en-US">
                    <a:noFill/>
                  </a:rPr>
                  <a:t> </a:t>
                </a:r>
              </a:p>
            </p:txBody>
          </p:sp>
        </mc:Fallback>
      </mc:AlternateContent>
    </p:spTree>
    <p:extLst>
      <p:ext uri="{BB962C8B-B14F-4D97-AF65-F5344CB8AC3E}">
        <p14:creationId xmlns:p14="http://schemas.microsoft.com/office/powerpoint/2010/main" val="244509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83489-5A3F-84B7-F0EC-21AA58C8347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Proposed Framework</a:t>
            </a:r>
          </a:p>
        </p:txBody>
      </p:sp>
      <p:sp>
        <p:nvSpPr>
          <p:cNvPr id="3" name="Content Placeholder 2">
            <a:extLst>
              <a:ext uri="{FF2B5EF4-FFF2-40B4-BE49-F238E27FC236}">
                <a16:creationId xmlns:a16="http://schemas.microsoft.com/office/drawing/2014/main" id="{568B48B8-465A-D856-E0F0-8D9A627B8596}"/>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1400" b="1"/>
              <a:t>FedDure Overview</a:t>
            </a:r>
            <a:r>
              <a:rPr lang="en-US" sz="1400"/>
              <a:t>: A novel FSSL framework designed to handle imbalances using </a:t>
            </a:r>
            <a:r>
              <a:rPr lang="en-US" sz="1400" b="1"/>
              <a:t>dual regulators</a:t>
            </a:r>
            <a:r>
              <a:rPr lang="en-US" sz="1400"/>
              <a:t>:</a:t>
            </a:r>
          </a:p>
          <a:p>
            <a:pPr marL="742950" lvl="1" indent="-285750">
              <a:buFont typeface="Arial" panose="020B0604020202020204" pitchFamily="34" charset="0"/>
              <a:buChar char="•"/>
            </a:pPr>
            <a:r>
              <a:rPr lang="en-US" sz="1400" b="1"/>
              <a:t>Coarse-grained regulator (C-reg)</a:t>
            </a:r>
            <a:r>
              <a:rPr lang="en-US" sz="1400"/>
              <a:t>:</a:t>
            </a:r>
          </a:p>
          <a:p>
            <a:pPr marL="1143000" lvl="2" indent="-228600">
              <a:buFont typeface="Arial" panose="020B0604020202020204" pitchFamily="34" charset="0"/>
              <a:buChar char="•"/>
            </a:pPr>
            <a:r>
              <a:rPr lang="en-US" sz="1400"/>
              <a:t>Tracks overall learning performance on labeled data.</a:t>
            </a:r>
          </a:p>
          <a:p>
            <a:pPr marL="1143000" lvl="2" indent="-228600">
              <a:buFont typeface="Arial" panose="020B0604020202020204" pitchFamily="34" charset="0"/>
              <a:buChar char="•"/>
            </a:pPr>
            <a:r>
              <a:rPr lang="en-US" sz="1400"/>
              <a:t>Provides feedback to mitigate pseudo-labeling errors.</a:t>
            </a:r>
          </a:p>
          <a:p>
            <a:pPr marL="1143000" lvl="2" indent="-228600">
              <a:buFont typeface="Arial" panose="020B0604020202020204" pitchFamily="34" charset="0"/>
              <a:buChar char="•"/>
            </a:pPr>
            <a:r>
              <a:rPr lang="en-US" sz="1400"/>
              <a:t>Uses global server parameters to reduce client drift.</a:t>
            </a:r>
          </a:p>
          <a:p>
            <a:pPr marL="742950" lvl="1" indent="-285750">
              <a:buFont typeface="Arial" panose="020B0604020202020204" pitchFamily="34" charset="0"/>
              <a:buChar char="•"/>
            </a:pPr>
            <a:r>
              <a:rPr lang="en-US" sz="1400" b="1"/>
              <a:t>Fine-grained regulator (F-reg)</a:t>
            </a:r>
            <a:r>
              <a:rPr lang="en-US" sz="1400"/>
              <a:t>:</a:t>
            </a:r>
          </a:p>
          <a:p>
            <a:pPr marL="1143000" lvl="2" indent="-228600">
              <a:buFont typeface="Arial" panose="020B0604020202020204" pitchFamily="34" charset="0"/>
              <a:buChar char="•"/>
            </a:pPr>
            <a:r>
              <a:rPr lang="en-US" sz="1400"/>
              <a:t>Assigns weights to individual unlabeled samples.</a:t>
            </a:r>
          </a:p>
          <a:p>
            <a:pPr marL="1143000" lvl="2" indent="-228600">
              <a:buFont typeface="Arial" panose="020B0604020202020204" pitchFamily="34" charset="0"/>
              <a:buChar char="•"/>
            </a:pPr>
            <a:r>
              <a:rPr lang="en-US" sz="1400"/>
              <a:t>Adapts dynamically to each client's unique data distribution.</a:t>
            </a:r>
          </a:p>
          <a:p>
            <a:pPr marL="1143000" lvl="2" indent="-228600">
              <a:buFont typeface="Arial" panose="020B0604020202020204" pitchFamily="34" charset="0"/>
              <a:buChar char="•"/>
            </a:pPr>
            <a:endParaRPr lang="en-US" sz="1400"/>
          </a:p>
          <a:p>
            <a:pPr>
              <a:buFont typeface="Arial" panose="020B0604020202020204" pitchFamily="34" charset="0"/>
              <a:buChar char="•"/>
            </a:pPr>
            <a:r>
              <a:rPr lang="en-US" sz="1400" b="1"/>
              <a:t>Optimization Process</a:t>
            </a:r>
            <a:r>
              <a:rPr lang="en-US" sz="1400"/>
              <a:t>:</a:t>
            </a:r>
          </a:p>
          <a:p>
            <a:pPr lvl="1"/>
            <a:r>
              <a:rPr lang="en-US" sz="1400"/>
              <a:t>Formulated as a </a:t>
            </a:r>
            <a:r>
              <a:rPr lang="en-US" sz="1400" b="1"/>
              <a:t>bi-level optimization</a:t>
            </a:r>
            <a:r>
              <a:rPr lang="en-US" sz="1400"/>
              <a:t>:</a:t>
            </a:r>
          </a:p>
          <a:p>
            <a:pPr marL="1200150" lvl="2" indent="-285750"/>
            <a:r>
              <a:rPr lang="en-US" sz="1400"/>
              <a:t>Alternating updates for C-reg, F-reg, and the local model.</a:t>
            </a:r>
          </a:p>
          <a:p>
            <a:pPr marL="1200150" lvl="2" indent="-285750"/>
            <a:r>
              <a:rPr lang="en-US" sz="1400"/>
              <a:t>Local updates incorporate feedback from both regulators to ensure robustness.</a:t>
            </a:r>
          </a:p>
          <a:p>
            <a:endParaRPr lang="en-US" sz="1400"/>
          </a:p>
        </p:txBody>
      </p:sp>
    </p:spTree>
    <p:extLst>
      <p:ext uri="{BB962C8B-B14F-4D97-AF65-F5344CB8AC3E}">
        <p14:creationId xmlns:p14="http://schemas.microsoft.com/office/powerpoint/2010/main" val="259558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BB6DC-E307-E259-0F8C-FF2891AB37D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Experimental Setup</a:t>
            </a:r>
          </a:p>
        </p:txBody>
      </p:sp>
      <p:sp>
        <p:nvSpPr>
          <p:cNvPr id="3" name="Content Placeholder 2">
            <a:extLst>
              <a:ext uri="{FF2B5EF4-FFF2-40B4-BE49-F238E27FC236}">
                <a16:creationId xmlns:a16="http://schemas.microsoft.com/office/drawing/2014/main" id="{0C900692-454C-35E2-4A0D-3DF60FF30900}"/>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1400" b="1"/>
              <a:t>Datasets</a:t>
            </a:r>
            <a:r>
              <a:rPr lang="en-US" sz="1400"/>
              <a:t>:</a:t>
            </a:r>
            <a:r>
              <a:rPr lang="en-US" sz="1400" b="1"/>
              <a:t>CIFAR-10</a:t>
            </a:r>
            <a:r>
              <a:rPr lang="en-US" sz="1400"/>
              <a:t>: A 10-class image dataset with 60,000 examples.</a:t>
            </a:r>
          </a:p>
          <a:p>
            <a:pPr>
              <a:buFont typeface="Arial" panose="020B0604020202020204" pitchFamily="34" charset="0"/>
              <a:buChar char="•"/>
            </a:pPr>
            <a:r>
              <a:rPr lang="en-US" sz="1400" b="1"/>
              <a:t>Fashion-MNIST</a:t>
            </a:r>
            <a:r>
              <a:rPr lang="en-US" sz="1400"/>
              <a:t>: A dataset of clothing categories with 70,000 grayscale images.</a:t>
            </a:r>
          </a:p>
          <a:p>
            <a:pPr>
              <a:buFont typeface="Arial" panose="020B0604020202020204" pitchFamily="34" charset="0"/>
              <a:buChar char="•"/>
            </a:pPr>
            <a:r>
              <a:rPr lang="en-US" sz="1400" b="1"/>
              <a:t>CINIC-10</a:t>
            </a:r>
            <a:r>
              <a:rPr lang="en-US" sz="1400"/>
              <a:t>: An extended dataset with 270,000 images, offering a more realistic distribution than CIFAR-10.</a:t>
            </a:r>
          </a:p>
          <a:p>
            <a:pPr>
              <a:buFont typeface="Arial" panose="020B0604020202020204" pitchFamily="34" charset="0"/>
              <a:buChar char="•"/>
            </a:pPr>
            <a:r>
              <a:rPr lang="en-US" sz="1400" b="1"/>
              <a:t>Data Settings</a:t>
            </a:r>
            <a:r>
              <a:rPr lang="en-US" sz="1400"/>
              <a:t>:</a:t>
            </a:r>
          </a:p>
          <a:p>
            <a:pPr lvl="1">
              <a:buFont typeface="+mj-lt"/>
              <a:buAutoNum type="arabicPeriod"/>
            </a:pPr>
            <a:r>
              <a:rPr lang="en-US" sz="1400" b="1"/>
              <a:t>(IID, IID)</a:t>
            </a:r>
            <a:r>
              <a:rPr lang="en-US" sz="1400"/>
              <a:t>: Labeled and unlabeled data are IID.</a:t>
            </a:r>
          </a:p>
          <a:p>
            <a:pPr lvl="1">
              <a:buFont typeface="+mj-lt"/>
              <a:buAutoNum type="arabicPeriod"/>
            </a:pPr>
            <a:r>
              <a:rPr lang="en-US" sz="1400" b="1"/>
              <a:t>(IID, DIR)</a:t>
            </a:r>
            <a:r>
              <a:rPr lang="en-US" sz="1400"/>
              <a:t>: Labeled data is IID; unlabeled data is non-IID.</a:t>
            </a:r>
          </a:p>
          <a:p>
            <a:pPr lvl="1">
              <a:buFont typeface="+mj-lt"/>
              <a:buAutoNum type="arabicPeriod"/>
            </a:pPr>
            <a:r>
              <a:rPr lang="en-US" sz="1400" b="1"/>
              <a:t>(DIR, DIR)</a:t>
            </a:r>
            <a:r>
              <a:rPr lang="en-US" sz="1400"/>
              <a:t>: Both labeled and unlabeled data are non-IID.</a:t>
            </a:r>
          </a:p>
          <a:p>
            <a:pPr>
              <a:buFont typeface="Arial" panose="020B0604020202020204" pitchFamily="34" charset="0"/>
              <a:buChar char="•"/>
            </a:pPr>
            <a:r>
              <a:rPr lang="en-US" sz="1400" b="1"/>
              <a:t>Implementation</a:t>
            </a:r>
            <a:r>
              <a:rPr lang="en-US" sz="1400"/>
              <a:t>:</a:t>
            </a:r>
          </a:p>
          <a:p>
            <a:pPr lvl="1"/>
            <a:r>
              <a:rPr lang="en-US" sz="1400"/>
              <a:t>Local models use </a:t>
            </a:r>
            <a:r>
              <a:rPr lang="en-US" sz="1400" b="1"/>
              <a:t>ResNet-9</a:t>
            </a:r>
            <a:r>
              <a:rPr lang="en-US" sz="1400"/>
              <a:t>; F-reg employs a </a:t>
            </a:r>
            <a:r>
              <a:rPr lang="en-US" sz="1400" b="1"/>
              <a:t>multi-layer perceptron (MLP)</a:t>
            </a:r>
            <a:r>
              <a:rPr lang="en-US" sz="1400"/>
              <a:t>.</a:t>
            </a:r>
          </a:p>
          <a:p>
            <a:pPr lvl="1"/>
            <a:r>
              <a:rPr lang="en-US" sz="1400"/>
              <a:t>Optimization with </a:t>
            </a:r>
            <a:r>
              <a:rPr lang="en-US" sz="1400" b="1"/>
              <a:t>Adam</a:t>
            </a:r>
            <a:r>
              <a:rPr lang="en-US" sz="1400"/>
              <a:t>; batch size: 10.</a:t>
            </a:r>
          </a:p>
          <a:p>
            <a:pPr>
              <a:buFont typeface="Arial" panose="020B0604020202020204" pitchFamily="34" charset="0"/>
              <a:buChar char="•"/>
            </a:pPr>
            <a:r>
              <a:rPr lang="en-US" sz="1400" b="1"/>
              <a:t>Baselines</a:t>
            </a:r>
            <a:r>
              <a:rPr lang="en-US" sz="1400"/>
              <a:t>:</a:t>
            </a:r>
          </a:p>
          <a:p>
            <a:pPr lvl="1"/>
            <a:r>
              <a:rPr lang="en-US" sz="1400"/>
              <a:t>FedAvg, FedProx, and FedMatch combined with SSL methods (Fixmatch, UDA).</a:t>
            </a:r>
          </a:p>
          <a:p>
            <a:endParaRPr lang="en-US" sz="1400"/>
          </a:p>
        </p:txBody>
      </p:sp>
    </p:spTree>
    <p:extLst>
      <p:ext uri="{BB962C8B-B14F-4D97-AF65-F5344CB8AC3E}">
        <p14:creationId xmlns:p14="http://schemas.microsoft.com/office/powerpoint/2010/main" val="175906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BA635-8F55-BA0A-7BC7-6272C3C1E88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a:t>
            </a:r>
          </a:p>
        </p:txBody>
      </p:sp>
      <p:sp>
        <p:nvSpPr>
          <p:cNvPr id="3" name="Content Placeholder 2">
            <a:extLst>
              <a:ext uri="{FF2B5EF4-FFF2-40B4-BE49-F238E27FC236}">
                <a16:creationId xmlns:a16="http://schemas.microsoft.com/office/drawing/2014/main" id="{96D1A0CC-62FB-29F3-B95F-2BA9AC069E29}"/>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1700" b="1"/>
              <a:t>Performance Comparison</a:t>
            </a:r>
            <a:r>
              <a:rPr lang="en-US" sz="1700"/>
              <a:t>: FedDure achieves significant improvements over baselines:</a:t>
            </a:r>
          </a:p>
          <a:p>
            <a:pPr marL="742950" lvl="1" indent="-285750">
              <a:buFont typeface="Arial" panose="020B0604020202020204" pitchFamily="34" charset="0"/>
              <a:buChar char="•"/>
            </a:pPr>
            <a:r>
              <a:rPr lang="en-US" sz="1700" b="1"/>
              <a:t>11%-12% increase in accuracy</a:t>
            </a:r>
            <a:r>
              <a:rPr lang="en-US" sz="1700"/>
              <a:t> in the challenging (DIR, DIR) setting.</a:t>
            </a:r>
          </a:p>
          <a:p>
            <a:pPr marL="742950" lvl="1" indent="-285750">
              <a:buFont typeface="Arial" panose="020B0604020202020204" pitchFamily="34" charset="0"/>
              <a:buChar char="•"/>
            </a:pPr>
            <a:r>
              <a:rPr lang="en-US" sz="1700"/>
              <a:t>Effectively mitigates the negative impact of internal and external imbalances.</a:t>
            </a:r>
          </a:p>
          <a:p>
            <a:pPr>
              <a:buFont typeface="Arial" panose="020B0604020202020204" pitchFamily="34" charset="0"/>
              <a:buChar char="•"/>
            </a:pPr>
            <a:r>
              <a:rPr lang="en-US" sz="1700" b="1"/>
              <a:t>Robustness</a:t>
            </a:r>
            <a:r>
              <a:rPr lang="en-US" sz="1700"/>
              <a:t>:</a:t>
            </a:r>
          </a:p>
          <a:p>
            <a:pPr lvl="1"/>
            <a:r>
              <a:rPr lang="en-US" sz="1700"/>
              <a:t>Maintains high accuracy across varying data settings, labeled data ratios, and number of clients.</a:t>
            </a:r>
          </a:p>
          <a:p>
            <a:pPr lvl="1"/>
            <a:r>
              <a:rPr lang="en-US" sz="1700"/>
              <a:t>Outperforms FedMatch by over 15% on CIFAR-10 in some cases.</a:t>
            </a:r>
          </a:p>
          <a:p>
            <a:pPr>
              <a:buFont typeface="Arial" panose="020B0604020202020204" pitchFamily="34" charset="0"/>
              <a:buChar char="•"/>
            </a:pPr>
            <a:r>
              <a:rPr lang="en-US" sz="1700" b="1"/>
              <a:t>Scalability</a:t>
            </a:r>
            <a:r>
              <a:rPr lang="en-US" sz="1700"/>
              <a:t>:</a:t>
            </a:r>
          </a:p>
          <a:p>
            <a:pPr lvl="1"/>
            <a:r>
              <a:rPr lang="en-US" sz="1700"/>
              <a:t>Adapts to increasing numbers of clients without significant performance loss.</a:t>
            </a:r>
          </a:p>
          <a:p>
            <a:pPr>
              <a:buFont typeface="Arial" panose="020B0604020202020204" pitchFamily="34" charset="0"/>
              <a:buChar char="•"/>
            </a:pPr>
            <a:r>
              <a:rPr lang="en-US" sz="1700" b="1"/>
              <a:t>Key Findings</a:t>
            </a:r>
            <a:r>
              <a:rPr lang="en-US" sz="1700"/>
              <a:t>:</a:t>
            </a:r>
          </a:p>
          <a:p>
            <a:pPr lvl="1"/>
            <a:r>
              <a:rPr lang="en-US" sz="1700"/>
              <a:t>Existing FSSL methods degrade significantly under (DIR, DIR), while FedDure maintains superior performance.</a:t>
            </a:r>
          </a:p>
          <a:p>
            <a:endParaRPr lang="en-US" sz="1700"/>
          </a:p>
        </p:txBody>
      </p:sp>
    </p:spTree>
    <p:extLst>
      <p:ext uri="{BB962C8B-B14F-4D97-AF65-F5344CB8AC3E}">
        <p14:creationId xmlns:p14="http://schemas.microsoft.com/office/powerpoint/2010/main" val="3577958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TotalTime>
  <Words>1672</Words>
  <Application>Microsoft Office PowerPoint</Application>
  <PresentationFormat>Widescreen</PresentationFormat>
  <Paragraphs>171</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Combating Data Imbalances in Federated Semi-supervised Learning with Dual Regulators </vt:lpstr>
      <vt:lpstr>Introduction</vt:lpstr>
      <vt:lpstr>Introduction</vt:lpstr>
      <vt:lpstr>Related Work</vt:lpstr>
      <vt:lpstr>Related Work</vt:lpstr>
      <vt:lpstr>Problem Definition</vt:lpstr>
      <vt:lpstr>Proposed Framework</vt:lpstr>
      <vt:lpstr>Experimental Setup</vt:lpstr>
      <vt:lpstr>Results</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Weaver, Devere</cp:lastModifiedBy>
  <cp:revision>44</cp:revision>
  <dcterms:created xsi:type="dcterms:W3CDTF">2024-12-05T02:59:37Z</dcterms:created>
  <dcterms:modified xsi:type="dcterms:W3CDTF">2024-12-05T03:47:36Z</dcterms:modified>
</cp:coreProperties>
</file>