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handoutMasterIdLst>
    <p:handoutMasterId r:id="rId23"/>
  </p:handoutMasterIdLst>
  <p:sldIdLst>
    <p:sldId id="259" r:id="rId2"/>
    <p:sldId id="260" r:id="rId3"/>
    <p:sldId id="268" r:id="rId4"/>
    <p:sldId id="267" r:id="rId5"/>
    <p:sldId id="266" r:id="rId6"/>
    <p:sldId id="265" r:id="rId7"/>
    <p:sldId id="272" r:id="rId8"/>
    <p:sldId id="271" r:id="rId9"/>
    <p:sldId id="273" r:id="rId10"/>
    <p:sldId id="280" r:id="rId11"/>
    <p:sldId id="279" r:id="rId12"/>
    <p:sldId id="278" r:id="rId13"/>
    <p:sldId id="281" r:id="rId14"/>
    <p:sldId id="262" r:id="rId15"/>
    <p:sldId id="283" r:id="rId16"/>
    <p:sldId id="285" r:id="rId17"/>
    <p:sldId id="286" r:id="rId18"/>
    <p:sldId id="264" r:id="rId19"/>
    <p:sldId id="269"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89" autoAdjust="0"/>
    <p:restoredTop sz="94683" autoAdjust="0"/>
  </p:normalViewPr>
  <p:slideViewPr>
    <p:cSldViewPr>
      <p:cViewPr>
        <p:scale>
          <a:sx n="90" d="100"/>
          <a:sy n="90" d="100"/>
        </p:scale>
        <p:origin x="-1392" y="-1456"/>
      </p:cViewPr>
      <p:guideLst>
        <p:guide orient="horz" pos="2160"/>
        <p:guide pos="2880"/>
      </p:guideLst>
    </p:cSldViewPr>
  </p:slideViewPr>
  <p:outlineViewPr>
    <p:cViewPr>
      <p:scale>
        <a:sx n="33" d="100"/>
        <a:sy n="33" d="100"/>
      </p:scale>
      <p:origin x="36" y="0"/>
    </p:cViewPr>
  </p:outlineViewPr>
  <p:notesTextViewPr>
    <p:cViewPr>
      <p:scale>
        <a:sx n="1" d="1"/>
        <a:sy n="1" d="1"/>
      </p:scale>
      <p:origin x="0" y="0"/>
    </p:cViewPr>
  </p:notesTextViewPr>
  <p:notesViewPr>
    <p:cSldViewPr>
      <p:cViewPr varScale="1">
        <p:scale>
          <a:sx n="71" d="100"/>
          <a:sy n="71" d="100"/>
        </p:scale>
        <p:origin x="-19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7BC510-34BA-4E09-9618-F80A27368726}" type="datetimeFigureOut">
              <a:rPr lang="en-US" smtClean="0"/>
              <a:pPr/>
              <a:t>8/25/16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624CA6-C559-4822-BAAC-A8EDDA8FA442}" type="slidenum">
              <a:rPr lang="en-US" smtClean="0"/>
              <a:pPr/>
              <a:t>‹#›</a:t>
            </a:fld>
            <a:endParaRPr lang="en-US"/>
          </a:p>
        </p:txBody>
      </p:sp>
    </p:spTree>
    <p:extLst>
      <p:ext uri="{BB962C8B-B14F-4D97-AF65-F5344CB8AC3E}">
        <p14:creationId xmlns:p14="http://schemas.microsoft.com/office/powerpoint/2010/main" val="228384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6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int.lanl.gov/security/protectinf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pPr eaLnBrk="1" hangingPunct="1"/>
            <a:r>
              <a:rPr lang="en-US" altLang="en-US" dirty="0"/>
              <a:t>Content Slide Notes</a:t>
            </a:r>
          </a:p>
          <a:p>
            <a:pPr eaLnBrk="1" hangingPunct="1"/>
            <a:r>
              <a:rPr lang="en-US" altLang="en-US" dirty="0">
                <a:solidFill>
                  <a:srgbClr val="000000"/>
                </a:solidFill>
                <a:latin typeface="Helvetica"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dirty="0">
                <a:hlinkClick r:id="rId3"/>
              </a:rPr>
              <a:t>http://int.lanl.gov/security/protectinfo/</a:t>
            </a:r>
            <a:r>
              <a:rPr lang="en-US" altLang="en-US" dirty="0">
                <a:solidFill>
                  <a:srgbClr val="000000"/>
                </a:solidFill>
                <a:latin typeface="Helvetica" charset="0"/>
              </a:rPr>
              <a:t>.</a:t>
            </a:r>
          </a:p>
          <a:p>
            <a:endParaRPr lang="en-US" dirty="0"/>
          </a:p>
        </p:txBody>
      </p:sp>
    </p:spTree>
    <p:extLst>
      <p:ext uri="{BB962C8B-B14F-4D97-AF65-F5344CB8AC3E}">
        <p14:creationId xmlns:p14="http://schemas.microsoft.com/office/powerpoint/2010/main" val="148379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14600"/>
            <a:ext cx="7772400" cy="1447800"/>
          </a:xfrm>
        </p:spPr>
        <p:txBody>
          <a:bodyPr vert="horz" lIns="91440" tIns="45720" rIns="91440" bIns="45720" rtlCol="0" anchor="t" anchorCtr="0">
            <a:noAutofit/>
          </a:bodyPr>
          <a:lstStyle>
            <a:lvl1pPr algn="ctr" rtl="0" eaLnBrk="1" fontAlgn="base" hangingPunct="1">
              <a:spcBef>
                <a:spcPct val="0"/>
              </a:spcBef>
              <a:spcAft>
                <a:spcPct val="0"/>
              </a:spcAft>
              <a:defRPr lang="en-US" sz="3200" b="1" dirty="0">
                <a:solidFill>
                  <a:srgbClr val="24459C"/>
                </a:solidFill>
                <a:latin typeface="+mj-lt"/>
                <a:ea typeface="+mj-ea"/>
                <a:cs typeface="+mj-cs"/>
              </a:defRPr>
            </a:lvl1pPr>
          </a:lstStyle>
          <a:p>
            <a:pPr marL="0" lvl="0" algn="ctr"/>
            <a:r>
              <a:rPr lang="en-US" dirty="0"/>
              <a:t>Click to add presentation title</a:t>
            </a:r>
          </a:p>
        </p:txBody>
      </p:sp>
      <p:sp>
        <p:nvSpPr>
          <p:cNvPr id="3" name="Subtitle 2"/>
          <p:cNvSpPr>
            <a:spLocks noGrp="1"/>
          </p:cNvSpPr>
          <p:nvPr>
            <p:ph type="subTitle" idx="1" hasCustomPrompt="1"/>
          </p:nvPr>
        </p:nvSpPr>
        <p:spPr>
          <a:xfrm>
            <a:off x="1371600" y="3505200"/>
            <a:ext cx="6400800" cy="762000"/>
          </a:xfrm>
        </p:spPr>
        <p:txBody>
          <a:bodyPr>
            <a:noAutofit/>
          </a:bodyPr>
          <a:lstStyle>
            <a:lvl1pPr marL="0" marR="0" indent="0" algn="ctr" defTabSz="914400" rtl="0" eaLnBrk="1" fontAlgn="auto" latinLnBrk="0" hangingPunct="1">
              <a:lnSpc>
                <a:spcPct val="100000"/>
              </a:lnSpc>
              <a:spcBef>
                <a:spcPts val="900"/>
              </a:spcBef>
              <a:spcAft>
                <a:spcPts val="0"/>
              </a:spcAft>
              <a:buClr>
                <a:srgbClr val="F4B834"/>
              </a:buClr>
              <a:buSzTx/>
              <a:buFont typeface="Wingdings" pitchFamily="2" charset="2"/>
              <a:buNone/>
              <a:tabLst/>
              <a:defRPr kumimoji="0" lang="en-US" sz="2800" b="0" i="0" u="none" strike="noStrike" kern="1200" cap="none" spc="0" normalizeH="0" baseline="0" noProof="0" dirty="0">
                <a:ln>
                  <a:noFill/>
                </a:ln>
                <a:solidFill>
                  <a:schemeClr val="tx1">
                    <a:tint val="75000"/>
                  </a:schemeClr>
                </a:solidFill>
                <a:effectLst/>
                <a:uLnTx/>
                <a:uFillTx/>
                <a:latin typeface="+mn-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presentation subtitle</a:t>
            </a:r>
          </a:p>
        </p:txBody>
      </p:sp>
      <p:sp>
        <p:nvSpPr>
          <p:cNvPr id="7" name="Text Placeholder 8"/>
          <p:cNvSpPr>
            <a:spLocks noGrp="1"/>
          </p:cNvSpPr>
          <p:nvPr>
            <p:ph type="body" sz="quarter" idx="10" hasCustomPrompt="1"/>
          </p:nvPr>
        </p:nvSpPr>
        <p:spPr>
          <a:xfrm>
            <a:off x="3328418" y="4724400"/>
            <a:ext cx="2479849" cy="523875"/>
          </a:xfrm>
        </p:spPr>
        <p:txBody>
          <a:bodyPr lIns="0" rIns="0">
            <a:noAutofit/>
          </a:bodyPr>
          <a:lstStyle>
            <a:lvl1pPr marL="0" indent="0" algn="ctr">
              <a:buFontTx/>
              <a:buNone/>
              <a:defRPr sz="2400" baseline="0">
                <a:solidFill>
                  <a:schemeClr val="tx1"/>
                </a:solidFill>
              </a:defRPr>
            </a:lvl1pPr>
          </a:lstStyle>
          <a:p>
            <a:pPr lvl="0"/>
            <a:r>
              <a:rPr lang="en-US" dirty="0"/>
              <a:t>Click to add date</a:t>
            </a:r>
          </a:p>
        </p:txBody>
      </p:sp>
    </p:spTree>
    <p:extLst>
      <p:ext uri="{BB962C8B-B14F-4D97-AF65-F5344CB8AC3E}">
        <p14:creationId xmlns:p14="http://schemas.microsoft.com/office/powerpoint/2010/main" val="386407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lgn="l" rtl="0" eaLnBrk="1" fontAlgn="base" hangingPunct="1">
              <a:spcBef>
                <a:spcPct val="0"/>
              </a:spcBef>
              <a:spcAft>
                <a:spcPct val="0"/>
              </a:spcAft>
              <a:defRPr lang="en-US" sz="2800" b="1" dirty="0">
                <a:solidFill>
                  <a:srgbClr val="003399"/>
                </a:solidFill>
                <a:latin typeface="+mj-lt"/>
                <a:ea typeface="+mj-ea"/>
                <a:cs typeface="+mj-cs"/>
              </a:defRPr>
            </a:lvl1pPr>
          </a:lstStyle>
          <a:p>
            <a:r>
              <a:rPr lang="en-US" dirty="0"/>
              <a:t>Click to add slide title </a:t>
            </a:r>
          </a:p>
        </p:txBody>
      </p:sp>
      <p:sp>
        <p:nvSpPr>
          <p:cNvPr id="3" name="Content Placeholder 2"/>
          <p:cNvSpPr>
            <a:spLocks noGrp="1"/>
          </p:cNvSpPr>
          <p:nvPr>
            <p:ph idx="1" hasCustomPrompt="1"/>
          </p:nvPr>
        </p:nvSpPr>
        <p:spPr>
          <a:xfrm>
            <a:off x="457200" y="1371600"/>
            <a:ext cx="8229600" cy="4525963"/>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400" baseline="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0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0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a:solidFill>
                  <a:schemeClr val="tx1"/>
                </a:solidFill>
              </a:defRPr>
            </a:lvl5pPr>
          </a:lstStyle>
          <a:p>
            <a:pPr marL="342900" marR="0" lvl="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cs typeface="Arial" pitchFamily="34" charset="0"/>
              </a:rPr>
              <a:t>Click to add text </a:t>
            </a:r>
          </a:p>
          <a:p>
            <a:pPr marL="690563" marR="0" lvl="1"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cs typeface="Arial" pitchFamily="34" charset="0"/>
              </a:rPr>
              <a:t>Second level text</a:t>
            </a:r>
          </a:p>
          <a:p>
            <a:pPr marL="1031875" marR="0" lvl="2"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rPr>
              <a:t>Third level text</a:t>
            </a:r>
          </a:p>
          <a:p>
            <a:pPr marL="1374775" marR="0" lvl="3"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rPr>
              <a:t>Fourth level text</a:t>
            </a:r>
          </a:p>
        </p:txBody>
      </p:sp>
    </p:spTree>
    <p:extLst>
      <p:ext uri="{BB962C8B-B14F-4D97-AF65-F5344CB8AC3E}">
        <p14:creationId xmlns:p14="http://schemas.microsoft.com/office/powerpoint/2010/main" val="306142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a:t>Click to add slide title</a:t>
            </a:r>
          </a:p>
        </p:txBody>
      </p:sp>
      <p:sp>
        <p:nvSpPr>
          <p:cNvPr id="3" name="Content Placeholder 2"/>
          <p:cNvSpPr>
            <a:spLocks noGrp="1"/>
          </p:cNvSpPr>
          <p:nvPr>
            <p:ph sz="half" idx="1" hasCustomPrompt="1"/>
          </p:nvPr>
        </p:nvSpPr>
        <p:spPr>
          <a:xfrm>
            <a:off x="457200" y="1371600"/>
            <a:ext cx="4038600" cy="4495799"/>
          </a:xfrm>
        </p:spPr>
        <p:txBody>
          <a:bodyPr>
            <a:noAutofit/>
          </a:bodyPr>
          <a:lst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sz="2800">
                <a:solidFill>
                  <a:schemeClr val="tx1"/>
                </a:solidFill>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kumimoji="0" lang="en-US" sz="2800" b="0" i="0" u="none" strike="noStrike" kern="1200" cap="none" spc="0" normalizeH="0" baseline="0" noProof="0" smtClean="0">
                <a:ln>
                  <a:noFill/>
                </a:ln>
                <a:solidFill>
                  <a:schemeClr val="tx1"/>
                </a:solidFill>
                <a:effectLst/>
                <a:uLnTx/>
                <a:uFillTx/>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000">
                <a:solidFill>
                  <a:schemeClr val="tx1"/>
                </a:solidFill>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1800">
                <a:solidFill>
                  <a:schemeClr val="tx1"/>
                </a:solidFill>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1800">
                <a:solidFill>
                  <a:schemeClr val="tx1"/>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cs typeface="Arial" pitchFamily="34" charset="0"/>
              </a:rPr>
              <a:t>Click to add text </a:t>
            </a:r>
          </a:p>
          <a:p>
            <a:pPr marL="690563" marR="0" lvl="1"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itchFamily="34" charset="0"/>
                <a:cs typeface="Arial" pitchFamily="34" charset="0"/>
              </a:rPr>
              <a:t>Second level text</a:t>
            </a:r>
          </a:p>
          <a:p>
            <a:pPr marL="1031875" marR="0" lvl="2"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rPr>
              <a:t>Third level text</a:t>
            </a:r>
          </a:p>
          <a:p>
            <a:pPr marL="1374775" marR="0" lvl="3"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rPr>
              <a:t>Fourth level text</a:t>
            </a:r>
          </a:p>
        </p:txBody>
      </p:sp>
      <p:sp>
        <p:nvSpPr>
          <p:cNvPr id="5" name="Text Placeholder 5"/>
          <p:cNvSpPr>
            <a:spLocks noGrp="1"/>
          </p:cNvSpPr>
          <p:nvPr>
            <p:ph type="body" sz="quarter" idx="10" hasCustomPrompt="1"/>
          </p:nvPr>
        </p:nvSpPr>
        <p:spPr>
          <a:xfrm>
            <a:off x="4648200" y="4678363"/>
            <a:ext cx="4038600" cy="1341437"/>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a:t>Click to add Caption</a:t>
            </a:r>
          </a:p>
        </p:txBody>
      </p:sp>
      <p:sp>
        <p:nvSpPr>
          <p:cNvPr id="6" name="Content Placeholder 9"/>
          <p:cNvSpPr>
            <a:spLocks noGrp="1"/>
          </p:cNvSpPr>
          <p:nvPr>
            <p:ph sz="quarter" idx="12"/>
          </p:nvPr>
        </p:nvSpPr>
        <p:spPr>
          <a:xfrm>
            <a:off x="4648200" y="1371600"/>
            <a:ext cx="4038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800" i="1" kern="1200" baseline="0" dirty="0">
                <a:solidFill>
                  <a:schemeClr val="tx1"/>
                </a:solidFill>
                <a:latin typeface="+mn-lt"/>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842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 and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en-US" dirty="0"/>
              <a:t>Click to add slide title</a:t>
            </a:r>
          </a:p>
        </p:txBody>
      </p:sp>
      <p:sp>
        <p:nvSpPr>
          <p:cNvPr id="5" name="Text Placeholder 5"/>
          <p:cNvSpPr>
            <a:spLocks noGrp="1"/>
          </p:cNvSpPr>
          <p:nvPr>
            <p:ph type="body" sz="quarter" idx="10" hasCustomPrompt="1"/>
          </p:nvPr>
        </p:nvSpPr>
        <p:spPr>
          <a:xfrm>
            <a:off x="457200" y="4602163"/>
            <a:ext cx="8229600" cy="1219200"/>
          </a:xfrm>
        </p:spPr>
        <p:txBody>
          <a:bodyPr>
            <a:noAutofit/>
          </a:bodyPr>
          <a:lstStyle>
            <a:lvl1pPr marL="0" indent="0">
              <a:buFontTx/>
              <a:buNone/>
              <a:defRPr lang="en-US" sz="2000" i="1" dirty="0" smtClean="0"/>
            </a:lvl1pPr>
            <a:lvl2pPr marL="457200" indent="0">
              <a:buFontTx/>
              <a:buNone/>
              <a:defRPr lang="en-US" sz="2000" dirty="0" smtClean="0"/>
            </a:lvl2pPr>
            <a:lvl3pPr marL="914400" indent="0">
              <a:buFontTx/>
              <a:buNone/>
              <a:defRPr lang="en-US" sz="2000" dirty="0" smtClean="0"/>
            </a:lvl3pPr>
            <a:lvl4pPr marL="1371600" indent="0">
              <a:buFontTx/>
              <a:buNone/>
              <a:defRPr lang="en-US" sz="2000" dirty="0" smtClean="0"/>
            </a:lvl4pPr>
            <a:lvl5pPr marL="1828800" indent="0">
              <a:buFontTx/>
              <a:buNone/>
              <a:defRPr lang="en-US" sz="2000" dirty="0"/>
            </a:lvl5pPr>
          </a:lstStyle>
          <a:p>
            <a:pPr lvl="0"/>
            <a:r>
              <a:rPr lang="en-US" dirty="0"/>
              <a:t>Click to add Caption</a:t>
            </a:r>
          </a:p>
        </p:txBody>
      </p:sp>
      <p:sp>
        <p:nvSpPr>
          <p:cNvPr id="6" name="Content Placeholder 9"/>
          <p:cNvSpPr>
            <a:spLocks noGrp="1"/>
          </p:cNvSpPr>
          <p:nvPr>
            <p:ph sz="quarter" idx="12"/>
          </p:nvPr>
        </p:nvSpPr>
        <p:spPr>
          <a:xfrm>
            <a:off x="457200" y="1371600"/>
            <a:ext cx="8229600" cy="3200400"/>
          </a:xfrm>
        </p:spPr>
        <p:txBody>
          <a:bodyPr>
            <a:noAutofit/>
          </a:bodyPr>
          <a:lstStyle>
            <a:lvl1pPr marL="0" marR="0" indent="0" algn="l" defTabSz="914400" rtl="0" eaLnBrk="1" fontAlgn="auto" latinLnBrk="0" hangingPunct="1">
              <a:lnSpc>
                <a:spcPct val="100000"/>
              </a:lnSpc>
              <a:spcBef>
                <a:spcPts val="768"/>
              </a:spcBef>
              <a:spcAft>
                <a:spcPts val="0"/>
              </a:spcAft>
              <a:buClr>
                <a:srgbClr val="F4B834"/>
              </a:buClr>
              <a:buSzTx/>
              <a:buFontTx/>
              <a:buNone/>
              <a:tabLst/>
              <a:defRPr lang="en-US" sz="2800" i="1" kern="1200" baseline="0" dirty="0">
                <a:solidFill>
                  <a:schemeClr val="tx1"/>
                </a:solidFill>
                <a:latin typeface="+mn-lt"/>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89582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005840"/>
          </a:xfrm>
          <a:prstGeom prst="rect">
            <a:avLst/>
          </a:prstGeom>
        </p:spPr>
        <p:txBody>
          <a:bodyPr vert="horz" lIns="91440" tIns="45720" rIns="91440" bIns="45720" rtlCol="0" anchor="ctr">
            <a:noAutofit/>
          </a:bodyPr>
          <a:lstStyle/>
          <a:p>
            <a:r>
              <a:rPr lang="en-US" dirty="0"/>
              <a:t>Click to add slide title</a:t>
            </a:r>
          </a:p>
        </p:txBody>
      </p:sp>
      <p:sp>
        <p:nvSpPr>
          <p:cNvPr id="3" name="Text Placeholder 2"/>
          <p:cNvSpPr>
            <a:spLocks noGrp="1"/>
          </p:cNvSpPr>
          <p:nvPr>
            <p:ph type="body" idx="1"/>
          </p:nvPr>
        </p:nvSpPr>
        <p:spPr>
          <a:xfrm>
            <a:off x="457200" y="1371600"/>
            <a:ext cx="8229600" cy="4525963"/>
          </a:xfrm>
          <a:prstGeom prst="rect">
            <a:avLst/>
          </a:prstGeom>
        </p:spPr>
        <p:txBody>
          <a:bodyPr vert="horz" lIns="91440" tIns="45720" rIns="91440" bIns="45720" rtlCol="0">
            <a:noAutofit/>
          </a:bodyPr>
          <a:lstStyle/>
          <a:p>
            <a:pPr lvl="0"/>
            <a:r>
              <a:rPr lang="en-US" dirty="0"/>
              <a:t>Click to add text </a:t>
            </a:r>
          </a:p>
          <a:p>
            <a:pPr lvl="1"/>
            <a:r>
              <a:rPr lang="en-US" dirty="0"/>
              <a:t>Second level text</a:t>
            </a:r>
          </a:p>
          <a:p>
            <a:pPr lvl="2"/>
            <a:r>
              <a:rPr lang="en-US" dirty="0"/>
              <a:t>Third level text</a:t>
            </a:r>
          </a:p>
          <a:p>
            <a:pPr lvl="3"/>
            <a:r>
              <a:rPr lang="en-US" dirty="0"/>
              <a:t>Fourth level text</a:t>
            </a:r>
          </a:p>
        </p:txBody>
      </p:sp>
      <p:sp>
        <p:nvSpPr>
          <p:cNvPr id="12" name="Rectangle 22"/>
          <p:cNvSpPr txBox="1">
            <a:spLocks noChangeArrowheads="1"/>
          </p:cNvSpPr>
          <p:nvPr/>
        </p:nvSpPr>
        <p:spPr bwMode="auto">
          <a:xfrm>
            <a:off x="6781800" y="6218238"/>
            <a:ext cx="19939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buClrTx/>
              <a:buSzTx/>
              <a:buFontTx/>
              <a:buNone/>
              <a:defRPr sz="800" i="1" kern="1200">
                <a:solidFill>
                  <a:schemeClr val="tx1"/>
                </a:solidFill>
                <a:latin typeface="Arial" charset="0"/>
                <a:ea typeface="+mn-ea"/>
                <a:cs typeface="+mn-cs"/>
              </a:defRPr>
            </a:lvl1pPr>
            <a:lvl2pPr marL="4572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2pPr>
            <a:lvl3pPr marL="9144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3pPr>
            <a:lvl4pPr marL="13716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4pPr>
            <a:lvl5pPr marL="1828800" algn="l" rtl="0" fontAlgn="base">
              <a:spcBef>
                <a:spcPct val="50000"/>
              </a:spcBef>
              <a:spcAft>
                <a:spcPct val="50000"/>
              </a:spcAft>
              <a:buClr>
                <a:srgbClr val="004080"/>
              </a:buClr>
              <a:buSzPct val="65000"/>
              <a:buFont typeface="Wingdings" pitchFamily="8" charset="2"/>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800" b="0" i="1" u="none" strike="noStrike" kern="1200" cap="none" spc="0" normalizeH="0" baseline="0" noProof="0" dirty="0">
                <a:ln>
                  <a:noFill/>
                </a:ln>
                <a:solidFill>
                  <a:srgbClr val="000000"/>
                </a:solidFill>
                <a:effectLst/>
                <a:uLnTx/>
                <a:uFillTx/>
                <a:latin typeface="Arial" charset="0"/>
              </a:rPr>
              <a:t>Slide </a:t>
            </a:r>
            <a:fld id="{A6F8108F-975F-49E9-8C55-EC336499542B}" type="slidenum">
              <a:rPr kumimoji="0" lang="en-US" sz="800" b="0" i="1" u="none" strike="noStrike" kern="1200" cap="none" spc="0" normalizeH="0" baseline="0" noProof="0" smtClean="0">
                <a:ln>
                  <a:noFill/>
                </a:ln>
                <a:solidFill>
                  <a:srgbClr val="000000"/>
                </a:solidFill>
                <a:effectLst/>
                <a:uLnTx/>
                <a:uFillTx/>
                <a:latin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800" b="0" i="1" u="none" strike="noStrike" kern="1200" cap="none" spc="0" normalizeH="0" baseline="0" noProof="0" dirty="0">
              <a:ln>
                <a:noFill/>
              </a:ln>
              <a:solidFill>
                <a:srgbClr val="000000"/>
              </a:solidFill>
              <a:effectLst/>
              <a:uLnTx/>
              <a:uFillTx/>
              <a:latin typeface="Arial" charset="0"/>
            </a:endParaRPr>
          </a:p>
        </p:txBody>
      </p:sp>
      <p:sp>
        <p:nvSpPr>
          <p:cNvPr id="13" name="Text Box 24"/>
          <p:cNvSpPr txBox="1">
            <a:spLocks noChangeArrowheads="1"/>
          </p:cNvSpPr>
          <p:nvPr/>
        </p:nvSpPr>
        <p:spPr bwMode="auto">
          <a:xfrm>
            <a:off x="3238500" y="6116638"/>
            <a:ext cx="2667000" cy="231775"/>
          </a:xfrm>
          <a:prstGeom prst="rect">
            <a:avLst/>
          </a:prstGeom>
          <a:noFill/>
          <a:ln w="9525">
            <a:noFill/>
            <a:miter lim="800000"/>
            <a:headEnd/>
            <a:tailEnd/>
          </a:ln>
          <a:effectLst/>
        </p:spPr>
        <p:txBody>
          <a:bodyPr lIns="9144" tIns="0" rIns="9144" bIns="0" anchor="b"/>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1" i="0" u="none" strike="noStrike" kern="0" cap="none" spc="250" normalizeH="0" baseline="0" noProof="0" dirty="0">
                <a:ln>
                  <a:noFill/>
                </a:ln>
                <a:solidFill>
                  <a:srgbClr val="808080"/>
                </a:solidFill>
                <a:effectLst/>
                <a:uLnTx/>
                <a:uFillTx/>
                <a:latin typeface="Arial" panose="020B0604020202020204" pitchFamily="34" charset="0"/>
                <a:cs typeface="Arial" panose="020B0604020202020204" pitchFamily="34" charset="0"/>
              </a:rPr>
              <a:t>UNCLASSIFIED</a:t>
            </a:r>
            <a:endParaRPr kumimoji="0" lang="en-US" sz="900" b="0" i="0" u="none" strike="noStrike" kern="0" cap="none" spc="250" normalizeH="0" baseline="0" noProof="0" dirty="0">
              <a:ln>
                <a:noFill/>
              </a:ln>
              <a:solidFill>
                <a:srgbClr val="80808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7746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1" r:id="rId4"/>
  </p:sldLayoutIdLst>
  <p:txStyles>
    <p:titleStyle>
      <a:lvl1pPr algn="l" defTabSz="914400" rtl="0" eaLnBrk="1" fontAlgn="base" latinLnBrk="0" hangingPunct="1">
        <a:spcBef>
          <a:spcPct val="0"/>
        </a:spcBef>
        <a:spcAft>
          <a:spcPct val="0"/>
        </a:spcAft>
        <a:buNone/>
        <a:defRPr lang="en-US" sz="2800" b="1" kern="1200" baseline="0" dirty="0">
          <a:solidFill>
            <a:srgbClr val="24459C"/>
          </a:solidFill>
          <a:latin typeface="Arial" panose="020B0604020202020204" pitchFamily="34" charset="0"/>
          <a:ea typeface="+mj-ea"/>
          <a:cs typeface="Arial" panose="020B0604020202020204" pitchFamily="34" charset="0"/>
        </a:defRPr>
      </a:lvl1pPr>
    </p:titleStyle>
    <p:bodyStyle>
      <a:lvl1pPr marL="342900" marR="0" indent="-342900" algn="l" defTabSz="914400" rtl="0" eaLnBrk="1" fontAlgn="auto" latinLnBrk="0" hangingPunct="1">
        <a:lnSpc>
          <a:spcPct val="100000"/>
        </a:lnSpc>
        <a:spcBef>
          <a:spcPts val="900"/>
        </a:spcBef>
        <a:spcAft>
          <a:spcPts val="0"/>
        </a:spcAft>
        <a:buClr>
          <a:srgbClr val="003399"/>
        </a:buClr>
        <a:buSzPct val="125000"/>
        <a:buFont typeface="Arial" panose="020B0604020202020204" pitchFamily="34" charset="0"/>
        <a:buChar char="•"/>
        <a:tabLst/>
        <a:defRPr kumimoji="0" lang="en-US" sz="24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itchFamily="34" charset="0"/>
        </a:defRPr>
      </a:lvl1pPr>
      <a:lvl2pPr marL="690563" marR="0" indent="-346075" algn="l" defTabSz="914400" rtl="0" eaLnBrk="1" fontAlgn="auto" latinLnBrk="0" hangingPunct="1">
        <a:lnSpc>
          <a:spcPct val="100000"/>
        </a:lnSpc>
        <a:spcBef>
          <a:spcPct val="20000"/>
        </a:spcBef>
        <a:spcAft>
          <a:spcPts val="0"/>
        </a:spcAft>
        <a:buClr>
          <a:srgbClr val="003399"/>
        </a:buClr>
        <a:buSzPct val="120000"/>
        <a:buFont typeface="Arial" panose="020B0604020202020204" pitchFamily="34" charset="0"/>
        <a:buChar char="–"/>
        <a:tabLst/>
        <a:defRPr sz="2400" kern="1200" baseline="0">
          <a:solidFill>
            <a:schemeClr val="tx1"/>
          </a:solidFill>
          <a:latin typeface="Arial" pitchFamily="34" charset="0"/>
          <a:ea typeface="+mn-ea"/>
          <a:cs typeface="Arial" pitchFamily="34" charset="0"/>
        </a:defRPr>
      </a:lvl2pPr>
      <a:lvl3pPr marL="1031875" marR="0" indent="-350838" algn="l" defTabSz="914400" rtl="0" eaLnBrk="1" fontAlgn="auto" latinLnBrk="0" hangingPunct="1">
        <a:lnSpc>
          <a:spcPct val="100000"/>
        </a:lnSpc>
        <a:spcBef>
          <a:spcPts val="576"/>
        </a:spcBef>
        <a:spcAft>
          <a:spcPts val="0"/>
        </a:spcAft>
        <a:buClr>
          <a:srgbClr val="003399"/>
        </a:buClr>
        <a:buSzPct val="100000"/>
        <a:buFont typeface="Wingdings" panose="05000000000000000000" pitchFamily="2" charset="2"/>
        <a:buChar char="§"/>
        <a:tabLst/>
        <a:defRPr sz="2400" kern="1200">
          <a:solidFill>
            <a:schemeClr val="tx1"/>
          </a:solidFill>
          <a:latin typeface="Arial" panose="020B0604020202020204" pitchFamily="34" charset="0"/>
          <a:ea typeface="+mn-ea"/>
          <a:cs typeface="Arial" panose="020B0604020202020204" pitchFamily="34" charset="0"/>
        </a:defRPr>
      </a:lvl3pPr>
      <a:lvl4pPr marL="1374775" marR="0" indent="-342900" algn="l" defTabSz="914400" rtl="0" eaLnBrk="1" fontAlgn="auto" latinLnBrk="0" hangingPunct="1">
        <a:lnSpc>
          <a:spcPct val="100000"/>
        </a:lnSpc>
        <a:spcBef>
          <a:spcPct val="20000"/>
        </a:spcBef>
        <a:spcAft>
          <a:spcPts val="0"/>
        </a:spcAft>
        <a:buClr>
          <a:srgbClr val="003399"/>
        </a:buClr>
        <a:buSzPct val="130000"/>
        <a:buFont typeface="Arial" panose="020B0604020202020204" pitchFamily="34" charset="0"/>
        <a:buChar char="-"/>
        <a:tabLst/>
        <a:defRPr sz="2400" kern="1200">
          <a:solidFill>
            <a:schemeClr val="tx1"/>
          </a:solidFill>
          <a:latin typeface="Arial" panose="020B0604020202020204" pitchFamily="34" charset="0"/>
          <a:ea typeface="+mn-ea"/>
          <a:cs typeface="Arial" panose="020B0604020202020204" pitchFamily="34" charset="0"/>
        </a:defRPr>
      </a:lvl4pPr>
      <a:lvl5pPr marL="1830388" marR="0" indent="-225425" algn="l" defTabSz="914400" rtl="0" eaLnBrk="1" fontAlgn="auto" latinLnBrk="0" hangingPunct="1">
        <a:lnSpc>
          <a:spcPct val="100000"/>
        </a:lnSpc>
        <a:spcBef>
          <a:spcPct val="20000"/>
        </a:spcBef>
        <a:spcAft>
          <a:spcPts val="0"/>
        </a:spcAft>
        <a:buClr>
          <a:srgbClr val="F4B834"/>
        </a:buClr>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09800"/>
            <a:ext cx="7772400" cy="1447800"/>
          </a:xfrm>
        </p:spPr>
        <p:txBody>
          <a:bodyPr/>
          <a:lstStyle/>
          <a:p>
            <a:r>
              <a:rPr lang="en-US" dirty="0"/>
              <a:t>Embedded </a:t>
            </a:r>
            <a:r>
              <a:rPr lang="en-US" dirty="0" err="1"/>
              <a:t>Lua</a:t>
            </a:r>
            <a:r>
              <a:rPr lang="en-US" dirty="0"/>
              <a:t> Workflow Techniques with LEJIT</a:t>
            </a:r>
          </a:p>
        </p:txBody>
      </p:sp>
      <p:sp>
        <p:nvSpPr>
          <p:cNvPr id="6" name="Subtitle 5"/>
          <p:cNvSpPr>
            <a:spLocks noGrp="1"/>
          </p:cNvSpPr>
          <p:nvPr>
            <p:ph type="subTitle" idx="1"/>
          </p:nvPr>
        </p:nvSpPr>
        <p:spPr/>
        <p:txBody>
          <a:bodyPr/>
          <a:lstStyle/>
          <a:p>
            <a:r>
              <a:rPr lang="en-US" dirty="0"/>
              <a:t>Dylan </a:t>
            </a:r>
            <a:r>
              <a:rPr lang="en-US" dirty="0" err="1"/>
              <a:t>Everingham</a:t>
            </a:r>
            <a:endParaRPr lang="en-US" dirty="0"/>
          </a:p>
          <a:p>
            <a:r>
              <a:rPr lang="en-US" dirty="0"/>
              <a:t>Mentor: Christine Sweeney</a:t>
            </a:r>
          </a:p>
        </p:txBody>
      </p:sp>
      <p:sp>
        <p:nvSpPr>
          <p:cNvPr id="7" name="Text Placeholder 6"/>
          <p:cNvSpPr>
            <a:spLocks noGrp="1"/>
          </p:cNvSpPr>
          <p:nvPr>
            <p:ph type="body" sz="quarter" idx="10"/>
          </p:nvPr>
        </p:nvSpPr>
        <p:spPr/>
        <p:txBody>
          <a:bodyPr>
            <a:normAutofit/>
          </a:bodyPr>
          <a:lstStyle/>
          <a:p>
            <a:r>
              <a:rPr lang="en-US" dirty="0"/>
              <a:t>08/</a:t>
            </a:r>
            <a:r>
              <a:rPr lang="en-US" dirty="0" smtClean="0"/>
              <a:t>25/</a:t>
            </a:r>
            <a:r>
              <a:rPr lang="en-US" dirty="0"/>
              <a:t>2016</a:t>
            </a:r>
          </a:p>
        </p:txBody>
      </p:sp>
    </p:spTree>
    <p:extLst>
      <p:ext uri="{BB962C8B-B14F-4D97-AF65-F5344CB8AC3E}">
        <p14:creationId xmlns:p14="http://schemas.microsoft.com/office/powerpoint/2010/main" val="50187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105025" y="2505076"/>
            <a:ext cx="723900" cy="866774"/>
          </a:xfrm>
          <a:prstGeom prst="roundRect">
            <a:avLst/>
          </a:prstGeom>
          <a:solidFill>
            <a:srgbClr val="FFC000"/>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6" name="Picture 5" descr="LuaFlowCha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 y="2286000"/>
            <a:ext cx="4612853" cy="2738692"/>
          </a:xfrm>
          <a:prstGeom prst="rect">
            <a:avLst/>
          </a:prstGeom>
        </p:spPr>
      </p:pic>
      <p:sp>
        <p:nvSpPr>
          <p:cNvPr id="2" name="Title 1"/>
          <p:cNvSpPr>
            <a:spLocks noGrp="1"/>
          </p:cNvSpPr>
          <p:nvPr>
            <p:ph type="title"/>
          </p:nvPr>
        </p:nvSpPr>
        <p:spPr/>
        <p:txBody>
          <a:bodyPr/>
          <a:lstStyle/>
          <a:p>
            <a:r>
              <a:rPr lang="en-US" dirty="0"/>
              <a:t>A Closer Look at Each Component</a:t>
            </a:r>
          </a:p>
        </p:txBody>
      </p:sp>
      <p:sp>
        <p:nvSpPr>
          <p:cNvPr id="7" name="TextBox 6"/>
          <p:cNvSpPr txBox="1"/>
          <p:nvPr/>
        </p:nvSpPr>
        <p:spPr>
          <a:xfrm>
            <a:off x="4724400" y="1524000"/>
            <a:ext cx="4876800" cy="5447644"/>
          </a:xfrm>
          <a:prstGeom prst="rect">
            <a:avLst/>
          </a:prstGeom>
          <a:noFill/>
        </p:spPr>
        <p:txBody>
          <a:bodyPr wrap="square" rtlCol="0">
            <a:spAutoFit/>
          </a:bodyPr>
          <a:lstStyle/>
          <a:p>
            <a:r>
              <a:rPr lang="en-US" sz="1200" dirty="0"/>
              <a:t>/* In </a:t>
            </a:r>
            <a:r>
              <a:rPr lang="en-US" sz="1200" dirty="0" err="1"/>
              <a:t>model.cpp</a:t>
            </a:r>
            <a:r>
              <a:rPr lang="en-US" sz="1200" dirty="0"/>
              <a:t> */</a:t>
            </a:r>
          </a:p>
          <a:p>
            <a:r>
              <a:rPr lang="en-US" sz="1200" dirty="0"/>
              <a:t>#include “</a:t>
            </a:r>
            <a:r>
              <a:rPr lang="en-US" sz="1200" dirty="0" err="1"/>
              <a:t>Lejit.hpp</a:t>
            </a:r>
            <a:r>
              <a:rPr lang="en-US" sz="1200" dirty="0"/>
              <a:t>”</a:t>
            </a:r>
          </a:p>
          <a:p>
            <a:endParaRPr lang="en-US" sz="1200" dirty="0"/>
          </a:p>
          <a:p>
            <a:r>
              <a:rPr lang="en-US" sz="1200" dirty="0"/>
              <a:t>/* Declare parameters and give them default values */</a:t>
            </a:r>
          </a:p>
          <a:p>
            <a:r>
              <a:rPr lang="en-US" sz="1200" dirty="0" err="1"/>
              <a:t>int</a:t>
            </a:r>
            <a:r>
              <a:rPr lang="en-US" sz="1200" dirty="0"/>
              <a:t> </a:t>
            </a:r>
            <a:r>
              <a:rPr lang="en-US" sz="1200" dirty="0" err="1"/>
              <a:t>config_param</a:t>
            </a:r>
            <a:r>
              <a:rPr lang="en-US" sz="1200" dirty="0"/>
              <a:t> = 5;</a:t>
            </a:r>
          </a:p>
          <a:p>
            <a:r>
              <a:rPr lang="en-US" sz="1200" dirty="0" err="1"/>
              <a:t>std</a:t>
            </a:r>
            <a:r>
              <a:rPr lang="en-US" sz="1200" dirty="0"/>
              <a:t>::function&lt;void(</a:t>
            </a:r>
            <a:r>
              <a:rPr lang="en-US" sz="1200" dirty="0" err="1"/>
              <a:t>int</a:t>
            </a:r>
            <a:r>
              <a:rPr lang="en-US" sz="1200" dirty="0"/>
              <a:t>)&gt; </a:t>
            </a:r>
            <a:r>
              <a:rPr lang="en-US" sz="1200" dirty="0" err="1"/>
              <a:t>config_callback</a:t>
            </a:r>
            <a:r>
              <a:rPr lang="en-US" sz="1200" dirty="0"/>
              <a:t> = [](</a:t>
            </a:r>
            <a:r>
              <a:rPr lang="en-US" sz="1200" dirty="0" err="1"/>
              <a:t>int</a:t>
            </a:r>
            <a:r>
              <a:rPr lang="en-US" sz="1200" dirty="0"/>
              <a:t> x) {};</a:t>
            </a:r>
          </a:p>
          <a:p>
            <a:endParaRPr lang="en-US" sz="1200" dirty="0"/>
          </a:p>
          <a:p>
            <a:r>
              <a:rPr lang="en-US" sz="1200" dirty="0"/>
              <a:t>/* Create new </a:t>
            </a:r>
            <a:r>
              <a:rPr lang="en-US" sz="1200" dirty="0" err="1"/>
              <a:t>LEJITReader</a:t>
            </a:r>
            <a:r>
              <a:rPr lang="en-US" sz="1200" dirty="0"/>
              <a:t> */</a:t>
            </a:r>
          </a:p>
          <a:p>
            <a:r>
              <a:rPr lang="en-US" sz="1200" dirty="0" err="1"/>
              <a:t>LEJITReader</a:t>
            </a:r>
            <a:r>
              <a:rPr lang="en-US" sz="1200" dirty="0"/>
              <a:t> *</a:t>
            </a:r>
            <a:r>
              <a:rPr lang="en-US" sz="1200" dirty="0" err="1"/>
              <a:t>lr</a:t>
            </a:r>
            <a:r>
              <a:rPr lang="en-US" sz="1200" dirty="0"/>
              <a:t> = new </a:t>
            </a:r>
            <a:r>
              <a:rPr lang="en-US" sz="1200" dirty="0" err="1"/>
              <a:t>LEJITReader</a:t>
            </a:r>
            <a:r>
              <a:rPr lang="en-US" sz="1200" dirty="0"/>
              <a:t>(“</a:t>
            </a:r>
            <a:r>
              <a:rPr lang="en-US" sz="1200" dirty="0" err="1"/>
              <a:t>config.lua</a:t>
            </a:r>
            <a:r>
              <a:rPr lang="en-US" sz="1200" dirty="0"/>
              <a:t>”);</a:t>
            </a:r>
          </a:p>
          <a:p>
            <a:endParaRPr lang="en-US" sz="1200" dirty="0"/>
          </a:p>
          <a:p>
            <a:r>
              <a:rPr lang="en-US" sz="1200" dirty="0"/>
              <a:t>/* Register configurable </a:t>
            </a:r>
            <a:r>
              <a:rPr lang="en-US" sz="1200" dirty="0" err="1"/>
              <a:t>params</a:t>
            </a:r>
            <a:r>
              <a:rPr lang="en-US" sz="1200" dirty="0"/>
              <a:t> with the </a:t>
            </a:r>
            <a:r>
              <a:rPr lang="en-US" sz="1200" dirty="0" err="1"/>
              <a:t>LEJITReader</a:t>
            </a:r>
            <a:r>
              <a:rPr lang="en-US" sz="1200" dirty="0"/>
              <a:t> */</a:t>
            </a:r>
          </a:p>
          <a:p>
            <a:r>
              <a:rPr lang="en-US" sz="1200" dirty="0" err="1"/>
              <a:t>lr</a:t>
            </a:r>
            <a:r>
              <a:rPr lang="en-US" sz="1200" dirty="0"/>
              <a:t>-&gt;</a:t>
            </a:r>
            <a:r>
              <a:rPr lang="en-US" sz="1200" dirty="0" err="1"/>
              <a:t>registerParam</a:t>
            </a:r>
            <a:r>
              <a:rPr lang="en-US" sz="1200" dirty="0"/>
              <a:t>(“</a:t>
            </a:r>
            <a:r>
              <a:rPr lang="en-US" sz="1200" dirty="0" err="1"/>
              <a:t>config_param</a:t>
            </a:r>
            <a:r>
              <a:rPr lang="en-US" sz="1200" dirty="0"/>
              <a:t>”, </a:t>
            </a:r>
            <a:r>
              <a:rPr lang="en-US" sz="1200" dirty="0" err="1"/>
              <a:t>config_param</a:t>
            </a:r>
            <a:r>
              <a:rPr lang="en-US" sz="1200" dirty="0"/>
              <a:t>);</a:t>
            </a:r>
          </a:p>
          <a:p>
            <a:r>
              <a:rPr lang="en-US" sz="1200" dirty="0" err="1"/>
              <a:t>lr</a:t>
            </a:r>
            <a:r>
              <a:rPr lang="en-US" sz="1200" dirty="0"/>
              <a:t>-&gt;</a:t>
            </a:r>
            <a:r>
              <a:rPr lang="en-US" sz="1200" dirty="0" err="1"/>
              <a:t>registerParam</a:t>
            </a:r>
            <a:r>
              <a:rPr lang="en-US" sz="1200" dirty="0"/>
              <a:t>(“</a:t>
            </a:r>
            <a:r>
              <a:rPr lang="en-US" sz="1200" dirty="0" err="1"/>
              <a:t>config_callback</a:t>
            </a:r>
            <a:r>
              <a:rPr lang="en-US" sz="1200" dirty="0"/>
              <a:t>”, </a:t>
            </a:r>
            <a:r>
              <a:rPr lang="en-US" sz="1200" dirty="0" err="1"/>
              <a:t>config_callback</a:t>
            </a:r>
            <a:r>
              <a:rPr lang="en-US" sz="1200" dirty="0"/>
              <a:t>);</a:t>
            </a:r>
          </a:p>
          <a:p>
            <a:endParaRPr lang="en-US" sz="1200" dirty="0"/>
          </a:p>
          <a:p>
            <a:r>
              <a:rPr lang="en-US" sz="1200" dirty="0"/>
              <a:t>/* Create </a:t>
            </a:r>
            <a:r>
              <a:rPr lang="en-US" sz="1200" dirty="0" err="1"/>
              <a:t>config</a:t>
            </a:r>
            <a:r>
              <a:rPr lang="en-US" sz="1200" dirty="0"/>
              <a:t> file (does nothing and returns false if </a:t>
            </a:r>
          </a:p>
          <a:p>
            <a:r>
              <a:rPr lang="en-US" sz="1200" dirty="0"/>
              <a:t>  file already exists) */</a:t>
            </a:r>
          </a:p>
          <a:p>
            <a:r>
              <a:rPr lang="en-US" sz="1200" dirty="0"/>
              <a:t>if(! </a:t>
            </a:r>
            <a:r>
              <a:rPr lang="en-US" sz="1200" dirty="0" err="1"/>
              <a:t>lr</a:t>
            </a:r>
            <a:r>
              <a:rPr lang="en-US" sz="1200" dirty="0"/>
              <a:t>-&gt;</a:t>
            </a:r>
            <a:r>
              <a:rPr lang="en-US" sz="1200" dirty="0" err="1"/>
              <a:t>writeConfigFile</a:t>
            </a:r>
            <a:r>
              <a:rPr lang="en-US" sz="1200" dirty="0"/>
              <a:t>()) {</a:t>
            </a:r>
          </a:p>
          <a:p>
            <a:r>
              <a:rPr lang="en-US" sz="1200" dirty="0"/>
              <a:t>     /* If file already exists, get values of configurable</a:t>
            </a:r>
          </a:p>
          <a:p>
            <a:r>
              <a:rPr lang="en-US" sz="1200" dirty="0"/>
              <a:t>          parameters from it */</a:t>
            </a:r>
          </a:p>
          <a:p>
            <a:r>
              <a:rPr lang="en-US" sz="1200" dirty="0"/>
              <a:t>     </a:t>
            </a:r>
            <a:r>
              <a:rPr lang="en-US" sz="1200" dirty="0" err="1"/>
              <a:t>lr</a:t>
            </a:r>
            <a:r>
              <a:rPr lang="en-US" sz="1200" dirty="0"/>
              <a:t>-&gt;</a:t>
            </a:r>
            <a:r>
              <a:rPr lang="en-US" sz="1200" dirty="0" err="1"/>
              <a:t>readParam</a:t>
            </a:r>
            <a:r>
              <a:rPr lang="en-US" sz="1200" dirty="0"/>
              <a:t>(“</a:t>
            </a:r>
            <a:r>
              <a:rPr lang="en-US" sz="1200" dirty="0" err="1"/>
              <a:t>config_param</a:t>
            </a:r>
            <a:r>
              <a:rPr lang="en-US" sz="1200" dirty="0"/>
              <a:t>”, </a:t>
            </a:r>
            <a:r>
              <a:rPr lang="en-US" sz="1200" dirty="0" err="1"/>
              <a:t>config_param</a:t>
            </a:r>
            <a:r>
              <a:rPr lang="en-US" sz="1200" dirty="0"/>
              <a:t>);</a:t>
            </a:r>
          </a:p>
          <a:p>
            <a:r>
              <a:rPr lang="en-US" sz="1200" dirty="0"/>
              <a:t>     </a:t>
            </a:r>
            <a:r>
              <a:rPr lang="en-US" sz="1200" dirty="0" err="1"/>
              <a:t>lr</a:t>
            </a:r>
            <a:r>
              <a:rPr lang="en-US" sz="1200" dirty="0"/>
              <a:t>-&gt;</a:t>
            </a:r>
            <a:r>
              <a:rPr lang="en-US" sz="1200" dirty="0" err="1"/>
              <a:t>readParam</a:t>
            </a:r>
            <a:r>
              <a:rPr lang="en-US" sz="1200" dirty="0"/>
              <a:t>(“</a:t>
            </a:r>
            <a:r>
              <a:rPr lang="en-US" sz="1200" dirty="0" err="1"/>
              <a:t>config_callback</a:t>
            </a:r>
            <a:r>
              <a:rPr lang="en-US" sz="1200" dirty="0"/>
              <a:t>”, </a:t>
            </a:r>
            <a:r>
              <a:rPr lang="en-US" sz="1200" dirty="0" err="1"/>
              <a:t>config_callback</a:t>
            </a:r>
            <a:r>
              <a:rPr lang="en-US" sz="1200" dirty="0"/>
              <a:t>);</a:t>
            </a:r>
          </a:p>
          <a:p>
            <a:r>
              <a:rPr lang="en-US" sz="1200" dirty="0"/>
              <a:t>}</a:t>
            </a:r>
          </a:p>
          <a:p>
            <a:endParaRPr lang="en-US" sz="1200" dirty="0"/>
          </a:p>
          <a:p>
            <a:r>
              <a:rPr lang="en-US" sz="1200" dirty="0"/>
              <a:t>/* Now we can use the </a:t>
            </a:r>
            <a:r>
              <a:rPr lang="en-US" sz="1200" dirty="0" err="1"/>
              <a:t>int</a:t>
            </a:r>
            <a:r>
              <a:rPr lang="en-US" sz="1200" dirty="0"/>
              <a:t> and the function pointer */</a:t>
            </a:r>
          </a:p>
          <a:p>
            <a:endParaRPr lang="en-US" sz="1200" dirty="0"/>
          </a:p>
          <a:p>
            <a:endParaRPr lang="en-US" sz="1200" dirty="0"/>
          </a:p>
          <a:p>
            <a:endParaRPr lang="en-US" kern="1200" dirty="0"/>
          </a:p>
          <a:p>
            <a:endParaRPr lang="en-US" kern="1200" dirty="0"/>
          </a:p>
        </p:txBody>
      </p:sp>
      <p:sp>
        <p:nvSpPr>
          <p:cNvPr id="8" name="Rectangle 7"/>
          <p:cNvSpPr/>
          <p:nvPr/>
        </p:nvSpPr>
        <p:spPr>
          <a:xfrm>
            <a:off x="4648200" y="1447800"/>
            <a:ext cx="4343400" cy="464820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Tree>
    <p:extLst>
      <p:ext uri="{BB962C8B-B14F-4D97-AF65-F5344CB8AC3E}">
        <p14:creationId xmlns:p14="http://schemas.microsoft.com/office/powerpoint/2010/main" val="36047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438400" y="4400550"/>
            <a:ext cx="723900" cy="600075"/>
          </a:xfrm>
          <a:prstGeom prst="roundRect">
            <a:avLst/>
          </a:prstGeom>
          <a:solidFill>
            <a:srgbClr val="FFC000"/>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 Closer Look at Each Component</a:t>
            </a:r>
          </a:p>
        </p:txBody>
      </p:sp>
      <p:pic>
        <p:nvPicPr>
          <p:cNvPr id="6" name="Picture 5" descr="LuaFlowCha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86000"/>
            <a:ext cx="4612853" cy="2738692"/>
          </a:xfrm>
          <a:prstGeom prst="rect">
            <a:avLst/>
          </a:prstGeom>
        </p:spPr>
      </p:pic>
      <p:sp>
        <p:nvSpPr>
          <p:cNvPr id="7" name="TextBox 6"/>
          <p:cNvSpPr txBox="1"/>
          <p:nvPr/>
        </p:nvSpPr>
        <p:spPr>
          <a:xfrm>
            <a:off x="5181600" y="2209800"/>
            <a:ext cx="4108614" cy="3139321"/>
          </a:xfrm>
          <a:prstGeom prst="rect">
            <a:avLst/>
          </a:prstGeom>
          <a:noFill/>
        </p:spPr>
        <p:txBody>
          <a:bodyPr wrap="square" rtlCol="0">
            <a:spAutoFit/>
          </a:bodyPr>
          <a:lstStyle/>
          <a:p>
            <a:r>
              <a:rPr lang="en-US" dirty="0"/>
              <a:t>-- In </a:t>
            </a:r>
            <a:r>
              <a:rPr lang="en-US" dirty="0" err="1"/>
              <a:t>config.lua</a:t>
            </a:r>
            <a:endParaRPr lang="en-US" dirty="0"/>
          </a:p>
          <a:p>
            <a:endParaRPr lang="en-US" kern="1200" dirty="0"/>
          </a:p>
          <a:p>
            <a:r>
              <a:rPr lang="en-US" dirty="0" err="1"/>
              <a:t>config_param</a:t>
            </a:r>
            <a:r>
              <a:rPr lang="en-US" dirty="0"/>
              <a:t> = 5</a:t>
            </a:r>
          </a:p>
          <a:p>
            <a:endParaRPr lang="en-US" kern="1200" dirty="0"/>
          </a:p>
          <a:p>
            <a:r>
              <a:rPr lang="en-US" dirty="0" err="1"/>
              <a:t>c</a:t>
            </a:r>
            <a:r>
              <a:rPr lang="en-US" kern="1200" dirty="0" err="1"/>
              <a:t>onfig_callback</a:t>
            </a:r>
            <a:r>
              <a:rPr lang="en-US" kern="1200" dirty="0"/>
              <a:t> = function (arg0)</a:t>
            </a:r>
          </a:p>
          <a:p>
            <a:r>
              <a:rPr lang="en-US" dirty="0"/>
              <a:t>     -- Add a </a:t>
            </a:r>
            <a:r>
              <a:rPr lang="en-US" dirty="0" err="1"/>
              <a:t>Lua</a:t>
            </a:r>
            <a:r>
              <a:rPr lang="en-US" dirty="0"/>
              <a:t> function definition </a:t>
            </a:r>
          </a:p>
          <a:p>
            <a:r>
              <a:rPr lang="en-US" dirty="0"/>
              <a:t>     -- here </a:t>
            </a:r>
            <a:r>
              <a:rPr lang="en-US" kern="1200" dirty="0"/>
              <a:t>to override the default</a:t>
            </a:r>
          </a:p>
          <a:p>
            <a:r>
              <a:rPr lang="en-US" dirty="0"/>
              <a:t>     -- </a:t>
            </a:r>
            <a:r>
              <a:rPr lang="en-US" kern="1200" dirty="0"/>
              <a:t>behavior. </a:t>
            </a:r>
            <a:r>
              <a:rPr lang="en-US" dirty="0"/>
              <a:t>For example:</a:t>
            </a:r>
          </a:p>
          <a:p>
            <a:r>
              <a:rPr lang="en-US" kern="1200" dirty="0"/>
              <a:t>     print(arg0)</a:t>
            </a:r>
          </a:p>
          <a:p>
            <a:r>
              <a:rPr lang="en-US" dirty="0"/>
              <a:t>end</a:t>
            </a:r>
            <a:endParaRPr lang="en-US" kern="1200" dirty="0"/>
          </a:p>
          <a:p>
            <a:endParaRPr lang="en-US" kern="1200" dirty="0"/>
          </a:p>
        </p:txBody>
      </p:sp>
      <p:sp>
        <p:nvSpPr>
          <p:cNvPr id="8" name="Rectangle 7"/>
          <p:cNvSpPr/>
          <p:nvPr/>
        </p:nvSpPr>
        <p:spPr>
          <a:xfrm>
            <a:off x="5105400" y="2133600"/>
            <a:ext cx="3886200" cy="320040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Tree>
    <p:extLst>
      <p:ext uri="{BB962C8B-B14F-4D97-AF65-F5344CB8AC3E}">
        <p14:creationId xmlns:p14="http://schemas.microsoft.com/office/powerpoint/2010/main" val="36047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3238501" y="2419350"/>
            <a:ext cx="1781174" cy="1990725"/>
          </a:xfrm>
          <a:prstGeom prst="roundRect">
            <a:avLst/>
          </a:prstGeom>
          <a:solidFill>
            <a:srgbClr val="FFC000"/>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 Closer Look at Each Component</a:t>
            </a:r>
          </a:p>
        </p:txBody>
      </p:sp>
      <p:pic>
        <p:nvPicPr>
          <p:cNvPr id="6" name="Picture 5" descr="LuaFlowCha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86000"/>
            <a:ext cx="4612853" cy="2738692"/>
          </a:xfrm>
          <a:prstGeom prst="rect">
            <a:avLst/>
          </a:prstGeom>
        </p:spPr>
      </p:pic>
      <p:sp>
        <p:nvSpPr>
          <p:cNvPr id="7" name="TextBox 6"/>
          <p:cNvSpPr txBox="1"/>
          <p:nvPr/>
        </p:nvSpPr>
        <p:spPr>
          <a:xfrm>
            <a:off x="5181600" y="1752600"/>
            <a:ext cx="4108614" cy="4247317"/>
          </a:xfrm>
          <a:prstGeom prst="rect">
            <a:avLst/>
          </a:prstGeom>
          <a:noFill/>
        </p:spPr>
        <p:txBody>
          <a:bodyPr wrap="square" rtlCol="0">
            <a:spAutoFit/>
          </a:bodyPr>
          <a:lstStyle/>
          <a:p>
            <a:r>
              <a:rPr lang="en-US" kern="1200" dirty="0"/>
              <a:t>/* In </a:t>
            </a:r>
            <a:r>
              <a:rPr lang="en-US" kern="1200" dirty="0" err="1"/>
              <a:t>model.cpp</a:t>
            </a:r>
            <a:r>
              <a:rPr lang="en-US" kern="1200" dirty="0"/>
              <a:t> */</a:t>
            </a:r>
          </a:p>
          <a:p>
            <a:endParaRPr lang="en-US" dirty="0"/>
          </a:p>
          <a:p>
            <a:r>
              <a:rPr lang="en-US" dirty="0"/>
              <a:t>/* Can use the </a:t>
            </a:r>
            <a:r>
              <a:rPr lang="en-US" dirty="0" err="1"/>
              <a:t>int</a:t>
            </a:r>
            <a:r>
              <a:rPr lang="en-US" dirty="0"/>
              <a:t> */</a:t>
            </a:r>
          </a:p>
          <a:p>
            <a:r>
              <a:rPr lang="en-US" dirty="0" err="1"/>
              <a:t>some_function</a:t>
            </a:r>
            <a:r>
              <a:rPr lang="en-US" dirty="0"/>
              <a:t>(</a:t>
            </a:r>
            <a:r>
              <a:rPr lang="en-US" dirty="0" err="1"/>
              <a:t>config_param</a:t>
            </a:r>
            <a:r>
              <a:rPr lang="en-US" dirty="0"/>
              <a:t>);</a:t>
            </a:r>
          </a:p>
          <a:p>
            <a:endParaRPr lang="en-US" kern="1200" dirty="0"/>
          </a:p>
          <a:p>
            <a:r>
              <a:rPr lang="en-US" dirty="0"/>
              <a:t>/* Can use the callback */</a:t>
            </a:r>
          </a:p>
          <a:p>
            <a:r>
              <a:rPr lang="en-US" dirty="0" err="1"/>
              <a:t>c</a:t>
            </a:r>
            <a:r>
              <a:rPr lang="en-US" kern="1200" dirty="0" err="1"/>
              <a:t>onfig_callback</a:t>
            </a:r>
            <a:r>
              <a:rPr lang="en-US" kern="1200" dirty="0"/>
              <a:t>(42);</a:t>
            </a:r>
          </a:p>
          <a:p>
            <a:endParaRPr lang="en-US" dirty="0"/>
          </a:p>
          <a:p>
            <a:r>
              <a:rPr lang="en-US" kern="1200" dirty="0"/>
              <a:t>/* Can reload from </a:t>
            </a:r>
            <a:r>
              <a:rPr lang="en-US" kern="1200" dirty="0" err="1"/>
              <a:t>config</a:t>
            </a:r>
            <a:r>
              <a:rPr lang="en-US" kern="1200" dirty="0"/>
              <a:t> file at any time */</a:t>
            </a:r>
          </a:p>
          <a:p>
            <a:r>
              <a:rPr lang="en-US" dirty="0"/>
              <a:t>if (</a:t>
            </a:r>
            <a:r>
              <a:rPr lang="en-US" dirty="0" err="1"/>
              <a:t>someCondition</a:t>
            </a:r>
            <a:r>
              <a:rPr lang="en-US" dirty="0"/>
              <a:t>) {</a:t>
            </a:r>
          </a:p>
          <a:p>
            <a:r>
              <a:rPr lang="en-US" kern="1200" dirty="0"/>
              <a:t>     </a:t>
            </a:r>
            <a:r>
              <a:rPr lang="en-US" kern="1200" dirty="0" err="1"/>
              <a:t>lr</a:t>
            </a:r>
            <a:r>
              <a:rPr lang="en-US" kern="1200" dirty="0"/>
              <a:t>-&gt;</a:t>
            </a:r>
            <a:r>
              <a:rPr lang="en-US" kern="1200" dirty="0" err="1"/>
              <a:t>readParam</a:t>
            </a:r>
            <a:r>
              <a:rPr lang="en-US" kern="1200" dirty="0"/>
              <a:t>(“</a:t>
            </a:r>
            <a:r>
              <a:rPr lang="en-US" kern="1200" dirty="0" err="1"/>
              <a:t>config_callback</a:t>
            </a:r>
            <a:r>
              <a:rPr lang="en-US" kern="1200" dirty="0"/>
              <a:t>”,</a:t>
            </a:r>
          </a:p>
          <a:p>
            <a:r>
              <a:rPr lang="en-US" dirty="0"/>
              <a:t>          </a:t>
            </a:r>
            <a:r>
              <a:rPr lang="en-US" kern="1200" dirty="0" err="1"/>
              <a:t>config_callback</a:t>
            </a:r>
            <a:r>
              <a:rPr lang="en-US" dirty="0"/>
              <a:t>);</a:t>
            </a:r>
          </a:p>
          <a:p>
            <a:r>
              <a:rPr lang="en-US" kern="1200" dirty="0"/>
              <a:t>}</a:t>
            </a:r>
          </a:p>
          <a:p>
            <a:endParaRPr lang="en-US" kern="1200" dirty="0"/>
          </a:p>
        </p:txBody>
      </p:sp>
      <p:sp>
        <p:nvSpPr>
          <p:cNvPr id="8" name="Rectangle 7"/>
          <p:cNvSpPr/>
          <p:nvPr/>
        </p:nvSpPr>
        <p:spPr>
          <a:xfrm>
            <a:off x="5105400" y="1676400"/>
            <a:ext cx="3886200" cy="419100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Tree>
    <p:extLst>
      <p:ext uri="{BB962C8B-B14F-4D97-AF65-F5344CB8AC3E}">
        <p14:creationId xmlns:p14="http://schemas.microsoft.com/office/powerpoint/2010/main" val="36047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Overview</a:t>
            </a:r>
            <a:endParaRPr lang="en-US" dirty="0"/>
          </a:p>
        </p:txBody>
      </p:sp>
      <p:sp>
        <p:nvSpPr>
          <p:cNvPr id="3" name="Content Placeholder 2"/>
          <p:cNvSpPr>
            <a:spLocks noGrp="1"/>
          </p:cNvSpPr>
          <p:nvPr>
            <p:ph idx="1"/>
          </p:nvPr>
        </p:nvSpPr>
        <p:spPr/>
        <p:txBody>
          <a:bodyPr/>
          <a:lstStyle/>
          <a:p>
            <a:pPr lvl="0"/>
            <a:r>
              <a:rPr lang="en-US" dirty="0"/>
              <a:t>Important points:</a:t>
            </a:r>
          </a:p>
          <a:p>
            <a:pPr lvl="1"/>
            <a:r>
              <a:rPr lang="en-US" dirty="0"/>
              <a:t>There is overhead associated with </a:t>
            </a:r>
            <a:r>
              <a:rPr lang="en-US" dirty="0" smtClean="0"/>
              <a:t>both </a:t>
            </a:r>
            <a:r>
              <a:rPr lang="en-US" dirty="0" err="1" smtClean="0"/>
              <a:t>Jitting</a:t>
            </a:r>
            <a:r>
              <a:rPr lang="en-US" dirty="0" smtClean="0"/>
              <a:t> </a:t>
            </a:r>
            <a:r>
              <a:rPr lang="en-US" dirty="0"/>
              <a:t>and calling </a:t>
            </a:r>
            <a:r>
              <a:rPr lang="en-US" dirty="0" err="1"/>
              <a:t>Lua</a:t>
            </a:r>
            <a:r>
              <a:rPr lang="en-US" dirty="0"/>
              <a:t> function from C</a:t>
            </a:r>
          </a:p>
          <a:p>
            <a:pPr lvl="1"/>
            <a:r>
              <a:rPr lang="en-US" dirty="0"/>
              <a:t>However, </a:t>
            </a:r>
            <a:r>
              <a:rPr lang="en-US" dirty="0" err="1"/>
              <a:t>LuaJIT</a:t>
            </a:r>
            <a:r>
              <a:rPr lang="en-US" dirty="0"/>
              <a:t> is very </a:t>
            </a:r>
            <a:r>
              <a:rPr lang="en-US" dirty="0" smtClean="0"/>
              <a:t>fast, even faster than C++ in certain test cases</a:t>
            </a:r>
          </a:p>
          <a:p>
            <a:pPr lvl="1"/>
            <a:r>
              <a:rPr lang="en-US" dirty="0" smtClean="0"/>
              <a:t>So slowdown is a function of JIT time, </a:t>
            </a:r>
            <a:r>
              <a:rPr lang="en-US" dirty="0" err="1" smtClean="0"/>
              <a:t>Lua</a:t>
            </a:r>
            <a:r>
              <a:rPr lang="en-US" dirty="0" smtClean="0"/>
              <a:t> C API overhead and the speed of </a:t>
            </a:r>
            <a:r>
              <a:rPr lang="en-US" dirty="0" err="1" smtClean="0"/>
              <a:t>LuaJIT</a:t>
            </a:r>
            <a:r>
              <a:rPr lang="en-US" dirty="0" smtClean="0"/>
              <a:t> in a certain problem</a:t>
            </a:r>
            <a:endParaRPr lang="en-US" dirty="0"/>
          </a:p>
          <a:p>
            <a:pPr lvl="0"/>
            <a:r>
              <a:rPr lang="en-US" dirty="0"/>
              <a:t>Penalty to executable size for inclusion of LEJIT is small</a:t>
            </a:r>
          </a:p>
          <a:p>
            <a:pPr lvl="1"/>
            <a:r>
              <a:rPr lang="en-US" dirty="0" smtClean="0"/>
              <a:t>1KB on disk / 2MB in memory </a:t>
            </a:r>
            <a:r>
              <a:rPr lang="en-US" dirty="0"/>
              <a:t>difference for </a:t>
            </a:r>
            <a:r>
              <a:rPr lang="en-US" dirty="0" smtClean="0"/>
              <a:t>benchmarks</a:t>
            </a:r>
            <a:endParaRPr lang="en-US" dirty="0"/>
          </a:p>
          <a:p>
            <a:r>
              <a:rPr lang="en-US" dirty="0"/>
              <a:t>Bottom line: minimize calls to configurable callbacks in nested loops and you’ll be fine</a:t>
            </a:r>
          </a:p>
          <a:p>
            <a:pPr lvl="0"/>
            <a:endParaRPr lang="en-US" dirty="0"/>
          </a:p>
          <a:p>
            <a:pPr marL="344488" lvl="1" indent="0">
              <a:buNone/>
            </a:pPr>
            <a:endParaRPr lang="en-US" dirty="0"/>
          </a:p>
        </p:txBody>
      </p:sp>
    </p:spTree>
    <p:extLst>
      <p:ext uri="{BB962C8B-B14F-4D97-AF65-F5344CB8AC3E}">
        <p14:creationId xmlns:p14="http://schemas.microsoft.com/office/powerpoint/2010/main" val="295877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 </a:t>
            </a:r>
            <a:r>
              <a:rPr lang="en-US" sz="2400" dirty="0" smtClean="0"/>
              <a:t>Scientific Benchmarks C++ vs. </a:t>
            </a:r>
            <a:r>
              <a:rPr lang="en-US" sz="2400" dirty="0" err="1" smtClean="0"/>
              <a:t>Lejit</a:t>
            </a:r>
            <a:endParaRPr lang="en-US" sz="2400" dirty="0"/>
          </a:p>
        </p:txBody>
      </p:sp>
      <p:pic>
        <p:nvPicPr>
          <p:cNvPr id="12" name="Picture 11" descr="Performanc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24000"/>
            <a:ext cx="5638800" cy="3730283"/>
          </a:xfrm>
          <a:prstGeom prst="rect">
            <a:avLst/>
          </a:prstGeom>
        </p:spPr>
      </p:pic>
      <p:sp>
        <p:nvSpPr>
          <p:cNvPr id="3" name="Text Placeholder 2"/>
          <p:cNvSpPr>
            <a:spLocks noGrp="1"/>
          </p:cNvSpPr>
          <p:nvPr>
            <p:ph type="body" sz="quarter" idx="10"/>
          </p:nvPr>
        </p:nvSpPr>
        <p:spPr>
          <a:xfrm>
            <a:off x="1143000" y="5410200"/>
            <a:ext cx="6896100" cy="998537"/>
          </a:xfrm>
        </p:spPr>
        <p:txBody>
          <a:bodyPr/>
          <a:lstStyle/>
          <a:p>
            <a:pPr algn="ctr"/>
            <a:r>
              <a:rPr lang="en-US" dirty="0"/>
              <a:t>Tests done on Mac mini using clang++ for C++</a:t>
            </a:r>
          </a:p>
        </p:txBody>
      </p:sp>
    </p:spTree>
    <p:extLst>
      <p:ext uri="{BB962C8B-B14F-4D97-AF65-F5344CB8AC3E}">
        <p14:creationId xmlns:p14="http://schemas.microsoft.com/office/powerpoint/2010/main" val="362510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 Cost of </a:t>
            </a:r>
            <a:r>
              <a:rPr lang="en-US" dirty="0" err="1" smtClean="0"/>
              <a:t>Jitting</a:t>
            </a:r>
            <a:endParaRPr lang="en-US" dirty="0"/>
          </a:p>
        </p:txBody>
      </p:sp>
      <p:sp>
        <p:nvSpPr>
          <p:cNvPr id="3" name="Text Placeholder 2"/>
          <p:cNvSpPr>
            <a:spLocks noGrp="1"/>
          </p:cNvSpPr>
          <p:nvPr>
            <p:ph type="body" sz="quarter" idx="10"/>
          </p:nvPr>
        </p:nvSpPr>
        <p:spPr>
          <a:xfrm>
            <a:off x="457200" y="4495800"/>
            <a:ext cx="8077200" cy="998537"/>
          </a:xfrm>
        </p:spPr>
        <p:txBody>
          <a:bodyPr/>
          <a:lstStyle/>
          <a:p>
            <a:pPr algn="ctr"/>
            <a:r>
              <a:rPr lang="en-US" dirty="0" smtClean="0"/>
              <a:t>Overhead for JIT compiling callback is one time cost of about ~0.5ms</a:t>
            </a:r>
            <a:endParaRPr lang="en-US" dirty="0"/>
          </a:p>
        </p:txBody>
      </p:sp>
      <p:pic>
        <p:nvPicPr>
          <p:cNvPr id="8" name="Picture 7" descr="LU_overhead_noto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52600"/>
            <a:ext cx="4343400" cy="2616436"/>
          </a:xfrm>
          <a:prstGeom prst="rect">
            <a:avLst/>
          </a:prstGeom>
        </p:spPr>
      </p:pic>
      <p:pic>
        <p:nvPicPr>
          <p:cNvPr id="9" name="Picture 8" descr="MC_overhe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52600"/>
            <a:ext cx="4310358" cy="2590800"/>
          </a:xfrm>
          <a:prstGeom prst="rect">
            <a:avLst/>
          </a:prstGeom>
        </p:spPr>
      </p:pic>
    </p:spTree>
    <p:extLst>
      <p:ext uri="{BB962C8B-B14F-4D97-AF65-F5344CB8AC3E}">
        <p14:creationId xmlns:p14="http://schemas.microsoft.com/office/powerpoint/2010/main" val="405428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 Cost of </a:t>
            </a:r>
            <a:r>
              <a:rPr lang="en-US" dirty="0" err="1" smtClean="0"/>
              <a:t>Jitting</a:t>
            </a:r>
            <a:endParaRPr lang="en-US" dirty="0"/>
          </a:p>
        </p:txBody>
      </p:sp>
      <p:sp>
        <p:nvSpPr>
          <p:cNvPr id="3" name="Text Placeholder 2"/>
          <p:cNvSpPr>
            <a:spLocks noGrp="1"/>
          </p:cNvSpPr>
          <p:nvPr>
            <p:ph type="body" sz="quarter" idx="10"/>
          </p:nvPr>
        </p:nvSpPr>
        <p:spPr>
          <a:xfrm>
            <a:off x="533400" y="4495800"/>
            <a:ext cx="8001000" cy="998537"/>
          </a:xfrm>
        </p:spPr>
        <p:txBody>
          <a:bodyPr/>
          <a:lstStyle/>
          <a:p>
            <a:pPr algn="ctr"/>
            <a:r>
              <a:rPr lang="en-US" dirty="0" smtClean="0"/>
              <a:t>JIT overhead increases to ~5ms if including </a:t>
            </a:r>
            <a:r>
              <a:rPr lang="en-US" dirty="0" err="1" smtClean="0"/>
              <a:t>Lua</a:t>
            </a:r>
            <a:r>
              <a:rPr lang="en-US" dirty="0" smtClean="0"/>
              <a:t> torch or </a:t>
            </a:r>
            <a:r>
              <a:rPr lang="en-US" dirty="0" err="1" smtClean="0"/>
              <a:t>gnuplot</a:t>
            </a:r>
            <a:r>
              <a:rPr lang="en-US" dirty="0" smtClean="0"/>
              <a:t> libraries (10ms for both). With LEJIT you can choose whether to include these libraries or not.</a:t>
            </a:r>
            <a:endParaRPr lang="en-US" dirty="0"/>
          </a:p>
        </p:txBody>
      </p:sp>
      <p:pic>
        <p:nvPicPr>
          <p:cNvPr id="10" name="Picture 9" descr="LU_overhead_noto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752600"/>
            <a:ext cx="4267200" cy="2570534"/>
          </a:xfrm>
          <a:prstGeom prst="rect">
            <a:avLst/>
          </a:prstGeom>
        </p:spPr>
      </p:pic>
    </p:spTree>
    <p:extLst>
      <p:ext uri="{BB962C8B-B14F-4D97-AF65-F5344CB8AC3E}">
        <p14:creationId xmlns:p14="http://schemas.microsoft.com/office/powerpoint/2010/main" val="249759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In Situ Visualization</a:t>
            </a:r>
            <a:endParaRPr lang="en-US" dirty="0"/>
          </a:p>
        </p:txBody>
      </p:sp>
      <p:sp>
        <p:nvSpPr>
          <p:cNvPr id="3" name="Content Placeholder 2"/>
          <p:cNvSpPr>
            <a:spLocks noGrp="1"/>
          </p:cNvSpPr>
          <p:nvPr>
            <p:ph idx="1"/>
          </p:nvPr>
        </p:nvSpPr>
        <p:spPr/>
        <p:txBody>
          <a:bodyPr/>
          <a:lstStyle/>
          <a:p>
            <a:pPr lvl="0"/>
            <a:r>
              <a:rPr lang="en-US" dirty="0" smtClean="0"/>
              <a:t>There is a significant performance cost depending on the complexity of the analysis added</a:t>
            </a:r>
          </a:p>
          <a:p>
            <a:pPr lvl="1"/>
            <a:r>
              <a:rPr lang="en-US" dirty="0" smtClean="0"/>
              <a:t>For example, ~300x slowdown for plotting in each iteration of Monte Carlo benchmark</a:t>
            </a:r>
            <a:endParaRPr lang="en-US" dirty="0"/>
          </a:p>
          <a:p>
            <a:pPr lvl="0"/>
            <a:r>
              <a:rPr lang="en-US" dirty="0" smtClean="0"/>
              <a:t>However, cost scales with how often you are plotting</a:t>
            </a:r>
          </a:p>
          <a:p>
            <a:pPr lvl="1"/>
            <a:r>
              <a:rPr lang="en-US" dirty="0" smtClean="0"/>
              <a:t>For example, plot only once every 10 iterations and for a ~30x slowdown</a:t>
            </a:r>
          </a:p>
          <a:p>
            <a:r>
              <a:rPr lang="en-US" dirty="0"/>
              <a:t>Also a flat 10ms penalty for JIT compilation (inclusion of both torch and </a:t>
            </a:r>
            <a:r>
              <a:rPr lang="en-US" dirty="0" err="1"/>
              <a:t>gnuplot</a:t>
            </a:r>
            <a:r>
              <a:rPr lang="en-US" dirty="0"/>
              <a:t> libraries</a:t>
            </a:r>
            <a:r>
              <a:rPr lang="en-US" dirty="0" smtClean="0"/>
              <a:t>)</a:t>
            </a:r>
          </a:p>
          <a:p>
            <a:r>
              <a:rPr lang="en-US" dirty="0" smtClean="0"/>
              <a:t>Still, extremely flexible and easy to set up (only ~3 lines for Monte Carlo)</a:t>
            </a:r>
            <a:endParaRPr lang="en-US" dirty="0"/>
          </a:p>
          <a:p>
            <a:pPr lvl="0"/>
            <a:endParaRPr lang="en-US" dirty="0"/>
          </a:p>
          <a:p>
            <a:pPr marL="344488" lvl="1" indent="0">
              <a:buNone/>
            </a:pPr>
            <a:endParaRPr lang="en-US" dirty="0"/>
          </a:p>
        </p:txBody>
      </p:sp>
    </p:spTree>
    <p:extLst>
      <p:ext uri="{BB962C8B-B14F-4D97-AF65-F5344CB8AC3E}">
        <p14:creationId xmlns:p14="http://schemas.microsoft.com/office/powerpoint/2010/main" val="349085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 Situ Visualization</a:t>
            </a:r>
          </a:p>
        </p:txBody>
      </p:sp>
      <p:sp>
        <p:nvSpPr>
          <p:cNvPr id="3" name="Text Placeholder 2"/>
          <p:cNvSpPr>
            <a:spLocks noGrp="1"/>
          </p:cNvSpPr>
          <p:nvPr>
            <p:ph type="body" sz="quarter" idx="10"/>
          </p:nvPr>
        </p:nvSpPr>
        <p:spPr>
          <a:xfrm>
            <a:off x="457200" y="5181600"/>
            <a:ext cx="8229600" cy="533400"/>
          </a:xfrm>
        </p:spPr>
        <p:txBody>
          <a:bodyPr/>
          <a:lstStyle/>
          <a:p>
            <a:pPr algn="ctr"/>
            <a:r>
              <a:rPr lang="en-US" dirty="0"/>
              <a:t>Plot generated </a:t>
            </a:r>
            <a:r>
              <a:rPr lang="en-US" dirty="0" smtClean="0"/>
              <a:t>with</a:t>
            </a:r>
            <a:r>
              <a:rPr lang="en-US" dirty="0" smtClean="0"/>
              <a:t> </a:t>
            </a:r>
            <a:r>
              <a:rPr lang="en-US" dirty="0" err="1"/>
              <a:t>gnuplot</a:t>
            </a:r>
            <a:r>
              <a:rPr lang="en-US" dirty="0"/>
              <a:t>/torch during run of Monte Carlo benchmark showing randomly generated points being used to find the value of pi</a:t>
            </a:r>
          </a:p>
        </p:txBody>
      </p:sp>
      <p:pic>
        <p:nvPicPr>
          <p:cNvPr id="8" name="Picture 7" descr="MC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24000"/>
            <a:ext cx="4572000" cy="3429000"/>
          </a:xfrm>
          <a:prstGeom prst="rect">
            <a:avLst/>
          </a:prstGeom>
        </p:spPr>
      </p:pic>
    </p:spTree>
    <p:extLst>
      <p:ext uri="{BB962C8B-B14F-4D97-AF65-F5344CB8AC3E}">
        <p14:creationId xmlns:p14="http://schemas.microsoft.com/office/powerpoint/2010/main" val="373917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lstStyle/>
          <a:p>
            <a:pPr lvl="0"/>
            <a:r>
              <a:rPr lang="en-US" dirty="0"/>
              <a:t>Continued performance </a:t>
            </a:r>
            <a:r>
              <a:rPr lang="en-US" dirty="0" smtClean="0"/>
              <a:t>benchmarking</a:t>
            </a:r>
          </a:p>
          <a:p>
            <a:pPr lvl="1"/>
            <a:r>
              <a:rPr lang="en-US" dirty="0" smtClean="0"/>
              <a:t>Cost imposed by </a:t>
            </a:r>
            <a:r>
              <a:rPr lang="en-US" dirty="0" err="1" smtClean="0"/>
              <a:t>Lua</a:t>
            </a:r>
            <a:r>
              <a:rPr lang="en-US" dirty="0" smtClean="0"/>
              <a:t> C API</a:t>
            </a:r>
            <a:endParaRPr lang="en-US" dirty="0"/>
          </a:p>
          <a:p>
            <a:pPr lvl="1"/>
            <a:r>
              <a:rPr lang="en-US" dirty="0" smtClean="0"/>
              <a:t>Cost </a:t>
            </a:r>
            <a:r>
              <a:rPr lang="en-US" dirty="0"/>
              <a:t>of in situ visualization</a:t>
            </a:r>
          </a:p>
          <a:p>
            <a:pPr lvl="1"/>
            <a:r>
              <a:rPr lang="en-US" dirty="0"/>
              <a:t>Comparison of different interfaces</a:t>
            </a:r>
          </a:p>
          <a:p>
            <a:pPr marL="0" lvl="0" indent="0">
              <a:buNone/>
            </a:pPr>
            <a:endParaRPr lang="en-US" dirty="0"/>
          </a:p>
          <a:p>
            <a:pPr lvl="0"/>
            <a:r>
              <a:rPr lang="en-US" dirty="0"/>
              <a:t>Use of LEJIT with a large code (VPIC)</a:t>
            </a:r>
          </a:p>
        </p:txBody>
      </p:sp>
    </p:spTree>
    <p:extLst>
      <p:ext uri="{BB962C8B-B14F-4D97-AF65-F5344CB8AC3E}">
        <p14:creationId xmlns:p14="http://schemas.microsoft.com/office/powerpoint/2010/main" val="241379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457200" lvl="0" indent="-457200">
              <a:lnSpc>
                <a:spcPct val="200000"/>
              </a:lnSpc>
              <a:buFont typeface="+mj-lt"/>
              <a:buAutoNum type="arabicPeriod"/>
            </a:pPr>
            <a:r>
              <a:rPr lang="en-US" dirty="0"/>
              <a:t>Motivation / Definitions</a:t>
            </a:r>
          </a:p>
          <a:p>
            <a:pPr marL="457200" lvl="0" indent="-457200">
              <a:lnSpc>
                <a:spcPct val="200000"/>
              </a:lnSpc>
              <a:buFont typeface="+mj-lt"/>
              <a:buAutoNum type="arabicPeriod"/>
            </a:pPr>
            <a:r>
              <a:rPr lang="en-US" dirty="0"/>
              <a:t>Usage</a:t>
            </a:r>
          </a:p>
          <a:p>
            <a:pPr marL="457200" lvl="0" indent="-457200">
              <a:lnSpc>
                <a:spcPct val="200000"/>
              </a:lnSpc>
              <a:buFont typeface="+mj-lt"/>
              <a:buAutoNum type="arabicPeriod"/>
            </a:pPr>
            <a:r>
              <a:rPr lang="en-US" dirty="0"/>
              <a:t>Performance</a:t>
            </a:r>
          </a:p>
          <a:p>
            <a:pPr marL="457200" lvl="0" indent="-457200">
              <a:lnSpc>
                <a:spcPct val="200000"/>
              </a:lnSpc>
              <a:buFont typeface="+mj-lt"/>
              <a:buAutoNum type="arabicPeriod"/>
            </a:pPr>
            <a:r>
              <a:rPr lang="en-US" dirty="0"/>
              <a:t>What’s next</a:t>
            </a:r>
          </a:p>
        </p:txBody>
      </p:sp>
    </p:spTree>
    <p:extLst>
      <p:ext uri="{BB962C8B-B14F-4D97-AF65-F5344CB8AC3E}">
        <p14:creationId xmlns:p14="http://schemas.microsoft.com/office/powerpoint/2010/main" val="331019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Content Placeholder 3"/>
          <p:cNvSpPr>
            <a:spLocks noGrp="1"/>
          </p:cNvSpPr>
          <p:nvPr>
            <p:ph sz="quarter" idx="12"/>
          </p:nvPr>
        </p:nvSpPr>
        <p:spPr/>
        <p:txBody>
          <a:bodyPr/>
          <a:lstStyle/>
          <a:p>
            <a:endParaRPr lang="en-US" dirty="0"/>
          </a:p>
          <a:p>
            <a:r>
              <a:rPr lang="en-US" dirty="0"/>
              <a:t>I’ve had a great summer at LANL, and hope to keep in contact and return someday. </a:t>
            </a:r>
          </a:p>
          <a:p>
            <a:endParaRPr lang="en-US" dirty="0"/>
          </a:p>
          <a:p>
            <a:r>
              <a:rPr lang="en-US" dirty="0"/>
              <a:t>See you around!</a:t>
            </a:r>
          </a:p>
        </p:txBody>
      </p:sp>
    </p:spTree>
    <p:extLst>
      <p:ext uri="{BB962C8B-B14F-4D97-AF65-F5344CB8AC3E}">
        <p14:creationId xmlns:p14="http://schemas.microsoft.com/office/powerpoint/2010/main" val="324770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lvl="0"/>
            <a:r>
              <a:rPr lang="en-US" dirty="0"/>
              <a:t>How will next generation codes be structured?</a:t>
            </a:r>
          </a:p>
          <a:p>
            <a:pPr lvl="1"/>
            <a:r>
              <a:rPr lang="en-US" dirty="0"/>
              <a:t>Problem: workflow for configuring input data and parameters for complex codes could be more flexible and dynamic</a:t>
            </a:r>
          </a:p>
          <a:p>
            <a:pPr marL="344488" lvl="1" indent="0">
              <a:buNone/>
            </a:pPr>
            <a:endParaRPr lang="en-US" dirty="0"/>
          </a:p>
        </p:txBody>
      </p:sp>
    </p:spTree>
    <p:extLst>
      <p:ext uri="{BB962C8B-B14F-4D97-AF65-F5344CB8AC3E}">
        <p14:creationId xmlns:p14="http://schemas.microsoft.com/office/powerpoint/2010/main" val="274097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lvl="0"/>
            <a:r>
              <a:rPr lang="en-US" dirty="0"/>
              <a:t>How will next generation codes be structured?</a:t>
            </a:r>
          </a:p>
          <a:p>
            <a:pPr lvl="1"/>
            <a:r>
              <a:rPr lang="en-US" dirty="0"/>
              <a:t>Problem: workflow for configuring input data and parameters for complex codes could be more flexible and dynamic</a:t>
            </a:r>
          </a:p>
          <a:p>
            <a:pPr lvl="1"/>
            <a:endParaRPr lang="en-US" dirty="0"/>
          </a:p>
          <a:p>
            <a:pPr lvl="0"/>
            <a:r>
              <a:rPr lang="en-US" dirty="0"/>
              <a:t>Proposal: Use an </a:t>
            </a:r>
            <a:r>
              <a:rPr lang="en-US" i="1" dirty="0"/>
              <a:t>embedded language</a:t>
            </a:r>
            <a:r>
              <a:rPr lang="en-US" dirty="0"/>
              <a:t> such as </a:t>
            </a:r>
            <a:r>
              <a:rPr lang="en-US" dirty="0" err="1"/>
              <a:t>Lua</a:t>
            </a:r>
            <a:r>
              <a:rPr lang="en-US" dirty="0"/>
              <a:t> to enable configurable parameters and new function callbacks to be added without recompiling entire application or </a:t>
            </a:r>
            <a:r>
              <a:rPr lang="en-US" dirty="0" err="1"/>
              <a:t>submodules</a:t>
            </a:r>
            <a:endParaRPr lang="en-US" dirty="0"/>
          </a:p>
        </p:txBody>
      </p:sp>
    </p:spTree>
    <p:extLst>
      <p:ext uri="{BB962C8B-B14F-4D97-AF65-F5344CB8AC3E}">
        <p14:creationId xmlns:p14="http://schemas.microsoft.com/office/powerpoint/2010/main" val="274097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Embedded Language?</a:t>
            </a:r>
          </a:p>
        </p:txBody>
      </p:sp>
      <p:sp>
        <p:nvSpPr>
          <p:cNvPr id="3" name="Content Placeholder 2"/>
          <p:cNvSpPr>
            <a:spLocks noGrp="1"/>
          </p:cNvSpPr>
          <p:nvPr>
            <p:ph idx="1"/>
          </p:nvPr>
        </p:nvSpPr>
        <p:spPr/>
        <p:txBody>
          <a:bodyPr/>
          <a:lstStyle/>
          <a:p>
            <a:pPr lvl="0"/>
            <a:r>
              <a:rPr lang="en-US" dirty="0"/>
              <a:t>A language with a lightweight compiler which can be easily integrated with code written in a system language such as C/C++/FORTRAN</a:t>
            </a:r>
          </a:p>
          <a:p>
            <a:pPr lvl="0"/>
            <a:endParaRPr lang="en-US" dirty="0"/>
          </a:p>
          <a:p>
            <a:pPr lvl="0"/>
            <a:r>
              <a:rPr lang="en-US" dirty="0"/>
              <a:t>Code written in system language can call scripts and functions written in the embedded language, which are JIT compiled at runtime</a:t>
            </a:r>
          </a:p>
          <a:p>
            <a:pPr lvl="1"/>
            <a:r>
              <a:rPr lang="en-US" dirty="0"/>
              <a:t>JIT compilation: compilation performed at run time as opposed to ahead of time (AOT)</a:t>
            </a:r>
          </a:p>
          <a:p>
            <a:pPr marL="0" lvl="0" indent="0">
              <a:buNone/>
            </a:pPr>
            <a:endParaRPr lang="en-US" dirty="0"/>
          </a:p>
        </p:txBody>
      </p:sp>
    </p:spTree>
    <p:extLst>
      <p:ext uri="{BB962C8B-B14F-4D97-AF65-F5344CB8AC3E}">
        <p14:creationId xmlns:p14="http://schemas.microsoft.com/office/powerpoint/2010/main" val="274097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 Have Done So Far</a:t>
            </a:r>
          </a:p>
        </p:txBody>
      </p:sp>
      <p:sp>
        <p:nvSpPr>
          <p:cNvPr id="3" name="Content Placeholder 2"/>
          <p:cNvSpPr>
            <a:spLocks noGrp="1"/>
          </p:cNvSpPr>
          <p:nvPr>
            <p:ph idx="1"/>
          </p:nvPr>
        </p:nvSpPr>
        <p:spPr/>
        <p:txBody>
          <a:bodyPr/>
          <a:lstStyle/>
          <a:p>
            <a:pPr lvl="0"/>
            <a:r>
              <a:rPr lang="en-US" dirty="0"/>
              <a:t>Created LEJIT (</a:t>
            </a:r>
            <a:r>
              <a:rPr lang="en-US" dirty="0" err="1"/>
              <a:t>Lua</a:t>
            </a:r>
            <a:r>
              <a:rPr lang="en-US" dirty="0"/>
              <a:t> Easy Just-In-Time library)</a:t>
            </a:r>
          </a:p>
          <a:p>
            <a:pPr lvl="0"/>
            <a:r>
              <a:rPr lang="en-US" dirty="0"/>
              <a:t>LEJIT is a package for C/C++ codes which allows for easy management of configurable parameters and function callbacks through a generated </a:t>
            </a:r>
            <a:r>
              <a:rPr lang="en-US" dirty="0" err="1"/>
              <a:t>Lua</a:t>
            </a:r>
            <a:r>
              <a:rPr lang="en-US" dirty="0"/>
              <a:t> </a:t>
            </a:r>
            <a:r>
              <a:rPr lang="en-US" dirty="0" err="1"/>
              <a:t>config</a:t>
            </a:r>
            <a:r>
              <a:rPr lang="en-US" dirty="0"/>
              <a:t> file</a:t>
            </a:r>
          </a:p>
          <a:p>
            <a:pPr lvl="1"/>
            <a:r>
              <a:rPr lang="en-US" dirty="0"/>
              <a:t>Developers register variables/function pointers as configurable</a:t>
            </a:r>
          </a:p>
          <a:p>
            <a:pPr lvl="1"/>
            <a:r>
              <a:rPr lang="en-US" dirty="0"/>
              <a:t>An easily readable </a:t>
            </a:r>
            <a:r>
              <a:rPr lang="en-US" dirty="0" err="1"/>
              <a:t>config</a:t>
            </a:r>
            <a:r>
              <a:rPr lang="en-US" dirty="0"/>
              <a:t> file is created in which users can modify parameter values/add </a:t>
            </a:r>
            <a:r>
              <a:rPr lang="en-US" dirty="0" err="1"/>
              <a:t>Lua</a:t>
            </a:r>
            <a:r>
              <a:rPr lang="en-US" dirty="0"/>
              <a:t> code to callbacks</a:t>
            </a:r>
          </a:p>
          <a:p>
            <a:pPr lvl="1"/>
            <a:r>
              <a:rPr lang="en-US" dirty="0"/>
              <a:t>Developers can read configurable values out of </a:t>
            </a:r>
            <a:r>
              <a:rPr lang="en-US" dirty="0" err="1"/>
              <a:t>config</a:t>
            </a:r>
            <a:r>
              <a:rPr lang="en-US" dirty="0"/>
              <a:t> file at</a:t>
            </a:r>
          </a:p>
          <a:p>
            <a:pPr lvl="0"/>
            <a:r>
              <a:rPr lang="en-US" dirty="0"/>
              <a:t>Experimented with </a:t>
            </a:r>
            <a:r>
              <a:rPr lang="en-US" dirty="0" err="1"/>
              <a:t>jitting</a:t>
            </a:r>
            <a:r>
              <a:rPr lang="en-US" dirty="0"/>
              <a:t> code that calls C routines using </a:t>
            </a:r>
            <a:r>
              <a:rPr lang="en-US" dirty="0" err="1"/>
              <a:t>LuaJIT</a:t>
            </a:r>
            <a:r>
              <a:rPr lang="en-US" dirty="0"/>
              <a:t> FFI and in situ visualization using Torch</a:t>
            </a:r>
          </a:p>
          <a:p>
            <a:pPr lvl="0"/>
            <a:r>
              <a:rPr lang="en-US" dirty="0"/>
              <a:t>Initial performance testing</a:t>
            </a:r>
          </a:p>
        </p:txBody>
      </p:sp>
    </p:spTree>
    <p:extLst>
      <p:ext uri="{BB962C8B-B14F-4D97-AF65-F5344CB8AC3E}">
        <p14:creationId xmlns:p14="http://schemas.microsoft.com/office/powerpoint/2010/main" val="274097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Bother?</a:t>
            </a:r>
          </a:p>
        </p:txBody>
      </p:sp>
      <p:sp>
        <p:nvSpPr>
          <p:cNvPr id="3" name="Content Placeholder 2"/>
          <p:cNvSpPr>
            <a:spLocks noGrp="1"/>
          </p:cNvSpPr>
          <p:nvPr>
            <p:ph idx="1"/>
          </p:nvPr>
        </p:nvSpPr>
        <p:spPr/>
        <p:txBody>
          <a:bodyPr/>
          <a:lstStyle/>
          <a:p>
            <a:pPr lvl="0"/>
            <a:r>
              <a:rPr lang="en-US" dirty="0"/>
              <a:t>Pros</a:t>
            </a:r>
          </a:p>
          <a:p>
            <a:pPr lvl="1"/>
            <a:r>
              <a:rPr lang="en-US" dirty="0"/>
              <a:t>Allows modification of code and complex changes to program behavior without recompilation (Torch math/plotting/notebook lib available) </a:t>
            </a:r>
          </a:p>
          <a:p>
            <a:pPr lvl="1"/>
            <a:r>
              <a:rPr lang="en-US" dirty="0"/>
              <a:t>Provides users with an easy way to modify inputs / behavior </a:t>
            </a:r>
          </a:p>
          <a:p>
            <a:pPr lvl="1"/>
            <a:r>
              <a:rPr lang="en-US" dirty="0"/>
              <a:t>Provides developers with an easy way to specify and limit which parts of the model should be configurable</a:t>
            </a:r>
          </a:p>
          <a:p>
            <a:pPr lvl="0"/>
            <a:r>
              <a:rPr lang="en-US" dirty="0"/>
              <a:t>Cons</a:t>
            </a:r>
          </a:p>
          <a:p>
            <a:pPr lvl="1"/>
            <a:r>
              <a:rPr lang="en-US" dirty="0"/>
              <a:t>Some performance penalties compared to straight C/C++/FORTRAN due to file parsing / </a:t>
            </a:r>
            <a:r>
              <a:rPr lang="en-US" dirty="0" err="1"/>
              <a:t>Jitting</a:t>
            </a:r>
            <a:endParaRPr lang="en-US" dirty="0"/>
          </a:p>
          <a:p>
            <a:pPr lvl="1"/>
            <a:r>
              <a:rPr lang="en-US" dirty="0"/>
              <a:t>Requires </a:t>
            </a:r>
            <a:r>
              <a:rPr lang="en-US" dirty="0" err="1"/>
              <a:t>LuaJIT</a:t>
            </a:r>
            <a:r>
              <a:rPr lang="en-US" dirty="0"/>
              <a:t> compiler be included as project dependency (but it’s lightweight)</a:t>
            </a:r>
          </a:p>
          <a:p>
            <a:pPr lvl="1"/>
            <a:r>
              <a:rPr lang="en-US" dirty="0"/>
              <a:t>Slowdown in certain niche circumstances</a:t>
            </a:r>
          </a:p>
          <a:p>
            <a:pPr marL="1031875" lvl="3" indent="0">
              <a:buNone/>
            </a:pPr>
            <a:endParaRPr lang="en-US" dirty="0"/>
          </a:p>
        </p:txBody>
      </p:sp>
    </p:spTree>
    <p:extLst>
      <p:ext uri="{BB962C8B-B14F-4D97-AF65-F5344CB8AC3E}">
        <p14:creationId xmlns:p14="http://schemas.microsoft.com/office/powerpoint/2010/main" val="241379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 Cases</a:t>
            </a:r>
          </a:p>
        </p:txBody>
      </p:sp>
      <p:sp>
        <p:nvSpPr>
          <p:cNvPr id="3" name="Content Placeholder 2"/>
          <p:cNvSpPr>
            <a:spLocks noGrp="1"/>
          </p:cNvSpPr>
          <p:nvPr>
            <p:ph idx="1"/>
          </p:nvPr>
        </p:nvSpPr>
        <p:spPr/>
        <p:txBody>
          <a:bodyPr/>
          <a:lstStyle/>
          <a:p>
            <a:pPr lvl="0"/>
            <a:r>
              <a:rPr lang="en-US" dirty="0"/>
              <a:t>Reconfigure in situ/</a:t>
            </a:r>
            <a:r>
              <a:rPr lang="en-US" dirty="0" err="1"/>
              <a:t>postprocessing</a:t>
            </a:r>
            <a:r>
              <a:rPr lang="en-US" dirty="0"/>
              <a:t> analysis/</a:t>
            </a:r>
            <a:r>
              <a:rPr lang="en-US" dirty="0" err="1"/>
              <a:t>vis</a:t>
            </a:r>
            <a:r>
              <a:rPr lang="en-US" dirty="0"/>
              <a:t> without recompilation</a:t>
            </a:r>
          </a:p>
          <a:p>
            <a:pPr lvl="0"/>
            <a:endParaRPr lang="en-US" dirty="0"/>
          </a:p>
          <a:p>
            <a:pPr lvl="0"/>
            <a:r>
              <a:rPr lang="en-US" dirty="0"/>
              <a:t>Redefine aspects of model behavior without recompilation (ex mesh subset selection logic)</a:t>
            </a:r>
          </a:p>
          <a:p>
            <a:pPr lvl="0"/>
            <a:endParaRPr lang="en-US" dirty="0"/>
          </a:p>
          <a:p>
            <a:pPr lvl="0"/>
            <a:r>
              <a:rPr lang="en-US" dirty="0"/>
              <a:t>Change which values program dumps even at runtime (useful for provenance and debugging)</a:t>
            </a:r>
          </a:p>
        </p:txBody>
      </p:sp>
    </p:spTree>
    <p:extLst>
      <p:ext uri="{BB962C8B-B14F-4D97-AF65-F5344CB8AC3E}">
        <p14:creationId xmlns:p14="http://schemas.microsoft.com/office/powerpoint/2010/main" val="241379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619250" y="2514600"/>
            <a:ext cx="714375" cy="866774"/>
          </a:xfrm>
          <a:prstGeom prst="roundRect">
            <a:avLst/>
          </a:prstGeom>
          <a:solidFill>
            <a:srgbClr val="FFC000"/>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6" name="Picture 5" descr="LuaFlowCha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86000"/>
            <a:ext cx="4612853" cy="2738692"/>
          </a:xfrm>
          <a:prstGeom prst="rect">
            <a:avLst/>
          </a:prstGeom>
        </p:spPr>
      </p:pic>
      <p:sp>
        <p:nvSpPr>
          <p:cNvPr id="2" name="Title 1"/>
          <p:cNvSpPr>
            <a:spLocks noGrp="1"/>
          </p:cNvSpPr>
          <p:nvPr>
            <p:ph type="title"/>
          </p:nvPr>
        </p:nvSpPr>
        <p:spPr/>
        <p:txBody>
          <a:bodyPr/>
          <a:lstStyle/>
          <a:p>
            <a:r>
              <a:rPr lang="en-US" dirty="0"/>
              <a:t>A Closer Look at Each Component</a:t>
            </a:r>
          </a:p>
        </p:txBody>
      </p:sp>
      <p:sp>
        <p:nvSpPr>
          <p:cNvPr id="7" name="TextBox 6"/>
          <p:cNvSpPr txBox="1"/>
          <p:nvPr/>
        </p:nvSpPr>
        <p:spPr>
          <a:xfrm>
            <a:off x="5257800" y="2819400"/>
            <a:ext cx="4108614" cy="1754327"/>
          </a:xfrm>
          <a:prstGeom prst="rect">
            <a:avLst/>
          </a:prstGeom>
          <a:noFill/>
        </p:spPr>
        <p:txBody>
          <a:bodyPr wrap="square" rtlCol="0">
            <a:spAutoFit/>
          </a:bodyPr>
          <a:lstStyle/>
          <a:p>
            <a:r>
              <a:rPr lang="en-US" kern="1200" dirty="0"/>
              <a:t>/* In </a:t>
            </a:r>
            <a:r>
              <a:rPr lang="en-US" dirty="0" err="1"/>
              <a:t>model</a:t>
            </a:r>
            <a:r>
              <a:rPr lang="en-US" kern="1200" dirty="0" err="1"/>
              <a:t>.cpp</a:t>
            </a:r>
            <a:r>
              <a:rPr lang="en-US" kern="1200" dirty="0"/>
              <a:t> */</a:t>
            </a:r>
            <a:endParaRPr lang="en-US" dirty="0"/>
          </a:p>
          <a:p>
            <a:endParaRPr lang="en-US" kern="1200" dirty="0"/>
          </a:p>
          <a:p>
            <a:r>
              <a:rPr lang="en-US" kern="1200" dirty="0" err="1"/>
              <a:t>int</a:t>
            </a:r>
            <a:r>
              <a:rPr lang="en-US" kern="1200" dirty="0"/>
              <a:t> </a:t>
            </a:r>
            <a:r>
              <a:rPr lang="en-US" kern="1200" dirty="0" err="1"/>
              <a:t>static_data</a:t>
            </a:r>
            <a:r>
              <a:rPr lang="en-US" kern="1200" dirty="0"/>
              <a:t>[100];</a:t>
            </a:r>
          </a:p>
          <a:p>
            <a:r>
              <a:rPr lang="en-US" kern="1200" dirty="0"/>
              <a:t>parse(“</a:t>
            </a:r>
            <a:r>
              <a:rPr lang="en-US" kern="1200" dirty="0" err="1"/>
              <a:t>static_inputfile.dat</a:t>
            </a:r>
            <a:r>
              <a:rPr lang="en-US" kern="1200" dirty="0"/>
              <a:t>”</a:t>
            </a:r>
            <a:r>
              <a:rPr lang="en-US" dirty="0"/>
              <a:t>,</a:t>
            </a:r>
          </a:p>
          <a:p>
            <a:r>
              <a:rPr lang="en-US" kern="1200" dirty="0"/>
              <a:t>     </a:t>
            </a:r>
            <a:r>
              <a:rPr lang="en-US" kern="1200" dirty="0" err="1"/>
              <a:t>static_data</a:t>
            </a:r>
            <a:r>
              <a:rPr lang="en-US" kern="1200" dirty="0"/>
              <a:t>);</a:t>
            </a:r>
          </a:p>
          <a:p>
            <a:endParaRPr lang="en-US" kern="1200" dirty="0"/>
          </a:p>
        </p:txBody>
      </p:sp>
      <p:sp>
        <p:nvSpPr>
          <p:cNvPr id="8" name="Rectangle 7"/>
          <p:cNvSpPr/>
          <p:nvPr/>
        </p:nvSpPr>
        <p:spPr>
          <a:xfrm>
            <a:off x="5105400" y="2590800"/>
            <a:ext cx="3886200" cy="2201133"/>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Tree>
    <p:extLst>
      <p:ext uri="{BB962C8B-B14F-4D97-AF65-F5344CB8AC3E}">
        <p14:creationId xmlns:p14="http://schemas.microsoft.com/office/powerpoint/2010/main" val="305922835"/>
      </p:ext>
    </p:extLst>
  </p:cSld>
  <p:clrMapOvr>
    <a:masterClrMapping/>
  </p:clrMapOvr>
</p:sld>
</file>

<file path=ppt/theme/theme1.xml><?xml version="1.0" encoding="utf-8"?>
<a:theme xmlns:a="http://schemas.openxmlformats.org/drawingml/2006/main" name="powerpoint-template_basic_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0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sz="800" b="0" i="1" u="none" strike="noStrike" kern="1200" cap="none" spc="0" normalizeH="0" baseline="0" noProof="0" dirty="0" smtClean="0">
            <a:ln>
              <a:noFill/>
            </a:ln>
            <a:solidFill>
              <a:srgbClr val="000000"/>
            </a:solidFill>
            <a:effectLst/>
            <a:uLnTx/>
            <a:uFillTx/>
            <a:latin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powerpoint-template_basic_r1</Template>
  <TotalTime>785</TotalTime>
  <Words>1195</Words>
  <Application>Microsoft Macintosh PowerPoint</Application>
  <PresentationFormat>On-screen Show (4:3)</PresentationFormat>
  <Paragraphs>140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powerpoint-template_basic_r1</vt:lpstr>
      <vt:lpstr>Embedded Lua Workflow Techniques with LEJIT</vt:lpstr>
      <vt:lpstr>Contents</vt:lpstr>
      <vt:lpstr>Motivation</vt:lpstr>
      <vt:lpstr>Motivation</vt:lpstr>
      <vt:lpstr>What is an Embedded Language?</vt:lpstr>
      <vt:lpstr>What I Have Done So Far</vt:lpstr>
      <vt:lpstr>Why Bother?</vt:lpstr>
      <vt:lpstr>Example Use Cases</vt:lpstr>
      <vt:lpstr>A Closer Look at Each Component</vt:lpstr>
      <vt:lpstr>A Closer Look at Each Component</vt:lpstr>
      <vt:lpstr>A Closer Look at Each Component</vt:lpstr>
      <vt:lpstr>A Closer Look at Each Component</vt:lpstr>
      <vt:lpstr>Performance Overview</vt:lpstr>
      <vt:lpstr>Performance: Scientific Benchmarks C++ vs. Lejit</vt:lpstr>
      <vt:lpstr>Performance: Cost of Jitting</vt:lpstr>
      <vt:lpstr>Performance: Cost of Jitting</vt:lpstr>
      <vt:lpstr>Performance: In Situ Visualization</vt:lpstr>
      <vt:lpstr>Example of In Situ Visualization</vt:lpstr>
      <vt:lpstr>What’s Next?</vt:lpstr>
      <vt:lpstr>Thank You!</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Bingham, Dana A</dc:creator>
  <cp:lastModifiedBy>First name Last name</cp:lastModifiedBy>
  <cp:revision>49</cp:revision>
  <dcterms:created xsi:type="dcterms:W3CDTF">2014-01-16T17:37:14Z</dcterms:created>
  <dcterms:modified xsi:type="dcterms:W3CDTF">2016-08-25T20:53:59Z</dcterms:modified>
</cp:coreProperties>
</file>