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53917b6f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53917b6f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53888615a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53888615a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53888615a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53888615a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53888615a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53888615a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53888615a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53888615a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53888615a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53888615a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53917b6f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53917b6f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53888615a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53888615a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53888615a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53888615a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08475" y="447575"/>
            <a:ext cx="6062100" cy="21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100"/>
              <a:t>     </a:t>
            </a:r>
            <a:r>
              <a:rPr lang="en" sz="7000"/>
              <a:t>Re</a:t>
            </a:r>
            <a:r>
              <a:rPr lang="en" sz="7000">
                <a:solidFill>
                  <a:schemeClr val="accent6"/>
                </a:solidFill>
              </a:rPr>
              <a:t>Voice</a:t>
            </a:r>
            <a:endParaRPr sz="7000">
              <a:solidFill>
                <a:schemeClr val="accent6"/>
              </a:solidFill>
            </a:endParaRPr>
          </a:p>
          <a:p>
            <a:pPr indent="0" lvl="0" marL="0" rtl="0" algn="l">
              <a:spcBef>
                <a:spcPts val="0"/>
              </a:spcBef>
              <a:spcAft>
                <a:spcPts val="0"/>
              </a:spcAft>
              <a:buNone/>
            </a:pPr>
            <a:r>
              <a:rPr lang="en" sz="3300">
                <a:solidFill>
                  <a:srgbClr val="FFF2CC"/>
                </a:solidFill>
              </a:rPr>
              <a:t>“</a:t>
            </a:r>
            <a:r>
              <a:rPr lang="en" sz="2200">
                <a:solidFill>
                  <a:srgbClr val="FFF2CC"/>
                </a:solidFill>
              </a:rPr>
              <a:t>AI-Enabled</a:t>
            </a:r>
            <a:r>
              <a:rPr lang="en" sz="3300">
                <a:solidFill>
                  <a:srgbClr val="FFF2CC"/>
                </a:solidFill>
              </a:rPr>
              <a:t> </a:t>
            </a:r>
            <a:r>
              <a:rPr lang="en" sz="2400">
                <a:solidFill>
                  <a:srgbClr val="FFF2CC"/>
                </a:solidFill>
              </a:rPr>
              <a:t>Sm</a:t>
            </a:r>
            <a:r>
              <a:rPr lang="en" sz="2400">
                <a:solidFill>
                  <a:schemeClr val="accent6"/>
                </a:solidFill>
              </a:rPr>
              <a:t>art Review Platform”</a:t>
            </a:r>
            <a:endParaRPr sz="2400">
              <a:solidFill>
                <a:schemeClr val="accent6"/>
              </a:solidFill>
            </a:endParaRPr>
          </a:p>
          <a:p>
            <a:pPr indent="0" lvl="0" marL="0" rtl="0" algn="l">
              <a:spcBef>
                <a:spcPts val="0"/>
              </a:spcBef>
              <a:spcAft>
                <a:spcPts val="0"/>
              </a:spcAft>
              <a:buNone/>
            </a:pPr>
            <a:r>
              <a:t/>
            </a:r>
            <a:endParaRPr sz="7000">
              <a:solidFill>
                <a:schemeClr val="accent6"/>
              </a:solidFill>
            </a:endParaRPr>
          </a:p>
        </p:txBody>
      </p:sp>
      <p:sp>
        <p:nvSpPr>
          <p:cNvPr id="135" name="Google Shape;135;p13"/>
          <p:cNvSpPr txBox="1"/>
          <p:nvPr/>
        </p:nvSpPr>
        <p:spPr>
          <a:xfrm>
            <a:off x="4572000" y="2837050"/>
            <a:ext cx="3786600" cy="21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2CC"/>
                </a:solidFill>
                <a:latin typeface="Lato"/>
                <a:ea typeface="Lato"/>
                <a:cs typeface="Lato"/>
                <a:sym typeface="Lato"/>
              </a:rPr>
              <a:t>Team : De</a:t>
            </a:r>
            <a:r>
              <a:rPr lang="en" sz="3000">
                <a:solidFill>
                  <a:schemeClr val="accent6"/>
                </a:solidFill>
                <a:latin typeface="Lato"/>
                <a:ea typeface="Lato"/>
                <a:cs typeface="Lato"/>
                <a:sym typeface="Lato"/>
              </a:rPr>
              <a:t>Coders</a:t>
            </a:r>
            <a:endParaRPr sz="3000">
              <a:solidFill>
                <a:schemeClr val="accent6"/>
              </a:solidFill>
              <a:latin typeface="Lato"/>
              <a:ea typeface="Lato"/>
              <a:cs typeface="Lato"/>
              <a:sym typeface="Lato"/>
            </a:endParaRPr>
          </a:p>
          <a:p>
            <a:pPr indent="0" lvl="0" marL="0" rtl="0" algn="l">
              <a:spcBef>
                <a:spcPts val="0"/>
              </a:spcBef>
              <a:spcAft>
                <a:spcPts val="0"/>
              </a:spcAft>
              <a:buNone/>
            </a:pPr>
            <a:r>
              <a:t/>
            </a:r>
            <a:endParaRPr sz="1900">
              <a:solidFill>
                <a:srgbClr val="FFF2CC"/>
              </a:solidFill>
              <a:latin typeface="Lato"/>
              <a:ea typeface="Lato"/>
              <a:cs typeface="Lato"/>
              <a:sym typeface="Lato"/>
            </a:endParaRPr>
          </a:p>
          <a:p>
            <a:pPr indent="0" lvl="0" marL="0" rtl="0" algn="l">
              <a:spcBef>
                <a:spcPts val="0"/>
              </a:spcBef>
              <a:spcAft>
                <a:spcPts val="0"/>
              </a:spcAft>
              <a:buNone/>
            </a:pPr>
            <a:r>
              <a:rPr lang="en" sz="2300">
                <a:solidFill>
                  <a:srgbClr val="FFF2CC"/>
                </a:solidFill>
                <a:latin typeface="Lato"/>
                <a:ea typeface="Lato"/>
                <a:cs typeface="Lato"/>
                <a:sym typeface="Lato"/>
              </a:rPr>
              <a:t>Team Members :</a:t>
            </a:r>
            <a:endParaRPr sz="2300">
              <a:solidFill>
                <a:srgbClr val="FFF2CC"/>
              </a:solidFill>
              <a:latin typeface="Lato"/>
              <a:ea typeface="Lato"/>
              <a:cs typeface="Lato"/>
              <a:sym typeface="Lato"/>
            </a:endParaRPr>
          </a:p>
          <a:p>
            <a:pPr indent="-349250" lvl="0" marL="457200" rtl="0" algn="l">
              <a:spcBef>
                <a:spcPts val="0"/>
              </a:spcBef>
              <a:spcAft>
                <a:spcPts val="0"/>
              </a:spcAft>
              <a:buClr>
                <a:srgbClr val="FFF2CC"/>
              </a:buClr>
              <a:buSzPts val="1900"/>
              <a:buFont typeface="Lato"/>
              <a:buChar char="●"/>
            </a:pPr>
            <a:r>
              <a:rPr lang="en" sz="1800">
                <a:solidFill>
                  <a:srgbClr val="FFF2CC"/>
                </a:solidFill>
                <a:latin typeface="Lato"/>
                <a:ea typeface="Lato"/>
                <a:cs typeface="Lato"/>
                <a:sym typeface="Lato"/>
              </a:rPr>
              <a:t>Tarun Singh</a:t>
            </a:r>
            <a:endParaRPr sz="1800">
              <a:solidFill>
                <a:srgbClr val="FFF2CC"/>
              </a:solidFill>
              <a:latin typeface="Lato"/>
              <a:ea typeface="Lato"/>
              <a:cs typeface="Lato"/>
              <a:sym typeface="Lato"/>
            </a:endParaRPr>
          </a:p>
          <a:p>
            <a:pPr indent="-342900" lvl="0" marL="457200" rtl="0" algn="l">
              <a:spcBef>
                <a:spcPts val="0"/>
              </a:spcBef>
              <a:spcAft>
                <a:spcPts val="0"/>
              </a:spcAft>
              <a:buClr>
                <a:srgbClr val="FFF2CC"/>
              </a:buClr>
              <a:buSzPts val="1800"/>
              <a:buFont typeface="Lato"/>
              <a:buChar char="●"/>
            </a:pPr>
            <a:r>
              <a:rPr lang="en" sz="1800">
                <a:solidFill>
                  <a:srgbClr val="FFF2CC"/>
                </a:solidFill>
                <a:latin typeface="Lato"/>
                <a:ea typeface="Lato"/>
                <a:cs typeface="Lato"/>
                <a:sym typeface="Lato"/>
              </a:rPr>
              <a:t>Devesh Mishra</a:t>
            </a:r>
            <a:endParaRPr sz="1800">
              <a:solidFill>
                <a:srgbClr val="FFF2CC"/>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496000" y="2114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900">
                <a:solidFill>
                  <a:srgbClr val="FFFFFF"/>
                </a:solidFill>
              </a:rPr>
              <a:t>THANK</a:t>
            </a:r>
            <a:r>
              <a:rPr b="1" lang="en" sz="4900"/>
              <a:t> </a:t>
            </a:r>
            <a:r>
              <a:rPr b="1" lang="en" sz="4900">
                <a:solidFill>
                  <a:schemeClr val="accent6"/>
                </a:solidFill>
              </a:rPr>
              <a:t>YOU</a:t>
            </a:r>
            <a:endParaRPr b="1" sz="490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238100" y="632450"/>
            <a:ext cx="5316600" cy="35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a:t>
            </a:r>
            <a:r>
              <a:rPr lang="en">
                <a:solidFill>
                  <a:schemeClr val="accent6"/>
                </a:solidFill>
              </a:rPr>
              <a:t>te</a:t>
            </a:r>
            <a:r>
              <a:rPr lang="en"/>
              <a:t> :</a:t>
            </a:r>
            <a:endParaRPr/>
          </a:p>
          <a:p>
            <a:pPr indent="0" lvl="0" marL="0" rtl="0" algn="l">
              <a:spcBef>
                <a:spcPts val="0"/>
              </a:spcBef>
              <a:spcAft>
                <a:spcPts val="0"/>
              </a:spcAft>
              <a:buNone/>
            </a:pPr>
            <a:r>
              <a:t/>
            </a:r>
            <a:endParaRPr sz="3400"/>
          </a:p>
          <a:p>
            <a:pPr indent="0" lvl="0" marL="0" rtl="0" algn="l">
              <a:spcBef>
                <a:spcPts val="0"/>
              </a:spcBef>
              <a:spcAft>
                <a:spcPts val="0"/>
              </a:spcAft>
              <a:buNone/>
            </a:pPr>
            <a:r>
              <a:rPr lang="en" sz="3400">
                <a:solidFill>
                  <a:srgbClr val="6D9EEB"/>
                </a:solidFill>
              </a:rPr>
              <a:t>Please first go through the </a:t>
            </a:r>
            <a:r>
              <a:rPr b="1" lang="en" sz="3400">
                <a:solidFill>
                  <a:srgbClr val="FFFFFF"/>
                </a:solidFill>
              </a:rPr>
              <a:t>attached video </a:t>
            </a:r>
            <a:r>
              <a:rPr lang="en" sz="3400">
                <a:solidFill>
                  <a:srgbClr val="6D9EEB"/>
                </a:solidFill>
              </a:rPr>
              <a:t>to get clear idea about ReVoice Product.</a:t>
            </a:r>
            <a:endParaRPr sz="3400">
              <a:solidFill>
                <a:srgbClr val="6D9EEB"/>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300">
                <a:solidFill>
                  <a:srgbClr val="FFF2CC"/>
                </a:solidFill>
              </a:rPr>
              <a:t>Problem</a:t>
            </a:r>
            <a:r>
              <a:rPr b="1" lang="en" sz="4300">
                <a:solidFill>
                  <a:srgbClr val="A4C2F4"/>
                </a:solidFill>
              </a:rPr>
              <a:t> </a:t>
            </a:r>
            <a:r>
              <a:rPr b="1" lang="en" sz="4300">
                <a:solidFill>
                  <a:schemeClr val="accent6"/>
                </a:solidFill>
              </a:rPr>
              <a:t>Statement</a:t>
            </a:r>
            <a:r>
              <a:rPr b="1" lang="en" sz="4300">
                <a:solidFill>
                  <a:srgbClr val="A4C2F4"/>
                </a:solidFill>
              </a:rPr>
              <a:t> </a:t>
            </a:r>
            <a:endParaRPr b="1" sz="4300">
              <a:solidFill>
                <a:srgbClr val="A4C2F4"/>
              </a:solidFill>
            </a:endParaRPr>
          </a:p>
          <a:p>
            <a:pPr indent="0" lvl="0" marL="0" rtl="0" algn="l">
              <a:spcBef>
                <a:spcPts val="0"/>
              </a:spcBef>
              <a:spcAft>
                <a:spcPts val="0"/>
              </a:spcAft>
              <a:buNone/>
            </a:pPr>
            <a:r>
              <a:t/>
            </a:r>
            <a:endParaRPr sz="4300"/>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solidFill>
                  <a:srgbClr val="93C47D"/>
                </a:solidFill>
              </a:rPr>
              <a:t>How to provide ease on handling reviews on both sides, the user as well as the firms which </a:t>
            </a:r>
            <a:r>
              <a:rPr lang="en" sz="2200">
                <a:solidFill>
                  <a:srgbClr val="93C47D"/>
                </a:solidFill>
              </a:rPr>
              <a:t>receives</a:t>
            </a:r>
            <a:r>
              <a:rPr lang="en" sz="2200">
                <a:solidFill>
                  <a:srgbClr val="93C47D"/>
                </a:solidFill>
              </a:rPr>
              <a:t> the user review.</a:t>
            </a:r>
            <a:endParaRPr sz="2200">
              <a:solidFill>
                <a:srgbClr val="93C47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400">
                <a:solidFill>
                  <a:srgbClr val="FFF2CC"/>
                </a:solidFill>
              </a:rPr>
              <a:t>Co</a:t>
            </a:r>
            <a:r>
              <a:rPr b="1" lang="en" sz="4400">
                <a:solidFill>
                  <a:schemeClr val="accent6"/>
                </a:solidFill>
              </a:rPr>
              <a:t>ntents</a:t>
            </a:r>
            <a:endParaRPr b="1" sz="4400">
              <a:solidFill>
                <a:schemeClr val="accent6"/>
              </a:solidFill>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900"/>
          </a:p>
          <a:p>
            <a:pPr indent="-349250" lvl="0" marL="457200" rtl="0" algn="l">
              <a:spcBef>
                <a:spcPts val="1600"/>
              </a:spcBef>
              <a:spcAft>
                <a:spcPts val="0"/>
              </a:spcAft>
              <a:buClr>
                <a:srgbClr val="93C47D"/>
              </a:buClr>
              <a:buSzPts val="1900"/>
              <a:buChar char="●"/>
            </a:pPr>
            <a:r>
              <a:rPr lang="en" sz="1900">
                <a:solidFill>
                  <a:srgbClr val="93C47D"/>
                </a:solidFill>
              </a:rPr>
              <a:t>Cutting Edge Technologies Used</a:t>
            </a:r>
            <a:endParaRPr sz="1900">
              <a:solidFill>
                <a:srgbClr val="93C47D"/>
              </a:solidFill>
            </a:endParaRPr>
          </a:p>
          <a:p>
            <a:pPr indent="-349250" lvl="0" marL="457200" rtl="0" algn="l">
              <a:spcBef>
                <a:spcPts val="0"/>
              </a:spcBef>
              <a:spcAft>
                <a:spcPts val="0"/>
              </a:spcAft>
              <a:buClr>
                <a:srgbClr val="93C47D"/>
              </a:buClr>
              <a:buSzPts val="1900"/>
              <a:buChar char="●"/>
            </a:pPr>
            <a:r>
              <a:rPr lang="en" sz="1900">
                <a:solidFill>
                  <a:srgbClr val="93C47D"/>
                </a:solidFill>
              </a:rPr>
              <a:t>What idea did we i</a:t>
            </a:r>
            <a:r>
              <a:rPr lang="en" sz="1900">
                <a:solidFill>
                  <a:srgbClr val="93C47D"/>
                </a:solidFill>
              </a:rPr>
              <a:t>mplement in ReVoice</a:t>
            </a:r>
            <a:r>
              <a:rPr lang="en" sz="1900">
                <a:solidFill>
                  <a:srgbClr val="93C47D"/>
                </a:solidFill>
              </a:rPr>
              <a:t> </a:t>
            </a:r>
            <a:endParaRPr sz="1900">
              <a:solidFill>
                <a:srgbClr val="93C47D"/>
              </a:solidFill>
            </a:endParaRPr>
          </a:p>
          <a:p>
            <a:pPr indent="-349250" lvl="0" marL="457200" rtl="0" algn="l">
              <a:spcBef>
                <a:spcPts val="0"/>
              </a:spcBef>
              <a:spcAft>
                <a:spcPts val="0"/>
              </a:spcAft>
              <a:buClr>
                <a:srgbClr val="93C47D"/>
              </a:buClr>
              <a:buSzPts val="1900"/>
              <a:buChar char="●"/>
            </a:pPr>
            <a:r>
              <a:rPr lang="en" sz="1900">
                <a:solidFill>
                  <a:srgbClr val="93C47D"/>
                </a:solidFill>
              </a:rPr>
              <a:t>Who b</a:t>
            </a:r>
            <a:r>
              <a:rPr lang="en" sz="1900">
                <a:solidFill>
                  <a:srgbClr val="93C47D"/>
                </a:solidFill>
              </a:rPr>
              <a:t>enefits</a:t>
            </a:r>
            <a:r>
              <a:rPr lang="en" sz="1900">
                <a:solidFill>
                  <a:srgbClr val="93C47D"/>
                </a:solidFill>
              </a:rPr>
              <a:t> from ReVoice</a:t>
            </a:r>
            <a:endParaRPr sz="1900">
              <a:solidFill>
                <a:srgbClr val="93C47D"/>
              </a:solidFill>
            </a:endParaRPr>
          </a:p>
          <a:p>
            <a:pPr indent="-349250" lvl="0" marL="457200" rtl="0" algn="l">
              <a:spcBef>
                <a:spcPts val="0"/>
              </a:spcBef>
              <a:spcAft>
                <a:spcPts val="0"/>
              </a:spcAft>
              <a:buClr>
                <a:srgbClr val="93C47D"/>
              </a:buClr>
              <a:buSzPts val="1900"/>
              <a:buChar char="●"/>
            </a:pPr>
            <a:r>
              <a:rPr lang="en" sz="1900">
                <a:solidFill>
                  <a:srgbClr val="93C47D"/>
                </a:solidFill>
              </a:rPr>
              <a:t>Current Industrial Use Of ReVoice</a:t>
            </a:r>
            <a:endParaRPr sz="1900">
              <a:solidFill>
                <a:srgbClr val="93C47D"/>
              </a:solidFill>
            </a:endParaRPr>
          </a:p>
          <a:p>
            <a:pPr indent="0" lvl="0" marL="457200" rtl="0" algn="l">
              <a:spcBef>
                <a:spcPts val="1600"/>
              </a:spcBef>
              <a:spcAft>
                <a:spcPts val="1600"/>
              </a:spcAft>
              <a:buNone/>
            </a:pPr>
            <a:r>
              <a:rPr lang="en" sz="1900"/>
              <a:t>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FFF2CC"/>
                </a:solidFill>
              </a:rPr>
              <a:t>Cutting Edge </a:t>
            </a:r>
            <a:r>
              <a:rPr b="1" lang="en" sz="3100">
                <a:solidFill>
                  <a:schemeClr val="accent6"/>
                </a:solidFill>
              </a:rPr>
              <a:t>Technology Used</a:t>
            </a:r>
            <a:endParaRPr b="1" sz="3100">
              <a:solidFill>
                <a:schemeClr val="accent6"/>
              </a:solidFill>
            </a:endParaRPr>
          </a:p>
        </p:txBody>
      </p:sp>
      <p:sp>
        <p:nvSpPr>
          <p:cNvPr id="158" name="Google Shape;158;p17"/>
          <p:cNvSpPr txBox="1"/>
          <p:nvPr>
            <p:ph idx="1" type="body"/>
          </p:nvPr>
        </p:nvSpPr>
        <p:spPr>
          <a:xfrm>
            <a:off x="1165000" y="1170050"/>
            <a:ext cx="70389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900">
              <a:solidFill>
                <a:srgbClr val="6AA84F"/>
              </a:solidFill>
            </a:endParaRPr>
          </a:p>
          <a:p>
            <a:pPr indent="-361950" lvl="0" marL="457200" rtl="0" algn="l">
              <a:spcBef>
                <a:spcPts val="1600"/>
              </a:spcBef>
              <a:spcAft>
                <a:spcPts val="0"/>
              </a:spcAft>
              <a:buClr>
                <a:srgbClr val="FFFFFF"/>
              </a:buClr>
              <a:buSzPts val="2100"/>
              <a:buChar char="●"/>
            </a:pPr>
            <a:r>
              <a:rPr b="1" i="1" lang="en" sz="2100">
                <a:solidFill>
                  <a:srgbClr val="FFFFFF"/>
                </a:solidFill>
              </a:rPr>
              <a:t>NLP (Natural Language Processing)</a:t>
            </a:r>
            <a:endParaRPr b="1" i="1" sz="2100">
              <a:solidFill>
                <a:srgbClr val="FFFFFF"/>
              </a:solidFill>
            </a:endParaRPr>
          </a:p>
          <a:p>
            <a:pPr indent="0" lvl="0" marL="457200" rtl="0" algn="l">
              <a:spcBef>
                <a:spcPts val="1600"/>
              </a:spcBef>
              <a:spcAft>
                <a:spcPts val="0"/>
              </a:spcAft>
              <a:buNone/>
            </a:pPr>
            <a:r>
              <a:t/>
            </a:r>
            <a:endParaRPr sz="2100">
              <a:solidFill>
                <a:srgbClr val="6AA84F"/>
              </a:solidFill>
            </a:endParaRPr>
          </a:p>
          <a:p>
            <a:pPr indent="-361950" lvl="0" marL="457200" rtl="0" algn="l">
              <a:spcBef>
                <a:spcPts val="1600"/>
              </a:spcBef>
              <a:spcAft>
                <a:spcPts val="0"/>
              </a:spcAft>
              <a:buClr>
                <a:srgbClr val="FFFFFF"/>
              </a:buClr>
              <a:buSzPts val="2100"/>
              <a:buChar char="●"/>
            </a:pPr>
            <a:r>
              <a:rPr b="1" i="1" lang="en" sz="2100">
                <a:solidFill>
                  <a:srgbClr val="FFFFFF"/>
                </a:solidFill>
              </a:rPr>
              <a:t>CV (Computer Vision)</a:t>
            </a:r>
            <a:endParaRPr b="1" i="1" sz="2100">
              <a:solidFill>
                <a:srgbClr val="FFFFFF"/>
              </a:solidFill>
            </a:endParaRPr>
          </a:p>
          <a:p>
            <a:pPr indent="0" lvl="0" marL="457200" rtl="0" algn="l">
              <a:spcBef>
                <a:spcPts val="1600"/>
              </a:spcBef>
              <a:spcAft>
                <a:spcPts val="1600"/>
              </a:spcAft>
              <a:buNone/>
            </a:pPr>
            <a:r>
              <a:t/>
            </a:r>
            <a:endParaRPr sz="1900">
              <a:solidFill>
                <a:srgbClr val="6AA84F"/>
              </a:solidFill>
            </a:endParaRPr>
          </a:p>
        </p:txBody>
      </p:sp>
      <p:pic>
        <p:nvPicPr>
          <p:cNvPr id="159" name="Google Shape;159;p17"/>
          <p:cNvPicPr preferRelativeResize="0"/>
          <p:nvPr/>
        </p:nvPicPr>
        <p:blipFill>
          <a:blip r:embed="rId3">
            <a:alphaModFix/>
          </a:blip>
          <a:stretch>
            <a:fillRect/>
          </a:stretch>
        </p:blipFill>
        <p:spPr>
          <a:xfrm>
            <a:off x="5783663" y="1170050"/>
            <a:ext cx="2962275" cy="1543050"/>
          </a:xfrm>
          <a:prstGeom prst="rect">
            <a:avLst/>
          </a:prstGeom>
          <a:noFill/>
          <a:ln>
            <a:noFill/>
          </a:ln>
        </p:spPr>
      </p:pic>
      <p:pic>
        <p:nvPicPr>
          <p:cNvPr id="160" name="Google Shape;160;p17"/>
          <p:cNvPicPr preferRelativeResize="0"/>
          <p:nvPr/>
        </p:nvPicPr>
        <p:blipFill>
          <a:blip r:embed="rId4">
            <a:alphaModFix/>
          </a:blip>
          <a:stretch>
            <a:fillRect/>
          </a:stretch>
        </p:blipFill>
        <p:spPr>
          <a:xfrm>
            <a:off x="5450300" y="2973650"/>
            <a:ext cx="3295651" cy="1847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800">
                <a:solidFill>
                  <a:srgbClr val="FFF2CC"/>
                </a:solidFill>
              </a:rPr>
              <a:t>What </a:t>
            </a:r>
            <a:r>
              <a:rPr b="1" lang="en" sz="2800">
                <a:solidFill>
                  <a:srgbClr val="FFF2CC"/>
                </a:solidFill>
              </a:rPr>
              <a:t>Idea did </a:t>
            </a:r>
            <a:r>
              <a:rPr b="1" lang="en" sz="2800">
                <a:solidFill>
                  <a:schemeClr val="accent6"/>
                </a:solidFill>
              </a:rPr>
              <a:t>we impl</a:t>
            </a:r>
            <a:r>
              <a:rPr b="1" lang="en" sz="2800">
                <a:solidFill>
                  <a:schemeClr val="accent6"/>
                </a:solidFill>
              </a:rPr>
              <a:t>ement in ReVoice</a:t>
            </a:r>
            <a:endParaRPr b="1" sz="2800">
              <a:solidFill>
                <a:schemeClr val="accent6"/>
              </a:solidFill>
            </a:endParaRPr>
          </a:p>
        </p:txBody>
      </p:sp>
      <p:sp>
        <p:nvSpPr>
          <p:cNvPr id="166" name="Google Shape;166;p18"/>
          <p:cNvSpPr txBox="1"/>
          <p:nvPr>
            <p:ph idx="1" type="body"/>
          </p:nvPr>
        </p:nvSpPr>
        <p:spPr>
          <a:xfrm>
            <a:off x="998700" y="1632775"/>
            <a:ext cx="7843500" cy="31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a:t>
            </a:r>
            <a:r>
              <a:rPr lang="en" sz="1500"/>
              <a:t>he main idea is to free user from the manual reviewing (typing and giving manual points or stars) to the products or their experience, </a:t>
            </a:r>
            <a:endParaRPr sz="1500"/>
          </a:p>
          <a:p>
            <a:pPr indent="0" lvl="0" marL="0" rtl="0" algn="l">
              <a:spcBef>
                <a:spcPts val="1600"/>
              </a:spcBef>
              <a:spcAft>
                <a:spcPts val="0"/>
              </a:spcAft>
              <a:buNone/>
            </a:pPr>
            <a:r>
              <a:rPr lang="en" sz="1500"/>
              <a:t>So, the review from the user is taken in the form of </a:t>
            </a:r>
            <a:r>
              <a:rPr b="1" lang="en" sz="1500" u="sng"/>
              <a:t>speech</a:t>
            </a:r>
            <a:r>
              <a:rPr lang="en" sz="1500"/>
              <a:t> and then that is fed into the </a:t>
            </a:r>
            <a:r>
              <a:rPr b="1" lang="en" sz="1500" u="sng"/>
              <a:t>NLP architecture</a:t>
            </a:r>
            <a:r>
              <a:rPr lang="en" sz="1500"/>
              <a:t> by which we get </a:t>
            </a:r>
            <a:r>
              <a:rPr lang="en" sz="1500"/>
              <a:t>prediction</a:t>
            </a:r>
            <a:r>
              <a:rPr lang="en" sz="1500"/>
              <a:t> of the review which include reviewd text </a:t>
            </a:r>
            <a:r>
              <a:rPr lang="en" sz="1500"/>
              <a:t>whether</a:t>
            </a:r>
            <a:r>
              <a:rPr lang="en" sz="1500"/>
              <a:t> </a:t>
            </a:r>
            <a:r>
              <a:rPr lang="en" sz="1500"/>
              <a:t>positive</a:t>
            </a:r>
            <a:r>
              <a:rPr lang="en" sz="1500"/>
              <a:t> or negative and also the extent to which the review is positive or negative about the product or experience. At the same time the expression of the  user giving review is captured using </a:t>
            </a:r>
            <a:r>
              <a:rPr b="1" lang="en" sz="1500" u="sng"/>
              <a:t>Computer Vision Architecture</a:t>
            </a:r>
            <a:r>
              <a:rPr lang="en" sz="1500"/>
              <a:t>, which adds on to the classification of the users’ sentiment.</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959150" y="393750"/>
            <a:ext cx="7038900" cy="91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800">
                <a:solidFill>
                  <a:srgbClr val="FFF2CC"/>
                </a:solidFill>
              </a:rPr>
              <a:t>This is just </a:t>
            </a:r>
            <a:r>
              <a:rPr b="1" lang="en" sz="2800">
                <a:solidFill>
                  <a:schemeClr val="accent6"/>
                </a:solidFill>
              </a:rPr>
              <a:t>a Prototype!</a:t>
            </a:r>
            <a:endParaRPr b="1" sz="2800">
              <a:solidFill>
                <a:schemeClr val="accent6"/>
              </a:solidFill>
            </a:endParaRPr>
          </a:p>
          <a:p>
            <a:pPr indent="0" lvl="0" marL="0" rtl="0" algn="l">
              <a:spcBef>
                <a:spcPts val="0"/>
              </a:spcBef>
              <a:spcAft>
                <a:spcPts val="0"/>
              </a:spcAft>
              <a:buNone/>
            </a:pPr>
            <a:r>
              <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sz="1900"/>
              <a:t>THIS MODEL IS ONLY A PROTOTYPE  WHICH WORKS ON BASIC FUNCTIONALITIES OF NLP AND CV. IT CAN BE EXTENDED TO MUCH MORE COMPLEX AND SOPHISTICATED ARCHITECTURE (LSTMs and RNNs) GIVING MORE ACCURATE AND PRECISE RESULTS.</a:t>
            </a:r>
            <a:endParaRPr i="1"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3200">
                <a:solidFill>
                  <a:srgbClr val="FFF2CC"/>
                </a:solidFill>
              </a:rPr>
              <a:t>Benefits</a:t>
            </a:r>
            <a:r>
              <a:rPr b="1" lang="en" sz="3200">
                <a:solidFill>
                  <a:srgbClr val="6AA84F"/>
                </a:solidFill>
              </a:rPr>
              <a:t> </a:t>
            </a:r>
            <a:r>
              <a:rPr b="1" lang="en" sz="3200">
                <a:solidFill>
                  <a:schemeClr val="accent6"/>
                </a:solidFill>
              </a:rPr>
              <a:t>of ReVoice</a:t>
            </a:r>
            <a:endParaRPr b="1" sz="3200">
              <a:solidFill>
                <a:schemeClr val="accent6"/>
              </a:solidFill>
            </a:endParaRPr>
          </a:p>
        </p:txBody>
      </p:sp>
      <p:sp>
        <p:nvSpPr>
          <p:cNvPr id="178" name="Google Shape;178;p20"/>
          <p:cNvSpPr txBox="1"/>
          <p:nvPr>
            <p:ph idx="1" type="body"/>
          </p:nvPr>
        </p:nvSpPr>
        <p:spPr>
          <a:xfrm>
            <a:off x="1297500" y="1567550"/>
            <a:ext cx="7635300" cy="335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u="sng">
                <a:solidFill>
                  <a:srgbClr val="FFFF00"/>
                </a:solidFill>
              </a:rPr>
              <a:t>User Giving Review</a:t>
            </a:r>
            <a:r>
              <a:rPr lang="en" sz="1400"/>
              <a:t> :-</a:t>
            </a:r>
            <a:r>
              <a:rPr lang="en" sz="1400">
                <a:solidFill>
                  <a:srgbClr val="FFFFFF"/>
                </a:solidFill>
              </a:rPr>
              <a:t>ReVoice Product provides better experience of reviewing for the user who will only give reviews in the form of speech (no manual typing and also no manual giving of score or stars). It captures the expressions of the user giving the review (happy, sad, angry, neutral, surprised) which add on to the quality of the review which is beneficial for both user as well as the firm.</a:t>
            </a:r>
            <a:endParaRPr sz="1400">
              <a:solidFill>
                <a:srgbClr val="FFFFFF"/>
              </a:solidFill>
            </a:endParaRPr>
          </a:p>
          <a:p>
            <a:pPr indent="-317500" lvl="0" marL="457200" rtl="0" algn="l">
              <a:spcBef>
                <a:spcPts val="0"/>
              </a:spcBef>
              <a:spcAft>
                <a:spcPts val="0"/>
              </a:spcAft>
              <a:buSzPts val="1400"/>
              <a:buChar char="●"/>
            </a:pPr>
            <a:r>
              <a:rPr b="1" lang="en" sz="1400" u="sng">
                <a:solidFill>
                  <a:srgbClr val="FFFF00"/>
                </a:solidFill>
              </a:rPr>
              <a:t>Firm </a:t>
            </a:r>
            <a:r>
              <a:rPr b="1" lang="en" sz="1400" u="sng">
                <a:solidFill>
                  <a:srgbClr val="FFFF00"/>
                </a:solidFill>
              </a:rPr>
              <a:t>Receiving</a:t>
            </a:r>
            <a:r>
              <a:rPr b="1" lang="en" sz="1400" u="sng">
                <a:solidFill>
                  <a:srgbClr val="FFFF00"/>
                </a:solidFill>
              </a:rPr>
              <a:t> Review</a:t>
            </a:r>
            <a:r>
              <a:rPr lang="en" sz="1400"/>
              <a:t> :- ReVoice Product process the review at the same time when given by the user and stores processed review or conclusions from the review (positive or negative and extent to which review is positive or negative) so no further processing and storing of the review is required, because lots of cost, time and  labour is </a:t>
            </a:r>
            <a:r>
              <a:rPr lang="en" sz="1400"/>
              <a:t>engaged</a:t>
            </a:r>
            <a:r>
              <a:rPr lang="en" sz="1400"/>
              <a:t> by these firms for analytics, cleaning and then drawing conclusions from  the review, so ReVoice will no doubt </a:t>
            </a:r>
            <a:r>
              <a:rPr lang="en" sz="1400"/>
              <a:t>benefit</a:t>
            </a:r>
            <a:r>
              <a:rPr lang="en" sz="1400"/>
              <a:t> the firms in saving these resources.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800">
                <a:solidFill>
                  <a:srgbClr val="FFF2CC"/>
                </a:solidFill>
              </a:rPr>
              <a:t>Current Industrial</a:t>
            </a:r>
            <a:r>
              <a:rPr b="1" lang="en" sz="2800">
                <a:solidFill>
                  <a:srgbClr val="6AA84F"/>
                </a:solidFill>
              </a:rPr>
              <a:t> </a:t>
            </a:r>
            <a:r>
              <a:rPr b="1" lang="en" sz="2800">
                <a:solidFill>
                  <a:schemeClr val="accent6"/>
                </a:solidFill>
              </a:rPr>
              <a:t>Use Of ReVoice</a:t>
            </a:r>
            <a:endParaRPr b="1" sz="2800">
              <a:solidFill>
                <a:schemeClr val="accent6"/>
              </a:solidFill>
            </a:endParaRPr>
          </a:p>
        </p:txBody>
      </p:sp>
      <p:sp>
        <p:nvSpPr>
          <p:cNvPr id="184" name="Google Shape;184;p21"/>
          <p:cNvSpPr txBox="1"/>
          <p:nvPr>
            <p:ph idx="1" type="body"/>
          </p:nvPr>
        </p:nvSpPr>
        <p:spPr>
          <a:xfrm>
            <a:off x="1297500" y="1307850"/>
            <a:ext cx="7497300" cy="32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Various firms like Zomato (Review for the </a:t>
            </a:r>
            <a:r>
              <a:rPr lang="en" sz="1500"/>
              <a:t>restaurants</a:t>
            </a:r>
            <a:r>
              <a:rPr lang="en" sz="1500"/>
              <a:t>), Flipkart and Amazon(Review on E-commerce platforms), RedBus(Review for the bus trips), BookMyShow(Review for the movie) etc.</a:t>
            </a:r>
            <a:endParaRPr sz="1500"/>
          </a:p>
          <a:p>
            <a:pPr indent="0" lvl="0" marL="0" rtl="0" algn="l">
              <a:spcBef>
                <a:spcPts val="1600"/>
              </a:spcBef>
              <a:spcAft>
                <a:spcPts val="0"/>
              </a:spcAft>
              <a:buNone/>
            </a:pPr>
            <a:r>
              <a:rPr lang="en" sz="1500"/>
              <a:t>In current industry every firm is trying to get review from the user using their resources so that they can improve according to user requirements due to which  their resources become more and more user friendly, so that firms can attract more users.</a:t>
            </a:r>
            <a:endParaRPr sz="1500"/>
          </a:p>
          <a:p>
            <a:pPr indent="0" lvl="0" marL="0" rtl="0" algn="l">
              <a:spcBef>
                <a:spcPts val="1600"/>
              </a:spcBef>
              <a:spcAft>
                <a:spcPts val="1600"/>
              </a:spcAft>
              <a:buNone/>
            </a:pPr>
            <a:r>
              <a:rPr b="1" i="1" lang="en" sz="1600"/>
              <a:t>Hence by using ReVoice these firms will be able to implement  better and quality review experience for the user,  such that they can easily provide review just by giving review in the form of speech and nothing else, </a:t>
            </a:r>
            <a:r>
              <a:rPr b="1" i="1" lang="en" sz="1600" u="sng"/>
              <a:t>after that AI does all the work!</a:t>
            </a:r>
            <a:endParaRPr b="1" i="1" sz="1600" u="sng"/>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