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612" r:id="rId2"/>
    <p:sldId id="623" r:id="rId3"/>
    <p:sldId id="575" r:id="rId4"/>
    <p:sldId id="624" r:id="rId5"/>
    <p:sldId id="625" r:id="rId6"/>
    <p:sldId id="540" r:id="rId7"/>
    <p:sldId id="626" r:id="rId8"/>
    <p:sldId id="627" r:id="rId9"/>
    <p:sldId id="542" r:id="rId10"/>
    <p:sldId id="628" r:id="rId11"/>
    <p:sldId id="629" r:id="rId12"/>
    <p:sldId id="630" r:id="rId13"/>
    <p:sldId id="631" r:id="rId14"/>
    <p:sldId id="632" r:id="rId15"/>
    <p:sldId id="633" r:id="rId16"/>
    <p:sldId id="634" r:id="rId17"/>
    <p:sldId id="635" r:id="rId18"/>
    <p:sldId id="636" r:id="rId19"/>
    <p:sldId id="637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C72929"/>
    <a:srgbClr val="6699FF"/>
    <a:srgbClr val="000000"/>
    <a:srgbClr val="E010A5"/>
    <a:srgbClr val="DBD215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9" autoAdjust="0"/>
  </p:normalViewPr>
  <p:slideViewPr>
    <p:cSldViewPr>
      <p:cViewPr varScale="1">
        <p:scale>
          <a:sx n="65" d="100"/>
          <a:sy n="65" d="100"/>
        </p:scale>
        <p:origin x="-1440" y="-108"/>
      </p:cViewPr>
      <p:guideLst>
        <p:guide orient="horz" pos="1296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70" y="-96"/>
      </p:cViewPr>
      <p:guideLst>
        <p:guide orient="horz" pos="2160"/>
        <p:guide pos="28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1710CCCE-0B6C-40A2-8420-68D42B294C1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Liang, Introduction to Java Programming, Sixth Edition, (c) 2007 Pearson Education, Inc. All rights reserved. 0-13-222158-6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B5C898-8D13-41DC-BC76-D6F3407F85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EC0D34-2628-4044-BB6A-D4C4085D6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DD913C-28BE-41B6-A440-4DAEC4A69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9CC061-5B7D-4791-90DB-327A462C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77AAE1-610C-486D-81BB-AC789795ED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F667E3-9501-4696-B444-8036CFC8CD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AF6FFA-A384-42D6-889F-12AA293079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DBF297-2465-4D32-801D-F8E4610B6E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4945B7-B935-44A3-BE4A-5534F880AF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0A9F39-9D5B-4004-9696-42719734C5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99799D-DC2A-4433-B817-A7BDEBE69F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2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2F62550-4C4F-4EBC-AFA4-4467198658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Rectangle 35"/>
          <p:cNvSpPr>
            <a:spLocks noChangeArrowheads="1"/>
          </p:cNvSpPr>
          <p:nvPr userDrawn="1"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/>
            <a:r>
              <a:rPr lang="en-US" sz="1000">
                <a:latin typeface="Arial" charset="0"/>
              </a:rPr>
              <a:t>Liang, Introduction to Java Programming, Sixth Edition, (c) 2007 Pearson Education, Inc. All rights reserved. 0-13-222158-6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200" dirty="0" smtClean="0"/>
              <a:t>Graphics 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297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685800"/>
            <a:ext cx="8915400" cy="56388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rgbClr val="0070C0"/>
                </a:solidFill>
              </a:rPr>
              <a:t>The origin of each window is at the top-left corner and is 0,0.</a:t>
            </a:r>
          </a:p>
          <a:p>
            <a:pPr algn="just"/>
            <a:r>
              <a:rPr lang="en-US" sz="2800" dirty="0" smtClean="0">
                <a:solidFill>
                  <a:srgbClr val="7030A0"/>
                </a:solidFill>
              </a:rPr>
              <a:t>Coordinates are specified in pixels. All output to a window takes place through a </a:t>
            </a:r>
            <a:r>
              <a:rPr lang="en-US" sz="2800" dirty="0" smtClean="0">
                <a:solidFill>
                  <a:srgbClr val="7030A0"/>
                </a:solidFill>
              </a:rPr>
              <a:t>graphics context</a:t>
            </a:r>
            <a:r>
              <a:rPr lang="en-US" sz="2800" dirty="0" smtClean="0">
                <a:solidFill>
                  <a:srgbClr val="7030A0"/>
                </a:solidFill>
              </a:rPr>
              <a:t>. </a:t>
            </a:r>
            <a:endParaRPr lang="en-US" sz="2800" dirty="0" smtClean="0">
              <a:solidFill>
                <a:srgbClr val="7030A0"/>
              </a:solidFill>
            </a:endParaRPr>
          </a:p>
          <a:p>
            <a:pPr algn="just"/>
            <a:r>
              <a:rPr lang="en-US" sz="2800" dirty="0" err="1" smtClean="0">
                <a:solidFill>
                  <a:srgbClr val="7030A0"/>
                </a:solidFill>
              </a:rPr>
              <a:t>A</a:t>
            </a:r>
            <a:r>
              <a:rPr lang="en-US" sz="2800" i="1" dirty="0" err="1" smtClean="0">
                <a:solidFill>
                  <a:srgbClr val="7030A0"/>
                </a:solidFill>
              </a:rPr>
              <a:t>graphics</a:t>
            </a:r>
            <a:r>
              <a:rPr lang="en-US" sz="2800" i="1" dirty="0" smtClean="0">
                <a:solidFill>
                  <a:srgbClr val="7030A0"/>
                </a:solidFill>
              </a:rPr>
              <a:t> </a:t>
            </a:r>
            <a:r>
              <a:rPr lang="en-US" sz="2800" i="1" dirty="0" smtClean="0">
                <a:solidFill>
                  <a:srgbClr val="7030A0"/>
                </a:solidFill>
              </a:rPr>
              <a:t>context is encapsulated by the </a:t>
            </a:r>
            <a:r>
              <a:rPr lang="en-US" sz="2800" b="1" i="1" dirty="0" smtClean="0">
                <a:solidFill>
                  <a:srgbClr val="7030A0"/>
                </a:solidFill>
              </a:rPr>
              <a:t>Graphics class and is obtained in two ways:</a:t>
            </a:r>
          </a:p>
          <a:p>
            <a:pPr algn="just"/>
            <a:r>
              <a:rPr lang="en-US" sz="2800" dirty="0" smtClean="0">
                <a:solidFill>
                  <a:srgbClr val="C00000"/>
                </a:solidFill>
              </a:rPr>
              <a:t>1. </a:t>
            </a:r>
            <a:r>
              <a:rPr lang="en-US" sz="2800" dirty="0" smtClean="0">
                <a:solidFill>
                  <a:srgbClr val="C00000"/>
                </a:solidFill>
              </a:rPr>
              <a:t>It is passed to an applet when one of its various methods, such as paint( ) or update( </a:t>
            </a:r>
            <a:r>
              <a:rPr lang="en-US" sz="2800" dirty="0" smtClean="0">
                <a:solidFill>
                  <a:srgbClr val="C00000"/>
                </a:solidFill>
              </a:rPr>
              <a:t>), is </a:t>
            </a:r>
            <a:r>
              <a:rPr lang="en-US" sz="2800" dirty="0" smtClean="0">
                <a:solidFill>
                  <a:srgbClr val="C00000"/>
                </a:solidFill>
              </a:rPr>
              <a:t>called.</a:t>
            </a:r>
          </a:p>
          <a:p>
            <a:pPr algn="just"/>
            <a:r>
              <a:rPr lang="en-US" sz="2800" dirty="0" smtClean="0">
                <a:solidFill>
                  <a:srgbClr val="C00000"/>
                </a:solidFill>
              </a:rPr>
              <a:t>2.It </a:t>
            </a:r>
            <a:r>
              <a:rPr lang="en-US" sz="2800" dirty="0" smtClean="0">
                <a:solidFill>
                  <a:srgbClr val="C00000"/>
                </a:solidFill>
              </a:rPr>
              <a:t>is returned by the </a:t>
            </a:r>
            <a:r>
              <a:rPr lang="en-US" sz="2800" dirty="0" err="1" smtClean="0">
                <a:solidFill>
                  <a:srgbClr val="C00000"/>
                </a:solidFill>
              </a:rPr>
              <a:t>getGraphics</a:t>
            </a:r>
            <a:r>
              <a:rPr lang="en-US" sz="2800" dirty="0" smtClean="0">
                <a:solidFill>
                  <a:srgbClr val="C00000"/>
                </a:solidFill>
              </a:rPr>
              <a:t>( ) method of Component.</a:t>
            </a:r>
            <a:endParaRPr lang="en-US" sz="3600" u="sng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0125-3860-4E30-AB26-A05A5A8CDF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Drawing </a:t>
            </a:r>
            <a:r>
              <a:rPr lang="en-US" sz="3600" dirty="0" smtClean="0"/>
              <a:t>Ellipse(Oval) and Circle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69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4267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dirty="0" smtClean="0">
                <a:solidFill>
                  <a:srgbClr val="C72929"/>
                </a:solidFill>
              </a:rPr>
              <a:t>		</a:t>
            </a:r>
            <a:r>
              <a:rPr lang="en-US" sz="2800" dirty="0" smtClean="0">
                <a:solidFill>
                  <a:srgbClr val="C72929"/>
                </a:solidFill>
              </a:rPr>
              <a:t>public class Ellipses extends Applet {</a:t>
            </a:r>
          </a:p>
          <a:p>
            <a:pPr>
              <a:buNone/>
            </a:pPr>
            <a:r>
              <a:rPr lang="en-US" sz="2800" dirty="0" smtClean="0">
                <a:solidFill>
                  <a:srgbClr val="C72929"/>
                </a:solidFill>
              </a:rPr>
              <a:t>		public </a:t>
            </a:r>
            <a:r>
              <a:rPr lang="en-US" sz="2800" dirty="0" smtClean="0">
                <a:solidFill>
                  <a:srgbClr val="C72929"/>
                </a:solidFill>
              </a:rPr>
              <a:t>void paint(Graphics g) {</a:t>
            </a:r>
          </a:p>
          <a:p>
            <a:pPr>
              <a:buNone/>
            </a:pPr>
            <a:r>
              <a:rPr lang="en-US" sz="2800" dirty="0" smtClean="0">
                <a:solidFill>
                  <a:srgbClr val="C72929"/>
                </a:solidFill>
              </a:rPr>
              <a:t>		</a:t>
            </a:r>
            <a:r>
              <a:rPr lang="en-US" sz="2800" dirty="0" err="1" smtClean="0">
                <a:solidFill>
                  <a:srgbClr val="C72929"/>
                </a:solidFill>
              </a:rPr>
              <a:t>g.drawOval</a:t>
            </a:r>
            <a:r>
              <a:rPr lang="en-US" sz="2800" dirty="0" smtClean="0">
                <a:solidFill>
                  <a:srgbClr val="C72929"/>
                </a:solidFill>
              </a:rPr>
              <a:t>(10</a:t>
            </a:r>
            <a:r>
              <a:rPr lang="en-US" sz="2800" dirty="0" smtClean="0">
                <a:solidFill>
                  <a:srgbClr val="C72929"/>
                </a:solidFill>
              </a:rPr>
              <a:t>, 10, 50, 50);</a:t>
            </a:r>
          </a:p>
          <a:p>
            <a:pPr>
              <a:buNone/>
            </a:pPr>
            <a:r>
              <a:rPr lang="en-US" sz="2800" dirty="0" smtClean="0">
                <a:solidFill>
                  <a:srgbClr val="C72929"/>
                </a:solidFill>
              </a:rPr>
              <a:t>		</a:t>
            </a:r>
            <a:r>
              <a:rPr lang="en-US" sz="2800" dirty="0" err="1" smtClean="0">
                <a:solidFill>
                  <a:srgbClr val="C72929"/>
                </a:solidFill>
              </a:rPr>
              <a:t>g.fillOval</a:t>
            </a:r>
            <a:r>
              <a:rPr lang="en-US" sz="2800" dirty="0" smtClean="0">
                <a:solidFill>
                  <a:srgbClr val="C72929"/>
                </a:solidFill>
              </a:rPr>
              <a:t>(100</a:t>
            </a:r>
            <a:r>
              <a:rPr lang="en-US" sz="2800" dirty="0" smtClean="0">
                <a:solidFill>
                  <a:srgbClr val="C72929"/>
                </a:solidFill>
              </a:rPr>
              <a:t>, 10, 75, 50);</a:t>
            </a:r>
          </a:p>
          <a:p>
            <a:pPr>
              <a:buNone/>
            </a:pPr>
            <a:r>
              <a:rPr lang="en-US" sz="2800" dirty="0" smtClean="0">
                <a:solidFill>
                  <a:srgbClr val="C72929"/>
                </a:solidFill>
              </a:rPr>
              <a:t>		</a:t>
            </a:r>
            <a:r>
              <a:rPr lang="en-US" sz="2800" dirty="0" err="1" smtClean="0">
                <a:solidFill>
                  <a:srgbClr val="C72929"/>
                </a:solidFill>
              </a:rPr>
              <a:t>g.drawOval</a:t>
            </a:r>
            <a:r>
              <a:rPr lang="en-US" sz="2800" dirty="0" smtClean="0">
                <a:solidFill>
                  <a:srgbClr val="C72929"/>
                </a:solidFill>
              </a:rPr>
              <a:t>(190</a:t>
            </a:r>
            <a:r>
              <a:rPr lang="en-US" sz="2800" dirty="0" smtClean="0">
                <a:solidFill>
                  <a:srgbClr val="C72929"/>
                </a:solidFill>
              </a:rPr>
              <a:t>, 10, 90, 30);</a:t>
            </a:r>
          </a:p>
          <a:p>
            <a:pPr>
              <a:buNone/>
            </a:pPr>
            <a:r>
              <a:rPr lang="en-US" sz="2800" dirty="0" smtClean="0">
                <a:solidFill>
                  <a:srgbClr val="C72929"/>
                </a:solidFill>
              </a:rPr>
              <a:t>		</a:t>
            </a:r>
            <a:r>
              <a:rPr lang="en-US" sz="2800" dirty="0" err="1" smtClean="0">
                <a:solidFill>
                  <a:srgbClr val="C72929"/>
                </a:solidFill>
              </a:rPr>
              <a:t>g.fillOval</a:t>
            </a:r>
            <a:r>
              <a:rPr lang="en-US" sz="2800" dirty="0" smtClean="0">
                <a:solidFill>
                  <a:srgbClr val="C72929"/>
                </a:solidFill>
              </a:rPr>
              <a:t>(70</a:t>
            </a:r>
            <a:r>
              <a:rPr lang="en-US" sz="2800" dirty="0" smtClean="0">
                <a:solidFill>
                  <a:srgbClr val="C72929"/>
                </a:solidFill>
              </a:rPr>
              <a:t>, 90, 140, 100);</a:t>
            </a:r>
          </a:p>
          <a:p>
            <a:pPr>
              <a:buNone/>
            </a:pPr>
            <a:r>
              <a:rPr lang="en-US" sz="2800" dirty="0" smtClean="0">
                <a:solidFill>
                  <a:srgbClr val="C72929"/>
                </a:solidFill>
              </a:rPr>
              <a:t>		}</a:t>
            </a:r>
            <a:endParaRPr lang="en-US" sz="2800" dirty="0" smtClean="0">
              <a:solidFill>
                <a:srgbClr val="C72929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C72929"/>
                </a:solidFill>
              </a:rPr>
              <a:t>		}</a:t>
            </a:r>
            <a:endParaRPr lang="en-US" sz="3000" dirty="0">
              <a:solidFill>
                <a:srgbClr val="C7292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265F-6893-49E7-9A09-59E28DBF9E93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Drawing </a:t>
            </a:r>
            <a:r>
              <a:rPr lang="en-US" sz="3600" dirty="0" smtClean="0"/>
              <a:t>Ellipse(Oval) and Circle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265F-6893-49E7-9A09-59E28DBF9E93}" type="slidenum">
              <a:rPr lang="en-US"/>
              <a:pPr/>
              <a:t>11</a:t>
            </a:fld>
            <a:endParaRPr lang="en-US"/>
          </a:p>
        </p:txBody>
      </p:sp>
      <p:pic>
        <p:nvPicPr>
          <p:cNvPr id="403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5075" t="33333" r="29448" b="22222"/>
          <a:stretch>
            <a:fillRect/>
          </a:stretch>
        </p:blipFill>
        <p:spPr bwMode="auto">
          <a:xfrm>
            <a:off x="1600200" y="1371600"/>
            <a:ext cx="6477000" cy="381000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Drawing </a:t>
            </a:r>
            <a:r>
              <a:rPr lang="en-US" sz="3600" dirty="0" smtClean="0"/>
              <a:t>Arcs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6963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457200"/>
            <a:ext cx="8915400" cy="61722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3000" dirty="0" smtClean="0">
                <a:solidFill>
                  <a:srgbClr val="C72929"/>
                </a:solidFill>
              </a:rPr>
              <a:t>		</a:t>
            </a:r>
            <a:r>
              <a:rPr lang="en-US" sz="2800" dirty="0" smtClean="0">
                <a:solidFill>
                  <a:srgbClr val="C72929"/>
                </a:solidFill>
              </a:rPr>
              <a:t>void </a:t>
            </a:r>
            <a:r>
              <a:rPr lang="en-US" sz="2800" dirty="0" err="1" smtClean="0">
                <a:solidFill>
                  <a:srgbClr val="C72929"/>
                </a:solidFill>
              </a:rPr>
              <a:t>drawArc</a:t>
            </a:r>
            <a:r>
              <a:rPr lang="en-US" sz="2800" dirty="0" smtClean="0">
                <a:solidFill>
                  <a:srgbClr val="C72929"/>
                </a:solidFill>
              </a:rPr>
              <a:t>(int </a:t>
            </a:r>
            <a:r>
              <a:rPr lang="en-US" sz="2800" i="1" dirty="0" smtClean="0">
                <a:solidFill>
                  <a:srgbClr val="C72929"/>
                </a:solidFill>
              </a:rPr>
              <a:t>top, int left, int width, int height, int </a:t>
            </a:r>
            <a:r>
              <a:rPr lang="en-US" sz="2800" i="1" dirty="0" smtClean="0">
                <a:solidFill>
                  <a:srgbClr val="C72929"/>
                </a:solidFill>
              </a:rPr>
              <a:t>				   </a:t>
            </a:r>
            <a:r>
              <a:rPr lang="en-US" sz="2800" i="1" dirty="0" err="1" smtClean="0">
                <a:solidFill>
                  <a:srgbClr val="C72929"/>
                </a:solidFill>
              </a:rPr>
              <a:t>startAngle</a:t>
            </a:r>
            <a:r>
              <a:rPr lang="en-US" sz="2800" i="1" dirty="0" smtClean="0">
                <a:solidFill>
                  <a:srgbClr val="C72929"/>
                </a:solidFill>
              </a:rPr>
              <a:t>, </a:t>
            </a:r>
            <a:r>
              <a:rPr lang="en-US" sz="2800" dirty="0" smtClean="0">
                <a:solidFill>
                  <a:srgbClr val="C72929"/>
                </a:solidFill>
              </a:rPr>
              <a:t>int </a:t>
            </a:r>
            <a:r>
              <a:rPr lang="en-US" sz="2800" i="1" dirty="0" err="1" smtClean="0">
                <a:solidFill>
                  <a:srgbClr val="C72929"/>
                </a:solidFill>
              </a:rPr>
              <a:t>sweepAngle</a:t>
            </a:r>
            <a:r>
              <a:rPr lang="en-US" sz="2800" i="1" dirty="0" smtClean="0">
                <a:solidFill>
                  <a:srgbClr val="C72929"/>
                </a:solidFill>
              </a:rPr>
              <a:t>)</a:t>
            </a:r>
          </a:p>
          <a:p>
            <a:pPr algn="just">
              <a:buNone/>
            </a:pPr>
            <a:r>
              <a:rPr lang="en-US" sz="2800" dirty="0" smtClean="0">
                <a:solidFill>
                  <a:srgbClr val="C72929"/>
                </a:solidFill>
              </a:rPr>
              <a:t>		void </a:t>
            </a:r>
            <a:r>
              <a:rPr lang="en-US" sz="2800" dirty="0" err="1" smtClean="0">
                <a:solidFill>
                  <a:srgbClr val="C72929"/>
                </a:solidFill>
              </a:rPr>
              <a:t>fillArc</a:t>
            </a:r>
            <a:r>
              <a:rPr lang="en-US" sz="2800" dirty="0" smtClean="0">
                <a:solidFill>
                  <a:srgbClr val="C72929"/>
                </a:solidFill>
              </a:rPr>
              <a:t>(int </a:t>
            </a:r>
            <a:r>
              <a:rPr lang="en-US" sz="2800" i="1" dirty="0" smtClean="0">
                <a:solidFill>
                  <a:srgbClr val="C72929"/>
                </a:solidFill>
              </a:rPr>
              <a:t>top, int left, int width, int height, int </a:t>
            </a:r>
            <a:r>
              <a:rPr lang="en-US" sz="2800" i="1" dirty="0" smtClean="0">
                <a:solidFill>
                  <a:srgbClr val="C72929"/>
                </a:solidFill>
              </a:rPr>
              <a:t>					</a:t>
            </a:r>
            <a:r>
              <a:rPr lang="en-US" sz="2800" i="1" dirty="0" err="1" smtClean="0">
                <a:solidFill>
                  <a:srgbClr val="C72929"/>
                </a:solidFill>
              </a:rPr>
              <a:t>startAngle</a:t>
            </a:r>
            <a:r>
              <a:rPr lang="en-US" sz="2800" i="1" dirty="0" smtClean="0">
                <a:solidFill>
                  <a:srgbClr val="C72929"/>
                </a:solidFill>
              </a:rPr>
              <a:t>, </a:t>
            </a:r>
            <a:r>
              <a:rPr lang="en-US" sz="2800" dirty="0" smtClean="0">
                <a:solidFill>
                  <a:srgbClr val="C72929"/>
                </a:solidFill>
              </a:rPr>
              <a:t>int </a:t>
            </a:r>
            <a:r>
              <a:rPr lang="en-US" sz="2800" i="1" dirty="0" err="1" smtClean="0">
                <a:solidFill>
                  <a:srgbClr val="C72929"/>
                </a:solidFill>
              </a:rPr>
              <a:t>sweepAngle</a:t>
            </a:r>
            <a:r>
              <a:rPr lang="en-US" sz="2800" i="1" dirty="0" smtClean="0">
                <a:solidFill>
                  <a:srgbClr val="C72929"/>
                </a:solidFill>
              </a:rPr>
              <a:t>)</a:t>
            </a:r>
          </a:p>
          <a:p>
            <a:pPr algn="just"/>
            <a:r>
              <a:rPr lang="en-US" sz="2800" dirty="0" smtClean="0">
                <a:solidFill>
                  <a:srgbClr val="0070C0"/>
                </a:solidFill>
              </a:rPr>
              <a:t>The arc is bounded by the rectangle whose upper-left corner is specified by </a:t>
            </a:r>
            <a:r>
              <a:rPr lang="en-US" sz="2800" i="1" dirty="0" err="1" smtClean="0">
                <a:solidFill>
                  <a:srgbClr val="0070C0"/>
                </a:solidFill>
              </a:rPr>
              <a:t>top,left</a:t>
            </a:r>
            <a:r>
              <a:rPr lang="en-US" sz="2800" i="1" dirty="0" smtClean="0">
                <a:solidFill>
                  <a:srgbClr val="0070C0"/>
                </a:solidFill>
              </a:rPr>
              <a:t> and </a:t>
            </a:r>
            <a:r>
              <a:rPr lang="en-US" sz="2800" i="1" dirty="0" smtClean="0">
                <a:solidFill>
                  <a:srgbClr val="0070C0"/>
                </a:solidFill>
              </a:rPr>
              <a:t>whose </a:t>
            </a:r>
            <a:r>
              <a:rPr lang="en-US" sz="2800" dirty="0" smtClean="0">
                <a:solidFill>
                  <a:srgbClr val="0070C0"/>
                </a:solidFill>
              </a:rPr>
              <a:t>width </a:t>
            </a:r>
            <a:r>
              <a:rPr lang="en-US" sz="2800" dirty="0" smtClean="0">
                <a:solidFill>
                  <a:srgbClr val="0070C0"/>
                </a:solidFill>
              </a:rPr>
              <a:t>and height are specified by </a:t>
            </a:r>
            <a:r>
              <a:rPr lang="en-US" sz="2800" i="1" dirty="0" smtClean="0">
                <a:solidFill>
                  <a:srgbClr val="0070C0"/>
                </a:solidFill>
              </a:rPr>
              <a:t>width and height. </a:t>
            </a:r>
            <a:endParaRPr lang="en-US" sz="2800" i="1" dirty="0" smtClean="0">
              <a:solidFill>
                <a:srgbClr val="0070C0"/>
              </a:solidFill>
            </a:endParaRPr>
          </a:p>
          <a:p>
            <a:pPr algn="just"/>
            <a:r>
              <a:rPr lang="en-US" sz="2800" i="1" dirty="0" smtClean="0">
                <a:solidFill>
                  <a:schemeClr val="accent5"/>
                </a:solidFill>
              </a:rPr>
              <a:t>The </a:t>
            </a:r>
            <a:r>
              <a:rPr lang="en-US" sz="2800" i="1" dirty="0" smtClean="0">
                <a:solidFill>
                  <a:schemeClr val="accent5"/>
                </a:solidFill>
              </a:rPr>
              <a:t>arc is drawn from </a:t>
            </a:r>
            <a:r>
              <a:rPr lang="en-US" sz="2800" i="1" dirty="0" err="1" smtClean="0">
                <a:solidFill>
                  <a:schemeClr val="accent5"/>
                </a:solidFill>
              </a:rPr>
              <a:t>startAngle</a:t>
            </a:r>
            <a:r>
              <a:rPr lang="en-US" sz="2800" i="1" dirty="0" smtClean="0">
                <a:solidFill>
                  <a:schemeClr val="accent5"/>
                </a:solidFill>
              </a:rPr>
              <a:t> </a:t>
            </a:r>
            <a:r>
              <a:rPr lang="en-US" sz="2800" i="1" dirty="0" smtClean="0">
                <a:solidFill>
                  <a:schemeClr val="accent5"/>
                </a:solidFill>
              </a:rPr>
              <a:t>through </a:t>
            </a:r>
            <a:r>
              <a:rPr lang="en-US" sz="2800" dirty="0" smtClean="0">
                <a:solidFill>
                  <a:schemeClr val="accent5"/>
                </a:solidFill>
              </a:rPr>
              <a:t>the </a:t>
            </a:r>
            <a:r>
              <a:rPr lang="en-US" sz="2800" dirty="0" smtClean="0">
                <a:solidFill>
                  <a:schemeClr val="accent5"/>
                </a:solidFill>
              </a:rPr>
              <a:t>angular distance specified by </a:t>
            </a:r>
            <a:r>
              <a:rPr lang="en-US" sz="2800" i="1" dirty="0" err="1" smtClean="0">
                <a:solidFill>
                  <a:schemeClr val="accent5"/>
                </a:solidFill>
              </a:rPr>
              <a:t>sweepAngle</a:t>
            </a:r>
            <a:r>
              <a:rPr lang="en-US" sz="2800" i="1" dirty="0" smtClean="0">
                <a:solidFill>
                  <a:schemeClr val="accent5"/>
                </a:solidFill>
              </a:rPr>
              <a:t>. </a:t>
            </a:r>
            <a:endParaRPr lang="en-US" sz="2800" i="1" dirty="0" smtClean="0">
              <a:solidFill>
                <a:schemeClr val="accent5"/>
              </a:solidFill>
            </a:endParaRPr>
          </a:p>
          <a:p>
            <a:pPr algn="just"/>
            <a:r>
              <a:rPr lang="en-US" sz="2800" i="1" dirty="0" smtClean="0"/>
              <a:t>Angles </a:t>
            </a:r>
            <a:r>
              <a:rPr lang="en-US" sz="2800" i="1" dirty="0" smtClean="0"/>
              <a:t>are specified in degrees. </a:t>
            </a:r>
            <a:endParaRPr lang="en-US" sz="2800" i="1" dirty="0" smtClean="0"/>
          </a:p>
          <a:p>
            <a:pPr algn="just"/>
            <a:r>
              <a:rPr lang="en-US" sz="2800" i="1" dirty="0" smtClean="0">
                <a:solidFill>
                  <a:srgbClr val="00B050"/>
                </a:solidFill>
              </a:rPr>
              <a:t>Zero </a:t>
            </a:r>
            <a:r>
              <a:rPr lang="en-US" sz="2800" i="1" dirty="0" smtClean="0">
                <a:solidFill>
                  <a:srgbClr val="00B050"/>
                </a:solidFill>
              </a:rPr>
              <a:t>degrees </a:t>
            </a:r>
            <a:r>
              <a:rPr lang="en-US" sz="2800" i="1" dirty="0" smtClean="0">
                <a:solidFill>
                  <a:srgbClr val="00B050"/>
                </a:solidFill>
              </a:rPr>
              <a:t>is </a:t>
            </a:r>
            <a:r>
              <a:rPr lang="en-US" sz="2800" dirty="0" smtClean="0">
                <a:solidFill>
                  <a:srgbClr val="00B050"/>
                </a:solidFill>
              </a:rPr>
              <a:t>on </a:t>
            </a:r>
            <a:r>
              <a:rPr lang="en-US" sz="2800" dirty="0" smtClean="0">
                <a:solidFill>
                  <a:srgbClr val="00B050"/>
                </a:solidFill>
              </a:rPr>
              <a:t>the horizontal, at the three o’clock position. </a:t>
            </a:r>
            <a:endParaRPr lang="en-US" sz="2800" dirty="0" smtClean="0">
              <a:solidFill>
                <a:srgbClr val="00B050"/>
              </a:solidFill>
            </a:endParaRPr>
          </a:p>
          <a:p>
            <a:pPr algn="just"/>
            <a:r>
              <a:rPr lang="en-US" sz="2800" dirty="0" smtClean="0">
                <a:solidFill>
                  <a:srgbClr val="002060"/>
                </a:solidFill>
              </a:rPr>
              <a:t>The </a:t>
            </a:r>
            <a:r>
              <a:rPr lang="en-US" sz="2800" dirty="0" smtClean="0">
                <a:solidFill>
                  <a:srgbClr val="002060"/>
                </a:solidFill>
              </a:rPr>
              <a:t>arc is drawn counterclockwise if </a:t>
            </a:r>
            <a:r>
              <a:rPr lang="en-US" sz="2800" i="1" dirty="0" err="1" smtClean="0">
                <a:solidFill>
                  <a:srgbClr val="002060"/>
                </a:solidFill>
              </a:rPr>
              <a:t>sweepAngle</a:t>
            </a:r>
            <a:r>
              <a:rPr lang="en-US" sz="2800" i="1" dirty="0" smtClean="0">
                <a:solidFill>
                  <a:srgbClr val="002060"/>
                </a:solidFill>
              </a:rPr>
              <a:t> </a:t>
            </a:r>
            <a:r>
              <a:rPr lang="en-US" sz="2800" dirty="0" smtClean="0">
                <a:solidFill>
                  <a:srgbClr val="002060"/>
                </a:solidFill>
              </a:rPr>
              <a:t>is </a:t>
            </a:r>
            <a:r>
              <a:rPr lang="en-US" sz="2800" dirty="0" smtClean="0">
                <a:solidFill>
                  <a:srgbClr val="002060"/>
                </a:solidFill>
              </a:rPr>
              <a:t>positive, and clockwise if </a:t>
            </a:r>
            <a:r>
              <a:rPr lang="en-US" sz="2800" i="1" dirty="0" err="1" smtClean="0">
                <a:solidFill>
                  <a:srgbClr val="002060"/>
                </a:solidFill>
              </a:rPr>
              <a:t>sweepAngle</a:t>
            </a:r>
            <a:r>
              <a:rPr lang="en-US" sz="2800" i="1" dirty="0" smtClean="0">
                <a:solidFill>
                  <a:srgbClr val="002060"/>
                </a:solidFill>
              </a:rPr>
              <a:t> is negative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265F-6893-49E7-9A09-59E28DBF9E93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Drawing </a:t>
            </a:r>
            <a:r>
              <a:rPr lang="en-US" sz="3600" dirty="0" smtClean="0"/>
              <a:t>Arcs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696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838200"/>
            <a:ext cx="67056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public </a:t>
            </a:r>
            <a:r>
              <a:rPr lang="en-US" sz="2800" dirty="0" smtClean="0">
                <a:solidFill>
                  <a:srgbClr val="0070C0"/>
                </a:solidFill>
              </a:rPr>
              <a:t>class Arcs extends Applet {</a:t>
            </a: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public void paint(Graphics g) {</a:t>
            </a:r>
          </a:p>
          <a:p>
            <a:pPr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g.drawArc</a:t>
            </a:r>
            <a:r>
              <a:rPr lang="en-US" sz="2800" dirty="0" smtClean="0">
                <a:solidFill>
                  <a:srgbClr val="0070C0"/>
                </a:solidFill>
              </a:rPr>
              <a:t>(10, 40, 70, 70, 0, 75);</a:t>
            </a:r>
          </a:p>
          <a:p>
            <a:pPr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g.fillArc</a:t>
            </a:r>
            <a:r>
              <a:rPr lang="en-US" sz="2800" dirty="0" smtClean="0">
                <a:solidFill>
                  <a:srgbClr val="0070C0"/>
                </a:solidFill>
              </a:rPr>
              <a:t>(100, 40, 70, 70, 0, 75);</a:t>
            </a:r>
          </a:p>
          <a:p>
            <a:pPr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g.drawArc</a:t>
            </a:r>
            <a:r>
              <a:rPr lang="en-US" sz="2800" dirty="0" smtClean="0">
                <a:solidFill>
                  <a:srgbClr val="0070C0"/>
                </a:solidFill>
              </a:rPr>
              <a:t>(10, 100, 70, 80, 0, 175);</a:t>
            </a:r>
          </a:p>
          <a:p>
            <a:pPr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g.fillArc</a:t>
            </a:r>
            <a:r>
              <a:rPr lang="en-US" sz="2800" dirty="0" smtClean="0">
                <a:solidFill>
                  <a:srgbClr val="0070C0"/>
                </a:solidFill>
              </a:rPr>
              <a:t>(100, 100, 70, 90, 0, 270);</a:t>
            </a:r>
          </a:p>
          <a:p>
            <a:pPr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g.drawArc</a:t>
            </a:r>
            <a:r>
              <a:rPr lang="en-US" sz="2800" dirty="0" smtClean="0">
                <a:solidFill>
                  <a:srgbClr val="0070C0"/>
                </a:solidFill>
              </a:rPr>
              <a:t>(200, 80, 80, 80, 0, 180);</a:t>
            </a: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}</a:t>
            </a: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}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265F-6893-49E7-9A09-59E28DBF9E93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Drawing </a:t>
            </a:r>
            <a:r>
              <a:rPr lang="en-US" sz="3600" dirty="0" smtClean="0"/>
              <a:t>Arcs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265F-6893-49E7-9A09-59E28DBF9E93}" type="slidenum">
              <a:rPr lang="en-US"/>
              <a:pPr/>
              <a:t>14</a:t>
            </a:fld>
            <a:endParaRPr lang="en-US"/>
          </a:p>
        </p:txBody>
      </p:sp>
      <p:pic>
        <p:nvPicPr>
          <p:cNvPr id="404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5223" t="19019" r="29448" b="38095"/>
          <a:stretch>
            <a:fillRect/>
          </a:stretch>
        </p:blipFill>
        <p:spPr bwMode="auto">
          <a:xfrm>
            <a:off x="1828800" y="1219200"/>
            <a:ext cx="6248400" cy="419100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Drawing </a:t>
            </a:r>
            <a:r>
              <a:rPr lang="en-US" sz="3600" dirty="0" smtClean="0"/>
              <a:t>Polygons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6963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457200"/>
            <a:ext cx="8915400" cy="6172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dirty="0" smtClean="0">
                <a:solidFill>
                  <a:srgbClr val="C72929"/>
                </a:solidFill>
              </a:rPr>
              <a:t>		</a:t>
            </a:r>
            <a:r>
              <a:rPr lang="en-US" sz="2800" dirty="0" smtClean="0">
                <a:solidFill>
                  <a:srgbClr val="C00000"/>
                </a:solidFill>
              </a:rPr>
              <a:t>void </a:t>
            </a:r>
            <a:r>
              <a:rPr lang="en-US" sz="2800" dirty="0" err="1" smtClean="0">
                <a:solidFill>
                  <a:srgbClr val="C00000"/>
                </a:solidFill>
              </a:rPr>
              <a:t>drawPolygon</a:t>
            </a:r>
            <a:r>
              <a:rPr lang="en-US" sz="2800" dirty="0" smtClean="0">
                <a:solidFill>
                  <a:srgbClr val="C00000"/>
                </a:solidFill>
              </a:rPr>
              <a:t>(int </a:t>
            </a:r>
            <a:r>
              <a:rPr lang="en-US" sz="2800" i="1" dirty="0" smtClean="0">
                <a:solidFill>
                  <a:srgbClr val="C00000"/>
                </a:solidFill>
              </a:rPr>
              <a:t>x[ ], int y[ ], int </a:t>
            </a:r>
            <a:r>
              <a:rPr lang="en-US" sz="2800" i="1" dirty="0" err="1" smtClean="0">
                <a:solidFill>
                  <a:srgbClr val="C00000"/>
                </a:solidFill>
              </a:rPr>
              <a:t>numPoints</a:t>
            </a:r>
            <a:r>
              <a:rPr lang="en-US" sz="2800" i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		void </a:t>
            </a:r>
            <a:r>
              <a:rPr lang="en-US" sz="2800" dirty="0" err="1" smtClean="0">
                <a:solidFill>
                  <a:srgbClr val="C00000"/>
                </a:solidFill>
              </a:rPr>
              <a:t>fillPolygon</a:t>
            </a:r>
            <a:r>
              <a:rPr lang="en-US" sz="2800" dirty="0" smtClean="0">
                <a:solidFill>
                  <a:srgbClr val="C00000"/>
                </a:solidFill>
              </a:rPr>
              <a:t>(int </a:t>
            </a:r>
            <a:r>
              <a:rPr lang="en-US" sz="2800" i="1" dirty="0" smtClean="0">
                <a:solidFill>
                  <a:srgbClr val="C00000"/>
                </a:solidFill>
              </a:rPr>
              <a:t>x[ ], int y[ ], int </a:t>
            </a:r>
            <a:r>
              <a:rPr lang="en-US" sz="2800" i="1" dirty="0" err="1" smtClean="0">
                <a:solidFill>
                  <a:srgbClr val="C00000"/>
                </a:solidFill>
              </a:rPr>
              <a:t>numPoints</a:t>
            </a:r>
            <a:r>
              <a:rPr lang="en-US" sz="2800" i="1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The polygon’s endpoints are specified by the coordinate pairs contained within the </a:t>
            </a:r>
            <a:r>
              <a:rPr lang="en-US" sz="2800" i="1" dirty="0" smtClean="0">
                <a:solidFill>
                  <a:srgbClr val="7030A0"/>
                </a:solidFill>
              </a:rPr>
              <a:t>x and </a:t>
            </a:r>
            <a:r>
              <a:rPr lang="en-US" sz="2800" i="1" dirty="0" smtClean="0">
                <a:solidFill>
                  <a:srgbClr val="7030A0"/>
                </a:solidFill>
              </a:rPr>
              <a:t>y </a:t>
            </a:r>
            <a:r>
              <a:rPr lang="en-US" sz="2800" dirty="0" smtClean="0">
                <a:solidFill>
                  <a:srgbClr val="7030A0"/>
                </a:solidFill>
              </a:rPr>
              <a:t>arrays</a:t>
            </a:r>
            <a:r>
              <a:rPr lang="en-US" sz="2800" dirty="0" smtClean="0">
                <a:solidFill>
                  <a:srgbClr val="7030A0"/>
                </a:solidFill>
              </a:rPr>
              <a:t>. The number of points defined by </a:t>
            </a:r>
            <a:r>
              <a:rPr lang="en-US" sz="2800" i="1" dirty="0" smtClean="0">
                <a:solidFill>
                  <a:srgbClr val="7030A0"/>
                </a:solidFill>
              </a:rPr>
              <a:t>x </a:t>
            </a:r>
            <a:r>
              <a:rPr lang="en-US" sz="2800" i="1" dirty="0" smtClean="0">
                <a:solidFill>
                  <a:srgbClr val="7030A0"/>
                </a:solidFill>
              </a:rPr>
              <a:t>and y is specified by </a:t>
            </a:r>
            <a:r>
              <a:rPr lang="en-US" sz="2800" i="1" dirty="0" err="1" smtClean="0">
                <a:solidFill>
                  <a:srgbClr val="7030A0"/>
                </a:solidFill>
              </a:rPr>
              <a:t>numPoints</a:t>
            </a:r>
            <a:r>
              <a:rPr lang="en-US" sz="2800" i="1" dirty="0" smtClean="0">
                <a:solidFill>
                  <a:srgbClr val="7030A0"/>
                </a:solidFill>
              </a:rPr>
              <a:t>.</a:t>
            </a:r>
          </a:p>
          <a:p>
            <a:pPr>
              <a:buNone/>
            </a:pPr>
            <a:r>
              <a:rPr lang="en-US" sz="2800" dirty="0" smtClean="0"/>
              <a:t>			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public 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class </a:t>
            </a:r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</a:rPr>
              <a:t>HourGlass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 extends Applet {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			public 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void paint(Graphics g) {</a:t>
            </a:r>
          </a:p>
          <a:p>
            <a:pPr>
              <a:buNone/>
            </a:pPr>
            <a:r>
              <a:rPr lang="fr-FR" sz="2800" dirty="0" smtClean="0">
                <a:solidFill>
                  <a:schemeClr val="accent4">
                    <a:lumMod val="50000"/>
                  </a:schemeClr>
                </a:solidFill>
              </a:rPr>
              <a:t>			int </a:t>
            </a:r>
            <a:r>
              <a:rPr lang="fr-FR" sz="2800" dirty="0" err="1" smtClean="0">
                <a:solidFill>
                  <a:schemeClr val="accent4">
                    <a:lumMod val="50000"/>
                  </a:schemeClr>
                </a:solidFill>
              </a:rPr>
              <a:t>xpoints</a:t>
            </a:r>
            <a:r>
              <a:rPr lang="fr-FR" sz="2800" dirty="0" smtClean="0">
                <a:solidFill>
                  <a:schemeClr val="accent4">
                    <a:lumMod val="50000"/>
                  </a:schemeClr>
                </a:solidFill>
              </a:rPr>
              <a:t>[] = {30, 200, 30, 200, 30};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			int </a:t>
            </a:r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</a:rPr>
              <a:t>ypoints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[] = {30, 30, 200, 200, 30};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			int 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num = 5;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			</a:t>
            </a:r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</a:rPr>
              <a:t>g.drawPolygon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</a:rPr>
              <a:t>xpoints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</a:rPr>
              <a:t>ypoints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, num);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			} }</a:t>
            </a:r>
            <a:endParaRPr lang="en-US" sz="3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265F-6893-49E7-9A09-59E28DBF9E93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Drawing </a:t>
            </a:r>
            <a:r>
              <a:rPr lang="en-US" sz="3600" dirty="0" smtClean="0"/>
              <a:t>Polygons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265F-6893-49E7-9A09-59E28DBF9E93}" type="slidenum">
              <a:rPr lang="en-US"/>
              <a:pPr/>
              <a:t>16</a:t>
            </a:fld>
            <a:endParaRPr lang="en-US"/>
          </a:p>
        </p:txBody>
      </p:sp>
      <p:pic>
        <p:nvPicPr>
          <p:cNvPr id="40550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9652" t="20635" r="34026" b="33333"/>
          <a:stretch>
            <a:fillRect/>
          </a:stretch>
        </p:blipFill>
        <p:spPr bwMode="auto">
          <a:xfrm>
            <a:off x="1905000" y="1447800"/>
            <a:ext cx="5943600" cy="381000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Color class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265F-6893-49E7-9A09-59E28DBF9E93}" type="slidenum">
              <a:rPr lang="en-US"/>
              <a:pPr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" y="457200"/>
            <a:ext cx="8991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/>
              <a:t>The class Color defines the constants shown </a:t>
            </a:r>
            <a:r>
              <a:rPr lang="en-US" dirty="0" smtClean="0"/>
              <a:t>here that </a:t>
            </a:r>
            <a:r>
              <a:rPr lang="en-US" dirty="0"/>
              <a:t>can be used to specify </a:t>
            </a:r>
            <a:r>
              <a:rPr lang="en-US" dirty="0" smtClean="0"/>
              <a:t>colors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Available colors are as below</a:t>
            </a:r>
          </a:p>
          <a:p>
            <a:r>
              <a:rPr lang="en-US" dirty="0" err="1" smtClean="0">
                <a:solidFill>
                  <a:srgbClr val="7030A0"/>
                </a:solidFill>
              </a:rPr>
              <a:t>Color.black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</a:p>
          <a:p>
            <a:r>
              <a:rPr lang="en-US" dirty="0" err="1" smtClean="0">
                <a:solidFill>
                  <a:srgbClr val="7030A0"/>
                </a:solidFill>
              </a:rPr>
              <a:t>Color.magenta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Color.blue</a:t>
            </a:r>
            <a:r>
              <a:rPr lang="en-US" dirty="0">
                <a:solidFill>
                  <a:srgbClr val="7030A0"/>
                </a:solidFill>
              </a:rPr>
              <a:t> 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err="1" smtClean="0">
                <a:solidFill>
                  <a:srgbClr val="7030A0"/>
                </a:solidFill>
              </a:rPr>
              <a:t>Color.orange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Color.cyan</a:t>
            </a:r>
            <a:r>
              <a:rPr lang="en-US" dirty="0">
                <a:solidFill>
                  <a:srgbClr val="7030A0"/>
                </a:solidFill>
              </a:rPr>
              <a:t> 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err="1" smtClean="0">
                <a:solidFill>
                  <a:srgbClr val="7030A0"/>
                </a:solidFill>
              </a:rPr>
              <a:t>Color.pink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Color.darkGray</a:t>
            </a:r>
            <a:r>
              <a:rPr lang="en-US" dirty="0">
                <a:solidFill>
                  <a:srgbClr val="7030A0"/>
                </a:solidFill>
              </a:rPr>
              <a:t> 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err="1" smtClean="0">
                <a:solidFill>
                  <a:srgbClr val="7030A0"/>
                </a:solidFill>
              </a:rPr>
              <a:t>Color.red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Color.gray</a:t>
            </a:r>
            <a:r>
              <a:rPr lang="en-US" dirty="0">
                <a:solidFill>
                  <a:srgbClr val="7030A0"/>
                </a:solidFill>
              </a:rPr>
              <a:t> 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err="1" smtClean="0">
                <a:solidFill>
                  <a:srgbClr val="7030A0"/>
                </a:solidFill>
              </a:rPr>
              <a:t>Color.white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Color.green</a:t>
            </a:r>
            <a:r>
              <a:rPr lang="en-US" dirty="0">
                <a:solidFill>
                  <a:srgbClr val="7030A0"/>
                </a:solidFill>
              </a:rPr>
              <a:t> 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err="1" smtClean="0">
                <a:solidFill>
                  <a:srgbClr val="7030A0"/>
                </a:solidFill>
              </a:rPr>
              <a:t>Color.yellow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Color.lightGray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Color class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265F-6893-49E7-9A09-59E28DBF9E93}" type="slidenum">
              <a:rPr lang="en-US"/>
              <a:pPr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" y="457200"/>
            <a:ext cx="89916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The </a:t>
            </a:r>
            <a:r>
              <a:rPr lang="en-US" dirty="0"/>
              <a:t>following example sets the background color to green and the text color to red: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		</a:t>
            </a:r>
            <a:r>
              <a:rPr lang="en-US" dirty="0" err="1" smtClean="0">
                <a:solidFill>
                  <a:srgbClr val="00B0F0"/>
                </a:solidFill>
              </a:rPr>
              <a:t>setBackground</a:t>
            </a:r>
            <a:r>
              <a:rPr lang="en-US" dirty="0" smtClean="0">
                <a:solidFill>
                  <a:srgbClr val="00B0F0"/>
                </a:solidFill>
              </a:rPr>
              <a:t>(</a:t>
            </a:r>
            <a:r>
              <a:rPr lang="en-US" dirty="0" err="1" smtClean="0">
                <a:solidFill>
                  <a:srgbClr val="00B0F0"/>
                </a:solidFill>
              </a:rPr>
              <a:t>Color.green</a:t>
            </a:r>
            <a:r>
              <a:rPr lang="en-US" dirty="0">
                <a:solidFill>
                  <a:srgbClr val="00B0F0"/>
                </a:solidFill>
              </a:rPr>
              <a:t>);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		</a:t>
            </a:r>
            <a:r>
              <a:rPr lang="en-US" dirty="0" err="1" smtClean="0">
                <a:solidFill>
                  <a:srgbClr val="00B0F0"/>
                </a:solidFill>
              </a:rPr>
              <a:t>setForeground</a:t>
            </a:r>
            <a:r>
              <a:rPr lang="en-US" dirty="0" smtClean="0">
                <a:solidFill>
                  <a:srgbClr val="00B0F0"/>
                </a:solidFill>
              </a:rPr>
              <a:t>(</a:t>
            </a:r>
            <a:r>
              <a:rPr lang="en-US" dirty="0" err="1" smtClean="0">
                <a:solidFill>
                  <a:srgbClr val="00B0F0"/>
                </a:solidFill>
              </a:rPr>
              <a:t>Color.red</a:t>
            </a:r>
            <a:r>
              <a:rPr lang="en-US" dirty="0">
                <a:solidFill>
                  <a:srgbClr val="00B0F0"/>
                </a:solidFill>
              </a:rPr>
              <a:t>);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  </a:t>
            </a:r>
            <a:r>
              <a:rPr lang="en-US" u="sng" dirty="0"/>
              <a:t>Setting the Current Graphics Color</a:t>
            </a:r>
          </a:p>
          <a:p>
            <a:r>
              <a:rPr lang="en-US" dirty="0" smtClean="0"/>
              <a:t> By </a:t>
            </a:r>
            <a:r>
              <a:rPr lang="en-US" dirty="0"/>
              <a:t>default, graphics objects are drawn in the current foreground color. You can change </a:t>
            </a:r>
            <a:r>
              <a:rPr lang="en-US" dirty="0" smtClean="0"/>
              <a:t>this color </a:t>
            </a:r>
            <a:r>
              <a:rPr lang="en-US" dirty="0"/>
              <a:t>by calling the </a:t>
            </a:r>
            <a:r>
              <a:rPr lang="en-US" b="1" dirty="0"/>
              <a:t>Graphics method </a:t>
            </a:r>
            <a:r>
              <a:rPr lang="en-US" b="1" dirty="0" err="1"/>
              <a:t>setColor</a:t>
            </a:r>
            <a:r>
              <a:rPr lang="en-US" b="1" dirty="0"/>
              <a:t>( ):</a:t>
            </a:r>
          </a:p>
          <a:p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void </a:t>
            </a:r>
            <a:r>
              <a:rPr lang="en-US" dirty="0" err="1">
                <a:solidFill>
                  <a:srgbClr val="FF0000"/>
                </a:solidFill>
              </a:rPr>
              <a:t>setColor</a:t>
            </a:r>
            <a:r>
              <a:rPr lang="en-US" dirty="0">
                <a:solidFill>
                  <a:srgbClr val="FF0000"/>
                </a:solidFill>
              </a:rPr>
              <a:t>(Color </a:t>
            </a:r>
            <a:r>
              <a:rPr lang="en-US" i="1" dirty="0" err="1">
                <a:solidFill>
                  <a:srgbClr val="FF0000"/>
                </a:solidFill>
              </a:rPr>
              <a:t>newColor</a:t>
            </a:r>
            <a:r>
              <a:rPr lang="en-US" i="1" dirty="0" smtClean="0">
                <a:solidFill>
                  <a:srgbClr val="FF0000"/>
                </a:solidFill>
              </a:rPr>
              <a:t>)</a:t>
            </a:r>
          </a:p>
          <a:p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Example:</a:t>
            </a:r>
            <a:r>
              <a:rPr lang="en-US" i="1" dirty="0" smtClean="0">
                <a:solidFill>
                  <a:srgbClr val="FF0000"/>
                </a:solidFill>
              </a:rPr>
              <a:t> 	</a:t>
            </a:r>
            <a:r>
              <a:rPr lang="en-US" dirty="0" smtClean="0">
                <a:solidFill>
                  <a:schemeClr val="accent3"/>
                </a:solidFill>
              </a:rPr>
              <a:t>Color </a:t>
            </a:r>
            <a:r>
              <a:rPr lang="en-US" dirty="0">
                <a:solidFill>
                  <a:schemeClr val="accent3"/>
                </a:solidFill>
              </a:rPr>
              <a:t>c1 = new Color(255, 100, 100);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		Color </a:t>
            </a:r>
            <a:r>
              <a:rPr lang="en-US" dirty="0">
                <a:solidFill>
                  <a:schemeClr val="accent3"/>
                </a:solidFill>
              </a:rPr>
              <a:t>c2 = new Color(100, 255, 100);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		Color </a:t>
            </a:r>
            <a:r>
              <a:rPr lang="en-US" dirty="0">
                <a:solidFill>
                  <a:schemeClr val="accent3"/>
                </a:solidFill>
              </a:rPr>
              <a:t>c3 = new Color(100, 100, 255);</a:t>
            </a:r>
          </a:p>
          <a:p>
            <a:r>
              <a:rPr lang="en-US" dirty="0" smtClean="0"/>
              <a:t>		</a:t>
            </a:r>
            <a:r>
              <a:rPr lang="en-US" dirty="0" err="1" smtClean="0">
                <a:solidFill>
                  <a:srgbClr val="00B050"/>
                </a:solidFill>
              </a:rPr>
              <a:t>g.setColor</a:t>
            </a:r>
            <a:r>
              <a:rPr lang="en-US" dirty="0" smtClean="0">
                <a:solidFill>
                  <a:srgbClr val="00B050"/>
                </a:solidFill>
              </a:rPr>
              <a:t>(c1</a:t>
            </a:r>
            <a:r>
              <a:rPr lang="en-US" dirty="0">
                <a:solidFill>
                  <a:srgbClr val="00B050"/>
                </a:solidFill>
              </a:rPr>
              <a:t>);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		</a:t>
            </a:r>
            <a:r>
              <a:rPr lang="en-US" dirty="0" err="1" smtClean="0">
                <a:solidFill>
                  <a:srgbClr val="00B050"/>
                </a:solidFill>
              </a:rPr>
              <a:t>g.drawLine</a:t>
            </a:r>
            <a:r>
              <a:rPr lang="en-US" dirty="0" smtClean="0">
                <a:solidFill>
                  <a:srgbClr val="00B050"/>
                </a:solidFill>
              </a:rPr>
              <a:t>(0</a:t>
            </a:r>
            <a:r>
              <a:rPr lang="en-US" dirty="0">
                <a:solidFill>
                  <a:srgbClr val="00B050"/>
                </a:solidFill>
              </a:rPr>
              <a:t>, 0, 100, 100);</a:t>
            </a:r>
          </a:p>
          <a:p>
            <a:r>
              <a:rPr lang="en-US" dirty="0" smtClean="0"/>
              <a:t>		</a:t>
            </a:r>
            <a:r>
              <a:rPr lang="en-US" dirty="0" err="1" smtClean="0">
                <a:solidFill>
                  <a:srgbClr val="7030A0"/>
                </a:solidFill>
              </a:rPr>
              <a:t>g.setColor</a:t>
            </a:r>
            <a:r>
              <a:rPr lang="en-US" dirty="0" smtClean="0">
                <a:solidFill>
                  <a:srgbClr val="7030A0"/>
                </a:solidFill>
              </a:rPr>
              <a:t>(c2</a:t>
            </a:r>
            <a:r>
              <a:rPr lang="en-US" dirty="0">
                <a:solidFill>
                  <a:srgbClr val="7030A0"/>
                </a:solidFill>
              </a:rPr>
              <a:t>);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		</a:t>
            </a:r>
            <a:r>
              <a:rPr lang="en-US" dirty="0" err="1" smtClean="0">
                <a:solidFill>
                  <a:srgbClr val="7030A0"/>
                </a:solidFill>
              </a:rPr>
              <a:t>g.drawLine</a:t>
            </a:r>
            <a:r>
              <a:rPr lang="en-US" dirty="0" smtClean="0">
                <a:solidFill>
                  <a:srgbClr val="7030A0"/>
                </a:solidFill>
              </a:rPr>
              <a:t>(40</a:t>
            </a:r>
            <a:r>
              <a:rPr lang="en-US" dirty="0">
                <a:solidFill>
                  <a:srgbClr val="7030A0"/>
                </a:solidFill>
              </a:rPr>
              <a:t>, 25, 250, 180);</a:t>
            </a:r>
          </a:p>
          <a:p>
            <a:endParaRPr lang="en-US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Color class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265F-6893-49E7-9A09-59E28DBF9E93}" type="slidenum">
              <a:rPr lang="en-US"/>
              <a:pPr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381001"/>
            <a:ext cx="74676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An Applet Example:</a:t>
            </a:r>
          </a:p>
          <a:p>
            <a:r>
              <a:rPr lang="en-US" dirty="0">
                <a:solidFill>
                  <a:srgbClr val="C72929"/>
                </a:solidFill>
              </a:rPr>
              <a:t>public class Sample extends Applet{</a:t>
            </a:r>
          </a:p>
          <a:p>
            <a:r>
              <a:rPr lang="en-US" dirty="0">
                <a:solidFill>
                  <a:srgbClr val="C72929"/>
                </a:solidFill>
              </a:rPr>
              <a:t>String </a:t>
            </a:r>
            <a:r>
              <a:rPr lang="en-US" dirty="0" err="1">
                <a:solidFill>
                  <a:srgbClr val="C72929"/>
                </a:solidFill>
              </a:rPr>
              <a:t>msg</a:t>
            </a:r>
            <a:r>
              <a:rPr lang="en-US" dirty="0">
                <a:solidFill>
                  <a:srgbClr val="C72929"/>
                </a:solidFill>
              </a:rPr>
              <a:t>;</a:t>
            </a:r>
          </a:p>
          <a:p>
            <a:r>
              <a:rPr lang="en-US" dirty="0" smtClean="0">
                <a:solidFill>
                  <a:srgbClr val="C72929"/>
                </a:solidFill>
              </a:rPr>
              <a:t>public </a:t>
            </a:r>
            <a:r>
              <a:rPr lang="en-US" dirty="0">
                <a:solidFill>
                  <a:srgbClr val="C72929"/>
                </a:solidFill>
              </a:rPr>
              <a:t>void init() {</a:t>
            </a:r>
          </a:p>
          <a:p>
            <a:r>
              <a:rPr lang="en-US" dirty="0" err="1">
                <a:solidFill>
                  <a:srgbClr val="C72929"/>
                </a:solidFill>
              </a:rPr>
              <a:t>setBackground</a:t>
            </a:r>
            <a:r>
              <a:rPr lang="en-US" dirty="0">
                <a:solidFill>
                  <a:srgbClr val="C72929"/>
                </a:solidFill>
              </a:rPr>
              <a:t>(</a:t>
            </a:r>
            <a:r>
              <a:rPr lang="en-US" dirty="0" err="1">
                <a:solidFill>
                  <a:srgbClr val="C72929"/>
                </a:solidFill>
              </a:rPr>
              <a:t>Color.cyan</a:t>
            </a:r>
            <a:r>
              <a:rPr lang="en-US" dirty="0">
                <a:solidFill>
                  <a:srgbClr val="C72929"/>
                </a:solidFill>
              </a:rPr>
              <a:t>);</a:t>
            </a:r>
          </a:p>
          <a:p>
            <a:r>
              <a:rPr lang="en-US" dirty="0" err="1">
                <a:solidFill>
                  <a:srgbClr val="C72929"/>
                </a:solidFill>
              </a:rPr>
              <a:t>setForeground</a:t>
            </a:r>
            <a:r>
              <a:rPr lang="en-US" dirty="0">
                <a:solidFill>
                  <a:srgbClr val="C72929"/>
                </a:solidFill>
              </a:rPr>
              <a:t>(</a:t>
            </a:r>
            <a:r>
              <a:rPr lang="en-US" dirty="0" err="1">
                <a:solidFill>
                  <a:srgbClr val="C72929"/>
                </a:solidFill>
              </a:rPr>
              <a:t>Color.red</a:t>
            </a:r>
            <a:r>
              <a:rPr lang="en-US" dirty="0">
                <a:solidFill>
                  <a:srgbClr val="C72929"/>
                </a:solidFill>
              </a:rPr>
              <a:t>);</a:t>
            </a:r>
          </a:p>
          <a:p>
            <a:r>
              <a:rPr lang="en-US" dirty="0" err="1">
                <a:solidFill>
                  <a:srgbClr val="C72929"/>
                </a:solidFill>
              </a:rPr>
              <a:t>msg</a:t>
            </a:r>
            <a:r>
              <a:rPr lang="en-US" dirty="0">
                <a:solidFill>
                  <a:srgbClr val="C72929"/>
                </a:solidFill>
              </a:rPr>
              <a:t> = "Inside init( ) --";</a:t>
            </a:r>
          </a:p>
          <a:p>
            <a:r>
              <a:rPr lang="en-US" dirty="0">
                <a:solidFill>
                  <a:srgbClr val="C72929"/>
                </a:solidFill>
              </a:rPr>
              <a:t>}</a:t>
            </a:r>
          </a:p>
          <a:p>
            <a:r>
              <a:rPr lang="en-US" dirty="0" smtClean="0">
                <a:solidFill>
                  <a:srgbClr val="C72929"/>
                </a:solidFill>
              </a:rPr>
              <a:t>public </a:t>
            </a:r>
            <a:r>
              <a:rPr lang="en-US" dirty="0">
                <a:solidFill>
                  <a:srgbClr val="C72929"/>
                </a:solidFill>
              </a:rPr>
              <a:t>void start() {</a:t>
            </a:r>
          </a:p>
          <a:p>
            <a:r>
              <a:rPr lang="en-US" dirty="0" err="1">
                <a:solidFill>
                  <a:srgbClr val="C72929"/>
                </a:solidFill>
              </a:rPr>
              <a:t>msg</a:t>
            </a:r>
            <a:r>
              <a:rPr lang="en-US" dirty="0">
                <a:solidFill>
                  <a:srgbClr val="C72929"/>
                </a:solidFill>
              </a:rPr>
              <a:t> += " Inside start( ) --";</a:t>
            </a:r>
          </a:p>
          <a:p>
            <a:r>
              <a:rPr lang="en-US" dirty="0">
                <a:solidFill>
                  <a:srgbClr val="C72929"/>
                </a:solidFill>
              </a:rPr>
              <a:t>}</a:t>
            </a:r>
          </a:p>
          <a:p>
            <a:r>
              <a:rPr lang="en-US" dirty="0" smtClean="0">
                <a:solidFill>
                  <a:srgbClr val="C72929"/>
                </a:solidFill>
              </a:rPr>
              <a:t>public </a:t>
            </a:r>
            <a:r>
              <a:rPr lang="en-US" dirty="0">
                <a:solidFill>
                  <a:srgbClr val="C72929"/>
                </a:solidFill>
              </a:rPr>
              <a:t>void paint(Graphics g) {</a:t>
            </a:r>
          </a:p>
          <a:p>
            <a:r>
              <a:rPr lang="en-US" dirty="0" err="1">
                <a:solidFill>
                  <a:srgbClr val="C72929"/>
                </a:solidFill>
              </a:rPr>
              <a:t>msg</a:t>
            </a:r>
            <a:r>
              <a:rPr lang="en-US" dirty="0">
                <a:solidFill>
                  <a:srgbClr val="C72929"/>
                </a:solidFill>
              </a:rPr>
              <a:t> += " Inside paint( ).";</a:t>
            </a:r>
          </a:p>
          <a:p>
            <a:r>
              <a:rPr lang="en-US" dirty="0" err="1">
                <a:solidFill>
                  <a:srgbClr val="C72929"/>
                </a:solidFill>
              </a:rPr>
              <a:t>g.drawString</a:t>
            </a:r>
            <a:r>
              <a:rPr lang="en-US" dirty="0">
                <a:solidFill>
                  <a:srgbClr val="C72929"/>
                </a:solidFill>
              </a:rPr>
              <a:t>(</a:t>
            </a:r>
            <a:r>
              <a:rPr lang="en-US" dirty="0" err="1">
                <a:solidFill>
                  <a:srgbClr val="C72929"/>
                </a:solidFill>
              </a:rPr>
              <a:t>msg</a:t>
            </a:r>
            <a:r>
              <a:rPr lang="en-US" dirty="0">
                <a:solidFill>
                  <a:srgbClr val="C72929"/>
                </a:solidFill>
              </a:rPr>
              <a:t>, 10, 30);</a:t>
            </a:r>
          </a:p>
          <a:p>
            <a:r>
              <a:rPr lang="en-US" dirty="0" smtClean="0">
                <a:solidFill>
                  <a:srgbClr val="C72929"/>
                </a:solidFill>
              </a:rPr>
              <a:t>}}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200" dirty="0" smtClean="0"/>
              <a:t>Graphics 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297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915400" cy="38862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The </a:t>
            </a:r>
            <a:r>
              <a:rPr lang="en-US" sz="2800" dirty="0" smtClean="0"/>
              <a:t>Graphics class defines a number of drawing functions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 </a:t>
            </a:r>
            <a:r>
              <a:rPr lang="en-US" sz="2800" dirty="0" smtClean="0"/>
              <a:t>Each shape can be </a:t>
            </a:r>
            <a:r>
              <a:rPr lang="en-US" sz="2800" dirty="0" smtClean="0"/>
              <a:t>drawn edge-only </a:t>
            </a:r>
            <a:r>
              <a:rPr lang="en-US" sz="2800" dirty="0" smtClean="0"/>
              <a:t>or filled. </a:t>
            </a:r>
            <a:r>
              <a:rPr lang="en-US" sz="2800" dirty="0" smtClean="0">
                <a:solidFill>
                  <a:srgbClr val="00B050"/>
                </a:solidFill>
              </a:rPr>
              <a:t>Objects are drawn and filled in the currently selected graphics color, </a:t>
            </a:r>
            <a:r>
              <a:rPr lang="en-US" sz="2800" dirty="0" smtClean="0">
                <a:solidFill>
                  <a:srgbClr val="00B050"/>
                </a:solidFill>
              </a:rPr>
              <a:t>which is </a:t>
            </a:r>
            <a:r>
              <a:rPr lang="en-US" sz="2800" dirty="0" smtClean="0">
                <a:solidFill>
                  <a:srgbClr val="00B050"/>
                </a:solidFill>
              </a:rPr>
              <a:t>black by default. </a:t>
            </a:r>
            <a:endParaRPr lang="en-US" sz="2800" dirty="0" smtClean="0">
              <a:solidFill>
                <a:srgbClr val="00B050"/>
              </a:solidFill>
            </a:endParaRPr>
          </a:p>
          <a:p>
            <a:pPr algn="just"/>
            <a:r>
              <a:rPr lang="en-US" sz="2800" dirty="0" smtClean="0"/>
              <a:t>When </a:t>
            </a:r>
            <a:r>
              <a:rPr lang="en-US" sz="2800" dirty="0" smtClean="0"/>
              <a:t>a graphics object is drawn that exceeds the dimensions of </a:t>
            </a:r>
            <a:r>
              <a:rPr lang="en-US" sz="2800" dirty="0" smtClean="0"/>
              <a:t>the window</a:t>
            </a:r>
            <a:r>
              <a:rPr lang="en-US" sz="2800" dirty="0" smtClean="0"/>
              <a:t>, output is automatically clipped.</a:t>
            </a:r>
            <a:endParaRPr lang="en-US" sz="3600" u="sng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0125-3860-4E30-AB26-A05A5A8CDFF1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pPr algn="ctr"/>
            <a:r>
              <a:rPr lang="en-US" sz="4200" dirty="0"/>
              <a:t>Drawing Geometric Figures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58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28956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sz="2800" dirty="0" smtClean="0">
                <a:solidFill>
                  <a:srgbClr val="E010A5"/>
                </a:solidFill>
              </a:rPr>
              <a:t>Drawing </a:t>
            </a:r>
            <a:r>
              <a:rPr lang="en-US" sz="2800" dirty="0">
                <a:solidFill>
                  <a:srgbClr val="E010A5"/>
                </a:solidFill>
              </a:rPr>
              <a:t>Lines</a:t>
            </a:r>
          </a:p>
          <a:p>
            <a:pPr>
              <a:spcBef>
                <a:spcPct val="25000"/>
              </a:spcBef>
            </a:pPr>
            <a:r>
              <a:rPr lang="en-US" sz="2800" dirty="0">
                <a:solidFill>
                  <a:srgbClr val="E010A5"/>
                </a:solidFill>
              </a:rPr>
              <a:t>Drawing Rectangles</a:t>
            </a:r>
          </a:p>
          <a:p>
            <a:pPr>
              <a:spcBef>
                <a:spcPct val="25000"/>
              </a:spcBef>
            </a:pPr>
            <a:r>
              <a:rPr lang="en-US" sz="2800" dirty="0">
                <a:solidFill>
                  <a:srgbClr val="E010A5"/>
                </a:solidFill>
              </a:rPr>
              <a:t>Drawing Ovals</a:t>
            </a:r>
          </a:p>
          <a:p>
            <a:pPr>
              <a:spcBef>
                <a:spcPct val="25000"/>
              </a:spcBef>
            </a:pPr>
            <a:r>
              <a:rPr lang="en-US" sz="2800" dirty="0">
                <a:solidFill>
                  <a:srgbClr val="E010A5"/>
                </a:solidFill>
              </a:rPr>
              <a:t>Drawing Arcs</a:t>
            </a:r>
          </a:p>
          <a:p>
            <a:pPr>
              <a:spcBef>
                <a:spcPct val="25000"/>
              </a:spcBef>
            </a:pPr>
            <a:r>
              <a:rPr lang="en-US" sz="2800" dirty="0">
                <a:solidFill>
                  <a:srgbClr val="E010A5"/>
                </a:solidFill>
              </a:rPr>
              <a:t>Drawing Polygons</a:t>
            </a:r>
            <a:endParaRPr lang="en-US" dirty="0">
              <a:solidFill>
                <a:srgbClr val="E010A5"/>
              </a:solidFill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1019-829D-4034-9B90-9696AB0DAFE6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Drawing </a:t>
            </a:r>
            <a:r>
              <a:rPr lang="en-US" dirty="0" smtClean="0"/>
              <a:t>Lines</a:t>
            </a:r>
            <a:endParaRPr lang="en-US" b="1" dirty="0"/>
          </a:p>
        </p:txBody>
      </p:sp>
      <p:sp>
        <p:nvSpPr>
          <p:cNvPr id="2949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457200"/>
            <a:ext cx="8534400" cy="99822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C72929"/>
                </a:solidFill>
              </a:rPr>
              <a:t>void </a:t>
            </a:r>
            <a:r>
              <a:rPr lang="en-US" sz="2800" dirty="0" err="1" smtClean="0">
                <a:solidFill>
                  <a:srgbClr val="C72929"/>
                </a:solidFill>
              </a:rPr>
              <a:t>drawLine</a:t>
            </a:r>
            <a:r>
              <a:rPr lang="en-US" sz="2800" dirty="0" smtClean="0">
                <a:solidFill>
                  <a:srgbClr val="C72929"/>
                </a:solidFill>
              </a:rPr>
              <a:t>(int </a:t>
            </a:r>
            <a:r>
              <a:rPr lang="en-US" sz="2800" i="1" dirty="0" err="1" smtClean="0">
                <a:solidFill>
                  <a:srgbClr val="C72929"/>
                </a:solidFill>
              </a:rPr>
              <a:t>startX</a:t>
            </a:r>
            <a:r>
              <a:rPr lang="en-US" sz="2800" i="1" dirty="0" smtClean="0">
                <a:solidFill>
                  <a:srgbClr val="C72929"/>
                </a:solidFill>
              </a:rPr>
              <a:t>, int </a:t>
            </a:r>
            <a:r>
              <a:rPr lang="en-US" sz="2800" i="1" dirty="0" err="1" smtClean="0">
                <a:solidFill>
                  <a:srgbClr val="C72929"/>
                </a:solidFill>
              </a:rPr>
              <a:t>startY</a:t>
            </a:r>
            <a:r>
              <a:rPr lang="en-US" sz="2800" i="1" dirty="0" smtClean="0">
                <a:solidFill>
                  <a:srgbClr val="C72929"/>
                </a:solidFill>
              </a:rPr>
              <a:t>, int </a:t>
            </a:r>
            <a:r>
              <a:rPr lang="en-US" sz="2800" i="1" dirty="0" err="1" smtClean="0">
                <a:solidFill>
                  <a:srgbClr val="C72929"/>
                </a:solidFill>
              </a:rPr>
              <a:t>endX</a:t>
            </a:r>
            <a:r>
              <a:rPr lang="en-US" sz="2800" i="1" dirty="0" smtClean="0">
                <a:solidFill>
                  <a:srgbClr val="C72929"/>
                </a:solidFill>
              </a:rPr>
              <a:t>, int </a:t>
            </a:r>
            <a:r>
              <a:rPr lang="en-US" sz="2800" i="1" dirty="0" err="1" smtClean="0">
                <a:solidFill>
                  <a:srgbClr val="C72929"/>
                </a:solidFill>
              </a:rPr>
              <a:t>endY</a:t>
            </a:r>
            <a:r>
              <a:rPr lang="en-US" sz="2800" i="1" dirty="0" smtClean="0">
                <a:solidFill>
                  <a:srgbClr val="C72929"/>
                </a:solidFill>
              </a:rPr>
              <a:t>);</a:t>
            </a:r>
            <a:endParaRPr lang="en-US" sz="2800" i="1" dirty="0" smtClean="0">
              <a:solidFill>
                <a:srgbClr val="C72929"/>
              </a:solidFill>
            </a:endParaRPr>
          </a:p>
          <a:p>
            <a:r>
              <a:rPr lang="en-US" sz="2800" dirty="0" err="1" smtClean="0"/>
              <a:t>drawLine</a:t>
            </a:r>
            <a:r>
              <a:rPr lang="en-US" sz="2800" dirty="0" smtClean="0"/>
              <a:t>( ) displays a line in the current drawing color that begins at </a:t>
            </a:r>
            <a:r>
              <a:rPr lang="en-US" sz="2800" i="1" dirty="0" err="1" smtClean="0"/>
              <a:t>startX,startY</a:t>
            </a:r>
            <a:r>
              <a:rPr lang="en-US" sz="2800" i="1" dirty="0" smtClean="0"/>
              <a:t> and </a:t>
            </a:r>
            <a:r>
              <a:rPr lang="en-US" sz="2800" i="1" dirty="0" smtClean="0"/>
              <a:t>ends </a:t>
            </a:r>
            <a:r>
              <a:rPr lang="en-US" sz="2800" dirty="0" smtClean="0"/>
              <a:t>at </a:t>
            </a:r>
            <a:r>
              <a:rPr lang="en-US" sz="2800" i="1" dirty="0" err="1" smtClean="0"/>
              <a:t>endX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endY</a:t>
            </a:r>
            <a:endParaRPr lang="en-US" sz="2800" i="1" dirty="0" smtClean="0"/>
          </a:p>
          <a:p>
            <a:pPr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public </a:t>
            </a:r>
            <a:r>
              <a:rPr lang="en-US" sz="2800" dirty="0" smtClean="0">
                <a:solidFill>
                  <a:srgbClr val="002060"/>
                </a:solidFill>
              </a:rPr>
              <a:t>class Lines extends Applet {</a:t>
            </a:r>
          </a:p>
          <a:p>
            <a:pPr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public void paint(Graphics g) {</a:t>
            </a:r>
          </a:p>
          <a:p>
            <a:pPr>
              <a:buNone/>
            </a:pPr>
            <a:r>
              <a:rPr lang="en-US" sz="2800" dirty="0" err="1" smtClean="0">
                <a:solidFill>
                  <a:srgbClr val="002060"/>
                </a:solidFill>
              </a:rPr>
              <a:t>g.drawLine</a:t>
            </a:r>
            <a:r>
              <a:rPr lang="en-US" sz="2800" dirty="0" smtClean="0">
                <a:solidFill>
                  <a:srgbClr val="002060"/>
                </a:solidFill>
              </a:rPr>
              <a:t>(0, 0, 100, 100);</a:t>
            </a:r>
          </a:p>
          <a:p>
            <a:pPr>
              <a:buNone/>
            </a:pPr>
            <a:r>
              <a:rPr lang="en-US" sz="2800" dirty="0" err="1" smtClean="0">
                <a:solidFill>
                  <a:srgbClr val="002060"/>
                </a:solidFill>
              </a:rPr>
              <a:t>g.drawLine</a:t>
            </a:r>
            <a:r>
              <a:rPr lang="en-US" sz="2800" dirty="0" smtClean="0">
                <a:solidFill>
                  <a:srgbClr val="002060"/>
                </a:solidFill>
              </a:rPr>
              <a:t>(0, 100, 100, 0);</a:t>
            </a:r>
          </a:p>
          <a:p>
            <a:pPr>
              <a:buNone/>
            </a:pPr>
            <a:r>
              <a:rPr lang="en-US" sz="2800" dirty="0" err="1" smtClean="0">
                <a:solidFill>
                  <a:srgbClr val="002060"/>
                </a:solidFill>
              </a:rPr>
              <a:t>g.drawLine</a:t>
            </a:r>
            <a:r>
              <a:rPr lang="en-US" sz="2800" dirty="0" smtClean="0">
                <a:solidFill>
                  <a:srgbClr val="002060"/>
                </a:solidFill>
              </a:rPr>
              <a:t>(40, 25, 250, 180);</a:t>
            </a:r>
          </a:p>
          <a:p>
            <a:pPr>
              <a:buNone/>
            </a:pPr>
            <a:r>
              <a:rPr lang="en-US" sz="2800" dirty="0" err="1" smtClean="0">
                <a:solidFill>
                  <a:srgbClr val="002060"/>
                </a:solidFill>
              </a:rPr>
              <a:t>g.drawLine</a:t>
            </a:r>
            <a:r>
              <a:rPr lang="en-US" sz="2800" dirty="0" smtClean="0">
                <a:solidFill>
                  <a:srgbClr val="002060"/>
                </a:solidFill>
              </a:rPr>
              <a:t>(75, 90, 400, 400);</a:t>
            </a:r>
          </a:p>
          <a:p>
            <a:pPr>
              <a:buNone/>
            </a:pPr>
            <a:r>
              <a:rPr lang="en-US" sz="2800" dirty="0" err="1" smtClean="0">
                <a:solidFill>
                  <a:srgbClr val="002060"/>
                </a:solidFill>
              </a:rPr>
              <a:t>g.drawLine</a:t>
            </a:r>
            <a:r>
              <a:rPr lang="en-US" sz="2800" dirty="0" smtClean="0">
                <a:solidFill>
                  <a:srgbClr val="002060"/>
                </a:solidFill>
              </a:rPr>
              <a:t>(20, 150, 400, 40);</a:t>
            </a:r>
          </a:p>
          <a:p>
            <a:pPr>
              <a:buNone/>
            </a:pPr>
            <a:r>
              <a:rPr lang="en-US" sz="2800" dirty="0" err="1" smtClean="0">
                <a:solidFill>
                  <a:srgbClr val="002060"/>
                </a:solidFill>
              </a:rPr>
              <a:t>g.drawLine</a:t>
            </a:r>
            <a:r>
              <a:rPr lang="en-US" sz="2800" dirty="0" smtClean="0">
                <a:solidFill>
                  <a:srgbClr val="002060"/>
                </a:solidFill>
              </a:rPr>
              <a:t>(5, 290, 80, 19);</a:t>
            </a:r>
          </a:p>
          <a:p>
            <a:pPr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} }</a:t>
            </a:r>
            <a:endParaRPr lang="en-US" sz="2800" i="1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sz="2800" i="1" dirty="0" smtClean="0"/>
          </a:p>
          <a:p>
            <a:endParaRPr lang="en-US" sz="2800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8DBE-D347-4F10-A7B5-A9A3B6F769F6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533400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Drawing </a:t>
            </a:r>
            <a:r>
              <a:rPr lang="en-US" sz="3200" dirty="0" smtClean="0"/>
              <a:t>Lines</a:t>
            </a:r>
            <a:endParaRPr lang="en-US" sz="3200" b="1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8DBE-D347-4F10-A7B5-A9A3B6F769F6}" type="slidenum">
              <a:rPr lang="en-US"/>
              <a:pPr/>
              <a:t>5</a:t>
            </a:fld>
            <a:endParaRPr lang="en-US"/>
          </a:p>
        </p:txBody>
      </p:sp>
      <p:pic>
        <p:nvPicPr>
          <p:cNvPr id="401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46922" t="42857" r="16457" b="12699"/>
          <a:stretch>
            <a:fillRect/>
          </a:stretch>
        </p:blipFill>
        <p:spPr bwMode="auto">
          <a:xfrm>
            <a:off x="2057400" y="1371600"/>
            <a:ext cx="5943600" cy="449580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Drawing Rectangles</a:t>
            </a:r>
            <a:endParaRPr lang="en-US" sz="3600" b="1" dirty="0"/>
          </a:p>
        </p:txBody>
      </p:sp>
      <p:sp>
        <p:nvSpPr>
          <p:cNvPr id="294915" name="Rectangle 3"/>
          <p:cNvSpPr>
            <a:spLocks noGrp="1" noChangeArrowheads="1"/>
          </p:cNvSpPr>
          <p:nvPr>
            <p:ph idx="1"/>
          </p:nvPr>
        </p:nvSpPr>
        <p:spPr>
          <a:xfrm>
            <a:off x="0" y="609600"/>
            <a:ext cx="9144000" cy="60198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3000" dirty="0" err="1">
                <a:solidFill>
                  <a:schemeClr val="accent3"/>
                </a:solidFill>
              </a:rPr>
              <a:t>drawRect</a:t>
            </a:r>
            <a:r>
              <a:rPr lang="en-US" sz="3000" dirty="0">
                <a:solidFill>
                  <a:schemeClr val="accent3"/>
                </a:solidFill>
              </a:rPr>
              <a:t>(</a:t>
            </a:r>
            <a:r>
              <a:rPr lang="en-US" sz="3000" dirty="0">
                <a:solidFill>
                  <a:schemeClr val="accent3"/>
                </a:solidFill>
                <a:cs typeface="Times New Roman" pitchFamily="18" charset="0"/>
              </a:rPr>
              <a:t>int </a:t>
            </a:r>
            <a:r>
              <a:rPr lang="en-US" sz="3000" dirty="0">
                <a:solidFill>
                  <a:schemeClr val="accent3"/>
                </a:solidFill>
              </a:rPr>
              <a:t>x, </a:t>
            </a:r>
            <a:r>
              <a:rPr lang="en-US" sz="3000" dirty="0">
                <a:solidFill>
                  <a:schemeClr val="accent3"/>
                </a:solidFill>
                <a:cs typeface="Times New Roman" pitchFamily="18" charset="0"/>
              </a:rPr>
              <a:t>int </a:t>
            </a:r>
            <a:r>
              <a:rPr lang="en-US" sz="3000" dirty="0">
                <a:solidFill>
                  <a:schemeClr val="accent3"/>
                </a:solidFill>
              </a:rPr>
              <a:t>y, </a:t>
            </a:r>
            <a:r>
              <a:rPr lang="en-US" sz="3000" dirty="0">
                <a:solidFill>
                  <a:schemeClr val="accent3"/>
                </a:solidFill>
                <a:cs typeface="Times New Roman" pitchFamily="18" charset="0"/>
              </a:rPr>
              <a:t>int </a:t>
            </a:r>
            <a:r>
              <a:rPr lang="en-US" sz="3000" dirty="0">
                <a:solidFill>
                  <a:schemeClr val="accent3"/>
                </a:solidFill>
              </a:rPr>
              <a:t>w, </a:t>
            </a:r>
            <a:r>
              <a:rPr lang="en-US" sz="3000" dirty="0">
                <a:solidFill>
                  <a:schemeClr val="accent3"/>
                </a:solidFill>
                <a:cs typeface="Times New Roman" pitchFamily="18" charset="0"/>
              </a:rPr>
              <a:t>int </a:t>
            </a:r>
            <a:r>
              <a:rPr lang="en-US" sz="3000" dirty="0">
                <a:solidFill>
                  <a:schemeClr val="accent3"/>
                </a:solidFill>
              </a:rPr>
              <a:t>h</a:t>
            </a:r>
            <a:r>
              <a:rPr lang="en-US" sz="3000" dirty="0" smtClean="0">
                <a:solidFill>
                  <a:schemeClr val="accent3"/>
                </a:solidFill>
              </a:rPr>
              <a:t>);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3000" dirty="0" err="1" smtClean="0">
                <a:solidFill>
                  <a:schemeClr val="accent3"/>
                </a:solidFill>
              </a:rPr>
              <a:t>fillRect</a:t>
            </a:r>
            <a:r>
              <a:rPr lang="en-US" sz="3000" dirty="0" smtClean="0">
                <a:solidFill>
                  <a:schemeClr val="accent3"/>
                </a:solidFill>
              </a:rPr>
              <a:t>(</a:t>
            </a:r>
            <a:r>
              <a:rPr lang="en-US" sz="3000" dirty="0" smtClean="0">
                <a:solidFill>
                  <a:schemeClr val="accent3"/>
                </a:solidFill>
                <a:cs typeface="Times New Roman" pitchFamily="18" charset="0"/>
              </a:rPr>
              <a:t>int </a:t>
            </a:r>
            <a:r>
              <a:rPr lang="en-US" sz="3000" dirty="0">
                <a:solidFill>
                  <a:schemeClr val="accent3"/>
                </a:solidFill>
              </a:rPr>
              <a:t>x, </a:t>
            </a:r>
            <a:r>
              <a:rPr lang="en-US" sz="3000" dirty="0">
                <a:solidFill>
                  <a:schemeClr val="accent3"/>
                </a:solidFill>
                <a:cs typeface="Times New Roman" pitchFamily="18" charset="0"/>
              </a:rPr>
              <a:t>int </a:t>
            </a:r>
            <a:r>
              <a:rPr lang="en-US" sz="3000" dirty="0">
                <a:solidFill>
                  <a:schemeClr val="accent3"/>
                </a:solidFill>
              </a:rPr>
              <a:t>y, </a:t>
            </a:r>
            <a:r>
              <a:rPr lang="en-US" sz="3000" dirty="0">
                <a:solidFill>
                  <a:schemeClr val="accent3"/>
                </a:solidFill>
                <a:cs typeface="Times New Roman" pitchFamily="18" charset="0"/>
              </a:rPr>
              <a:t>int </a:t>
            </a:r>
            <a:r>
              <a:rPr lang="en-US" sz="3000" dirty="0">
                <a:solidFill>
                  <a:schemeClr val="accent3"/>
                </a:solidFill>
              </a:rPr>
              <a:t>w, </a:t>
            </a:r>
            <a:r>
              <a:rPr lang="en-US" sz="3000" dirty="0">
                <a:solidFill>
                  <a:schemeClr val="accent3"/>
                </a:solidFill>
                <a:cs typeface="Times New Roman" pitchFamily="18" charset="0"/>
              </a:rPr>
              <a:t>int </a:t>
            </a:r>
            <a:r>
              <a:rPr lang="en-US" sz="3000" dirty="0">
                <a:solidFill>
                  <a:schemeClr val="accent3"/>
                </a:solidFill>
              </a:rPr>
              <a:t>h</a:t>
            </a:r>
            <a:r>
              <a:rPr lang="en-US" sz="3000" dirty="0" smtClean="0">
                <a:solidFill>
                  <a:schemeClr val="accent3"/>
                </a:solidFill>
              </a:rPr>
              <a:t>);</a:t>
            </a:r>
          </a:p>
          <a:p>
            <a:pPr algn="just"/>
            <a:r>
              <a:rPr lang="en-US" sz="2800" dirty="0" smtClean="0">
                <a:solidFill>
                  <a:srgbClr val="7030A0"/>
                </a:solidFill>
              </a:rPr>
              <a:t>The upper-left corner of the rectangle is at </a:t>
            </a:r>
            <a:r>
              <a:rPr lang="en-US" sz="2800" i="1" dirty="0" smtClean="0">
                <a:solidFill>
                  <a:srgbClr val="7030A0"/>
                </a:solidFill>
              </a:rPr>
              <a:t>top</a:t>
            </a:r>
            <a:r>
              <a:rPr lang="en-US" sz="2800" i="1" dirty="0" smtClean="0">
                <a:solidFill>
                  <a:srgbClr val="7030A0"/>
                </a:solidFill>
              </a:rPr>
              <a:t>, left</a:t>
            </a:r>
            <a:r>
              <a:rPr lang="en-US" sz="2800" i="1" dirty="0" smtClean="0">
                <a:solidFill>
                  <a:srgbClr val="7030A0"/>
                </a:solidFill>
              </a:rPr>
              <a:t>. The </a:t>
            </a:r>
            <a:r>
              <a:rPr lang="en-US" sz="2800" i="1" dirty="0" smtClean="0">
                <a:solidFill>
                  <a:srgbClr val="7030A0"/>
                </a:solidFill>
              </a:rPr>
              <a:t>dimensions </a:t>
            </a:r>
            <a:r>
              <a:rPr lang="en-US" sz="2800" i="1" dirty="0" smtClean="0">
                <a:solidFill>
                  <a:srgbClr val="7030A0"/>
                </a:solidFill>
              </a:rPr>
              <a:t>of the rectangle are </a:t>
            </a:r>
            <a:r>
              <a:rPr lang="en-US" sz="2800" i="1" dirty="0" smtClean="0">
                <a:solidFill>
                  <a:srgbClr val="7030A0"/>
                </a:solidFill>
              </a:rPr>
              <a:t>specified </a:t>
            </a:r>
            <a:r>
              <a:rPr lang="en-US" sz="2800" dirty="0" smtClean="0">
                <a:solidFill>
                  <a:srgbClr val="7030A0"/>
                </a:solidFill>
              </a:rPr>
              <a:t>by </a:t>
            </a:r>
            <a:r>
              <a:rPr lang="en-US" sz="2800" i="1" dirty="0" smtClean="0">
                <a:solidFill>
                  <a:srgbClr val="7030A0"/>
                </a:solidFill>
              </a:rPr>
              <a:t>width and height</a:t>
            </a:r>
            <a:r>
              <a:rPr lang="en-US" sz="2800" i="1" dirty="0" smtClean="0">
                <a:solidFill>
                  <a:srgbClr val="7030A0"/>
                </a:solidFill>
              </a:rPr>
              <a:t>.</a:t>
            </a:r>
          </a:p>
          <a:p>
            <a:pPr algn="just">
              <a:buNone/>
            </a:pPr>
            <a:r>
              <a:rPr lang="en-US" sz="2800" dirty="0" smtClean="0">
                <a:solidFill>
                  <a:srgbClr val="C72929"/>
                </a:solidFill>
              </a:rPr>
              <a:t>void </a:t>
            </a:r>
            <a:r>
              <a:rPr lang="en-US" sz="2800" dirty="0" err="1" smtClean="0">
                <a:solidFill>
                  <a:srgbClr val="C72929"/>
                </a:solidFill>
              </a:rPr>
              <a:t>drawRoundRect</a:t>
            </a:r>
            <a:r>
              <a:rPr lang="en-US" sz="2800" dirty="0" smtClean="0">
                <a:solidFill>
                  <a:srgbClr val="C72929"/>
                </a:solidFill>
              </a:rPr>
              <a:t>(int </a:t>
            </a:r>
            <a:r>
              <a:rPr lang="en-US" sz="2800" i="1" dirty="0" smtClean="0">
                <a:solidFill>
                  <a:srgbClr val="C72929"/>
                </a:solidFill>
              </a:rPr>
              <a:t>top, int left, int width, int height,</a:t>
            </a:r>
          </a:p>
          <a:p>
            <a:pPr algn="just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int </a:t>
            </a:r>
            <a:r>
              <a:rPr lang="en-US" sz="2800" i="1" dirty="0" err="1" smtClean="0">
                <a:solidFill>
                  <a:srgbClr val="0070C0"/>
                </a:solidFill>
              </a:rPr>
              <a:t>xDiam</a:t>
            </a:r>
            <a:r>
              <a:rPr lang="en-US" sz="2800" i="1" dirty="0" smtClean="0">
                <a:solidFill>
                  <a:srgbClr val="0070C0"/>
                </a:solidFill>
              </a:rPr>
              <a:t>, int </a:t>
            </a:r>
            <a:r>
              <a:rPr lang="en-US" sz="2800" i="1" dirty="0" err="1" smtClean="0">
                <a:solidFill>
                  <a:srgbClr val="0070C0"/>
                </a:solidFill>
              </a:rPr>
              <a:t>yDiam</a:t>
            </a:r>
            <a:r>
              <a:rPr lang="en-US" sz="2800" i="1" dirty="0" smtClean="0">
                <a:solidFill>
                  <a:srgbClr val="C72929"/>
                </a:solidFill>
              </a:rPr>
              <a:t>)</a:t>
            </a:r>
          </a:p>
          <a:p>
            <a:pPr algn="just">
              <a:buNone/>
            </a:pPr>
            <a:r>
              <a:rPr lang="en-US" sz="2800" dirty="0" smtClean="0">
                <a:solidFill>
                  <a:srgbClr val="C72929"/>
                </a:solidFill>
              </a:rPr>
              <a:t>void </a:t>
            </a:r>
            <a:r>
              <a:rPr lang="en-US" sz="2800" dirty="0" err="1" smtClean="0">
                <a:solidFill>
                  <a:srgbClr val="C72929"/>
                </a:solidFill>
              </a:rPr>
              <a:t>fillRoundRect</a:t>
            </a:r>
            <a:r>
              <a:rPr lang="en-US" sz="2800" dirty="0" smtClean="0">
                <a:solidFill>
                  <a:srgbClr val="C72929"/>
                </a:solidFill>
              </a:rPr>
              <a:t>(int </a:t>
            </a:r>
            <a:r>
              <a:rPr lang="en-US" sz="2800" i="1" dirty="0" smtClean="0">
                <a:solidFill>
                  <a:srgbClr val="C72929"/>
                </a:solidFill>
              </a:rPr>
              <a:t>top, int left, int width, int height,</a:t>
            </a:r>
          </a:p>
          <a:p>
            <a:pPr algn="just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int </a:t>
            </a:r>
            <a:r>
              <a:rPr lang="en-US" sz="2800" i="1" dirty="0" err="1" smtClean="0">
                <a:solidFill>
                  <a:srgbClr val="0070C0"/>
                </a:solidFill>
              </a:rPr>
              <a:t>xDiam</a:t>
            </a:r>
            <a:r>
              <a:rPr lang="en-US" sz="2800" i="1" dirty="0" smtClean="0">
                <a:solidFill>
                  <a:srgbClr val="0070C0"/>
                </a:solidFill>
              </a:rPr>
              <a:t>, int </a:t>
            </a:r>
            <a:r>
              <a:rPr lang="en-US" sz="2800" i="1" dirty="0" err="1" smtClean="0">
                <a:solidFill>
                  <a:srgbClr val="0070C0"/>
                </a:solidFill>
              </a:rPr>
              <a:t>yDiam</a:t>
            </a:r>
            <a:r>
              <a:rPr lang="en-US" sz="2800" i="1" dirty="0" smtClean="0">
                <a:solidFill>
                  <a:srgbClr val="C72929"/>
                </a:solidFill>
              </a:rPr>
              <a:t>)</a:t>
            </a:r>
          </a:p>
          <a:p>
            <a:pPr algn="just"/>
            <a:r>
              <a:rPr lang="en-US" sz="2800" dirty="0" smtClean="0">
                <a:solidFill>
                  <a:srgbClr val="7030A0"/>
                </a:solidFill>
              </a:rPr>
              <a:t>A rounded </a:t>
            </a:r>
            <a:r>
              <a:rPr lang="en-US" sz="2800" dirty="0" smtClean="0">
                <a:solidFill>
                  <a:srgbClr val="7030A0"/>
                </a:solidFill>
              </a:rPr>
              <a:t>rectangle has rounded corners. The upper-left corner of the rectangle is at </a:t>
            </a:r>
            <a:r>
              <a:rPr lang="en-US" sz="2800" i="1" dirty="0" err="1" smtClean="0">
                <a:solidFill>
                  <a:srgbClr val="7030A0"/>
                </a:solidFill>
              </a:rPr>
              <a:t>top,left</a:t>
            </a:r>
            <a:r>
              <a:rPr lang="en-US" sz="2800" i="1" dirty="0" smtClean="0">
                <a:solidFill>
                  <a:srgbClr val="7030A0"/>
                </a:solidFill>
              </a:rPr>
              <a:t>.</a:t>
            </a:r>
          </a:p>
          <a:p>
            <a:pPr algn="just"/>
            <a:r>
              <a:rPr lang="en-US" sz="2800" dirty="0" smtClean="0">
                <a:solidFill>
                  <a:srgbClr val="7030A0"/>
                </a:solidFill>
              </a:rPr>
              <a:t>The dimensions of the rectangle are specified by </a:t>
            </a:r>
            <a:r>
              <a:rPr lang="en-US" sz="2800" i="1" dirty="0" smtClean="0">
                <a:solidFill>
                  <a:srgbClr val="7030A0"/>
                </a:solidFill>
              </a:rPr>
              <a:t>width and height. </a:t>
            </a:r>
            <a:endParaRPr lang="en-US" sz="2800" i="1" dirty="0" smtClean="0">
              <a:solidFill>
                <a:srgbClr val="7030A0"/>
              </a:solidFill>
            </a:endParaRPr>
          </a:p>
          <a:p>
            <a:pPr algn="just"/>
            <a:r>
              <a:rPr lang="en-US" sz="2800" i="1" dirty="0" smtClean="0">
                <a:solidFill>
                  <a:srgbClr val="7030A0"/>
                </a:solidFill>
              </a:rPr>
              <a:t>The </a:t>
            </a:r>
            <a:r>
              <a:rPr lang="en-US" sz="2800" i="1" dirty="0" smtClean="0">
                <a:solidFill>
                  <a:srgbClr val="7030A0"/>
                </a:solidFill>
              </a:rPr>
              <a:t>diameter of the </a:t>
            </a:r>
            <a:r>
              <a:rPr lang="en-US" sz="2800" i="1" dirty="0" smtClean="0">
                <a:solidFill>
                  <a:srgbClr val="7030A0"/>
                </a:solidFill>
              </a:rPr>
              <a:t>rounding </a:t>
            </a:r>
            <a:r>
              <a:rPr lang="en-US" sz="2800" dirty="0" smtClean="0">
                <a:solidFill>
                  <a:srgbClr val="7030A0"/>
                </a:solidFill>
              </a:rPr>
              <a:t>arc </a:t>
            </a:r>
            <a:r>
              <a:rPr lang="en-US" sz="2800" dirty="0" smtClean="0">
                <a:solidFill>
                  <a:srgbClr val="7030A0"/>
                </a:solidFill>
              </a:rPr>
              <a:t>along the X axis is specified by </a:t>
            </a:r>
            <a:r>
              <a:rPr lang="en-US" sz="2800" i="1" dirty="0" err="1" smtClean="0">
                <a:solidFill>
                  <a:srgbClr val="7030A0"/>
                </a:solidFill>
              </a:rPr>
              <a:t>xDiam</a:t>
            </a:r>
            <a:r>
              <a:rPr lang="en-US" sz="2800" i="1" dirty="0" smtClean="0">
                <a:solidFill>
                  <a:srgbClr val="7030A0"/>
                </a:solidFill>
              </a:rPr>
              <a:t>. The diameter of the rounding arc along the Y </a:t>
            </a:r>
            <a:r>
              <a:rPr lang="en-US" sz="2800" i="1" dirty="0" smtClean="0">
                <a:solidFill>
                  <a:srgbClr val="7030A0"/>
                </a:solidFill>
              </a:rPr>
              <a:t>axis </a:t>
            </a:r>
            <a:r>
              <a:rPr lang="en-US" sz="2800" dirty="0" smtClean="0">
                <a:solidFill>
                  <a:srgbClr val="7030A0"/>
                </a:solidFill>
              </a:rPr>
              <a:t>is </a:t>
            </a:r>
            <a:r>
              <a:rPr lang="en-US" sz="2800" dirty="0" smtClean="0">
                <a:solidFill>
                  <a:srgbClr val="7030A0"/>
                </a:solidFill>
              </a:rPr>
              <a:t>specified by </a:t>
            </a:r>
            <a:r>
              <a:rPr lang="en-US" sz="2800" i="1" dirty="0" err="1" smtClean="0">
                <a:solidFill>
                  <a:srgbClr val="7030A0"/>
                </a:solidFill>
              </a:rPr>
              <a:t>yDiam</a:t>
            </a:r>
            <a:r>
              <a:rPr lang="en-US" sz="2800" i="1" dirty="0" smtClean="0">
                <a:solidFill>
                  <a:srgbClr val="7030A0"/>
                </a:solidFill>
              </a:rPr>
              <a:t>.</a:t>
            </a:r>
          </a:p>
          <a:p>
            <a:pPr algn="just"/>
            <a:endParaRPr lang="en-US" sz="3000" dirty="0">
              <a:solidFill>
                <a:srgbClr val="7030A0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8DBE-D347-4F10-A7B5-A9A3B6F769F6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Drawing Rectangles</a:t>
            </a:r>
            <a:endParaRPr lang="en-US" sz="3600" b="1" dirty="0"/>
          </a:p>
        </p:txBody>
      </p:sp>
      <p:sp>
        <p:nvSpPr>
          <p:cNvPr id="294915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990600"/>
            <a:ext cx="6781800" cy="4419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 smtClean="0">
                <a:solidFill>
                  <a:schemeClr val="accent5"/>
                </a:solidFill>
              </a:rPr>
              <a:t>public class Rectangles extends </a:t>
            </a:r>
            <a:r>
              <a:rPr lang="en-US" sz="2800" dirty="0" smtClean="0">
                <a:solidFill>
                  <a:schemeClr val="accent5"/>
                </a:solidFill>
              </a:rPr>
              <a:t>Applet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5"/>
                </a:solidFill>
              </a:rPr>
              <a:t> </a:t>
            </a:r>
            <a:r>
              <a:rPr lang="en-US" sz="2800" dirty="0" smtClean="0">
                <a:solidFill>
                  <a:schemeClr val="accent5"/>
                </a:solidFill>
              </a:rPr>
              <a:t>{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5"/>
                </a:solidFill>
              </a:rPr>
              <a:t>public void paint(Graphics g</a:t>
            </a:r>
            <a:r>
              <a:rPr lang="en-US" sz="2800" dirty="0" smtClean="0">
                <a:solidFill>
                  <a:schemeClr val="accent5"/>
                </a:solidFill>
              </a:rPr>
              <a:t>)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5"/>
                </a:solidFill>
              </a:rPr>
              <a:t> </a:t>
            </a:r>
            <a:r>
              <a:rPr lang="en-US" sz="2800" dirty="0" smtClean="0">
                <a:solidFill>
                  <a:schemeClr val="accent5"/>
                </a:solidFill>
              </a:rPr>
              <a:t>{</a:t>
            </a:r>
          </a:p>
          <a:p>
            <a:pPr>
              <a:buNone/>
            </a:pPr>
            <a:r>
              <a:rPr lang="en-US" sz="2800" dirty="0" err="1" smtClean="0">
                <a:solidFill>
                  <a:srgbClr val="C72929"/>
                </a:solidFill>
              </a:rPr>
              <a:t>g.drawRect</a:t>
            </a:r>
            <a:r>
              <a:rPr lang="en-US" sz="2800" dirty="0" smtClean="0">
                <a:solidFill>
                  <a:srgbClr val="C72929"/>
                </a:solidFill>
              </a:rPr>
              <a:t>(10, 10, 60, 50);</a:t>
            </a:r>
          </a:p>
          <a:p>
            <a:pPr>
              <a:buNone/>
            </a:pPr>
            <a:r>
              <a:rPr lang="en-US" sz="2800" dirty="0" err="1" smtClean="0">
                <a:solidFill>
                  <a:srgbClr val="C72929"/>
                </a:solidFill>
              </a:rPr>
              <a:t>g.fillRect</a:t>
            </a:r>
            <a:r>
              <a:rPr lang="en-US" sz="2800" dirty="0" smtClean="0">
                <a:solidFill>
                  <a:srgbClr val="C72929"/>
                </a:solidFill>
              </a:rPr>
              <a:t>(100, 10, 60, 50);</a:t>
            </a:r>
          </a:p>
          <a:p>
            <a:pPr>
              <a:buNone/>
            </a:pPr>
            <a:r>
              <a:rPr lang="en-US" sz="2800" dirty="0" err="1" smtClean="0">
                <a:solidFill>
                  <a:srgbClr val="002060"/>
                </a:solidFill>
              </a:rPr>
              <a:t>g.drawRoundRect</a:t>
            </a:r>
            <a:r>
              <a:rPr lang="en-US" sz="2800" dirty="0" smtClean="0">
                <a:solidFill>
                  <a:srgbClr val="002060"/>
                </a:solidFill>
              </a:rPr>
              <a:t>(190, 10, 60, 50, 15, 15);</a:t>
            </a:r>
          </a:p>
          <a:p>
            <a:pPr>
              <a:buNone/>
            </a:pPr>
            <a:r>
              <a:rPr lang="en-US" sz="2800" dirty="0" err="1" smtClean="0">
                <a:solidFill>
                  <a:srgbClr val="002060"/>
                </a:solidFill>
              </a:rPr>
              <a:t>g.fillRoundRect</a:t>
            </a:r>
            <a:r>
              <a:rPr lang="en-US" sz="2800" dirty="0" smtClean="0">
                <a:solidFill>
                  <a:srgbClr val="002060"/>
                </a:solidFill>
              </a:rPr>
              <a:t>(70, 90, 140, 100, 30, 40);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5"/>
                </a:solidFill>
              </a:rPr>
              <a:t>}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5"/>
                </a:solidFill>
              </a:rPr>
              <a:t>}</a:t>
            </a:r>
            <a:endParaRPr lang="en-US" sz="3000" dirty="0">
              <a:solidFill>
                <a:schemeClr val="accent5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8DBE-D347-4F10-A7B5-A9A3B6F769F6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Drawing Rectangles</a:t>
            </a:r>
            <a:endParaRPr lang="en-US" sz="3600" b="1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8DBE-D347-4F10-A7B5-A9A3B6F769F6}" type="slidenum">
              <a:rPr lang="en-US"/>
              <a:pPr/>
              <a:t>8</a:t>
            </a:fld>
            <a:endParaRPr lang="en-US"/>
          </a:p>
        </p:txBody>
      </p:sp>
      <p:pic>
        <p:nvPicPr>
          <p:cNvPr id="402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4768" t="22222" r="29755" b="33333"/>
          <a:stretch>
            <a:fillRect/>
          </a:stretch>
        </p:blipFill>
        <p:spPr bwMode="auto">
          <a:xfrm>
            <a:off x="1447800" y="1066800"/>
            <a:ext cx="6553200" cy="464820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Drawing </a:t>
            </a:r>
            <a:r>
              <a:rPr lang="en-US" sz="3600" dirty="0" smtClean="0"/>
              <a:t>Ellipse(Oval) and Circle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69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09600"/>
            <a:ext cx="8686800" cy="42672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3000" dirty="0" smtClean="0"/>
              <a:t>		</a:t>
            </a:r>
            <a:r>
              <a:rPr lang="en-US" sz="2800" dirty="0" err="1" smtClean="0">
                <a:solidFill>
                  <a:srgbClr val="C72929"/>
                </a:solidFill>
              </a:rPr>
              <a:t>drawOval</a:t>
            </a:r>
            <a:r>
              <a:rPr lang="en-US" sz="2800" dirty="0" smtClean="0">
                <a:solidFill>
                  <a:srgbClr val="C72929"/>
                </a:solidFill>
              </a:rPr>
              <a:t>(</a:t>
            </a:r>
            <a:r>
              <a:rPr lang="en-US" sz="2800" dirty="0" smtClean="0">
                <a:solidFill>
                  <a:srgbClr val="C72929"/>
                </a:solidFill>
                <a:cs typeface="Times New Roman" pitchFamily="18" charset="0"/>
              </a:rPr>
              <a:t>int </a:t>
            </a:r>
            <a:r>
              <a:rPr lang="en-US" sz="2800" dirty="0">
                <a:solidFill>
                  <a:srgbClr val="C72929"/>
                </a:solidFill>
              </a:rPr>
              <a:t>x, </a:t>
            </a:r>
            <a:r>
              <a:rPr lang="en-US" sz="2800" dirty="0">
                <a:solidFill>
                  <a:srgbClr val="C72929"/>
                </a:solidFill>
                <a:cs typeface="Times New Roman" pitchFamily="18" charset="0"/>
              </a:rPr>
              <a:t>int </a:t>
            </a:r>
            <a:r>
              <a:rPr lang="en-US" sz="2800" dirty="0">
                <a:solidFill>
                  <a:srgbClr val="C72929"/>
                </a:solidFill>
              </a:rPr>
              <a:t>y, </a:t>
            </a:r>
            <a:r>
              <a:rPr lang="en-US" sz="2800" dirty="0">
                <a:solidFill>
                  <a:srgbClr val="C72929"/>
                </a:solidFill>
                <a:cs typeface="Times New Roman" pitchFamily="18" charset="0"/>
              </a:rPr>
              <a:t>int </a:t>
            </a:r>
            <a:r>
              <a:rPr lang="en-US" sz="2800" dirty="0">
                <a:solidFill>
                  <a:srgbClr val="C72929"/>
                </a:solidFill>
              </a:rPr>
              <a:t>w, </a:t>
            </a:r>
            <a:r>
              <a:rPr lang="en-US" sz="2800" dirty="0">
                <a:solidFill>
                  <a:srgbClr val="C72929"/>
                </a:solidFill>
                <a:cs typeface="Times New Roman" pitchFamily="18" charset="0"/>
              </a:rPr>
              <a:t>int </a:t>
            </a:r>
            <a:r>
              <a:rPr lang="en-US" sz="2800" dirty="0">
                <a:solidFill>
                  <a:srgbClr val="C72929"/>
                </a:solidFill>
              </a:rPr>
              <a:t>h);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sz="2800" dirty="0" smtClean="0">
                <a:solidFill>
                  <a:srgbClr val="C72929"/>
                </a:solidFill>
              </a:rPr>
              <a:t>		</a:t>
            </a:r>
            <a:r>
              <a:rPr lang="en-US" sz="2800" dirty="0" err="1" smtClean="0">
                <a:solidFill>
                  <a:srgbClr val="C72929"/>
                </a:solidFill>
              </a:rPr>
              <a:t>fillOval</a:t>
            </a:r>
            <a:r>
              <a:rPr lang="en-US" sz="2800" dirty="0" smtClean="0">
                <a:solidFill>
                  <a:srgbClr val="C72929"/>
                </a:solidFill>
              </a:rPr>
              <a:t>(</a:t>
            </a:r>
            <a:r>
              <a:rPr lang="en-US" sz="2800" dirty="0" smtClean="0">
                <a:solidFill>
                  <a:srgbClr val="C72929"/>
                </a:solidFill>
                <a:cs typeface="Times New Roman" pitchFamily="18" charset="0"/>
              </a:rPr>
              <a:t>int </a:t>
            </a:r>
            <a:r>
              <a:rPr lang="en-US" sz="2800" dirty="0">
                <a:solidFill>
                  <a:srgbClr val="C72929"/>
                </a:solidFill>
              </a:rPr>
              <a:t>x, </a:t>
            </a:r>
            <a:r>
              <a:rPr lang="en-US" sz="2800" dirty="0">
                <a:solidFill>
                  <a:srgbClr val="C72929"/>
                </a:solidFill>
                <a:cs typeface="Times New Roman" pitchFamily="18" charset="0"/>
              </a:rPr>
              <a:t>int </a:t>
            </a:r>
            <a:r>
              <a:rPr lang="en-US" sz="2800" dirty="0">
                <a:solidFill>
                  <a:srgbClr val="C72929"/>
                </a:solidFill>
              </a:rPr>
              <a:t>y, </a:t>
            </a:r>
            <a:r>
              <a:rPr lang="en-US" sz="2800" dirty="0">
                <a:solidFill>
                  <a:srgbClr val="C72929"/>
                </a:solidFill>
                <a:cs typeface="Times New Roman" pitchFamily="18" charset="0"/>
              </a:rPr>
              <a:t>int </a:t>
            </a:r>
            <a:r>
              <a:rPr lang="en-US" sz="2800" dirty="0">
                <a:solidFill>
                  <a:srgbClr val="C72929"/>
                </a:solidFill>
              </a:rPr>
              <a:t>w, </a:t>
            </a:r>
            <a:r>
              <a:rPr lang="en-US" sz="2800" dirty="0">
                <a:solidFill>
                  <a:srgbClr val="C72929"/>
                </a:solidFill>
                <a:cs typeface="Times New Roman" pitchFamily="18" charset="0"/>
              </a:rPr>
              <a:t>int </a:t>
            </a:r>
            <a:r>
              <a:rPr lang="en-US" sz="2800" dirty="0">
                <a:solidFill>
                  <a:srgbClr val="C72929"/>
                </a:solidFill>
              </a:rPr>
              <a:t>h</a:t>
            </a:r>
            <a:r>
              <a:rPr lang="en-US" sz="2800" dirty="0" smtClean="0">
                <a:solidFill>
                  <a:srgbClr val="C72929"/>
                </a:solidFill>
              </a:rPr>
              <a:t>);</a:t>
            </a:r>
          </a:p>
          <a:p>
            <a:pPr algn="just"/>
            <a:r>
              <a:rPr lang="en-US" sz="2800" dirty="0" smtClean="0">
                <a:solidFill>
                  <a:srgbClr val="7030A0"/>
                </a:solidFill>
              </a:rPr>
              <a:t>The ellipse is drawn within a bounding rectangle whose upper-left corner is specified </a:t>
            </a:r>
            <a:r>
              <a:rPr lang="en-US" sz="2800" dirty="0" smtClean="0">
                <a:solidFill>
                  <a:srgbClr val="7030A0"/>
                </a:solidFill>
              </a:rPr>
              <a:t>by </a:t>
            </a:r>
            <a:r>
              <a:rPr lang="en-US" sz="2800" i="1" dirty="0" smtClean="0">
                <a:solidFill>
                  <a:srgbClr val="7030A0"/>
                </a:solidFill>
              </a:rPr>
              <a:t>top, left </a:t>
            </a:r>
            <a:r>
              <a:rPr lang="en-US" sz="2800" i="1" dirty="0" smtClean="0">
                <a:solidFill>
                  <a:srgbClr val="7030A0"/>
                </a:solidFill>
              </a:rPr>
              <a:t>and whose width and height are specified by width and height. </a:t>
            </a:r>
            <a:endParaRPr lang="en-US" sz="2800" i="1" dirty="0" smtClean="0">
              <a:solidFill>
                <a:srgbClr val="7030A0"/>
              </a:solidFill>
            </a:endParaRPr>
          </a:p>
          <a:p>
            <a:pPr algn="just"/>
            <a:r>
              <a:rPr lang="en-US" sz="2800" i="1" dirty="0" smtClean="0"/>
              <a:t>To </a:t>
            </a:r>
            <a:r>
              <a:rPr lang="en-US" sz="2800" i="1" dirty="0" smtClean="0"/>
              <a:t>draw a circle, </a:t>
            </a:r>
            <a:r>
              <a:rPr lang="en-US" sz="2800" i="1" dirty="0" smtClean="0"/>
              <a:t>specify </a:t>
            </a:r>
            <a:r>
              <a:rPr lang="en-US" sz="2800" dirty="0" smtClean="0"/>
              <a:t>a </a:t>
            </a:r>
            <a:r>
              <a:rPr lang="en-US" sz="2800" dirty="0" smtClean="0"/>
              <a:t>square as the bounding rectangle.</a:t>
            </a:r>
            <a:endParaRPr lang="en-US" sz="3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265F-6893-49E7-9A09-59E28DBF9E93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19634</TotalTime>
  <Words>707</Words>
  <Application>Microsoft Office PowerPoint</Application>
  <PresentationFormat>On-screen Show (4:3)</PresentationFormat>
  <Paragraphs>164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Times New Roman</vt:lpstr>
      <vt:lpstr>Monotype Sorts</vt:lpstr>
      <vt:lpstr>Arial</vt:lpstr>
      <vt:lpstr>SimSun</vt:lpstr>
      <vt:lpstr>Book Antiqua</vt:lpstr>
      <vt:lpstr>Courier</vt:lpstr>
      <vt:lpstr>Courier New</vt:lpstr>
      <vt:lpstr>Symbol</vt:lpstr>
      <vt:lpstr>Solstice</vt:lpstr>
      <vt:lpstr>Graphics Class</vt:lpstr>
      <vt:lpstr>Graphics Class</vt:lpstr>
      <vt:lpstr>Drawing Geometric Figures</vt:lpstr>
      <vt:lpstr>Drawing Lines</vt:lpstr>
      <vt:lpstr>Drawing Lines</vt:lpstr>
      <vt:lpstr>Drawing Rectangles</vt:lpstr>
      <vt:lpstr>Drawing Rectangles</vt:lpstr>
      <vt:lpstr>Drawing Rectangles</vt:lpstr>
      <vt:lpstr>Drawing Ellipse(Oval) and Circle</vt:lpstr>
      <vt:lpstr>Drawing Ellipse(Oval) and Circle</vt:lpstr>
      <vt:lpstr>Drawing Ellipse(Oval) and Circle</vt:lpstr>
      <vt:lpstr>Drawing Arcs</vt:lpstr>
      <vt:lpstr>Drawing Arcs</vt:lpstr>
      <vt:lpstr>Drawing Arcs</vt:lpstr>
      <vt:lpstr>Drawing Polygons</vt:lpstr>
      <vt:lpstr>Drawing Polygons</vt:lpstr>
      <vt:lpstr>Color class</vt:lpstr>
      <vt:lpstr>Color class</vt:lpstr>
      <vt:lpstr>Color class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 Getting Started with Graphics Programming</dc:title>
  <dc:creator>Y. Daniel Liang</dc:creator>
  <cp:lastModifiedBy>mrs</cp:lastModifiedBy>
  <cp:revision>284</cp:revision>
  <cp:lastPrinted>1998-04-22T12:52:01Z</cp:lastPrinted>
  <dcterms:created xsi:type="dcterms:W3CDTF">1995-06-10T17:31:50Z</dcterms:created>
  <dcterms:modified xsi:type="dcterms:W3CDTF">2017-03-17T19:07:21Z</dcterms:modified>
</cp:coreProperties>
</file>