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9"/>
  </p:notesMasterIdLst>
  <p:sldIdLst>
    <p:sldId id="256" r:id="rId2"/>
    <p:sldId id="262" r:id="rId3"/>
    <p:sldId id="331" r:id="rId4"/>
    <p:sldId id="332" r:id="rId5"/>
    <p:sldId id="333" r:id="rId6"/>
    <p:sldId id="334" r:id="rId7"/>
    <p:sldId id="338" r:id="rId8"/>
    <p:sldId id="335" r:id="rId9"/>
    <p:sldId id="336" r:id="rId10"/>
    <p:sldId id="337" r:id="rId11"/>
    <p:sldId id="339" r:id="rId12"/>
    <p:sldId id="340" r:id="rId13"/>
    <p:sldId id="341" r:id="rId14"/>
    <p:sldId id="343" r:id="rId15"/>
    <p:sldId id="345" r:id="rId16"/>
    <p:sldId id="346" r:id="rId17"/>
    <p:sldId id="344" r:id="rId18"/>
    <p:sldId id="347" r:id="rId19"/>
    <p:sldId id="348" r:id="rId20"/>
    <p:sldId id="349" r:id="rId21"/>
    <p:sldId id="350" r:id="rId22"/>
    <p:sldId id="351" r:id="rId23"/>
    <p:sldId id="352" r:id="rId24"/>
    <p:sldId id="353" r:id="rId25"/>
    <p:sldId id="354" r:id="rId26"/>
    <p:sldId id="356" r:id="rId27"/>
    <p:sldId id="357" r:id="rId28"/>
    <p:sldId id="358" r:id="rId29"/>
    <p:sldId id="359" r:id="rId30"/>
    <p:sldId id="361" r:id="rId31"/>
    <p:sldId id="362" r:id="rId32"/>
    <p:sldId id="363" r:id="rId33"/>
    <p:sldId id="360" r:id="rId34"/>
    <p:sldId id="364" r:id="rId35"/>
    <p:sldId id="365" r:id="rId36"/>
    <p:sldId id="366" r:id="rId37"/>
    <p:sldId id="330"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p:scale>
          <a:sx n="68" d="100"/>
          <a:sy n="68" d="100"/>
        </p:scale>
        <p:origin x="-1350" y="18"/>
      </p:cViewPr>
      <p:guideLst>
        <p:guide orient="horz" pos="2160"/>
        <p:guide pos="2880"/>
      </p:guideLst>
    </p:cSldViewPr>
  </p:slideViewPr>
  <p:outlineViewPr>
    <p:cViewPr>
      <p:scale>
        <a:sx n="33" d="100"/>
        <a:sy n="33" d="100"/>
      </p:scale>
      <p:origin x="48" y="836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7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7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7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67CAFF0-D0B3-4AA6-B204-FCA137C5AE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50F88C0-5AF8-420E-AED0-038464D430F9}"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FF634B-4D0F-4C3C-8E91-9CA70F70B8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A6A652-98C1-4717-ADCC-210402E7D6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A110FD-008C-4BDE-AD6D-C7C80DF020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BA603B-46F8-426D-BC0D-8FE10EB3049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7173FD-EE70-4A82-924E-7CC1F2A380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87B2009-7C9B-4978-8523-753C7972AD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0087E42-90D5-46C6-A2F0-42B59632B6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05392D0-3515-49A6-8FA3-15C76A2C4870}"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33F274-5410-4303-8A8C-576A3B0D7D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704397-A336-4E2C-BBCE-AD40FF9B171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521735D-7ECC-4212-BABC-020CC6973139}"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digicert.com/ssl.ht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1444518"/>
            <a:ext cx="8839200" cy="1832082"/>
          </a:xfrm>
        </p:spPr>
        <p:txBody>
          <a:bodyPr>
            <a:normAutofit/>
          </a:bodyPr>
          <a:lstStyle/>
          <a:p>
            <a:pPr algn="ctr"/>
            <a:r>
              <a:rPr lang="en-US" b="1" dirty="0" smtClean="0">
                <a:solidFill>
                  <a:srgbClr val="0070C0"/>
                </a:solidFill>
              </a:rPr>
              <a:t>MULTITHREADING</a:t>
            </a:r>
            <a:endParaRPr lang="en-US" b="1" dirty="0">
              <a:solidFill>
                <a:srgbClr val="0070C0"/>
              </a:solidFill>
            </a:endParaRPr>
          </a:p>
        </p:txBody>
      </p:sp>
      <p:sp>
        <p:nvSpPr>
          <p:cNvPr id="2051" name="Rectangle 3"/>
          <p:cNvSpPr>
            <a:spLocks noGrp="1" noChangeArrowheads="1"/>
          </p:cNvSpPr>
          <p:nvPr>
            <p:ph type="subTitle" idx="1"/>
          </p:nvPr>
        </p:nvSpPr>
        <p:spPr>
          <a:xfrm>
            <a:off x="1432560" y="4419600"/>
            <a:ext cx="7406640" cy="1752600"/>
          </a:xfrm>
        </p:spPr>
        <p:txBody>
          <a:bodyPr>
            <a:normAutofit lnSpcReduction="10000"/>
          </a:bodyPr>
          <a:lstStyle/>
          <a:p>
            <a:r>
              <a:rPr lang="en-US" dirty="0" smtClean="0"/>
              <a:t>By</a:t>
            </a:r>
          </a:p>
          <a:p>
            <a:r>
              <a:rPr lang="en-US" dirty="0" smtClean="0"/>
              <a:t>Manishkumar  R Solanki</a:t>
            </a:r>
          </a:p>
          <a:p>
            <a:r>
              <a:rPr lang="en-US" dirty="0" smtClean="0"/>
              <a:t>Sr. Lecturer (Information Technology)</a:t>
            </a:r>
          </a:p>
          <a:p>
            <a:r>
              <a:rPr lang="en-US" dirty="0" smtClean="0"/>
              <a:t>SBMP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smtClean="0">
                <a:solidFill>
                  <a:schemeClr val="accent3"/>
                </a:solidFill>
              </a:rPr>
              <a:t>Using </a:t>
            </a:r>
            <a:r>
              <a:rPr lang="en-US" sz="2800" b="1" dirty="0" err="1" smtClean="0">
                <a:solidFill>
                  <a:schemeClr val="accent3"/>
                </a:solidFill>
              </a:rPr>
              <a:t>isAlive</a:t>
            </a:r>
            <a:r>
              <a:rPr lang="en-US" sz="2800" b="1" dirty="0" smtClean="0">
                <a:solidFill>
                  <a:schemeClr val="accent3"/>
                </a:solidFill>
              </a:rPr>
              <a:t>( ) and join( )</a:t>
            </a:r>
            <a:endParaRPr lang="en-US" sz="2800" b="1" dirty="0" smtClean="0">
              <a:solidFill>
                <a:srgbClr val="00B050"/>
              </a:solidFill>
            </a:endParaRPr>
          </a:p>
        </p:txBody>
      </p:sp>
      <p:sp>
        <p:nvSpPr>
          <p:cNvPr id="16387" name="Rectangle 3"/>
          <p:cNvSpPr>
            <a:spLocks noGrp="1" noChangeArrowheads="1"/>
          </p:cNvSpPr>
          <p:nvPr>
            <p:ph idx="1"/>
          </p:nvPr>
        </p:nvSpPr>
        <p:spPr>
          <a:xfrm>
            <a:off x="1219200" y="304800"/>
            <a:ext cx="7696200" cy="6400800"/>
          </a:xfrm>
        </p:spPr>
        <p:txBody>
          <a:bodyPr>
            <a:noAutofit/>
          </a:bodyPr>
          <a:lstStyle/>
          <a:p>
            <a:pPr>
              <a:buNone/>
            </a:pPr>
            <a:r>
              <a:rPr lang="en-US" sz="1600" dirty="0" smtClean="0">
                <a:solidFill>
                  <a:srgbClr val="7030A0"/>
                </a:solidFill>
              </a:rPr>
              <a:t>// wait for threads to finish</a:t>
            </a:r>
          </a:p>
          <a:p>
            <a:pPr>
              <a:buNone/>
            </a:pPr>
            <a:r>
              <a:rPr lang="en-US" sz="1600" dirty="0" smtClean="0"/>
              <a:t>try {</a:t>
            </a:r>
          </a:p>
          <a:p>
            <a:pPr>
              <a:buNone/>
            </a:pPr>
            <a:r>
              <a:rPr lang="en-US" sz="1600" dirty="0" err="1" smtClean="0"/>
              <a:t>System.out.println</a:t>
            </a:r>
            <a:r>
              <a:rPr lang="en-US" sz="1600" dirty="0" smtClean="0"/>
              <a:t>("Waiting for threads to finish.");</a:t>
            </a:r>
          </a:p>
          <a:p>
            <a:pPr>
              <a:buNone/>
            </a:pPr>
            <a:r>
              <a:rPr lang="en-US" sz="1600" dirty="0" smtClean="0"/>
              <a:t>ob1.t.join();</a:t>
            </a:r>
          </a:p>
          <a:p>
            <a:pPr>
              <a:buNone/>
            </a:pPr>
            <a:r>
              <a:rPr lang="en-US" sz="1600" dirty="0" smtClean="0"/>
              <a:t>ob2.t.join();</a:t>
            </a:r>
          </a:p>
          <a:p>
            <a:pPr>
              <a:buNone/>
            </a:pPr>
            <a:r>
              <a:rPr lang="en-US" sz="1600" dirty="0" smtClean="0"/>
              <a:t>ob3.t.join();</a:t>
            </a:r>
          </a:p>
          <a:p>
            <a:pPr>
              <a:buNone/>
            </a:pPr>
            <a:r>
              <a:rPr lang="en-US" sz="1600" dirty="0" smtClean="0"/>
              <a:t>} catch (</a:t>
            </a:r>
            <a:r>
              <a:rPr lang="en-US" sz="1600" dirty="0" err="1" smtClean="0"/>
              <a:t>InterruptedException</a:t>
            </a:r>
            <a:r>
              <a:rPr lang="en-US" sz="1600" dirty="0" smtClean="0"/>
              <a:t> e) {</a:t>
            </a:r>
          </a:p>
          <a:p>
            <a:pPr>
              <a:buNone/>
            </a:pPr>
            <a:r>
              <a:rPr lang="en-US" sz="1600" dirty="0" err="1" smtClean="0"/>
              <a:t>System.out.println</a:t>
            </a:r>
            <a:r>
              <a:rPr lang="en-US" sz="1600" dirty="0" smtClean="0"/>
              <a:t>("Main thread Interrupted");</a:t>
            </a:r>
          </a:p>
          <a:p>
            <a:pPr>
              <a:buNone/>
            </a:pPr>
            <a:r>
              <a:rPr lang="en-US" sz="1600" dirty="0" smtClean="0"/>
              <a:t>}</a:t>
            </a:r>
          </a:p>
          <a:p>
            <a:pPr>
              <a:buNone/>
            </a:pPr>
            <a:r>
              <a:rPr lang="en-US" sz="1600" dirty="0" smtClean="0">
                <a:solidFill>
                  <a:srgbClr val="7030A0"/>
                </a:solidFill>
              </a:rPr>
              <a:t>// checking status of threads again</a:t>
            </a:r>
          </a:p>
          <a:p>
            <a:pPr>
              <a:buNone/>
            </a:pPr>
            <a:r>
              <a:rPr lang="en-US" sz="1600" dirty="0" err="1" smtClean="0"/>
              <a:t>System.out.println</a:t>
            </a:r>
            <a:r>
              <a:rPr lang="en-US" sz="1600" dirty="0" smtClean="0"/>
              <a:t>("Thread One is alive: “ + ob1.t.isAlive());</a:t>
            </a:r>
          </a:p>
          <a:p>
            <a:pPr>
              <a:buNone/>
            </a:pPr>
            <a:r>
              <a:rPr lang="en-US" sz="1600" dirty="0" err="1" smtClean="0"/>
              <a:t>System.out.println</a:t>
            </a:r>
            <a:r>
              <a:rPr lang="en-US" sz="1600" dirty="0" smtClean="0"/>
              <a:t>("Thread Two is alive: “ + ob2.t.isAlive());</a:t>
            </a:r>
          </a:p>
          <a:p>
            <a:pPr>
              <a:buNone/>
            </a:pPr>
            <a:r>
              <a:rPr lang="en-US" sz="1600" dirty="0" err="1" smtClean="0"/>
              <a:t>System.out.println</a:t>
            </a:r>
            <a:r>
              <a:rPr lang="en-US" sz="1600" dirty="0" smtClean="0"/>
              <a:t>("Thread Three is alive: “ + ob3.t.isAlive());</a:t>
            </a:r>
          </a:p>
          <a:p>
            <a:pPr>
              <a:buNone/>
            </a:pPr>
            <a:r>
              <a:rPr lang="en-US" sz="1600" dirty="0" err="1" smtClean="0"/>
              <a:t>System.out.println</a:t>
            </a:r>
            <a:r>
              <a:rPr lang="en-US" sz="1600" dirty="0" smtClean="0"/>
              <a:t>("Main thread exiting.");</a:t>
            </a:r>
          </a:p>
          <a:p>
            <a:pPr>
              <a:buNone/>
            </a:pPr>
            <a:r>
              <a:rPr lang="en-US" sz="1600" dirty="0" smtClean="0"/>
              <a:t>}</a:t>
            </a:r>
          </a:p>
          <a:p>
            <a:pPr>
              <a:buNone/>
            </a:pPr>
            <a:r>
              <a:rPr lang="en-US" sz="1600" dirty="0" smtClean="0"/>
              <a:t>}</a:t>
            </a:r>
          </a:p>
        </p:txBody>
      </p:sp>
      <p:sp>
        <p:nvSpPr>
          <p:cNvPr id="6" name="Slide Number Placeholder 5"/>
          <p:cNvSpPr>
            <a:spLocks noGrp="1"/>
          </p:cNvSpPr>
          <p:nvPr>
            <p:ph type="sldNum" sz="quarter" idx="12"/>
          </p:nvPr>
        </p:nvSpPr>
        <p:spPr/>
        <p:txBody>
          <a:bodyPr/>
          <a:lstStyle/>
          <a:p>
            <a:fld id="{E646C0B9-6AC2-41F9-8EAC-41CD49C49566}"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dirty="0" smtClean="0">
                <a:solidFill>
                  <a:srgbClr val="002060"/>
                </a:solidFill>
              </a:rPr>
              <a:t>The output from this program</a:t>
            </a:r>
            <a:endParaRPr lang="en-US" sz="2800" b="1" dirty="0" smtClean="0">
              <a:solidFill>
                <a:srgbClr val="002060"/>
              </a:solidFill>
            </a:endParaRPr>
          </a:p>
        </p:txBody>
      </p:sp>
      <p:sp>
        <p:nvSpPr>
          <p:cNvPr id="16387" name="Rectangle 3"/>
          <p:cNvSpPr>
            <a:spLocks noGrp="1" noChangeArrowheads="1"/>
          </p:cNvSpPr>
          <p:nvPr>
            <p:ph idx="1"/>
          </p:nvPr>
        </p:nvSpPr>
        <p:spPr>
          <a:xfrm>
            <a:off x="1219200" y="609600"/>
            <a:ext cx="7696200" cy="4572000"/>
          </a:xfrm>
        </p:spPr>
        <p:txBody>
          <a:bodyPr>
            <a:noAutofit/>
          </a:bodyPr>
          <a:lstStyle/>
          <a:p>
            <a:pPr>
              <a:buNone/>
            </a:pPr>
            <a:r>
              <a:rPr lang="en-US" sz="1600" dirty="0" smtClean="0"/>
              <a:t>New thread: Thread[One,5,main]</a:t>
            </a:r>
          </a:p>
          <a:p>
            <a:pPr>
              <a:buNone/>
            </a:pPr>
            <a:r>
              <a:rPr lang="en-US" sz="1600" dirty="0" smtClean="0"/>
              <a:t>New thread: Thread[Two,5,main]</a:t>
            </a:r>
          </a:p>
          <a:p>
            <a:pPr>
              <a:buNone/>
            </a:pPr>
            <a:r>
              <a:rPr lang="en-US" sz="1600" dirty="0" smtClean="0"/>
              <a:t>New thread: Thread[Three,5,main]</a:t>
            </a:r>
          </a:p>
          <a:p>
            <a:pPr>
              <a:buNone/>
            </a:pPr>
            <a:r>
              <a:rPr lang="en-US" sz="1600" dirty="0" smtClean="0"/>
              <a:t>Thread One is alive: true</a:t>
            </a:r>
          </a:p>
          <a:p>
            <a:pPr>
              <a:buNone/>
            </a:pPr>
            <a:r>
              <a:rPr lang="en-US" sz="1600" dirty="0" smtClean="0"/>
              <a:t>Thread Two is alive: true</a:t>
            </a:r>
          </a:p>
          <a:p>
            <a:pPr>
              <a:buNone/>
            </a:pPr>
            <a:r>
              <a:rPr lang="en-US" sz="1600" dirty="0" smtClean="0"/>
              <a:t>Thread Three is alive: true</a:t>
            </a:r>
          </a:p>
          <a:p>
            <a:pPr>
              <a:buNone/>
            </a:pPr>
            <a:r>
              <a:rPr lang="en-US" sz="1600" dirty="0" smtClean="0"/>
              <a:t>Waiting for threads to finish.</a:t>
            </a:r>
          </a:p>
          <a:p>
            <a:pPr>
              <a:buNone/>
            </a:pPr>
            <a:r>
              <a:rPr lang="en-US" sz="1600" dirty="0" smtClean="0"/>
              <a:t>One: 5</a:t>
            </a:r>
          </a:p>
          <a:p>
            <a:pPr>
              <a:buNone/>
            </a:pPr>
            <a:r>
              <a:rPr lang="en-US" sz="1600" dirty="0" smtClean="0"/>
              <a:t>Two: 5</a:t>
            </a:r>
          </a:p>
          <a:p>
            <a:pPr>
              <a:buNone/>
            </a:pPr>
            <a:r>
              <a:rPr lang="en-US" sz="1600" dirty="0" smtClean="0"/>
              <a:t>Three: 5</a:t>
            </a:r>
          </a:p>
          <a:p>
            <a:pPr>
              <a:buNone/>
            </a:pPr>
            <a:r>
              <a:rPr lang="en-US" sz="1600" dirty="0" smtClean="0"/>
              <a:t>One: 4</a:t>
            </a:r>
          </a:p>
          <a:p>
            <a:pPr>
              <a:buNone/>
            </a:pPr>
            <a:r>
              <a:rPr lang="en-US" sz="1600" dirty="0" smtClean="0"/>
              <a:t>Two: 4</a:t>
            </a:r>
          </a:p>
          <a:p>
            <a:pPr>
              <a:buNone/>
            </a:pPr>
            <a:r>
              <a:rPr lang="en-US" sz="1600" dirty="0" smtClean="0"/>
              <a:t>Three: 4</a:t>
            </a:r>
          </a:p>
          <a:p>
            <a:pPr>
              <a:buNone/>
            </a:pPr>
            <a:endParaRPr lang="en-US" sz="1600" dirty="0" smtClean="0"/>
          </a:p>
        </p:txBody>
      </p:sp>
      <p:sp>
        <p:nvSpPr>
          <p:cNvPr id="6" name="Slide Number Placeholder 5"/>
          <p:cNvSpPr>
            <a:spLocks noGrp="1"/>
          </p:cNvSpPr>
          <p:nvPr>
            <p:ph type="sldNum" sz="quarter" idx="12"/>
          </p:nvPr>
        </p:nvSpPr>
        <p:spPr/>
        <p:txBody>
          <a:bodyPr/>
          <a:lstStyle/>
          <a:p>
            <a:fld id="{E646C0B9-6AC2-41F9-8EAC-41CD49C49566}"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dirty="0" smtClean="0">
                <a:solidFill>
                  <a:srgbClr val="002060"/>
                </a:solidFill>
              </a:rPr>
              <a:t>The output from this program</a:t>
            </a:r>
            <a:endParaRPr lang="en-US" sz="2800" b="1" dirty="0" smtClean="0">
              <a:solidFill>
                <a:srgbClr val="002060"/>
              </a:solidFill>
            </a:endParaRPr>
          </a:p>
        </p:txBody>
      </p:sp>
      <p:sp>
        <p:nvSpPr>
          <p:cNvPr id="16387" name="Rectangle 3"/>
          <p:cNvSpPr>
            <a:spLocks noGrp="1" noChangeArrowheads="1"/>
          </p:cNvSpPr>
          <p:nvPr>
            <p:ph idx="1"/>
          </p:nvPr>
        </p:nvSpPr>
        <p:spPr>
          <a:xfrm>
            <a:off x="1219200" y="457200"/>
            <a:ext cx="7696200" cy="5638800"/>
          </a:xfrm>
        </p:spPr>
        <p:txBody>
          <a:bodyPr>
            <a:noAutofit/>
          </a:bodyPr>
          <a:lstStyle/>
          <a:p>
            <a:pPr>
              <a:buNone/>
            </a:pPr>
            <a:r>
              <a:rPr lang="en-US" sz="1600" dirty="0" smtClean="0"/>
              <a:t>One: 3</a:t>
            </a:r>
          </a:p>
          <a:p>
            <a:pPr>
              <a:buNone/>
            </a:pPr>
            <a:r>
              <a:rPr lang="en-US" sz="1600" dirty="0" smtClean="0"/>
              <a:t>Two: 3</a:t>
            </a:r>
          </a:p>
          <a:p>
            <a:pPr>
              <a:buNone/>
            </a:pPr>
            <a:r>
              <a:rPr lang="en-US" sz="1600" dirty="0" smtClean="0"/>
              <a:t>Three: 3</a:t>
            </a:r>
          </a:p>
          <a:p>
            <a:pPr>
              <a:buNone/>
            </a:pPr>
            <a:r>
              <a:rPr lang="en-US" sz="1600" dirty="0" smtClean="0"/>
              <a:t>One: 2</a:t>
            </a:r>
          </a:p>
          <a:p>
            <a:pPr>
              <a:buNone/>
            </a:pPr>
            <a:r>
              <a:rPr lang="en-US" sz="1600" dirty="0" smtClean="0"/>
              <a:t>Two: 2</a:t>
            </a:r>
          </a:p>
          <a:p>
            <a:pPr>
              <a:buNone/>
            </a:pPr>
            <a:r>
              <a:rPr lang="en-US" sz="1600" dirty="0" smtClean="0"/>
              <a:t>Three: 2</a:t>
            </a:r>
          </a:p>
          <a:p>
            <a:pPr>
              <a:buNone/>
            </a:pPr>
            <a:r>
              <a:rPr lang="en-US" sz="1600" dirty="0" smtClean="0"/>
              <a:t>One: 1</a:t>
            </a:r>
          </a:p>
          <a:p>
            <a:pPr>
              <a:buNone/>
            </a:pPr>
            <a:r>
              <a:rPr lang="en-US" sz="1600" dirty="0" smtClean="0"/>
              <a:t>Two: 1</a:t>
            </a:r>
          </a:p>
          <a:p>
            <a:pPr>
              <a:buNone/>
            </a:pPr>
            <a:r>
              <a:rPr lang="en-US" sz="1600" dirty="0" smtClean="0"/>
              <a:t>Three: 1</a:t>
            </a:r>
          </a:p>
          <a:p>
            <a:pPr>
              <a:buNone/>
            </a:pPr>
            <a:r>
              <a:rPr lang="en-US" sz="1600" dirty="0" smtClean="0"/>
              <a:t>Two exiting.</a:t>
            </a:r>
          </a:p>
          <a:p>
            <a:pPr>
              <a:buNone/>
            </a:pPr>
            <a:r>
              <a:rPr lang="en-US" sz="1600" dirty="0" smtClean="0"/>
              <a:t>Three exiting.</a:t>
            </a:r>
          </a:p>
          <a:p>
            <a:pPr>
              <a:buNone/>
            </a:pPr>
            <a:r>
              <a:rPr lang="en-US" sz="1600" dirty="0" smtClean="0"/>
              <a:t>One exiting.</a:t>
            </a:r>
          </a:p>
          <a:p>
            <a:pPr>
              <a:buNone/>
            </a:pPr>
            <a:r>
              <a:rPr lang="en-US" sz="1600" dirty="0" smtClean="0"/>
              <a:t>Thread One is alive: false</a:t>
            </a:r>
          </a:p>
          <a:p>
            <a:pPr>
              <a:buNone/>
            </a:pPr>
            <a:r>
              <a:rPr lang="en-US" sz="1600" dirty="0" smtClean="0"/>
              <a:t>Thread Two is alive: false</a:t>
            </a:r>
          </a:p>
          <a:p>
            <a:pPr>
              <a:buNone/>
            </a:pPr>
            <a:r>
              <a:rPr lang="en-US" sz="1600" dirty="0" smtClean="0"/>
              <a:t>Thread Three is alive: false</a:t>
            </a:r>
          </a:p>
          <a:p>
            <a:pPr>
              <a:buNone/>
            </a:pPr>
            <a:r>
              <a:rPr lang="en-US" sz="1600" dirty="0" smtClean="0"/>
              <a:t>Main thread exiting.</a:t>
            </a:r>
          </a:p>
        </p:txBody>
      </p:sp>
      <p:sp>
        <p:nvSpPr>
          <p:cNvPr id="6" name="Slide Number Placeholder 5"/>
          <p:cNvSpPr>
            <a:spLocks noGrp="1"/>
          </p:cNvSpPr>
          <p:nvPr>
            <p:ph type="sldNum" sz="quarter" idx="12"/>
          </p:nvPr>
        </p:nvSpPr>
        <p:spPr/>
        <p:txBody>
          <a:bodyPr/>
          <a:lstStyle/>
          <a:p>
            <a:fld id="{E646C0B9-6AC2-41F9-8EAC-41CD49C49566}"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Thread Priorities</a:t>
            </a:r>
          </a:p>
        </p:txBody>
      </p:sp>
      <p:sp>
        <p:nvSpPr>
          <p:cNvPr id="16387" name="Rectangle 3"/>
          <p:cNvSpPr>
            <a:spLocks noGrp="1" noChangeArrowheads="1"/>
          </p:cNvSpPr>
          <p:nvPr>
            <p:ph idx="1"/>
          </p:nvPr>
        </p:nvSpPr>
        <p:spPr>
          <a:xfrm>
            <a:off x="1219200" y="457200"/>
            <a:ext cx="7696200" cy="5638800"/>
          </a:xfrm>
        </p:spPr>
        <p:txBody>
          <a:bodyPr>
            <a:noAutofit/>
          </a:bodyPr>
          <a:lstStyle/>
          <a:p>
            <a:pPr algn="just"/>
            <a:r>
              <a:rPr lang="en-US" sz="1600" dirty="0" smtClean="0"/>
              <a:t>Thread priorities are used by the thread scheduler to decide when each thread should be allowed to run. </a:t>
            </a:r>
          </a:p>
          <a:p>
            <a:pPr algn="just"/>
            <a:r>
              <a:rPr lang="en-US" sz="1600" dirty="0" smtClean="0"/>
              <a:t>higher-priority threads get more CPU time than lower-priority threads. </a:t>
            </a:r>
          </a:p>
          <a:p>
            <a:pPr algn="just"/>
            <a:r>
              <a:rPr lang="en-US" sz="1600" dirty="0" smtClean="0"/>
              <a:t>A higher-priority thread can also preempt a lower-priority one. For instance, when a lower-priority thread is running and a higher-priority thread resumes (from sleeping or waiting on I/O, for example), it will preempt the lower priority thread.</a:t>
            </a:r>
          </a:p>
          <a:p>
            <a:pPr algn="just"/>
            <a:r>
              <a:rPr lang="en-US" sz="1600" dirty="0" smtClean="0"/>
              <a:t>To set a thread’s priority, use the </a:t>
            </a:r>
            <a:r>
              <a:rPr lang="en-US" sz="1600" b="1" dirty="0" err="1" smtClean="0"/>
              <a:t>setPriority</a:t>
            </a:r>
            <a:r>
              <a:rPr lang="en-US" sz="1600" b="1" dirty="0" smtClean="0"/>
              <a:t>( ) method, which is a member of Thread.</a:t>
            </a:r>
          </a:p>
          <a:p>
            <a:pPr algn="just">
              <a:buNone/>
            </a:pPr>
            <a:r>
              <a:rPr lang="en-US" sz="1600" b="1" dirty="0" smtClean="0"/>
              <a:t>				 </a:t>
            </a:r>
            <a:r>
              <a:rPr lang="en-US" sz="1600" b="1" dirty="0" smtClean="0">
                <a:solidFill>
                  <a:srgbClr val="7030A0"/>
                </a:solidFill>
              </a:rPr>
              <a:t>final void </a:t>
            </a:r>
            <a:r>
              <a:rPr lang="en-US" sz="1600" b="1" dirty="0" err="1" smtClean="0">
                <a:solidFill>
                  <a:srgbClr val="7030A0"/>
                </a:solidFill>
              </a:rPr>
              <a:t>setPriority</a:t>
            </a:r>
            <a:r>
              <a:rPr lang="en-US" sz="1600" b="1" dirty="0" smtClean="0">
                <a:solidFill>
                  <a:srgbClr val="7030A0"/>
                </a:solidFill>
              </a:rPr>
              <a:t>(int </a:t>
            </a:r>
            <a:r>
              <a:rPr lang="en-US" sz="1600" b="1" i="1" dirty="0" smtClean="0">
                <a:solidFill>
                  <a:srgbClr val="7030A0"/>
                </a:solidFill>
              </a:rPr>
              <a:t>level)</a:t>
            </a:r>
          </a:p>
          <a:p>
            <a:pPr algn="just">
              <a:buNone/>
            </a:pPr>
            <a:r>
              <a:rPr lang="en-US" sz="1600" i="1" dirty="0" smtClean="0">
                <a:solidFill>
                  <a:srgbClr val="7030A0"/>
                </a:solidFill>
              </a:rPr>
              <a:t>	</a:t>
            </a:r>
            <a:r>
              <a:rPr lang="en-US" sz="1600" dirty="0" smtClean="0"/>
              <a:t> level specifies the new priority setting for the calling thread. The value of level must be</a:t>
            </a:r>
          </a:p>
          <a:p>
            <a:pPr algn="just">
              <a:buNone/>
            </a:pPr>
            <a:r>
              <a:rPr lang="en-US" sz="1600" dirty="0" smtClean="0"/>
              <a:t>	within the range </a:t>
            </a:r>
            <a:r>
              <a:rPr lang="en-US" sz="1600" dirty="0" smtClean="0">
                <a:solidFill>
                  <a:srgbClr val="002060"/>
                </a:solidFill>
              </a:rPr>
              <a:t>MIN_PRIORITY</a:t>
            </a:r>
            <a:r>
              <a:rPr lang="en-US" sz="1600" dirty="0" smtClean="0"/>
              <a:t> and </a:t>
            </a:r>
            <a:r>
              <a:rPr lang="en-US" sz="1600" dirty="0" smtClean="0">
                <a:solidFill>
                  <a:srgbClr val="002060"/>
                </a:solidFill>
              </a:rPr>
              <a:t>MAX_PRIORITY</a:t>
            </a:r>
            <a:r>
              <a:rPr lang="en-US" sz="1600" dirty="0" smtClean="0"/>
              <a:t>. Currently, these values are 1 and 10, respectively. To return a thread to default priority, specify </a:t>
            </a:r>
            <a:r>
              <a:rPr lang="en-US" sz="1600" dirty="0" smtClean="0">
                <a:solidFill>
                  <a:srgbClr val="002060"/>
                </a:solidFill>
              </a:rPr>
              <a:t>NORM_PRIORITY</a:t>
            </a:r>
            <a:r>
              <a:rPr lang="en-US" sz="1600" dirty="0" smtClean="0"/>
              <a:t>, which is currently 5.</a:t>
            </a:r>
          </a:p>
          <a:p>
            <a:pPr algn="just"/>
            <a:r>
              <a:rPr lang="en-US" sz="1600" dirty="0" smtClean="0"/>
              <a:t>You can obtain the current priority setting by calling the </a:t>
            </a:r>
            <a:r>
              <a:rPr lang="en-US" sz="1600" b="1" dirty="0" err="1" smtClean="0"/>
              <a:t>getPriority</a:t>
            </a:r>
            <a:r>
              <a:rPr lang="en-US" sz="1600" b="1" dirty="0" smtClean="0"/>
              <a:t>( ) method of Thread, </a:t>
            </a:r>
            <a:r>
              <a:rPr lang="en-US" sz="1600" dirty="0" smtClean="0"/>
              <a:t>shown here:</a:t>
            </a:r>
          </a:p>
          <a:p>
            <a:pPr algn="just">
              <a:buNone/>
            </a:pPr>
            <a:r>
              <a:rPr lang="en-US" sz="1600" dirty="0" smtClean="0"/>
              <a:t>				</a:t>
            </a:r>
            <a:r>
              <a:rPr lang="en-US" sz="1600" b="1" dirty="0" smtClean="0">
                <a:solidFill>
                  <a:srgbClr val="7030A0"/>
                </a:solidFill>
              </a:rPr>
              <a:t>final int </a:t>
            </a:r>
            <a:r>
              <a:rPr lang="en-US" sz="1600" b="1" dirty="0" err="1" smtClean="0">
                <a:solidFill>
                  <a:srgbClr val="7030A0"/>
                </a:solidFill>
              </a:rPr>
              <a:t>getPriority</a:t>
            </a:r>
            <a:r>
              <a:rPr lang="en-US" sz="1600" b="1" dirty="0" smtClean="0">
                <a:solidFill>
                  <a:srgbClr val="7030A0"/>
                </a:solidFill>
              </a:rPr>
              <a:t>( )</a:t>
            </a:r>
          </a:p>
        </p:txBody>
      </p:sp>
      <p:sp>
        <p:nvSpPr>
          <p:cNvPr id="6" name="Slide Number Placeholder 5"/>
          <p:cNvSpPr>
            <a:spLocks noGrp="1"/>
          </p:cNvSpPr>
          <p:nvPr>
            <p:ph type="sldNum" sz="quarter" idx="12"/>
          </p:nvPr>
        </p:nvSpPr>
        <p:spPr/>
        <p:txBody>
          <a:bodyPr/>
          <a:lstStyle/>
          <a:p>
            <a:fld id="{E646C0B9-6AC2-41F9-8EAC-41CD49C49566}"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Real World Example</a:t>
            </a:r>
          </a:p>
        </p:txBody>
      </p:sp>
      <p:sp>
        <p:nvSpPr>
          <p:cNvPr id="6" name="Slide Number Placeholder 5"/>
          <p:cNvSpPr>
            <a:spLocks noGrp="1"/>
          </p:cNvSpPr>
          <p:nvPr>
            <p:ph type="sldNum" sz="quarter" idx="12"/>
          </p:nvPr>
        </p:nvSpPr>
        <p:spPr/>
        <p:txBody>
          <a:bodyPr/>
          <a:lstStyle/>
          <a:p>
            <a:fld id="{E646C0B9-6AC2-41F9-8EAC-41CD49C49566}" type="slidenum">
              <a:rPr lang="en-US"/>
              <a:pPr/>
              <a:t>14</a:t>
            </a:fld>
            <a:endParaRPr lang="en-US"/>
          </a:p>
        </p:txBody>
      </p:sp>
      <p:sp>
        <p:nvSpPr>
          <p:cNvPr id="5" name="Content Placeholder 4"/>
          <p:cNvSpPr>
            <a:spLocks noGrp="1"/>
          </p:cNvSpPr>
          <p:nvPr>
            <p:ph idx="1"/>
          </p:nvPr>
        </p:nvSpPr>
        <p:spPr>
          <a:xfrm>
            <a:off x="228600" y="457200"/>
            <a:ext cx="8915400" cy="685800"/>
          </a:xfrm>
        </p:spPr>
        <p:txBody>
          <a:bodyPr>
            <a:normAutofit fontScale="85000" lnSpcReduction="10000"/>
          </a:bodyPr>
          <a:lstStyle/>
          <a:p>
            <a:pPr algn="just">
              <a:buNone/>
            </a:pPr>
            <a:r>
              <a:rPr lang="en-US" sz="2400" dirty="0" smtClean="0">
                <a:solidFill>
                  <a:schemeClr val="accent3"/>
                </a:solidFill>
              </a:rPr>
              <a:t>    Create two threads to find out numbers which are divisible by 7 between 1 to 200 numbers. Each thread should look after 100 numbers in the given range.</a:t>
            </a:r>
          </a:p>
          <a:p>
            <a:pPr algn="just">
              <a:buNone/>
            </a:pPr>
            <a:endParaRPr lang="en-US" sz="2400" dirty="0" smtClean="0">
              <a:solidFill>
                <a:schemeClr val="accent3"/>
              </a:solidFill>
            </a:endParaRPr>
          </a:p>
          <a:p>
            <a:pPr algn="just">
              <a:buNone/>
            </a:pPr>
            <a:endParaRPr lang="en-US" sz="2400" dirty="0">
              <a:solidFill>
                <a:schemeClr val="accent3"/>
              </a:solidFill>
            </a:endParaRPr>
          </a:p>
        </p:txBody>
      </p:sp>
      <p:pic>
        <p:nvPicPr>
          <p:cNvPr id="1027" name="Picture 3"/>
          <p:cNvPicPr>
            <a:picLocks noChangeAspect="1" noChangeArrowheads="1"/>
          </p:cNvPicPr>
          <p:nvPr/>
        </p:nvPicPr>
        <p:blipFill>
          <a:blip r:embed="rId2" cstate="print"/>
          <a:srcRect t="10989" r="44363" b="37363"/>
          <a:stretch>
            <a:fillRect/>
          </a:stretch>
        </p:blipFill>
        <p:spPr bwMode="auto">
          <a:xfrm>
            <a:off x="152400" y="1143000"/>
            <a:ext cx="8763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Real World Example</a:t>
            </a:r>
          </a:p>
        </p:txBody>
      </p:sp>
      <p:sp>
        <p:nvSpPr>
          <p:cNvPr id="6" name="Slide Number Placeholder 5"/>
          <p:cNvSpPr>
            <a:spLocks noGrp="1"/>
          </p:cNvSpPr>
          <p:nvPr>
            <p:ph type="sldNum" sz="quarter" idx="12"/>
          </p:nvPr>
        </p:nvSpPr>
        <p:spPr/>
        <p:txBody>
          <a:bodyPr/>
          <a:lstStyle/>
          <a:p>
            <a:fld id="{E646C0B9-6AC2-41F9-8EAC-41CD49C49566}" type="slidenum">
              <a:rPr lang="en-US"/>
              <a:pPr/>
              <a:t>15</a:t>
            </a:fld>
            <a:endParaRPr lang="en-US"/>
          </a:p>
        </p:txBody>
      </p:sp>
      <p:pic>
        <p:nvPicPr>
          <p:cNvPr id="3074" name="Picture 2"/>
          <p:cNvPicPr>
            <a:picLocks noChangeAspect="1" noChangeArrowheads="1"/>
          </p:cNvPicPr>
          <p:nvPr/>
        </p:nvPicPr>
        <p:blipFill>
          <a:blip r:embed="rId2" cstate="print"/>
          <a:srcRect t="15385" r="32650" b="17582"/>
          <a:stretch>
            <a:fillRect/>
          </a:stretch>
        </p:blipFill>
        <p:spPr bwMode="auto">
          <a:xfrm>
            <a:off x="76200" y="457200"/>
            <a:ext cx="89916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Real World Example</a:t>
            </a:r>
          </a:p>
        </p:txBody>
      </p:sp>
      <p:sp>
        <p:nvSpPr>
          <p:cNvPr id="6" name="Slide Number Placeholder 5"/>
          <p:cNvSpPr>
            <a:spLocks noGrp="1"/>
          </p:cNvSpPr>
          <p:nvPr>
            <p:ph type="sldNum" sz="quarter" idx="12"/>
          </p:nvPr>
        </p:nvSpPr>
        <p:spPr/>
        <p:txBody>
          <a:bodyPr/>
          <a:lstStyle/>
          <a:p>
            <a:fld id="{E646C0B9-6AC2-41F9-8EAC-41CD49C49566}" type="slidenum">
              <a:rPr lang="en-US"/>
              <a:pPr/>
              <a:t>16</a:t>
            </a:fld>
            <a:endParaRPr lang="en-US"/>
          </a:p>
        </p:txBody>
      </p:sp>
      <p:pic>
        <p:nvPicPr>
          <p:cNvPr id="4098" name="Picture 2"/>
          <p:cNvPicPr>
            <a:picLocks noChangeAspect="1" noChangeArrowheads="1"/>
          </p:cNvPicPr>
          <p:nvPr/>
        </p:nvPicPr>
        <p:blipFill>
          <a:blip r:embed="rId2" cstate="print"/>
          <a:srcRect t="10989" r="27965" b="25275"/>
          <a:stretch>
            <a:fillRect/>
          </a:stretch>
        </p:blipFill>
        <p:spPr bwMode="auto">
          <a:xfrm>
            <a:off x="0" y="533400"/>
            <a:ext cx="91440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05392D0-3515-49A6-8FA3-15C76A2C4870}" type="slidenum">
              <a:rPr lang="en-US" smtClean="0"/>
              <a:pPr/>
              <a:t>17</a:t>
            </a:fld>
            <a:endParaRPr lang="en-US"/>
          </a:p>
        </p:txBody>
      </p:sp>
      <p:pic>
        <p:nvPicPr>
          <p:cNvPr id="2050" name="Picture 2"/>
          <p:cNvPicPr>
            <a:picLocks noChangeAspect="1" noChangeArrowheads="1"/>
          </p:cNvPicPr>
          <p:nvPr/>
        </p:nvPicPr>
        <p:blipFill>
          <a:blip r:embed="rId2" cstate="print"/>
          <a:srcRect l="1424" t="7692" r="18103" b="1183"/>
          <a:stretch>
            <a:fillRect/>
          </a:stretch>
        </p:blipFill>
        <p:spPr bwMode="auto">
          <a:xfrm>
            <a:off x="0" y="533400"/>
            <a:ext cx="9144000" cy="6324600"/>
          </a:xfrm>
          <a:prstGeom prst="rect">
            <a:avLst/>
          </a:prstGeom>
          <a:noFill/>
          <a:ln w="9525">
            <a:noFill/>
            <a:miter lim="800000"/>
            <a:headEnd/>
            <a:tailEnd/>
          </a:ln>
        </p:spPr>
      </p:pic>
      <p:sp>
        <p:nvSpPr>
          <p:cNvPr id="4" name="Rectangle 2"/>
          <p:cNvSpPr txBox="1">
            <a:spLocks noChangeArrowheads="1"/>
          </p:cNvSpPr>
          <p:nvPr/>
        </p:nvSpPr>
        <p:spPr>
          <a:xfrm>
            <a:off x="1143000" y="-30162"/>
            <a:ext cx="7498080" cy="4873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rgbClr val="002060"/>
                </a:solidFill>
                <a:effectLst>
                  <a:outerShdw blurRad="50000" dist="30000" dir="5400000" algn="tl" rotWithShape="0">
                    <a:srgbClr val="000000">
                      <a:alpha val="30000"/>
                    </a:srgbClr>
                  </a:outerShdw>
                </a:effectLst>
                <a:uLnTx/>
                <a:uFillTx/>
                <a:latin typeface="+mj-lt"/>
                <a:ea typeface="+mj-ea"/>
                <a:cs typeface="+mj-cs"/>
              </a:rPr>
              <a:t>Real World Example</a:t>
            </a:r>
            <a:endParaRPr kumimoji="0" lang="en-US" sz="2800" b="1" i="0" u="none" strike="noStrike" kern="1200" cap="none" spc="0" normalizeH="0" baseline="0" noProof="0" dirty="0" smtClean="0">
              <a:ln>
                <a:noFill/>
              </a:ln>
              <a:solidFill>
                <a:srgbClr val="002060"/>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Real World Example</a:t>
            </a:r>
          </a:p>
        </p:txBody>
      </p:sp>
      <p:sp>
        <p:nvSpPr>
          <p:cNvPr id="6" name="Slide Number Placeholder 5"/>
          <p:cNvSpPr>
            <a:spLocks noGrp="1"/>
          </p:cNvSpPr>
          <p:nvPr>
            <p:ph type="sldNum" sz="quarter" idx="12"/>
          </p:nvPr>
        </p:nvSpPr>
        <p:spPr/>
        <p:txBody>
          <a:bodyPr/>
          <a:lstStyle/>
          <a:p>
            <a:fld id="{E646C0B9-6AC2-41F9-8EAC-41CD49C49566}" type="slidenum">
              <a:rPr lang="en-US"/>
              <a:pPr/>
              <a:t>18</a:t>
            </a:fld>
            <a:endParaRPr lang="en-US"/>
          </a:p>
        </p:txBody>
      </p:sp>
      <p:sp>
        <p:nvSpPr>
          <p:cNvPr id="5" name="Content Placeholder 4"/>
          <p:cNvSpPr>
            <a:spLocks noGrp="1"/>
          </p:cNvSpPr>
          <p:nvPr>
            <p:ph idx="1"/>
          </p:nvPr>
        </p:nvSpPr>
        <p:spPr>
          <a:xfrm>
            <a:off x="0" y="457200"/>
            <a:ext cx="8915400" cy="685800"/>
          </a:xfrm>
        </p:spPr>
        <p:txBody>
          <a:bodyPr>
            <a:noAutofit/>
          </a:bodyPr>
          <a:lstStyle/>
          <a:p>
            <a:pPr marL="55563" indent="26988" algn="just">
              <a:buNone/>
              <a:tabLst>
                <a:tab pos="168275" algn="l"/>
              </a:tabLst>
            </a:pPr>
            <a:r>
              <a:rPr lang="en-US" sz="2000" dirty="0" smtClean="0">
                <a:solidFill>
                  <a:schemeClr val="accent3"/>
                </a:solidFill>
              </a:rPr>
              <a:t> Write an interactive multithreaded Java program to find even numbers from the given range of numbers. The program should ask the user about range and number of threads to be created.</a:t>
            </a:r>
          </a:p>
          <a:p>
            <a:pPr algn="just">
              <a:buNone/>
            </a:pPr>
            <a:endParaRPr lang="en-US" sz="2000" dirty="0" smtClean="0">
              <a:solidFill>
                <a:schemeClr val="accent3"/>
              </a:solidFill>
            </a:endParaRPr>
          </a:p>
          <a:p>
            <a:pPr algn="just">
              <a:buNone/>
            </a:pPr>
            <a:endParaRPr lang="en-US" sz="2000" dirty="0">
              <a:solidFill>
                <a:schemeClr val="accent3"/>
              </a:solidFill>
            </a:endParaRPr>
          </a:p>
        </p:txBody>
      </p:sp>
      <p:pic>
        <p:nvPicPr>
          <p:cNvPr id="5123" name="Picture 3"/>
          <p:cNvPicPr>
            <a:picLocks noChangeAspect="1" noChangeArrowheads="1"/>
          </p:cNvPicPr>
          <p:nvPr/>
        </p:nvPicPr>
        <p:blipFill>
          <a:blip r:embed="rId2" cstate="print"/>
          <a:srcRect t="10989" r="13324" b="4396"/>
          <a:stretch>
            <a:fillRect/>
          </a:stretch>
        </p:blipFill>
        <p:spPr bwMode="auto">
          <a:xfrm>
            <a:off x="152400" y="1524000"/>
            <a:ext cx="88392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Real World Example</a:t>
            </a:r>
          </a:p>
        </p:txBody>
      </p:sp>
      <p:sp>
        <p:nvSpPr>
          <p:cNvPr id="6" name="Slide Number Placeholder 5"/>
          <p:cNvSpPr>
            <a:spLocks noGrp="1"/>
          </p:cNvSpPr>
          <p:nvPr>
            <p:ph type="sldNum" sz="quarter" idx="12"/>
          </p:nvPr>
        </p:nvSpPr>
        <p:spPr/>
        <p:txBody>
          <a:bodyPr/>
          <a:lstStyle/>
          <a:p>
            <a:fld id="{E646C0B9-6AC2-41F9-8EAC-41CD49C49566}" type="slidenum">
              <a:rPr lang="en-US"/>
              <a:pPr/>
              <a:t>19</a:t>
            </a:fld>
            <a:endParaRPr lang="en-US"/>
          </a:p>
        </p:txBody>
      </p:sp>
      <p:pic>
        <p:nvPicPr>
          <p:cNvPr id="6146" name="Picture 2"/>
          <p:cNvPicPr>
            <a:picLocks noChangeAspect="1" noChangeArrowheads="1"/>
          </p:cNvPicPr>
          <p:nvPr/>
        </p:nvPicPr>
        <p:blipFill>
          <a:blip r:embed="rId2" cstate="print"/>
          <a:srcRect t="10989" r="9224" b="4396"/>
          <a:stretch>
            <a:fillRect/>
          </a:stretch>
        </p:blipFill>
        <p:spPr bwMode="auto">
          <a:xfrm>
            <a:off x="0" y="533400"/>
            <a:ext cx="91440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35608" y="0"/>
            <a:ext cx="7498080" cy="563562"/>
          </a:xfrm>
        </p:spPr>
        <p:txBody>
          <a:bodyPr>
            <a:noAutofit/>
          </a:bodyPr>
          <a:lstStyle/>
          <a:p>
            <a:pPr algn="ctr"/>
            <a:r>
              <a:rPr lang="en-US" sz="3200" dirty="0" smtClean="0">
                <a:solidFill>
                  <a:srgbClr val="0070C0"/>
                </a:solidFill>
              </a:rPr>
              <a:t>Learning Outcomes</a:t>
            </a:r>
            <a:endParaRPr lang="en-US" sz="3200" dirty="0">
              <a:solidFill>
                <a:srgbClr val="0070C0"/>
              </a:solidFill>
            </a:endParaRPr>
          </a:p>
        </p:txBody>
      </p:sp>
      <p:sp>
        <p:nvSpPr>
          <p:cNvPr id="16387" name="Rectangle 3"/>
          <p:cNvSpPr>
            <a:spLocks noGrp="1" noChangeArrowheads="1"/>
          </p:cNvSpPr>
          <p:nvPr>
            <p:ph idx="1"/>
          </p:nvPr>
        </p:nvSpPr>
        <p:spPr>
          <a:xfrm>
            <a:off x="1219200" y="1143001"/>
            <a:ext cx="7696200" cy="1828800"/>
          </a:xfrm>
        </p:spPr>
        <p:txBody>
          <a:bodyPr>
            <a:normAutofit fontScale="92500" lnSpcReduction="10000"/>
          </a:bodyPr>
          <a:lstStyle/>
          <a:p>
            <a:pPr algn="just"/>
            <a:r>
              <a:rPr lang="en-US" sz="2800" dirty="0" smtClean="0"/>
              <a:t> Create multiple user defined threads</a:t>
            </a:r>
          </a:p>
          <a:p>
            <a:pPr algn="just"/>
            <a:r>
              <a:rPr lang="en-US" sz="2800" dirty="0" smtClean="0"/>
              <a:t> Apply the methods </a:t>
            </a:r>
            <a:r>
              <a:rPr lang="en-US" sz="2800" dirty="0" err="1" smtClean="0"/>
              <a:t>isAlive</a:t>
            </a:r>
            <a:r>
              <a:rPr lang="en-US" sz="2800" dirty="0" smtClean="0"/>
              <a:t>() and join()</a:t>
            </a:r>
          </a:p>
          <a:p>
            <a:pPr algn="just"/>
            <a:r>
              <a:rPr lang="en-US" sz="2800" dirty="0" smtClean="0"/>
              <a:t> Achieve synchronization between threads</a:t>
            </a:r>
          </a:p>
          <a:p>
            <a:pPr algn="just"/>
            <a:r>
              <a:rPr lang="en-US" sz="2800" dirty="0" smtClean="0"/>
              <a:t>Observe the Producer – Consumer problem</a:t>
            </a:r>
          </a:p>
        </p:txBody>
      </p:sp>
      <p:sp>
        <p:nvSpPr>
          <p:cNvPr id="6" name="Slide Number Placeholder 5"/>
          <p:cNvSpPr>
            <a:spLocks noGrp="1"/>
          </p:cNvSpPr>
          <p:nvPr>
            <p:ph type="sldNum" sz="quarter" idx="12"/>
          </p:nvPr>
        </p:nvSpPr>
        <p:spPr/>
        <p:txBody>
          <a:bodyPr/>
          <a:lstStyle/>
          <a:p>
            <a:fld id="{E646C0B9-6AC2-41F9-8EAC-41CD49C49566}"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Real World Example</a:t>
            </a:r>
          </a:p>
        </p:txBody>
      </p:sp>
      <p:sp>
        <p:nvSpPr>
          <p:cNvPr id="6" name="Slide Number Placeholder 5"/>
          <p:cNvSpPr>
            <a:spLocks noGrp="1"/>
          </p:cNvSpPr>
          <p:nvPr>
            <p:ph type="sldNum" sz="quarter" idx="12"/>
          </p:nvPr>
        </p:nvSpPr>
        <p:spPr/>
        <p:txBody>
          <a:bodyPr/>
          <a:lstStyle/>
          <a:p>
            <a:fld id="{E646C0B9-6AC2-41F9-8EAC-41CD49C49566}" type="slidenum">
              <a:rPr lang="en-US"/>
              <a:pPr/>
              <a:t>20</a:t>
            </a:fld>
            <a:endParaRPr lang="en-US"/>
          </a:p>
        </p:txBody>
      </p:sp>
      <p:sp>
        <p:nvSpPr>
          <p:cNvPr id="5" name="TextBox 4"/>
          <p:cNvSpPr txBox="1"/>
          <p:nvPr/>
        </p:nvSpPr>
        <p:spPr>
          <a:xfrm>
            <a:off x="1143000" y="838201"/>
            <a:ext cx="7543800" cy="7417415"/>
          </a:xfrm>
          <a:prstGeom prst="rect">
            <a:avLst/>
          </a:prstGeom>
          <a:noFill/>
        </p:spPr>
        <p:txBody>
          <a:bodyPr wrap="square" rtlCol="0">
            <a:spAutoFit/>
          </a:bodyPr>
          <a:lstStyle/>
          <a:p>
            <a:r>
              <a:rPr lang="en-US" sz="2800" dirty="0" smtClean="0"/>
              <a:t>Note: </a:t>
            </a:r>
            <a:r>
              <a:rPr lang="en-US" sz="2800" dirty="0" smtClean="0">
                <a:solidFill>
                  <a:srgbClr val="00B050"/>
                </a:solidFill>
              </a:rPr>
              <a:t>If range is in between i.e. 10 to 100</a:t>
            </a:r>
          </a:p>
          <a:p>
            <a:endParaRPr lang="en-US" sz="2800" dirty="0" smtClean="0"/>
          </a:p>
          <a:p>
            <a:r>
              <a:rPr lang="en-US" sz="2800" dirty="0" smtClean="0"/>
              <a:t>Then, </a:t>
            </a:r>
          </a:p>
          <a:p>
            <a:r>
              <a:rPr lang="en-US" sz="2800" dirty="0" smtClean="0"/>
              <a:t>	</a:t>
            </a:r>
            <a:r>
              <a:rPr lang="en-US" sz="2800" dirty="0" smtClean="0">
                <a:solidFill>
                  <a:srgbClr val="002060"/>
                </a:solidFill>
              </a:rPr>
              <a:t>chunk = (</a:t>
            </a:r>
            <a:r>
              <a:rPr lang="en-US" sz="2800" dirty="0" err="1" smtClean="0">
                <a:solidFill>
                  <a:srgbClr val="002060"/>
                </a:solidFill>
              </a:rPr>
              <a:t>lnum</a:t>
            </a:r>
            <a:r>
              <a:rPr lang="en-US" sz="2800" dirty="0" smtClean="0">
                <a:solidFill>
                  <a:srgbClr val="002060"/>
                </a:solidFill>
              </a:rPr>
              <a:t> – </a:t>
            </a:r>
            <a:r>
              <a:rPr lang="en-US" sz="2800" dirty="0" err="1" smtClean="0">
                <a:solidFill>
                  <a:srgbClr val="002060"/>
                </a:solidFill>
              </a:rPr>
              <a:t>snum</a:t>
            </a:r>
            <a:r>
              <a:rPr lang="en-US" sz="2800" dirty="0" smtClean="0">
                <a:solidFill>
                  <a:srgbClr val="002060"/>
                </a:solidFill>
              </a:rPr>
              <a:t>)  / threads;</a:t>
            </a:r>
          </a:p>
          <a:p>
            <a:r>
              <a:rPr lang="en-US" sz="2800" dirty="0" smtClean="0">
                <a:solidFill>
                  <a:srgbClr val="002060"/>
                </a:solidFill>
              </a:rPr>
              <a:t>        // Outside the loop</a:t>
            </a:r>
          </a:p>
          <a:p>
            <a:r>
              <a:rPr lang="en-US" sz="2800" dirty="0" smtClean="0">
                <a:solidFill>
                  <a:srgbClr val="002060"/>
                </a:solidFill>
              </a:rPr>
              <a:t>	s=</a:t>
            </a:r>
            <a:r>
              <a:rPr lang="en-US" sz="2800" dirty="0" err="1" smtClean="0">
                <a:solidFill>
                  <a:srgbClr val="002060"/>
                </a:solidFill>
              </a:rPr>
              <a:t>snum</a:t>
            </a:r>
            <a:r>
              <a:rPr lang="en-US" sz="2800" dirty="0" smtClean="0">
                <a:solidFill>
                  <a:srgbClr val="002060"/>
                </a:solidFill>
              </a:rPr>
              <a:t>;</a:t>
            </a:r>
          </a:p>
          <a:p>
            <a:r>
              <a:rPr lang="en-US" sz="2800" dirty="0" smtClean="0">
                <a:solidFill>
                  <a:srgbClr val="002060"/>
                </a:solidFill>
              </a:rPr>
              <a:t>          </a:t>
            </a:r>
            <a:r>
              <a:rPr lang="en-US" sz="2800" dirty="0" smtClean="0">
                <a:solidFill>
                  <a:srgbClr val="002060"/>
                </a:solidFill>
              </a:rPr>
              <a:t>e</a:t>
            </a:r>
            <a:r>
              <a:rPr lang="en-US" sz="2800" dirty="0" smtClean="0">
                <a:solidFill>
                  <a:srgbClr val="002060"/>
                </a:solidFill>
              </a:rPr>
              <a:t>= </a:t>
            </a:r>
            <a:r>
              <a:rPr lang="en-US" sz="2800" dirty="0" err="1" smtClean="0">
                <a:solidFill>
                  <a:srgbClr val="002060"/>
                </a:solidFill>
              </a:rPr>
              <a:t>s+chunk</a:t>
            </a:r>
            <a:endParaRPr lang="en-US" sz="2800" dirty="0" smtClean="0">
              <a:solidFill>
                <a:srgbClr val="002060"/>
              </a:solidFill>
            </a:endParaRPr>
          </a:p>
          <a:p>
            <a:endParaRPr lang="en-US" sz="2800" dirty="0" smtClean="0">
              <a:solidFill>
                <a:srgbClr val="002060"/>
              </a:solidFill>
            </a:endParaRPr>
          </a:p>
          <a:p>
            <a:r>
              <a:rPr lang="en-US" sz="2800" dirty="0" smtClean="0">
                <a:solidFill>
                  <a:srgbClr val="002060"/>
                </a:solidFill>
              </a:rPr>
              <a:t>       // Inside the loop</a:t>
            </a:r>
          </a:p>
          <a:p>
            <a:r>
              <a:rPr lang="en-US" sz="2800" dirty="0" smtClean="0">
                <a:solidFill>
                  <a:srgbClr val="002060"/>
                </a:solidFill>
              </a:rPr>
              <a:t>           s=e+1;</a:t>
            </a:r>
          </a:p>
          <a:p>
            <a:r>
              <a:rPr lang="en-US" sz="2800" dirty="0" smtClean="0">
                <a:solidFill>
                  <a:srgbClr val="002060"/>
                </a:solidFill>
              </a:rPr>
              <a:t>           e= s+chunk-1;</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Thread </a:t>
            </a:r>
            <a:r>
              <a:rPr lang="en-US" sz="2800" b="1" dirty="0" smtClean="0">
                <a:solidFill>
                  <a:srgbClr val="002060"/>
                </a:solidFill>
              </a:rPr>
              <a:t>Synchronization</a:t>
            </a:r>
            <a:endParaRPr lang="en-US" sz="2800" b="1" dirty="0" smtClean="0">
              <a:solidFill>
                <a:srgbClr val="002060"/>
              </a:solidFill>
            </a:endParaRPr>
          </a:p>
        </p:txBody>
      </p:sp>
      <p:sp>
        <p:nvSpPr>
          <p:cNvPr id="16387" name="Rectangle 3"/>
          <p:cNvSpPr>
            <a:spLocks noGrp="1" noChangeArrowheads="1"/>
          </p:cNvSpPr>
          <p:nvPr>
            <p:ph idx="1"/>
          </p:nvPr>
        </p:nvSpPr>
        <p:spPr>
          <a:xfrm>
            <a:off x="304800" y="457200"/>
            <a:ext cx="8610600" cy="6096000"/>
          </a:xfrm>
        </p:spPr>
        <p:txBody>
          <a:bodyPr>
            <a:noAutofit/>
          </a:bodyPr>
          <a:lstStyle/>
          <a:p>
            <a:pPr algn="just"/>
            <a:r>
              <a:rPr lang="en-US" sz="2400" dirty="0" smtClean="0"/>
              <a:t>When two or more threads need access to a shared resource, they need some way to </a:t>
            </a:r>
            <a:r>
              <a:rPr lang="en-US" sz="2400" dirty="0" smtClean="0"/>
              <a:t>ensure that </a:t>
            </a:r>
            <a:r>
              <a:rPr lang="en-US" sz="2400" dirty="0" smtClean="0"/>
              <a:t>the resource will be used by only one thread at a time. The process by which this </a:t>
            </a:r>
            <a:r>
              <a:rPr lang="en-US" sz="2400" dirty="0" smtClean="0"/>
              <a:t>is achieved </a:t>
            </a:r>
            <a:r>
              <a:rPr lang="en-US" sz="2400" dirty="0" smtClean="0"/>
              <a:t>is called </a:t>
            </a:r>
            <a:r>
              <a:rPr lang="en-US" sz="2400" b="1" i="1" dirty="0" smtClean="0">
                <a:solidFill>
                  <a:srgbClr val="00B0F0"/>
                </a:solidFill>
              </a:rPr>
              <a:t>synchronization</a:t>
            </a:r>
            <a:r>
              <a:rPr lang="en-US" sz="2400" b="1" i="1" dirty="0" smtClean="0">
                <a:solidFill>
                  <a:srgbClr val="00B0F0"/>
                </a:solidFill>
              </a:rPr>
              <a:t>.</a:t>
            </a:r>
          </a:p>
          <a:p>
            <a:r>
              <a:rPr lang="en-US" sz="2400" dirty="0" smtClean="0"/>
              <a:t>Key to synchronization is the concept of the </a:t>
            </a:r>
            <a:r>
              <a:rPr lang="en-US" sz="2400" dirty="0" smtClean="0">
                <a:solidFill>
                  <a:srgbClr val="C00000"/>
                </a:solidFill>
              </a:rPr>
              <a:t>monitor</a:t>
            </a:r>
            <a:r>
              <a:rPr lang="en-US" sz="2400" dirty="0" smtClean="0"/>
              <a:t> (also called a </a:t>
            </a:r>
            <a:r>
              <a:rPr lang="en-US" sz="2400" i="1" dirty="0" smtClean="0"/>
              <a:t>semaphore). </a:t>
            </a:r>
            <a:endParaRPr lang="en-US" sz="2400" i="1" dirty="0" smtClean="0"/>
          </a:p>
          <a:p>
            <a:r>
              <a:rPr lang="en-US" sz="2400" i="1" dirty="0" smtClean="0"/>
              <a:t>A monitor </a:t>
            </a:r>
            <a:r>
              <a:rPr lang="en-US" sz="2400" dirty="0" smtClean="0"/>
              <a:t>is </a:t>
            </a:r>
            <a:r>
              <a:rPr lang="en-US" sz="2400" dirty="0" smtClean="0"/>
              <a:t>an object that is used as a mutually exclusive lock, or </a:t>
            </a:r>
            <a:r>
              <a:rPr lang="en-US" sz="2400" i="1" dirty="0" err="1" smtClean="0">
                <a:solidFill>
                  <a:srgbClr val="C00000"/>
                </a:solidFill>
              </a:rPr>
              <a:t>mutex</a:t>
            </a:r>
            <a:r>
              <a:rPr lang="en-US" sz="2400" i="1" dirty="0" smtClean="0"/>
              <a:t>. </a:t>
            </a:r>
            <a:endParaRPr lang="en-US" sz="2400" i="1" dirty="0" smtClean="0"/>
          </a:p>
          <a:p>
            <a:r>
              <a:rPr lang="en-US" sz="2400" i="1" dirty="0" smtClean="0">
                <a:solidFill>
                  <a:srgbClr val="00B050"/>
                </a:solidFill>
              </a:rPr>
              <a:t>Only </a:t>
            </a:r>
            <a:r>
              <a:rPr lang="en-US" sz="2400" i="1" dirty="0" smtClean="0">
                <a:solidFill>
                  <a:srgbClr val="00B050"/>
                </a:solidFill>
              </a:rPr>
              <a:t>one thread can own </a:t>
            </a:r>
            <a:r>
              <a:rPr lang="en-US" sz="2400" i="1" dirty="0" smtClean="0">
                <a:solidFill>
                  <a:srgbClr val="00B050"/>
                </a:solidFill>
              </a:rPr>
              <a:t>a </a:t>
            </a:r>
            <a:r>
              <a:rPr lang="en-US" sz="2400" dirty="0" smtClean="0">
                <a:solidFill>
                  <a:srgbClr val="00B050"/>
                </a:solidFill>
              </a:rPr>
              <a:t>monitor </a:t>
            </a:r>
            <a:r>
              <a:rPr lang="en-US" sz="2400" dirty="0" smtClean="0">
                <a:solidFill>
                  <a:srgbClr val="00B050"/>
                </a:solidFill>
              </a:rPr>
              <a:t>at a given time. When a thread acquires a lock, it is said to have </a:t>
            </a:r>
            <a:r>
              <a:rPr lang="en-US" sz="2400" i="1" dirty="0" smtClean="0">
                <a:solidFill>
                  <a:srgbClr val="00B050"/>
                </a:solidFill>
              </a:rPr>
              <a:t>entered the monitor.</a:t>
            </a:r>
          </a:p>
          <a:p>
            <a:r>
              <a:rPr lang="en-US" sz="2400" dirty="0" smtClean="0"/>
              <a:t>All other threads attempting to enter the locked monitor will be suspended until the </a:t>
            </a:r>
            <a:r>
              <a:rPr lang="en-US" sz="2400" dirty="0" smtClean="0"/>
              <a:t>first thread </a:t>
            </a:r>
            <a:r>
              <a:rPr lang="en-US" sz="2400" i="1" dirty="0" smtClean="0"/>
              <a:t>exits the monitor. These other threads are said to be </a:t>
            </a:r>
            <a:r>
              <a:rPr lang="en-US" sz="2400" i="1" dirty="0" smtClean="0">
                <a:solidFill>
                  <a:srgbClr val="C00000"/>
                </a:solidFill>
              </a:rPr>
              <a:t>waiting</a:t>
            </a:r>
            <a:r>
              <a:rPr lang="en-US" sz="2400" i="1" dirty="0" smtClean="0"/>
              <a:t> for the monitor. </a:t>
            </a:r>
            <a:endParaRPr lang="en-US" sz="2400" i="1" dirty="0" smtClean="0"/>
          </a:p>
          <a:p>
            <a:r>
              <a:rPr lang="en-US" sz="2400" i="1" dirty="0" smtClean="0"/>
              <a:t>A thread </a:t>
            </a:r>
            <a:r>
              <a:rPr lang="en-US" sz="2400" dirty="0" smtClean="0"/>
              <a:t>that </a:t>
            </a:r>
            <a:r>
              <a:rPr lang="en-US" sz="2400" dirty="0" smtClean="0"/>
              <a:t>owns a monitor can reenter the same monitor if it so desires</a:t>
            </a:r>
            <a:endParaRPr lang="en-US" sz="2400" b="1" dirty="0" smtClean="0">
              <a:solidFill>
                <a:srgbClr val="00B0F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Thread </a:t>
            </a:r>
            <a:r>
              <a:rPr lang="en-US" sz="2800" b="1" dirty="0" smtClean="0">
                <a:solidFill>
                  <a:srgbClr val="002060"/>
                </a:solidFill>
              </a:rPr>
              <a:t>Synchronization</a:t>
            </a:r>
            <a:endParaRPr lang="en-US" sz="2800" b="1"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22</a:t>
            </a:fld>
            <a:endParaRPr lang="en-US"/>
          </a:p>
        </p:txBody>
      </p:sp>
      <p:pic>
        <p:nvPicPr>
          <p:cNvPr id="1026" name="Picture 2"/>
          <p:cNvPicPr>
            <a:picLocks noChangeAspect="1" noChangeArrowheads="1"/>
          </p:cNvPicPr>
          <p:nvPr/>
        </p:nvPicPr>
        <p:blipFill>
          <a:blip r:embed="rId2" cstate="print"/>
          <a:srcRect t="10989" r="55490" b="40659"/>
          <a:stretch>
            <a:fillRect/>
          </a:stretch>
        </p:blipFill>
        <p:spPr bwMode="auto">
          <a:xfrm>
            <a:off x="152400" y="685800"/>
            <a:ext cx="89154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Thread </a:t>
            </a:r>
            <a:r>
              <a:rPr lang="en-US" sz="2800" b="1" dirty="0" smtClean="0">
                <a:solidFill>
                  <a:srgbClr val="002060"/>
                </a:solidFill>
              </a:rPr>
              <a:t>Synchronization</a:t>
            </a:r>
            <a:endParaRPr lang="en-US" sz="2800" b="1"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23</a:t>
            </a:fld>
            <a:endParaRPr lang="en-US"/>
          </a:p>
        </p:txBody>
      </p:sp>
      <p:pic>
        <p:nvPicPr>
          <p:cNvPr id="2050" name="Picture 2"/>
          <p:cNvPicPr>
            <a:picLocks noChangeAspect="1" noChangeArrowheads="1"/>
          </p:cNvPicPr>
          <p:nvPr/>
        </p:nvPicPr>
        <p:blipFill>
          <a:blip r:embed="rId2" cstate="print"/>
          <a:srcRect t="10989" r="45534" b="32967"/>
          <a:stretch>
            <a:fillRect/>
          </a:stretch>
        </p:blipFill>
        <p:spPr bwMode="auto">
          <a:xfrm>
            <a:off x="152400" y="762000"/>
            <a:ext cx="89154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Thread </a:t>
            </a:r>
            <a:r>
              <a:rPr lang="en-US" sz="2800" b="1" dirty="0" smtClean="0">
                <a:solidFill>
                  <a:srgbClr val="002060"/>
                </a:solidFill>
              </a:rPr>
              <a:t>Synchronization</a:t>
            </a:r>
            <a:endParaRPr lang="en-US" sz="2800" b="1"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24</a:t>
            </a:fld>
            <a:endParaRPr lang="en-US"/>
          </a:p>
        </p:txBody>
      </p:sp>
      <p:pic>
        <p:nvPicPr>
          <p:cNvPr id="3074" name="Picture 2"/>
          <p:cNvPicPr>
            <a:picLocks noChangeAspect="1" noChangeArrowheads="1"/>
          </p:cNvPicPr>
          <p:nvPr/>
        </p:nvPicPr>
        <p:blipFill>
          <a:blip r:embed="rId2" cstate="print"/>
          <a:srcRect t="19780" r="45534" b="15385"/>
          <a:stretch>
            <a:fillRect/>
          </a:stretch>
        </p:blipFill>
        <p:spPr bwMode="auto">
          <a:xfrm>
            <a:off x="228600" y="609600"/>
            <a:ext cx="8763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Thread </a:t>
            </a:r>
            <a:r>
              <a:rPr lang="en-US" sz="2800" b="1" dirty="0" smtClean="0">
                <a:solidFill>
                  <a:srgbClr val="002060"/>
                </a:solidFill>
              </a:rPr>
              <a:t>Synchronization</a:t>
            </a:r>
            <a:endParaRPr lang="en-US" sz="2800" b="1"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25</a:t>
            </a:fld>
            <a:endParaRPr lang="en-US"/>
          </a:p>
        </p:txBody>
      </p:sp>
      <p:pic>
        <p:nvPicPr>
          <p:cNvPr id="4098" name="Picture 2"/>
          <p:cNvPicPr>
            <a:picLocks noChangeAspect="1" noChangeArrowheads="1"/>
          </p:cNvPicPr>
          <p:nvPr/>
        </p:nvPicPr>
        <p:blipFill>
          <a:blip r:embed="rId2" cstate="print"/>
          <a:srcRect t="27692" r="33636" b="24615"/>
          <a:stretch>
            <a:fillRect/>
          </a:stretch>
        </p:blipFill>
        <p:spPr bwMode="auto">
          <a:xfrm>
            <a:off x="762000" y="1447800"/>
            <a:ext cx="82296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Thread </a:t>
            </a:r>
            <a:r>
              <a:rPr lang="en-US" sz="2800" b="1" dirty="0" smtClean="0">
                <a:solidFill>
                  <a:srgbClr val="002060"/>
                </a:solidFill>
              </a:rPr>
              <a:t>Synchronization</a:t>
            </a:r>
            <a:endParaRPr lang="en-US" sz="2800" b="1" dirty="0" smtClean="0">
              <a:solidFill>
                <a:srgbClr val="002060"/>
              </a:solidFill>
            </a:endParaRPr>
          </a:p>
        </p:txBody>
      </p:sp>
      <p:sp>
        <p:nvSpPr>
          <p:cNvPr id="16387" name="Rectangle 3"/>
          <p:cNvSpPr>
            <a:spLocks noGrp="1" noChangeArrowheads="1"/>
          </p:cNvSpPr>
          <p:nvPr>
            <p:ph idx="1"/>
          </p:nvPr>
        </p:nvSpPr>
        <p:spPr>
          <a:xfrm>
            <a:off x="304800" y="457200"/>
            <a:ext cx="8610600" cy="5486400"/>
          </a:xfrm>
        </p:spPr>
        <p:txBody>
          <a:bodyPr>
            <a:noAutofit/>
          </a:bodyPr>
          <a:lstStyle/>
          <a:p>
            <a:pPr algn="just"/>
            <a:r>
              <a:rPr lang="en-US" sz="2400" dirty="0" smtClean="0"/>
              <a:t>To fix the preceding program, you must </a:t>
            </a:r>
            <a:r>
              <a:rPr lang="en-US" sz="2400" i="1" dirty="0" smtClean="0"/>
              <a:t>serialize access to </a:t>
            </a:r>
            <a:r>
              <a:rPr lang="en-US" sz="2400" b="1" i="1" dirty="0" smtClean="0"/>
              <a:t>call( ). </a:t>
            </a:r>
            <a:endParaRPr lang="en-US" sz="2400" b="1" i="1" dirty="0" smtClean="0"/>
          </a:p>
          <a:p>
            <a:pPr algn="just"/>
            <a:r>
              <a:rPr lang="en-US" sz="2400" i="1" dirty="0" smtClean="0">
                <a:solidFill>
                  <a:srgbClr val="C00000"/>
                </a:solidFill>
              </a:rPr>
              <a:t>That </a:t>
            </a:r>
            <a:r>
              <a:rPr lang="en-US" sz="2400" i="1" dirty="0" smtClean="0">
                <a:solidFill>
                  <a:srgbClr val="C00000"/>
                </a:solidFill>
              </a:rPr>
              <a:t>is, you must restrict </a:t>
            </a:r>
            <a:r>
              <a:rPr lang="en-US" sz="2400" i="1" dirty="0" smtClean="0">
                <a:solidFill>
                  <a:srgbClr val="C00000"/>
                </a:solidFill>
              </a:rPr>
              <a:t>its </a:t>
            </a:r>
            <a:r>
              <a:rPr lang="en-US" sz="2400" dirty="0" smtClean="0">
                <a:solidFill>
                  <a:srgbClr val="C00000"/>
                </a:solidFill>
              </a:rPr>
              <a:t>access </a:t>
            </a:r>
            <a:r>
              <a:rPr lang="en-US" sz="2400" dirty="0" smtClean="0">
                <a:solidFill>
                  <a:srgbClr val="C00000"/>
                </a:solidFill>
              </a:rPr>
              <a:t>to only one thread at a time. </a:t>
            </a:r>
            <a:endParaRPr lang="en-US" sz="2400" dirty="0" smtClean="0">
              <a:solidFill>
                <a:srgbClr val="C00000"/>
              </a:solidFill>
            </a:endParaRPr>
          </a:p>
          <a:p>
            <a:pPr algn="just"/>
            <a:r>
              <a:rPr lang="en-US" sz="2400" dirty="0" smtClean="0"/>
              <a:t>To </a:t>
            </a:r>
            <a:r>
              <a:rPr lang="en-US" sz="2400" dirty="0" smtClean="0"/>
              <a:t>do this, you simply need to precede call( )’s </a:t>
            </a:r>
            <a:r>
              <a:rPr lang="en-US" sz="2400" dirty="0" smtClean="0"/>
              <a:t>definition with </a:t>
            </a:r>
            <a:r>
              <a:rPr lang="en-US" sz="2400" dirty="0" smtClean="0"/>
              <a:t>the keyword synchronized, as shown here:</a:t>
            </a:r>
          </a:p>
          <a:p>
            <a:pPr algn="just">
              <a:buNone/>
            </a:pPr>
            <a:r>
              <a:rPr lang="en-US" sz="2400" dirty="0" smtClean="0"/>
              <a:t>		</a:t>
            </a:r>
            <a:r>
              <a:rPr lang="en-US" sz="2400" dirty="0" smtClean="0">
                <a:solidFill>
                  <a:srgbClr val="7030A0"/>
                </a:solidFill>
              </a:rPr>
              <a:t>class </a:t>
            </a:r>
            <a:r>
              <a:rPr lang="en-US" sz="2400" dirty="0" err="1" smtClean="0">
                <a:solidFill>
                  <a:srgbClr val="7030A0"/>
                </a:solidFill>
              </a:rPr>
              <a:t>Callme</a:t>
            </a:r>
            <a:r>
              <a:rPr lang="en-US" sz="2400" dirty="0" smtClean="0">
                <a:solidFill>
                  <a:srgbClr val="7030A0"/>
                </a:solidFill>
              </a:rPr>
              <a:t> {</a:t>
            </a:r>
          </a:p>
          <a:p>
            <a:pPr algn="just">
              <a:buNone/>
            </a:pPr>
            <a:r>
              <a:rPr lang="en-US" sz="2400" dirty="0" smtClean="0">
                <a:solidFill>
                  <a:srgbClr val="7030A0"/>
                </a:solidFill>
              </a:rPr>
              <a:t>			synchronized </a:t>
            </a:r>
            <a:r>
              <a:rPr lang="en-US" sz="2400" dirty="0" smtClean="0">
                <a:solidFill>
                  <a:srgbClr val="7030A0"/>
                </a:solidFill>
              </a:rPr>
              <a:t>void call(String </a:t>
            </a:r>
            <a:r>
              <a:rPr lang="en-US" sz="2400" dirty="0" err="1" smtClean="0">
                <a:solidFill>
                  <a:srgbClr val="7030A0"/>
                </a:solidFill>
              </a:rPr>
              <a:t>msg</a:t>
            </a:r>
            <a:r>
              <a:rPr lang="en-US" sz="2400" dirty="0" smtClean="0">
                <a:solidFill>
                  <a:srgbClr val="7030A0"/>
                </a:solidFill>
              </a:rPr>
              <a:t>) </a:t>
            </a:r>
            <a:r>
              <a:rPr lang="en-US" sz="2400" dirty="0" smtClean="0">
                <a:solidFill>
                  <a:srgbClr val="7030A0"/>
                </a:solidFill>
              </a:rPr>
              <a:t>{</a:t>
            </a:r>
          </a:p>
          <a:p>
            <a:pPr algn="just"/>
            <a:r>
              <a:rPr lang="en-US" sz="2400" dirty="0" smtClean="0"/>
              <a:t>The </a:t>
            </a:r>
            <a:r>
              <a:rPr lang="en-US" sz="2400" dirty="0" smtClean="0"/>
              <a:t>output of the program is as follows:</a:t>
            </a:r>
          </a:p>
          <a:p>
            <a:pPr algn="just">
              <a:buNone/>
            </a:pPr>
            <a:r>
              <a:rPr lang="en-US" sz="2400" dirty="0" smtClean="0"/>
              <a:t>		</a:t>
            </a:r>
            <a:r>
              <a:rPr lang="en-US" sz="2400" dirty="0" smtClean="0">
                <a:solidFill>
                  <a:srgbClr val="00B050"/>
                </a:solidFill>
              </a:rPr>
              <a:t>[</a:t>
            </a:r>
            <a:r>
              <a:rPr lang="en-US" sz="2400" dirty="0" smtClean="0">
                <a:solidFill>
                  <a:srgbClr val="00B050"/>
                </a:solidFill>
              </a:rPr>
              <a:t>Hello</a:t>
            </a:r>
            <a:r>
              <a:rPr lang="en-US" sz="2400" dirty="0" smtClean="0">
                <a:solidFill>
                  <a:srgbClr val="00B050"/>
                </a:solidFill>
              </a:rPr>
              <a:t>]</a:t>
            </a:r>
          </a:p>
          <a:p>
            <a:pPr algn="just">
              <a:buNone/>
            </a:pPr>
            <a:r>
              <a:rPr lang="en-US" sz="2400" dirty="0" smtClean="0">
                <a:solidFill>
                  <a:srgbClr val="00B050"/>
                </a:solidFill>
              </a:rPr>
              <a:t>	</a:t>
            </a:r>
            <a:r>
              <a:rPr lang="en-US" sz="2400" dirty="0" smtClean="0">
                <a:solidFill>
                  <a:srgbClr val="00B050"/>
                </a:solidFill>
              </a:rPr>
              <a:t>	[</a:t>
            </a:r>
            <a:r>
              <a:rPr lang="en-US" sz="2400" dirty="0" smtClean="0">
                <a:solidFill>
                  <a:srgbClr val="00B050"/>
                </a:solidFill>
              </a:rPr>
              <a:t>Synchronized]</a:t>
            </a:r>
          </a:p>
          <a:p>
            <a:pPr algn="just">
              <a:buNone/>
            </a:pPr>
            <a:r>
              <a:rPr lang="en-US" sz="2400" dirty="0" smtClean="0">
                <a:solidFill>
                  <a:srgbClr val="00B050"/>
                </a:solidFill>
              </a:rPr>
              <a:t>		[</a:t>
            </a:r>
            <a:r>
              <a:rPr lang="en-US" sz="2400" dirty="0" smtClean="0">
                <a:solidFill>
                  <a:srgbClr val="00B050"/>
                </a:solidFill>
              </a:rPr>
              <a:t>World</a:t>
            </a:r>
            <a:r>
              <a:rPr lang="en-US" sz="2400" dirty="0" smtClean="0">
                <a:solidFill>
                  <a:srgbClr val="00B050"/>
                </a:solidFill>
              </a:rPr>
              <a:t>]</a:t>
            </a:r>
          </a:p>
          <a:p>
            <a:pPr algn="just"/>
            <a:r>
              <a:rPr lang="en-US" sz="2400" dirty="0" smtClean="0">
                <a:solidFill>
                  <a:srgbClr val="FF0000"/>
                </a:solidFill>
              </a:rPr>
              <a:t>Once </a:t>
            </a:r>
            <a:r>
              <a:rPr lang="en-US" sz="2400" dirty="0" smtClean="0">
                <a:solidFill>
                  <a:srgbClr val="FF0000"/>
                </a:solidFill>
              </a:rPr>
              <a:t>a thread enters any </a:t>
            </a:r>
            <a:r>
              <a:rPr lang="en-US" sz="2400" dirty="0" smtClean="0">
                <a:solidFill>
                  <a:srgbClr val="FF0000"/>
                </a:solidFill>
              </a:rPr>
              <a:t>synchronized method </a:t>
            </a:r>
            <a:r>
              <a:rPr lang="en-US" sz="2400" dirty="0" smtClean="0">
                <a:solidFill>
                  <a:srgbClr val="FF0000"/>
                </a:solidFill>
              </a:rPr>
              <a:t>on an instance, no other thread can enter any other synchronized method on the </a:t>
            </a:r>
            <a:r>
              <a:rPr lang="en-US" sz="2400" dirty="0" smtClean="0">
                <a:solidFill>
                  <a:srgbClr val="FF0000"/>
                </a:solidFill>
              </a:rPr>
              <a:t>same instance</a:t>
            </a:r>
            <a:r>
              <a:rPr lang="en-US" sz="2400" dirty="0" smtClean="0">
                <a:solidFill>
                  <a:srgbClr val="FF0000"/>
                </a:solidFill>
              </a:rPr>
              <a:t>.</a:t>
            </a:r>
            <a:endParaRPr lang="en-US" sz="2400" b="1" dirty="0" smtClean="0">
              <a:solidFill>
                <a:srgbClr val="FF000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Thread </a:t>
            </a:r>
            <a:r>
              <a:rPr lang="en-US" sz="2800" b="1" dirty="0" smtClean="0">
                <a:solidFill>
                  <a:srgbClr val="002060"/>
                </a:solidFill>
              </a:rPr>
              <a:t>Synchronization</a:t>
            </a:r>
            <a:endParaRPr lang="en-US" sz="2800" b="1" dirty="0" smtClean="0">
              <a:solidFill>
                <a:srgbClr val="002060"/>
              </a:solidFill>
            </a:endParaRPr>
          </a:p>
        </p:txBody>
      </p:sp>
      <p:sp>
        <p:nvSpPr>
          <p:cNvPr id="16387" name="Rectangle 3"/>
          <p:cNvSpPr>
            <a:spLocks noGrp="1" noChangeArrowheads="1"/>
          </p:cNvSpPr>
          <p:nvPr>
            <p:ph idx="1"/>
          </p:nvPr>
        </p:nvSpPr>
        <p:spPr>
          <a:xfrm>
            <a:off x="304800" y="381000"/>
            <a:ext cx="8610600" cy="6400800"/>
          </a:xfrm>
        </p:spPr>
        <p:txBody>
          <a:bodyPr>
            <a:noAutofit/>
          </a:bodyPr>
          <a:lstStyle/>
          <a:p>
            <a:r>
              <a:rPr lang="en-US" sz="2400" dirty="0" smtClean="0"/>
              <a:t>Creating </a:t>
            </a:r>
            <a:r>
              <a:rPr lang="en-US" sz="2400" dirty="0" smtClean="0"/>
              <a:t>synchronized methods within classes that you create is an easy and </a:t>
            </a:r>
            <a:r>
              <a:rPr lang="en-US" sz="2400" dirty="0" smtClean="0"/>
              <a:t>effective solution to achieve synchronization</a:t>
            </a:r>
            <a:endParaRPr lang="en-US" sz="2400" dirty="0" smtClean="0"/>
          </a:p>
          <a:p>
            <a:r>
              <a:rPr lang="en-US" sz="2400" dirty="0" smtClean="0"/>
              <a:t> </a:t>
            </a:r>
            <a:r>
              <a:rPr lang="en-US" sz="2400" dirty="0" smtClean="0">
                <a:solidFill>
                  <a:srgbClr val="FF0000"/>
                </a:solidFill>
              </a:rPr>
              <a:t>But it is not applicable in all cases</a:t>
            </a:r>
          </a:p>
          <a:p>
            <a:r>
              <a:rPr lang="en-US" sz="2400" dirty="0" smtClean="0">
                <a:solidFill>
                  <a:srgbClr val="0070C0"/>
                </a:solidFill>
              </a:rPr>
              <a:t>Imagine </a:t>
            </a:r>
            <a:r>
              <a:rPr lang="en-US" sz="2400" dirty="0" smtClean="0">
                <a:solidFill>
                  <a:srgbClr val="0070C0"/>
                </a:solidFill>
              </a:rPr>
              <a:t>that you want to synchronize access to objects of a class that was </a:t>
            </a:r>
            <a:r>
              <a:rPr lang="en-US" sz="2400" dirty="0" smtClean="0">
                <a:solidFill>
                  <a:srgbClr val="0070C0"/>
                </a:solidFill>
              </a:rPr>
              <a:t>not designed </a:t>
            </a:r>
            <a:r>
              <a:rPr lang="en-US" sz="2400" dirty="0" smtClean="0">
                <a:solidFill>
                  <a:srgbClr val="0070C0"/>
                </a:solidFill>
              </a:rPr>
              <a:t>for multithreaded access. That is, the class does not use synchronized methods.</a:t>
            </a:r>
          </a:p>
          <a:p>
            <a:r>
              <a:rPr lang="en-US" sz="2400" dirty="0" smtClean="0">
                <a:solidFill>
                  <a:srgbClr val="0070C0"/>
                </a:solidFill>
              </a:rPr>
              <a:t>Further, this class was not created by you, but by a third party, and you do not have </a:t>
            </a:r>
            <a:r>
              <a:rPr lang="en-US" sz="2400" dirty="0" smtClean="0">
                <a:solidFill>
                  <a:srgbClr val="0070C0"/>
                </a:solidFill>
              </a:rPr>
              <a:t>access to </a:t>
            </a:r>
            <a:r>
              <a:rPr lang="en-US" sz="2400" dirty="0" smtClean="0">
                <a:solidFill>
                  <a:srgbClr val="0070C0"/>
                </a:solidFill>
              </a:rPr>
              <a:t>the source code. </a:t>
            </a:r>
            <a:endParaRPr lang="en-US" sz="2400" dirty="0" smtClean="0">
              <a:solidFill>
                <a:srgbClr val="0070C0"/>
              </a:solidFill>
            </a:endParaRPr>
          </a:p>
          <a:p>
            <a:r>
              <a:rPr lang="en-US" sz="2400" dirty="0" smtClean="0">
                <a:solidFill>
                  <a:srgbClr val="C00000"/>
                </a:solidFill>
              </a:rPr>
              <a:t>Thus</a:t>
            </a:r>
            <a:r>
              <a:rPr lang="en-US" sz="2400" dirty="0" smtClean="0">
                <a:solidFill>
                  <a:srgbClr val="C00000"/>
                </a:solidFill>
              </a:rPr>
              <a:t>, you can’t add synchronized to the appropriate methods </a:t>
            </a:r>
            <a:r>
              <a:rPr lang="en-US" sz="2400" dirty="0" smtClean="0">
                <a:solidFill>
                  <a:srgbClr val="C00000"/>
                </a:solidFill>
              </a:rPr>
              <a:t>within the </a:t>
            </a:r>
            <a:r>
              <a:rPr lang="en-US" sz="2400" dirty="0" smtClean="0">
                <a:solidFill>
                  <a:srgbClr val="C00000"/>
                </a:solidFill>
              </a:rPr>
              <a:t>class</a:t>
            </a:r>
            <a:r>
              <a:rPr lang="en-US" sz="2400" dirty="0" smtClean="0"/>
              <a:t>. </a:t>
            </a:r>
            <a:r>
              <a:rPr lang="en-US" sz="2400" dirty="0" smtClean="0">
                <a:solidFill>
                  <a:srgbClr val="7030A0"/>
                </a:solidFill>
              </a:rPr>
              <a:t>How can access to an object of this class be synchronized? </a:t>
            </a:r>
            <a:endParaRPr lang="en-US" sz="2400" dirty="0" smtClean="0">
              <a:solidFill>
                <a:srgbClr val="7030A0"/>
              </a:solidFill>
            </a:endParaRPr>
          </a:p>
          <a:p>
            <a:r>
              <a:rPr lang="en-US" sz="2400" dirty="0" smtClean="0">
                <a:solidFill>
                  <a:srgbClr val="00B050"/>
                </a:solidFill>
              </a:rPr>
              <a:t>The solution to </a:t>
            </a:r>
            <a:r>
              <a:rPr lang="en-US" sz="2400" dirty="0" smtClean="0">
                <a:solidFill>
                  <a:srgbClr val="00B050"/>
                </a:solidFill>
              </a:rPr>
              <a:t>this problem is quite easy: You simply put calls to the methods defined by this class </a:t>
            </a:r>
            <a:r>
              <a:rPr lang="en-US" sz="2400" dirty="0" smtClean="0">
                <a:solidFill>
                  <a:srgbClr val="00B050"/>
                </a:solidFill>
              </a:rPr>
              <a:t>inside a </a:t>
            </a:r>
            <a:r>
              <a:rPr lang="en-US" sz="2400" dirty="0" smtClean="0">
                <a:solidFill>
                  <a:srgbClr val="00B050"/>
                </a:solidFill>
              </a:rPr>
              <a:t>synchronized block</a:t>
            </a:r>
            <a:r>
              <a:rPr lang="en-US" sz="2400" dirty="0" smtClean="0"/>
              <a:t>.</a:t>
            </a:r>
          </a:p>
          <a:p>
            <a:pPr>
              <a:buNone/>
            </a:pPr>
            <a:r>
              <a:rPr lang="en-US" sz="2400" dirty="0" smtClean="0"/>
              <a:t>			</a:t>
            </a:r>
            <a:r>
              <a:rPr lang="en-US" sz="2400" dirty="0" smtClean="0">
                <a:solidFill>
                  <a:srgbClr val="002060"/>
                </a:solidFill>
              </a:rPr>
              <a:t>synchronized(</a:t>
            </a:r>
            <a:r>
              <a:rPr lang="en-US" sz="2400" i="1" dirty="0" smtClean="0">
                <a:solidFill>
                  <a:srgbClr val="002060"/>
                </a:solidFill>
              </a:rPr>
              <a:t>object) {</a:t>
            </a:r>
          </a:p>
          <a:p>
            <a:pPr>
              <a:buNone/>
            </a:pPr>
            <a:r>
              <a:rPr lang="en-US" sz="2400" dirty="0" smtClean="0">
                <a:solidFill>
                  <a:srgbClr val="002060"/>
                </a:solidFill>
              </a:rPr>
              <a:t>				// statements to be synchronized</a:t>
            </a:r>
          </a:p>
          <a:p>
            <a:pPr>
              <a:buNone/>
            </a:pPr>
            <a:r>
              <a:rPr lang="en-US" sz="2400" dirty="0" smtClean="0">
                <a:solidFill>
                  <a:srgbClr val="002060"/>
                </a:solidFill>
              </a:rPr>
              <a:t>				}</a:t>
            </a:r>
            <a:endParaRPr lang="en-US" sz="2400"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Thread </a:t>
            </a:r>
            <a:r>
              <a:rPr lang="en-US" sz="2800" b="1" dirty="0" smtClean="0">
                <a:solidFill>
                  <a:srgbClr val="002060"/>
                </a:solidFill>
              </a:rPr>
              <a:t>Synchronization</a:t>
            </a:r>
            <a:endParaRPr lang="en-US" sz="2800" b="1" dirty="0" smtClean="0">
              <a:solidFill>
                <a:srgbClr val="002060"/>
              </a:solidFill>
            </a:endParaRPr>
          </a:p>
        </p:txBody>
      </p:sp>
      <p:sp>
        <p:nvSpPr>
          <p:cNvPr id="16387" name="Rectangle 3"/>
          <p:cNvSpPr>
            <a:spLocks noGrp="1" noChangeArrowheads="1"/>
          </p:cNvSpPr>
          <p:nvPr>
            <p:ph idx="1"/>
          </p:nvPr>
        </p:nvSpPr>
        <p:spPr>
          <a:xfrm>
            <a:off x="304800" y="381000"/>
            <a:ext cx="8610600" cy="6400800"/>
          </a:xfrm>
        </p:spPr>
        <p:txBody>
          <a:bodyPr>
            <a:noAutofit/>
          </a:bodyPr>
          <a:lstStyle/>
          <a:p>
            <a:r>
              <a:rPr lang="en-US" sz="2400" dirty="0" smtClean="0"/>
              <a:t>The program code should be written as follows:</a:t>
            </a:r>
          </a:p>
          <a:p>
            <a:pPr>
              <a:buNone/>
            </a:pPr>
            <a:r>
              <a:rPr lang="en-US" sz="2400" dirty="0" smtClean="0"/>
              <a:t>		// </a:t>
            </a:r>
            <a:r>
              <a:rPr lang="en-US" sz="2400" dirty="0" smtClean="0"/>
              <a:t>synchronize calls to call()</a:t>
            </a:r>
          </a:p>
          <a:p>
            <a:pPr>
              <a:buNone/>
            </a:pPr>
            <a:r>
              <a:rPr lang="en-US" sz="2400" dirty="0" smtClean="0"/>
              <a:t>	</a:t>
            </a:r>
            <a:r>
              <a:rPr lang="en-US" sz="2400" dirty="0" smtClean="0">
                <a:solidFill>
                  <a:srgbClr val="002060"/>
                </a:solidFill>
              </a:rPr>
              <a:t>   public </a:t>
            </a:r>
            <a:r>
              <a:rPr lang="en-US" sz="2400" dirty="0" smtClean="0">
                <a:solidFill>
                  <a:srgbClr val="002060"/>
                </a:solidFill>
              </a:rPr>
              <a:t>void run() </a:t>
            </a:r>
            <a:endParaRPr lang="en-US" sz="2400" dirty="0" smtClean="0">
              <a:solidFill>
                <a:srgbClr val="002060"/>
              </a:solidFill>
            </a:endParaRPr>
          </a:p>
          <a:p>
            <a:pPr>
              <a:buNone/>
            </a:pPr>
            <a:r>
              <a:rPr lang="en-US" sz="2400" dirty="0" smtClean="0">
                <a:solidFill>
                  <a:srgbClr val="002060"/>
                </a:solidFill>
              </a:rPr>
              <a:t>	 </a:t>
            </a:r>
            <a:r>
              <a:rPr lang="en-US" sz="2400" dirty="0" smtClean="0">
                <a:solidFill>
                  <a:srgbClr val="002060"/>
                </a:solidFill>
              </a:rPr>
              <a:t> {</a:t>
            </a:r>
            <a:endParaRPr lang="en-US" sz="2400" dirty="0" smtClean="0">
              <a:solidFill>
                <a:srgbClr val="002060"/>
              </a:solidFill>
            </a:endParaRPr>
          </a:p>
          <a:p>
            <a:pPr>
              <a:buNone/>
            </a:pPr>
            <a:r>
              <a:rPr lang="en-US" sz="2400" dirty="0" smtClean="0">
                <a:solidFill>
                  <a:srgbClr val="002060"/>
                </a:solidFill>
              </a:rPr>
              <a:t>		synchronized(target</a:t>
            </a:r>
            <a:r>
              <a:rPr lang="en-US" sz="2400" dirty="0" smtClean="0">
                <a:solidFill>
                  <a:srgbClr val="002060"/>
                </a:solidFill>
              </a:rPr>
              <a:t>) { // synchronized block</a:t>
            </a:r>
          </a:p>
          <a:p>
            <a:pPr>
              <a:buNone/>
            </a:pPr>
            <a:r>
              <a:rPr lang="en-US" sz="2400" dirty="0" smtClean="0">
                <a:solidFill>
                  <a:srgbClr val="002060"/>
                </a:solidFill>
              </a:rPr>
              <a:t>		</a:t>
            </a:r>
            <a:r>
              <a:rPr lang="en-US" sz="2400" dirty="0" err="1" smtClean="0">
                <a:solidFill>
                  <a:srgbClr val="002060"/>
                </a:solidFill>
              </a:rPr>
              <a:t>target.call</a:t>
            </a:r>
            <a:r>
              <a:rPr lang="en-US" sz="2400" dirty="0" smtClean="0">
                <a:solidFill>
                  <a:srgbClr val="002060"/>
                </a:solidFill>
              </a:rPr>
              <a:t>(</a:t>
            </a:r>
            <a:r>
              <a:rPr lang="en-US" sz="2400" dirty="0" err="1" smtClean="0">
                <a:solidFill>
                  <a:srgbClr val="002060"/>
                </a:solidFill>
              </a:rPr>
              <a:t>msg</a:t>
            </a:r>
            <a:r>
              <a:rPr lang="en-US" sz="2400" dirty="0" smtClean="0">
                <a:solidFill>
                  <a:srgbClr val="002060"/>
                </a:solidFill>
              </a:rPr>
              <a:t>);</a:t>
            </a:r>
          </a:p>
          <a:p>
            <a:pPr>
              <a:buNone/>
            </a:pPr>
            <a:r>
              <a:rPr lang="en-US" sz="2400" dirty="0" smtClean="0">
                <a:solidFill>
                  <a:srgbClr val="002060"/>
                </a:solidFill>
              </a:rPr>
              <a:t>		}</a:t>
            </a:r>
            <a:endParaRPr lang="en-US" sz="2400" dirty="0" smtClean="0">
              <a:solidFill>
                <a:srgbClr val="002060"/>
              </a:solidFill>
            </a:endParaRPr>
          </a:p>
          <a:p>
            <a:pPr>
              <a:buNone/>
            </a:pPr>
            <a:r>
              <a:rPr lang="en-US" sz="2400" dirty="0" smtClean="0">
                <a:solidFill>
                  <a:srgbClr val="002060"/>
                </a:solidFill>
              </a:rPr>
              <a:t>	   }</a:t>
            </a:r>
            <a:endParaRPr lang="en-US" sz="2400"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Interthread Communication</a:t>
            </a:r>
            <a:endParaRPr lang="en-US" sz="2800" b="1" dirty="0" smtClean="0">
              <a:solidFill>
                <a:srgbClr val="002060"/>
              </a:solidFill>
            </a:endParaRPr>
          </a:p>
        </p:txBody>
      </p:sp>
      <p:sp>
        <p:nvSpPr>
          <p:cNvPr id="16387" name="Rectangle 3"/>
          <p:cNvSpPr>
            <a:spLocks noGrp="1" noChangeArrowheads="1"/>
          </p:cNvSpPr>
          <p:nvPr>
            <p:ph idx="1"/>
          </p:nvPr>
        </p:nvSpPr>
        <p:spPr>
          <a:xfrm>
            <a:off x="304800" y="381000"/>
            <a:ext cx="8610600" cy="6400800"/>
          </a:xfrm>
        </p:spPr>
        <p:txBody>
          <a:bodyPr>
            <a:noAutofit/>
          </a:bodyPr>
          <a:lstStyle/>
          <a:p>
            <a:pPr algn="just"/>
            <a:r>
              <a:rPr lang="en-US" sz="2400" dirty="0" smtClean="0"/>
              <a:t>The preceding examples unconditionally blocked other threads from asynchronous </a:t>
            </a:r>
            <a:r>
              <a:rPr lang="en-US" sz="2400" dirty="0" smtClean="0"/>
              <a:t>access to </a:t>
            </a:r>
            <a:r>
              <a:rPr lang="en-US" sz="2400" dirty="0" smtClean="0"/>
              <a:t>certain methods. This use of the implicit monitors in Java objects is powerful, but you </a:t>
            </a:r>
            <a:r>
              <a:rPr lang="en-US" sz="2400" dirty="0" smtClean="0"/>
              <a:t>can achieve </a:t>
            </a:r>
            <a:r>
              <a:rPr lang="en-US" sz="2400" dirty="0" smtClean="0"/>
              <a:t>a more subtle level of control through </a:t>
            </a:r>
            <a:r>
              <a:rPr lang="en-US" sz="2400" dirty="0" err="1" smtClean="0"/>
              <a:t>interprocess</a:t>
            </a:r>
            <a:r>
              <a:rPr lang="en-US" sz="2400" dirty="0" smtClean="0"/>
              <a:t> </a:t>
            </a:r>
            <a:r>
              <a:rPr lang="en-US" sz="2400" dirty="0" smtClean="0"/>
              <a:t>communication.</a:t>
            </a:r>
          </a:p>
          <a:p>
            <a:pPr algn="just"/>
            <a:r>
              <a:rPr lang="en-US" sz="2400" dirty="0" smtClean="0">
                <a:solidFill>
                  <a:srgbClr val="7030A0"/>
                </a:solidFill>
              </a:rPr>
              <a:t>Producer Consumer Problem</a:t>
            </a:r>
            <a:r>
              <a:rPr lang="en-US" sz="2400" dirty="0" smtClean="0">
                <a:solidFill>
                  <a:srgbClr val="7030A0"/>
                </a:solidFill>
              </a:rPr>
              <a:t>: </a:t>
            </a:r>
            <a:r>
              <a:rPr lang="en-US" sz="2400" dirty="0" smtClean="0">
                <a:solidFill>
                  <a:srgbClr val="C00000"/>
                </a:solidFill>
              </a:rPr>
              <a:t>One thread is producing some</a:t>
            </a:r>
          </a:p>
          <a:p>
            <a:pPr algn="just">
              <a:buNone/>
            </a:pPr>
            <a:r>
              <a:rPr lang="en-US" sz="2400" dirty="0" smtClean="0">
                <a:solidFill>
                  <a:srgbClr val="C00000"/>
                </a:solidFill>
              </a:rPr>
              <a:t>	data and another is consuming it. To make the problem more interesting, suppose that the producer has to wait until the consumer is finished before it generates more data</a:t>
            </a:r>
            <a:r>
              <a:rPr lang="en-US" sz="2400" dirty="0" smtClean="0"/>
              <a:t>. </a:t>
            </a:r>
          </a:p>
          <a:p>
            <a:pPr algn="just"/>
            <a:r>
              <a:rPr lang="en-US" sz="2400" dirty="0" smtClean="0">
                <a:solidFill>
                  <a:srgbClr val="002060"/>
                </a:solidFill>
              </a:rPr>
              <a:t> </a:t>
            </a:r>
            <a:r>
              <a:rPr lang="en-US" sz="2400" dirty="0" smtClean="0">
                <a:solidFill>
                  <a:srgbClr val="00B050"/>
                </a:solidFill>
              </a:rPr>
              <a:t>In </a:t>
            </a:r>
            <a:r>
              <a:rPr lang="en-US" sz="2400" dirty="0" smtClean="0">
                <a:solidFill>
                  <a:srgbClr val="00B050"/>
                </a:solidFill>
              </a:rPr>
              <a:t>a </a:t>
            </a:r>
            <a:r>
              <a:rPr lang="en-US" sz="2400" dirty="0" smtClean="0">
                <a:solidFill>
                  <a:srgbClr val="00B050"/>
                </a:solidFill>
              </a:rPr>
              <a:t>polling </a:t>
            </a:r>
            <a:r>
              <a:rPr lang="en-US" sz="2400" dirty="0" smtClean="0">
                <a:solidFill>
                  <a:srgbClr val="00B050"/>
                </a:solidFill>
              </a:rPr>
              <a:t>system, the consumer would waste many CPU cycles while it waited for the producer </a:t>
            </a:r>
            <a:r>
              <a:rPr lang="en-US" sz="2400" dirty="0" smtClean="0">
                <a:solidFill>
                  <a:srgbClr val="00B050"/>
                </a:solidFill>
              </a:rPr>
              <a:t>to produce</a:t>
            </a:r>
            <a:r>
              <a:rPr lang="en-US" sz="2400" dirty="0" smtClean="0">
                <a:solidFill>
                  <a:srgbClr val="00B050"/>
                </a:solidFill>
              </a:rPr>
              <a:t>. Once the producer was finished, it would start polling, wasting more CPU </a:t>
            </a:r>
            <a:r>
              <a:rPr lang="en-US" sz="2400" dirty="0" smtClean="0">
                <a:solidFill>
                  <a:srgbClr val="00B050"/>
                </a:solidFill>
              </a:rPr>
              <a:t>cycles waiting </a:t>
            </a:r>
            <a:r>
              <a:rPr lang="en-US" sz="2400" dirty="0" smtClean="0">
                <a:solidFill>
                  <a:srgbClr val="00B050"/>
                </a:solidFill>
              </a:rPr>
              <a:t>for the consumer to finish, and so on. Clearly, this situation is undesirable.</a:t>
            </a:r>
            <a:endParaRPr lang="en-US" sz="2400" dirty="0" smtClean="0">
              <a:solidFill>
                <a:srgbClr val="00B05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0"/>
            <a:ext cx="7498080" cy="487362"/>
          </a:xfrm>
        </p:spPr>
        <p:txBody>
          <a:bodyPr>
            <a:noAutofit/>
          </a:bodyPr>
          <a:lstStyle/>
          <a:p>
            <a:r>
              <a:rPr lang="en-US" sz="2800" b="1" dirty="0" smtClean="0">
                <a:solidFill>
                  <a:schemeClr val="accent3"/>
                </a:solidFill>
              </a:rPr>
              <a:t>Choosing an Approach for thread creation</a:t>
            </a:r>
          </a:p>
        </p:txBody>
      </p:sp>
      <p:sp>
        <p:nvSpPr>
          <p:cNvPr id="16387" name="Rectangle 3"/>
          <p:cNvSpPr>
            <a:spLocks noGrp="1" noChangeArrowheads="1"/>
          </p:cNvSpPr>
          <p:nvPr>
            <p:ph idx="1"/>
          </p:nvPr>
        </p:nvSpPr>
        <p:spPr>
          <a:xfrm>
            <a:off x="1219200" y="609601"/>
            <a:ext cx="7696200" cy="2438400"/>
          </a:xfrm>
        </p:spPr>
        <p:txBody>
          <a:bodyPr>
            <a:normAutofit/>
          </a:bodyPr>
          <a:lstStyle/>
          <a:p>
            <a:pPr algn="just"/>
            <a:r>
              <a:rPr lang="en-US" sz="2000" dirty="0" smtClean="0"/>
              <a:t>The class which extends Thread, overrides only one method </a:t>
            </a:r>
            <a:r>
              <a:rPr lang="en-US" sz="2000" b="1" dirty="0" smtClean="0">
                <a:solidFill>
                  <a:srgbClr val="002060"/>
                </a:solidFill>
              </a:rPr>
              <a:t>run() </a:t>
            </a:r>
          </a:p>
          <a:p>
            <a:pPr algn="just"/>
            <a:r>
              <a:rPr lang="en-US" sz="2000" dirty="0" smtClean="0"/>
              <a:t>Classes should be extended only when they are being enhanced or modified in some way. We do not do this while extending Thread class. So, we should simply implement Runnable. </a:t>
            </a:r>
          </a:p>
          <a:p>
            <a:pPr algn="just"/>
            <a:r>
              <a:rPr lang="en-US" sz="2000" dirty="0" smtClean="0"/>
              <a:t> </a:t>
            </a:r>
            <a:r>
              <a:rPr lang="en-US" sz="2000" dirty="0" smtClean="0">
                <a:solidFill>
                  <a:srgbClr val="00B050"/>
                </a:solidFill>
              </a:rPr>
              <a:t>Another Reason:</a:t>
            </a:r>
            <a:r>
              <a:rPr lang="en-US" sz="2000" dirty="0" smtClean="0"/>
              <a:t> We can extend at most one class in Java so Runnable will help us here to achieve for thread execution.</a:t>
            </a:r>
          </a:p>
          <a:p>
            <a:pPr algn="just"/>
            <a:endParaRPr lang="en-US" sz="2000" dirty="0" smtClean="0"/>
          </a:p>
        </p:txBody>
      </p:sp>
      <p:sp>
        <p:nvSpPr>
          <p:cNvPr id="6" name="Slide Number Placeholder 5"/>
          <p:cNvSpPr>
            <a:spLocks noGrp="1"/>
          </p:cNvSpPr>
          <p:nvPr>
            <p:ph type="sldNum" sz="quarter" idx="12"/>
          </p:nvPr>
        </p:nvSpPr>
        <p:spPr/>
        <p:txBody>
          <a:bodyPr/>
          <a:lstStyle/>
          <a:p>
            <a:fld id="{E646C0B9-6AC2-41F9-8EAC-41CD49C49566}"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smtClean="0">
                <a:solidFill>
                  <a:srgbClr val="002060"/>
                </a:solidFill>
              </a:rPr>
              <a:t>Producer Consumer Problem with only Synchronization</a:t>
            </a:r>
            <a:endParaRPr lang="en-US" sz="2800" b="1"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30</a:t>
            </a:fld>
            <a:endParaRPr lang="en-US"/>
          </a:p>
        </p:txBody>
      </p:sp>
      <p:pic>
        <p:nvPicPr>
          <p:cNvPr id="5122" name="Picture 2"/>
          <p:cNvPicPr>
            <a:picLocks noChangeAspect="1" noChangeArrowheads="1"/>
          </p:cNvPicPr>
          <p:nvPr/>
        </p:nvPicPr>
        <p:blipFill>
          <a:blip r:embed="rId2" cstate="print"/>
          <a:srcRect t="10989" r="44363" b="6593"/>
          <a:stretch>
            <a:fillRect/>
          </a:stretch>
        </p:blipFill>
        <p:spPr bwMode="auto">
          <a:xfrm>
            <a:off x="304800" y="838200"/>
            <a:ext cx="86868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smtClean="0">
                <a:solidFill>
                  <a:srgbClr val="002060"/>
                </a:solidFill>
              </a:rPr>
              <a:t>Producer Consumer Problem with only Synchronization</a:t>
            </a:r>
            <a:endParaRPr lang="en-US" sz="2800" b="1"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31</a:t>
            </a:fld>
            <a:endParaRPr lang="en-US"/>
          </a:p>
        </p:txBody>
      </p:sp>
      <p:pic>
        <p:nvPicPr>
          <p:cNvPr id="6146" name="Picture 2"/>
          <p:cNvPicPr>
            <a:picLocks noChangeAspect="1" noChangeArrowheads="1"/>
          </p:cNvPicPr>
          <p:nvPr/>
        </p:nvPicPr>
        <p:blipFill>
          <a:blip r:embed="rId2" cstate="print"/>
          <a:srcRect t="14286" r="53148" b="18681"/>
          <a:stretch>
            <a:fillRect/>
          </a:stretch>
        </p:blipFill>
        <p:spPr bwMode="auto">
          <a:xfrm>
            <a:off x="304800" y="990600"/>
            <a:ext cx="86868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smtClean="0">
                <a:solidFill>
                  <a:srgbClr val="002060"/>
                </a:solidFill>
              </a:rPr>
              <a:t>Producer Consumer Problem with only Synchronization</a:t>
            </a:r>
            <a:endParaRPr lang="en-US" sz="2800" b="1"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32</a:t>
            </a:fld>
            <a:endParaRPr lang="en-US"/>
          </a:p>
        </p:txBody>
      </p:sp>
      <p:sp>
        <p:nvSpPr>
          <p:cNvPr id="5" name="TextBox 4"/>
          <p:cNvSpPr txBox="1"/>
          <p:nvPr/>
        </p:nvSpPr>
        <p:spPr>
          <a:xfrm>
            <a:off x="1676400" y="1219200"/>
            <a:ext cx="6248400" cy="5262979"/>
          </a:xfrm>
          <a:prstGeom prst="rect">
            <a:avLst/>
          </a:prstGeom>
          <a:noFill/>
        </p:spPr>
        <p:txBody>
          <a:bodyPr wrap="square" rtlCol="0">
            <a:spAutoFit/>
          </a:bodyPr>
          <a:lstStyle/>
          <a:p>
            <a:r>
              <a:rPr lang="en-US" sz="2400" dirty="0" smtClean="0">
                <a:solidFill>
                  <a:srgbClr val="00B050"/>
                </a:solidFill>
              </a:rPr>
              <a:t>Output</a:t>
            </a:r>
          </a:p>
          <a:p>
            <a:r>
              <a:rPr lang="en-US" sz="2400" dirty="0" smtClean="0">
                <a:solidFill>
                  <a:srgbClr val="002060"/>
                </a:solidFill>
              </a:rPr>
              <a:t>Put</a:t>
            </a:r>
            <a:r>
              <a:rPr lang="en-US" sz="2400" dirty="0" smtClean="0">
                <a:solidFill>
                  <a:srgbClr val="002060"/>
                </a:solidFill>
              </a:rPr>
              <a:t>: 1</a:t>
            </a:r>
          </a:p>
          <a:p>
            <a:r>
              <a:rPr lang="en-US" sz="2400" dirty="0" smtClean="0">
                <a:solidFill>
                  <a:srgbClr val="002060"/>
                </a:solidFill>
              </a:rPr>
              <a:t>Got: 1</a:t>
            </a:r>
          </a:p>
          <a:p>
            <a:r>
              <a:rPr lang="en-US" sz="2400" dirty="0" smtClean="0">
                <a:solidFill>
                  <a:srgbClr val="002060"/>
                </a:solidFill>
              </a:rPr>
              <a:t>Got: 1</a:t>
            </a:r>
          </a:p>
          <a:p>
            <a:r>
              <a:rPr lang="en-US" sz="2400" dirty="0" smtClean="0">
                <a:solidFill>
                  <a:srgbClr val="002060"/>
                </a:solidFill>
              </a:rPr>
              <a:t>Got: 1</a:t>
            </a:r>
          </a:p>
          <a:p>
            <a:r>
              <a:rPr lang="en-US" sz="2400" dirty="0" smtClean="0">
                <a:solidFill>
                  <a:srgbClr val="002060"/>
                </a:solidFill>
              </a:rPr>
              <a:t>Got: </a:t>
            </a:r>
            <a:r>
              <a:rPr lang="en-US" sz="2400" dirty="0" smtClean="0">
                <a:solidFill>
                  <a:srgbClr val="002060"/>
                </a:solidFill>
              </a:rPr>
              <a:t>1</a:t>
            </a:r>
          </a:p>
          <a:p>
            <a:r>
              <a:rPr lang="en-US" sz="2400" dirty="0" smtClean="0">
                <a:solidFill>
                  <a:srgbClr val="002060"/>
                </a:solidFill>
              </a:rPr>
              <a:t>Got: 1</a:t>
            </a:r>
          </a:p>
          <a:p>
            <a:r>
              <a:rPr lang="en-US" sz="2400" dirty="0" smtClean="0">
                <a:solidFill>
                  <a:srgbClr val="002060"/>
                </a:solidFill>
              </a:rPr>
              <a:t>Put: 2</a:t>
            </a:r>
          </a:p>
          <a:p>
            <a:r>
              <a:rPr lang="en-US" sz="2400" dirty="0" smtClean="0">
                <a:solidFill>
                  <a:srgbClr val="002060"/>
                </a:solidFill>
              </a:rPr>
              <a:t>Put: 3</a:t>
            </a:r>
          </a:p>
          <a:p>
            <a:r>
              <a:rPr lang="en-US" sz="2400" dirty="0" smtClean="0">
                <a:solidFill>
                  <a:srgbClr val="002060"/>
                </a:solidFill>
              </a:rPr>
              <a:t>Put: 4</a:t>
            </a:r>
          </a:p>
          <a:p>
            <a:r>
              <a:rPr lang="en-US" sz="2400" dirty="0" smtClean="0">
                <a:solidFill>
                  <a:srgbClr val="002060"/>
                </a:solidFill>
              </a:rPr>
              <a:t>Put: 5</a:t>
            </a:r>
          </a:p>
          <a:p>
            <a:r>
              <a:rPr lang="en-US" sz="2400" dirty="0" smtClean="0">
                <a:solidFill>
                  <a:srgbClr val="002060"/>
                </a:solidFill>
              </a:rPr>
              <a:t>Put: 6</a:t>
            </a:r>
          </a:p>
          <a:p>
            <a:r>
              <a:rPr lang="en-US" sz="2400" dirty="0" smtClean="0">
                <a:solidFill>
                  <a:srgbClr val="002060"/>
                </a:solidFill>
              </a:rPr>
              <a:t>Put: 7</a:t>
            </a:r>
          </a:p>
          <a:p>
            <a:r>
              <a:rPr lang="en-US" sz="2400" dirty="0" smtClean="0">
                <a:solidFill>
                  <a:srgbClr val="002060"/>
                </a:solidFill>
              </a:rPr>
              <a:t>Got: 7</a:t>
            </a:r>
            <a:endParaRPr lang="en-US" sz="2400" dirty="0">
              <a:solidFill>
                <a:srgbClr val="00206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rgbClr val="002060"/>
                </a:solidFill>
              </a:rPr>
              <a:t>Interthread Communication</a:t>
            </a:r>
            <a:endParaRPr lang="en-US" sz="2800" b="1" dirty="0" smtClean="0">
              <a:solidFill>
                <a:srgbClr val="002060"/>
              </a:solidFill>
            </a:endParaRPr>
          </a:p>
        </p:txBody>
      </p:sp>
      <p:sp>
        <p:nvSpPr>
          <p:cNvPr id="16387" name="Rectangle 3"/>
          <p:cNvSpPr>
            <a:spLocks noGrp="1" noChangeArrowheads="1"/>
          </p:cNvSpPr>
          <p:nvPr>
            <p:ph idx="1"/>
          </p:nvPr>
        </p:nvSpPr>
        <p:spPr>
          <a:xfrm>
            <a:off x="304800" y="381000"/>
            <a:ext cx="8610600" cy="6400800"/>
          </a:xfrm>
        </p:spPr>
        <p:txBody>
          <a:bodyPr>
            <a:noAutofit/>
          </a:bodyPr>
          <a:lstStyle/>
          <a:p>
            <a:pPr algn="just"/>
            <a:r>
              <a:rPr lang="en-US" sz="2300" dirty="0" smtClean="0">
                <a:solidFill>
                  <a:srgbClr val="7030A0"/>
                </a:solidFill>
              </a:rPr>
              <a:t>To avoid polling, Java includes an elegant </a:t>
            </a:r>
            <a:r>
              <a:rPr lang="en-US" sz="2300" dirty="0" smtClean="0">
                <a:solidFill>
                  <a:srgbClr val="7030A0"/>
                </a:solidFill>
              </a:rPr>
              <a:t>inter process </a:t>
            </a:r>
            <a:r>
              <a:rPr lang="en-US" sz="2300" dirty="0" smtClean="0">
                <a:solidFill>
                  <a:srgbClr val="7030A0"/>
                </a:solidFill>
              </a:rPr>
              <a:t>communication mechanism </a:t>
            </a:r>
            <a:r>
              <a:rPr lang="en-US" sz="2300" dirty="0" smtClean="0">
                <a:solidFill>
                  <a:srgbClr val="7030A0"/>
                </a:solidFill>
              </a:rPr>
              <a:t>via the </a:t>
            </a:r>
            <a:r>
              <a:rPr lang="en-US" sz="2300" dirty="0" smtClean="0">
                <a:solidFill>
                  <a:srgbClr val="7030A0"/>
                </a:solidFill>
              </a:rPr>
              <a:t>wait( ), notify( ), and </a:t>
            </a:r>
            <a:r>
              <a:rPr lang="en-US" sz="2300" dirty="0" err="1" smtClean="0">
                <a:solidFill>
                  <a:srgbClr val="7030A0"/>
                </a:solidFill>
              </a:rPr>
              <a:t>notifyAll</a:t>
            </a:r>
            <a:r>
              <a:rPr lang="en-US" sz="2300" dirty="0" smtClean="0">
                <a:solidFill>
                  <a:srgbClr val="7030A0"/>
                </a:solidFill>
              </a:rPr>
              <a:t>( ) methods. </a:t>
            </a:r>
            <a:endParaRPr lang="en-US" sz="2300" dirty="0" smtClean="0">
              <a:solidFill>
                <a:srgbClr val="7030A0"/>
              </a:solidFill>
            </a:endParaRPr>
          </a:p>
          <a:p>
            <a:pPr algn="just"/>
            <a:r>
              <a:rPr lang="en-US" sz="2300" dirty="0" smtClean="0"/>
              <a:t>These </a:t>
            </a:r>
            <a:r>
              <a:rPr lang="en-US" sz="2300" dirty="0" smtClean="0"/>
              <a:t>methods are implemented as </a:t>
            </a:r>
            <a:r>
              <a:rPr lang="en-US" sz="2300" dirty="0" smtClean="0"/>
              <a:t>final methods </a:t>
            </a:r>
            <a:r>
              <a:rPr lang="en-US" sz="2300" dirty="0" smtClean="0"/>
              <a:t>in Object, so all classes have them. All three methods can be called only </a:t>
            </a:r>
            <a:r>
              <a:rPr lang="en-US" sz="2300" dirty="0" smtClean="0"/>
              <a:t>from within </a:t>
            </a:r>
            <a:r>
              <a:rPr lang="en-US" sz="2300" dirty="0" smtClean="0"/>
              <a:t>a synchronized context. </a:t>
            </a:r>
          </a:p>
          <a:p>
            <a:pPr algn="just"/>
            <a:r>
              <a:rPr lang="en-US" sz="2300" dirty="0" smtClean="0">
                <a:solidFill>
                  <a:srgbClr val="C00000"/>
                </a:solidFill>
              </a:rPr>
              <a:t>wait</a:t>
            </a:r>
            <a:r>
              <a:rPr lang="en-US" sz="2300" dirty="0" smtClean="0">
                <a:solidFill>
                  <a:srgbClr val="C00000"/>
                </a:solidFill>
              </a:rPr>
              <a:t>( )</a:t>
            </a:r>
            <a:r>
              <a:rPr lang="en-US" sz="2300" dirty="0" smtClean="0"/>
              <a:t> tells the calling thread to give up the monitor and go to sleep until </a:t>
            </a:r>
            <a:r>
              <a:rPr lang="en-US" sz="2300" dirty="0" smtClean="0"/>
              <a:t>some other </a:t>
            </a:r>
            <a:r>
              <a:rPr lang="en-US" sz="2300" dirty="0" smtClean="0"/>
              <a:t>thread enters the same monitor and calls notify( ).</a:t>
            </a:r>
          </a:p>
          <a:p>
            <a:pPr algn="just"/>
            <a:r>
              <a:rPr lang="en-US" sz="2300" dirty="0" smtClean="0">
                <a:solidFill>
                  <a:srgbClr val="C00000"/>
                </a:solidFill>
              </a:rPr>
              <a:t> </a:t>
            </a:r>
            <a:r>
              <a:rPr lang="en-US" sz="2300" dirty="0" smtClean="0">
                <a:solidFill>
                  <a:srgbClr val="C00000"/>
                </a:solidFill>
              </a:rPr>
              <a:t>notify</a:t>
            </a:r>
            <a:r>
              <a:rPr lang="en-US" sz="2300" dirty="0" smtClean="0">
                <a:solidFill>
                  <a:srgbClr val="C00000"/>
                </a:solidFill>
              </a:rPr>
              <a:t>( ) </a:t>
            </a:r>
            <a:r>
              <a:rPr lang="en-US" sz="2300" dirty="0" smtClean="0"/>
              <a:t>wakes up a thread that called wait( ) on the same object.</a:t>
            </a:r>
          </a:p>
          <a:p>
            <a:pPr algn="just"/>
            <a:r>
              <a:rPr lang="en-US" sz="2300" dirty="0" err="1" smtClean="0">
                <a:solidFill>
                  <a:srgbClr val="C00000"/>
                </a:solidFill>
              </a:rPr>
              <a:t>notifyAll</a:t>
            </a:r>
            <a:r>
              <a:rPr lang="en-US" sz="2300" dirty="0" smtClean="0">
                <a:solidFill>
                  <a:srgbClr val="C00000"/>
                </a:solidFill>
              </a:rPr>
              <a:t>( ) </a:t>
            </a:r>
            <a:r>
              <a:rPr lang="en-US" sz="2300" dirty="0" smtClean="0"/>
              <a:t>wakes up all the threads that called wait( ) on the same object. One </a:t>
            </a:r>
            <a:r>
              <a:rPr lang="en-US" sz="2300" dirty="0" smtClean="0"/>
              <a:t>of the </a:t>
            </a:r>
            <a:r>
              <a:rPr lang="en-US" sz="2300" dirty="0" smtClean="0"/>
              <a:t>threads will be granted access.</a:t>
            </a:r>
          </a:p>
          <a:p>
            <a:pPr algn="just"/>
            <a:r>
              <a:rPr lang="en-US" sz="2300" dirty="0" smtClean="0"/>
              <a:t>These methods are declared within Object, as shown here:</a:t>
            </a:r>
          </a:p>
          <a:p>
            <a:pPr algn="just">
              <a:buNone/>
            </a:pPr>
            <a:r>
              <a:rPr lang="en-US" sz="2300" dirty="0" smtClean="0">
                <a:solidFill>
                  <a:srgbClr val="0070C0"/>
                </a:solidFill>
              </a:rPr>
              <a:t>final void wait( ) throws </a:t>
            </a:r>
            <a:r>
              <a:rPr lang="en-US" sz="2300" dirty="0" err="1" smtClean="0">
                <a:solidFill>
                  <a:srgbClr val="0070C0"/>
                </a:solidFill>
              </a:rPr>
              <a:t>InterruptedException</a:t>
            </a:r>
            <a:endParaRPr lang="en-US" sz="2300" dirty="0" smtClean="0">
              <a:solidFill>
                <a:srgbClr val="0070C0"/>
              </a:solidFill>
            </a:endParaRPr>
          </a:p>
          <a:p>
            <a:pPr algn="just">
              <a:buNone/>
            </a:pPr>
            <a:r>
              <a:rPr lang="en-US" sz="2300" dirty="0" smtClean="0">
                <a:solidFill>
                  <a:srgbClr val="0070C0"/>
                </a:solidFill>
              </a:rPr>
              <a:t>final void notify( )</a:t>
            </a:r>
          </a:p>
          <a:p>
            <a:pPr algn="just">
              <a:buNone/>
            </a:pPr>
            <a:r>
              <a:rPr lang="en-US" sz="2300" dirty="0" smtClean="0">
                <a:solidFill>
                  <a:srgbClr val="0070C0"/>
                </a:solidFill>
              </a:rPr>
              <a:t>final void </a:t>
            </a:r>
            <a:r>
              <a:rPr lang="en-US" sz="2300" dirty="0" err="1" smtClean="0">
                <a:solidFill>
                  <a:srgbClr val="0070C0"/>
                </a:solidFill>
              </a:rPr>
              <a:t>notifyAll</a:t>
            </a:r>
            <a:r>
              <a:rPr lang="en-US" sz="2300" dirty="0" smtClean="0">
                <a:solidFill>
                  <a:srgbClr val="0070C0"/>
                </a:solidFill>
              </a:rPr>
              <a:t>( )</a:t>
            </a:r>
            <a:r>
              <a:rPr lang="en-US" sz="2300" dirty="0" smtClean="0">
                <a:solidFill>
                  <a:srgbClr val="0070C0"/>
                </a:solidFill>
              </a:rPr>
              <a:t>.</a:t>
            </a:r>
            <a:endParaRPr lang="en-US" sz="2300" dirty="0" smtClean="0">
              <a:solidFill>
                <a:srgbClr val="0070C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smtClean="0">
                <a:solidFill>
                  <a:srgbClr val="002060"/>
                </a:solidFill>
              </a:rPr>
              <a:t>Producer Consumer Problem with only Synchronization</a:t>
            </a:r>
            <a:endParaRPr lang="en-US" sz="2800" b="1"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34</a:t>
            </a:fld>
            <a:endParaRPr lang="en-US"/>
          </a:p>
        </p:txBody>
      </p:sp>
      <p:pic>
        <p:nvPicPr>
          <p:cNvPr id="7171" name="Picture 3"/>
          <p:cNvPicPr>
            <a:picLocks noChangeAspect="1" noChangeArrowheads="1"/>
          </p:cNvPicPr>
          <p:nvPr/>
        </p:nvPicPr>
        <p:blipFill>
          <a:blip r:embed="rId2" cstate="print"/>
          <a:srcRect t="9890" r="58419" b="4396"/>
          <a:stretch>
            <a:fillRect/>
          </a:stretch>
        </p:blipFill>
        <p:spPr bwMode="auto">
          <a:xfrm>
            <a:off x="152400" y="838200"/>
            <a:ext cx="89154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smtClean="0">
                <a:solidFill>
                  <a:srgbClr val="002060"/>
                </a:solidFill>
              </a:rPr>
              <a:t>Producer Consumer Problem with only Synchronization</a:t>
            </a:r>
            <a:endParaRPr lang="en-US" sz="2800" b="1"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35</a:t>
            </a:fld>
            <a:endParaRPr lang="en-US"/>
          </a:p>
        </p:txBody>
      </p:sp>
      <p:pic>
        <p:nvPicPr>
          <p:cNvPr id="8194" name="Picture 2"/>
          <p:cNvPicPr>
            <a:picLocks noChangeAspect="1" noChangeArrowheads="1"/>
          </p:cNvPicPr>
          <p:nvPr/>
        </p:nvPicPr>
        <p:blipFill>
          <a:blip r:embed="rId2" cstate="print"/>
          <a:srcRect t="14344" r="64275" b="10279"/>
          <a:stretch>
            <a:fillRect/>
          </a:stretch>
        </p:blipFill>
        <p:spPr bwMode="auto">
          <a:xfrm>
            <a:off x="228600" y="838200"/>
            <a:ext cx="86868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smtClean="0">
                <a:solidFill>
                  <a:srgbClr val="002060"/>
                </a:solidFill>
              </a:rPr>
              <a:t>Producer Consumer Problem with only Synchronization</a:t>
            </a:r>
            <a:endParaRPr lang="en-US" sz="2800" b="1" dirty="0" smtClean="0">
              <a:solidFill>
                <a:srgbClr val="002060"/>
              </a:solidFill>
            </a:endParaRPr>
          </a:p>
        </p:txBody>
      </p:sp>
      <p:sp>
        <p:nvSpPr>
          <p:cNvPr id="6" name="Slide Number Placeholder 5"/>
          <p:cNvSpPr>
            <a:spLocks noGrp="1"/>
          </p:cNvSpPr>
          <p:nvPr>
            <p:ph type="sldNum" sz="quarter" idx="12"/>
          </p:nvPr>
        </p:nvSpPr>
        <p:spPr/>
        <p:txBody>
          <a:bodyPr/>
          <a:lstStyle/>
          <a:p>
            <a:fld id="{E646C0B9-6AC2-41F9-8EAC-41CD49C49566}" type="slidenum">
              <a:rPr lang="en-US"/>
              <a:pPr/>
              <a:t>36</a:t>
            </a:fld>
            <a:endParaRPr lang="en-US"/>
          </a:p>
        </p:txBody>
      </p:sp>
      <p:pic>
        <p:nvPicPr>
          <p:cNvPr id="9218" name="Picture 2"/>
          <p:cNvPicPr>
            <a:picLocks noChangeAspect="1" noChangeArrowheads="1"/>
          </p:cNvPicPr>
          <p:nvPr/>
        </p:nvPicPr>
        <p:blipFill>
          <a:blip r:embed="rId2" cstate="print"/>
          <a:srcRect t="16484" r="61347" b="58241"/>
          <a:stretch>
            <a:fillRect/>
          </a:stretch>
        </p:blipFill>
        <p:spPr bwMode="auto">
          <a:xfrm>
            <a:off x="685800" y="1447800"/>
            <a:ext cx="80772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05392D0-3515-49A6-8FA3-15C76A2C4870}" type="slidenum">
              <a:rPr lang="en-US" smtClean="0"/>
              <a:pPr/>
              <a:t>37</a:t>
            </a:fld>
            <a:endParaRPr lang="en-US"/>
          </a:p>
        </p:txBody>
      </p:sp>
      <p:sp>
        <p:nvSpPr>
          <p:cNvPr id="3" name="TextBox 2"/>
          <p:cNvSpPr txBox="1"/>
          <p:nvPr/>
        </p:nvSpPr>
        <p:spPr>
          <a:xfrm>
            <a:off x="1752600" y="1143000"/>
            <a:ext cx="7010400" cy="1354217"/>
          </a:xfrm>
          <a:prstGeom prst="rect">
            <a:avLst/>
          </a:prstGeom>
          <a:noFill/>
        </p:spPr>
        <p:txBody>
          <a:bodyPr wrap="square" rtlCol="0">
            <a:spAutoFit/>
          </a:bodyPr>
          <a:lstStyle/>
          <a:p>
            <a:r>
              <a:rPr lang="en-US" sz="2800" b="1" dirty="0" smtClean="0">
                <a:solidFill>
                  <a:schemeClr val="accent1"/>
                </a:solidFill>
              </a:rPr>
              <a:t>References:</a:t>
            </a:r>
          </a:p>
          <a:p>
            <a:endParaRPr lang="en-US" dirty="0" smtClean="0">
              <a:hlinkClick r:id="rId2"/>
            </a:endParaRPr>
          </a:p>
          <a:p>
            <a:pPr>
              <a:buFont typeface="Wingdings" pitchFamily="2" charset="2"/>
              <a:buChar char="Ø"/>
            </a:pPr>
            <a:r>
              <a:rPr lang="en-US" dirty="0" smtClean="0"/>
              <a:t>Java The Complete </a:t>
            </a:r>
            <a:r>
              <a:rPr lang="en-US" dirty="0" err="1" smtClean="0"/>
              <a:t>Reference,TMH</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smtClean="0">
                <a:solidFill>
                  <a:srgbClr val="00B050"/>
                </a:solidFill>
              </a:rPr>
              <a:t>Creation of multiple threads</a:t>
            </a:r>
          </a:p>
        </p:txBody>
      </p:sp>
      <p:sp>
        <p:nvSpPr>
          <p:cNvPr id="16387" name="Rectangle 3"/>
          <p:cNvSpPr>
            <a:spLocks noGrp="1" noChangeArrowheads="1"/>
          </p:cNvSpPr>
          <p:nvPr>
            <p:ph idx="1"/>
          </p:nvPr>
        </p:nvSpPr>
        <p:spPr>
          <a:xfrm>
            <a:off x="1219200" y="304800"/>
            <a:ext cx="7696200" cy="6400800"/>
          </a:xfrm>
        </p:spPr>
        <p:txBody>
          <a:bodyPr>
            <a:noAutofit/>
          </a:bodyPr>
          <a:lstStyle/>
          <a:p>
            <a:pPr>
              <a:buNone/>
            </a:pPr>
            <a:r>
              <a:rPr lang="en-US" sz="1400" dirty="0" smtClean="0">
                <a:solidFill>
                  <a:srgbClr val="C00000"/>
                </a:solidFill>
              </a:rPr>
              <a:t>// Create multiple threads.</a:t>
            </a:r>
          </a:p>
          <a:p>
            <a:pPr>
              <a:buNone/>
            </a:pPr>
            <a:r>
              <a:rPr lang="en-US" sz="1400" dirty="0" smtClean="0"/>
              <a:t>class </a:t>
            </a:r>
            <a:r>
              <a:rPr lang="en-US" sz="1400" dirty="0" err="1" smtClean="0"/>
              <a:t>NewThread</a:t>
            </a:r>
            <a:r>
              <a:rPr lang="en-US" sz="1400" dirty="0" smtClean="0"/>
              <a:t> implements Runnable {</a:t>
            </a:r>
          </a:p>
          <a:p>
            <a:pPr>
              <a:buNone/>
            </a:pPr>
            <a:r>
              <a:rPr lang="en-US" sz="1400" dirty="0" smtClean="0"/>
              <a:t>String name; // name of thread</a:t>
            </a:r>
          </a:p>
          <a:p>
            <a:pPr>
              <a:buNone/>
            </a:pPr>
            <a:r>
              <a:rPr lang="en-US" sz="1400" dirty="0" smtClean="0"/>
              <a:t>Thread t;</a:t>
            </a:r>
          </a:p>
          <a:p>
            <a:pPr>
              <a:buNone/>
            </a:pPr>
            <a:r>
              <a:rPr lang="en-US" sz="1400" dirty="0" err="1" smtClean="0"/>
              <a:t>NewThread</a:t>
            </a:r>
            <a:r>
              <a:rPr lang="en-US" sz="1400" dirty="0" smtClean="0"/>
              <a:t>(String </a:t>
            </a:r>
            <a:r>
              <a:rPr lang="en-US" sz="1400" dirty="0" err="1" smtClean="0"/>
              <a:t>threadname</a:t>
            </a:r>
            <a:r>
              <a:rPr lang="en-US" sz="1400" dirty="0" smtClean="0"/>
              <a:t>) {</a:t>
            </a:r>
          </a:p>
          <a:p>
            <a:pPr>
              <a:buNone/>
            </a:pPr>
            <a:r>
              <a:rPr lang="en-US" sz="1400" dirty="0" smtClean="0"/>
              <a:t>name = </a:t>
            </a:r>
            <a:r>
              <a:rPr lang="en-US" sz="1400" dirty="0" err="1" smtClean="0"/>
              <a:t>threadname</a:t>
            </a:r>
            <a:r>
              <a:rPr lang="en-US" sz="1400" dirty="0" smtClean="0"/>
              <a:t>;</a:t>
            </a:r>
          </a:p>
          <a:p>
            <a:pPr>
              <a:buNone/>
            </a:pPr>
            <a:r>
              <a:rPr lang="en-US" sz="1400" dirty="0" smtClean="0"/>
              <a:t>t = new Thread(this, name);</a:t>
            </a:r>
          </a:p>
          <a:p>
            <a:pPr>
              <a:buNone/>
            </a:pPr>
            <a:r>
              <a:rPr lang="en-US" sz="1400" dirty="0" err="1" smtClean="0"/>
              <a:t>System.out.println</a:t>
            </a:r>
            <a:r>
              <a:rPr lang="en-US" sz="1400" dirty="0" smtClean="0"/>
              <a:t>("New thread: " + t);</a:t>
            </a:r>
          </a:p>
          <a:p>
            <a:pPr>
              <a:buNone/>
            </a:pPr>
            <a:r>
              <a:rPr lang="en-US" sz="1400" dirty="0" err="1" smtClean="0"/>
              <a:t>t.start</a:t>
            </a:r>
            <a:r>
              <a:rPr lang="en-US" sz="1400" dirty="0" smtClean="0"/>
              <a:t>(); // Start the thread</a:t>
            </a:r>
          </a:p>
          <a:p>
            <a:pPr>
              <a:buNone/>
            </a:pPr>
            <a:r>
              <a:rPr lang="en-US" sz="1400" dirty="0" smtClean="0"/>
              <a:t>}</a:t>
            </a:r>
          </a:p>
          <a:p>
            <a:pPr>
              <a:buNone/>
            </a:pPr>
            <a:r>
              <a:rPr lang="en-US" sz="1400" dirty="0" smtClean="0">
                <a:solidFill>
                  <a:srgbClr val="C00000"/>
                </a:solidFill>
              </a:rPr>
              <a:t>// This is the entry point for thread.</a:t>
            </a:r>
          </a:p>
          <a:p>
            <a:pPr>
              <a:buNone/>
            </a:pPr>
            <a:r>
              <a:rPr lang="en-US" sz="1400" dirty="0" smtClean="0"/>
              <a:t>public void run() {</a:t>
            </a:r>
          </a:p>
          <a:p>
            <a:pPr>
              <a:buNone/>
            </a:pPr>
            <a:r>
              <a:rPr lang="en-US" sz="1400" dirty="0" smtClean="0"/>
              <a:t>try {</a:t>
            </a:r>
          </a:p>
          <a:p>
            <a:pPr>
              <a:buNone/>
            </a:pPr>
            <a:r>
              <a:rPr lang="nn-NO" sz="1400" dirty="0" smtClean="0"/>
              <a:t>for(int i = 5; i &gt; 0; i--) {</a:t>
            </a:r>
          </a:p>
          <a:p>
            <a:pPr>
              <a:buNone/>
            </a:pPr>
            <a:r>
              <a:rPr lang="en-US" sz="1400" dirty="0" smtClean="0"/>
              <a:t>			</a:t>
            </a:r>
            <a:r>
              <a:rPr lang="en-US" sz="1400" dirty="0" err="1" smtClean="0"/>
              <a:t>System.out.println</a:t>
            </a:r>
            <a:r>
              <a:rPr lang="en-US" sz="1400" dirty="0" smtClean="0"/>
              <a:t>(name + ": " + </a:t>
            </a:r>
            <a:r>
              <a:rPr lang="en-US" sz="1400" dirty="0" err="1" smtClean="0"/>
              <a:t>i</a:t>
            </a:r>
            <a:r>
              <a:rPr lang="en-US" sz="1400" dirty="0" smtClean="0"/>
              <a:t>);</a:t>
            </a:r>
          </a:p>
          <a:p>
            <a:pPr>
              <a:buNone/>
            </a:pPr>
            <a:r>
              <a:rPr lang="en-US" sz="1400" dirty="0" smtClean="0"/>
              <a:t>			</a:t>
            </a:r>
            <a:r>
              <a:rPr lang="en-US" sz="1400" dirty="0" err="1" smtClean="0"/>
              <a:t>Thread.sleep</a:t>
            </a:r>
            <a:r>
              <a:rPr lang="en-US" sz="1400" dirty="0" smtClean="0"/>
              <a:t>(1000);</a:t>
            </a:r>
          </a:p>
          <a:p>
            <a:pPr>
              <a:buNone/>
            </a:pPr>
            <a:r>
              <a:rPr lang="en-US" sz="1400" dirty="0" smtClean="0"/>
              <a:t>	}</a:t>
            </a:r>
          </a:p>
          <a:p>
            <a:pPr>
              <a:buNone/>
            </a:pPr>
            <a:r>
              <a:rPr lang="en-US" sz="1400" dirty="0" smtClean="0"/>
              <a:t>} catch (</a:t>
            </a:r>
            <a:r>
              <a:rPr lang="en-US" sz="1400" dirty="0" err="1" smtClean="0"/>
              <a:t>InterruptedException</a:t>
            </a:r>
            <a:r>
              <a:rPr lang="en-US" sz="1400" dirty="0" smtClean="0"/>
              <a:t> e) {</a:t>
            </a:r>
          </a:p>
          <a:p>
            <a:pPr>
              <a:buNone/>
            </a:pPr>
            <a:r>
              <a:rPr lang="en-US" sz="1400" dirty="0" err="1" smtClean="0"/>
              <a:t>System.out.println</a:t>
            </a:r>
            <a:r>
              <a:rPr lang="en-US" sz="1400" dirty="0" smtClean="0"/>
              <a:t>(name + "Interrupted");</a:t>
            </a:r>
          </a:p>
          <a:p>
            <a:pPr>
              <a:buNone/>
            </a:pPr>
            <a:r>
              <a:rPr lang="en-US" sz="1400" dirty="0" smtClean="0"/>
              <a:t>}</a:t>
            </a:r>
          </a:p>
          <a:p>
            <a:pPr>
              <a:buNone/>
            </a:pPr>
            <a:r>
              <a:rPr lang="en-US" sz="1400" dirty="0" err="1" smtClean="0"/>
              <a:t>System.out.println</a:t>
            </a:r>
            <a:r>
              <a:rPr lang="en-US" sz="1400" dirty="0" smtClean="0"/>
              <a:t>(name + " exiting.");</a:t>
            </a:r>
          </a:p>
          <a:p>
            <a:pPr>
              <a:buNone/>
            </a:pPr>
            <a:r>
              <a:rPr lang="en-US" sz="1400" dirty="0" smtClean="0"/>
              <a:t>} }</a:t>
            </a:r>
          </a:p>
          <a:p>
            <a:pPr>
              <a:buNone/>
            </a:pPr>
            <a:endParaRPr lang="en-US" sz="1400" dirty="0" smtClean="0"/>
          </a:p>
        </p:txBody>
      </p:sp>
      <p:sp>
        <p:nvSpPr>
          <p:cNvPr id="6" name="Slide Number Placeholder 5"/>
          <p:cNvSpPr>
            <a:spLocks noGrp="1"/>
          </p:cNvSpPr>
          <p:nvPr>
            <p:ph type="sldNum" sz="quarter" idx="12"/>
          </p:nvPr>
        </p:nvSpPr>
        <p:spPr/>
        <p:txBody>
          <a:bodyPr/>
          <a:lstStyle/>
          <a:p>
            <a:fld id="{E646C0B9-6AC2-41F9-8EAC-41CD49C49566}"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smtClean="0">
                <a:solidFill>
                  <a:srgbClr val="00B050"/>
                </a:solidFill>
              </a:rPr>
              <a:t>Creation of multiple threads</a:t>
            </a:r>
          </a:p>
        </p:txBody>
      </p:sp>
      <p:sp>
        <p:nvSpPr>
          <p:cNvPr id="16387" name="Rectangle 3"/>
          <p:cNvSpPr>
            <a:spLocks noGrp="1" noChangeArrowheads="1"/>
          </p:cNvSpPr>
          <p:nvPr>
            <p:ph idx="1"/>
          </p:nvPr>
        </p:nvSpPr>
        <p:spPr>
          <a:xfrm>
            <a:off x="1219200" y="304800"/>
            <a:ext cx="7696200" cy="6400800"/>
          </a:xfrm>
        </p:spPr>
        <p:txBody>
          <a:bodyPr>
            <a:noAutofit/>
          </a:bodyPr>
          <a:lstStyle/>
          <a:p>
            <a:pPr>
              <a:buNone/>
            </a:pPr>
            <a:r>
              <a:rPr lang="en-US" sz="1600" dirty="0" smtClean="0"/>
              <a:t>class </a:t>
            </a:r>
            <a:r>
              <a:rPr lang="en-US" sz="1600" dirty="0" err="1" smtClean="0"/>
              <a:t>MultiThreadDemo</a:t>
            </a:r>
            <a:r>
              <a:rPr lang="en-US" sz="1600" dirty="0" smtClean="0"/>
              <a:t> </a:t>
            </a:r>
          </a:p>
          <a:p>
            <a:pPr>
              <a:buNone/>
            </a:pPr>
            <a:r>
              <a:rPr lang="en-US" sz="1600" dirty="0" smtClean="0"/>
              <a:t>{</a:t>
            </a:r>
          </a:p>
          <a:p>
            <a:pPr>
              <a:buNone/>
            </a:pPr>
            <a:r>
              <a:rPr lang="en-US" sz="1600" dirty="0" smtClean="0"/>
              <a:t>public static void main(String </a:t>
            </a:r>
            <a:r>
              <a:rPr lang="en-US" sz="1600" dirty="0" err="1" smtClean="0"/>
              <a:t>args</a:t>
            </a:r>
            <a:r>
              <a:rPr lang="en-US" sz="1600" dirty="0" smtClean="0"/>
              <a:t>[]) {</a:t>
            </a:r>
          </a:p>
          <a:p>
            <a:pPr>
              <a:buNone/>
            </a:pPr>
            <a:r>
              <a:rPr lang="en-US" sz="1600" dirty="0" smtClean="0"/>
              <a:t>new </a:t>
            </a:r>
            <a:r>
              <a:rPr lang="en-US" sz="1600" dirty="0" err="1" smtClean="0"/>
              <a:t>NewThread</a:t>
            </a:r>
            <a:r>
              <a:rPr lang="en-US" sz="1600" dirty="0" smtClean="0"/>
              <a:t>("One"); </a:t>
            </a:r>
            <a:r>
              <a:rPr lang="en-US" sz="1600" dirty="0" smtClean="0">
                <a:solidFill>
                  <a:srgbClr val="C00000"/>
                </a:solidFill>
              </a:rPr>
              <a:t>// start threads</a:t>
            </a:r>
          </a:p>
          <a:p>
            <a:pPr>
              <a:buNone/>
            </a:pPr>
            <a:r>
              <a:rPr lang="en-US" sz="1600" dirty="0" smtClean="0"/>
              <a:t>new </a:t>
            </a:r>
            <a:r>
              <a:rPr lang="en-US" sz="1600" dirty="0" err="1" smtClean="0"/>
              <a:t>NewThread</a:t>
            </a:r>
            <a:r>
              <a:rPr lang="en-US" sz="1600" dirty="0" smtClean="0"/>
              <a:t>("Two");</a:t>
            </a:r>
          </a:p>
          <a:p>
            <a:pPr>
              <a:buNone/>
            </a:pPr>
            <a:r>
              <a:rPr lang="en-US" sz="1600" dirty="0" smtClean="0"/>
              <a:t>new </a:t>
            </a:r>
            <a:r>
              <a:rPr lang="en-US" sz="1600" dirty="0" err="1" smtClean="0"/>
              <a:t>NewThread</a:t>
            </a:r>
            <a:r>
              <a:rPr lang="en-US" sz="1600" dirty="0" smtClean="0"/>
              <a:t>("Three");</a:t>
            </a:r>
          </a:p>
          <a:p>
            <a:pPr>
              <a:buNone/>
            </a:pPr>
            <a:r>
              <a:rPr lang="en-US" sz="1600" dirty="0" smtClean="0"/>
              <a:t>try {</a:t>
            </a:r>
          </a:p>
          <a:p>
            <a:pPr>
              <a:buNone/>
            </a:pPr>
            <a:r>
              <a:rPr lang="en-US" sz="1600" dirty="0" smtClean="0">
                <a:solidFill>
                  <a:srgbClr val="C00000"/>
                </a:solidFill>
              </a:rPr>
              <a:t>// wait for other threads to end</a:t>
            </a:r>
          </a:p>
          <a:p>
            <a:pPr>
              <a:buNone/>
            </a:pPr>
            <a:r>
              <a:rPr lang="en-US" sz="1600" dirty="0" err="1" smtClean="0"/>
              <a:t>Thread.sleep</a:t>
            </a:r>
            <a:r>
              <a:rPr lang="en-US" sz="1600" dirty="0" smtClean="0"/>
              <a:t>(10000);</a:t>
            </a:r>
          </a:p>
          <a:p>
            <a:pPr>
              <a:buNone/>
            </a:pPr>
            <a:r>
              <a:rPr lang="en-US" sz="1600" dirty="0" smtClean="0"/>
              <a:t>} catch (</a:t>
            </a:r>
            <a:r>
              <a:rPr lang="en-US" sz="1600" dirty="0" err="1" smtClean="0"/>
              <a:t>InterruptedException</a:t>
            </a:r>
            <a:r>
              <a:rPr lang="en-US" sz="1600" dirty="0" smtClean="0"/>
              <a:t> e) {</a:t>
            </a:r>
          </a:p>
          <a:p>
            <a:pPr>
              <a:buNone/>
            </a:pPr>
            <a:r>
              <a:rPr lang="en-US" sz="1600" dirty="0" err="1" smtClean="0"/>
              <a:t>System.out.println</a:t>
            </a:r>
            <a:r>
              <a:rPr lang="en-US" sz="1600" dirty="0" smtClean="0"/>
              <a:t>("Main thread Interrupted");</a:t>
            </a:r>
          </a:p>
          <a:p>
            <a:pPr>
              <a:buNone/>
            </a:pPr>
            <a:r>
              <a:rPr lang="en-US" sz="1600" dirty="0" smtClean="0"/>
              <a:t>}</a:t>
            </a:r>
          </a:p>
          <a:p>
            <a:pPr>
              <a:buNone/>
            </a:pPr>
            <a:r>
              <a:rPr lang="en-US" sz="1600" dirty="0" err="1" smtClean="0"/>
              <a:t>System.out.println</a:t>
            </a:r>
            <a:r>
              <a:rPr lang="en-US" sz="1600" dirty="0" smtClean="0"/>
              <a:t>("Main thread exiting.");</a:t>
            </a:r>
          </a:p>
          <a:p>
            <a:pPr>
              <a:buNone/>
            </a:pPr>
            <a:r>
              <a:rPr lang="en-US" sz="1600" dirty="0" smtClean="0"/>
              <a:t>}</a:t>
            </a:r>
          </a:p>
          <a:p>
            <a:pPr>
              <a:buNone/>
            </a:pPr>
            <a:r>
              <a:rPr lang="en-US" sz="1600" dirty="0" smtClean="0"/>
              <a:t>}</a:t>
            </a:r>
          </a:p>
        </p:txBody>
      </p:sp>
      <p:sp>
        <p:nvSpPr>
          <p:cNvPr id="6" name="Slide Number Placeholder 5"/>
          <p:cNvSpPr>
            <a:spLocks noGrp="1"/>
          </p:cNvSpPr>
          <p:nvPr>
            <p:ph type="sldNum" sz="quarter" idx="12"/>
          </p:nvPr>
        </p:nvSpPr>
        <p:spPr/>
        <p:txBody>
          <a:bodyPr/>
          <a:lstStyle/>
          <a:p>
            <a:fld id="{E646C0B9-6AC2-41F9-8EAC-41CD49C49566}"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smtClean="0">
                <a:solidFill>
                  <a:srgbClr val="00B050"/>
                </a:solidFill>
              </a:rPr>
              <a:t>Creation of multiple threads</a:t>
            </a:r>
          </a:p>
        </p:txBody>
      </p:sp>
      <p:sp>
        <p:nvSpPr>
          <p:cNvPr id="16387" name="Rectangle 3"/>
          <p:cNvSpPr>
            <a:spLocks noGrp="1" noChangeArrowheads="1"/>
          </p:cNvSpPr>
          <p:nvPr>
            <p:ph idx="1"/>
          </p:nvPr>
        </p:nvSpPr>
        <p:spPr>
          <a:xfrm>
            <a:off x="1219200" y="304800"/>
            <a:ext cx="7696200" cy="6400800"/>
          </a:xfrm>
        </p:spPr>
        <p:txBody>
          <a:bodyPr>
            <a:noAutofit/>
          </a:bodyPr>
          <a:lstStyle/>
          <a:p>
            <a:pPr>
              <a:buNone/>
            </a:pPr>
            <a:r>
              <a:rPr lang="en-US" sz="1600" dirty="0" smtClean="0"/>
              <a:t>class </a:t>
            </a:r>
            <a:r>
              <a:rPr lang="en-US" sz="1600" dirty="0" err="1" smtClean="0"/>
              <a:t>MultiThreadDemo</a:t>
            </a:r>
            <a:r>
              <a:rPr lang="en-US" sz="1600" dirty="0" smtClean="0"/>
              <a:t> </a:t>
            </a:r>
          </a:p>
          <a:p>
            <a:pPr>
              <a:buNone/>
            </a:pPr>
            <a:r>
              <a:rPr lang="en-US" sz="1600" dirty="0" smtClean="0"/>
              <a:t>{</a:t>
            </a:r>
          </a:p>
          <a:p>
            <a:pPr>
              <a:buNone/>
            </a:pPr>
            <a:r>
              <a:rPr lang="en-US" sz="1600" dirty="0" smtClean="0"/>
              <a:t>public static void main(String </a:t>
            </a:r>
            <a:r>
              <a:rPr lang="en-US" sz="1600" dirty="0" err="1" smtClean="0"/>
              <a:t>args</a:t>
            </a:r>
            <a:r>
              <a:rPr lang="en-US" sz="1600" dirty="0" smtClean="0"/>
              <a:t>[]) {</a:t>
            </a:r>
          </a:p>
          <a:p>
            <a:pPr>
              <a:buNone/>
            </a:pPr>
            <a:r>
              <a:rPr lang="en-US" sz="1600" dirty="0" smtClean="0"/>
              <a:t>new </a:t>
            </a:r>
            <a:r>
              <a:rPr lang="en-US" sz="1600" dirty="0" err="1" smtClean="0"/>
              <a:t>NewThread</a:t>
            </a:r>
            <a:r>
              <a:rPr lang="en-US" sz="1600" dirty="0" smtClean="0"/>
              <a:t>("One"); </a:t>
            </a:r>
            <a:r>
              <a:rPr lang="en-US" sz="1600" dirty="0" smtClean="0">
                <a:solidFill>
                  <a:srgbClr val="C00000"/>
                </a:solidFill>
              </a:rPr>
              <a:t>// start threads</a:t>
            </a:r>
          </a:p>
          <a:p>
            <a:pPr>
              <a:buNone/>
            </a:pPr>
            <a:r>
              <a:rPr lang="en-US" sz="1600" dirty="0" smtClean="0"/>
              <a:t>new </a:t>
            </a:r>
            <a:r>
              <a:rPr lang="en-US" sz="1600" dirty="0" err="1" smtClean="0"/>
              <a:t>NewThread</a:t>
            </a:r>
            <a:r>
              <a:rPr lang="en-US" sz="1600" dirty="0" smtClean="0"/>
              <a:t>("Two");</a:t>
            </a:r>
          </a:p>
          <a:p>
            <a:pPr>
              <a:buNone/>
            </a:pPr>
            <a:r>
              <a:rPr lang="en-US" sz="1600" dirty="0" smtClean="0"/>
              <a:t>new </a:t>
            </a:r>
            <a:r>
              <a:rPr lang="en-US" sz="1600" dirty="0" err="1" smtClean="0"/>
              <a:t>NewThread</a:t>
            </a:r>
            <a:r>
              <a:rPr lang="en-US" sz="1600" dirty="0" smtClean="0"/>
              <a:t>("Three");</a:t>
            </a:r>
          </a:p>
          <a:p>
            <a:pPr>
              <a:buNone/>
            </a:pPr>
            <a:r>
              <a:rPr lang="en-US" sz="1600" dirty="0" smtClean="0"/>
              <a:t>try {</a:t>
            </a:r>
          </a:p>
          <a:p>
            <a:pPr>
              <a:buNone/>
            </a:pPr>
            <a:r>
              <a:rPr lang="en-US" sz="1600" dirty="0" smtClean="0">
                <a:solidFill>
                  <a:srgbClr val="C00000"/>
                </a:solidFill>
              </a:rPr>
              <a:t>// wait for other threads to end</a:t>
            </a:r>
          </a:p>
          <a:p>
            <a:pPr>
              <a:buNone/>
            </a:pPr>
            <a:r>
              <a:rPr lang="en-US" sz="1600" dirty="0" err="1" smtClean="0"/>
              <a:t>Thread.sleep</a:t>
            </a:r>
            <a:r>
              <a:rPr lang="en-US" sz="1600" dirty="0" smtClean="0"/>
              <a:t>(10000);</a:t>
            </a:r>
          </a:p>
          <a:p>
            <a:pPr>
              <a:buNone/>
            </a:pPr>
            <a:r>
              <a:rPr lang="en-US" sz="1600" dirty="0" smtClean="0"/>
              <a:t>} catch (</a:t>
            </a:r>
            <a:r>
              <a:rPr lang="en-US" sz="1600" dirty="0" err="1" smtClean="0"/>
              <a:t>InterruptedException</a:t>
            </a:r>
            <a:r>
              <a:rPr lang="en-US" sz="1600" dirty="0" smtClean="0"/>
              <a:t> e) {</a:t>
            </a:r>
          </a:p>
          <a:p>
            <a:pPr>
              <a:buNone/>
            </a:pPr>
            <a:r>
              <a:rPr lang="en-US" sz="1600" dirty="0" err="1" smtClean="0"/>
              <a:t>System.out.println</a:t>
            </a:r>
            <a:r>
              <a:rPr lang="en-US" sz="1600" dirty="0" smtClean="0"/>
              <a:t>("Main thread Interrupted");</a:t>
            </a:r>
          </a:p>
          <a:p>
            <a:pPr>
              <a:buNone/>
            </a:pPr>
            <a:r>
              <a:rPr lang="en-US" sz="1600" dirty="0" smtClean="0"/>
              <a:t>}</a:t>
            </a:r>
          </a:p>
          <a:p>
            <a:pPr>
              <a:buNone/>
            </a:pPr>
            <a:r>
              <a:rPr lang="en-US" sz="1600" dirty="0" err="1" smtClean="0"/>
              <a:t>System.out.println</a:t>
            </a:r>
            <a:r>
              <a:rPr lang="en-US" sz="1600" dirty="0" smtClean="0"/>
              <a:t>("Main thread exiting.");</a:t>
            </a:r>
          </a:p>
          <a:p>
            <a:pPr>
              <a:buNone/>
            </a:pPr>
            <a:r>
              <a:rPr lang="en-US" sz="1600" dirty="0" smtClean="0"/>
              <a:t>}</a:t>
            </a:r>
          </a:p>
          <a:p>
            <a:pPr>
              <a:buNone/>
            </a:pPr>
            <a:r>
              <a:rPr lang="en-US" sz="1600" dirty="0" smtClean="0"/>
              <a:t>}</a:t>
            </a:r>
          </a:p>
        </p:txBody>
      </p:sp>
      <p:sp>
        <p:nvSpPr>
          <p:cNvPr id="6" name="Slide Number Placeholder 5"/>
          <p:cNvSpPr>
            <a:spLocks noGrp="1"/>
          </p:cNvSpPr>
          <p:nvPr>
            <p:ph type="sldNum" sz="quarter" idx="12"/>
          </p:nvPr>
        </p:nvSpPr>
        <p:spPr/>
        <p:txBody>
          <a:bodyPr/>
          <a:lstStyle/>
          <a:p>
            <a:fld id="{E646C0B9-6AC2-41F9-8EAC-41CD49C49566}"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dirty="0" smtClean="0">
                <a:solidFill>
                  <a:srgbClr val="002060"/>
                </a:solidFill>
              </a:rPr>
              <a:t>The output from this program</a:t>
            </a:r>
            <a:endParaRPr lang="en-US" sz="2800" b="1" dirty="0" smtClean="0">
              <a:solidFill>
                <a:srgbClr val="002060"/>
              </a:solidFill>
            </a:endParaRPr>
          </a:p>
        </p:txBody>
      </p:sp>
      <p:sp>
        <p:nvSpPr>
          <p:cNvPr id="16387" name="Rectangle 3"/>
          <p:cNvSpPr>
            <a:spLocks noGrp="1" noChangeArrowheads="1"/>
          </p:cNvSpPr>
          <p:nvPr>
            <p:ph idx="1"/>
          </p:nvPr>
        </p:nvSpPr>
        <p:spPr>
          <a:xfrm>
            <a:off x="1219200" y="304800"/>
            <a:ext cx="7696200" cy="6400800"/>
          </a:xfrm>
        </p:spPr>
        <p:txBody>
          <a:bodyPr>
            <a:noAutofit/>
          </a:bodyPr>
          <a:lstStyle/>
          <a:p>
            <a:pPr>
              <a:buNone/>
            </a:pPr>
            <a:r>
              <a:rPr lang="en-US" sz="1400" dirty="0" smtClean="0"/>
              <a:t>New thread: Thread[One,5,main]</a:t>
            </a:r>
          </a:p>
          <a:p>
            <a:pPr>
              <a:buNone/>
            </a:pPr>
            <a:r>
              <a:rPr lang="en-US" sz="1400" dirty="0" smtClean="0"/>
              <a:t>New thread: Thread[Two,5,main]</a:t>
            </a:r>
          </a:p>
          <a:p>
            <a:pPr>
              <a:buNone/>
            </a:pPr>
            <a:r>
              <a:rPr lang="en-US" sz="1400" dirty="0" smtClean="0"/>
              <a:t>New thread: Thread[Three,5,main]</a:t>
            </a:r>
          </a:p>
          <a:p>
            <a:pPr>
              <a:buNone/>
            </a:pPr>
            <a:r>
              <a:rPr lang="en-US" sz="1400" dirty="0" smtClean="0"/>
              <a:t>One: 5</a:t>
            </a:r>
          </a:p>
          <a:p>
            <a:pPr>
              <a:buNone/>
            </a:pPr>
            <a:r>
              <a:rPr lang="en-US" sz="1400" dirty="0" smtClean="0"/>
              <a:t>Two: 5</a:t>
            </a:r>
          </a:p>
          <a:p>
            <a:pPr>
              <a:buNone/>
            </a:pPr>
            <a:r>
              <a:rPr lang="en-US" sz="1400" dirty="0" smtClean="0"/>
              <a:t>Three: 5</a:t>
            </a:r>
          </a:p>
          <a:p>
            <a:pPr>
              <a:buNone/>
            </a:pPr>
            <a:r>
              <a:rPr lang="en-US" sz="1400" dirty="0" smtClean="0"/>
              <a:t>One: 4</a:t>
            </a:r>
          </a:p>
          <a:p>
            <a:pPr>
              <a:buNone/>
            </a:pPr>
            <a:r>
              <a:rPr lang="en-US" sz="1400" dirty="0" smtClean="0"/>
              <a:t>Two: 4</a:t>
            </a:r>
          </a:p>
          <a:p>
            <a:pPr>
              <a:buNone/>
            </a:pPr>
            <a:r>
              <a:rPr lang="en-US" sz="1400" dirty="0" smtClean="0"/>
              <a:t>Three: 4</a:t>
            </a:r>
          </a:p>
          <a:p>
            <a:pPr>
              <a:buNone/>
            </a:pPr>
            <a:r>
              <a:rPr lang="en-US" sz="1400" dirty="0" smtClean="0"/>
              <a:t>One: 3</a:t>
            </a:r>
          </a:p>
          <a:p>
            <a:pPr>
              <a:buNone/>
            </a:pPr>
            <a:r>
              <a:rPr lang="en-US" sz="1400" dirty="0" smtClean="0"/>
              <a:t>Three: 3</a:t>
            </a:r>
          </a:p>
          <a:p>
            <a:pPr>
              <a:buNone/>
            </a:pPr>
            <a:r>
              <a:rPr lang="en-US" sz="1400" dirty="0" smtClean="0"/>
              <a:t>Two: 3</a:t>
            </a:r>
          </a:p>
          <a:p>
            <a:pPr>
              <a:buNone/>
            </a:pPr>
            <a:r>
              <a:rPr lang="en-US" sz="1400" dirty="0" smtClean="0"/>
              <a:t>One: 2</a:t>
            </a:r>
          </a:p>
          <a:p>
            <a:pPr>
              <a:buNone/>
            </a:pPr>
            <a:r>
              <a:rPr lang="en-US" sz="1400" dirty="0" smtClean="0"/>
              <a:t>Three: 2</a:t>
            </a:r>
          </a:p>
          <a:p>
            <a:pPr>
              <a:buNone/>
            </a:pPr>
            <a:r>
              <a:rPr lang="en-US" sz="1400" dirty="0" smtClean="0"/>
              <a:t>Two: 2</a:t>
            </a:r>
          </a:p>
          <a:p>
            <a:pPr>
              <a:buNone/>
            </a:pPr>
            <a:r>
              <a:rPr lang="en-US" sz="1400" dirty="0" smtClean="0"/>
              <a:t>One: 1</a:t>
            </a:r>
          </a:p>
          <a:p>
            <a:pPr>
              <a:buNone/>
            </a:pPr>
            <a:r>
              <a:rPr lang="en-US" sz="1400" dirty="0" smtClean="0"/>
              <a:t>Three: 1</a:t>
            </a:r>
          </a:p>
          <a:p>
            <a:pPr>
              <a:buNone/>
            </a:pPr>
            <a:r>
              <a:rPr lang="en-US" sz="1400" dirty="0" smtClean="0"/>
              <a:t>Two: 1</a:t>
            </a:r>
          </a:p>
          <a:p>
            <a:pPr>
              <a:buNone/>
            </a:pPr>
            <a:r>
              <a:rPr lang="en-US" sz="1400" dirty="0" smtClean="0"/>
              <a:t>One exiting.</a:t>
            </a:r>
          </a:p>
          <a:p>
            <a:pPr>
              <a:buNone/>
            </a:pPr>
            <a:r>
              <a:rPr lang="en-US" sz="1400" dirty="0" smtClean="0"/>
              <a:t>Two exiting.</a:t>
            </a:r>
          </a:p>
          <a:p>
            <a:pPr>
              <a:buNone/>
            </a:pPr>
            <a:r>
              <a:rPr lang="en-US" sz="1400" dirty="0" smtClean="0"/>
              <a:t>Three exiting.</a:t>
            </a:r>
          </a:p>
          <a:p>
            <a:pPr>
              <a:buNone/>
            </a:pPr>
            <a:r>
              <a:rPr lang="en-US" sz="1400" dirty="0" smtClean="0"/>
              <a:t>Main thread exiting.</a:t>
            </a:r>
          </a:p>
        </p:txBody>
      </p:sp>
      <p:sp>
        <p:nvSpPr>
          <p:cNvPr id="6" name="Slide Number Placeholder 5"/>
          <p:cNvSpPr>
            <a:spLocks noGrp="1"/>
          </p:cNvSpPr>
          <p:nvPr>
            <p:ph type="sldNum" sz="quarter" idx="12"/>
          </p:nvPr>
        </p:nvSpPr>
        <p:spPr/>
        <p:txBody>
          <a:bodyPr/>
          <a:lstStyle/>
          <a:p>
            <a:fld id="{E646C0B9-6AC2-41F9-8EAC-41CD49C49566}"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smtClean="0">
                <a:solidFill>
                  <a:schemeClr val="accent3"/>
                </a:solidFill>
              </a:rPr>
              <a:t>Using </a:t>
            </a:r>
            <a:r>
              <a:rPr lang="en-US" sz="2800" b="1" dirty="0" err="1" smtClean="0">
                <a:solidFill>
                  <a:schemeClr val="accent3"/>
                </a:solidFill>
              </a:rPr>
              <a:t>isAlive</a:t>
            </a:r>
            <a:r>
              <a:rPr lang="en-US" sz="2800" b="1" dirty="0" smtClean="0">
                <a:solidFill>
                  <a:schemeClr val="accent3"/>
                </a:solidFill>
              </a:rPr>
              <a:t>( ) and join( )</a:t>
            </a:r>
          </a:p>
        </p:txBody>
      </p:sp>
      <p:sp>
        <p:nvSpPr>
          <p:cNvPr id="16387" name="Rectangle 3"/>
          <p:cNvSpPr>
            <a:spLocks noGrp="1" noChangeArrowheads="1"/>
          </p:cNvSpPr>
          <p:nvPr>
            <p:ph idx="1"/>
          </p:nvPr>
        </p:nvSpPr>
        <p:spPr>
          <a:xfrm>
            <a:off x="1219200" y="762000"/>
            <a:ext cx="7696200" cy="5257800"/>
          </a:xfrm>
        </p:spPr>
        <p:txBody>
          <a:bodyPr>
            <a:noAutofit/>
          </a:bodyPr>
          <a:lstStyle/>
          <a:p>
            <a:r>
              <a:rPr lang="en-US" sz="1600" dirty="0" smtClean="0"/>
              <a:t>The main tread should be the last to finish, this is accomplished by calling </a:t>
            </a:r>
            <a:r>
              <a:rPr lang="en-US" sz="1600" b="1" dirty="0" smtClean="0">
                <a:solidFill>
                  <a:srgbClr val="0070C0"/>
                </a:solidFill>
              </a:rPr>
              <a:t>sleep( ) </a:t>
            </a:r>
            <a:r>
              <a:rPr lang="en-US" sz="1600" dirty="0" smtClean="0"/>
              <a:t>within main( ) with a long enough delay.</a:t>
            </a:r>
          </a:p>
          <a:p>
            <a:r>
              <a:rPr lang="en-US" sz="1600" dirty="0" smtClean="0">
                <a:solidFill>
                  <a:srgbClr val="FF0000"/>
                </a:solidFill>
              </a:rPr>
              <a:t>How can one thread know when another thread has ended? </a:t>
            </a:r>
          </a:p>
          <a:p>
            <a:r>
              <a:rPr lang="en-US" sz="1600" dirty="0" smtClean="0">
                <a:solidFill>
                  <a:srgbClr val="00B050"/>
                </a:solidFill>
              </a:rPr>
              <a:t>Two ways exist to determine whether a thread has finished</a:t>
            </a:r>
            <a:r>
              <a:rPr lang="en-US" sz="1600" dirty="0" smtClean="0"/>
              <a:t>. </a:t>
            </a:r>
          </a:p>
          <a:p>
            <a:r>
              <a:rPr lang="en-US" sz="1600" dirty="0" smtClean="0"/>
              <a:t>First, </a:t>
            </a:r>
            <a:r>
              <a:rPr lang="en-US" sz="1600" b="1" dirty="0" smtClean="0">
                <a:solidFill>
                  <a:schemeClr val="accent5"/>
                </a:solidFill>
              </a:rPr>
              <a:t>you can call </a:t>
            </a:r>
            <a:r>
              <a:rPr lang="en-US" sz="1600" b="1" dirty="0" err="1" smtClean="0">
                <a:solidFill>
                  <a:srgbClr val="0070C0"/>
                </a:solidFill>
              </a:rPr>
              <a:t>isAlive</a:t>
            </a:r>
            <a:r>
              <a:rPr lang="en-US" sz="1600" b="1" dirty="0" smtClean="0">
                <a:solidFill>
                  <a:srgbClr val="0070C0"/>
                </a:solidFill>
              </a:rPr>
              <a:t>( ) </a:t>
            </a:r>
            <a:r>
              <a:rPr lang="en-US" sz="1600" b="1" dirty="0" smtClean="0">
                <a:solidFill>
                  <a:schemeClr val="accent5"/>
                </a:solidFill>
              </a:rPr>
              <a:t>on the thread</a:t>
            </a:r>
            <a:r>
              <a:rPr lang="en-US" sz="1600" dirty="0" smtClean="0"/>
              <a:t>. </a:t>
            </a:r>
          </a:p>
          <a:p>
            <a:r>
              <a:rPr lang="en-US" sz="1600" dirty="0" smtClean="0"/>
              <a:t>This method is defined by Thread, and its general form is shown here:</a:t>
            </a:r>
          </a:p>
          <a:p>
            <a:pPr>
              <a:buNone/>
            </a:pPr>
            <a:r>
              <a:rPr lang="en-US" sz="1600" dirty="0" smtClean="0"/>
              <a:t>	</a:t>
            </a:r>
            <a:r>
              <a:rPr lang="en-US" sz="1600" b="1" dirty="0" smtClean="0">
                <a:solidFill>
                  <a:srgbClr val="7030A0"/>
                </a:solidFill>
              </a:rPr>
              <a:t>		final </a:t>
            </a:r>
            <a:r>
              <a:rPr lang="en-US" sz="1600" b="1" dirty="0" err="1" smtClean="0">
                <a:solidFill>
                  <a:srgbClr val="7030A0"/>
                </a:solidFill>
              </a:rPr>
              <a:t>boolean</a:t>
            </a:r>
            <a:r>
              <a:rPr lang="en-US" sz="1600" b="1" dirty="0" smtClean="0">
                <a:solidFill>
                  <a:srgbClr val="7030A0"/>
                </a:solidFill>
              </a:rPr>
              <a:t> </a:t>
            </a:r>
            <a:r>
              <a:rPr lang="en-US" sz="1600" b="1" dirty="0" err="1" smtClean="0">
                <a:solidFill>
                  <a:srgbClr val="7030A0"/>
                </a:solidFill>
              </a:rPr>
              <a:t>isAlive</a:t>
            </a:r>
            <a:r>
              <a:rPr lang="en-US" sz="1600" b="1" dirty="0" smtClean="0">
                <a:solidFill>
                  <a:srgbClr val="7030A0"/>
                </a:solidFill>
              </a:rPr>
              <a:t>( )</a:t>
            </a:r>
          </a:p>
          <a:p>
            <a:r>
              <a:rPr lang="en-US" sz="1600" dirty="0" smtClean="0"/>
              <a:t>The </a:t>
            </a:r>
            <a:r>
              <a:rPr lang="en-US" sz="1600" dirty="0" err="1" smtClean="0"/>
              <a:t>isAlive</a:t>
            </a:r>
            <a:r>
              <a:rPr lang="en-US" sz="1600" dirty="0" smtClean="0"/>
              <a:t>( ) method returns true if the thread upon which it is called is still running. It returns false otherwise.</a:t>
            </a:r>
          </a:p>
          <a:p>
            <a:r>
              <a:rPr lang="en-US" sz="1600" dirty="0" smtClean="0"/>
              <a:t>The method that will be used to wait for a thread to finish is called join( ) </a:t>
            </a:r>
          </a:p>
          <a:p>
            <a:pPr>
              <a:buNone/>
            </a:pPr>
            <a:r>
              <a:rPr lang="en-US" sz="1600" dirty="0" smtClean="0"/>
              <a:t>		</a:t>
            </a:r>
            <a:r>
              <a:rPr lang="en-US" sz="1600" b="1" dirty="0" smtClean="0">
                <a:solidFill>
                  <a:srgbClr val="7030A0"/>
                </a:solidFill>
              </a:rPr>
              <a:t>final void join( ) throws </a:t>
            </a:r>
            <a:r>
              <a:rPr lang="en-US" sz="1600" b="1" dirty="0" err="1" smtClean="0">
                <a:solidFill>
                  <a:srgbClr val="7030A0"/>
                </a:solidFill>
              </a:rPr>
              <a:t>InterruptedException</a:t>
            </a:r>
            <a:endParaRPr lang="en-US" sz="1600" b="1" dirty="0" smtClean="0">
              <a:solidFill>
                <a:srgbClr val="7030A0"/>
              </a:solidFill>
            </a:endParaRPr>
          </a:p>
          <a:p>
            <a:r>
              <a:rPr lang="en-US" sz="1600" dirty="0" smtClean="0"/>
              <a:t>This method waits until the thread on which it is called terminates. Its name comes from the concept of the calling thread waiting until the specified thread </a:t>
            </a:r>
            <a:r>
              <a:rPr lang="en-US" sz="1600" i="1" dirty="0" smtClean="0"/>
              <a:t>joins it. </a:t>
            </a:r>
          </a:p>
          <a:p>
            <a:r>
              <a:rPr lang="en-US" sz="1600" i="1" dirty="0" smtClean="0"/>
              <a:t>Additional forms of </a:t>
            </a:r>
            <a:r>
              <a:rPr lang="en-US" sz="1600" dirty="0" smtClean="0"/>
              <a:t>join( ) allow you to specify a maximum amount of time that you want to wait for the specified thread to terminate.</a:t>
            </a:r>
          </a:p>
        </p:txBody>
      </p:sp>
      <p:sp>
        <p:nvSpPr>
          <p:cNvPr id="6" name="Slide Number Placeholder 5"/>
          <p:cNvSpPr>
            <a:spLocks noGrp="1"/>
          </p:cNvSpPr>
          <p:nvPr>
            <p:ph type="sldNum" sz="quarter" idx="12"/>
          </p:nvPr>
        </p:nvSpPr>
        <p:spPr/>
        <p:txBody>
          <a:bodyPr/>
          <a:lstStyle/>
          <a:p>
            <a:fld id="{E646C0B9-6AC2-41F9-8EAC-41CD49C49566}"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smtClean="0">
                <a:solidFill>
                  <a:schemeClr val="accent3"/>
                </a:solidFill>
              </a:rPr>
              <a:t>Using </a:t>
            </a:r>
            <a:r>
              <a:rPr lang="en-US" sz="2800" b="1" dirty="0" err="1" smtClean="0">
                <a:solidFill>
                  <a:schemeClr val="accent3"/>
                </a:solidFill>
              </a:rPr>
              <a:t>isAlive</a:t>
            </a:r>
            <a:r>
              <a:rPr lang="en-US" sz="2800" b="1" dirty="0" smtClean="0">
                <a:solidFill>
                  <a:schemeClr val="accent3"/>
                </a:solidFill>
              </a:rPr>
              <a:t>( ) and join( )</a:t>
            </a:r>
            <a:endParaRPr lang="en-US" sz="2800" b="1" dirty="0" smtClean="0">
              <a:solidFill>
                <a:srgbClr val="00B050"/>
              </a:solidFill>
            </a:endParaRPr>
          </a:p>
        </p:txBody>
      </p:sp>
      <p:sp>
        <p:nvSpPr>
          <p:cNvPr id="16387" name="Rectangle 3"/>
          <p:cNvSpPr>
            <a:spLocks noGrp="1" noChangeArrowheads="1"/>
          </p:cNvSpPr>
          <p:nvPr>
            <p:ph idx="1"/>
          </p:nvPr>
        </p:nvSpPr>
        <p:spPr>
          <a:xfrm>
            <a:off x="1219200" y="304800"/>
            <a:ext cx="7696200" cy="4724400"/>
          </a:xfrm>
        </p:spPr>
        <p:txBody>
          <a:bodyPr>
            <a:noAutofit/>
          </a:bodyPr>
          <a:lstStyle/>
          <a:p>
            <a:pPr>
              <a:buNone/>
            </a:pPr>
            <a:r>
              <a:rPr lang="en-US" sz="1600" dirty="0" smtClean="0"/>
              <a:t>class </a:t>
            </a:r>
            <a:r>
              <a:rPr lang="en-US" sz="1600" dirty="0" err="1" smtClean="0"/>
              <a:t>DemoJoin</a:t>
            </a:r>
            <a:r>
              <a:rPr lang="en-US" sz="1600" dirty="0" smtClean="0"/>
              <a:t> </a:t>
            </a:r>
          </a:p>
          <a:p>
            <a:pPr>
              <a:buNone/>
            </a:pPr>
            <a:r>
              <a:rPr lang="en-US" sz="1600" dirty="0" smtClean="0"/>
              <a:t>{</a:t>
            </a:r>
          </a:p>
          <a:p>
            <a:pPr>
              <a:buNone/>
            </a:pPr>
            <a:r>
              <a:rPr lang="en-US" sz="1600" dirty="0" smtClean="0"/>
              <a:t>public static void main(String </a:t>
            </a:r>
            <a:r>
              <a:rPr lang="en-US" sz="1600" dirty="0" err="1" smtClean="0"/>
              <a:t>args</a:t>
            </a:r>
            <a:r>
              <a:rPr lang="en-US" sz="1600" dirty="0" smtClean="0"/>
              <a:t>[]) {</a:t>
            </a:r>
          </a:p>
          <a:p>
            <a:pPr>
              <a:buNone/>
            </a:pPr>
            <a:r>
              <a:rPr lang="en-US" sz="1600" dirty="0" err="1" smtClean="0"/>
              <a:t>NewThread</a:t>
            </a:r>
            <a:r>
              <a:rPr lang="en-US" sz="1600" dirty="0" smtClean="0"/>
              <a:t> ob1 = new </a:t>
            </a:r>
            <a:r>
              <a:rPr lang="en-US" sz="1600" dirty="0" err="1" smtClean="0"/>
              <a:t>NewThread</a:t>
            </a:r>
            <a:r>
              <a:rPr lang="en-US" sz="1600" dirty="0" smtClean="0"/>
              <a:t>("One");</a:t>
            </a:r>
          </a:p>
          <a:p>
            <a:pPr>
              <a:buNone/>
            </a:pPr>
            <a:r>
              <a:rPr lang="en-US" sz="1600" dirty="0" err="1" smtClean="0"/>
              <a:t>NewThread</a:t>
            </a:r>
            <a:r>
              <a:rPr lang="en-US" sz="1600" dirty="0" smtClean="0"/>
              <a:t> ob2 = new </a:t>
            </a:r>
            <a:r>
              <a:rPr lang="en-US" sz="1600" dirty="0" err="1" smtClean="0"/>
              <a:t>NewThread</a:t>
            </a:r>
            <a:r>
              <a:rPr lang="en-US" sz="1600" dirty="0" smtClean="0"/>
              <a:t>("Two");</a:t>
            </a:r>
          </a:p>
          <a:p>
            <a:pPr>
              <a:buNone/>
            </a:pPr>
            <a:r>
              <a:rPr lang="en-US" sz="1600" dirty="0" err="1" smtClean="0"/>
              <a:t>NewThread</a:t>
            </a:r>
            <a:r>
              <a:rPr lang="en-US" sz="1600" dirty="0" smtClean="0"/>
              <a:t> ob3 = new </a:t>
            </a:r>
            <a:r>
              <a:rPr lang="en-US" sz="1600" dirty="0" err="1" smtClean="0"/>
              <a:t>NewThread</a:t>
            </a:r>
            <a:r>
              <a:rPr lang="en-US" sz="1600" dirty="0" smtClean="0"/>
              <a:t>("Three");</a:t>
            </a:r>
          </a:p>
          <a:p>
            <a:pPr>
              <a:buNone/>
            </a:pPr>
            <a:r>
              <a:rPr lang="en-US" sz="1600" dirty="0" smtClean="0">
                <a:solidFill>
                  <a:srgbClr val="7030A0"/>
                </a:solidFill>
              </a:rPr>
              <a:t>// checking status of threads</a:t>
            </a:r>
          </a:p>
          <a:p>
            <a:pPr>
              <a:buNone/>
            </a:pPr>
            <a:r>
              <a:rPr lang="en-US" sz="1600" dirty="0" err="1" smtClean="0"/>
              <a:t>System.out.println</a:t>
            </a:r>
            <a:r>
              <a:rPr lang="en-US" sz="1600" dirty="0" smtClean="0"/>
              <a:t>("Thread One is alive: “ + ob1.t.isAlive());</a:t>
            </a:r>
          </a:p>
          <a:p>
            <a:pPr>
              <a:buNone/>
            </a:pPr>
            <a:r>
              <a:rPr lang="en-US" sz="1600" dirty="0" err="1" smtClean="0"/>
              <a:t>System.out.println</a:t>
            </a:r>
            <a:r>
              <a:rPr lang="en-US" sz="1600" dirty="0" smtClean="0"/>
              <a:t>("Thread Two is alive: “ + ob2.t.isAlive());</a:t>
            </a:r>
          </a:p>
          <a:p>
            <a:pPr>
              <a:buNone/>
            </a:pPr>
            <a:r>
              <a:rPr lang="en-US" sz="1600" dirty="0" err="1" smtClean="0"/>
              <a:t>System.out.println</a:t>
            </a:r>
            <a:r>
              <a:rPr lang="en-US" sz="1600" dirty="0" smtClean="0"/>
              <a:t>("Thread Three is alive: “ + ob3.t.isAlive());</a:t>
            </a:r>
          </a:p>
        </p:txBody>
      </p:sp>
      <p:sp>
        <p:nvSpPr>
          <p:cNvPr id="6" name="Slide Number Placeholder 5"/>
          <p:cNvSpPr>
            <a:spLocks noGrp="1"/>
          </p:cNvSpPr>
          <p:nvPr>
            <p:ph type="sldNum" sz="quarter" idx="12"/>
          </p:nvPr>
        </p:nvSpPr>
        <p:spPr/>
        <p:txBody>
          <a:bodyPr/>
          <a:lstStyle/>
          <a:p>
            <a:fld id="{E646C0B9-6AC2-41F9-8EAC-41CD49C49566}" type="slidenum">
              <a:rPr lang="en-US"/>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1480</TotalTime>
  <Words>1675</Words>
  <Application>Microsoft Office PowerPoint</Application>
  <PresentationFormat>On-screen Show (4:3)</PresentationFormat>
  <Paragraphs>312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Solstice</vt:lpstr>
      <vt:lpstr>MULTITHREADING</vt:lpstr>
      <vt:lpstr>Learning Outcomes</vt:lpstr>
      <vt:lpstr>Choosing an Approach for thread creation</vt:lpstr>
      <vt:lpstr>Creation of multiple threads</vt:lpstr>
      <vt:lpstr>Creation of multiple threads</vt:lpstr>
      <vt:lpstr>Creation of multiple threads</vt:lpstr>
      <vt:lpstr>The output from this program</vt:lpstr>
      <vt:lpstr>Using isAlive( ) and join( )</vt:lpstr>
      <vt:lpstr>Using isAlive( ) and join( )</vt:lpstr>
      <vt:lpstr>Using isAlive( ) and join( )</vt:lpstr>
      <vt:lpstr>The output from this program</vt:lpstr>
      <vt:lpstr>The output from this program</vt:lpstr>
      <vt:lpstr>Thread Priorities</vt:lpstr>
      <vt:lpstr>Real World Example</vt:lpstr>
      <vt:lpstr>Real World Example</vt:lpstr>
      <vt:lpstr>Real World Example</vt:lpstr>
      <vt:lpstr>Slide 17</vt:lpstr>
      <vt:lpstr>Real World Example</vt:lpstr>
      <vt:lpstr>Real World Example</vt:lpstr>
      <vt:lpstr>Real World Example</vt:lpstr>
      <vt:lpstr>Thread Synchronization</vt:lpstr>
      <vt:lpstr>Thread Synchronization</vt:lpstr>
      <vt:lpstr>Thread Synchronization</vt:lpstr>
      <vt:lpstr>Thread Synchronization</vt:lpstr>
      <vt:lpstr>Thread Synchronization</vt:lpstr>
      <vt:lpstr>Thread Synchronization</vt:lpstr>
      <vt:lpstr>Thread Synchronization</vt:lpstr>
      <vt:lpstr>Thread Synchronization</vt:lpstr>
      <vt:lpstr>Interthread Communication</vt:lpstr>
      <vt:lpstr>Producer Consumer Problem with only Synchronization</vt:lpstr>
      <vt:lpstr>Producer Consumer Problem with only Synchronization</vt:lpstr>
      <vt:lpstr>Producer Consumer Problem with only Synchronization</vt:lpstr>
      <vt:lpstr>Interthread Communication</vt:lpstr>
      <vt:lpstr>Producer Consumer Problem with only Synchronization</vt:lpstr>
      <vt:lpstr>Producer Consumer Problem with only Synchronization</vt:lpstr>
      <vt:lpstr>Producer Consumer Problem with only Synchronization</vt:lpstr>
      <vt:lpstr>Slide 37</vt:lpstr>
    </vt:vector>
  </TitlesOfParts>
  <Company>Santa Clara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Payment Systems</dc:title>
  <dc:creator>jholliday</dc:creator>
  <cp:lastModifiedBy>mrs</cp:lastModifiedBy>
  <cp:revision>63</cp:revision>
  <dcterms:created xsi:type="dcterms:W3CDTF">2005-02-15T23:23:49Z</dcterms:created>
  <dcterms:modified xsi:type="dcterms:W3CDTF">2017-03-10T19:02:08Z</dcterms:modified>
</cp:coreProperties>
</file>