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28" name="Shape 228"/>
          <p:cNvSpPr/>
          <p:nvPr>
            <p:ph type="sldImg"/>
          </p:nvPr>
        </p:nvSpPr>
        <p:spPr>
          <a:xfrm>
            <a:off x="1143000" y="685800"/>
            <a:ext cx="4572000" cy="3429000"/>
          </a:xfrm>
          <a:prstGeom prst="rect">
            <a:avLst/>
          </a:prstGeom>
        </p:spPr>
        <p:txBody>
          <a:bodyPr/>
          <a:lstStyle/>
          <a:p>
            <a:pPr/>
          </a:p>
        </p:txBody>
      </p:sp>
      <p:sp>
        <p:nvSpPr>
          <p:cNvPr id="229" name="Shape 2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bg>
      <p:bgPr>
        <a:solidFill>
          <a:srgbClr val="161734"/>
        </a:solidFill>
      </p:bgPr>
    </p:bg>
    <p:spTree>
      <p:nvGrpSpPr>
        <p:cNvPr id="1" name=""/>
        <p:cNvGrpSpPr/>
        <p:nvPr/>
      </p:nvGrpSpPr>
      <p:grpSpPr>
        <a:xfrm>
          <a:off x="0" y="0"/>
          <a:ext cx="0" cy="0"/>
          <a:chOff x="0" y="0"/>
          <a:chExt cx="0" cy="0"/>
        </a:xfrm>
      </p:grpSpPr>
      <p:sp>
        <p:nvSpPr>
          <p:cNvPr id="107" name="Title Text"/>
          <p:cNvSpPr txBox="1"/>
          <p:nvPr>
            <p:ph type="title"/>
          </p:nvPr>
        </p:nvSpPr>
        <p:spPr>
          <a:xfrm>
            <a:off x="1647825" y="809625"/>
            <a:ext cx="5848349" cy="1603800"/>
          </a:xfrm>
          <a:prstGeom prst="rect">
            <a:avLst/>
          </a:prstGeom>
        </p:spPr>
        <p:txBody>
          <a:bodyPr lIns="0" tIns="0" rIns="0" bIns="0" anchor="b"/>
          <a:lstStyle>
            <a:lvl1pPr algn="ctr">
              <a:defRPr sz="2100">
                <a:solidFill>
                  <a:srgbClr val="FFFFFF"/>
                </a:solidFill>
                <a:latin typeface="Rockwell"/>
                <a:ea typeface="Rockwell"/>
                <a:cs typeface="Rockwell"/>
                <a:sym typeface="Rockwell"/>
              </a:defRPr>
            </a:lvl1pPr>
          </a:lstStyle>
          <a:p>
            <a:pPr/>
            <a:r>
              <a:t>Title Text</a:t>
            </a:r>
          </a:p>
        </p:txBody>
      </p:sp>
      <p:sp>
        <p:nvSpPr>
          <p:cNvPr id="108" name="Body Level One…"/>
          <p:cNvSpPr txBox="1"/>
          <p:nvPr>
            <p:ph type="body" sz="quarter" idx="1"/>
          </p:nvPr>
        </p:nvSpPr>
        <p:spPr>
          <a:xfrm>
            <a:off x="2481263" y="3084909"/>
            <a:ext cx="4181476" cy="1241822"/>
          </a:xfrm>
          <a:prstGeom prst="rect">
            <a:avLst/>
          </a:prstGeom>
        </p:spPr>
        <p:txBody>
          <a:bodyPr lIns="0" tIns="0" rIns="0" bIns="0"/>
          <a:lstStyle>
            <a:lvl1pPr marL="323850" indent="-190500" algn="ctr">
              <a:lnSpc>
                <a:spcPct val="125000"/>
              </a:lnSpc>
              <a:spcBef>
                <a:spcPts val="800"/>
              </a:spcBef>
              <a:buClrTx/>
              <a:buSzTx/>
              <a:buFontTx/>
              <a:buNone/>
              <a:defRPr>
                <a:solidFill>
                  <a:srgbClr val="FFFFFF"/>
                </a:solidFill>
                <a:latin typeface="Avenir Roman"/>
                <a:ea typeface="Avenir Roman"/>
                <a:cs typeface="Avenir Roman"/>
                <a:sym typeface="Avenir Roman"/>
              </a:defRPr>
            </a:lvl1pPr>
            <a:lvl2pPr marL="323850" indent="361950" algn="ctr">
              <a:lnSpc>
                <a:spcPct val="125000"/>
              </a:lnSpc>
              <a:spcBef>
                <a:spcPts val="800"/>
              </a:spcBef>
              <a:buClrTx/>
              <a:buSzTx/>
              <a:buFontTx/>
              <a:buNone/>
              <a:defRPr>
                <a:solidFill>
                  <a:srgbClr val="FFFFFF"/>
                </a:solidFill>
                <a:latin typeface="Avenir Roman"/>
                <a:ea typeface="Avenir Roman"/>
                <a:cs typeface="Avenir Roman"/>
                <a:sym typeface="Avenir Roman"/>
              </a:defRPr>
            </a:lvl2pPr>
            <a:lvl3pPr marL="323850" indent="723900" algn="ctr">
              <a:lnSpc>
                <a:spcPct val="125000"/>
              </a:lnSpc>
              <a:spcBef>
                <a:spcPts val="800"/>
              </a:spcBef>
              <a:buClrTx/>
              <a:buSzTx/>
              <a:buFontTx/>
              <a:buNone/>
              <a:defRPr>
                <a:solidFill>
                  <a:srgbClr val="FFFFFF"/>
                </a:solidFill>
                <a:latin typeface="Avenir Roman"/>
                <a:ea typeface="Avenir Roman"/>
                <a:cs typeface="Avenir Roman"/>
                <a:sym typeface="Avenir Roman"/>
              </a:defRPr>
            </a:lvl3pPr>
            <a:lvl4pPr marL="323850" indent="1276350" algn="ctr">
              <a:lnSpc>
                <a:spcPct val="125000"/>
              </a:lnSpc>
              <a:spcBef>
                <a:spcPts val="800"/>
              </a:spcBef>
              <a:buClrTx/>
              <a:buSzTx/>
              <a:buFontTx/>
              <a:buNone/>
              <a:defRPr>
                <a:solidFill>
                  <a:srgbClr val="FFFFFF"/>
                </a:solidFill>
                <a:latin typeface="Avenir Roman"/>
                <a:ea typeface="Avenir Roman"/>
                <a:cs typeface="Avenir Roman"/>
                <a:sym typeface="Avenir Roman"/>
              </a:defRPr>
            </a:lvl4pPr>
            <a:lvl5pPr marL="323850" indent="1638300" algn="ctr">
              <a:lnSpc>
                <a:spcPct val="125000"/>
              </a:lnSpc>
              <a:spcBef>
                <a:spcPts val="800"/>
              </a:spcBef>
              <a:buClrTx/>
              <a:buSzTx/>
              <a:buFontTx/>
              <a:buNone/>
              <a:defRPr>
                <a:solidFill>
                  <a:srgbClr val="FFFFFF"/>
                </a:solidFill>
                <a:latin typeface="Avenir Roman"/>
                <a:ea typeface="Avenir Roman"/>
                <a:cs typeface="Avenir Roman"/>
                <a:sym typeface="Avenir Roman"/>
              </a:defRPr>
            </a:lvl5pPr>
          </a:lstStyle>
          <a:p>
            <a:pPr/>
            <a:r>
              <a:t>Body Level One</a:t>
            </a:r>
          </a:p>
          <a:p>
            <a:pPr lvl="1"/>
            <a:r>
              <a:t>Body Level Two</a:t>
            </a:r>
          </a:p>
          <a:p>
            <a:pPr lvl="2"/>
            <a:r>
              <a:t>Body Level Three</a:t>
            </a:r>
          </a:p>
          <a:p>
            <a:pPr lvl="3"/>
            <a:r>
              <a:t>Body Level Four</a:t>
            </a:r>
          </a:p>
          <a:p>
            <a:pPr lvl="4"/>
            <a:r>
              <a:t>Body Level Five</a:t>
            </a:r>
          </a:p>
        </p:txBody>
      </p:sp>
      <p:sp>
        <p:nvSpPr>
          <p:cNvPr id="109" name="Google Shape;62;p14"/>
          <p:cNvSpPr/>
          <p:nvPr/>
        </p:nvSpPr>
        <p:spPr>
          <a:xfrm>
            <a:off x="4369499" y="2768152"/>
            <a:ext cx="405001" cy="1"/>
          </a:xfrm>
          <a:prstGeom prst="line">
            <a:avLst/>
          </a:prstGeom>
          <a:ln w="12700">
            <a:solidFill>
              <a:srgbClr val="FFFFFF"/>
            </a:solidFill>
          </a:ln>
        </p:spPr>
        <p:txBody>
          <a:bodyPr lIns="0" tIns="0" rIns="0" bIns="0"/>
          <a:lstStyle/>
          <a:p>
            <a:pPr/>
          </a:p>
        </p:txBody>
      </p:sp>
      <p:grpSp>
        <p:nvGrpSpPr>
          <p:cNvPr id="114" name="Google Shape;63;p14"/>
          <p:cNvGrpSpPr/>
          <p:nvPr/>
        </p:nvGrpSpPr>
        <p:grpSpPr>
          <a:xfrm>
            <a:off x="7475052" y="3331256"/>
            <a:ext cx="1045771" cy="1035957"/>
            <a:chOff x="0" y="0"/>
            <a:chExt cx="1045770" cy="1035956"/>
          </a:xfrm>
        </p:grpSpPr>
        <p:sp>
          <p:nvSpPr>
            <p:cNvPr id="110" name="Google Shape;64;p14"/>
            <p:cNvSpPr/>
            <p:nvPr/>
          </p:nvSpPr>
          <p:spPr>
            <a:xfrm flipH="1" rot="2700000">
              <a:off x="330564" y="41414"/>
              <a:ext cx="428866" cy="9875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68" y="0"/>
                  </a:moveTo>
                  <a:lnTo>
                    <a:pt x="10800" y="52"/>
                  </a:lnTo>
                  <a:lnTo>
                    <a:pt x="10856" y="30"/>
                  </a:lnTo>
                  <a:lnTo>
                    <a:pt x="10932" y="0"/>
                  </a:lnTo>
                  <a:lnTo>
                    <a:pt x="10932" y="104"/>
                  </a:lnTo>
                  <a:lnTo>
                    <a:pt x="11680" y="399"/>
                  </a:lnTo>
                  <a:cubicBezTo>
                    <a:pt x="17809" y="3061"/>
                    <a:pt x="21600" y="6738"/>
                    <a:pt x="21600" y="10800"/>
                  </a:cubicBezTo>
                  <a:cubicBezTo>
                    <a:pt x="21600" y="14862"/>
                    <a:pt x="17809" y="18539"/>
                    <a:pt x="11680" y="21201"/>
                  </a:cubicBezTo>
                  <a:lnTo>
                    <a:pt x="10932" y="21496"/>
                  </a:lnTo>
                  <a:lnTo>
                    <a:pt x="10932" y="21600"/>
                  </a:lnTo>
                  <a:lnTo>
                    <a:pt x="10856" y="21570"/>
                  </a:lnTo>
                  <a:lnTo>
                    <a:pt x="10800" y="21548"/>
                  </a:lnTo>
                  <a:lnTo>
                    <a:pt x="10668" y="21600"/>
                  </a:lnTo>
                  <a:lnTo>
                    <a:pt x="10668" y="21496"/>
                  </a:lnTo>
                  <a:lnTo>
                    <a:pt x="9920" y="21201"/>
                  </a:lnTo>
                  <a:cubicBezTo>
                    <a:pt x="3791" y="18539"/>
                    <a:pt x="0" y="14862"/>
                    <a:pt x="0" y="10800"/>
                  </a:cubicBezTo>
                  <a:cubicBezTo>
                    <a:pt x="0" y="6738"/>
                    <a:pt x="3791" y="3061"/>
                    <a:pt x="9920" y="399"/>
                  </a:cubicBezTo>
                  <a:lnTo>
                    <a:pt x="10668" y="104"/>
                  </a:lnTo>
                  <a:close/>
                </a:path>
              </a:pathLst>
            </a:custGeom>
            <a:solidFill>
              <a:srgbClr val="673BB1">
                <a:alpha val="40000"/>
              </a:srgbClr>
            </a:solidFill>
            <a:ln w="12700" cap="flat">
              <a:noFill/>
              <a:miter lim="400000"/>
            </a:ln>
            <a:effectLst/>
          </p:spPr>
          <p:txBody>
            <a:bodyPr wrap="square" lIns="0" tIns="0" rIns="0" bIns="0" numCol="1" anchor="ctr">
              <a:noAutofit/>
            </a:bodyPr>
            <a:lstStyle/>
            <a:p>
              <a:pPr algn="ctr">
                <a:defRPr>
                  <a:solidFill>
                    <a:srgbClr val="FFFFFF"/>
                  </a:solidFill>
                  <a:latin typeface="Avenir Roman"/>
                  <a:ea typeface="Avenir Roman"/>
                  <a:cs typeface="Avenir Roman"/>
                  <a:sym typeface="Avenir Roman"/>
                </a:defRPr>
              </a:pPr>
            </a:p>
          </p:txBody>
        </p:sp>
        <p:grpSp>
          <p:nvGrpSpPr>
            <p:cNvPr id="113" name="Google Shape;65;p14"/>
            <p:cNvGrpSpPr/>
            <p:nvPr/>
          </p:nvGrpSpPr>
          <p:grpSpPr>
            <a:xfrm>
              <a:off x="0" y="0"/>
              <a:ext cx="1007992" cy="1009525"/>
              <a:chOff x="0" y="0"/>
              <a:chExt cx="1007991" cy="1009524"/>
            </a:xfrm>
          </p:grpSpPr>
          <p:sp>
            <p:nvSpPr>
              <p:cNvPr id="111" name="Google Shape;66;p14"/>
              <p:cNvSpPr/>
              <p:nvPr/>
            </p:nvSpPr>
            <p:spPr>
              <a:xfrm flipH="1" rot="2700000">
                <a:off x="294047" y="7527"/>
                <a:ext cx="428866" cy="98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920" y="349"/>
                    </a:moveTo>
                    <a:lnTo>
                      <a:pt x="10800" y="0"/>
                    </a:lnTo>
                    <a:lnTo>
                      <a:pt x="11680" y="349"/>
                    </a:lnTo>
                    <a:cubicBezTo>
                      <a:pt x="17809" y="3020"/>
                      <a:pt x="21600" y="6710"/>
                      <a:pt x="21600" y="10787"/>
                    </a:cubicBezTo>
                    <a:cubicBezTo>
                      <a:pt x="21600" y="14863"/>
                      <a:pt x="17809" y="18554"/>
                      <a:pt x="11680" y="21225"/>
                    </a:cubicBezTo>
                    <a:lnTo>
                      <a:pt x="10797" y="21600"/>
                    </a:lnTo>
                    <a:lnTo>
                      <a:pt x="9920" y="21225"/>
                    </a:lnTo>
                    <a:cubicBezTo>
                      <a:pt x="3791" y="18554"/>
                      <a:pt x="0" y="14863"/>
                      <a:pt x="0" y="10787"/>
                    </a:cubicBezTo>
                    <a:cubicBezTo>
                      <a:pt x="0" y="6710"/>
                      <a:pt x="3791" y="3020"/>
                      <a:pt x="9920" y="349"/>
                    </a:cubicBezTo>
                    <a:close/>
                  </a:path>
                </a:pathLst>
              </a:custGeom>
              <a:noFill/>
              <a:ln w="12700" cap="flat">
                <a:solidFill>
                  <a:srgbClr val="FFFFFF"/>
                </a:solidFill>
                <a:prstDash val="solid"/>
                <a:round/>
              </a:ln>
              <a:effectLst/>
            </p:spPr>
            <p:txBody>
              <a:bodyPr wrap="square" lIns="0" tIns="0" rIns="0" bIns="0" numCol="1" anchor="ctr">
                <a:noAutofit/>
              </a:bodyPr>
              <a:lstStyle/>
              <a:p>
                <a:pPr algn="ctr">
                  <a:defRPr>
                    <a:solidFill>
                      <a:srgbClr val="FFFFFF"/>
                    </a:solidFill>
                    <a:latin typeface="Avenir Roman"/>
                    <a:ea typeface="Avenir Roman"/>
                    <a:cs typeface="Avenir Roman"/>
                    <a:sym typeface="Avenir Roman"/>
                  </a:defRPr>
                </a:pPr>
              </a:p>
            </p:txBody>
          </p:sp>
          <p:sp>
            <p:nvSpPr>
              <p:cNvPr id="112" name="Google Shape;67;p14"/>
              <p:cNvSpPr/>
              <p:nvPr/>
            </p:nvSpPr>
            <p:spPr>
              <a:xfrm flipH="1">
                <a:off x="-1" y="150390"/>
                <a:ext cx="859136" cy="859135"/>
              </a:xfrm>
              <a:prstGeom prst="line">
                <a:avLst/>
              </a:prstGeom>
              <a:noFill/>
              <a:ln w="12700" cap="flat">
                <a:solidFill>
                  <a:srgbClr val="FFFFFF"/>
                </a:solidFill>
                <a:prstDash val="solid"/>
                <a:round/>
              </a:ln>
              <a:effectLst/>
            </p:spPr>
            <p:txBody>
              <a:bodyPr wrap="square" lIns="0" tIns="0" rIns="0" bIns="0" numCol="1" anchor="t">
                <a:noAutofit/>
              </a:bodyPr>
              <a:lstStyle/>
              <a:p>
                <a:pPr/>
              </a:p>
            </p:txBody>
          </p:sp>
        </p:grpSp>
      </p:grpSp>
      <p:sp>
        <p:nvSpPr>
          <p:cNvPr id="115" name="Slide Number"/>
          <p:cNvSpPr txBox="1"/>
          <p:nvPr>
            <p:ph type="sldNum" sz="quarter" idx="2"/>
          </p:nvPr>
        </p:nvSpPr>
        <p:spPr>
          <a:xfrm>
            <a:off x="8611258" y="4870148"/>
            <a:ext cx="127001" cy="139701"/>
          </a:xfrm>
          <a:prstGeom prst="rect">
            <a:avLst/>
          </a:prstGeom>
        </p:spPr>
        <p:txBody>
          <a:bodyPr lIns="0" tIns="0" rIns="0" bIns="0"/>
          <a:lstStyle>
            <a:lvl1pPr>
              <a:defRPr sz="800">
                <a:solidFill>
                  <a:srgbClr val="FFFFFF"/>
                </a:solidFill>
                <a:latin typeface="Avenir Roman"/>
                <a:ea typeface="Avenir Roman"/>
                <a:cs typeface="Avenir Roman"/>
                <a:sym typeface="Avenir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bg>
      <p:bgPr>
        <a:solidFill>
          <a:srgbClr val="161734"/>
        </a:solidFill>
      </p:bgPr>
    </p:bg>
    <p:spTree>
      <p:nvGrpSpPr>
        <p:cNvPr id="1" name=""/>
        <p:cNvGrpSpPr/>
        <p:nvPr/>
      </p:nvGrpSpPr>
      <p:grpSpPr>
        <a:xfrm>
          <a:off x="0" y="0"/>
          <a:ext cx="0" cy="0"/>
          <a:chOff x="0" y="0"/>
          <a:chExt cx="0" cy="0"/>
        </a:xfrm>
      </p:grpSpPr>
      <p:sp>
        <p:nvSpPr>
          <p:cNvPr id="122" name="Title Text"/>
          <p:cNvSpPr txBox="1"/>
          <p:nvPr>
            <p:ph type="title"/>
          </p:nvPr>
        </p:nvSpPr>
        <p:spPr>
          <a:xfrm>
            <a:off x="809625" y="758427"/>
            <a:ext cx="7519989" cy="491729"/>
          </a:xfrm>
          <a:prstGeom prst="rect">
            <a:avLst/>
          </a:prstGeom>
        </p:spPr>
        <p:txBody>
          <a:bodyPr lIns="0" tIns="0" rIns="0" bIns="0"/>
          <a:lstStyle>
            <a:lvl1pPr>
              <a:defRPr sz="2100">
                <a:solidFill>
                  <a:srgbClr val="FFFFFF"/>
                </a:solidFill>
                <a:latin typeface="Rockwell"/>
                <a:ea typeface="Rockwell"/>
                <a:cs typeface="Rockwell"/>
                <a:sym typeface="Rockwell"/>
              </a:defRPr>
            </a:lvl1pPr>
          </a:lstStyle>
          <a:p>
            <a:pPr/>
            <a:r>
              <a:t>Title Text</a:t>
            </a:r>
          </a:p>
        </p:txBody>
      </p:sp>
      <p:sp>
        <p:nvSpPr>
          <p:cNvPr id="123" name="Body Level One…"/>
          <p:cNvSpPr txBox="1"/>
          <p:nvPr>
            <p:ph type="body" idx="1"/>
          </p:nvPr>
        </p:nvSpPr>
        <p:spPr>
          <a:xfrm>
            <a:off x="809625" y="1343025"/>
            <a:ext cx="7519989" cy="2983707"/>
          </a:xfrm>
          <a:prstGeom prst="rect">
            <a:avLst/>
          </a:prstGeom>
        </p:spPr>
        <p:txBody>
          <a:bodyPr lIns="0" tIns="0" rIns="0" bIns="0"/>
          <a:lstStyle>
            <a:lvl1pPr indent="-317500">
              <a:lnSpc>
                <a:spcPct val="125000"/>
              </a:lnSpc>
              <a:spcBef>
                <a:spcPts val="800"/>
              </a:spcBef>
              <a:buClr>
                <a:srgbClr val="DB93AE"/>
              </a:buClr>
              <a:buSzPts val="1500"/>
              <a:buFont typeface="Helvetica"/>
              <a:buChar char="·"/>
              <a:defRPr sz="1500">
                <a:solidFill>
                  <a:srgbClr val="FFFFFF"/>
                </a:solidFill>
                <a:latin typeface="Avenir Roman"/>
                <a:ea typeface="Avenir Roman"/>
                <a:cs typeface="Avenir Roman"/>
                <a:sym typeface="Avenir Roman"/>
              </a:defRPr>
            </a:lvl1pPr>
            <a:lvl2pPr marL="0" indent="685800">
              <a:lnSpc>
                <a:spcPct val="125000"/>
              </a:lnSpc>
              <a:spcBef>
                <a:spcPts val="800"/>
              </a:spcBef>
              <a:buClr>
                <a:srgbClr val="DB93AE"/>
              </a:buClr>
              <a:buSzTx/>
              <a:buFont typeface="Helvetica"/>
              <a:buNone/>
              <a:defRPr sz="1500">
                <a:solidFill>
                  <a:srgbClr val="FFFFFF"/>
                </a:solidFill>
                <a:latin typeface="Avenir Roman"/>
                <a:ea typeface="Avenir Roman"/>
                <a:cs typeface="Avenir Roman"/>
                <a:sym typeface="Avenir Roman"/>
              </a:defRPr>
            </a:lvl2pPr>
            <a:lvl3pPr marL="1371600" indent="-317500">
              <a:lnSpc>
                <a:spcPct val="125000"/>
              </a:lnSpc>
              <a:spcBef>
                <a:spcPts val="800"/>
              </a:spcBef>
              <a:buClr>
                <a:srgbClr val="DB93AE"/>
              </a:buClr>
              <a:buSzPts val="1500"/>
              <a:buFont typeface="Helvetica"/>
              <a:buChar char="·"/>
              <a:defRPr sz="1500">
                <a:solidFill>
                  <a:srgbClr val="FFFFFF"/>
                </a:solidFill>
                <a:latin typeface="Avenir Roman"/>
                <a:ea typeface="Avenir Roman"/>
                <a:cs typeface="Avenir Roman"/>
                <a:sym typeface="Avenir Roman"/>
              </a:defRPr>
            </a:lvl3pPr>
            <a:lvl4pPr marL="0" indent="1600200">
              <a:lnSpc>
                <a:spcPct val="125000"/>
              </a:lnSpc>
              <a:spcBef>
                <a:spcPts val="800"/>
              </a:spcBef>
              <a:buClr>
                <a:srgbClr val="DB93AE"/>
              </a:buClr>
              <a:buSzTx/>
              <a:buFont typeface="Helvetica"/>
              <a:buNone/>
              <a:defRPr sz="1500">
                <a:solidFill>
                  <a:srgbClr val="FFFFFF"/>
                </a:solidFill>
                <a:latin typeface="Avenir Roman"/>
                <a:ea typeface="Avenir Roman"/>
                <a:cs typeface="Avenir Roman"/>
                <a:sym typeface="Avenir Roman"/>
              </a:defRPr>
            </a:lvl4pPr>
            <a:lvl5pPr marL="2286000" indent="-317500">
              <a:lnSpc>
                <a:spcPct val="125000"/>
              </a:lnSpc>
              <a:spcBef>
                <a:spcPts val="800"/>
              </a:spcBef>
              <a:buClr>
                <a:srgbClr val="DB93AE"/>
              </a:buClr>
              <a:buSzPts val="1500"/>
              <a:buFont typeface="Helvetica"/>
              <a:buChar char="·"/>
              <a:defRPr sz="1500">
                <a:solidFill>
                  <a:srgbClr val="FFFFFF"/>
                </a:solidFill>
                <a:latin typeface="Avenir Roman"/>
                <a:ea typeface="Avenir Roman"/>
                <a:cs typeface="Avenir Roman"/>
                <a:sym typeface="Avenir Roman"/>
              </a:defRPr>
            </a:lvl5p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xfrm>
            <a:off x="8611258" y="4870148"/>
            <a:ext cx="127001" cy="139701"/>
          </a:xfrm>
          <a:prstGeom prst="rect">
            <a:avLst/>
          </a:prstGeom>
        </p:spPr>
        <p:txBody>
          <a:bodyPr lIns="0" tIns="0" rIns="0" bIns="0"/>
          <a:lstStyle>
            <a:lvl1pPr>
              <a:defRPr sz="800">
                <a:solidFill>
                  <a:srgbClr val="FFFFFF"/>
                </a:solidFill>
                <a:latin typeface="Avenir Roman"/>
                <a:ea typeface="Avenir Roman"/>
                <a:cs typeface="Avenir Roman"/>
                <a:sym typeface="Avenir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bg>
      <p:bgPr>
        <a:solidFill>
          <a:srgbClr val="161734"/>
        </a:solidFill>
      </p:bgPr>
    </p:bg>
    <p:spTree>
      <p:nvGrpSpPr>
        <p:cNvPr id="1" name=""/>
        <p:cNvGrpSpPr/>
        <p:nvPr/>
      </p:nvGrpSpPr>
      <p:grpSpPr>
        <a:xfrm>
          <a:off x="0" y="0"/>
          <a:ext cx="0" cy="0"/>
          <a:chOff x="0" y="0"/>
          <a:chExt cx="0" cy="0"/>
        </a:xfrm>
      </p:grpSpPr>
      <p:sp>
        <p:nvSpPr>
          <p:cNvPr id="131" name="Title Text"/>
          <p:cNvSpPr txBox="1"/>
          <p:nvPr>
            <p:ph type="title"/>
          </p:nvPr>
        </p:nvSpPr>
        <p:spPr>
          <a:xfrm>
            <a:off x="809625" y="1689497"/>
            <a:ext cx="3343275" cy="1762126"/>
          </a:xfrm>
          <a:prstGeom prst="rect">
            <a:avLst/>
          </a:prstGeom>
        </p:spPr>
        <p:txBody>
          <a:bodyPr lIns="0" tIns="0" rIns="0" bIns="0" anchor="ctr"/>
          <a:lstStyle>
            <a:lvl1pPr algn="ctr">
              <a:defRPr sz="2100">
                <a:solidFill>
                  <a:srgbClr val="FFFFFF"/>
                </a:solidFill>
                <a:latin typeface="Rockwell"/>
                <a:ea typeface="Rockwell"/>
                <a:cs typeface="Rockwell"/>
                <a:sym typeface="Rockwell"/>
              </a:defRPr>
            </a:lvl1pPr>
          </a:lstStyle>
          <a:p>
            <a:pPr/>
            <a:r>
              <a:t>Title Text</a:t>
            </a:r>
          </a:p>
        </p:txBody>
      </p:sp>
      <p:sp>
        <p:nvSpPr>
          <p:cNvPr id="132" name="Body Level One…"/>
          <p:cNvSpPr txBox="1"/>
          <p:nvPr>
            <p:ph type="body" sz="quarter" idx="1"/>
          </p:nvPr>
        </p:nvSpPr>
        <p:spPr>
          <a:xfrm>
            <a:off x="4991100" y="1689498"/>
            <a:ext cx="3338511" cy="1762126"/>
          </a:xfrm>
          <a:prstGeom prst="rect">
            <a:avLst/>
          </a:prstGeom>
        </p:spPr>
        <p:txBody>
          <a:bodyPr lIns="0" tIns="0" rIns="0" bIns="0" anchor="ctr"/>
          <a:lstStyle>
            <a:lvl1pPr marL="228600" indent="0">
              <a:lnSpc>
                <a:spcPct val="125000"/>
              </a:lnSpc>
              <a:spcBef>
                <a:spcPts val="800"/>
              </a:spcBef>
              <a:buClrTx/>
              <a:buSzTx/>
              <a:buFontTx/>
              <a:buNone/>
              <a:defRPr>
                <a:solidFill>
                  <a:srgbClr val="FFFFFF"/>
                </a:solidFill>
                <a:latin typeface="Avenir Roman"/>
                <a:ea typeface="Avenir Roman"/>
                <a:cs typeface="Avenir Roman"/>
                <a:sym typeface="Avenir Roman"/>
              </a:defRPr>
            </a:lvl1pPr>
            <a:lvl2pPr marL="228600" indent="457200">
              <a:lnSpc>
                <a:spcPct val="125000"/>
              </a:lnSpc>
              <a:spcBef>
                <a:spcPts val="800"/>
              </a:spcBef>
              <a:buClrTx/>
              <a:buSzTx/>
              <a:buFontTx/>
              <a:buNone/>
              <a:defRPr>
                <a:solidFill>
                  <a:srgbClr val="FFFFFF"/>
                </a:solidFill>
                <a:latin typeface="Avenir Roman"/>
                <a:ea typeface="Avenir Roman"/>
                <a:cs typeface="Avenir Roman"/>
                <a:sym typeface="Avenir Roman"/>
              </a:defRPr>
            </a:lvl2pPr>
            <a:lvl3pPr marL="228600" indent="914400">
              <a:lnSpc>
                <a:spcPct val="125000"/>
              </a:lnSpc>
              <a:spcBef>
                <a:spcPts val="800"/>
              </a:spcBef>
              <a:buClrTx/>
              <a:buSzTx/>
              <a:buFontTx/>
              <a:buNone/>
              <a:defRPr>
                <a:solidFill>
                  <a:srgbClr val="FFFFFF"/>
                </a:solidFill>
                <a:latin typeface="Avenir Roman"/>
                <a:ea typeface="Avenir Roman"/>
                <a:cs typeface="Avenir Roman"/>
                <a:sym typeface="Avenir Roman"/>
              </a:defRPr>
            </a:lvl3pPr>
            <a:lvl4pPr marL="228600" indent="1371600">
              <a:lnSpc>
                <a:spcPct val="125000"/>
              </a:lnSpc>
              <a:spcBef>
                <a:spcPts val="800"/>
              </a:spcBef>
              <a:buClrTx/>
              <a:buSzTx/>
              <a:buFontTx/>
              <a:buNone/>
              <a:defRPr>
                <a:solidFill>
                  <a:srgbClr val="FFFFFF"/>
                </a:solidFill>
                <a:latin typeface="Avenir Roman"/>
                <a:ea typeface="Avenir Roman"/>
                <a:cs typeface="Avenir Roman"/>
                <a:sym typeface="Avenir Roman"/>
              </a:defRPr>
            </a:lvl4pPr>
            <a:lvl5pPr marL="228600" indent="1828800">
              <a:lnSpc>
                <a:spcPct val="125000"/>
              </a:lnSpc>
              <a:spcBef>
                <a:spcPts val="800"/>
              </a:spcBef>
              <a:buClrTx/>
              <a:buSzTx/>
              <a:buFontTx/>
              <a:buNone/>
              <a:defRPr>
                <a:solidFill>
                  <a:srgbClr val="FFFFFF"/>
                </a:solidFill>
                <a:latin typeface="Avenir Roman"/>
                <a:ea typeface="Avenir Roman"/>
                <a:cs typeface="Avenir Roman"/>
                <a:sym typeface="Avenir Roman"/>
              </a:defRPr>
            </a:lvl5pPr>
          </a:lstStyle>
          <a:p>
            <a:pPr/>
            <a:r>
              <a:t>Body Level One</a:t>
            </a:r>
          </a:p>
          <a:p>
            <a:pPr lvl="1"/>
            <a:r>
              <a:t>Body Level Two</a:t>
            </a:r>
          </a:p>
          <a:p>
            <a:pPr lvl="2"/>
            <a:r>
              <a:t>Body Level Three</a:t>
            </a:r>
          </a:p>
          <a:p>
            <a:pPr lvl="3"/>
            <a:r>
              <a:t>Body Level Four</a:t>
            </a:r>
          </a:p>
          <a:p>
            <a:pPr lvl="4"/>
            <a:r>
              <a:t>Body Level Five</a:t>
            </a:r>
          </a:p>
        </p:txBody>
      </p:sp>
      <p:grpSp>
        <p:nvGrpSpPr>
          <p:cNvPr id="142" name="Google Shape;80;p16"/>
          <p:cNvGrpSpPr/>
          <p:nvPr/>
        </p:nvGrpSpPr>
        <p:grpSpPr>
          <a:xfrm>
            <a:off x="677640" y="699078"/>
            <a:ext cx="756608" cy="813760"/>
            <a:chOff x="0" y="0"/>
            <a:chExt cx="756607" cy="813758"/>
          </a:xfrm>
        </p:grpSpPr>
        <p:grpSp>
          <p:nvGrpSpPr>
            <p:cNvPr id="135" name="Google Shape;81;p16"/>
            <p:cNvGrpSpPr/>
            <p:nvPr/>
          </p:nvGrpSpPr>
          <p:grpSpPr>
            <a:xfrm>
              <a:off x="36416" y="267138"/>
              <a:ext cx="720192" cy="546621"/>
              <a:chOff x="0" y="0"/>
              <a:chExt cx="720191" cy="546619"/>
            </a:xfrm>
          </p:grpSpPr>
          <p:sp>
            <p:nvSpPr>
              <p:cNvPr id="133" name="Google Shape;82;p16"/>
              <p:cNvSpPr/>
              <p:nvPr/>
            </p:nvSpPr>
            <p:spPr>
              <a:xfrm rot="10800000">
                <a:off x="371637" y="0"/>
                <a:ext cx="348555" cy="3485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36" y="21600"/>
                    </a:moveTo>
                    <a:cubicBezTo>
                      <a:pt x="15429" y="21600"/>
                      <a:pt x="10122" y="19576"/>
                      <a:pt x="6073" y="15527"/>
                    </a:cubicBezTo>
                    <a:cubicBezTo>
                      <a:pt x="2024" y="11478"/>
                      <a:pt x="0" y="6171"/>
                      <a:pt x="0" y="864"/>
                    </a:cubicBezTo>
                    <a:lnTo>
                      <a:pt x="39" y="51"/>
                    </a:lnTo>
                    <a:lnTo>
                      <a:pt x="28" y="40"/>
                    </a:lnTo>
                    <a:lnTo>
                      <a:pt x="39" y="39"/>
                    </a:lnTo>
                    <a:lnTo>
                      <a:pt x="40" y="28"/>
                    </a:lnTo>
                    <a:lnTo>
                      <a:pt x="51" y="39"/>
                    </a:lnTo>
                    <a:lnTo>
                      <a:pt x="864" y="0"/>
                    </a:lnTo>
                    <a:cubicBezTo>
                      <a:pt x="6171" y="0"/>
                      <a:pt x="11478" y="2024"/>
                      <a:pt x="15527" y="6073"/>
                    </a:cubicBezTo>
                    <a:cubicBezTo>
                      <a:pt x="19576" y="10122"/>
                      <a:pt x="21600" y="15429"/>
                      <a:pt x="21600" y="20736"/>
                    </a:cubicBezTo>
                    <a:lnTo>
                      <a:pt x="21561" y="21549"/>
                    </a:lnTo>
                    <a:lnTo>
                      <a:pt x="21572" y="21560"/>
                    </a:lnTo>
                    <a:lnTo>
                      <a:pt x="21561" y="21561"/>
                    </a:lnTo>
                    <a:lnTo>
                      <a:pt x="21560" y="21572"/>
                    </a:lnTo>
                    <a:lnTo>
                      <a:pt x="21549" y="21561"/>
                    </a:lnTo>
                    <a:close/>
                  </a:path>
                </a:pathLst>
              </a:custGeom>
              <a:solidFill>
                <a:srgbClr val="673BB1">
                  <a:alpha val="40000"/>
                </a:srgbClr>
              </a:solidFill>
              <a:ln w="12700" cap="flat">
                <a:noFill/>
                <a:miter lim="400000"/>
              </a:ln>
              <a:effectLst/>
            </p:spPr>
            <p:txBody>
              <a:bodyPr wrap="square" lIns="0" tIns="0" rIns="0" bIns="0" numCol="1" anchor="ctr">
                <a:noAutofit/>
              </a:bodyPr>
              <a:lstStyle/>
              <a:p>
                <a:pPr algn="ctr">
                  <a:defRPr>
                    <a:solidFill>
                      <a:srgbClr val="FFFFFF"/>
                    </a:solidFill>
                    <a:latin typeface="Avenir Roman"/>
                    <a:ea typeface="Avenir Roman"/>
                    <a:cs typeface="Avenir Roman"/>
                    <a:sym typeface="Avenir Roman"/>
                  </a:defRPr>
                </a:pPr>
              </a:p>
            </p:txBody>
          </p:sp>
          <p:sp>
            <p:nvSpPr>
              <p:cNvPr id="134" name="Google Shape;83;p16"/>
              <p:cNvSpPr/>
              <p:nvPr/>
            </p:nvSpPr>
            <p:spPr>
              <a:xfrm rot="13500000">
                <a:off x="72187" y="125878"/>
                <a:ext cx="348555" cy="3485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2" y="21560"/>
                    </a:moveTo>
                    <a:lnTo>
                      <a:pt x="21561" y="21561"/>
                    </a:lnTo>
                    <a:lnTo>
                      <a:pt x="21560" y="21572"/>
                    </a:lnTo>
                    <a:lnTo>
                      <a:pt x="21549" y="21561"/>
                    </a:lnTo>
                    <a:lnTo>
                      <a:pt x="20736" y="21600"/>
                    </a:lnTo>
                    <a:cubicBezTo>
                      <a:pt x="15429" y="21600"/>
                      <a:pt x="10122" y="19576"/>
                      <a:pt x="6073" y="15527"/>
                    </a:cubicBezTo>
                    <a:cubicBezTo>
                      <a:pt x="2024" y="11478"/>
                      <a:pt x="0" y="6171"/>
                      <a:pt x="0" y="864"/>
                    </a:cubicBezTo>
                    <a:lnTo>
                      <a:pt x="39" y="51"/>
                    </a:lnTo>
                    <a:lnTo>
                      <a:pt x="28" y="40"/>
                    </a:lnTo>
                    <a:lnTo>
                      <a:pt x="39" y="39"/>
                    </a:lnTo>
                    <a:lnTo>
                      <a:pt x="40" y="28"/>
                    </a:lnTo>
                    <a:lnTo>
                      <a:pt x="51" y="39"/>
                    </a:lnTo>
                    <a:lnTo>
                      <a:pt x="864" y="0"/>
                    </a:lnTo>
                    <a:cubicBezTo>
                      <a:pt x="6171" y="0"/>
                      <a:pt x="11478" y="2024"/>
                      <a:pt x="15527" y="6073"/>
                    </a:cubicBezTo>
                    <a:cubicBezTo>
                      <a:pt x="19576" y="10122"/>
                      <a:pt x="21600" y="15429"/>
                      <a:pt x="21600" y="20736"/>
                    </a:cubicBezTo>
                    <a:lnTo>
                      <a:pt x="21561" y="21549"/>
                    </a:lnTo>
                    <a:close/>
                  </a:path>
                </a:pathLst>
              </a:custGeom>
              <a:solidFill>
                <a:srgbClr val="673BB1">
                  <a:alpha val="40000"/>
                </a:srgbClr>
              </a:solidFill>
              <a:ln w="12700" cap="flat">
                <a:noFill/>
                <a:miter lim="400000"/>
              </a:ln>
              <a:effectLst/>
            </p:spPr>
            <p:txBody>
              <a:bodyPr wrap="square" lIns="0" tIns="0" rIns="0" bIns="0" numCol="1" anchor="ctr">
                <a:noAutofit/>
              </a:bodyPr>
              <a:lstStyle/>
              <a:p>
                <a:pPr algn="ctr">
                  <a:defRPr>
                    <a:solidFill>
                      <a:srgbClr val="FFFFFF"/>
                    </a:solidFill>
                    <a:latin typeface="Avenir Roman"/>
                    <a:ea typeface="Avenir Roman"/>
                    <a:cs typeface="Avenir Roman"/>
                    <a:sym typeface="Avenir Roman"/>
                  </a:defRPr>
                </a:pPr>
              </a:p>
            </p:txBody>
          </p:sp>
        </p:grpSp>
        <p:grpSp>
          <p:nvGrpSpPr>
            <p:cNvPr id="141" name="Google Shape;84;p16"/>
            <p:cNvGrpSpPr/>
            <p:nvPr/>
          </p:nvGrpSpPr>
          <p:grpSpPr>
            <a:xfrm>
              <a:off x="0" y="-1"/>
              <a:ext cx="720192" cy="774671"/>
              <a:chOff x="0" y="0"/>
              <a:chExt cx="720191" cy="774669"/>
            </a:xfrm>
          </p:grpSpPr>
          <p:sp>
            <p:nvSpPr>
              <p:cNvPr id="136" name="Google Shape;85;p16"/>
              <p:cNvSpPr/>
              <p:nvPr/>
            </p:nvSpPr>
            <p:spPr>
              <a:xfrm rot="13500000">
                <a:off x="72187" y="353927"/>
                <a:ext cx="348555" cy="3485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72" y="21560"/>
                    </a:moveTo>
                    <a:lnTo>
                      <a:pt x="21561" y="21561"/>
                    </a:lnTo>
                    <a:lnTo>
                      <a:pt x="21560" y="21572"/>
                    </a:lnTo>
                    <a:lnTo>
                      <a:pt x="21549" y="21561"/>
                    </a:lnTo>
                    <a:lnTo>
                      <a:pt x="20736" y="21600"/>
                    </a:lnTo>
                    <a:cubicBezTo>
                      <a:pt x="15429" y="21600"/>
                      <a:pt x="10122" y="19576"/>
                      <a:pt x="6073" y="15527"/>
                    </a:cubicBezTo>
                    <a:cubicBezTo>
                      <a:pt x="2024" y="11478"/>
                      <a:pt x="0" y="6171"/>
                      <a:pt x="0" y="864"/>
                    </a:cubicBezTo>
                    <a:lnTo>
                      <a:pt x="39" y="51"/>
                    </a:lnTo>
                    <a:lnTo>
                      <a:pt x="28" y="40"/>
                    </a:lnTo>
                    <a:lnTo>
                      <a:pt x="39" y="39"/>
                    </a:lnTo>
                    <a:lnTo>
                      <a:pt x="40" y="28"/>
                    </a:lnTo>
                    <a:lnTo>
                      <a:pt x="51" y="39"/>
                    </a:lnTo>
                    <a:lnTo>
                      <a:pt x="864" y="0"/>
                    </a:lnTo>
                    <a:cubicBezTo>
                      <a:pt x="6171" y="0"/>
                      <a:pt x="11478" y="2024"/>
                      <a:pt x="15527" y="6073"/>
                    </a:cubicBezTo>
                    <a:cubicBezTo>
                      <a:pt x="19576" y="10122"/>
                      <a:pt x="21600" y="15429"/>
                      <a:pt x="21600" y="20736"/>
                    </a:cubicBezTo>
                    <a:lnTo>
                      <a:pt x="21561" y="21549"/>
                    </a:lnTo>
                    <a:close/>
                  </a:path>
                </a:pathLst>
              </a:custGeom>
              <a:noFill/>
              <a:ln w="12700" cap="flat">
                <a:solidFill>
                  <a:srgbClr val="FFFFFF"/>
                </a:solidFill>
                <a:prstDash val="solid"/>
                <a:round/>
              </a:ln>
              <a:effectLst/>
            </p:spPr>
            <p:txBody>
              <a:bodyPr wrap="square" lIns="0" tIns="0" rIns="0" bIns="0" numCol="1" anchor="ctr">
                <a:noAutofit/>
              </a:bodyPr>
              <a:lstStyle/>
              <a:p>
                <a:pPr algn="ctr">
                  <a:defRPr>
                    <a:solidFill>
                      <a:srgbClr val="FFFFFF"/>
                    </a:solidFill>
                    <a:latin typeface="Avenir Roman"/>
                    <a:ea typeface="Avenir Roman"/>
                    <a:cs typeface="Avenir Roman"/>
                    <a:sym typeface="Avenir Roman"/>
                  </a:defRPr>
                </a:pPr>
              </a:p>
            </p:txBody>
          </p:sp>
          <p:sp>
            <p:nvSpPr>
              <p:cNvPr id="137" name="Google Shape;86;p16"/>
              <p:cNvSpPr/>
              <p:nvPr/>
            </p:nvSpPr>
            <p:spPr>
              <a:xfrm rot="10800000">
                <a:off x="371638" y="228048"/>
                <a:ext cx="348554" cy="3485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36" y="21600"/>
                    </a:moveTo>
                    <a:cubicBezTo>
                      <a:pt x="15429" y="21600"/>
                      <a:pt x="10122" y="19576"/>
                      <a:pt x="6073" y="15527"/>
                    </a:cubicBezTo>
                    <a:cubicBezTo>
                      <a:pt x="2024" y="11478"/>
                      <a:pt x="0" y="6171"/>
                      <a:pt x="0" y="864"/>
                    </a:cubicBezTo>
                    <a:lnTo>
                      <a:pt x="39" y="51"/>
                    </a:lnTo>
                    <a:lnTo>
                      <a:pt x="28" y="40"/>
                    </a:lnTo>
                    <a:lnTo>
                      <a:pt x="39" y="39"/>
                    </a:lnTo>
                    <a:lnTo>
                      <a:pt x="40" y="28"/>
                    </a:lnTo>
                    <a:lnTo>
                      <a:pt x="51" y="39"/>
                    </a:lnTo>
                    <a:lnTo>
                      <a:pt x="864" y="0"/>
                    </a:lnTo>
                    <a:cubicBezTo>
                      <a:pt x="6171" y="0"/>
                      <a:pt x="11478" y="2024"/>
                      <a:pt x="15527" y="6073"/>
                    </a:cubicBezTo>
                    <a:cubicBezTo>
                      <a:pt x="19576" y="10122"/>
                      <a:pt x="21600" y="15429"/>
                      <a:pt x="21600" y="20736"/>
                    </a:cubicBezTo>
                    <a:lnTo>
                      <a:pt x="21561" y="21549"/>
                    </a:lnTo>
                    <a:lnTo>
                      <a:pt x="21572" y="21560"/>
                    </a:lnTo>
                    <a:lnTo>
                      <a:pt x="21561" y="21561"/>
                    </a:lnTo>
                    <a:lnTo>
                      <a:pt x="21560" y="21572"/>
                    </a:lnTo>
                    <a:lnTo>
                      <a:pt x="21549" y="21561"/>
                    </a:lnTo>
                    <a:close/>
                  </a:path>
                </a:pathLst>
              </a:custGeom>
              <a:noFill/>
              <a:ln w="12700" cap="flat">
                <a:solidFill>
                  <a:srgbClr val="FFFFFF"/>
                </a:solidFill>
                <a:prstDash val="solid"/>
                <a:round/>
              </a:ln>
              <a:effectLst/>
            </p:spPr>
            <p:txBody>
              <a:bodyPr wrap="square" lIns="0" tIns="0" rIns="0" bIns="0" numCol="1" anchor="ctr">
                <a:noAutofit/>
              </a:bodyPr>
              <a:lstStyle/>
              <a:p>
                <a:pPr algn="ctr">
                  <a:defRPr>
                    <a:solidFill>
                      <a:srgbClr val="FFFFFF"/>
                    </a:solidFill>
                    <a:latin typeface="Avenir Roman"/>
                    <a:ea typeface="Avenir Roman"/>
                    <a:cs typeface="Avenir Roman"/>
                    <a:sym typeface="Avenir Roman"/>
                  </a:defRPr>
                </a:pPr>
              </a:p>
            </p:txBody>
          </p:sp>
          <p:grpSp>
            <p:nvGrpSpPr>
              <p:cNvPr id="140" name="Google Shape;87;p16"/>
              <p:cNvGrpSpPr/>
              <p:nvPr/>
            </p:nvGrpSpPr>
            <p:grpSpPr>
              <a:xfrm>
                <a:off x="248056" y="0"/>
                <a:ext cx="234757" cy="774347"/>
                <a:chOff x="0" y="0"/>
                <a:chExt cx="234756" cy="774346"/>
              </a:xfrm>
            </p:grpSpPr>
            <p:sp>
              <p:nvSpPr>
                <p:cNvPr id="138" name="Google Shape;88;p16"/>
                <p:cNvSpPr/>
                <p:nvPr/>
              </p:nvSpPr>
              <p:spPr>
                <a:xfrm flipV="1">
                  <a:off x="-1" y="99347"/>
                  <a:ext cx="2" cy="675000"/>
                </a:xfrm>
                <a:prstGeom prst="line">
                  <a:avLst/>
                </a:prstGeom>
                <a:noFill/>
                <a:ln w="12700" cap="flat">
                  <a:solidFill>
                    <a:srgbClr val="FFFFFF"/>
                  </a:solidFill>
                  <a:prstDash val="solid"/>
                  <a:round/>
                </a:ln>
                <a:effectLst/>
              </p:spPr>
              <p:txBody>
                <a:bodyPr wrap="square" lIns="0" tIns="0" rIns="0" bIns="0" numCol="1" anchor="t">
                  <a:noAutofit/>
                </a:bodyPr>
                <a:lstStyle/>
                <a:p>
                  <a:pPr/>
                </a:p>
              </p:txBody>
            </p:sp>
            <p:sp>
              <p:nvSpPr>
                <p:cNvPr id="139" name="Google Shape;89;p16"/>
                <p:cNvSpPr/>
                <p:nvPr/>
              </p:nvSpPr>
              <p:spPr>
                <a:xfrm flipV="1">
                  <a:off x="234756" y="0"/>
                  <a:ext cx="1" cy="675000"/>
                </a:xfrm>
                <a:prstGeom prst="line">
                  <a:avLst/>
                </a:prstGeom>
                <a:noFill/>
                <a:ln w="12700" cap="flat">
                  <a:solidFill>
                    <a:srgbClr val="FFFFFF"/>
                  </a:solidFill>
                  <a:prstDash val="solid"/>
                  <a:round/>
                </a:ln>
                <a:effectLst/>
              </p:spPr>
              <p:txBody>
                <a:bodyPr wrap="square" lIns="0" tIns="0" rIns="0" bIns="0" numCol="1" anchor="t">
                  <a:noAutofit/>
                </a:bodyPr>
                <a:lstStyle/>
                <a:p>
                  <a:pPr/>
                </a:p>
              </p:txBody>
            </p:sp>
          </p:grpSp>
        </p:grpSp>
      </p:grpSp>
      <p:grpSp>
        <p:nvGrpSpPr>
          <p:cNvPr id="145" name="Google Shape;90;p16"/>
          <p:cNvGrpSpPr/>
          <p:nvPr/>
        </p:nvGrpSpPr>
        <p:grpSpPr>
          <a:xfrm>
            <a:off x="1077852" y="486977"/>
            <a:ext cx="291407" cy="291407"/>
            <a:chOff x="0" y="0"/>
            <a:chExt cx="291406" cy="291406"/>
          </a:xfrm>
        </p:grpSpPr>
        <p:sp>
          <p:nvSpPr>
            <p:cNvPr id="143" name="Google Shape;91;p16"/>
            <p:cNvSpPr/>
            <p:nvPr/>
          </p:nvSpPr>
          <p:spPr>
            <a:xfrm rot="10800000">
              <a:off x="36093" y="36093"/>
              <a:ext cx="255314" cy="255314"/>
            </a:xfrm>
            <a:prstGeom prst="ellipse">
              <a:avLst/>
            </a:prstGeom>
            <a:solidFill>
              <a:srgbClr val="DB93AE"/>
            </a:solidFill>
            <a:ln w="12700" cap="flat">
              <a:noFill/>
              <a:miter lim="400000"/>
            </a:ln>
            <a:effectLst/>
          </p:spPr>
          <p:txBody>
            <a:bodyPr wrap="square" lIns="0" tIns="0" rIns="0" bIns="0" numCol="1" anchor="ctr">
              <a:noAutofit/>
            </a:bodyPr>
            <a:lstStyle/>
            <a:p>
              <a:pPr algn="ctr">
                <a:defRPr>
                  <a:solidFill>
                    <a:srgbClr val="FFFFFF"/>
                  </a:solidFill>
                  <a:latin typeface="Avenir Roman"/>
                  <a:ea typeface="Avenir Roman"/>
                  <a:cs typeface="Avenir Roman"/>
                  <a:sym typeface="Avenir Roman"/>
                </a:defRPr>
              </a:pPr>
            </a:p>
          </p:txBody>
        </p:sp>
        <p:sp>
          <p:nvSpPr>
            <p:cNvPr id="144" name="Google Shape;92;p16"/>
            <p:cNvSpPr/>
            <p:nvPr/>
          </p:nvSpPr>
          <p:spPr>
            <a:xfrm>
              <a:off x="-1" y="-1"/>
              <a:ext cx="255314" cy="255314"/>
            </a:xfrm>
            <a:prstGeom prst="ellipse">
              <a:avLst/>
            </a:prstGeom>
            <a:noFill/>
            <a:ln w="12700" cap="flat">
              <a:solidFill>
                <a:srgbClr val="FFFFFF"/>
              </a:solidFill>
              <a:prstDash val="solid"/>
              <a:round/>
            </a:ln>
            <a:effectLst/>
          </p:spPr>
          <p:txBody>
            <a:bodyPr wrap="square" lIns="0" tIns="0" rIns="0" bIns="0" numCol="1" anchor="ctr">
              <a:noAutofit/>
            </a:bodyPr>
            <a:lstStyle/>
            <a:p>
              <a:pPr algn="ctr">
                <a:defRPr>
                  <a:solidFill>
                    <a:srgbClr val="FFFFFF"/>
                  </a:solidFill>
                  <a:latin typeface="Avenir Roman"/>
                  <a:ea typeface="Avenir Roman"/>
                  <a:cs typeface="Avenir Roman"/>
                  <a:sym typeface="Avenir Roman"/>
                </a:defRPr>
              </a:pPr>
            </a:p>
          </p:txBody>
        </p:sp>
      </p:grpSp>
      <p:sp>
        <p:nvSpPr>
          <p:cNvPr id="146" name="Google Shape;93;p16"/>
          <p:cNvSpPr/>
          <p:nvPr/>
        </p:nvSpPr>
        <p:spPr>
          <a:xfrm>
            <a:off x="4572634" y="2369886"/>
            <a:ext cx="1" cy="405001"/>
          </a:xfrm>
          <a:prstGeom prst="line">
            <a:avLst/>
          </a:prstGeom>
          <a:ln w="12700">
            <a:solidFill>
              <a:srgbClr val="FFFFFF"/>
            </a:solidFill>
          </a:ln>
        </p:spPr>
        <p:txBody>
          <a:bodyPr lIns="0" tIns="0" rIns="0" bIns="0"/>
          <a:lstStyle/>
          <a:p>
            <a:pPr/>
          </a:p>
        </p:txBody>
      </p:sp>
      <p:sp>
        <p:nvSpPr>
          <p:cNvPr id="147" name="Slide Number"/>
          <p:cNvSpPr txBox="1"/>
          <p:nvPr>
            <p:ph type="sldNum" sz="quarter" idx="2"/>
          </p:nvPr>
        </p:nvSpPr>
        <p:spPr>
          <a:xfrm>
            <a:off x="8611258" y="4870148"/>
            <a:ext cx="127001" cy="139701"/>
          </a:xfrm>
          <a:prstGeom prst="rect">
            <a:avLst/>
          </a:prstGeom>
        </p:spPr>
        <p:txBody>
          <a:bodyPr lIns="0" tIns="0" rIns="0" bIns="0"/>
          <a:lstStyle>
            <a:lvl1pPr>
              <a:defRPr sz="800">
                <a:solidFill>
                  <a:srgbClr val="FFFFFF"/>
                </a:solidFill>
                <a:latin typeface="Avenir Roman"/>
                <a:ea typeface="Avenir Roman"/>
                <a:cs typeface="Avenir Roman"/>
                <a:sym typeface="Avenir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bg>
      <p:bgPr>
        <a:solidFill>
          <a:srgbClr val="161734"/>
        </a:solidFill>
      </p:bgPr>
    </p:bg>
    <p:spTree>
      <p:nvGrpSpPr>
        <p:cNvPr id="1" name=""/>
        <p:cNvGrpSpPr/>
        <p:nvPr/>
      </p:nvGrpSpPr>
      <p:grpSpPr>
        <a:xfrm>
          <a:off x="0" y="0"/>
          <a:ext cx="0" cy="0"/>
          <a:chOff x="0" y="0"/>
          <a:chExt cx="0" cy="0"/>
        </a:xfrm>
      </p:grpSpPr>
      <p:sp>
        <p:nvSpPr>
          <p:cNvPr id="154" name="Title Text"/>
          <p:cNvSpPr txBox="1"/>
          <p:nvPr>
            <p:ph type="title"/>
          </p:nvPr>
        </p:nvSpPr>
        <p:spPr>
          <a:xfrm>
            <a:off x="809625" y="758427"/>
            <a:ext cx="7519989" cy="491729"/>
          </a:xfrm>
          <a:prstGeom prst="rect">
            <a:avLst/>
          </a:prstGeom>
        </p:spPr>
        <p:txBody>
          <a:bodyPr lIns="0" tIns="0" rIns="0" bIns="0"/>
          <a:lstStyle>
            <a:lvl1pPr>
              <a:defRPr sz="2100">
                <a:solidFill>
                  <a:srgbClr val="FFFFFF"/>
                </a:solidFill>
                <a:latin typeface="Rockwell"/>
                <a:ea typeface="Rockwell"/>
                <a:cs typeface="Rockwell"/>
                <a:sym typeface="Rockwell"/>
              </a:defRPr>
            </a:lvl1pPr>
          </a:lstStyle>
          <a:p>
            <a:pPr/>
            <a:r>
              <a:t>Title Text</a:t>
            </a:r>
          </a:p>
        </p:txBody>
      </p:sp>
      <p:sp>
        <p:nvSpPr>
          <p:cNvPr id="155" name="Body Level One…"/>
          <p:cNvSpPr txBox="1"/>
          <p:nvPr>
            <p:ph type="body" sz="half" idx="1"/>
          </p:nvPr>
        </p:nvSpPr>
        <p:spPr>
          <a:xfrm>
            <a:off x="814387" y="1343025"/>
            <a:ext cx="3555114" cy="2983707"/>
          </a:xfrm>
          <a:prstGeom prst="rect">
            <a:avLst/>
          </a:prstGeom>
        </p:spPr>
        <p:txBody>
          <a:bodyPr lIns="0" tIns="0" rIns="0" bIns="0"/>
          <a:lstStyle>
            <a:lvl1pPr indent="-317500">
              <a:lnSpc>
                <a:spcPct val="125000"/>
              </a:lnSpc>
              <a:spcBef>
                <a:spcPts val="800"/>
              </a:spcBef>
              <a:buClr>
                <a:srgbClr val="DB93AE"/>
              </a:buClr>
              <a:buSzPts val="1500"/>
              <a:buFont typeface="Helvetica"/>
              <a:buChar char="·"/>
              <a:defRPr sz="1500">
                <a:solidFill>
                  <a:srgbClr val="FFFFFF"/>
                </a:solidFill>
                <a:latin typeface="Avenir Roman"/>
                <a:ea typeface="Avenir Roman"/>
                <a:cs typeface="Avenir Roman"/>
                <a:sym typeface="Avenir Roman"/>
              </a:defRPr>
            </a:lvl1pPr>
            <a:lvl2pPr marL="0" indent="685800">
              <a:lnSpc>
                <a:spcPct val="125000"/>
              </a:lnSpc>
              <a:spcBef>
                <a:spcPts val="800"/>
              </a:spcBef>
              <a:buClr>
                <a:srgbClr val="DB93AE"/>
              </a:buClr>
              <a:buSzTx/>
              <a:buFont typeface="Helvetica"/>
              <a:buNone/>
              <a:defRPr sz="1500">
                <a:solidFill>
                  <a:srgbClr val="FFFFFF"/>
                </a:solidFill>
                <a:latin typeface="Avenir Roman"/>
                <a:ea typeface="Avenir Roman"/>
                <a:cs typeface="Avenir Roman"/>
                <a:sym typeface="Avenir Roman"/>
              </a:defRPr>
            </a:lvl2pPr>
            <a:lvl3pPr marL="1371600" indent="-317500">
              <a:lnSpc>
                <a:spcPct val="125000"/>
              </a:lnSpc>
              <a:spcBef>
                <a:spcPts val="800"/>
              </a:spcBef>
              <a:buClr>
                <a:srgbClr val="DB93AE"/>
              </a:buClr>
              <a:buSzPts val="1500"/>
              <a:buFont typeface="Helvetica"/>
              <a:buChar char="·"/>
              <a:defRPr sz="1500">
                <a:solidFill>
                  <a:srgbClr val="FFFFFF"/>
                </a:solidFill>
                <a:latin typeface="Avenir Roman"/>
                <a:ea typeface="Avenir Roman"/>
                <a:cs typeface="Avenir Roman"/>
                <a:sym typeface="Avenir Roman"/>
              </a:defRPr>
            </a:lvl3pPr>
            <a:lvl4pPr marL="0" indent="1600200">
              <a:lnSpc>
                <a:spcPct val="125000"/>
              </a:lnSpc>
              <a:spcBef>
                <a:spcPts val="800"/>
              </a:spcBef>
              <a:buClr>
                <a:srgbClr val="DB93AE"/>
              </a:buClr>
              <a:buSzTx/>
              <a:buFont typeface="Helvetica"/>
              <a:buNone/>
              <a:defRPr sz="1500">
                <a:solidFill>
                  <a:srgbClr val="FFFFFF"/>
                </a:solidFill>
                <a:latin typeface="Avenir Roman"/>
                <a:ea typeface="Avenir Roman"/>
                <a:cs typeface="Avenir Roman"/>
                <a:sym typeface="Avenir Roman"/>
              </a:defRPr>
            </a:lvl4pPr>
            <a:lvl5pPr marL="2286000" indent="-317500">
              <a:lnSpc>
                <a:spcPct val="125000"/>
              </a:lnSpc>
              <a:spcBef>
                <a:spcPts val="800"/>
              </a:spcBef>
              <a:buClr>
                <a:srgbClr val="DB93AE"/>
              </a:buClr>
              <a:buSzPts val="1500"/>
              <a:buFont typeface="Helvetica"/>
              <a:buChar char="·"/>
              <a:defRPr sz="1500">
                <a:solidFill>
                  <a:srgbClr val="FFFFFF"/>
                </a:solidFill>
                <a:latin typeface="Avenir Roman"/>
                <a:ea typeface="Avenir Roman"/>
                <a:cs typeface="Avenir Roman"/>
                <a:sym typeface="Avenir Roman"/>
              </a:defRPr>
            </a:lvl5pPr>
          </a:lstStyle>
          <a:p>
            <a:pPr/>
            <a:r>
              <a:t>Body Level One</a:t>
            </a:r>
          </a:p>
          <a:p>
            <a:pPr lvl="1"/>
            <a:r>
              <a:t>Body Level Two</a:t>
            </a:r>
          </a:p>
          <a:p>
            <a:pPr lvl="2"/>
            <a:r>
              <a:t>Body Level Three</a:t>
            </a:r>
          </a:p>
          <a:p>
            <a:pPr lvl="3"/>
            <a:r>
              <a:t>Body Level Four</a:t>
            </a:r>
          </a:p>
          <a:p>
            <a:pPr lvl="4"/>
            <a:r>
              <a:t>Body Level Five</a:t>
            </a:r>
          </a:p>
        </p:txBody>
      </p:sp>
      <p:sp>
        <p:nvSpPr>
          <p:cNvPr id="156" name="Google Shape;97;p17"/>
          <p:cNvSpPr txBox="1"/>
          <p:nvPr>
            <p:ph type="body" sz="half" idx="21"/>
          </p:nvPr>
        </p:nvSpPr>
        <p:spPr>
          <a:xfrm>
            <a:off x="4774500" y="1343025"/>
            <a:ext cx="3555113" cy="2983707"/>
          </a:xfrm>
          <a:prstGeom prst="rect">
            <a:avLst/>
          </a:prstGeom>
        </p:spPr>
        <p:txBody>
          <a:bodyPr lIns="0" tIns="0" rIns="0" bIns="0"/>
          <a:lstStyle/>
          <a:p>
            <a:pPr indent="-317500">
              <a:lnSpc>
                <a:spcPct val="125000"/>
              </a:lnSpc>
              <a:spcBef>
                <a:spcPts val="800"/>
              </a:spcBef>
              <a:buClr>
                <a:srgbClr val="DB93AE"/>
              </a:buClr>
              <a:buSzPts val="1500"/>
              <a:buFont typeface="Helvetica"/>
              <a:buChar char="·"/>
              <a:defRPr sz="1500">
                <a:solidFill>
                  <a:srgbClr val="FFFFFF"/>
                </a:solidFill>
                <a:latin typeface="Avenir Roman"/>
                <a:ea typeface="Avenir Roman"/>
                <a:cs typeface="Avenir Roman"/>
                <a:sym typeface="Avenir Roman"/>
              </a:defRPr>
            </a:pPr>
          </a:p>
        </p:txBody>
      </p:sp>
      <p:sp>
        <p:nvSpPr>
          <p:cNvPr id="157" name="Slide Number"/>
          <p:cNvSpPr txBox="1"/>
          <p:nvPr>
            <p:ph type="sldNum" sz="quarter" idx="2"/>
          </p:nvPr>
        </p:nvSpPr>
        <p:spPr>
          <a:xfrm>
            <a:off x="8611258" y="4870148"/>
            <a:ext cx="127001" cy="139701"/>
          </a:xfrm>
          <a:prstGeom prst="rect">
            <a:avLst/>
          </a:prstGeom>
        </p:spPr>
        <p:txBody>
          <a:bodyPr lIns="0" tIns="0" rIns="0" bIns="0"/>
          <a:lstStyle>
            <a:lvl1pPr>
              <a:defRPr sz="800">
                <a:solidFill>
                  <a:srgbClr val="FFFFFF"/>
                </a:solidFill>
                <a:latin typeface="Avenir Roman"/>
                <a:ea typeface="Avenir Roman"/>
                <a:cs typeface="Avenir Roman"/>
                <a:sym typeface="Avenir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bg>
      <p:bgPr>
        <a:solidFill>
          <a:srgbClr val="161734"/>
        </a:solidFill>
      </p:bgPr>
    </p:bg>
    <p:spTree>
      <p:nvGrpSpPr>
        <p:cNvPr id="1" name=""/>
        <p:cNvGrpSpPr/>
        <p:nvPr/>
      </p:nvGrpSpPr>
      <p:grpSpPr>
        <a:xfrm>
          <a:off x="0" y="0"/>
          <a:ext cx="0" cy="0"/>
          <a:chOff x="0" y="0"/>
          <a:chExt cx="0" cy="0"/>
        </a:xfrm>
      </p:grpSpPr>
      <p:sp>
        <p:nvSpPr>
          <p:cNvPr id="164" name="Title Text"/>
          <p:cNvSpPr txBox="1"/>
          <p:nvPr>
            <p:ph type="title"/>
          </p:nvPr>
        </p:nvSpPr>
        <p:spPr>
          <a:xfrm>
            <a:off x="809625" y="758427"/>
            <a:ext cx="7519989" cy="491729"/>
          </a:xfrm>
          <a:prstGeom prst="rect">
            <a:avLst/>
          </a:prstGeom>
        </p:spPr>
        <p:txBody>
          <a:bodyPr lIns="0" tIns="0" rIns="0" bIns="0"/>
          <a:lstStyle>
            <a:lvl1pPr>
              <a:defRPr sz="2100">
                <a:solidFill>
                  <a:srgbClr val="FFFFFF"/>
                </a:solidFill>
                <a:latin typeface="Rockwell"/>
                <a:ea typeface="Rockwell"/>
                <a:cs typeface="Rockwell"/>
                <a:sym typeface="Rockwell"/>
              </a:defRPr>
            </a:lvl1pPr>
          </a:lstStyle>
          <a:p>
            <a:pPr/>
            <a:r>
              <a:t>Title Text</a:t>
            </a:r>
          </a:p>
        </p:txBody>
      </p:sp>
      <p:sp>
        <p:nvSpPr>
          <p:cNvPr id="165" name="Body Level One…"/>
          <p:cNvSpPr txBox="1"/>
          <p:nvPr>
            <p:ph type="body" sz="quarter" idx="1"/>
          </p:nvPr>
        </p:nvSpPr>
        <p:spPr>
          <a:xfrm>
            <a:off x="809625" y="1390650"/>
            <a:ext cx="3555901" cy="415498"/>
          </a:xfrm>
          <a:prstGeom prst="rect">
            <a:avLst/>
          </a:prstGeom>
        </p:spPr>
        <p:txBody>
          <a:bodyPr lIns="0" tIns="0" rIns="0" bIns="0"/>
          <a:lstStyle>
            <a:lvl1pPr marL="228600" indent="0">
              <a:lnSpc>
                <a:spcPct val="100000"/>
              </a:lnSpc>
              <a:spcBef>
                <a:spcPts val="800"/>
              </a:spcBef>
              <a:buClrTx/>
              <a:buSzTx/>
              <a:buFontTx/>
              <a:buNone/>
              <a:defRPr sz="1400">
                <a:solidFill>
                  <a:srgbClr val="FFFFFF"/>
                </a:solidFill>
                <a:latin typeface="Avenir Roman"/>
                <a:ea typeface="Avenir Roman"/>
                <a:cs typeface="Avenir Roman"/>
                <a:sym typeface="Avenir Roman"/>
              </a:defRPr>
            </a:lvl1pPr>
            <a:lvl2pPr marL="228600" indent="457200">
              <a:lnSpc>
                <a:spcPct val="100000"/>
              </a:lnSpc>
              <a:spcBef>
                <a:spcPts val="800"/>
              </a:spcBef>
              <a:buClrTx/>
              <a:buSzTx/>
              <a:buFontTx/>
              <a:buNone/>
              <a:defRPr sz="1400">
                <a:solidFill>
                  <a:srgbClr val="FFFFFF"/>
                </a:solidFill>
                <a:latin typeface="Avenir Roman"/>
                <a:ea typeface="Avenir Roman"/>
                <a:cs typeface="Avenir Roman"/>
                <a:sym typeface="Avenir Roman"/>
              </a:defRPr>
            </a:lvl2pPr>
            <a:lvl3pPr marL="228600" indent="914400">
              <a:lnSpc>
                <a:spcPct val="100000"/>
              </a:lnSpc>
              <a:spcBef>
                <a:spcPts val="800"/>
              </a:spcBef>
              <a:buClrTx/>
              <a:buSzTx/>
              <a:buFontTx/>
              <a:buNone/>
              <a:defRPr sz="1400">
                <a:solidFill>
                  <a:srgbClr val="FFFFFF"/>
                </a:solidFill>
                <a:latin typeface="Avenir Roman"/>
                <a:ea typeface="Avenir Roman"/>
                <a:cs typeface="Avenir Roman"/>
                <a:sym typeface="Avenir Roman"/>
              </a:defRPr>
            </a:lvl3pPr>
            <a:lvl4pPr marL="228600" indent="1371600">
              <a:lnSpc>
                <a:spcPct val="100000"/>
              </a:lnSpc>
              <a:spcBef>
                <a:spcPts val="800"/>
              </a:spcBef>
              <a:buClrTx/>
              <a:buSzTx/>
              <a:buFontTx/>
              <a:buNone/>
              <a:defRPr sz="1400">
                <a:solidFill>
                  <a:srgbClr val="FFFFFF"/>
                </a:solidFill>
                <a:latin typeface="Avenir Roman"/>
                <a:ea typeface="Avenir Roman"/>
                <a:cs typeface="Avenir Roman"/>
                <a:sym typeface="Avenir Roman"/>
              </a:defRPr>
            </a:lvl4pPr>
            <a:lvl5pPr marL="228600" indent="1828800">
              <a:lnSpc>
                <a:spcPct val="100000"/>
              </a:lnSpc>
              <a:spcBef>
                <a:spcPts val="800"/>
              </a:spcBef>
              <a:buClrTx/>
              <a:buSzTx/>
              <a:buFontTx/>
              <a:buNone/>
              <a:defRPr sz="1400">
                <a:solidFill>
                  <a:srgbClr val="FFFFFF"/>
                </a:solidFill>
                <a:latin typeface="Avenir Roman"/>
                <a:ea typeface="Avenir Roman"/>
                <a:cs typeface="Avenir Roman"/>
                <a:sym typeface="Avenir Roman"/>
              </a:defRPr>
            </a:lvl5pPr>
          </a:lstStyle>
          <a:p>
            <a:pPr/>
            <a:r>
              <a:t>Body Level One</a:t>
            </a:r>
          </a:p>
          <a:p>
            <a:pPr lvl="1"/>
            <a:r>
              <a:t>Body Level Two</a:t>
            </a:r>
          </a:p>
          <a:p>
            <a:pPr lvl="2"/>
            <a:r>
              <a:t>Body Level Three</a:t>
            </a:r>
          </a:p>
          <a:p>
            <a:pPr lvl="3"/>
            <a:r>
              <a:t>Body Level Four</a:t>
            </a:r>
          </a:p>
          <a:p>
            <a:pPr lvl="4"/>
            <a:r>
              <a:t>Body Level Five</a:t>
            </a:r>
          </a:p>
        </p:txBody>
      </p:sp>
      <p:sp>
        <p:nvSpPr>
          <p:cNvPr id="166" name="Google Shape;104;p18"/>
          <p:cNvSpPr txBox="1"/>
          <p:nvPr>
            <p:ph type="body" sz="quarter" idx="21"/>
          </p:nvPr>
        </p:nvSpPr>
        <p:spPr>
          <a:xfrm>
            <a:off x="809625" y="1894171"/>
            <a:ext cx="3555901" cy="2432562"/>
          </a:xfrm>
          <a:prstGeom prst="rect">
            <a:avLst/>
          </a:prstGeom>
        </p:spPr>
        <p:txBody>
          <a:bodyPr lIns="0" tIns="0" rIns="0" bIns="0"/>
          <a:lstStyle/>
          <a:p>
            <a:pPr indent="-317500">
              <a:lnSpc>
                <a:spcPct val="125000"/>
              </a:lnSpc>
              <a:spcBef>
                <a:spcPts val="800"/>
              </a:spcBef>
              <a:buClr>
                <a:srgbClr val="DB93AE"/>
              </a:buClr>
              <a:buSzPts val="1500"/>
              <a:buFont typeface="Helvetica"/>
              <a:buChar char="·"/>
              <a:defRPr sz="1500">
                <a:solidFill>
                  <a:srgbClr val="FFFFFF"/>
                </a:solidFill>
                <a:latin typeface="Avenir Roman"/>
                <a:ea typeface="Avenir Roman"/>
                <a:cs typeface="Avenir Roman"/>
                <a:sym typeface="Avenir Roman"/>
              </a:defRPr>
            </a:pPr>
          </a:p>
        </p:txBody>
      </p:sp>
      <p:sp>
        <p:nvSpPr>
          <p:cNvPr id="167" name="Google Shape;105;p18"/>
          <p:cNvSpPr txBox="1"/>
          <p:nvPr>
            <p:ph type="body" sz="quarter" idx="22"/>
          </p:nvPr>
        </p:nvSpPr>
        <p:spPr>
          <a:xfrm>
            <a:off x="4773712" y="1390650"/>
            <a:ext cx="3555901" cy="415498"/>
          </a:xfrm>
          <a:prstGeom prst="rect">
            <a:avLst/>
          </a:prstGeom>
        </p:spPr>
        <p:txBody>
          <a:bodyPr lIns="0" tIns="0" rIns="0" bIns="0"/>
          <a:lstStyle/>
          <a:p>
            <a:pPr marL="228600" indent="0">
              <a:lnSpc>
                <a:spcPct val="100000"/>
              </a:lnSpc>
              <a:spcBef>
                <a:spcPts val="800"/>
              </a:spcBef>
              <a:buClrTx/>
              <a:buSzTx/>
              <a:buFontTx/>
              <a:buNone/>
              <a:defRPr sz="1400">
                <a:solidFill>
                  <a:srgbClr val="FFFFFF"/>
                </a:solidFill>
                <a:latin typeface="Avenir Roman"/>
                <a:ea typeface="Avenir Roman"/>
                <a:cs typeface="Avenir Roman"/>
                <a:sym typeface="Avenir Roman"/>
              </a:defRPr>
            </a:pPr>
          </a:p>
        </p:txBody>
      </p:sp>
      <p:sp>
        <p:nvSpPr>
          <p:cNvPr id="168" name="Google Shape;106;p18"/>
          <p:cNvSpPr txBox="1"/>
          <p:nvPr>
            <p:ph type="body" sz="quarter" idx="23"/>
          </p:nvPr>
        </p:nvSpPr>
        <p:spPr>
          <a:xfrm>
            <a:off x="4773712" y="1894170"/>
            <a:ext cx="3555901" cy="2432562"/>
          </a:xfrm>
          <a:prstGeom prst="rect">
            <a:avLst/>
          </a:prstGeom>
        </p:spPr>
        <p:txBody>
          <a:bodyPr lIns="0" tIns="0" rIns="0" bIns="0"/>
          <a:lstStyle/>
          <a:p>
            <a:pPr indent="-317500">
              <a:lnSpc>
                <a:spcPct val="125000"/>
              </a:lnSpc>
              <a:spcBef>
                <a:spcPts val="800"/>
              </a:spcBef>
              <a:buClr>
                <a:srgbClr val="DB93AE"/>
              </a:buClr>
              <a:buSzPts val="1500"/>
              <a:buFont typeface="Helvetica"/>
              <a:buChar char="·"/>
              <a:defRPr sz="1500">
                <a:solidFill>
                  <a:srgbClr val="FFFFFF"/>
                </a:solidFill>
                <a:latin typeface="Avenir Roman"/>
                <a:ea typeface="Avenir Roman"/>
                <a:cs typeface="Avenir Roman"/>
                <a:sym typeface="Avenir Roman"/>
              </a:defRPr>
            </a:pPr>
          </a:p>
        </p:txBody>
      </p:sp>
      <p:sp>
        <p:nvSpPr>
          <p:cNvPr id="169" name="Slide Number"/>
          <p:cNvSpPr txBox="1"/>
          <p:nvPr>
            <p:ph type="sldNum" sz="quarter" idx="2"/>
          </p:nvPr>
        </p:nvSpPr>
        <p:spPr>
          <a:xfrm>
            <a:off x="8611258" y="4870148"/>
            <a:ext cx="127001" cy="139701"/>
          </a:xfrm>
          <a:prstGeom prst="rect">
            <a:avLst/>
          </a:prstGeom>
        </p:spPr>
        <p:txBody>
          <a:bodyPr lIns="0" tIns="0" rIns="0" bIns="0"/>
          <a:lstStyle>
            <a:lvl1pPr>
              <a:defRPr sz="800">
                <a:solidFill>
                  <a:srgbClr val="FFFFFF"/>
                </a:solidFill>
                <a:latin typeface="Avenir Roman"/>
                <a:ea typeface="Avenir Roman"/>
                <a:cs typeface="Avenir Roman"/>
                <a:sym typeface="Avenir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bg>
      <p:bgPr>
        <a:solidFill>
          <a:srgbClr val="161734"/>
        </a:solidFill>
      </p:bgPr>
    </p:bg>
    <p:spTree>
      <p:nvGrpSpPr>
        <p:cNvPr id="1" name=""/>
        <p:cNvGrpSpPr/>
        <p:nvPr/>
      </p:nvGrpSpPr>
      <p:grpSpPr>
        <a:xfrm>
          <a:off x="0" y="0"/>
          <a:ext cx="0" cy="0"/>
          <a:chOff x="0" y="0"/>
          <a:chExt cx="0" cy="0"/>
        </a:xfrm>
      </p:grpSpPr>
      <p:sp>
        <p:nvSpPr>
          <p:cNvPr id="176" name="Title Text"/>
          <p:cNvSpPr txBox="1"/>
          <p:nvPr>
            <p:ph type="title"/>
          </p:nvPr>
        </p:nvSpPr>
        <p:spPr>
          <a:xfrm>
            <a:off x="809625" y="809625"/>
            <a:ext cx="7519989" cy="3517106"/>
          </a:xfrm>
          <a:prstGeom prst="rect">
            <a:avLst/>
          </a:prstGeom>
        </p:spPr>
        <p:txBody>
          <a:bodyPr lIns="0" tIns="0" rIns="0" bIns="0" anchor="ctr"/>
          <a:lstStyle>
            <a:lvl1pPr algn="ctr">
              <a:defRPr sz="2100">
                <a:solidFill>
                  <a:srgbClr val="FFFFFF"/>
                </a:solidFill>
                <a:latin typeface="Rockwell"/>
                <a:ea typeface="Rockwell"/>
                <a:cs typeface="Rockwell"/>
                <a:sym typeface="Rockwell"/>
              </a:defRPr>
            </a:lvl1pPr>
          </a:lstStyle>
          <a:p>
            <a:pPr/>
            <a:r>
              <a:t>Title Text</a:t>
            </a:r>
          </a:p>
        </p:txBody>
      </p:sp>
      <p:sp>
        <p:nvSpPr>
          <p:cNvPr id="177" name="Slide Number"/>
          <p:cNvSpPr txBox="1"/>
          <p:nvPr>
            <p:ph type="sldNum" sz="quarter" idx="2"/>
          </p:nvPr>
        </p:nvSpPr>
        <p:spPr>
          <a:xfrm>
            <a:off x="8611258" y="4870148"/>
            <a:ext cx="127001" cy="139701"/>
          </a:xfrm>
          <a:prstGeom prst="rect">
            <a:avLst/>
          </a:prstGeom>
        </p:spPr>
        <p:txBody>
          <a:bodyPr lIns="0" tIns="0" rIns="0" bIns="0"/>
          <a:lstStyle>
            <a:lvl1pPr>
              <a:defRPr sz="800">
                <a:solidFill>
                  <a:srgbClr val="FFFFFF"/>
                </a:solidFill>
                <a:latin typeface="Avenir Roman"/>
                <a:ea typeface="Avenir Roman"/>
                <a:cs typeface="Avenir Roman"/>
                <a:sym typeface="Avenir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161734"/>
        </a:solidFill>
      </p:bgPr>
    </p:bg>
    <p:spTree>
      <p:nvGrpSpPr>
        <p:cNvPr id="1" name=""/>
        <p:cNvGrpSpPr/>
        <p:nvPr/>
      </p:nvGrpSpPr>
      <p:grpSpPr>
        <a:xfrm>
          <a:off x="0" y="0"/>
          <a:ext cx="0" cy="0"/>
          <a:chOff x="0" y="0"/>
          <a:chExt cx="0" cy="0"/>
        </a:xfrm>
      </p:grpSpPr>
      <p:sp>
        <p:nvSpPr>
          <p:cNvPr id="184" name="Slide Number"/>
          <p:cNvSpPr txBox="1"/>
          <p:nvPr>
            <p:ph type="sldNum" sz="quarter" idx="2"/>
          </p:nvPr>
        </p:nvSpPr>
        <p:spPr>
          <a:xfrm>
            <a:off x="8611258" y="4870148"/>
            <a:ext cx="127001" cy="139701"/>
          </a:xfrm>
          <a:prstGeom prst="rect">
            <a:avLst/>
          </a:prstGeom>
        </p:spPr>
        <p:txBody>
          <a:bodyPr lIns="0" tIns="0" rIns="0" bIns="0"/>
          <a:lstStyle>
            <a:lvl1pPr>
              <a:defRPr sz="800">
                <a:solidFill>
                  <a:srgbClr val="FFFFFF"/>
                </a:solidFill>
                <a:latin typeface="Avenir Roman"/>
                <a:ea typeface="Avenir Roman"/>
                <a:cs typeface="Avenir Roman"/>
                <a:sym typeface="Avenir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bg>
      <p:bgPr>
        <a:solidFill>
          <a:srgbClr val="161734"/>
        </a:solidFill>
      </p:bgPr>
    </p:bg>
    <p:spTree>
      <p:nvGrpSpPr>
        <p:cNvPr id="1" name=""/>
        <p:cNvGrpSpPr/>
        <p:nvPr/>
      </p:nvGrpSpPr>
      <p:grpSpPr>
        <a:xfrm>
          <a:off x="0" y="0"/>
          <a:ext cx="0" cy="0"/>
          <a:chOff x="0" y="0"/>
          <a:chExt cx="0" cy="0"/>
        </a:xfrm>
      </p:grpSpPr>
      <p:sp>
        <p:nvSpPr>
          <p:cNvPr id="191" name="Title Text"/>
          <p:cNvSpPr txBox="1"/>
          <p:nvPr>
            <p:ph type="title"/>
          </p:nvPr>
        </p:nvSpPr>
        <p:spPr>
          <a:xfrm>
            <a:off x="803705" y="758427"/>
            <a:ext cx="2929501" cy="969302"/>
          </a:xfrm>
          <a:prstGeom prst="rect">
            <a:avLst/>
          </a:prstGeom>
        </p:spPr>
        <p:txBody>
          <a:bodyPr lIns="0" tIns="0" rIns="0" bIns="0"/>
          <a:lstStyle>
            <a:lvl1pPr>
              <a:defRPr sz="2100">
                <a:solidFill>
                  <a:srgbClr val="FFFFFF"/>
                </a:solidFill>
                <a:latin typeface="Rockwell"/>
                <a:ea typeface="Rockwell"/>
                <a:cs typeface="Rockwell"/>
                <a:sym typeface="Rockwell"/>
              </a:defRPr>
            </a:lvl1pPr>
          </a:lstStyle>
          <a:p>
            <a:pPr/>
            <a:r>
              <a:t>Title Text</a:t>
            </a:r>
          </a:p>
        </p:txBody>
      </p:sp>
      <p:sp>
        <p:nvSpPr>
          <p:cNvPr id="192" name="Body Level One…"/>
          <p:cNvSpPr txBox="1"/>
          <p:nvPr>
            <p:ph type="body" sz="half" idx="1"/>
          </p:nvPr>
        </p:nvSpPr>
        <p:spPr>
          <a:xfrm>
            <a:off x="4152900" y="716422"/>
            <a:ext cx="4187396" cy="3610310"/>
          </a:xfrm>
          <a:prstGeom prst="rect">
            <a:avLst/>
          </a:prstGeom>
        </p:spPr>
        <p:txBody>
          <a:bodyPr lIns="0" tIns="0" rIns="0" bIns="0"/>
          <a:lstStyle>
            <a:lvl1pPr marL="228600" indent="0">
              <a:lnSpc>
                <a:spcPct val="100000"/>
              </a:lnSpc>
              <a:spcBef>
                <a:spcPts val="800"/>
              </a:spcBef>
              <a:buClrTx/>
              <a:buSzTx/>
              <a:buFontTx/>
              <a:buNone/>
              <a:defRPr sz="3600">
                <a:solidFill>
                  <a:srgbClr val="FFFFFF"/>
                </a:solidFill>
                <a:latin typeface="Avenir Roman"/>
                <a:ea typeface="Avenir Roman"/>
                <a:cs typeface="Avenir Roman"/>
                <a:sym typeface="Avenir Roman"/>
              </a:defRPr>
            </a:lvl1pPr>
            <a:lvl2pPr marL="228600" indent="457200">
              <a:lnSpc>
                <a:spcPct val="100000"/>
              </a:lnSpc>
              <a:spcBef>
                <a:spcPts val="800"/>
              </a:spcBef>
              <a:buClrTx/>
              <a:buSzTx/>
              <a:buFontTx/>
              <a:buNone/>
              <a:defRPr sz="3600">
                <a:solidFill>
                  <a:srgbClr val="FFFFFF"/>
                </a:solidFill>
                <a:latin typeface="Avenir Roman"/>
                <a:ea typeface="Avenir Roman"/>
                <a:cs typeface="Avenir Roman"/>
                <a:sym typeface="Avenir Roman"/>
              </a:defRPr>
            </a:lvl2pPr>
            <a:lvl3pPr marL="228600" indent="914400">
              <a:lnSpc>
                <a:spcPct val="100000"/>
              </a:lnSpc>
              <a:spcBef>
                <a:spcPts val="800"/>
              </a:spcBef>
              <a:buClrTx/>
              <a:buSzTx/>
              <a:buFontTx/>
              <a:buNone/>
              <a:defRPr sz="3600">
                <a:solidFill>
                  <a:srgbClr val="FFFFFF"/>
                </a:solidFill>
                <a:latin typeface="Avenir Roman"/>
                <a:ea typeface="Avenir Roman"/>
                <a:cs typeface="Avenir Roman"/>
                <a:sym typeface="Avenir Roman"/>
              </a:defRPr>
            </a:lvl3pPr>
            <a:lvl4pPr marL="228600" indent="1371600">
              <a:lnSpc>
                <a:spcPct val="100000"/>
              </a:lnSpc>
              <a:spcBef>
                <a:spcPts val="800"/>
              </a:spcBef>
              <a:buClrTx/>
              <a:buSzTx/>
              <a:buFontTx/>
              <a:buNone/>
              <a:defRPr sz="3600">
                <a:solidFill>
                  <a:srgbClr val="FFFFFF"/>
                </a:solidFill>
                <a:latin typeface="Avenir Roman"/>
                <a:ea typeface="Avenir Roman"/>
                <a:cs typeface="Avenir Roman"/>
                <a:sym typeface="Avenir Roman"/>
              </a:defRPr>
            </a:lvl4pPr>
            <a:lvl5pPr marL="2739389" indent="-777239">
              <a:lnSpc>
                <a:spcPct val="100000"/>
              </a:lnSpc>
              <a:spcBef>
                <a:spcPts val="800"/>
              </a:spcBef>
              <a:buClrTx/>
              <a:buSzPts val="3600"/>
              <a:buFontTx/>
              <a:buChar char="·"/>
              <a:defRPr sz="3600">
                <a:solidFill>
                  <a:srgbClr val="FFFFFF"/>
                </a:solidFill>
                <a:latin typeface="Avenir Roman"/>
                <a:ea typeface="Avenir Roman"/>
                <a:cs typeface="Avenir Roman"/>
                <a:sym typeface="Avenir Roman"/>
              </a:defRPr>
            </a:lvl5pPr>
          </a:lstStyle>
          <a:p>
            <a:pPr/>
            <a:r>
              <a:t>Body Level One</a:t>
            </a:r>
          </a:p>
          <a:p>
            <a:pPr lvl="1"/>
            <a:r>
              <a:t>Body Level Two</a:t>
            </a:r>
          </a:p>
          <a:p>
            <a:pPr lvl="2"/>
            <a:r>
              <a:t>Body Level Three</a:t>
            </a:r>
          </a:p>
          <a:p>
            <a:pPr lvl="3"/>
            <a:r>
              <a:t>Body Level Four</a:t>
            </a:r>
          </a:p>
          <a:p>
            <a:pPr lvl="4"/>
            <a:r>
              <a:t>Body Level Five</a:t>
            </a:r>
          </a:p>
        </p:txBody>
      </p:sp>
      <p:sp>
        <p:nvSpPr>
          <p:cNvPr id="193" name="Google Shape;122;p21"/>
          <p:cNvSpPr txBox="1"/>
          <p:nvPr>
            <p:ph type="body" sz="quarter" idx="21"/>
          </p:nvPr>
        </p:nvSpPr>
        <p:spPr>
          <a:xfrm>
            <a:off x="809623" y="1997999"/>
            <a:ext cx="2929501" cy="2330101"/>
          </a:xfrm>
          <a:prstGeom prst="rect">
            <a:avLst/>
          </a:prstGeom>
        </p:spPr>
        <p:txBody>
          <a:bodyPr lIns="0" tIns="0" rIns="0" bIns="0"/>
          <a:lstStyle/>
          <a:p>
            <a:pPr marL="228600" indent="0">
              <a:lnSpc>
                <a:spcPct val="125000"/>
              </a:lnSpc>
              <a:spcBef>
                <a:spcPts val="800"/>
              </a:spcBef>
              <a:buClrTx/>
              <a:buSzTx/>
              <a:buFontTx/>
              <a:buNone/>
              <a:defRPr sz="1500">
                <a:solidFill>
                  <a:srgbClr val="FFFFFF"/>
                </a:solidFill>
                <a:latin typeface="Avenir Roman"/>
                <a:ea typeface="Avenir Roman"/>
                <a:cs typeface="Avenir Roman"/>
                <a:sym typeface="Avenir Roman"/>
              </a:defRPr>
            </a:pPr>
          </a:p>
        </p:txBody>
      </p:sp>
      <p:sp>
        <p:nvSpPr>
          <p:cNvPr id="194" name="Slide Number"/>
          <p:cNvSpPr txBox="1"/>
          <p:nvPr>
            <p:ph type="sldNum" sz="quarter" idx="2"/>
          </p:nvPr>
        </p:nvSpPr>
        <p:spPr>
          <a:xfrm>
            <a:off x="8611258" y="4870148"/>
            <a:ext cx="127001" cy="139701"/>
          </a:xfrm>
          <a:prstGeom prst="rect">
            <a:avLst/>
          </a:prstGeom>
        </p:spPr>
        <p:txBody>
          <a:bodyPr lIns="0" tIns="0" rIns="0" bIns="0"/>
          <a:lstStyle>
            <a:lvl1pPr>
              <a:defRPr sz="800">
                <a:solidFill>
                  <a:srgbClr val="FFFFFF"/>
                </a:solidFill>
                <a:latin typeface="Avenir Roman"/>
                <a:ea typeface="Avenir Roman"/>
                <a:cs typeface="Avenir Roman"/>
                <a:sym typeface="Avenir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bg>
      <p:bgPr>
        <a:solidFill>
          <a:srgbClr val="161734"/>
        </a:solidFill>
      </p:bgPr>
    </p:bg>
    <p:spTree>
      <p:nvGrpSpPr>
        <p:cNvPr id="1" name=""/>
        <p:cNvGrpSpPr/>
        <p:nvPr/>
      </p:nvGrpSpPr>
      <p:grpSpPr>
        <a:xfrm>
          <a:off x="0" y="0"/>
          <a:ext cx="0" cy="0"/>
          <a:chOff x="0" y="0"/>
          <a:chExt cx="0" cy="0"/>
        </a:xfrm>
      </p:grpSpPr>
      <p:sp>
        <p:nvSpPr>
          <p:cNvPr id="201" name="Title Text"/>
          <p:cNvSpPr txBox="1"/>
          <p:nvPr>
            <p:ph type="title"/>
          </p:nvPr>
        </p:nvSpPr>
        <p:spPr>
          <a:xfrm>
            <a:off x="809626" y="758427"/>
            <a:ext cx="2928937" cy="969499"/>
          </a:xfrm>
          <a:prstGeom prst="rect">
            <a:avLst/>
          </a:prstGeom>
        </p:spPr>
        <p:txBody>
          <a:bodyPr lIns="0" tIns="0" rIns="0" bIns="0"/>
          <a:lstStyle>
            <a:lvl1pPr>
              <a:defRPr sz="2100">
                <a:solidFill>
                  <a:srgbClr val="FFFFFF"/>
                </a:solidFill>
                <a:latin typeface="Rockwell"/>
                <a:ea typeface="Rockwell"/>
                <a:cs typeface="Rockwell"/>
                <a:sym typeface="Rockwell"/>
              </a:defRPr>
            </a:lvl1pPr>
          </a:lstStyle>
          <a:p>
            <a:pPr/>
            <a:r>
              <a:t>Title Text</a:t>
            </a:r>
          </a:p>
        </p:txBody>
      </p:sp>
      <p:sp>
        <p:nvSpPr>
          <p:cNvPr id="202" name="Google Shape;128;p22"/>
          <p:cNvSpPr/>
          <p:nvPr>
            <p:ph type="pic" idx="21"/>
          </p:nvPr>
        </p:nvSpPr>
        <p:spPr>
          <a:xfrm>
            <a:off x="4152900" y="398860"/>
            <a:ext cx="4585359" cy="4338638"/>
          </a:xfrm>
          <a:prstGeom prst="rect">
            <a:avLst/>
          </a:prstGeom>
        </p:spPr>
        <p:txBody>
          <a:bodyPr lIns="91439" tIns="45719" rIns="91439" bIns="45719">
            <a:noAutofit/>
          </a:bodyPr>
          <a:lstStyle/>
          <a:p>
            <a:pPr/>
          </a:p>
        </p:txBody>
      </p:sp>
      <p:sp>
        <p:nvSpPr>
          <p:cNvPr id="203" name="Body Level One…"/>
          <p:cNvSpPr txBox="1"/>
          <p:nvPr>
            <p:ph type="body" sz="quarter" idx="1"/>
          </p:nvPr>
        </p:nvSpPr>
        <p:spPr>
          <a:xfrm>
            <a:off x="809625" y="1997868"/>
            <a:ext cx="2928937" cy="2328865"/>
          </a:xfrm>
          <a:prstGeom prst="rect">
            <a:avLst/>
          </a:prstGeom>
        </p:spPr>
        <p:txBody>
          <a:bodyPr lIns="0" tIns="0" rIns="0" bIns="0"/>
          <a:lstStyle>
            <a:lvl1pPr marL="228600" indent="0">
              <a:lnSpc>
                <a:spcPct val="125000"/>
              </a:lnSpc>
              <a:spcBef>
                <a:spcPts val="800"/>
              </a:spcBef>
              <a:buClrTx/>
              <a:buSzTx/>
              <a:buFontTx/>
              <a:buNone/>
              <a:defRPr sz="1500">
                <a:solidFill>
                  <a:srgbClr val="FFFFFF"/>
                </a:solidFill>
                <a:latin typeface="Avenir Roman"/>
                <a:ea typeface="Avenir Roman"/>
                <a:cs typeface="Avenir Roman"/>
                <a:sym typeface="Avenir Roman"/>
              </a:defRPr>
            </a:lvl1pPr>
            <a:lvl2pPr marL="228600" indent="457200">
              <a:lnSpc>
                <a:spcPct val="125000"/>
              </a:lnSpc>
              <a:spcBef>
                <a:spcPts val="800"/>
              </a:spcBef>
              <a:buClrTx/>
              <a:buSzTx/>
              <a:buFontTx/>
              <a:buNone/>
              <a:defRPr sz="1500">
                <a:solidFill>
                  <a:srgbClr val="FFFFFF"/>
                </a:solidFill>
                <a:latin typeface="Avenir Roman"/>
                <a:ea typeface="Avenir Roman"/>
                <a:cs typeface="Avenir Roman"/>
                <a:sym typeface="Avenir Roman"/>
              </a:defRPr>
            </a:lvl2pPr>
            <a:lvl3pPr marL="228600" indent="914400">
              <a:lnSpc>
                <a:spcPct val="125000"/>
              </a:lnSpc>
              <a:spcBef>
                <a:spcPts val="800"/>
              </a:spcBef>
              <a:buClrTx/>
              <a:buSzTx/>
              <a:buFontTx/>
              <a:buNone/>
              <a:defRPr sz="1500">
                <a:solidFill>
                  <a:srgbClr val="FFFFFF"/>
                </a:solidFill>
                <a:latin typeface="Avenir Roman"/>
                <a:ea typeface="Avenir Roman"/>
                <a:cs typeface="Avenir Roman"/>
                <a:sym typeface="Avenir Roman"/>
              </a:defRPr>
            </a:lvl3pPr>
            <a:lvl4pPr marL="228600" indent="1371600">
              <a:lnSpc>
                <a:spcPct val="125000"/>
              </a:lnSpc>
              <a:spcBef>
                <a:spcPts val="800"/>
              </a:spcBef>
              <a:buClrTx/>
              <a:buSzTx/>
              <a:buFontTx/>
              <a:buNone/>
              <a:defRPr sz="1500">
                <a:solidFill>
                  <a:srgbClr val="FFFFFF"/>
                </a:solidFill>
                <a:latin typeface="Avenir Roman"/>
                <a:ea typeface="Avenir Roman"/>
                <a:cs typeface="Avenir Roman"/>
                <a:sym typeface="Avenir Roman"/>
              </a:defRPr>
            </a:lvl4pPr>
            <a:lvl5pPr marL="228600" indent="1828800">
              <a:lnSpc>
                <a:spcPct val="125000"/>
              </a:lnSpc>
              <a:spcBef>
                <a:spcPts val="800"/>
              </a:spcBef>
              <a:buClrTx/>
              <a:buSzTx/>
              <a:buFontTx/>
              <a:buNone/>
              <a:defRPr sz="1500">
                <a:solidFill>
                  <a:srgbClr val="FFFFFF"/>
                </a:solidFill>
                <a:latin typeface="Avenir Roman"/>
                <a:ea typeface="Avenir Roman"/>
                <a:cs typeface="Avenir Roman"/>
                <a:sym typeface="Avenir Roman"/>
              </a:defRPr>
            </a:lvl5pPr>
          </a:lstStyle>
          <a:p>
            <a:pPr/>
            <a:r>
              <a:t>Body Level One</a:t>
            </a:r>
          </a:p>
          <a:p>
            <a:pPr lvl="1"/>
            <a:r>
              <a:t>Body Level Two</a:t>
            </a:r>
          </a:p>
          <a:p>
            <a:pPr lvl="2"/>
            <a:r>
              <a:t>Body Level Three</a:t>
            </a:r>
          </a:p>
          <a:p>
            <a:pPr lvl="3"/>
            <a:r>
              <a:t>Body Level Four</a:t>
            </a:r>
          </a:p>
          <a:p>
            <a:pPr lvl="4"/>
            <a:r>
              <a:t>Body Level Five</a:t>
            </a:r>
          </a:p>
        </p:txBody>
      </p:sp>
      <p:sp>
        <p:nvSpPr>
          <p:cNvPr id="204" name="Slide Number"/>
          <p:cNvSpPr txBox="1"/>
          <p:nvPr>
            <p:ph type="sldNum" sz="quarter" idx="2"/>
          </p:nvPr>
        </p:nvSpPr>
        <p:spPr>
          <a:xfrm>
            <a:off x="8611258" y="4870148"/>
            <a:ext cx="127001" cy="139701"/>
          </a:xfrm>
          <a:prstGeom prst="rect">
            <a:avLst/>
          </a:prstGeom>
        </p:spPr>
        <p:txBody>
          <a:bodyPr lIns="0" tIns="0" rIns="0" bIns="0"/>
          <a:lstStyle>
            <a:lvl1pPr>
              <a:defRPr sz="800">
                <a:solidFill>
                  <a:srgbClr val="FFFFFF"/>
                </a:solidFill>
                <a:latin typeface="Avenir Roman"/>
                <a:ea typeface="Avenir Roman"/>
                <a:cs typeface="Avenir Roman"/>
                <a:sym typeface="Avenir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bg>
      <p:bgPr>
        <a:solidFill>
          <a:srgbClr val="161734"/>
        </a:solidFill>
      </p:bgPr>
    </p:bg>
    <p:spTree>
      <p:nvGrpSpPr>
        <p:cNvPr id="1" name=""/>
        <p:cNvGrpSpPr/>
        <p:nvPr/>
      </p:nvGrpSpPr>
      <p:grpSpPr>
        <a:xfrm>
          <a:off x="0" y="0"/>
          <a:ext cx="0" cy="0"/>
          <a:chOff x="0" y="0"/>
          <a:chExt cx="0" cy="0"/>
        </a:xfrm>
      </p:grpSpPr>
      <p:sp>
        <p:nvSpPr>
          <p:cNvPr id="211" name="Title Text"/>
          <p:cNvSpPr txBox="1"/>
          <p:nvPr>
            <p:ph type="title"/>
          </p:nvPr>
        </p:nvSpPr>
        <p:spPr>
          <a:xfrm>
            <a:off x="809625" y="758427"/>
            <a:ext cx="7519989" cy="491729"/>
          </a:xfrm>
          <a:prstGeom prst="rect">
            <a:avLst/>
          </a:prstGeom>
        </p:spPr>
        <p:txBody>
          <a:bodyPr lIns="0" tIns="0" rIns="0" bIns="0"/>
          <a:lstStyle>
            <a:lvl1pPr>
              <a:defRPr sz="2100">
                <a:solidFill>
                  <a:srgbClr val="FFFFFF"/>
                </a:solidFill>
                <a:latin typeface="Rockwell"/>
                <a:ea typeface="Rockwell"/>
                <a:cs typeface="Rockwell"/>
                <a:sym typeface="Rockwell"/>
              </a:defRPr>
            </a:lvl1pPr>
          </a:lstStyle>
          <a:p>
            <a:pPr/>
            <a:r>
              <a:t>Title Text</a:t>
            </a:r>
          </a:p>
        </p:txBody>
      </p:sp>
      <p:sp>
        <p:nvSpPr>
          <p:cNvPr id="212" name="Body Level One…"/>
          <p:cNvSpPr txBox="1"/>
          <p:nvPr>
            <p:ph type="body" idx="1"/>
          </p:nvPr>
        </p:nvSpPr>
        <p:spPr>
          <a:xfrm rot="5400000">
            <a:off x="3077766" y="-925117"/>
            <a:ext cx="2983707" cy="7519990"/>
          </a:xfrm>
          <a:prstGeom prst="rect">
            <a:avLst/>
          </a:prstGeom>
        </p:spPr>
        <p:txBody>
          <a:bodyPr lIns="0" tIns="0" rIns="0" bIns="0"/>
          <a:lstStyle>
            <a:lvl1pPr indent="-317500">
              <a:lnSpc>
                <a:spcPct val="125000"/>
              </a:lnSpc>
              <a:spcBef>
                <a:spcPts val="800"/>
              </a:spcBef>
              <a:buClr>
                <a:srgbClr val="DB93AE"/>
              </a:buClr>
              <a:buSzPts val="1500"/>
              <a:buFont typeface="Helvetica"/>
              <a:buChar char="·"/>
              <a:defRPr sz="1500">
                <a:solidFill>
                  <a:srgbClr val="FFFFFF"/>
                </a:solidFill>
                <a:latin typeface="Avenir Roman"/>
                <a:ea typeface="Avenir Roman"/>
                <a:cs typeface="Avenir Roman"/>
                <a:sym typeface="Avenir Roman"/>
              </a:defRPr>
            </a:lvl1pPr>
            <a:lvl2pPr marL="0" indent="685800">
              <a:lnSpc>
                <a:spcPct val="125000"/>
              </a:lnSpc>
              <a:spcBef>
                <a:spcPts val="800"/>
              </a:spcBef>
              <a:buClr>
                <a:srgbClr val="DB93AE"/>
              </a:buClr>
              <a:buSzTx/>
              <a:buFont typeface="Helvetica"/>
              <a:buNone/>
              <a:defRPr sz="1500">
                <a:solidFill>
                  <a:srgbClr val="FFFFFF"/>
                </a:solidFill>
                <a:latin typeface="Avenir Roman"/>
                <a:ea typeface="Avenir Roman"/>
                <a:cs typeface="Avenir Roman"/>
                <a:sym typeface="Avenir Roman"/>
              </a:defRPr>
            </a:lvl2pPr>
            <a:lvl3pPr marL="1371600" indent="-317500">
              <a:lnSpc>
                <a:spcPct val="125000"/>
              </a:lnSpc>
              <a:spcBef>
                <a:spcPts val="800"/>
              </a:spcBef>
              <a:buClr>
                <a:srgbClr val="DB93AE"/>
              </a:buClr>
              <a:buSzPts val="1500"/>
              <a:buFont typeface="Helvetica"/>
              <a:buChar char="·"/>
              <a:defRPr sz="1500">
                <a:solidFill>
                  <a:srgbClr val="FFFFFF"/>
                </a:solidFill>
                <a:latin typeface="Avenir Roman"/>
                <a:ea typeface="Avenir Roman"/>
                <a:cs typeface="Avenir Roman"/>
                <a:sym typeface="Avenir Roman"/>
              </a:defRPr>
            </a:lvl3pPr>
            <a:lvl4pPr marL="0" indent="1600200">
              <a:lnSpc>
                <a:spcPct val="125000"/>
              </a:lnSpc>
              <a:spcBef>
                <a:spcPts val="800"/>
              </a:spcBef>
              <a:buClr>
                <a:srgbClr val="DB93AE"/>
              </a:buClr>
              <a:buSzTx/>
              <a:buFont typeface="Helvetica"/>
              <a:buNone/>
              <a:defRPr sz="1500">
                <a:solidFill>
                  <a:srgbClr val="FFFFFF"/>
                </a:solidFill>
                <a:latin typeface="Avenir Roman"/>
                <a:ea typeface="Avenir Roman"/>
                <a:cs typeface="Avenir Roman"/>
                <a:sym typeface="Avenir Roman"/>
              </a:defRPr>
            </a:lvl4pPr>
            <a:lvl5pPr marL="2286000" indent="-317500">
              <a:lnSpc>
                <a:spcPct val="125000"/>
              </a:lnSpc>
              <a:spcBef>
                <a:spcPts val="800"/>
              </a:spcBef>
              <a:buClr>
                <a:srgbClr val="DB93AE"/>
              </a:buClr>
              <a:buSzPts val="1500"/>
              <a:buFont typeface="Helvetica"/>
              <a:buChar char="·"/>
              <a:defRPr sz="1500">
                <a:solidFill>
                  <a:srgbClr val="FFFFFF"/>
                </a:solidFill>
                <a:latin typeface="Avenir Roman"/>
                <a:ea typeface="Avenir Roman"/>
                <a:cs typeface="Avenir Roman"/>
                <a:sym typeface="Avenir Roman"/>
              </a:defRPr>
            </a:lvl5pPr>
          </a:lstStyle>
          <a:p>
            <a:pPr/>
            <a:r>
              <a:t>Body Level One</a:t>
            </a:r>
          </a:p>
          <a:p>
            <a:pPr lvl="1"/>
            <a:r>
              <a:t>Body Level Two</a:t>
            </a:r>
          </a:p>
          <a:p>
            <a:pPr lvl="2"/>
            <a:r>
              <a:t>Body Level Three</a:t>
            </a:r>
          </a:p>
          <a:p>
            <a:pPr lvl="3"/>
            <a:r>
              <a:t>Body Level Four</a:t>
            </a:r>
          </a:p>
          <a:p>
            <a:pPr lvl="4"/>
            <a:r>
              <a:t>Body Level Five</a:t>
            </a:r>
          </a:p>
        </p:txBody>
      </p:sp>
      <p:sp>
        <p:nvSpPr>
          <p:cNvPr id="213" name="Slide Number"/>
          <p:cNvSpPr txBox="1"/>
          <p:nvPr>
            <p:ph type="sldNum" sz="quarter" idx="2"/>
          </p:nvPr>
        </p:nvSpPr>
        <p:spPr>
          <a:xfrm>
            <a:off x="8611258" y="4870148"/>
            <a:ext cx="127001" cy="139701"/>
          </a:xfrm>
          <a:prstGeom prst="rect">
            <a:avLst/>
          </a:prstGeom>
        </p:spPr>
        <p:txBody>
          <a:bodyPr lIns="0" tIns="0" rIns="0" bIns="0"/>
          <a:lstStyle>
            <a:lvl1pPr>
              <a:defRPr sz="800">
                <a:solidFill>
                  <a:srgbClr val="FFFFFF"/>
                </a:solidFill>
                <a:latin typeface="Avenir Roman"/>
                <a:ea typeface="Avenir Roman"/>
                <a:cs typeface="Avenir Roman"/>
                <a:sym typeface="Avenir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bg>
      <p:bgPr>
        <a:solidFill>
          <a:srgbClr val="161734"/>
        </a:solidFill>
      </p:bgPr>
    </p:bg>
    <p:spTree>
      <p:nvGrpSpPr>
        <p:cNvPr id="1" name=""/>
        <p:cNvGrpSpPr/>
        <p:nvPr/>
      </p:nvGrpSpPr>
      <p:grpSpPr>
        <a:xfrm>
          <a:off x="0" y="0"/>
          <a:ext cx="0" cy="0"/>
          <a:chOff x="0" y="0"/>
          <a:chExt cx="0" cy="0"/>
        </a:xfrm>
      </p:grpSpPr>
      <p:sp>
        <p:nvSpPr>
          <p:cNvPr id="220" name="Title Text"/>
          <p:cNvSpPr txBox="1"/>
          <p:nvPr>
            <p:ph type="title"/>
          </p:nvPr>
        </p:nvSpPr>
        <p:spPr>
          <a:xfrm rot="5400000">
            <a:off x="6150504" y="2083430"/>
            <a:ext cx="3517108" cy="969498"/>
          </a:xfrm>
          <a:prstGeom prst="rect">
            <a:avLst/>
          </a:prstGeom>
        </p:spPr>
        <p:txBody>
          <a:bodyPr lIns="0" tIns="0" rIns="0" bIns="0"/>
          <a:lstStyle>
            <a:lvl1pPr>
              <a:defRPr sz="2100">
                <a:solidFill>
                  <a:srgbClr val="FFFFFF"/>
                </a:solidFill>
                <a:latin typeface="Rockwell"/>
                <a:ea typeface="Rockwell"/>
                <a:cs typeface="Rockwell"/>
                <a:sym typeface="Rockwell"/>
              </a:defRPr>
            </a:lvl1pPr>
          </a:lstStyle>
          <a:p>
            <a:pPr/>
            <a:r>
              <a:t>Title Text</a:t>
            </a:r>
          </a:p>
        </p:txBody>
      </p:sp>
      <p:sp>
        <p:nvSpPr>
          <p:cNvPr id="221" name="Body Level One…"/>
          <p:cNvSpPr txBox="1"/>
          <p:nvPr>
            <p:ph type="body" idx="1"/>
          </p:nvPr>
        </p:nvSpPr>
        <p:spPr>
          <a:xfrm rot="5400000">
            <a:off x="2237050" y="-617800"/>
            <a:ext cx="3517108" cy="6371958"/>
          </a:xfrm>
          <a:prstGeom prst="rect">
            <a:avLst/>
          </a:prstGeom>
        </p:spPr>
        <p:txBody>
          <a:bodyPr lIns="0" tIns="0" rIns="0" bIns="0"/>
          <a:lstStyle>
            <a:lvl1pPr indent="-317500">
              <a:lnSpc>
                <a:spcPct val="125000"/>
              </a:lnSpc>
              <a:spcBef>
                <a:spcPts val="800"/>
              </a:spcBef>
              <a:buClr>
                <a:srgbClr val="DB93AE"/>
              </a:buClr>
              <a:buSzPts val="1500"/>
              <a:buFont typeface="Helvetica"/>
              <a:buChar char="·"/>
              <a:defRPr sz="1500">
                <a:solidFill>
                  <a:srgbClr val="FFFFFF"/>
                </a:solidFill>
                <a:latin typeface="Avenir Roman"/>
                <a:ea typeface="Avenir Roman"/>
                <a:cs typeface="Avenir Roman"/>
                <a:sym typeface="Avenir Roman"/>
              </a:defRPr>
            </a:lvl1pPr>
            <a:lvl2pPr marL="0" indent="685800">
              <a:lnSpc>
                <a:spcPct val="125000"/>
              </a:lnSpc>
              <a:spcBef>
                <a:spcPts val="800"/>
              </a:spcBef>
              <a:buClr>
                <a:srgbClr val="DB93AE"/>
              </a:buClr>
              <a:buSzTx/>
              <a:buFont typeface="Helvetica"/>
              <a:buNone/>
              <a:defRPr sz="1500">
                <a:solidFill>
                  <a:srgbClr val="FFFFFF"/>
                </a:solidFill>
                <a:latin typeface="Avenir Roman"/>
                <a:ea typeface="Avenir Roman"/>
                <a:cs typeface="Avenir Roman"/>
                <a:sym typeface="Avenir Roman"/>
              </a:defRPr>
            </a:lvl2pPr>
            <a:lvl3pPr marL="1371600" indent="-317500">
              <a:lnSpc>
                <a:spcPct val="125000"/>
              </a:lnSpc>
              <a:spcBef>
                <a:spcPts val="800"/>
              </a:spcBef>
              <a:buClr>
                <a:srgbClr val="DB93AE"/>
              </a:buClr>
              <a:buSzPts val="1500"/>
              <a:buFont typeface="Helvetica"/>
              <a:buChar char="·"/>
              <a:defRPr sz="1500">
                <a:solidFill>
                  <a:srgbClr val="FFFFFF"/>
                </a:solidFill>
                <a:latin typeface="Avenir Roman"/>
                <a:ea typeface="Avenir Roman"/>
                <a:cs typeface="Avenir Roman"/>
                <a:sym typeface="Avenir Roman"/>
              </a:defRPr>
            </a:lvl3pPr>
            <a:lvl4pPr marL="0" indent="1600200">
              <a:lnSpc>
                <a:spcPct val="125000"/>
              </a:lnSpc>
              <a:spcBef>
                <a:spcPts val="800"/>
              </a:spcBef>
              <a:buClr>
                <a:srgbClr val="DB93AE"/>
              </a:buClr>
              <a:buSzTx/>
              <a:buFont typeface="Helvetica"/>
              <a:buNone/>
              <a:defRPr sz="1500">
                <a:solidFill>
                  <a:srgbClr val="FFFFFF"/>
                </a:solidFill>
                <a:latin typeface="Avenir Roman"/>
                <a:ea typeface="Avenir Roman"/>
                <a:cs typeface="Avenir Roman"/>
                <a:sym typeface="Avenir Roman"/>
              </a:defRPr>
            </a:lvl4pPr>
            <a:lvl5pPr marL="2286000" indent="-317500">
              <a:lnSpc>
                <a:spcPct val="125000"/>
              </a:lnSpc>
              <a:spcBef>
                <a:spcPts val="800"/>
              </a:spcBef>
              <a:buClr>
                <a:srgbClr val="DB93AE"/>
              </a:buClr>
              <a:buSzPts val="1500"/>
              <a:buFont typeface="Helvetica"/>
              <a:buChar char="·"/>
              <a:defRPr sz="1500">
                <a:solidFill>
                  <a:srgbClr val="FFFFFF"/>
                </a:solidFill>
                <a:latin typeface="Avenir Roman"/>
                <a:ea typeface="Avenir Roman"/>
                <a:cs typeface="Avenir Roman"/>
                <a:sym typeface="Avenir Roman"/>
              </a:defRPr>
            </a:lvl5pPr>
          </a:lstStyle>
          <a:p>
            <a:pPr/>
            <a:r>
              <a:t>Body Level One</a:t>
            </a:r>
          </a:p>
          <a:p>
            <a:pPr lvl="1"/>
            <a:r>
              <a:t>Body Level Two</a:t>
            </a:r>
          </a:p>
          <a:p>
            <a:pPr lvl="2"/>
            <a:r>
              <a:t>Body Level Three</a:t>
            </a:r>
          </a:p>
          <a:p>
            <a:pPr lvl="3"/>
            <a:r>
              <a:t>Body Level Four</a:t>
            </a:r>
          </a:p>
          <a:p>
            <a:pPr lvl="4"/>
            <a:r>
              <a:t>Body Level Five</a:t>
            </a:r>
          </a:p>
        </p:txBody>
      </p:sp>
      <p:sp>
        <p:nvSpPr>
          <p:cNvPr id="222" name="Slide Number"/>
          <p:cNvSpPr txBox="1"/>
          <p:nvPr>
            <p:ph type="sldNum" sz="quarter" idx="2"/>
          </p:nvPr>
        </p:nvSpPr>
        <p:spPr>
          <a:xfrm>
            <a:off x="8611258" y="4870148"/>
            <a:ext cx="127001" cy="139701"/>
          </a:xfrm>
          <a:prstGeom prst="rect">
            <a:avLst/>
          </a:prstGeom>
        </p:spPr>
        <p:txBody>
          <a:bodyPr lIns="0" tIns="0" rIns="0" bIns="0"/>
          <a:lstStyle>
            <a:lvl1pPr>
              <a:defRPr sz="800">
                <a:solidFill>
                  <a:srgbClr val="FFFFFF"/>
                </a:solidFill>
                <a:latin typeface="Avenir Roman"/>
                <a:ea typeface="Avenir Roman"/>
                <a:cs typeface="Avenir Roman"/>
                <a:sym typeface="Avenir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3"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 Id="rId3" Type="http://schemas.openxmlformats.org/officeDocument/2006/relationships/image" Target="../media/image9.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 Id="rId3" Type="http://schemas.openxmlformats.org/officeDocument/2006/relationships/image" Target="../media/image13.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Google Shape;149;p25"/>
          <p:cNvSpPr/>
          <p:nvPr/>
        </p:nvSpPr>
        <p:spPr>
          <a:xfrm>
            <a:off x="0" y="0"/>
            <a:ext cx="9144000" cy="5143500"/>
          </a:xfrm>
          <a:prstGeom prst="rect">
            <a:avLst/>
          </a:prstGeom>
          <a:solidFill>
            <a:srgbClr val="161734"/>
          </a:solidFill>
          <a:ln w="12700">
            <a:miter lim="400000"/>
          </a:ln>
        </p:spPr>
        <p:txBody>
          <a:bodyPr lIns="0" tIns="0" rIns="0" bIns="0" anchor="ctr"/>
          <a:lstStyle/>
          <a:p>
            <a:pPr algn="ctr">
              <a:defRPr>
                <a:solidFill>
                  <a:srgbClr val="FFFFFF"/>
                </a:solidFill>
                <a:latin typeface="Avenir Roman"/>
                <a:ea typeface="Avenir Roman"/>
                <a:cs typeface="Avenir Roman"/>
                <a:sym typeface="Avenir Roman"/>
              </a:defRPr>
            </a:pPr>
          </a:p>
        </p:txBody>
      </p:sp>
      <p:sp>
        <p:nvSpPr>
          <p:cNvPr id="232" name="Google Shape;150;p25"/>
          <p:cNvSpPr txBox="1"/>
          <p:nvPr>
            <p:ph type="title"/>
          </p:nvPr>
        </p:nvSpPr>
        <p:spPr>
          <a:xfrm>
            <a:off x="517807" y="3451647"/>
            <a:ext cx="3343200" cy="1290601"/>
          </a:xfrm>
          <a:prstGeom prst="rect">
            <a:avLst/>
          </a:prstGeom>
        </p:spPr>
        <p:txBody>
          <a:bodyPr anchor="ctr"/>
          <a:lstStyle/>
          <a:p>
            <a:pPr/>
            <a:r>
              <a:t>Exploring the Limits of Transfer Learning with a Unified Text-to-Text Transformer</a:t>
            </a:r>
          </a:p>
        </p:txBody>
      </p:sp>
      <p:sp>
        <p:nvSpPr>
          <p:cNvPr id="233" name="Google Shape;151;p25"/>
          <p:cNvSpPr txBox="1"/>
          <p:nvPr>
            <p:ph type="body" sz="quarter" idx="1"/>
          </p:nvPr>
        </p:nvSpPr>
        <p:spPr>
          <a:xfrm>
            <a:off x="4907927" y="3451638"/>
            <a:ext cx="3861001" cy="1290601"/>
          </a:xfrm>
          <a:prstGeom prst="rect">
            <a:avLst/>
          </a:prstGeom>
        </p:spPr>
        <p:txBody>
          <a:bodyPr anchor="ctr"/>
          <a:lstStyle>
            <a:lvl1pPr marL="0" indent="0" algn="just">
              <a:lnSpc>
                <a:spcPct val="104999"/>
              </a:lnSpc>
              <a:defRPr sz="1500"/>
            </a:lvl1pPr>
          </a:lstStyle>
          <a:p>
            <a:pPr/>
            <a:r>
              <a:t>Devesh Santosh Todarwal : 2017B4A80518P</a:t>
            </a:r>
          </a:p>
        </p:txBody>
      </p:sp>
      <p:pic>
        <p:nvPicPr>
          <p:cNvPr id="234" name="Google Shape;152;p25" descr="Google Shape;152;p25"/>
          <p:cNvPicPr>
            <a:picLocks noChangeAspect="1"/>
          </p:cNvPicPr>
          <p:nvPr/>
        </p:nvPicPr>
        <p:blipFill>
          <a:blip r:embed="rId2">
            <a:extLst/>
          </a:blip>
          <a:srcRect l="0" t="25516" r="0" b="30577"/>
          <a:stretch>
            <a:fillRect/>
          </a:stretch>
        </p:blipFill>
        <p:spPr>
          <a:xfrm>
            <a:off x="14" y="7"/>
            <a:ext cx="9143984" cy="3011085"/>
          </a:xfrm>
          <a:prstGeom prst="rect">
            <a:avLst/>
          </a:prstGeom>
          <a:ln w="12700">
            <a:miter lim="400000"/>
          </a:ln>
        </p:spPr>
      </p:pic>
      <p:sp>
        <p:nvSpPr>
          <p:cNvPr id="235" name="Google Shape;153;p25"/>
          <p:cNvSpPr/>
          <p:nvPr/>
        </p:nvSpPr>
        <p:spPr>
          <a:xfrm>
            <a:off x="4572634" y="3895074"/>
            <a:ext cx="1" cy="405001"/>
          </a:xfrm>
          <a:prstGeom prst="line">
            <a:avLst/>
          </a:prstGeom>
          <a:ln w="12700">
            <a:solidFill>
              <a:srgbClr val="FFFFFF"/>
            </a:solidFill>
          </a:ln>
        </p:spPr>
        <p:txBody>
          <a:bodyPr lIns="0" tIns="0" rIns="0" bIns="0"/>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Google Shape;209;p34"/>
          <p:cNvSpPr txBox="1"/>
          <p:nvPr>
            <p:ph type="title"/>
          </p:nvPr>
        </p:nvSpPr>
        <p:spPr>
          <a:xfrm>
            <a:off x="809625" y="758427"/>
            <a:ext cx="7520100" cy="491700"/>
          </a:xfrm>
          <a:prstGeom prst="rect">
            <a:avLst/>
          </a:prstGeom>
        </p:spPr>
        <p:txBody>
          <a:bodyPr/>
          <a:lstStyle/>
          <a:p>
            <a:pPr/>
            <a:r>
              <a:t>Background Concepts</a:t>
            </a:r>
          </a:p>
        </p:txBody>
      </p:sp>
      <p:sp>
        <p:nvSpPr>
          <p:cNvPr id="264" name="Google Shape;210;p34"/>
          <p:cNvSpPr txBox="1"/>
          <p:nvPr>
            <p:ph type="body" idx="1"/>
          </p:nvPr>
        </p:nvSpPr>
        <p:spPr>
          <a:xfrm>
            <a:off x="809625" y="1343025"/>
            <a:ext cx="7520100" cy="2983801"/>
          </a:xfrm>
          <a:prstGeom prst="rect">
            <a:avLst/>
          </a:prstGeom>
        </p:spPr>
        <p:txBody>
          <a:bodyPr/>
          <a:lstStyle/>
          <a:p>
            <a:pPr/>
            <a:r>
              <a:t>Matrices representing different attention mask patterns.</a:t>
            </a:r>
          </a:p>
        </p:txBody>
      </p:sp>
      <p:pic>
        <p:nvPicPr>
          <p:cNvPr id="265" name="Google Shape;211;p34" descr="Google Shape;211;p34"/>
          <p:cNvPicPr>
            <a:picLocks noChangeAspect="1"/>
          </p:cNvPicPr>
          <p:nvPr/>
        </p:nvPicPr>
        <p:blipFill>
          <a:blip r:embed="rId2">
            <a:extLst/>
          </a:blip>
          <a:srcRect l="0" t="0" r="0" b="51669"/>
          <a:stretch>
            <a:fillRect/>
          </a:stretch>
        </p:blipFill>
        <p:spPr>
          <a:xfrm>
            <a:off x="809625" y="1886849"/>
            <a:ext cx="7376023" cy="2278827"/>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Google Shape;216;p35"/>
          <p:cNvSpPr txBox="1"/>
          <p:nvPr>
            <p:ph type="title"/>
          </p:nvPr>
        </p:nvSpPr>
        <p:spPr>
          <a:xfrm>
            <a:off x="809625" y="758427"/>
            <a:ext cx="7520100" cy="491700"/>
          </a:xfrm>
          <a:prstGeom prst="rect">
            <a:avLst/>
          </a:prstGeom>
        </p:spPr>
        <p:txBody>
          <a:bodyPr/>
          <a:lstStyle/>
          <a:p>
            <a:pPr/>
            <a:r>
              <a:t>Background Concepts</a:t>
            </a:r>
          </a:p>
        </p:txBody>
      </p:sp>
      <p:sp>
        <p:nvSpPr>
          <p:cNvPr id="268" name="Google Shape;217;p35"/>
          <p:cNvSpPr txBox="1"/>
          <p:nvPr>
            <p:ph type="body" idx="1"/>
          </p:nvPr>
        </p:nvSpPr>
        <p:spPr>
          <a:xfrm>
            <a:off x="809625" y="1343025"/>
            <a:ext cx="7520100" cy="2983801"/>
          </a:xfrm>
          <a:prstGeom prst="rect">
            <a:avLst/>
          </a:prstGeom>
        </p:spPr>
        <p:txBody>
          <a:bodyPr/>
          <a:lstStyle/>
          <a:p>
            <a:pPr/>
            <a:r>
              <a:t>The Transformer architecture variants that were taken into consideration. In this diagram, blocks represent elements of a sequence and lines represent attention visibility. </a:t>
            </a:r>
          </a:p>
        </p:txBody>
      </p:sp>
      <p:pic>
        <p:nvPicPr>
          <p:cNvPr id="269" name="Google Shape;218;p35" descr="Google Shape;218;p35"/>
          <p:cNvPicPr>
            <a:picLocks noChangeAspect="1"/>
          </p:cNvPicPr>
          <p:nvPr/>
        </p:nvPicPr>
        <p:blipFill>
          <a:blip r:embed="rId2">
            <a:extLst/>
          </a:blip>
          <a:srcRect l="0" t="0" r="0" b="53925"/>
          <a:stretch>
            <a:fillRect/>
          </a:stretch>
        </p:blipFill>
        <p:spPr>
          <a:xfrm>
            <a:off x="1061912" y="2381824"/>
            <a:ext cx="7015528" cy="240192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Google Shape;223;p36"/>
          <p:cNvSpPr txBox="1"/>
          <p:nvPr>
            <p:ph type="title"/>
          </p:nvPr>
        </p:nvSpPr>
        <p:spPr>
          <a:xfrm>
            <a:off x="809625" y="758427"/>
            <a:ext cx="7520100" cy="491700"/>
          </a:xfrm>
          <a:prstGeom prst="rect">
            <a:avLst/>
          </a:prstGeom>
        </p:spPr>
        <p:txBody>
          <a:bodyPr/>
          <a:lstStyle/>
          <a:p>
            <a:pPr/>
            <a:r>
              <a:t>Dataset	 Details</a:t>
            </a:r>
          </a:p>
        </p:txBody>
      </p:sp>
      <p:sp>
        <p:nvSpPr>
          <p:cNvPr id="272" name="Google Shape;224;p36"/>
          <p:cNvSpPr txBox="1"/>
          <p:nvPr/>
        </p:nvSpPr>
        <p:spPr>
          <a:xfrm>
            <a:off x="867975" y="1168000"/>
            <a:ext cx="2889301"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C34D79"/>
                </a:solidFill>
                <a:latin typeface="Avenir Roman"/>
                <a:ea typeface="Avenir Roman"/>
                <a:cs typeface="Avenir Roman"/>
                <a:sym typeface="Avenir Roman"/>
              </a:defRPr>
            </a:lvl1pPr>
          </a:lstStyle>
          <a:p>
            <a:pPr/>
            <a:r>
              <a:t>For The Overall Assignment</a:t>
            </a:r>
          </a:p>
        </p:txBody>
      </p:sp>
      <p:sp>
        <p:nvSpPr>
          <p:cNvPr id="273" name="Google Shape;225;p36"/>
          <p:cNvSpPr txBox="1"/>
          <p:nvPr>
            <p:ph type="body" idx="1"/>
          </p:nvPr>
        </p:nvSpPr>
        <p:spPr>
          <a:xfrm>
            <a:off x="809625" y="1787924"/>
            <a:ext cx="7520100" cy="2785502"/>
          </a:xfrm>
          <a:prstGeom prst="rect">
            <a:avLst/>
          </a:prstGeom>
        </p:spPr>
        <p:txBody>
          <a:bodyPr/>
          <a:lstStyle/>
          <a:p>
            <a:pPr/>
            <a:r>
              <a:t>Our tasks were divided into three major categories - Binary Classification, Multilabel Classification and Question Generation.</a:t>
            </a:r>
          </a:p>
          <a:p>
            <a:pPr>
              <a:spcBef>
                <a:spcPts val="0"/>
              </a:spcBef>
            </a:pPr>
            <a:r>
              <a:t>Given the highly sophisticated resources required for training the T5 Model, very few implementations of training/fine tuning the model on any datasets are available.</a:t>
            </a:r>
          </a:p>
          <a:p>
            <a:pPr>
              <a:spcBef>
                <a:spcPts val="0"/>
              </a:spcBef>
            </a:pPr>
            <a:r>
              <a:t>Hence, we chose to finetune the model on custom databases, the details of which are mentioned in the following sliders.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Google Shape;230;p37"/>
          <p:cNvSpPr txBox="1"/>
          <p:nvPr>
            <p:ph type="title"/>
          </p:nvPr>
        </p:nvSpPr>
        <p:spPr>
          <a:xfrm>
            <a:off x="809625" y="758427"/>
            <a:ext cx="7520100" cy="491700"/>
          </a:xfrm>
          <a:prstGeom prst="rect">
            <a:avLst/>
          </a:prstGeom>
        </p:spPr>
        <p:txBody>
          <a:bodyPr/>
          <a:lstStyle/>
          <a:p>
            <a:pPr/>
            <a:r>
              <a:t>Dataset	 Details</a:t>
            </a:r>
          </a:p>
        </p:txBody>
      </p:sp>
      <p:graphicFrame>
        <p:nvGraphicFramePr>
          <p:cNvPr id="276" name="Google Shape;231;p37"/>
          <p:cNvGraphicFramePr/>
          <p:nvPr/>
        </p:nvGraphicFramePr>
        <p:xfrm>
          <a:off x="1012999" y="2571750"/>
          <a:ext cx="6957851" cy="16439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478924"/>
                <a:gridCol w="3478924"/>
              </a:tblGrid>
              <a:tr h="512400">
                <a:tc>
                  <a:txBody>
                    <a:bodyPr/>
                    <a:lstStyle/>
                    <a:p>
                      <a:pPr algn="ctr">
                        <a:defRPr sz="1800"/>
                      </a:pPr>
                      <a:r>
                        <a:rPr sz="1500">
                          <a:solidFill>
                            <a:srgbClr val="FFFFFF"/>
                          </a:solidFill>
                          <a:latin typeface="Avenir Roman"/>
                          <a:ea typeface="Avenir Roman"/>
                          <a:cs typeface="Avenir Roman"/>
                          <a:sym typeface="Avenir Roman"/>
                        </a:rPr>
                        <a:t>Question Generation</a:t>
                      </a:r>
                    </a:p>
                  </a:txBody>
                  <a:tcPr marL="91425" marR="91425" marT="91425" marB="91425" anchor="t" anchorCtr="0" horzOverflow="overflow"/>
                </a:tc>
                <a:tc>
                  <a:txBody>
                    <a:bodyPr/>
                    <a:lstStyle/>
                    <a:p>
                      <a:pPr algn="ctr">
                        <a:defRPr sz="1800"/>
                      </a:pPr>
                      <a:r>
                        <a:rPr sz="1500">
                          <a:solidFill>
                            <a:srgbClr val="FFFFFF"/>
                          </a:solidFill>
                          <a:latin typeface="Avenir Roman"/>
                          <a:ea typeface="Avenir Roman"/>
                          <a:cs typeface="Avenir Roman"/>
                          <a:sym typeface="Avenir Roman"/>
                        </a:rPr>
                        <a:t>Amazon Review Dataset (2018)</a:t>
                      </a:r>
                    </a:p>
                  </a:txBody>
                  <a:tcPr marL="91425" marR="91425" marT="91425" marB="91425" anchor="t" anchorCtr="0" horzOverflow="overflow"/>
                </a:tc>
              </a:tr>
              <a:tr h="565775">
                <a:tc>
                  <a:txBody>
                    <a:bodyPr/>
                    <a:lstStyle/>
                    <a:p>
                      <a:pPr algn="ctr">
                        <a:defRPr sz="1800"/>
                      </a:pPr>
                      <a:r>
                        <a:rPr sz="1400">
                          <a:solidFill>
                            <a:srgbClr val="FFFFFF"/>
                          </a:solidFill>
                          <a:latin typeface="Avenir Roman"/>
                          <a:ea typeface="Avenir Roman"/>
                          <a:cs typeface="Avenir Roman"/>
                          <a:sym typeface="Avenir Roman"/>
                        </a:rPr>
                        <a:t>Binary Classification</a:t>
                      </a:r>
                    </a:p>
                  </a:txBody>
                  <a:tcPr marL="91425" marR="91425" marT="91425" marB="91425" anchor="t" anchorCtr="0" horzOverflow="overflow"/>
                </a:tc>
                <a:tc>
                  <a:txBody>
                    <a:bodyPr/>
                    <a:lstStyle/>
                    <a:p>
                      <a:pPr algn="ctr">
                        <a:defRPr sz="1800"/>
                      </a:pPr>
                      <a:r>
                        <a:rPr sz="1400">
                          <a:solidFill>
                            <a:srgbClr val="FFFFFF"/>
                          </a:solidFill>
                          <a:latin typeface="Avenir Roman"/>
                          <a:ea typeface="Avenir Roman"/>
                          <a:cs typeface="Avenir Roman"/>
                          <a:sym typeface="Avenir Roman"/>
                        </a:rPr>
                        <a:t>Yelp Review Polarity Dataset</a:t>
                      </a:r>
                    </a:p>
                  </a:txBody>
                  <a:tcPr marL="91425" marR="91425" marT="91425" marB="91425" anchor="t" anchorCtr="0" horzOverflow="overflow"/>
                </a:tc>
              </a:tr>
              <a:tr h="565775">
                <a:tc>
                  <a:txBody>
                    <a:bodyPr/>
                    <a:lstStyle/>
                    <a:p>
                      <a:pPr algn="ctr">
                        <a:defRPr sz="1800"/>
                      </a:pPr>
                      <a:r>
                        <a:rPr sz="1400">
                          <a:solidFill>
                            <a:srgbClr val="FFFFFF"/>
                          </a:solidFill>
                          <a:latin typeface="Avenir Roman"/>
                          <a:ea typeface="Avenir Roman"/>
                          <a:cs typeface="Avenir Roman"/>
                          <a:sym typeface="Avenir Roman"/>
                        </a:rPr>
                        <a:t>Multilabel Classification</a:t>
                      </a:r>
                    </a:p>
                  </a:txBody>
                  <a:tcPr marL="91425" marR="91425" marT="91425" marB="91425" anchor="t" anchorCtr="0" horzOverflow="overflow"/>
                </a:tc>
                <a:tc>
                  <a:txBody>
                    <a:bodyPr/>
                    <a:lstStyle/>
                    <a:p>
                      <a:pPr algn="ctr">
                        <a:defRPr sz="1800"/>
                      </a:pPr>
                      <a:r>
                        <a:rPr sz="1400">
                          <a:solidFill>
                            <a:srgbClr val="FFFFFF"/>
                          </a:solidFill>
                          <a:latin typeface="Avenir Roman"/>
                          <a:ea typeface="Avenir Roman"/>
                          <a:cs typeface="Avenir Roman"/>
                          <a:sym typeface="Avenir Roman"/>
                        </a:rPr>
                        <a:t>Toxic Comments Dataset - Kaggle</a:t>
                      </a:r>
                    </a:p>
                  </a:txBody>
                  <a:tcPr marL="91425" marR="91425" marT="91425" marB="91425" anchor="t" anchorCtr="0" horzOverflow="overflow"/>
                </a:tc>
              </a:tr>
            </a:tbl>
          </a:graphicData>
        </a:graphic>
      </p:graphicFrame>
      <p:sp>
        <p:nvSpPr>
          <p:cNvPr id="277" name="Google Shape;232;p37"/>
          <p:cNvSpPr txBox="1"/>
          <p:nvPr/>
        </p:nvSpPr>
        <p:spPr>
          <a:xfrm>
            <a:off x="1012999" y="1632449"/>
            <a:ext cx="6957901" cy="674976"/>
          </a:xfrm>
          <a:prstGeom prst="rect">
            <a:avLst/>
          </a:prstGeom>
          <a:ln>
            <a:solidFill>
              <a:srgbClr val="F0F3F2"/>
            </a:solidFill>
          </a:ln>
          <a:extLst>
            <a:ext uri="{C572A759-6A51-4108-AA02-DFA0A04FC94B}">
              <ma14:wrappingTextBoxFlag xmlns:ma14="http://schemas.microsoft.com/office/mac/drawingml/2011/main" val="1"/>
            </a:ext>
          </a:extLst>
        </p:spPr>
        <p:txBody>
          <a:bodyPr lIns="91424" tIns="91424" rIns="91424" bIns="91424">
            <a:spAutoFit/>
          </a:bodyPr>
          <a:lstStyle>
            <a:lvl1pPr algn="just">
              <a:defRPr>
                <a:solidFill>
                  <a:srgbClr val="FFFFFF"/>
                </a:solidFill>
                <a:latin typeface="Avenir Roman"/>
                <a:ea typeface="Avenir Roman"/>
                <a:cs typeface="Avenir Roman"/>
                <a:sym typeface="Avenir Roman"/>
              </a:defRPr>
            </a:lvl1pPr>
          </a:lstStyle>
          <a:p>
            <a:pPr/>
            <a:r>
              <a:t>The following are the tasks that we performed as a part of the paper and the corresponding datasets to them.</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Google Shape;237;p38"/>
          <p:cNvSpPr txBox="1"/>
          <p:nvPr>
            <p:ph type="title"/>
          </p:nvPr>
        </p:nvSpPr>
        <p:spPr>
          <a:xfrm>
            <a:off x="809625" y="758427"/>
            <a:ext cx="7520100" cy="491700"/>
          </a:xfrm>
          <a:prstGeom prst="rect">
            <a:avLst/>
          </a:prstGeom>
        </p:spPr>
        <p:txBody>
          <a:bodyPr/>
          <a:lstStyle/>
          <a:p>
            <a:pPr/>
            <a:r>
              <a:t>Dataset	 Details</a:t>
            </a:r>
          </a:p>
        </p:txBody>
      </p:sp>
      <p:sp>
        <p:nvSpPr>
          <p:cNvPr id="280" name="Google Shape;238;p38"/>
          <p:cNvSpPr txBox="1"/>
          <p:nvPr/>
        </p:nvSpPr>
        <p:spPr>
          <a:xfrm>
            <a:off x="867975" y="1168000"/>
            <a:ext cx="2889301"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C34D79"/>
                </a:solidFill>
                <a:latin typeface="Avenir Roman"/>
                <a:ea typeface="Avenir Roman"/>
                <a:cs typeface="Avenir Roman"/>
                <a:sym typeface="Avenir Roman"/>
              </a:defRPr>
            </a:lvl1pPr>
          </a:lstStyle>
          <a:p>
            <a:pPr/>
            <a:r>
              <a:t>For Question Generation Task</a:t>
            </a:r>
          </a:p>
        </p:txBody>
      </p:sp>
      <p:sp>
        <p:nvSpPr>
          <p:cNvPr id="281" name="Google Shape;239;p38"/>
          <p:cNvSpPr txBox="1"/>
          <p:nvPr>
            <p:ph type="body" idx="1"/>
          </p:nvPr>
        </p:nvSpPr>
        <p:spPr>
          <a:xfrm>
            <a:off x="809625" y="1697250"/>
            <a:ext cx="7520100" cy="2785501"/>
          </a:xfrm>
          <a:prstGeom prst="rect">
            <a:avLst/>
          </a:prstGeom>
        </p:spPr>
        <p:txBody>
          <a:bodyPr/>
          <a:lstStyle/>
          <a:p>
            <a:pPr/>
            <a:r>
              <a:t>We have used the Amazon Review Data (2018) dataset which contains product metadata, reviews, descriptions of the various products on Amazon and question-answer pairs related to those products.</a:t>
            </a:r>
          </a:p>
          <a:p>
            <a:pPr>
              <a:spcBef>
                <a:spcPts val="0"/>
              </a:spcBef>
            </a:pPr>
            <a:r>
              <a:t>The total data is divided across 30 different shopping categories ranging from appliances to luxury beauty. Out of these 30 categories, we have considered three categories which include appliances, beauty products and art,crafts and sewing.</a:t>
            </a:r>
          </a:p>
          <a:p>
            <a:pPr>
              <a:spcBef>
                <a:spcPts val="0"/>
              </a:spcBef>
            </a:pPr>
            <a:r>
              <a:t>The total data corresponding to the original dataset is 24 GB and we have used 2GB out of it.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Google Shape;244;p39"/>
          <p:cNvSpPr txBox="1"/>
          <p:nvPr>
            <p:ph type="title"/>
          </p:nvPr>
        </p:nvSpPr>
        <p:spPr>
          <a:xfrm>
            <a:off x="809625" y="758427"/>
            <a:ext cx="7520100" cy="491700"/>
          </a:xfrm>
          <a:prstGeom prst="rect">
            <a:avLst/>
          </a:prstGeom>
        </p:spPr>
        <p:txBody>
          <a:bodyPr/>
          <a:lstStyle/>
          <a:p>
            <a:pPr/>
            <a:r>
              <a:t>Dataset	 Details</a:t>
            </a:r>
          </a:p>
        </p:txBody>
      </p:sp>
      <p:sp>
        <p:nvSpPr>
          <p:cNvPr id="284" name="Google Shape;245;p39"/>
          <p:cNvSpPr txBox="1"/>
          <p:nvPr/>
        </p:nvSpPr>
        <p:spPr>
          <a:xfrm>
            <a:off x="867975" y="1168000"/>
            <a:ext cx="2889301"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C34D79"/>
                </a:solidFill>
                <a:latin typeface="Avenir Roman"/>
                <a:ea typeface="Avenir Roman"/>
                <a:cs typeface="Avenir Roman"/>
                <a:sym typeface="Avenir Roman"/>
              </a:defRPr>
            </a:lvl1pPr>
          </a:lstStyle>
          <a:p>
            <a:pPr/>
            <a:r>
              <a:t>For Binary Classification Task</a:t>
            </a:r>
          </a:p>
        </p:txBody>
      </p:sp>
      <p:sp>
        <p:nvSpPr>
          <p:cNvPr id="285" name="Google Shape;246;p39"/>
          <p:cNvSpPr txBox="1"/>
          <p:nvPr>
            <p:ph type="body" idx="1"/>
          </p:nvPr>
        </p:nvSpPr>
        <p:spPr>
          <a:xfrm>
            <a:off x="809625" y="1606724"/>
            <a:ext cx="7520100" cy="2785502"/>
          </a:xfrm>
          <a:prstGeom prst="rect">
            <a:avLst/>
          </a:prstGeom>
        </p:spPr>
        <p:txBody>
          <a:bodyPr/>
          <a:lstStyle/>
          <a:p>
            <a:pPr/>
            <a:r>
              <a:t>Large Yelp Review Dataset. This is a dataset for binary sentiment classification. We are provided with a set of 560,000 highly polar yelp reviews for training, and 38,000 for testing.</a:t>
            </a:r>
          </a:p>
          <a:p>
            <a:pPr>
              <a:spcBef>
                <a:spcPts val="0"/>
              </a:spcBef>
            </a:pPr>
            <a:r>
              <a:t>The Yelp reviews polarity dataset is constructed by considering stars 1 and 2 negative, and 3 and 4 positive.</a:t>
            </a:r>
          </a:p>
          <a:p>
            <a:pPr>
              <a:spcBef>
                <a:spcPts val="0"/>
              </a:spcBef>
            </a:pPr>
            <a:r>
              <a:t>For each polarity 280,000 training samples and 19,000 testing samples are take randomly. In total there are 560,000 training samples and 38,000 testing samples. Negative polarity is class 1, and positive class 2.</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Google Shape;251;p40"/>
          <p:cNvSpPr txBox="1"/>
          <p:nvPr>
            <p:ph type="title"/>
          </p:nvPr>
        </p:nvSpPr>
        <p:spPr>
          <a:xfrm>
            <a:off x="809625" y="758427"/>
            <a:ext cx="7520100" cy="491700"/>
          </a:xfrm>
          <a:prstGeom prst="rect">
            <a:avLst/>
          </a:prstGeom>
        </p:spPr>
        <p:txBody>
          <a:bodyPr/>
          <a:lstStyle/>
          <a:p>
            <a:pPr/>
            <a:r>
              <a:t>Dataset	 Details</a:t>
            </a:r>
          </a:p>
        </p:txBody>
      </p:sp>
      <p:sp>
        <p:nvSpPr>
          <p:cNvPr id="288" name="Google Shape;252;p40"/>
          <p:cNvSpPr txBox="1"/>
          <p:nvPr/>
        </p:nvSpPr>
        <p:spPr>
          <a:xfrm>
            <a:off x="867975" y="1168000"/>
            <a:ext cx="2889301"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C34D79"/>
                </a:solidFill>
                <a:latin typeface="Avenir Roman"/>
                <a:ea typeface="Avenir Roman"/>
                <a:cs typeface="Avenir Roman"/>
                <a:sym typeface="Avenir Roman"/>
              </a:defRPr>
            </a:lvl1pPr>
          </a:lstStyle>
          <a:p>
            <a:pPr/>
            <a:r>
              <a:t>For Multilabel Classification Task</a:t>
            </a:r>
          </a:p>
        </p:txBody>
      </p:sp>
      <p:sp>
        <p:nvSpPr>
          <p:cNvPr id="289" name="Google Shape;253;p40"/>
          <p:cNvSpPr txBox="1"/>
          <p:nvPr>
            <p:ph type="body" idx="1"/>
          </p:nvPr>
        </p:nvSpPr>
        <p:spPr>
          <a:xfrm>
            <a:off x="809625" y="1697250"/>
            <a:ext cx="7520100" cy="2785501"/>
          </a:xfrm>
          <a:prstGeom prst="rect">
            <a:avLst/>
          </a:prstGeom>
        </p:spPr>
        <p:txBody>
          <a:bodyPr/>
          <a:lstStyle/>
          <a:p>
            <a:pPr marL="438911" indent="-304800" defTabSz="877823">
              <a:lnSpc>
                <a:spcPct val="150000"/>
              </a:lnSpc>
              <a:spcBef>
                <a:spcPts val="700"/>
              </a:spcBef>
              <a:buSzPts val="1400"/>
              <a:defRPr sz="1440"/>
            </a:pPr>
            <a:r>
              <a:t>We are provided with a large number of Wikipedia comments which have been labeled by human raters for toxic behavior. </a:t>
            </a:r>
          </a:p>
          <a:p>
            <a:pPr marL="438911" indent="-304800" defTabSz="877823">
              <a:lnSpc>
                <a:spcPct val="150000"/>
              </a:lnSpc>
              <a:spcBef>
                <a:spcPts val="0"/>
              </a:spcBef>
              <a:buSzPts val="1400"/>
              <a:defRPr sz="1440"/>
            </a:pPr>
            <a:r>
              <a:t>The types of toxicity are: Toxic, severe_toxic, obscene, threat, insult, identity_hate</a:t>
            </a:r>
          </a:p>
          <a:p>
            <a:pPr marL="438911" indent="-304800" defTabSz="877823">
              <a:lnSpc>
                <a:spcPct val="150000"/>
              </a:lnSpc>
              <a:spcBef>
                <a:spcPts val="0"/>
              </a:spcBef>
              <a:buSzPts val="1400"/>
              <a:defRPr sz="1440"/>
            </a:pPr>
            <a:r>
              <a:t>Our objective was to train the T5 model to predict the probability of each type of toxicity for each comment and based on the obtained probabilities, the model would tag the sentence with one or more of the above listed tags.</a:t>
            </a:r>
          </a:p>
          <a:p>
            <a:pPr marL="438911" indent="-304800" defTabSz="877823">
              <a:lnSpc>
                <a:spcPct val="150000"/>
              </a:lnSpc>
              <a:spcBef>
                <a:spcPts val="0"/>
              </a:spcBef>
              <a:buSzPts val="1400"/>
              <a:defRPr sz="1440"/>
            </a:pPr>
            <a:r>
              <a:t>The data had over 10,000 statements but not all of them were necessarily tagged with the toxicity tags.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Google Shape;258;p41"/>
          <p:cNvSpPr txBox="1"/>
          <p:nvPr>
            <p:ph type="title"/>
          </p:nvPr>
        </p:nvSpPr>
        <p:spPr>
          <a:xfrm>
            <a:off x="809625" y="758427"/>
            <a:ext cx="7520100" cy="491700"/>
          </a:xfrm>
          <a:prstGeom prst="rect">
            <a:avLst/>
          </a:prstGeom>
        </p:spPr>
        <p:txBody>
          <a:bodyPr/>
          <a:lstStyle/>
          <a:p>
            <a:pPr/>
            <a:r>
              <a:t>Allotted Tasks</a:t>
            </a:r>
          </a:p>
        </p:txBody>
      </p:sp>
      <p:sp>
        <p:nvSpPr>
          <p:cNvPr id="292" name="Google Shape;259;p41"/>
          <p:cNvSpPr txBox="1"/>
          <p:nvPr>
            <p:ph type="body" idx="1"/>
          </p:nvPr>
        </p:nvSpPr>
        <p:spPr>
          <a:xfrm>
            <a:off x="811950" y="1511449"/>
            <a:ext cx="7520100" cy="2983802"/>
          </a:xfrm>
          <a:prstGeom prst="rect">
            <a:avLst/>
          </a:prstGeom>
        </p:spPr>
        <p:txBody>
          <a:bodyPr/>
          <a:lstStyle/>
          <a:p>
            <a:pPr/>
            <a:r>
              <a:t>Finetune the t5 small/base model on Multilabel Classification on any appropriate dataset of your choice.</a:t>
            </a:r>
          </a:p>
          <a:p>
            <a:pPr>
              <a:spcBef>
                <a:spcPts val="0"/>
              </a:spcBef>
            </a:pPr>
            <a:r>
              <a:t>Finetune the t5 small/base model on Binary Classification and Question Generation on any appropriate dataset of your choice </a:t>
            </a:r>
          </a:p>
          <a:p>
            <a:pPr>
              <a:spcBef>
                <a:spcPts val="0"/>
              </a:spcBef>
            </a:pPr>
            <a:r>
              <a:t>Plot the loss curve and accuracy curve of fine-tuning with respect to epochs</a:t>
            </a:r>
          </a:p>
          <a:p>
            <a:pPr>
              <a:spcBef>
                <a:spcPts val="0"/>
              </a:spcBef>
            </a:pPr>
            <a:r>
              <a:t>Calculate the F1 score and Precision for the fine-tuned model on Binary Classification task</a:t>
            </a:r>
          </a:p>
          <a:p>
            <a:pPr>
              <a:spcBef>
                <a:spcPts val="0"/>
              </a:spcBef>
            </a:pPr>
            <a:r>
              <a:t>Train the t5-small/base model as mentioned according to the paper </a:t>
            </a:r>
            <a:r>
              <a:rPr>
                <a:solidFill>
                  <a:srgbClr val="C34D79"/>
                </a:solidFill>
              </a:rPr>
              <a:t>(This was later omitted due to unavailability of an extremely high end TPU)</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Google Shape;264;p42"/>
          <p:cNvSpPr txBox="1"/>
          <p:nvPr>
            <p:ph type="body" idx="1"/>
          </p:nvPr>
        </p:nvSpPr>
        <p:spPr>
          <a:xfrm>
            <a:off x="809625" y="1666924"/>
            <a:ext cx="7520100" cy="2983802"/>
          </a:xfrm>
          <a:prstGeom prst="rect">
            <a:avLst/>
          </a:prstGeom>
        </p:spPr>
        <p:txBody>
          <a:bodyPr/>
          <a:lstStyle/>
          <a:p>
            <a:pPr/>
            <a:r>
              <a:t>We were successfully able to finetune the t5 small/base model on the following tasks and dataset pairs:</a:t>
            </a:r>
          </a:p>
          <a:p>
            <a:pPr lvl="1" marL="228600" indent="457200">
              <a:spcBef>
                <a:spcPts val="0"/>
              </a:spcBef>
            </a:pPr>
            <a:r>
              <a:t>- Multilabel Classification - Toxic Comment Classification Dataset by Kaggle.</a:t>
            </a:r>
          </a:p>
          <a:p>
            <a:pPr lvl="1" marL="228600" indent="457200">
              <a:spcBef>
                <a:spcPts val="0"/>
              </a:spcBef>
            </a:pPr>
            <a:r>
              <a:t>- Binary Classification - Yelp Polarity Review Dataset</a:t>
            </a:r>
          </a:p>
          <a:p>
            <a:pPr lvl="1" marL="228600" indent="457200">
              <a:spcBef>
                <a:spcPts val="0"/>
              </a:spcBef>
            </a:pPr>
            <a:r>
              <a:t>- Question Generation - Amazon Review Dataset </a:t>
            </a:r>
          </a:p>
          <a:p>
            <a:pPr>
              <a:spcBef>
                <a:spcPts val="0"/>
              </a:spcBef>
            </a:pPr>
            <a:r>
              <a:t>The loss curves and accuracy curves of fine-tuning with respect to the training steps were successfully plotted and stored.</a:t>
            </a:r>
          </a:p>
          <a:p>
            <a:pPr>
              <a:spcBef>
                <a:spcPts val="0"/>
              </a:spcBef>
            </a:pPr>
            <a:r>
              <a:t>The F1 score, Precision and Recall were calculated for the fine-tuned model on the Binary Classification task as well as the Multilabel Classification task.</a:t>
            </a:r>
          </a:p>
        </p:txBody>
      </p:sp>
      <p:sp>
        <p:nvSpPr>
          <p:cNvPr id="295" name="Google Shape;265;p42"/>
          <p:cNvSpPr txBox="1"/>
          <p:nvPr>
            <p:ph type="title"/>
          </p:nvPr>
        </p:nvSpPr>
        <p:spPr>
          <a:xfrm>
            <a:off x="809625" y="758427"/>
            <a:ext cx="7520100" cy="491700"/>
          </a:xfrm>
          <a:prstGeom prst="rect">
            <a:avLst/>
          </a:prstGeom>
        </p:spPr>
        <p:txBody>
          <a:bodyPr/>
          <a:lstStyle/>
          <a:p>
            <a:pPr/>
            <a:r>
              <a:t>Progress - Allotted Tasks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Google Shape;270;p43"/>
          <p:cNvSpPr txBox="1"/>
          <p:nvPr>
            <p:ph type="title"/>
          </p:nvPr>
        </p:nvSpPr>
        <p:spPr>
          <a:xfrm>
            <a:off x="809625" y="758427"/>
            <a:ext cx="7520100" cy="491700"/>
          </a:xfrm>
          <a:prstGeom prst="rect">
            <a:avLst/>
          </a:prstGeom>
        </p:spPr>
        <p:txBody>
          <a:bodyPr/>
          <a:lstStyle/>
          <a:p>
            <a:pPr/>
            <a:r>
              <a:t>Implementation details  - Overview</a:t>
            </a:r>
          </a:p>
        </p:txBody>
      </p:sp>
      <p:sp>
        <p:nvSpPr>
          <p:cNvPr id="298" name="Google Shape;271;p43"/>
          <p:cNvSpPr txBox="1"/>
          <p:nvPr>
            <p:ph type="body" idx="1"/>
          </p:nvPr>
        </p:nvSpPr>
        <p:spPr>
          <a:xfrm>
            <a:off x="809625" y="1343025"/>
            <a:ext cx="7520100" cy="3143400"/>
          </a:xfrm>
          <a:prstGeom prst="rect">
            <a:avLst/>
          </a:prstGeom>
        </p:spPr>
        <p:txBody>
          <a:bodyPr/>
          <a:lstStyle/>
          <a:p>
            <a:pPr>
              <a:buFontTx/>
              <a:buAutoNum type="arabicPeriod" startAt="1"/>
              <a:defRPr>
                <a:solidFill>
                  <a:srgbClr val="C34D79"/>
                </a:solidFill>
              </a:defRPr>
            </a:pPr>
            <a:r>
              <a:t>Pre-processing:</a:t>
            </a:r>
            <a:r>
              <a:rPr>
                <a:solidFill>
                  <a:srgbClr val="FFFFFF"/>
                </a:solidFill>
              </a:rPr>
              <a:t> We have preprocessed the data using the Pandas library in Python and given the fact that T5 is a Text-To-Text Transformer, our objective was to ensure that both input and output data was correctly formatted as text else the model would run into an error.</a:t>
            </a:r>
          </a:p>
          <a:p>
            <a:pPr>
              <a:spcBef>
                <a:spcPts val="0"/>
              </a:spcBef>
              <a:buFontTx/>
              <a:buAutoNum type="arabicPeriod" startAt="1"/>
              <a:defRPr>
                <a:solidFill>
                  <a:srgbClr val="C34D79"/>
                </a:solidFill>
              </a:defRPr>
            </a:pPr>
            <a:r>
              <a:t>Model:</a:t>
            </a:r>
            <a:r>
              <a:rPr>
                <a:solidFill>
                  <a:srgbClr val="FFFFFF"/>
                </a:solidFill>
              </a:rPr>
              <a:t> The </a:t>
            </a:r>
            <a:r>
              <a:rPr u="sng">
                <a:solidFill>
                  <a:srgbClr val="FFFFFF"/>
                </a:solidFill>
              </a:rPr>
              <a:t>Simple Transformers</a:t>
            </a:r>
            <a:r>
              <a:rPr>
                <a:solidFill>
                  <a:srgbClr val="FFFFFF"/>
                </a:solidFill>
              </a:rPr>
              <a:t> library is used to create the model architecture and for all training and evaluation which is based on the globally acclaimed </a:t>
            </a:r>
            <a:r>
              <a:rPr u="sng">
                <a:solidFill>
                  <a:srgbClr val="FFFFFF"/>
                </a:solidFill>
              </a:rPr>
              <a:t>Transformers</a:t>
            </a:r>
            <a:r>
              <a:rPr>
                <a:solidFill>
                  <a:srgbClr val="FFFFFF"/>
                </a:solidFill>
              </a:rPr>
              <a:t> library developed by the </a:t>
            </a:r>
            <a:r>
              <a:rPr u="sng">
                <a:solidFill>
                  <a:srgbClr val="FFFFFF"/>
                </a:solidFill>
              </a:rPr>
              <a:t>Huggingface</a:t>
            </a:r>
            <a:r>
              <a:rPr>
                <a:solidFill>
                  <a:srgbClr val="FFFFFF"/>
                </a:solidFill>
              </a:rPr>
              <a:t> team.</a:t>
            </a:r>
          </a:p>
          <a:p>
            <a:pPr>
              <a:spcBef>
                <a:spcPts val="0"/>
              </a:spcBef>
              <a:buFontTx/>
              <a:buAutoNum type="arabicPeriod" startAt="1"/>
              <a:defRPr>
                <a:solidFill>
                  <a:srgbClr val="C34D79"/>
                </a:solidFill>
              </a:defRPr>
            </a:pPr>
            <a:r>
              <a:t>Plotting:</a:t>
            </a:r>
            <a:r>
              <a:rPr>
                <a:solidFill>
                  <a:srgbClr val="FFFFFF"/>
                </a:solidFill>
              </a:rPr>
              <a:t> The </a:t>
            </a:r>
            <a:r>
              <a:rPr u="sng">
                <a:solidFill>
                  <a:srgbClr val="FFFFFF"/>
                </a:solidFill>
              </a:rPr>
              <a:t>Weights and Biases</a:t>
            </a:r>
            <a:r>
              <a:rPr>
                <a:solidFill>
                  <a:srgbClr val="FFFFFF"/>
                </a:solidFill>
              </a:rPr>
              <a:t> library is used to generate all the plots that have been shown in this presentation. This was chosen over the traditional matplotlib as wandb library also provided an in-depth analysis of usage of system resources.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Google Shape;158;p26"/>
          <p:cNvSpPr txBox="1"/>
          <p:nvPr>
            <p:ph type="title"/>
          </p:nvPr>
        </p:nvSpPr>
        <p:spPr>
          <a:xfrm>
            <a:off x="2114924" y="255175"/>
            <a:ext cx="5414402" cy="792300"/>
          </a:xfrm>
          <a:prstGeom prst="rect">
            <a:avLst/>
          </a:prstGeom>
        </p:spPr>
        <p:txBody>
          <a:bodyPr/>
          <a:lstStyle/>
          <a:p>
            <a:pPr/>
            <a:r>
              <a:t>Authors</a:t>
            </a:r>
          </a:p>
        </p:txBody>
      </p:sp>
      <p:sp>
        <p:nvSpPr>
          <p:cNvPr id="238" name="Google Shape;159;p26"/>
          <p:cNvSpPr txBox="1"/>
          <p:nvPr>
            <p:ph type="body" sz="half" idx="1"/>
          </p:nvPr>
        </p:nvSpPr>
        <p:spPr>
          <a:xfrm>
            <a:off x="1180500" y="1435799"/>
            <a:ext cx="6783000" cy="2271902"/>
          </a:xfrm>
          <a:prstGeom prst="rect">
            <a:avLst/>
          </a:prstGeom>
        </p:spPr>
        <p:txBody>
          <a:bodyPr/>
          <a:lstStyle/>
          <a:p>
            <a:pPr marL="457200" indent="-298450" algn="l">
              <a:lnSpc>
                <a:spcPct val="150000"/>
              </a:lnSpc>
              <a:spcBef>
                <a:spcPts val="0"/>
              </a:spcBef>
              <a:buClr>
                <a:srgbClr val="DB93AE"/>
              </a:buClr>
              <a:buSzPts val="1100"/>
              <a:buFont typeface="Helvetica"/>
              <a:buChar char="●"/>
              <a:defRPr sz="1100">
                <a:latin typeface="Average"/>
                <a:ea typeface="Average"/>
                <a:cs typeface="Average"/>
                <a:sym typeface="Average"/>
              </a:defRPr>
            </a:pPr>
            <a:r>
              <a:t>Colin Raffel - University of North Carolina at Chapel Hill </a:t>
            </a:r>
          </a:p>
          <a:p>
            <a:pPr marL="457200" indent="-298450" algn="l">
              <a:lnSpc>
                <a:spcPct val="150000"/>
              </a:lnSpc>
              <a:spcBef>
                <a:spcPts val="0"/>
              </a:spcBef>
              <a:buClr>
                <a:srgbClr val="DB93AE"/>
              </a:buClr>
              <a:buSzPts val="1100"/>
              <a:buFont typeface="Helvetica"/>
              <a:buChar char="●"/>
              <a:defRPr sz="1100">
                <a:latin typeface="Average"/>
                <a:ea typeface="Average"/>
                <a:cs typeface="Average"/>
                <a:sym typeface="Average"/>
              </a:defRPr>
            </a:pPr>
            <a:r>
              <a:t>Noam Shazeer - Research Scientists at Google LLC, Mountain View, CA, USA</a:t>
            </a:r>
          </a:p>
          <a:p>
            <a:pPr marL="457200" indent="-298450" algn="l">
              <a:lnSpc>
                <a:spcPct val="150000"/>
              </a:lnSpc>
              <a:spcBef>
                <a:spcPts val="0"/>
              </a:spcBef>
              <a:buClr>
                <a:srgbClr val="DB93AE"/>
              </a:buClr>
              <a:buSzPts val="1100"/>
              <a:buFont typeface="Helvetica"/>
              <a:buChar char="●"/>
              <a:defRPr sz="1100">
                <a:latin typeface="Average"/>
                <a:ea typeface="Average"/>
                <a:cs typeface="Average"/>
                <a:sym typeface="Average"/>
              </a:defRPr>
            </a:pPr>
            <a:r>
              <a:t>Adam Roberts - Research Scientists at Google LLC, Mountain View, CA, USA</a:t>
            </a:r>
          </a:p>
          <a:p>
            <a:pPr marL="457200" indent="-298450" algn="l">
              <a:lnSpc>
                <a:spcPct val="150000"/>
              </a:lnSpc>
              <a:spcBef>
                <a:spcPts val="0"/>
              </a:spcBef>
              <a:buClr>
                <a:srgbClr val="DB93AE"/>
              </a:buClr>
              <a:buSzPts val="1100"/>
              <a:buFont typeface="Helvetica"/>
              <a:buChar char="●"/>
              <a:defRPr sz="1100">
                <a:latin typeface="Average"/>
                <a:ea typeface="Average"/>
                <a:cs typeface="Average"/>
                <a:sym typeface="Average"/>
              </a:defRPr>
            </a:pPr>
            <a:r>
              <a:t>Katherine Lee - Google research, Brain</a:t>
            </a:r>
          </a:p>
          <a:p>
            <a:pPr marL="457200" indent="-298450" algn="l">
              <a:lnSpc>
                <a:spcPct val="150000"/>
              </a:lnSpc>
              <a:spcBef>
                <a:spcPts val="0"/>
              </a:spcBef>
              <a:buClr>
                <a:srgbClr val="DB93AE"/>
              </a:buClr>
              <a:buSzPts val="1100"/>
              <a:buFont typeface="Helvetica"/>
              <a:buChar char="●"/>
              <a:defRPr sz="1100">
                <a:latin typeface="Average"/>
                <a:ea typeface="Average"/>
                <a:cs typeface="Average"/>
                <a:sym typeface="Average"/>
              </a:defRPr>
            </a:pPr>
            <a:r>
              <a:t>Sharan Narang - Research Scientists at Google LLC, Mountain View, CA, USA</a:t>
            </a:r>
          </a:p>
          <a:p>
            <a:pPr marL="457200" indent="-298450" algn="l">
              <a:lnSpc>
                <a:spcPct val="150000"/>
              </a:lnSpc>
              <a:spcBef>
                <a:spcPts val="0"/>
              </a:spcBef>
              <a:buClr>
                <a:srgbClr val="DB93AE"/>
              </a:buClr>
              <a:buSzPts val="1100"/>
              <a:buFont typeface="Helvetica"/>
              <a:buChar char="●"/>
              <a:defRPr sz="1100">
                <a:latin typeface="Average"/>
                <a:ea typeface="Average"/>
                <a:cs typeface="Average"/>
                <a:sym typeface="Average"/>
              </a:defRPr>
            </a:pPr>
            <a:r>
              <a:t>Michael Matena - Research Scientists at Google LLC, Mountain View, CA, USA</a:t>
            </a:r>
          </a:p>
          <a:p>
            <a:pPr marL="457200" indent="-298450" algn="l">
              <a:lnSpc>
                <a:spcPct val="150000"/>
              </a:lnSpc>
              <a:spcBef>
                <a:spcPts val="0"/>
              </a:spcBef>
              <a:buClr>
                <a:srgbClr val="DB93AE"/>
              </a:buClr>
              <a:buSzPts val="1100"/>
              <a:buFont typeface="Helvetica"/>
              <a:buChar char="●"/>
              <a:defRPr sz="1100">
                <a:latin typeface="Average"/>
                <a:ea typeface="Average"/>
                <a:cs typeface="Average"/>
                <a:sym typeface="Average"/>
              </a:defRPr>
            </a:pPr>
            <a:r>
              <a:t>Yanqi Zhou : Google Inc. - Research Scientists at Google LLC, Mountain View, CA, USA</a:t>
            </a:r>
          </a:p>
          <a:p>
            <a:pPr marL="457200" indent="-298450" algn="l">
              <a:lnSpc>
                <a:spcPct val="150000"/>
              </a:lnSpc>
              <a:spcBef>
                <a:spcPts val="0"/>
              </a:spcBef>
              <a:buClr>
                <a:srgbClr val="DB93AE"/>
              </a:buClr>
              <a:buSzPts val="1100"/>
              <a:buFont typeface="Helvetica"/>
              <a:buChar char="●"/>
              <a:defRPr sz="1100">
                <a:latin typeface="Average"/>
                <a:ea typeface="Average"/>
                <a:cs typeface="Average"/>
                <a:sym typeface="Average"/>
              </a:defRPr>
            </a:pPr>
            <a:r>
              <a:t>Wei Li - Research Scientists at Google LLC, Mountain View, CA, USA</a:t>
            </a:r>
          </a:p>
          <a:p>
            <a:pPr marL="457200" indent="-298450" algn="l">
              <a:lnSpc>
                <a:spcPct val="150000"/>
              </a:lnSpc>
              <a:spcBef>
                <a:spcPts val="0"/>
              </a:spcBef>
              <a:buClr>
                <a:srgbClr val="DB93AE"/>
              </a:buClr>
              <a:buSzPts val="1100"/>
              <a:buFont typeface="Helvetica"/>
              <a:buChar char="●"/>
              <a:defRPr sz="1100">
                <a:latin typeface="Average"/>
                <a:ea typeface="Average"/>
                <a:cs typeface="Average"/>
                <a:sym typeface="Average"/>
              </a:defRPr>
            </a:pPr>
            <a:r>
              <a:t>Peter J. Liu : Google research, Brain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Google Shape;276;p44"/>
          <p:cNvSpPr txBox="1"/>
          <p:nvPr>
            <p:ph type="title"/>
          </p:nvPr>
        </p:nvSpPr>
        <p:spPr>
          <a:xfrm>
            <a:off x="809625" y="758427"/>
            <a:ext cx="7520100" cy="491700"/>
          </a:xfrm>
          <a:prstGeom prst="rect">
            <a:avLst/>
          </a:prstGeom>
        </p:spPr>
        <p:txBody>
          <a:bodyPr/>
          <a:lstStyle/>
          <a:p>
            <a:pPr/>
            <a:r>
              <a:t>Implementation details  - Installation and setup</a:t>
            </a:r>
          </a:p>
        </p:txBody>
      </p:sp>
      <p:sp>
        <p:nvSpPr>
          <p:cNvPr id="301" name="Google Shape;277;p44"/>
          <p:cNvSpPr txBox="1"/>
          <p:nvPr>
            <p:ph type="body" idx="1"/>
          </p:nvPr>
        </p:nvSpPr>
        <p:spPr>
          <a:xfrm>
            <a:off x="809625" y="1343025"/>
            <a:ext cx="7585500" cy="3120601"/>
          </a:xfrm>
          <a:prstGeom prst="rect">
            <a:avLst/>
          </a:prstGeom>
        </p:spPr>
        <p:txBody>
          <a:bodyPr/>
          <a:lstStyle/>
          <a:p>
            <a:pPr/>
            <a:r>
              <a:t>Requires Python 3+ and pip3 to be installed</a:t>
            </a:r>
          </a:p>
          <a:p>
            <a:pPr>
              <a:spcBef>
                <a:spcPts val="0"/>
              </a:spcBef>
            </a:pPr>
            <a:r>
              <a:t>The project has been developed in the interactive IPython Notebooks in order to give the user a clear intuition of what they are working with.</a:t>
            </a:r>
          </a:p>
          <a:p>
            <a:pPr>
              <a:spcBef>
                <a:spcPts val="0"/>
              </a:spcBef>
            </a:pPr>
            <a:r>
              <a:t>All the dependencies of the model have been stated clearly in the respective task-wise developed Jupyter Notebooks. Additionally a requirement.txt file is also provided.</a:t>
            </a:r>
          </a:p>
          <a:p>
            <a:pPr>
              <a:spcBef>
                <a:spcPts val="0"/>
              </a:spcBef>
            </a:pPr>
            <a:r>
              <a:t>To install the simpletransformers library (which forms a key component of this implementation) use the following command:</a:t>
            </a:r>
          </a:p>
          <a:p>
            <a:pPr lvl="1" marL="228600" indent="457200">
              <a:spcBef>
                <a:spcPts val="0"/>
              </a:spcBef>
            </a:pPr>
            <a:r>
              <a:t>pip install simpletransformers</a:t>
            </a:r>
          </a:p>
          <a:p>
            <a:pPr>
              <a:spcBef>
                <a:spcPts val="0"/>
              </a:spcBef>
            </a:pPr>
            <a:r>
              <a:t>For more details, refer the README.md provided in the code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Google Shape;282;p45"/>
          <p:cNvSpPr txBox="1"/>
          <p:nvPr>
            <p:ph type="title"/>
          </p:nvPr>
        </p:nvSpPr>
        <p:spPr>
          <a:xfrm>
            <a:off x="809625" y="758427"/>
            <a:ext cx="7520100" cy="491700"/>
          </a:xfrm>
          <a:prstGeom prst="rect">
            <a:avLst/>
          </a:prstGeom>
        </p:spPr>
        <p:txBody>
          <a:bodyPr/>
          <a:lstStyle/>
          <a:p>
            <a:pPr/>
            <a:r>
              <a:t>Implementation details  - Code Format</a:t>
            </a:r>
          </a:p>
        </p:txBody>
      </p:sp>
      <p:sp>
        <p:nvSpPr>
          <p:cNvPr id="304" name="Google Shape;283;p45"/>
          <p:cNvSpPr txBox="1"/>
          <p:nvPr>
            <p:ph type="body" idx="1"/>
          </p:nvPr>
        </p:nvSpPr>
        <p:spPr>
          <a:xfrm>
            <a:off x="809625" y="1266825"/>
            <a:ext cx="7520100" cy="2983801"/>
          </a:xfrm>
          <a:prstGeom prst="rect">
            <a:avLst/>
          </a:prstGeom>
        </p:spPr>
        <p:txBody>
          <a:bodyPr/>
          <a:lstStyle/>
          <a:p>
            <a:pPr marL="0" indent="0">
              <a:buSzTx/>
              <a:buNone/>
            </a:pPr>
            <a:r>
              <a:t>The assignment has been systematically broken down in terms of the tasks that were needed to be completed. Each task a has a separate .ipynb file that implements the following operation</a:t>
            </a:r>
          </a:p>
          <a:p>
            <a:pPr/>
            <a:r>
              <a:t>Download the datasets and model weights using shell scripts or inline links</a:t>
            </a:r>
            <a:endParaRPr>
              <a:solidFill>
                <a:srgbClr val="C34D79"/>
              </a:solidFill>
            </a:endParaRPr>
          </a:p>
          <a:p>
            <a:pPr>
              <a:spcBef>
                <a:spcPts val="0"/>
              </a:spcBef>
            </a:pPr>
            <a:r>
              <a:t>Pre-process the data </a:t>
            </a:r>
            <a:endParaRPr>
              <a:solidFill>
                <a:srgbClr val="C34D79"/>
              </a:solidFill>
            </a:endParaRPr>
          </a:p>
          <a:p>
            <a:pPr>
              <a:spcBef>
                <a:spcPts val="0"/>
              </a:spcBef>
            </a:pPr>
            <a:r>
              <a:t>Train the model </a:t>
            </a:r>
          </a:p>
          <a:p>
            <a:pPr>
              <a:spcBef>
                <a:spcPts val="0"/>
              </a:spcBef>
            </a:pPr>
            <a:r>
              <a:t>Plot graphs </a:t>
            </a:r>
          </a:p>
          <a:p>
            <a:pPr>
              <a:spcBef>
                <a:spcPts val="0"/>
              </a:spcBef>
            </a:pPr>
            <a:r>
              <a:t>Evaluate metrics on a model checkpoint</a:t>
            </a:r>
          </a:p>
          <a:p>
            <a:pPr>
              <a:spcBef>
                <a:spcPts val="0"/>
              </a:spcBef>
            </a:pPr>
            <a:r>
              <a:t>Predict Class of/Generate Question on the evaluation data.</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Google Shape;288;p46"/>
          <p:cNvSpPr txBox="1"/>
          <p:nvPr>
            <p:ph type="body" sz="half" idx="1"/>
          </p:nvPr>
        </p:nvSpPr>
        <p:spPr>
          <a:xfrm>
            <a:off x="577800" y="1064950"/>
            <a:ext cx="4282500" cy="3580201"/>
          </a:xfrm>
          <a:prstGeom prst="rect">
            <a:avLst/>
          </a:prstGeom>
        </p:spPr>
        <p:txBody>
          <a:bodyPr/>
          <a:lstStyle/>
          <a:p>
            <a:pPr marL="0" indent="0" defTabSz="905255">
              <a:spcBef>
                <a:spcPts val="700"/>
              </a:spcBef>
              <a:buSzTx/>
              <a:buNone/>
              <a:defRPr sz="1089"/>
            </a:pPr>
            <a:r>
              <a:t>binary_train_df = pd.read_csv(prefix + 'train.csv', header=None)</a:t>
            </a:r>
          </a:p>
          <a:p>
            <a:pPr marL="0" indent="0" defTabSz="905255">
              <a:spcBef>
                <a:spcPts val="700"/>
              </a:spcBef>
              <a:buSzTx/>
              <a:buNone/>
              <a:defRPr sz="1089"/>
            </a:pPr>
            <a:r>
              <a:t>binary_train_df.head()</a:t>
            </a:r>
          </a:p>
          <a:p>
            <a:pPr marL="0" indent="0" defTabSz="905255">
              <a:spcBef>
                <a:spcPts val="700"/>
              </a:spcBef>
              <a:buSzTx/>
              <a:buNone/>
              <a:defRPr sz="1089"/>
            </a:pPr>
            <a:r>
              <a:t>binary_eval_df = pd.read_csv(prefix + 'test.csv', header=None)</a:t>
            </a:r>
          </a:p>
          <a:p>
            <a:pPr marL="0" indent="0" defTabSz="905255">
              <a:spcBef>
                <a:spcPts val="700"/>
              </a:spcBef>
              <a:buSzTx/>
              <a:buNone/>
              <a:defRPr sz="1089"/>
            </a:pPr>
            <a:r>
              <a:t>binary_eval_df.head()</a:t>
            </a:r>
          </a:p>
          <a:p>
            <a:pPr marL="0" indent="0" defTabSz="905255">
              <a:spcBef>
                <a:spcPts val="700"/>
              </a:spcBef>
              <a:buSzTx/>
              <a:buNone/>
              <a:defRPr sz="1089"/>
            </a:pPr>
            <a:r>
              <a:t>binary_train_df[0] = (binary_train_df[0] == 2).astype(int)</a:t>
            </a:r>
          </a:p>
          <a:p>
            <a:pPr marL="0" indent="0" defTabSz="905255">
              <a:spcBef>
                <a:spcPts val="700"/>
              </a:spcBef>
              <a:buSzTx/>
              <a:buNone/>
              <a:defRPr sz="1089"/>
            </a:pPr>
            <a:r>
              <a:t>binary_eval_df[0] = (binary_eval_df[0] == 2).astype(int)</a:t>
            </a:r>
          </a:p>
          <a:p>
            <a:pPr marL="0" indent="0" defTabSz="905255">
              <a:spcBef>
                <a:spcPts val="700"/>
              </a:spcBef>
              <a:buSzTx/>
              <a:buNone/>
              <a:defRPr sz="1089"/>
            </a:pPr>
            <a:r>
              <a:t>binary_train_df = pd.DataFrame({</a:t>
            </a:r>
          </a:p>
          <a:p>
            <a:pPr marL="0" indent="0" defTabSz="905255">
              <a:spcBef>
                <a:spcPts val="700"/>
              </a:spcBef>
              <a:buSzTx/>
              <a:buNone/>
              <a:defRPr sz="1089"/>
            </a:pPr>
            <a:r>
              <a:t>    'prefix': ["binary classification" for i in range(len(binary_train_df))],</a:t>
            </a:r>
          </a:p>
          <a:p>
            <a:pPr marL="0" indent="0" defTabSz="905255">
              <a:spcBef>
                <a:spcPts val="700"/>
              </a:spcBef>
              <a:buSzTx/>
              <a:buNone/>
              <a:defRPr sz="1089"/>
            </a:pPr>
            <a:r>
              <a:t>    'input_text': binary_train_df[1].str.replace('\n', ' '),</a:t>
            </a:r>
          </a:p>
          <a:p>
            <a:pPr marL="0" indent="0" defTabSz="905255">
              <a:spcBef>
                <a:spcPts val="700"/>
              </a:spcBef>
              <a:buSzTx/>
              <a:buNone/>
              <a:defRPr sz="1089"/>
            </a:pPr>
            <a:r>
              <a:t>    'target_text': binary_train_df[0].astype(str),</a:t>
            </a:r>
          </a:p>
          <a:p>
            <a:pPr marL="0" indent="0" defTabSz="905255">
              <a:spcBef>
                <a:spcPts val="700"/>
              </a:spcBef>
              <a:buSzTx/>
              <a:buNone/>
              <a:defRPr sz="1089"/>
            </a:pPr>
            <a:r>
              <a:t>})</a:t>
            </a:r>
          </a:p>
        </p:txBody>
      </p:sp>
      <p:sp>
        <p:nvSpPr>
          <p:cNvPr id="307" name="Google Shape;289;p46"/>
          <p:cNvSpPr txBox="1"/>
          <p:nvPr>
            <p:ph type="title"/>
          </p:nvPr>
        </p:nvSpPr>
        <p:spPr>
          <a:xfrm>
            <a:off x="809625" y="394977"/>
            <a:ext cx="7520100" cy="491701"/>
          </a:xfrm>
          <a:prstGeom prst="rect">
            <a:avLst/>
          </a:prstGeom>
        </p:spPr>
        <p:txBody>
          <a:bodyPr/>
          <a:lstStyle/>
          <a:p>
            <a:pPr/>
            <a:r>
              <a:t>Pseudo Code - Preprocessing - Classification Tasks</a:t>
            </a:r>
          </a:p>
        </p:txBody>
      </p:sp>
      <p:sp>
        <p:nvSpPr>
          <p:cNvPr id="308" name="Google Shape;290;p46"/>
          <p:cNvSpPr txBox="1"/>
          <p:nvPr/>
        </p:nvSpPr>
        <p:spPr>
          <a:xfrm>
            <a:off x="5188825" y="1110274"/>
            <a:ext cx="3704700" cy="264982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25000"/>
              </a:lnSpc>
              <a:spcBef>
                <a:spcPts val="800"/>
              </a:spcBef>
              <a:defRPr sz="1100">
                <a:solidFill>
                  <a:srgbClr val="C34D79"/>
                </a:solidFill>
                <a:latin typeface="Avenir Roman"/>
                <a:ea typeface="Avenir Roman"/>
                <a:cs typeface="Avenir Roman"/>
                <a:sym typeface="Avenir Roman"/>
              </a:defRPr>
            </a:pPr>
            <a:r>
              <a:t>#final structure of the dataframe</a:t>
            </a:r>
          </a:p>
          <a:p>
            <a:pPr>
              <a:lnSpc>
                <a:spcPct val="125000"/>
              </a:lnSpc>
              <a:spcBef>
                <a:spcPts val="800"/>
              </a:spcBef>
              <a:defRPr sz="1100">
                <a:solidFill>
                  <a:srgbClr val="FFFFFF"/>
                </a:solidFill>
                <a:latin typeface="Avenir Roman"/>
                <a:ea typeface="Avenir Roman"/>
                <a:cs typeface="Avenir Roman"/>
                <a:sym typeface="Avenir Roman"/>
              </a:defRPr>
            </a:pPr>
            <a:r>
              <a:t>binary_eval_df = pd.DataFrame({</a:t>
            </a:r>
          </a:p>
          <a:p>
            <a:pPr>
              <a:lnSpc>
                <a:spcPct val="125000"/>
              </a:lnSpc>
              <a:spcBef>
                <a:spcPts val="800"/>
              </a:spcBef>
              <a:defRPr sz="1100">
                <a:solidFill>
                  <a:srgbClr val="FFFFFF"/>
                </a:solidFill>
                <a:latin typeface="Avenir Roman"/>
                <a:ea typeface="Avenir Roman"/>
                <a:cs typeface="Avenir Roman"/>
                <a:sym typeface="Avenir Roman"/>
              </a:defRPr>
            </a:pPr>
            <a:r>
              <a:t>    'prefix': ["binary classification" for i in range(len(binary_eval_df))],</a:t>
            </a:r>
          </a:p>
          <a:p>
            <a:pPr>
              <a:lnSpc>
                <a:spcPct val="125000"/>
              </a:lnSpc>
              <a:spcBef>
                <a:spcPts val="800"/>
              </a:spcBef>
              <a:defRPr sz="1100">
                <a:solidFill>
                  <a:srgbClr val="FFFFFF"/>
                </a:solidFill>
                <a:latin typeface="Avenir Roman"/>
                <a:ea typeface="Avenir Roman"/>
                <a:cs typeface="Avenir Roman"/>
                <a:sym typeface="Avenir Roman"/>
              </a:defRPr>
            </a:pPr>
            <a:r>
              <a:t>    'input_text': binary_eval_df[1].str.replace('\n', ' '),</a:t>
            </a:r>
          </a:p>
          <a:p>
            <a:pPr>
              <a:lnSpc>
                <a:spcPct val="125000"/>
              </a:lnSpc>
              <a:spcBef>
                <a:spcPts val="800"/>
              </a:spcBef>
              <a:defRPr sz="1100">
                <a:solidFill>
                  <a:srgbClr val="FFFFFF"/>
                </a:solidFill>
                <a:latin typeface="Avenir Roman"/>
                <a:ea typeface="Avenir Roman"/>
                <a:cs typeface="Avenir Roman"/>
                <a:sym typeface="Avenir Roman"/>
              </a:defRPr>
            </a:pPr>
            <a:r>
              <a:t>    'target_text': binary_eval_df[0].astype(str),</a:t>
            </a:r>
          </a:p>
          <a:p>
            <a:pPr>
              <a:lnSpc>
                <a:spcPct val="125000"/>
              </a:lnSpc>
              <a:spcBef>
                <a:spcPts val="800"/>
              </a:spcBef>
              <a:defRPr sz="1100">
                <a:solidFill>
                  <a:srgbClr val="FFFFFF"/>
                </a:solidFill>
                <a:latin typeface="Avenir Roman"/>
                <a:ea typeface="Avenir Roman"/>
                <a:cs typeface="Avenir Roman"/>
                <a:sym typeface="Avenir Roman"/>
              </a:defRPr>
            </a:pPr>
            <a:r>
              <a:t>})</a:t>
            </a:r>
          </a:p>
          <a:p>
            <a:pPr>
              <a:lnSpc>
                <a:spcPct val="125000"/>
              </a:lnSpc>
              <a:spcBef>
                <a:spcPts val="800"/>
              </a:spcBef>
              <a:defRPr sz="1100">
                <a:solidFill>
                  <a:srgbClr val="FFFFFF"/>
                </a:solidFill>
                <a:latin typeface="Avenir Roman"/>
                <a:ea typeface="Avenir Roman"/>
                <a:cs typeface="Avenir Roman"/>
                <a:sym typeface="Avenir Roman"/>
              </a:defRPr>
            </a:pPr>
            <a:r>
              <a:t>print(binary_eval_df.head())</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Google Shape;295;p47"/>
          <p:cNvSpPr txBox="1"/>
          <p:nvPr>
            <p:ph type="body" sz="half" idx="1"/>
          </p:nvPr>
        </p:nvSpPr>
        <p:spPr>
          <a:xfrm>
            <a:off x="811950" y="1234875"/>
            <a:ext cx="3762300" cy="3336000"/>
          </a:xfrm>
          <a:prstGeom prst="rect">
            <a:avLst/>
          </a:prstGeom>
        </p:spPr>
        <p:txBody>
          <a:bodyPr/>
          <a:lstStyle/>
          <a:p>
            <a:pPr marL="0" indent="0">
              <a:lnSpc>
                <a:spcPct val="100000"/>
              </a:lnSpc>
              <a:buSzTx/>
              <a:buNone/>
              <a:defRPr sz="1300"/>
            </a:pPr>
            <a:r>
              <a:t>model_args = {</a:t>
            </a:r>
          </a:p>
          <a:p>
            <a:pPr marL="0" indent="0">
              <a:lnSpc>
                <a:spcPct val="100000"/>
              </a:lnSpc>
              <a:buSzTx/>
              <a:buNone/>
              <a:defRPr sz="1300"/>
            </a:pPr>
            <a:r>
              <a:t>    "max_seq_length": 196,</a:t>
            </a:r>
          </a:p>
          <a:p>
            <a:pPr marL="0" indent="0">
              <a:lnSpc>
                <a:spcPct val="100000"/>
              </a:lnSpc>
              <a:buSzTx/>
              <a:buNone/>
              <a:defRPr sz="1300"/>
            </a:pPr>
            <a:r>
              <a:t>    "train_batch_size": 16,</a:t>
            </a:r>
          </a:p>
          <a:p>
            <a:pPr marL="0" indent="0">
              <a:lnSpc>
                <a:spcPct val="100000"/>
              </a:lnSpc>
              <a:buSzTx/>
              <a:buNone/>
              <a:defRPr sz="1300"/>
            </a:pPr>
            <a:r>
              <a:t>    "eval_batch_size": 64,</a:t>
            </a:r>
          </a:p>
          <a:p>
            <a:pPr marL="0" indent="0">
              <a:lnSpc>
                <a:spcPct val="100000"/>
              </a:lnSpc>
              <a:buSzTx/>
              <a:buNone/>
              <a:defRPr sz="1300"/>
            </a:pPr>
            <a:r>
              <a:t>    "num_train_epochs": 1,</a:t>
            </a:r>
          </a:p>
          <a:p>
            <a:pPr marL="0" indent="0">
              <a:lnSpc>
                <a:spcPct val="100000"/>
              </a:lnSpc>
              <a:buSzTx/>
              <a:buNone/>
              <a:defRPr sz="1300"/>
            </a:pPr>
            <a:r>
              <a:t>    "evaluate_during_training": True,</a:t>
            </a:r>
          </a:p>
          <a:p>
            <a:pPr marL="0" indent="0">
              <a:lnSpc>
                <a:spcPct val="100000"/>
              </a:lnSpc>
              <a:buSzTx/>
              <a:buNone/>
              <a:defRPr sz="1300"/>
            </a:pPr>
            <a:r>
              <a:t>    "evaluate_during_training_steps": 15000,</a:t>
            </a:r>
          </a:p>
          <a:p>
            <a:pPr marL="0" indent="0">
              <a:lnSpc>
                <a:spcPct val="100000"/>
              </a:lnSpc>
              <a:buSzTx/>
              <a:buNone/>
              <a:defRPr sz="1300"/>
            </a:pPr>
            <a:r>
              <a:t>    "evaluate_during_training_verbose": True,    </a:t>
            </a:r>
          </a:p>
          <a:p>
            <a:pPr marL="0" indent="0">
              <a:lnSpc>
                <a:spcPct val="100000"/>
              </a:lnSpc>
              <a:buSzTx/>
              <a:buNone/>
              <a:defRPr sz="1300"/>
            </a:pPr>
            <a:r>
              <a:t>    "use_multiprocessing": False,</a:t>
            </a:r>
          </a:p>
        </p:txBody>
      </p:sp>
      <p:sp>
        <p:nvSpPr>
          <p:cNvPr id="311" name="Google Shape;296;p47"/>
          <p:cNvSpPr txBox="1"/>
          <p:nvPr>
            <p:ph type="title"/>
          </p:nvPr>
        </p:nvSpPr>
        <p:spPr>
          <a:xfrm>
            <a:off x="811950" y="339253"/>
            <a:ext cx="7520100" cy="491700"/>
          </a:xfrm>
          <a:prstGeom prst="rect">
            <a:avLst/>
          </a:prstGeom>
        </p:spPr>
        <p:txBody>
          <a:bodyPr/>
          <a:lstStyle/>
          <a:p>
            <a:pPr/>
            <a:r>
              <a:t>Pseudo Code - Training - Classification Tasks</a:t>
            </a:r>
          </a:p>
        </p:txBody>
      </p:sp>
      <p:sp>
        <p:nvSpPr>
          <p:cNvPr id="312" name="Google Shape;297;p47"/>
          <p:cNvSpPr txBox="1"/>
          <p:nvPr/>
        </p:nvSpPr>
        <p:spPr>
          <a:xfrm>
            <a:off x="4780974" y="1098899"/>
            <a:ext cx="4067100" cy="427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spcBef>
                <a:spcPts val="800"/>
              </a:spcBef>
              <a:defRPr sz="1300">
                <a:solidFill>
                  <a:srgbClr val="FFFFFF"/>
                </a:solidFill>
                <a:latin typeface="Avenir Roman"/>
                <a:ea typeface="Avenir Roman"/>
                <a:cs typeface="Avenir Roman"/>
                <a:sym typeface="Avenir Roman"/>
              </a:defRPr>
            </a:pPr>
            <a:r>
              <a:t>"fp16": False,</a:t>
            </a:r>
          </a:p>
          <a:p>
            <a:pPr>
              <a:spcBef>
                <a:spcPts val="800"/>
              </a:spcBef>
              <a:defRPr sz="1300">
                <a:solidFill>
                  <a:srgbClr val="FFFFFF"/>
                </a:solidFill>
                <a:latin typeface="Avenir Roman"/>
                <a:ea typeface="Avenir Roman"/>
                <a:cs typeface="Avenir Roman"/>
                <a:sym typeface="Avenir Roman"/>
              </a:defRPr>
            </a:pPr>
            <a:r>
              <a:t>    "save_steps": -1,</a:t>
            </a:r>
          </a:p>
          <a:p>
            <a:pPr>
              <a:spcBef>
                <a:spcPts val="800"/>
              </a:spcBef>
              <a:defRPr sz="1300">
                <a:solidFill>
                  <a:srgbClr val="FFFFFF"/>
                </a:solidFill>
                <a:latin typeface="Avenir Roman"/>
                <a:ea typeface="Avenir Roman"/>
                <a:cs typeface="Avenir Roman"/>
                <a:sym typeface="Avenir Roman"/>
              </a:defRPr>
            </a:pPr>
            <a:r>
              <a:t>    "save_eval_checkpoints": False,</a:t>
            </a:r>
          </a:p>
          <a:p>
            <a:pPr>
              <a:spcBef>
                <a:spcPts val="800"/>
              </a:spcBef>
              <a:defRPr sz="1300">
                <a:solidFill>
                  <a:srgbClr val="FFFFFF"/>
                </a:solidFill>
                <a:latin typeface="Avenir Roman"/>
                <a:ea typeface="Avenir Roman"/>
                <a:cs typeface="Avenir Roman"/>
                <a:sym typeface="Avenir Roman"/>
              </a:defRPr>
            </a:pPr>
            <a:r>
              <a:t>    "save_model_every_epoch": False,</a:t>
            </a:r>
          </a:p>
          <a:p>
            <a:pPr>
              <a:spcBef>
                <a:spcPts val="800"/>
              </a:spcBef>
              <a:defRPr sz="1300">
                <a:solidFill>
                  <a:srgbClr val="FFFFFF"/>
                </a:solidFill>
                <a:latin typeface="Avenir Roman"/>
                <a:ea typeface="Avenir Roman"/>
                <a:cs typeface="Avenir Roman"/>
                <a:sym typeface="Avenir Roman"/>
              </a:defRPr>
            </a:pPr>
            <a:r>
              <a:t>    "reprocess_input_data": True,</a:t>
            </a:r>
          </a:p>
          <a:p>
            <a:pPr>
              <a:spcBef>
                <a:spcPts val="800"/>
              </a:spcBef>
              <a:defRPr sz="1300">
                <a:solidFill>
                  <a:srgbClr val="FFFFFF"/>
                </a:solidFill>
                <a:latin typeface="Avenir Roman"/>
                <a:ea typeface="Avenir Roman"/>
                <a:cs typeface="Avenir Roman"/>
                <a:sym typeface="Avenir Roman"/>
              </a:defRPr>
            </a:pPr>
            <a:r>
              <a:t>    "overwrite_output_dir": True,</a:t>
            </a:r>
          </a:p>
          <a:p>
            <a:pPr>
              <a:spcBef>
                <a:spcPts val="800"/>
              </a:spcBef>
              <a:defRPr sz="1300">
                <a:solidFill>
                  <a:srgbClr val="FFFFFF"/>
                </a:solidFill>
                <a:latin typeface="Avenir Roman"/>
                <a:ea typeface="Avenir Roman"/>
                <a:cs typeface="Avenir Roman"/>
                <a:sym typeface="Avenir Roman"/>
              </a:defRPr>
            </a:pPr>
            <a:r>
              <a:t>    "wandb_project": "T5 - Binary Classification”</a:t>
            </a:r>
          </a:p>
          <a:p>
            <a:pPr>
              <a:spcBef>
                <a:spcPts val="800"/>
              </a:spcBef>
              <a:defRPr sz="1300">
                <a:solidFill>
                  <a:srgbClr val="FFFFFF"/>
                </a:solidFill>
                <a:latin typeface="Avenir Roman"/>
                <a:ea typeface="Avenir Roman"/>
                <a:cs typeface="Avenir Roman"/>
                <a:sym typeface="Avenir Roman"/>
              </a:defRPr>
            </a:pPr>
            <a:r>
              <a:t>}</a:t>
            </a:r>
          </a:p>
          <a:p>
            <a:pPr>
              <a:spcBef>
                <a:spcPts val="800"/>
              </a:spcBef>
            </a:pPr>
            <a:endParaRPr sz="1300">
              <a:solidFill>
                <a:srgbClr val="FFFFFF"/>
              </a:solidFill>
              <a:latin typeface="Avenir Roman"/>
              <a:ea typeface="Avenir Roman"/>
              <a:cs typeface="Avenir Roman"/>
              <a:sym typeface="Avenir Roman"/>
            </a:endParaRPr>
          </a:p>
          <a:p>
            <a:pPr>
              <a:spcBef>
                <a:spcPts val="800"/>
              </a:spcBef>
              <a:defRPr sz="1300">
                <a:solidFill>
                  <a:srgbClr val="FFFFFF"/>
                </a:solidFill>
                <a:latin typeface="Avenir Roman"/>
                <a:ea typeface="Avenir Roman"/>
                <a:cs typeface="Avenir Roman"/>
                <a:sym typeface="Avenir Roman"/>
              </a:defRPr>
            </a:pPr>
            <a:r>
              <a:t>model = T5Model("t5", "t5-base", args=model_args)</a:t>
            </a:r>
          </a:p>
          <a:p>
            <a:pPr>
              <a:spcBef>
                <a:spcPts val="800"/>
              </a:spcBef>
            </a:pPr>
            <a:endParaRPr sz="1300">
              <a:solidFill>
                <a:srgbClr val="FFFFFF"/>
              </a:solidFill>
              <a:latin typeface="Avenir Roman"/>
              <a:ea typeface="Avenir Roman"/>
              <a:cs typeface="Avenir Roman"/>
              <a:sym typeface="Avenir Roman"/>
            </a:endParaRPr>
          </a:p>
          <a:p>
            <a:pPr>
              <a:spcBef>
                <a:spcPts val="800"/>
              </a:spcBef>
              <a:defRPr sz="1300">
                <a:solidFill>
                  <a:srgbClr val="FFFFFF"/>
                </a:solidFill>
                <a:latin typeface="Avenir Roman"/>
                <a:ea typeface="Avenir Roman"/>
                <a:cs typeface="Avenir Roman"/>
                <a:sym typeface="Avenir Roman"/>
              </a:defRPr>
            </a:pPr>
            <a:r>
              <a:t>model.train_model(train_df, eval_data=eval_df)</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Google Shape;302;p48"/>
          <p:cNvSpPr txBox="1"/>
          <p:nvPr>
            <p:ph type="body" sz="half" idx="1"/>
          </p:nvPr>
        </p:nvSpPr>
        <p:spPr>
          <a:xfrm>
            <a:off x="419174" y="1227125"/>
            <a:ext cx="4152901" cy="3384001"/>
          </a:xfrm>
          <a:prstGeom prst="rect">
            <a:avLst/>
          </a:prstGeom>
        </p:spPr>
        <p:txBody>
          <a:bodyPr/>
          <a:lstStyle/>
          <a:p>
            <a:pPr marL="0" indent="0">
              <a:lnSpc>
                <a:spcPct val="100000"/>
              </a:lnSpc>
              <a:buSzTx/>
              <a:buNone/>
              <a:defRPr sz="1000"/>
            </a:pPr>
            <a:r>
              <a:t># Load the trained model</a:t>
            </a:r>
          </a:p>
          <a:p>
            <a:pPr marL="0" indent="0">
              <a:lnSpc>
                <a:spcPct val="100000"/>
              </a:lnSpc>
              <a:buSzTx/>
              <a:buNone/>
              <a:defRPr sz="1000"/>
            </a:pPr>
            <a:r>
              <a:t>model = T5Model("t5", "outputs", args=model_args)</a:t>
            </a:r>
          </a:p>
          <a:p>
            <a:pPr marL="0" indent="0">
              <a:lnSpc>
                <a:spcPct val="100000"/>
              </a:lnSpc>
              <a:buSzTx/>
              <a:buNone/>
              <a:defRPr sz="1000"/>
            </a:pPr>
            <a:r>
              <a:t># Load the evaluation data</a:t>
            </a:r>
          </a:p>
          <a:p>
            <a:pPr marL="0" indent="0">
              <a:lnSpc>
                <a:spcPct val="100000"/>
              </a:lnSpc>
              <a:buSzTx/>
              <a:buNone/>
              <a:defRPr sz="1000"/>
            </a:pPr>
            <a:r>
              <a:t>df = pd.read_csv("data/eval.tsv", sep="\t").astype(str)</a:t>
            </a:r>
          </a:p>
          <a:p>
            <a:pPr marL="0" indent="0">
              <a:lnSpc>
                <a:spcPct val="100000"/>
              </a:lnSpc>
              <a:buSzTx/>
              <a:buNone/>
              <a:defRPr sz="1000"/>
            </a:pPr>
            <a:r>
              <a:t># Prepare the data for testing</a:t>
            </a:r>
          </a:p>
          <a:p>
            <a:pPr marL="0" indent="0">
              <a:lnSpc>
                <a:spcPct val="100000"/>
              </a:lnSpc>
              <a:buSzTx/>
              <a:buNone/>
              <a:defRPr sz="1000"/>
            </a:pPr>
            <a:r>
              <a:t>to_predict = [</a:t>
            </a:r>
          </a:p>
          <a:p>
            <a:pPr marL="0" indent="0">
              <a:lnSpc>
                <a:spcPct val="100000"/>
              </a:lnSpc>
              <a:buSzTx/>
              <a:buNone/>
              <a:defRPr sz="1000"/>
            </a:pPr>
            <a:r>
              <a:t>    prefix + ": " + str(input_text)</a:t>
            </a:r>
          </a:p>
          <a:p>
            <a:pPr marL="0" indent="0">
              <a:lnSpc>
                <a:spcPct val="100000"/>
              </a:lnSpc>
              <a:buSzTx/>
              <a:buNone/>
              <a:defRPr sz="1000"/>
            </a:pPr>
            <a:r>
              <a:t>    for prefix, input_text in zip(df["prefix"].tolist(), df["input_text"].tolist())]</a:t>
            </a:r>
          </a:p>
          <a:p>
            <a:pPr marL="0" indent="0">
              <a:lnSpc>
                <a:spcPct val="100000"/>
              </a:lnSpc>
              <a:buSzTx/>
              <a:buNone/>
              <a:defRPr sz="1000"/>
            </a:pPr>
            <a:r>
              <a:t>truth = df["target_text"].tolist()</a:t>
            </a:r>
          </a:p>
          <a:p>
            <a:pPr marL="0" indent="0">
              <a:lnSpc>
                <a:spcPct val="100000"/>
              </a:lnSpc>
              <a:buSzTx/>
              <a:buNone/>
              <a:defRPr sz="1000"/>
            </a:pPr>
            <a:r>
              <a:t>tasks = df["prefix"].tolist()</a:t>
            </a:r>
          </a:p>
          <a:p>
            <a:pPr marL="0" indent="0">
              <a:lnSpc>
                <a:spcPct val="100000"/>
              </a:lnSpc>
              <a:buSzTx/>
              <a:buNone/>
              <a:defRPr sz="1000"/>
            </a:pPr>
            <a:r>
              <a:t># Get the model predictions</a:t>
            </a:r>
          </a:p>
          <a:p>
            <a:pPr marL="0" indent="0">
              <a:lnSpc>
                <a:spcPct val="100000"/>
              </a:lnSpc>
              <a:buSzTx/>
              <a:buNone/>
              <a:defRPr sz="1000"/>
            </a:pPr>
            <a:r>
              <a:t>preds = model.predict(to_predict)</a:t>
            </a:r>
          </a:p>
        </p:txBody>
      </p:sp>
      <p:sp>
        <p:nvSpPr>
          <p:cNvPr id="315" name="Google Shape;303;p48"/>
          <p:cNvSpPr txBox="1"/>
          <p:nvPr>
            <p:ph type="title"/>
          </p:nvPr>
        </p:nvSpPr>
        <p:spPr>
          <a:xfrm>
            <a:off x="481050" y="327927"/>
            <a:ext cx="7520100" cy="491701"/>
          </a:xfrm>
          <a:prstGeom prst="rect">
            <a:avLst/>
          </a:prstGeom>
        </p:spPr>
        <p:txBody>
          <a:bodyPr/>
          <a:lstStyle/>
          <a:p>
            <a:pPr/>
            <a:r>
              <a:t>Pseudo Code - Testing T5 Model - Classification</a:t>
            </a:r>
          </a:p>
        </p:txBody>
      </p:sp>
      <p:sp>
        <p:nvSpPr>
          <p:cNvPr id="316" name="Google Shape;304;p48"/>
          <p:cNvSpPr txBox="1"/>
          <p:nvPr/>
        </p:nvSpPr>
        <p:spPr>
          <a:xfrm>
            <a:off x="4814949" y="1223574"/>
            <a:ext cx="4044601" cy="4526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spcBef>
                <a:spcPts val="800"/>
              </a:spcBef>
              <a:defRPr sz="1000">
                <a:solidFill>
                  <a:srgbClr val="FFFFFF"/>
                </a:solidFill>
                <a:latin typeface="Avenir Roman"/>
                <a:ea typeface="Avenir Roman"/>
                <a:cs typeface="Avenir Roman"/>
                <a:sym typeface="Avenir Roman"/>
              </a:defRPr>
            </a:pPr>
            <a:r>
              <a:t>for task, truth_value, pred in zip(tasks, truth, preds):</a:t>
            </a:r>
          </a:p>
          <a:p>
            <a:pPr>
              <a:spcBef>
                <a:spcPts val="800"/>
              </a:spcBef>
              <a:defRPr sz="1000">
                <a:solidFill>
                  <a:srgbClr val="FFFFFF"/>
                </a:solidFill>
                <a:latin typeface="Avenir Roman"/>
                <a:ea typeface="Avenir Roman"/>
                <a:cs typeface="Avenir Roman"/>
                <a:sym typeface="Avenir Roman"/>
              </a:defRPr>
            </a:pPr>
            <a:r>
              <a:t>    output_dict[task]["truth"].append(truth_value)</a:t>
            </a:r>
          </a:p>
          <a:p>
            <a:pPr>
              <a:spcBef>
                <a:spcPts val="800"/>
              </a:spcBef>
              <a:defRPr sz="1000">
                <a:solidFill>
                  <a:srgbClr val="FFFFFF"/>
                </a:solidFill>
                <a:latin typeface="Avenir Roman"/>
                <a:ea typeface="Avenir Roman"/>
                <a:cs typeface="Avenir Roman"/>
                <a:sym typeface="Avenir Roman"/>
              </a:defRPr>
            </a:pPr>
            <a:r>
              <a:t>    output_dict[task]["preds"].append(pred)</a:t>
            </a:r>
          </a:p>
          <a:p>
            <a:pPr>
              <a:spcBef>
                <a:spcPts val="800"/>
              </a:spcBef>
              <a:defRPr sz="1000">
                <a:solidFill>
                  <a:srgbClr val="FFFFFF"/>
                </a:solidFill>
                <a:latin typeface="Avenir Roman"/>
                <a:ea typeface="Avenir Roman"/>
                <a:cs typeface="Avenir Roman"/>
                <a:sym typeface="Avenir Roman"/>
              </a:defRPr>
            </a:pPr>
            <a:r>
              <a:t>task_truth = [int(t) for t in output_dict[task]["truth"]]</a:t>
            </a:r>
          </a:p>
          <a:p>
            <a:pPr>
              <a:spcBef>
                <a:spcPts val="800"/>
              </a:spcBef>
              <a:defRPr sz="1000">
                <a:solidFill>
                  <a:srgbClr val="FFFFFF"/>
                </a:solidFill>
                <a:latin typeface="Avenir Roman"/>
                <a:ea typeface="Avenir Roman"/>
                <a:cs typeface="Avenir Roman"/>
                <a:sym typeface="Avenir Roman"/>
              </a:defRPr>
            </a:pPr>
            <a:r>
              <a:t>task_preds = [int(p) for p in output_dict[task]["preds"]]</a:t>
            </a:r>
          </a:p>
          <a:p>
            <a:pPr>
              <a:spcBef>
                <a:spcPts val="800"/>
              </a:spcBef>
              <a:defRPr sz="1000">
                <a:solidFill>
                  <a:srgbClr val="FFFFFF"/>
                </a:solidFill>
                <a:latin typeface="Avenir Roman"/>
                <a:ea typeface="Avenir Roman"/>
                <a:cs typeface="Avenir Roman"/>
                <a:sym typeface="Avenir Roman"/>
              </a:defRPr>
            </a:pPr>
            <a:r>
              <a:t>results_dict[task] = {</a:t>
            </a:r>
          </a:p>
          <a:p>
            <a:pPr>
              <a:spcBef>
                <a:spcPts val="800"/>
              </a:spcBef>
              <a:defRPr sz="1000">
                <a:solidFill>
                  <a:srgbClr val="FFFFFF"/>
                </a:solidFill>
                <a:latin typeface="Avenir Roman"/>
                <a:ea typeface="Avenir Roman"/>
                <a:cs typeface="Avenir Roman"/>
                <a:sym typeface="Avenir Roman"/>
              </a:defRPr>
            </a:pPr>
            <a:r>
              <a:t>                "F1 Score": f1_score(task_truth, task_preds),</a:t>
            </a:r>
          </a:p>
          <a:p>
            <a:pPr>
              <a:spcBef>
                <a:spcPts val="800"/>
              </a:spcBef>
              <a:defRPr sz="1000">
                <a:solidFill>
                  <a:srgbClr val="FFFFFF"/>
                </a:solidFill>
                <a:latin typeface="Avenir Roman"/>
                <a:ea typeface="Avenir Roman"/>
                <a:cs typeface="Avenir Roman"/>
                <a:sym typeface="Avenir Roman"/>
              </a:defRPr>
            </a:pPr>
            <a:r>
              <a:t>	   “Precision”: precision_score(task_truth, task_pred)</a:t>
            </a:r>
          </a:p>
          <a:p>
            <a:pPr>
              <a:spcBef>
                <a:spcPts val="800"/>
              </a:spcBef>
              <a:defRPr sz="1000">
                <a:solidFill>
                  <a:srgbClr val="FFFFFF"/>
                </a:solidFill>
                <a:latin typeface="Avenir Roman"/>
                <a:ea typeface="Avenir Roman"/>
                <a:cs typeface="Avenir Roman"/>
                <a:sym typeface="Avenir Roman"/>
              </a:defRPr>
            </a:pPr>
            <a:r>
              <a:t>                "Accuracy Score": accuracy_score(task_truth, task_preds),}</a:t>
            </a:r>
          </a:p>
          <a:p>
            <a:pPr>
              <a:spcBef>
                <a:spcPts val="800"/>
              </a:spcBef>
              <a:defRPr sz="1000">
                <a:solidFill>
                  <a:srgbClr val="FFFFFF"/>
                </a:solidFill>
                <a:latin typeface="Avenir Roman"/>
                <a:ea typeface="Avenir Roman"/>
                <a:cs typeface="Avenir Roman"/>
                <a:sym typeface="Avenir Roman"/>
              </a:defRPr>
            </a:pPr>
            <a:r>
              <a:t>            print(f"Scores for {task}:")</a:t>
            </a:r>
          </a:p>
          <a:p>
            <a:pPr>
              <a:spcBef>
                <a:spcPts val="800"/>
              </a:spcBef>
              <a:defRPr sz="1000">
                <a:solidFill>
                  <a:srgbClr val="FFFFFF"/>
                </a:solidFill>
                <a:latin typeface="Avenir Roman"/>
                <a:ea typeface="Avenir Roman"/>
                <a:cs typeface="Avenir Roman"/>
                <a:sym typeface="Avenir Roman"/>
              </a:defRPr>
            </a:pPr>
            <a:r>
              <a:t>            print(f"F1 score: {results_dict[task]['F1 Score']}")</a:t>
            </a:r>
          </a:p>
          <a:p>
            <a:pPr>
              <a:spcBef>
                <a:spcPts val="800"/>
              </a:spcBef>
              <a:defRPr sz="1000">
                <a:solidFill>
                  <a:srgbClr val="FFFFFF"/>
                </a:solidFill>
                <a:latin typeface="Avenir Roman"/>
                <a:ea typeface="Avenir Roman"/>
                <a:cs typeface="Avenir Roman"/>
                <a:sym typeface="Avenir Roman"/>
              </a:defRPr>
            </a:pPr>
            <a:r>
              <a:t>            print(f"Accuracy Score: {results_dict[task]['Accuracy Score']}")</a:t>
            </a:r>
          </a:p>
          <a:p>
            <a:pPr>
              <a:spcBef>
                <a:spcPts val="800"/>
              </a:spcBef>
              <a:defRPr sz="1000">
                <a:solidFill>
                  <a:srgbClr val="FFFFFF"/>
                </a:solidFill>
                <a:latin typeface="Avenir Roman"/>
                <a:ea typeface="Avenir Roman"/>
                <a:cs typeface="Avenir Roman"/>
                <a:sym typeface="Avenir Roman"/>
              </a:defRPr>
            </a:pPr>
            <a:r>
              <a:t>            print()</a:t>
            </a:r>
          </a:p>
        </p:txBody>
      </p:sp>
      <p:sp>
        <p:nvSpPr>
          <p:cNvPr id="317" name="Google Shape;305;p48"/>
          <p:cNvSpPr txBox="1"/>
          <p:nvPr/>
        </p:nvSpPr>
        <p:spPr>
          <a:xfrm>
            <a:off x="6469024" y="327924"/>
            <a:ext cx="3466801" cy="62311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66666"/>
              </a:lnSpc>
              <a:defRPr sz="700">
                <a:solidFill>
                  <a:srgbClr val="FFFFFF"/>
                </a:solidFill>
                <a:latin typeface="Courier New"/>
                <a:ea typeface="Courier New"/>
                <a:cs typeface="Courier New"/>
                <a:sym typeface="Courier New"/>
              </a:defRPr>
            </a:pPr>
            <a:r>
              <a:t>wget -i meta_links.txt</a:t>
            </a:r>
          </a:p>
          <a:p>
            <a:pPr>
              <a:lnSpc>
                <a:spcPct val="166666"/>
              </a:lnSpc>
              <a:defRPr sz="700">
                <a:solidFill>
                  <a:srgbClr val="FFFFFF"/>
                </a:solidFill>
                <a:latin typeface="Courier New"/>
                <a:ea typeface="Courier New"/>
                <a:cs typeface="Courier New"/>
                <a:sym typeface="Courier New"/>
              </a:defRPr>
            </a:pPr>
            <a:r>
              <a:t>wget -i qa_links.txt</a:t>
            </a:r>
          </a:p>
          <a:p>
            <a:pPr>
              <a:lnSpc>
                <a:spcPct val="166666"/>
              </a:lnSpc>
              <a:defRPr sz="700">
                <a:solidFill>
                  <a:srgbClr val="FFFFFF"/>
                </a:solidFill>
                <a:latin typeface="Courier New"/>
                <a:ea typeface="Courier New"/>
                <a:cs typeface="Courier New"/>
                <a:sym typeface="Courier New"/>
              </a:defRPr>
            </a:pPr>
            <a:r>
              <a:t>mv meta_All_Beauty.json.gz meta_Beauty.json.gz</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Google Shape;310;p49"/>
          <p:cNvSpPr txBox="1"/>
          <p:nvPr>
            <p:ph type="title"/>
          </p:nvPr>
        </p:nvSpPr>
        <p:spPr>
          <a:xfrm>
            <a:off x="809625" y="225028"/>
            <a:ext cx="7520100" cy="491700"/>
          </a:xfrm>
          <a:prstGeom prst="rect">
            <a:avLst/>
          </a:prstGeom>
        </p:spPr>
        <p:txBody>
          <a:bodyPr/>
          <a:lstStyle>
            <a:lvl1pPr defTabSz="877823">
              <a:defRPr sz="2016"/>
            </a:lvl1pPr>
          </a:lstStyle>
          <a:p>
            <a:pPr/>
            <a:r>
              <a:t>Pseudo Code Part II - Preprocessing - Question Generation</a:t>
            </a:r>
          </a:p>
        </p:txBody>
      </p:sp>
      <p:sp>
        <p:nvSpPr>
          <p:cNvPr id="320" name="Google Shape;311;p49"/>
          <p:cNvSpPr txBox="1"/>
          <p:nvPr>
            <p:ph type="body" sz="half" idx="1"/>
          </p:nvPr>
        </p:nvSpPr>
        <p:spPr>
          <a:xfrm>
            <a:off x="809625" y="885825"/>
            <a:ext cx="3762300" cy="2983801"/>
          </a:xfrm>
          <a:prstGeom prst="rect">
            <a:avLst/>
          </a:prstGeom>
        </p:spPr>
        <p:txBody>
          <a:bodyPr/>
          <a:lstStyle/>
          <a:p>
            <a:pPr marL="0" indent="0" defTabSz="365760">
              <a:spcBef>
                <a:spcPts val="300"/>
              </a:spcBef>
              <a:buSzTx/>
              <a:buNone/>
              <a:defRPr sz="400"/>
            </a:pPr>
            <a:r>
              <a:t>for category in tqdm(categories):</a:t>
            </a:r>
          </a:p>
          <a:p>
            <a:pPr marL="0" indent="0" defTabSz="365760">
              <a:spcBef>
                <a:spcPts val="300"/>
              </a:spcBef>
              <a:buSzTx/>
              <a:buNone/>
              <a:defRPr sz="400"/>
            </a:pPr>
            <a:r>
              <a:t>    if not os.path.isfile(f"data/{category.split('.')[0]}.tsv"):</a:t>
            </a:r>
          </a:p>
          <a:p>
            <a:pPr marL="0" indent="0" defTabSz="365760">
              <a:spcBef>
                <a:spcPts val="300"/>
              </a:spcBef>
              <a:buSzTx/>
              <a:buNone/>
              <a:defRPr sz="400"/>
            </a:pPr>
            <a:r>
              <a:t>        try:</a:t>
            </a:r>
          </a:p>
          <a:p>
            <a:pPr marL="0" indent="0" defTabSz="365760">
              <a:spcBef>
                <a:spcPts val="300"/>
              </a:spcBef>
              <a:buSzTx/>
              <a:buNone/>
              <a:defRPr sz="400"/>
            </a:pPr>
            <a:r>
              <a:t>            df1 = getDF(f'data/qa_{category}')</a:t>
            </a:r>
          </a:p>
          <a:p>
            <a:pPr marL="0" indent="0" defTabSz="365760">
              <a:spcBef>
                <a:spcPts val="300"/>
              </a:spcBef>
              <a:buSzTx/>
              <a:buNone/>
              <a:defRPr sz="400"/>
            </a:pPr>
            <a:r>
              <a:t>            df2 = getDF(f'data/meta_{category}')</a:t>
            </a:r>
          </a:p>
          <a:p>
            <a:pPr marL="0" indent="0" defTabSz="365760">
              <a:spcBef>
                <a:spcPts val="300"/>
              </a:spcBef>
              <a:buSzTx/>
              <a:buNone/>
              <a:defRPr sz="400"/>
            </a:pPr>
            <a:r>
              <a:t>            df = pd.merge(df1, df2, on="asin", how="left")</a:t>
            </a:r>
          </a:p>
          <a:p>
            <a:pPr marL="0" indent="0" defTabSz="365760">
              <a:spcBef>
                <a:spcPts val="300"/>
              </a:spcBef>
              <a:buSzTx/>
              <a:buNone/>
              <a:defRPr sz="400"/>
            </a:pPr>
            <a:r>
              <a:t>            df = df[["question", "answer", "description"]]</a:t>
            </a:r>
          </a:p>
          <a:p>
            <a:pPr marL="0" indent="0" defTabSz="365760">
              <a:spcBef>
                <a:spcPts val="300"/>
              </a:spcBef>
              <a:buSzTx/>
              <a:buNone/>
              <a:defRPr sz="400"/>
            </a:pPr>
            <a:r>
              <a:t>            df = df.dropna()</a:t>
            </a:r>
          </a:p>
          <a:p>
            <a:pPr marL="0" indent="0" defTabSz="365760">
              <a:spcBef>
                <a:spcPts val="300"/>
              </a:spcBef>
              <a:buSzTx/>
              <a:buNone/>
              <a:defRPr sz="400"/>
            </a:pPr>
            <a:r>
              <a:t>            df = df.drop_duplicates(subset="answer")</a:t>
            </a:r>
          </a:p>
          <a:p>
            <a:pPr marL="0" indent="0" defTabSz="365760">
              <a:spcBef>
                <a:spcPts val="300"/>
              </a:spcBef>
              <a:buSzTx/>
              <a:buNone/>
              <a:defRPr sz="400"/>
            </a:pPr>
            <a:r>
              <a:t>            print(df.head())</a:t>
            </a:r>
          </a:p>
          <a:p>
            <a:pPr marL="0" indent="0" defTabSz="365760">
              <a:spcBef>
                <a:spcPts val="300"/>
              </a:spcBef>
              <a:buSzTx/>
              <a:buNone/>
              <a:defRPr sz="400"/>
            </a:pPr>
            <a:r>
              <a:t>            df.to_csv(f"data/{category.split('.')[0]}.tsv", "\t")</a:t>
            </a:r>
          </a:p>
          <a:p>
            <a:pPr marL="0" indent="0" defTabSz="365760">
              <a:spcBef>
                <a:spcPts val="300"/>
              </a:spcBef>
              <a:buSzTx/>
              <a:buNone/>
              <a:defRPr sz="400"/>
            </a:pPr>
            <a:r>
              <a:t>        except:</a:t>
            </a:r>
          </a:p>
          <a:p>
            <a:pPr marL="0" indent="0" defTabSz="365760">
              <a:spcBef>
                <a:spcPts val="300"/>
              </a:spcBef>
              <a:buSzTx/>
              <a:buNone/>
              <a:defRPr sz="400"/>
            </a:pPr>
            <a:r>
              <a:t>            pass</a:t>
            </a:r>
          </a:p>
          <a:p>
            <a:pPr marL="0" indent="0" defTabSz="365760">
              <a:spcBef>
                <a:spcPts val="300"/>
              </a:spcBef>
              <a:buSzTx/>
              <a:buNone/>
              <a:defRPr sz="600"/>
            </a:pPr>
            <a:endParaRPr sz="400"/>
          </a:p>
          <a:p>
            <a:pPr marL="0" indent="0" defTabSz="365760">
              <a:spcBef>
                <a:spcPts val="300"/>
              </a:spcBef>
              <a:buSzTx/>
              <a:buNone/>
              <a:defRPr sz="400"/>
            </a:pPr>
            <a:r>
              <a:t>df = pd.concat((pd.read_csv(f"data/{f}", sep="\t") for f in os.listdir("data") if f.endswith(".tsv")))</a:t>
            </a:r>
          </a:p>
          <a:p>
            <a:pPr marL="0" indent="0" defTabSz="365760">
              <a:spcBef>
                <a:spcPts val="300"/>
              </a:spcBef>
              <a:buSzTx/>
              <a:buNone/>
              <a:defRPr sz="400"/>
            </a:pPr>
            <a:r>
              <a:t>df = df[["question", "description"]]</a:t>
            </a:r>
          </a:p>
          <a:p>
            <a:pPr marL="0" indent="0" defTabSz="365760">
              <a:spcBef>
                <a:spcPts val="300"/>
              </a:spcBef>
              <a:buSzTx/>
              <a:buNone/>
              <a:defRPr sz="400"/>
            </a:pPr>
            <a:r>
              <a:t>df["description"] = df["description"].apply(lambda x: x[2:-2])</a:t>
            </a:r>
          </a:p>
          <a:p>
            <a:pPr marL="0" indent="0" defTabSz="365760">
              <a:spcBef>
                <a:spcPts val="300"/>
              </a:spcBef>
              <a:buSzTx/>
              <a:buNone/>
              <a:defRPr sz="400"/>
            </a:pPr>
            <a:r>
              <a:t>df.columns = ["target_text", "input_text"]</a:t>
            </a:r>
          </a:p>
          <a:p>
            <a:pPr marL="0" indent="0" defTabSz="365760">
              <a:spcBef>
                <a:spcPts val="300"/>
              </a:spcBef>
              <a:buSzTx/>
              <a:buNone/>
              <a:defRPr sz="400"/>
            </a:pPr>
            <a:r>
              <a:t>df["prefix"] = "ask_question"</a:t>
            </a:r>
          </a:p>
          <a:p>
            <a:pPr marL="0" indent="0" defTabSz="365760">
              <a:spcBef>
                <a:spcPts val="300"/>
              </a:spcBef>
              <a:buSzTx/>
              <a:buNone/>
              <a:defRPr sz="600"/>
            </a:pPr>
            <a:endParaRPr sz="400"/>
          </a:p>
          <a:p>
            <a:pPr marL="0" indent="0" defTabSz="365760">
              <a:spcBef>
                <a:spcPts val="300"/>
              </a:spcBef>
              <a:buSzTx/>
              <a:buNone/>
              <a:defRPr sz="400"/>
            </a:pPr>
            <a:r>
              <a:t>df.to_csv(f"data/data_all.tsv", "\t")</a:t>
            </a:r>
          </a:p>
          <a:p>
            <a:pPr marL="0" indent="0" defTabSz="365760">
              <a:spcBef>
                <a:spcPts val="300"/>
              </a:spcBef>
              <a:buSzTx/>
              <a:buNone/>
              <a:defRPr sz="600"/>
            </a:pPr>
            <a:endParaRPr sz="400"/>
          </a:p>
          <a:p>
            <a:pPr marL="0" indent="0" defTabSz="365760">
              <a:spcBef>
                <a:spcPts val="300"/>
              </a:spcBef>
              <a:buSzTx/>
              <a:buNone/>
              <a:defRPr sz="400"/>
            </a:pPr>
            <a:r>
              <a:t>train_df, eval_df = train_test_split(df, test_size=0.05)</a:t>
            </a:r>
          </a:p>
          <a:p>
            <a:pPr marL="0" indent="0" defTabSz="365760">
              <a:spcBef>
                <a:spcPts val="300"/>
              </a:spcBef>
              <a:buSzTx/>
              <a:buNone/>
              <a:defRPr sz="600"/>
            </a:pPr>
            <a:endParaRPr sz="400"/>
          </a:p>
          <a:p>
            <a:pPr marL="0" indent="0" defTabSz="365760">
              <a:spcBef>
                <a:spcPts val="300"/>
              </a:spcBef>
              <a:buSzTx/>
              <a:buNone/>
              <a:defRPr sz="400"/>
            </a:pPr>
            <a:r>
              <a:t>train_df.to_csv("data/train_df.tsv", "\t")</a:t>
            </a:r>
          </a:p>
        </p:txBody>
      </p:sp>
      <p:sp>
        <p:nvSpPr>
          <p:cNvPr id="321" name="Google Shape;312;p49"/>
          <p:cNvSpPr txBox="1"/>
          <p:nvPr/>
        </p:nvSpPr>
        <p:spPr>
          <a:xfrm>
            <a:off x="4791324" y="885825"/>
            <a:ext cx="3762301" cy="29838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676655">
              <a:lnSpc>
                <a:spcPct val="125000"/>
              </a:lnSpc>
              <a:spcBef>
                <a:spcPts val="500"/>
              </a:spcBef>
              <a:defRPr sz="740">
                <a:solidFill>
                  <a:srgbClr val="FFFFFF"/>
                </a:solidFill>
                <a:latin typeface="Avenir Roman"/>
                <a:ea typeface="Avenir Roman"/>
                <a:cs typeface="Avenir Roman"/>
                <a:sym typeface="Avenir Roman"/>
              </a:defRPr>
            </a:pPr>
            <a:r>
              <a:t>df = pd.concat((pd.read_csv(f"data/{f}", sep="\t") for f in os.listdir("data") if f.endswith(".tsv")))</a:t>
            </a:r>
          </a:p>
          <a:p>
            <a:pPr defTabSz="676655">
              <a:lnSpc>
                <a:spcPct val="125000"/>
              </a:lnSpc>
              <a:spcBef>
                <a:spcPts val="500"/>
              </a:spcBef>
              <a:defRPr sz="740">
                <a:solidFill>
                  <a:srgbClr val="FFFFFF"/>
                </a:solidFill>
                <a:latin typeface="Avenir Roman"/>
                <a:ea typeface="Avenir Roman"/>
                <a:cs typeface="Avenir Roman"/>
                <a:sym typeface="Avenir Roman"/>
              </a:defRPr>
            </a:pPr>
            <a:r>
              <a:t>df = df[["question", "description"]]</a:t>
            </a:r>
          </a:p>
          <a:p>
            <a:pPr defTabSz="676655">
              <a:lnSpc>
                <a:spcPct val="125000"/>
              </a:lnSpc>
              <a:spcBef>
                <a:spcPts val="500"/>
              </a:spcBef>
              <a:defRPr sz="740">
                <a:solidFill>
                  <a:srgbClr val="FFFFFF"/>
                </a:solidFill>
                <a:latin typeface="Avenir Roman"/>
                <a:ea typeface="Avenir Roman"/>
                <a:cs typeface="Avenir Roman"/>
                <a:sym typeface="Avenir Roman"/>
              </a:defRPr>
            </a:pPr>
            <a:r>
              <a:t>df["description"] = df["description"].apply(lambda x: x[2:-2])</a:t>
            </a:r>
          </a:p>
          <a:p>
            <a:pPr defTabSz="676655">
              <a:lnSpc>
                <a:spcPct val="125000"/>
              </a:lnSpc>
              <a:spcBef>
                <a:spcPts val="500"/>
              </a:spcBef>
              <a:defRPr sz="740">
                <a:solidFill>
                  <a:srgbClr val="FFFFFF"/>
                </a:solidFill>
                <a:latin typeface="Avenir Roman"/>
                <a:ea typeface="Avenir Roman"/>
                <a:cs typeface="Avenir Roman"/>
                <a:sym typeface="Avenir Roman"/>
              </a:defRPr>
            </a:pPr>
            <a:r>
              <a:t>df.columns = ["target_text", "input_text"]</a:t>
            </a:r>
          </a:p>
          <a:p>
            <a:pPr defTabSz="676655">
              <a:lnSpc>
                <a:spcPct val="125000"/>
              </a:lnSpc>
              <a:spcBef>
                <a:spcPts val="500"/>
              </a:spcBef>
              <a:defRPr sz="740">
                <a:solidFill>
                  <a:srgbClr val="FFFFFF"/>
                </a:solidFill>
                <a:latin typeface="Avenir Roman"/>
                <a:ea typeface="Avenir Roman"/>
                <a:cs typeface="Avenir Roman"/>
                <a:sym typeface="Avenir Roman"/>
              </a:defRPr>
            </a:pPr>
            <a:r>
              <a:t>df["prefix"] = "ask_question"</a:t>
            </a:r>
          </a:p>
          <a:p>
            <a:pPr defTabSz="676655">
              <a:lnSpc>
                <a:spcPct val="125000"/>
              </a:lnSpc>
              <a:spcBef>
                <a:spcPts val="500"/>
              </a:spcBef>
              <a:defRPr sz="1110">
                <a:solidFill>
                  <a:srgbClr val="FFFFFF"/>
                </a:solidFill>
                <a:latin typeface="Avenir Roman"/>
                <a:ea typeface="Avenir Roman"/>
                <a:cs typeface="Avenir Roman"/>
                <a:sym typeface="Avenir Roman"/>
              </a:defRPr>
            </a:pPr>
            <a:endParaRPr sz="740"/>
          </a:p>
          <a:p>
            <a:pPr defTabSz="676655">
              <a:lnSpc>
                <a:spcPct val="125000"/>
              </a:lnSpc>
              <a:spcBef>
                <a:spcPts val="500"/>
              </a:spcBef>
              <a:defRPr sz="740">
                <a:solidFill>
                  <a:srgbClr val="FFFFFF"/>
                </a:solidFill>
                <a:latin typeface="Avenir Roman"/>
                <a:ea typeface="Avenir Roman"/>
                <a:cs typeface="Avenir Roman"/>
                <a:sym typeface="Avenir Roman"/>
              </a:defRPr>
            </a:pPr>
            <a:r>
              <a:t>df.to_csv(f"data/data_all.tsv", "\t")</a:t>
            </a:r>
          </a:p>
          <a:p>
            <a:pPr defTabSz="676655">
              <a:lnSpc>
                <a:spcPct val="125000"/>
              </a:lnSpc>
              <a:spcBef>
                <a:spcPts val="500"/>
              </a:spcBef>
              <a:defRPr sz="1110">
                <a:solidFill>
                  <a:srgbClr val="FFFFFF"/>
                </a:solidFill>
                <a:latin typeface="Avenir Roman"/>
                <a:ea typeface="Avenir Roman"/>
                <a:cs typeface="Avenir Roman"/>
                <a:sym typeface="Avenir Roman"/>
              </a:defRPr>
            </a:pPr>
            <a:endParaRPr sz="740"/>
          </a:p>
          <a:p>
            <a:pPr defTabSz="676655">
              <a:lnSpc>
                <a:spcPct val="125000"/>
              </a:lnSpc>
              <a:spcBef>
                <a:spcPts val="500"/>
              </a:spcBef>
              <a:defRPr sz="740">
                <a:solidFill>
                  <a:srgbClr val="FFFFFF"/>
                </a:solidFill>
                <a:latin typeface="Avenir Roman"/>
                <a:ea typeface="Avenir Roman"/>
                <a:cs typeface="Avenir Roman"/>
                <a:sym typeface="Avenir Roman"/>
              </a:defRPr>
            </a:pPr>
            <a:r>
              <a:t>train_df, eval_df = train_test_split(df, test_size=0.05)</a:t>
            </a:r>
          </a:p>
          <a:p>
            <a:pPr defTabSz="676655">
              <a:lnSpc>
                <a:spcPct val="125000"/>
              </a:lnSpc>
              <a:spcBef>
                <a:spcPts val="500"/>
              </a:spcBef>
              <a:defRPr sz="1110">
                <a:solidFill>
                  <a:srgbClr val="FFFFFF"/>
                </a:solidFill>
                <a:latin typeface="Avenir Roman"/>
                <a:ea typeface="Avenir Roman"/>
                <a:cs typeface="Avenir Roman"/>
                <a:sym typeface="Avenir Roman"/>
              </a:defRPr>
            </a:pPr>
            <a:endParaRPr sz="740"/>
          </a:p>
          <a:p>
            <a:pPr defTabSz="676655">
              <a:lnSpc>
                <a:spcPct val="125000"/>
              </a:lnSpc>
              <a:spcBef>
                <a:spcPts val="500"/>
              </a:spcBef>
              <a:defRPr sz="740">
                <a:solidFill>
                  <a:srgbClr val="FFFFFF"/>
                </a:solidFill>
                <a:latin typeface="Avenir Roman"/>
                <a:ea typeface="Avenir Roman"/>
                <a:cs typeface="Avenir Roman"/>
                <a:sym typeface="Avenir Roman"/>
              </a:defRPr>
            </a:pPr>
            <a:r>
              <a:t>train_df.to_csv("data/train_df.tsv", "\t")</a:t>
            </a:r>
          </a:p>
          <a:p>
            <a:pPr defTabSz="676655">
              <a:lnSpc>
                <a:spcPct val="125000"/>
              </a:lnSpc>
              <a:spcBef>
                <a:spcPts val="500"/>
              </a:spcBef>
              <a:defRPr sz="740">
                <a:solidFill>
                  <a:srgbClr val="FFFFFF"/>
                </a:solidFill>
                <a:latin typeface="Avenir Roman"/>
                <a:ea typeface="Avenir Roman"/>
                <a:cs typeface="Avenir Roman"/>
                <a:sym typeface="Avenir Roman"/>
              </a:defRPr>
            </a:pPr>
            <a:r>
              <a:t>eval_df.to_csv("data/eval_df.tsv", "\t")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Google Shape;317;p50"/>
          <p:cNvSpPr txBox="1"/>
          <p:nvPr>
            <p:ph type="body" sz="half" idx="1"/>
          </p:nvPr>
        </p:nvSpPr>
        <p:spPr>
          <a:xfrm>
            <a:off x="809625" y="1014474"/>
            <a:ext cx="3762300" cy="2983802"/>
          </a:xfrm>
          <a:prstGeom prst="rect">
            <a:avLst/>
          </a:prstGeom>
        </p:spPr>
        <p:txBody>
          <a:bodyPr/>
          <a:lstStyle/>
          <a:p>
            <a:pPr marL="0" indent="0" defTabSz="768095">
              <a:lnSpc>
                <a:spcPct val="115000"/>
              </a:lnSpc>
              <a:spcBef>
                <a:spcPts val="600"/>
              </a:spcBef>
              <a:buSzTx/>
              <a:buNone/>
              <a:defRPr sz="839"/>
            </a:pPr>
            <a:r>
              <a:t>import pandas as pd</a:t>
            </a:r>
          </a:p>
          <a:p>
            <a:pPr marL="0" indent="0" defTabSz="768095">
              <a:lnSpc>
                <a:spcPct val="115000"/>
              </a:lnSpc>
              <a:spcBef>
                <a:spcPts val="600"/>
              </a:spcBef>
              <a:buSzTx/>
              <a:buNone/>
              <a:defRPr sz="839"/>
            </a:pPr>
            <a:r>
              <a:t>from simpletransformers.t5 import T5Model</a:t>
            </a:r>
          </a:p>
          <a:p>
            <a:pPr marL="0" indent="0" defTabSz="768095">
              <a:lnSpc>
                <a:spcPct val="115000"/>
              </a:lnSpc>
              <a:spcBef>
                <a:spcPts val="600"/>
              </a:spcBef>
              <a:buSzTx/>
              <a:buNone/>
              <a:defRPr sz="839"/>
            </a:pPr>
            <a:r>
              <a:t>train_df = pd.read_csv("data/train_df.tsv", sep="\t").astype(str)</a:t>
            </a:r>
          </a:p>
          <a:p>
            <a:pPr marL="0" indent="0" defTabSz="768095">
              <a:lnSpc>
                <a:spcPct val="115000"/>
              </a:lnSpc>
              <a:spcBef>
                <a:spcPts val="600"/>
              </a:spcBef>
              <a:buSzTx/>
              <a:buNone/>
              <a:defRPr sz="839"/>
            </a:pPr>
            <a:r>
              <a:t>eval_df = pd.read_csv("data/eval_df.tsv", sep="\t").astype(str)</a:t>
            </a:r>
          </a:p>
          <a:p>
            <a:pPr marL="0" indent="0" defTabSz="768095">
              <a:lnSpc>
                <a:spcPct val="115000"/>
              </a:lnSpc>
              <a:spcBef>
                <a:spcPts val="600"/>
              </a:spcBef>
              <a:buSzTx/>
              <a:buNone/>
              <a:defRPr sz="839"/>
            </a:pPr>
            <a:r>
              <a:t>model_args = {</a:t>
            </a:r>
          </a:p>
          <a:p>
            <a:pPr marL="0" indent="0" defTabSz="768095">
              <a:lnSpc>
                <a:spcPct val="115000"/>
              </a:lnSpc>
              <a:spcBef>
                <a:spcPts val="600"/>
              </a:spcBef>
              <a:buSzTx/>
              <a:buNone/>
              <a:defRPr sz="839"/>
            </a:pPr>
            <a:r>
              <a:t>    "reprocess_input_data": True,</a:t>
            </a:r>
          </a:p>
          <a:p>
            <a:pPr marL="0" indent="0" defTabSz="768095">
              <a:lnSpc>
                <a:spcPct val="115000"/>
              </a:lnSpc>
              <a:spcBef>
                <a:spcPts val="600"/>
              </a:spcBef>
              <a:buSzTx/>
              <a:buNone/>
              <a:defRPr sz="839"/>
            </a:pPr>
            <a:r>
              <a:t>    "overwrite_output_dir": True,</a:t>
            </a:r>
          </a:p>
          <a:p>
            <a:pPr marL="0" indent="0" defTabSz="768095">
              <a:lnSpc>
                <a:spcPct val="115000"/>
              </a:lnSpc>
              <a:spcBef>
                <a:spcPts val="600"/>
              </a:spcBef>
              <a:buSzTx/>
              <a:buNone/>
              <a:defRPr sz="839"/>
            </a:pPr>
            <a:r>
              <a:t>    "max_seq_length": 128,</a:t>
            </a:r>
          </a:p>
          <a:p>
            <a:pPr marL="0" indent="0" defTabSz="768095">
              <a:lnSpc>
                <a:spcPct val="115000"/>
              </a:lnSpc>
              <a:spcBef>
                <a:spcPts val="600"/>
              </a:spcBef>
              <a:buSzTx/>
              <a:buNone/>
              <a:defRPr sz="839"/>
            </a:pPr>
            <a:r>
              <a:t>    "train_batch_size": 8,</a:t>
            </a:r>
          </a:p>
          <a:p>
            <a:pPr marL="0" indent="0" defTabSz="768095">
              <a:lnSpc>
                <a:spcPct val="115000"/>
              </a:lnSpc>
              <a:spcBef>
                <a:spcPts val="600"/>
              </a:spcBef>
              <a:buSzTx/>
              <a:buNone/>
              <a:defRPr sz="839"/>
            </a:pPr>
            <a:r>
              <a:t>    "num_train_epochs": 1,</a:t>
            </a:r>
          </a:p>
          <a:p>
            <a:pPr marL="0" indent="0" defTabSz="768095">
              <a:lnSpc>
                <a:spcPct val="115000"/>
              </a:lnSpc>
              <a:spcBef>
                <a:spcPts val="600"/>
              </a:spcBef>
              <a:buSzTx/>
              <a:buNone/>
              <a:defRPr sz="839"/>
            </a:pPr>
            <a:r>
              <a:t>    "save_eval_checkpoints": True,</a:t>
            </a:r>
          </a:p>
          <a:p>
            <a:pPr marL="0" indent="0" defTabSz="768095">
              <a:lnSpc>
                <a:spcPct val="115000"/>
              </a:lnSpc>
              <a:spcBef>
                <a:spcPts val="600"/>
              </a:spcBef>
              <a:buSzTx/>
              <a:buNone/>
              <a:defRPr sz="839"/>
            </a:pPr>
            <a:r>
              <a:t>    "save_steps": -1</a:t>
            </a:r>
          </a:p>
        </p:txBody>
      </p:sp>
      <p:sp>
        <p:nvSpPr>
          <p:cNvPr id="324" name="Google Shape;318;p50"/>
          <p:cNvSpPr txBox="1"/>
          <p:nvPr>
            <p:ph type="title"/>
          </p:nvPr>
        </p:nvSpPr>
        <p:spPr>
          <a:xfrm>
            <a:off x="809625" y="225028"/>
            <a:ext cx="7520100" cy="491700"/>
          </a:xfrm>
          <a:prstGeom prst="rect">
            <a:avLst/>
          </a:prstGeom>
        </p:spPr>
        <p:txBody>
          <a:bodyPr/>
          <a:lstStyle/>
          <a:p>
            <a:pPr/>
            <a:r>
              <a:t>Pseudo Code Part II - Training and Evaluation</a:t>
            </a:r>
          </a:p>
        </p:txBody>
      </p:sp>
      <p:sp>
        <p:nvSpPr>
          <p:cNvPr id="325" name="Google Shape;319;p50"/>
          <p:cNvSpPr txBox="1"/>
          <p:nvPr/>
        </p:nvSpPr>
        <p:spPr>
          <a:xfrm>
            <a:off x="4723350" y="1079849"/>
            <a:ext cx="3762300" cy="29838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768095">
              <a:lnSpc>
                <a:spcPct val="115000"/>
              </a:lnSpc>
              <a:spcBef>
                <a:spcPts val="600"/>
              </a:spcBef>
              <a:defRPr sz="839">
                <a:solidFill>
                  <a:srgbClr val="FFFFFF"/>
                </a:solidFill>
                <a:latin typeface="Avenir Roman"/>
                <a:ea typeface="Avenir Roman"/>
                <a:cs typeface="Avenir Roman"/>
                <a:sym typeface="Avenir Roman"/>
              </a:defRPr>
            </a:pPr>
            <a:r>
              <a:t>"use_multiprocessing": False,</a:t>
            </a:r>
          </a:p>
          <a:p>
            <a:pPr defTabSz="768095">
              <a:lnSpc>
                <a:spcPct val="115000"/>
              </a:lnSpc>
              <a:spcBef>
                <a:spcPts val="600"/>
              </a:spcBef>
              <a:defRPr sz="839">
                <a:solidFill>
                  <a:srgbClr val="FFFFFF"/>
                </a:solidFill>
                <a:latin typeface="Avenir Roman"/>
                <a:ea typeface="Avenir Roman"/>
                <a:cs typeface="Avenir Roman"/>
                <a:sym typeface="Avenir Roman"/>
              </a:defRPr>
            </a:pPr>
            <a:r>
              <a:t>    "evaluate_during_training": True,</a:t>
            </a:r>
          </a:p>
          <a:p>
            <a:pPr defTabSz="768095">
              <a:lnSpc>
                <a:spcPct val="115000"/>
              </a:lnSpc>
              <a:spcBef>
                <a:spcPts val="600"/>
              </a:spcBef>
              <a:defRPr sz="839">
                <a:solidFill>
                  <a:srgbClr val="FFFFFF"/>
                </a:solidFill>
                <a:latin typeface="Avenir Roman"/>
                <a:ea typeface="Avenir Roman"/>
                <a:cs typeface="Avenir Roman"/>
                <a:sym typeface="Avenir Roman"/>
              </a:defRPr>
            </a:pPr>
            <a:r>
              <a:t>    "evaluate_during_training_steps": 15000,</a:t>
            </a:r>
          </a:p>
          <a:p>
            <a:pPr defTabSz="768095">
              <a:lnSpc>
                <a:spcPct val="115000"/>
              </a:lnSpc>
              <a:spcBef>
                <a:spcPts val="600"/>
              </a:spcBef>
              <a:defRPr sz="839">
                <a:solidFill>
                  <a:srgbClr val="FFFFFF"/>
                </a:solidFill>
                <a:latin typeface="Avenir Roman"/>
                <a:ea typeface="Avenir Roman"/>
                <a:cs typeface="Avenir Roman"/>
                <a:sym typeface="Avenir Roman"/>
              </a:defRPr>
            </a:pPr>
            <a:r>
              <a:t>    "evaluate_during_training_verbose": True,</a:t>
            </a:r>
          </a:p>
          <a:p>
            <a:pPr defTabSz="768095">
              <a:lnSpc>
                <a:spcPct val="115000"/>
              </a:lnSpc>
              <a:spcBef>
                <a:spcPts val="600"/>
              </a:spcBef>
              <a:defRPr sz="839">
                <a:solidFill>
                  <a:srgbClr val="FFFFFF"/>
                </a:solidFill>
                <a:latin typeface="Avenir Roman"/>
                <a:ea typeface="Avenir Roman"/>
                <a:cs typeface="Avenir Roman"/>
                <a:sym typeface="Avenir Roman"/>
              </a:defRPr>
            </a:pPr>
            <a:r>
              <a:t>    "fp16": False,</a:t>
            </a:r>
          </a:p>
          <a:p>
            <a:pPr defTabSz="768095">
              <a:lnSpc>
                <a:spcPct val="115000"/>
              </a:lnSpc>
              <a:spcBef>
                <a:spcPts val="600"/>
              </a:spcBef>
              <a:defRPr sz="1260">
                <a:solidFill>
                  <a:srgbClr val="FFFFFF"/>
                </a:solidFill>
                <a:latin typeface="Avenir Roman"/>
                <a:ea typeface="Avenir Roman"/>
                <a:cs typeface="Avenir Roman"/>
                <a:sym typeface="Avenir Roman"/>
              </a:defRPr>
            </a:pPr>
            <a:endParaRPr sz="839"/>
          </a:p>
          <a:p>
            <a:pPr defTabSz="768095">
              <a:lnSpc>
                <a:spcPct val="115000"/>
              </a:lnSpc>
              <a:spcBef>
                <a:spcPts val="600"/>
              </a:spcBef>
              <a:defRPr sz="839">
                <a:solidFill>
                  <a:srgbClr val="FFFFFF"/>
                </a:solidFill>
                <a:latin typeface="Avenir Roman"/>
                <a:ea typeface="Avenir Roman"/>
                <a:cs typeface="Avenir Roman"/>
                <a:sym typeface="Avenir Roman"/>
              </a:defRPr>
            </a:pPr>
            <a:r>
              <a:t>    "wandb_project": "Question Generation with T5",</a:t>
            </a:r>
          </a:p>
          <a:p>
            <a:pPr defTabSz="768095">
              <a:lnSpc>
                <a:spcPct val="115000"/>
              </a:lnSpc>
              <a:spcBef>
                <a:spcPts val="600"/>
              </a:spcBef>
              <a:defRPr sz="839">
                <a:solidFill>
                  <a:srgbClr val="FFFFFF"/>
                </a:solidFill>
                <a:latin typeface="Avenir Roman"/>
                <a:ea typeface="Avenir Roman"/>
                <a:cs typeface="Avenir Roman"/>
                <a:sym typeface="Avenir Roman"/>
              </a:defRPr>
            </a:pPr>
            <a:r>
              <a:t>}</a:t>
            </a:r>
          </a:p>
          <a:p>
            <a:pPr defTabSz="768095">
              <a:lnSpc>
                <a:spcPct val="115000"/>
              </a:lnSpc>
              <a:spcBef>
                <a:spcPts val="600"/>
              </a:spcBef>
              <a:defRPr sz="1260">
                <a:solidFill>
                  <a:srgbClr val="FFFFFF"/>
                </a:solidFill>
                <a:latin typeface="Avenir Roman"/>
                <a:ea typeface="Avenir Roman"/>
                <a:cs typeface="Avenir Roman"/>
                <a:sym typeface="Avenir Roman"/>
              </a:defRPr>
            </a:pPr>
            <a:endParaRPr sz="839"/>
          </a:p>
          <a:p>
            <a:pPr defTabSz="768095">
              <a:lnSpc>
                <a:spcPct val="115000"/>
              </a:lnSpc>
              <a:spcBef>
                <a:spcPts val="600"/>
              </a:spcBef>
              <a:defRPr sz="839">
                <a:solidFill>
                  <a:srgbClr val="FFFFFF"/>
                </a:solidFill>
                <a:latin typeface="Avenir Roman"/>
                <a:ea typeface="Avenir Roman"/>
                <a:cs typeface="Avenir Roman"/>
                <a:sym typeface="Avenir Roman"/>
              </a:defRPr>
            </a:pPr>
            <a:r>
              <a:t>model = T5Model("t5", "t5-large", args=model_args)</a:t>
            </a:r>
          </a:p>
          <a:p>
            <a:pPr defTabSz="768095">
              <a:lnSpc>
                <a:spcPct val="115000"/>
              </a:lnSpc>
              <a:spcBef>
                <a:spcPts val="600"/>
              </a:spcBef>
              <a:defRPr sz="1260">
                <a:solidFill>
                  <a:srgbClr val="FFFFFF"/>
                </a:solidFill>
                <a:latin typeface="Avenir Roman"/>
                <a:ea typeface="Avenir Roman"/>
                <a:cs typeface="Avenir Roman"/>
                <a:sym typeface="Avenir Roman"/>
              </a:defRPr>
            </a:pPr>
            <a:endParaRPr sz="839"/>
          </a:p>
          <a:p>
            <a:pPr defTabSz="768095">
              <a:lnSpc>
                <a:spcPct val="115000"/>
              </a:lnSpc>
              <a:spcBef>
                <a:spcPts val="600"/>
              </a:spcBef>
              <a:defRPr sz="839">
                <a:solidFill>
                  <a:srgbClr val="FFFFFF"/>
                </a:solidFill>
                <a:latin typeface="Avenir Roman"/>
                <a:ea typeface="Avenir Roman"/>
                <a:cs typeface="Avenir Roman"/>
                <a:sym typeface="Avenir Roman"/>
              </a:defRPr>
            </a:pPr>
            <a:r>
              <a:t>model.train_model(train_df, eval_data=eval_df)</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Google Shape;324;p51"/>
          <p:cNvSpPr txBox="1"/>
          <p:nvPr>
            <p:ph type="title"/>
          </p:nvPr>
        </p:nvSpPr>
        <p:spPr>
          <a:xfrm>
            <a:off x="61875" y="2"/>
            <a:ext cx="7520100" cy="491701"/>
          </a:xfrm>
          <a:prstGeom prst="rect">
            <a:avLst/>
          </a:prstGeom>
        </p:spPr>
        <p:txBody>
          <a:bodyPr/>
          <a:lstStyle/>
          <a:p>
            <a:pPr/>
            <a:r>
              <a:t>Results and Discussions</a:t>
            </a:r>
          </a:p>
        </p:txBody>
      </p:sp>
      <p:sp>
        <p:nvSpPr>
          <p:cNvPr id="328" name="Google Shape;325;p51"/>
          <p:cNvSpPr txBox="1"/>
          <p:nvPr/>
        </p:nvSpPr>
        <p:spPr>
          <a:xfrm>
            <a:off x="5920825" y="95849"/>
            <a:ext cx="2889301"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C34D79"/>
                </a:solidFill>
                <a:latin typeface="Avenir Roman"/>
                <a:ea typeface="Avenir Roman"/>
                <a:cs typeface="Avenir Roman"/>
                <a:sym typeface="Avenir Roman"/>
              </a:defRPr>
            </a:lvl1pPr>
          </a:lstStyle>
          <a:p>
            <a:pPr/>
            <a:r>
              <a:t>For Binary Classification Task</a:t>
            </a:r>
          </a:p>
        </p:txBody>
      </p:sp>
      <p:pic>
        <p:nvPicPr>
          <p:cNvPr id="329" name="Google Shape;327;p51" descr="Google Shape;327;p51"/>
          <p:cNvPicPr>
            <a:picLocks noChangeAspect="1"/>
          </p:cNvPicPr>
          <p:nvPr/>
        </p:nvPicPr>
        <p:blipFill>
          <a:blip r:embed="rId2">
            <a:extLst/>
          </a:blip>
          <a:stretch>
            <a:fillRect/>
          </a:stretch>
        </p:blipFill>
        <p:spPr>
          <a:xfrm>
            <a:off x="0" y="441850"/>
            <a:ext cx="5732623" cy="2437174"/>
          </a:xfrm>
          <a:prstGeom prst="rect">
            <a:avLst/>
          </a:prstGeom>
          <a:ln w="12700">
            <a:miter lim="400000"/>
          </a:ln>
        </p:spPr>
      </p:pic>
      <p:pic>
        <p:nvPicPr>
          <p:cNvPr id="330" name="Google Shape;328;p51" descr="Google Shape;328;p51"/>
          <p:cNvPicPr>
            <a:picLocks noChangeAspect="1"/>
          </p:cNvPicPr>
          <p:nvPr/>
        </p:nvPicPr>
        <p:blipFill>
          <a:blip r:embed="rId3">
            <a:extLst/>
          </a:blip>
          <a:stretch>
            <a:fillRect/>
          </a:stretch>
        </p:blipFill>
        <p:spPr>
          <a:xfrm>
            <a:off x="4237149" y="2879025"/>
            <a:ext cx="4906850" cy="2263302"/>
          </a:xfrm>
          <a:prstGeom prst="rect">
            <a:avLst/>
          </a:prstGeom>
          <a:ln w="12700">
            <a:miter lim="400000"/>
          </a:ln>
        </p:spPr>
      </p:pic>
      <p:pic>
        <p:nvPicPr>
          <p:cNvPr id="331" name="Google Shape;329;p51" descr="Google Shape;329;p51"/>
          <p:cNvPicPr>
            <a:picLocks noChangeAspect="1"/>
          </p:cNvPicPr>
          <p:nvPr/>
        </p:nvPicPr>
        <p:blipFill>
          <a:blip r:embed="rId4">
            <a:extLst/>
          </a:blip>
          <a:stretch>
            <a:fillRect/>
          </a:stretch>
        </p:blipFill>
        <p:spPr>
          <a:xfrm>
            <a:off x="5748225" y="441850"/>
            <a:ext cx="3395774" cy="2437173"/>
          </a:xfrm>
          <a:prstGeom prst="rect">
            <a:avLst/>
          </a:prstGeom>
          <a:ln w="12700">
            <a:miter lim="400000"/>
          </a:ln>
        </p:spPr>
      </p:pic>
      <p:sp>
        <p:nvSpPr>
          <p:cNvPr id="332" name="Google Shape;330;p51"/>
          <p:cNvSpPr txBox="1"/>
          <p:nvPr/>
        </p:nvSpPr>
        <p:spPr>
          <a:xfrm>
            <a:off x="-1" y="2917775"/>
            <a:ext cx="4119902" cy="2468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11150">
              <a:buClr>
                <a:srgbClr val="FFFFFF"/>
              </a:buClr>
              <a:buSzPts val="1300"/>
              <a:buFont typeface="Avenir Roman"/>
              <a:buChar char="-"/>
              <a:defRPr sz="1300">
                <a:solidFill>
                  <a:srgbClr val="FFFFFF"/>
                </a:solidFill>
                <a:latin typeface="Avenir Roman"/>
                <a:ea typeface="Avenir Roman"/>
                <a:cs typeface="Avenir Roman"/>
                <a:sym typeface="Avenir Roman"/>
              </a:defRPr>
            </a:pPr>
            <a:r>
              <a:t>The T5 small model is trained on 280,000 samples and over just a single epoch of training achieves a consistent loss of less than almost 0.1%.</a:t>
            </a:r>
          </a:p>
          <a:p>
            <a:pPr marL="457200" indent="-311150">
              <a:buClr>
                <a:srgbClr val="FFFFFF"/>
              </a:buClr>
              <a:buSzPts val="1300"/>
              <a:buFont typeface="Avenir Roman"/>
              <a:buChar char="-"/>
              <a:defRPr sz="1300">
                <a:solidFill>
                  <a:srgbClr val="FFFFFF"/>
                </a:solidFill>
                <a:latin typeface="Avenir Roman"/>
                <a:ea typeface="Avenir Roman"/>
                <a:cs typeface="Avenir Roman"/>
                <a:sym typeface="Avenir Roman"/>
              </a:defRPr>
            </a:pPr>
            <a:r>
              <a:t>The extremely low loss on test further establishes that the model hasn’t overfit on the training data and these results with just a single epoch of training truly put T5 at par with the SOTA binary text classifiers (which are mostly based on BERT)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Google Shape;335;p52"/>
          <p:cNvSpPr txBox="1"/>
          <p:nvPr>
            <p:ph type="title"/>
          </p:nvPr>
        </p:nvSpPr>
        <p:spPr>
          <a:xfrm>
            <a:off x="304800" y="141202"/>
            <a:ext cx="7520100" cy="491701"/>
          </a:xfrm>
          <a:prstGeom prst="rect">
            <a:avLst/>
          </a:prstGeom>
        </p:spPr>
        <p:txBody>
          <a:bodyPr/>
          <a:lstStyle/>
          <a:p>
            <a:pPr/>
            <a:r>
              <a:t>Results and Discussions</a:t>
            </a:r>
          </a:p>
        </p:txBody>
      </p:sp>
      <p:sp>
        <p:nvSpPr>
          <p:cNvPr id="335" name="Google Shape;336;p52"/>
          <p:cNvSpPr txBox="1"/>
          <p:nvPr/>
        </p:nvSpPr>
        <p:spPr>
          <a:xfrm>
            <a:off x="4598799" y="141200"/>
            <a:ext cx="2889301" cy="424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C34D79"/>
                </a:solidFill>
                <a:latin typeface="Avenir Roman"/>
                <a:ea typeface="Avenir Roman"/>
                <a:cs typeface="Avenir Roman"/>
                <a:sym typeface="Avenir Roman"/>
              </a:defRPr>
            </a:lvl1pPr>
          </a:lstStyle>
          <a:p>
            <a:pPr/>
            <a:r>
              <a:t>For Binary Classification Task</a:t>
            </a:r>
          </a:p>
        </p:txBody>
      </p:sp>
      <p:sp>
        <p:nvSpPr>
          <p:cNvPr id="336" name="Google Shape;337;p52"/>
          <p:cNvSpPr txBox="1"/>
          <p:nvPr/>
        </p:nvSpPr>
        <p:spPr>
          <a:xfrm>
            <a:off x="232850" y="3942250"/>
            <a:ext cx="2889301" cy="1097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just">
              <a:defRPr sz="1300">
                <a:solidFill>
                  <a:srgbClr val="FFFFFF"/>
                </a:solidFill>
                <a:latin typeface="Avenir Roman"/>
                <a:ea typeface="Avenir Roman"/>
                <a:cs typeface="Avenir Roman"/>
                <a:sym typeface="Avenir Roman"/>
              </a:defRPr>
            </a:pPr>
            <a:r>
              <a:t>"F1 Score": 0.9281883584041857,</a:t>
            </a:r>
          </a:p>
          <a:p>
            <a:pPr algn="just">
              <a:defRPr sz="1300">
                <a:solidFill>
                  <a:srgbClr val="FFFFFF"/>
                </a:solidFill>
                <a:latin typeface="Avenir Roman"/>
                <a:ea typeface="Avenir Roman"/>
                <a:cs typeface="Avenir Roman"/>
                <a:sym typeface="Avenir Roman"/>
              </a:defRPr>
            </a:pPr>
            <a:r>
              <a:t>"Accuracy Score": 0.9268418402,</a:t>
            </a:r>
          </a:p>
          <a:p>
            <a:pPr algn="just">
              <a:defRPr sz="1300">
                <a:solidFill>
                  <a:srgbClr val="FFFFFF"/>
                </a:solidFill>
                <a:latin typeface="Avenir Roman"/>
                <a:ea typeface="Avenir Roman"/>
                <a:cs typeface="Avenir Roman"/>
                <a:sym typeface="Avenir Roman"/>
              </a:defRPr>
            </a:pPr>
            <a:r>
              <a:t>"Precision": 0.9289770564184022,</a:t>
            </a:r>
          </a:p>
          <a:p>
            <a:pPr algn="just">
              <a:defRPr sz="1300">
                <a:solidFill>
                  <a:srgbClr val="FFFFFF"/>
                </a:solidFill>
                <a:latin typeface="Avenir Roman"/>
                <a:ea typeface="Avenir Roman"/>
                <a:cs typeface="Avenir Roman"/>
                <a:sym typeface="Avenir Roman"/>
              </a:defRPr>
            </a:pPr>
            <a:r>
              <a:t>"Recall": 0.92688358404</a:t>
            </a:r>
          </a:p>
        </p:txBody>
      </p:sp>
      <p:pic>
        <p:nvPicPr>
          <p:cNvPr id="337" name="Google Shape;338;p52" descr="Google Shape;338;p52"/>
          <p:cNvPicPr>
            <a:picLocks noChangeAspect="1"/>
          </p:cNvPicPr>
          <p:nvPr/>
        </p:nvPicPr>
        <p:blipFill>
          <a:blip r:embed="rId2">
            <a:extLst/>
          </a:blip>
          <a:stretch>
            <a:fillRect/>
          </a:stretch>
        </p:blipFill>
        <p:spPr>
          <a:xfrm>
            <a:off x="4598799" y="806499"/>
            <a:ext cx="4545200" cy="2866301"/>
          </a:xfrm>
          <a:prstGeom prst="rect">
            <a:avLst/>
          </a:prstGeom>
          <a:ln w="12700">
            <a:miter lim="400000"/>
          </a:ln>
        </p:spPr>
      </p:pic>
      <p:pic>
        <p:nvPicPr>
          <p:cNvPr id="338" name="Google Shape;339;p52" descr="Google Shape;339;p52"/>
          <p:cNvPicPr>
            <a:picLocks noChangeAspect="1"/>
          </p:cNvPicPr>
          <p:nvPr/>
        </p:nvPicPr>
        <p:blipFill>
          <a:blip r:embed="rId3">
            <a:extLst/>
          </a:blip>
          <a:stretch>
            <a:fillRect/>
          </a:stretch>
        </p:blipFill>
        <p:spPr>
          <a:xfrm>
            <a:off x="-12" y="806487"/>
            <a:ext cx="4598826" cy="2866326"/>
          </a:xfrm>
          <a:prstGeom prst="rect">
            <a:avLst/>
          </a:prstGeom>
          <a:ln w="12700">
            <a:miter lim="400000"/>
          </a:ln>
        </p:spPr>
      </p:pic>
      <p:sp>
        <p:nvSpPr>
          <p:cNvPr id="339" name="Google Shape;340;p52"/>
          <p:cNvSpPr txBox="1"/>
          <p:nvPr/>
        </p:nvSpPr>
        <p:spPr>
          <a:xfrm>
            <a:off x="3394450" y="3942250"/>
            <a:ext cx="5749800" cy="1097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just">
              <a:defRPr sz="1300">
                <a:solidFill>
                  <a:srgbClr val="FFFFFF"/>
                </a:solidFill>
                <a:latin typeface="Avenir Roman"/>
                <a:ea typeface="Avenir Roman"/>
                <a:cs typeface="Avenir Roman"/>
                <a:sym typeface="Avenir Roman"/>
              </a:defRPr>
            </a:lvl1pPr>
          </a:lstStyle>
          <a:p>
            <a:pPr/>
            <a:r>
              <a:t>The model performs well on the binary classification tasks. The final accuracy is less in comparison to the SOTA binary classifiers but this can be overcome by using the more sophisticated models and a longer training time.</a:t>
            </a:r>
          </a:p>
        </p:txBody>
      </p:sp>
      <p:cxnSp>
        <p:nvCxnSpPr>
          <p:cNvPr id="340" name="Google Shape;342;p52"/>
          <p:cNvCxnSpPr>
            <a:stCxn id="339" idx="0"/>
            <a:endCxn id="336" idx="0"/>
          </p:cNvCxnSpPr>
          <p:nvPr/>
        </p:nvCxnSpPr>
        <p:spPr>
          <a:xfrm flipH="1">
            <a:off x="1677500" y="4490875"/>
            <a:ext cx="4591851" cy="1"/>
          </a:xfrm>
          <a:prstGeom prst="straightConnector1">
            <a:avLst/>
          </a:prstGeom>
          <a:ln>
            <a:solidFill>
              <a:srgbClr val="FFFFFF"/>
            </a:solidFill>
            <a:tailEnd type="triangle"/>
          </a:ln>
        </p:spPr>
      </p:cxn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Google Shape;347;p53"/>
          <p:cNvSpPr txBox="1"/>
          <p:nvPr>
            <p:ph type="title"/>
          </p:nvPr>
        </p:nvSpPr>
        <p:spPr>
          <a:xfrm>
            <a:off x="265475" y="225028"/>
            <a:ext cx="7520100" cy="491700"/>
          </a:xfrm>
          <a:prstGeom prst="rect">
            <a:avLst/>
          </a:prstGeom>
        </p:spPr>
        <p:txBody>
          <a:bodyPr/>
          <a:lstStyle/>
          <a:p>
            <a:pPr/>
            <a:r>
              <a:t>Example - Binary Classification</a:t>
            </a:r>
          </a:p>
        </p:txBody>
      </p:sp>
      <p:sp>
        <p:nvSpPr>
          <p:cNvPr id="343" name="Google Shape;348;p53"/>
          <p:cNvSpPr txBox="1"/>
          <p:nvPr/>
        </p:nvSpPr>
        <p:spPr>
          <a:xfrm>
            <a:off x="595975" y="1360375"/>
            <a:ext cx="7954800" cy="26154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u="sng">
                <a:solidFill>
                  <a:srgbClr val="FFFFFF"/>
                </a:solidFill>
              </a:defRPr>
            </a:pPr>
            <a:r>
              <a:t>Sample 1</a:t>
            </a:r>
          </a:p>
          <a:p>
            <a:pPr/>
            <a:endParaRPr>
              <a:solidFill>
                <a:srgbClr val="FFFFFF"/>
              </a:solidFill>
            </a:endParaRPr>
          </a:p>
          <a:p>
            <a:pPr>
              <a:defRPr b="1" u="sng"/>
            </a:pPr>
            <a:r>
              <a:t>Review</a:t>
            </a:r>
            <a:r>
              <a:rPr b="0" u="none"/>
              <a:t> - Contrary to other reviews, I have zero complaints about the service or the prices. I have been getting tire service here for the past 5 years now, and compared to my experience with places like Pep Boys, these guys are experienced and know what they're doing. Also, this is one place that I do not feel like I am being taken advantage of, just because of my gender. Other auto mechanics have been notorious for capitalizing on my ignorance of cars, and have sucked my bank account dry. But here, my service and road coverage has all been well explained - and let up to me to decide. \nAnd they just renovated the waiting room. It looks a lot better than it did in previous years.</a:t>
            </a:r>
            <a:endParaRPr b="0" u="none"/>
          </a:p>
          <a:p>
            <a:pPr/>
            <a:endParaRPr>
              <a:solidFill>
                <a:srgbClr val="FFFFFF"/>
              </a:solidFill>
            </a:endParaRPr>
          </a:p>
          <a:p>
            <a:pPr>
              <a:defRPr b="1"/>
            </a:pPr>
            <a:r>
              <a:t>Prediction</a:t>
            </a:r>
            <a:r>
              <a:rPr b="0"/>
              <a:t> - 1 (Positive Review)</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Google Shape;164;p27"/>
          <p:cNvSpPr txBox="1"/>
          <p:nvPr>
            <p:ph type="title"/>
          </p:nvPr>
        </p:nvSpPr>
        <p:spPr>
          <a:xfrm>
            <a:off x="809625" y="758427"/>
            <a:ext cx="7520100" cy="491700"/>
          </a:xfrm>
          <a:prstGeom prst="rect">
            <a:avLst/>
          </a:prstGeom>
        </p:spPr>
        <p:txBody>
          <a:bodyPr/>
          <a:lstStyle/>
          <a:p>
            <a:pPr/>
            <a:r>
              <a:t>Research paper - Aim	</a:t>
            </a:r>
          </a:p>
        </p:txBody>
      </p:sp>
      <p:sp>
        <p:nvSpPr>
          <p:cNvPr id="241" name="Google Shape;165;p27"/>
          <p:cNvSpPr txBox="1"/>
          <p:nvPr/>
        </p:nvSpPr>
        <p:spPr>
          <a:xfrm>
            <a:off x="706724" y="1543074"/>
            <a:ext cx="7725900" cy="248282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17500">
              <a:lnSpc>
                <a:spcPct val="115000"/>
              </a:lnSpc>
              <a:buClr>
                <a:srgbClr val="FFFFFF"/>
              </a:buClr>
              <a:buSzPts val="1400"/>
              <a:buAutoNum type="arabicPeriod" startAt="1"/>
              <a:defRPr>
                <a:solidFill>
                  <a:srgbClr val="FFFFFF"/>
                </a:solidFill>
                <a:latin typeface="Avenir Roman"/>
                <a:ea typeface="Avenir Roman"/>
                <a:cs typeface="Avenir Roman"/>
                <a:sym typeface="Avenir Roman"/>
              </a:defRPr>
            </a:pPr>
            <a:r>
              <a:t>To measure general language learning abilities of the T5 model. </a:t>
            </a:r>
          </a:p>
          <a:p>
            <a:pPr marL="457200" indent="-317500">
              <a:lnSpc>
                <a:spcPct val="115000"/>
              </a:lnSpc>
              <a:buClr>
                <a:srgbClr val="FFFFFF"/>
              </a:buClr>
              <a:buSzPts val="1400"/>
              <a:buAutoNum type="arabicPeriod" startAt="1"/>
              <a:defRPr>
                <a:solidFill>
                  <a:srgbClr val="FFFFFF"/>
                </a:solidFill>
                <a:latin typeface="Avenir Roman"/>
                <a:ea typeface="Avenir Roman"/>
                <a:cs typeface="Avenir Roman"/>
                <a:sym typeface="Avenir Roman"/>
              </a:defRPr>
            </a:pPr>
            <a:r>
              <a:t>Study performance on a diverse set of benchmarks, including   machine translation, question answering, abstractive summarization, and text classification. </a:t>
            </a:r>
          </a:p>
          <a:p>
            <a:pPr marL="457200" indent="-317500">
              <a:lnSpc>
                <a:spcPct val="115000"/>
              </a:lnSpc>
              <a:buClr>
                <a:srgbClr val="FFFFFF"/>
              </a:buClr>
              <a:buSzPts val="1400"/>
              <a:buAutoNum type="arabicPeriod" startAt="1"/>
              <a:defRPr>
                <a:solidFill>
                  <a:srgbClr val="FFFFFF"/>
                </a:solidFill>
                <a:latin typeface="Avenir Roman"/>
                <a:ea typeface="Avenir Roman"/>
                <a:cs typeface="Avenir Roman"/>
                <a:sym typeface="Avenir Roman"/>
              </a:defRPr>
            </a:pPr>
            <a:r>
              <a:t>Measure performance on the GLUE and SuperGLUE text classification meta-benchmarks; CNN/Daily Mail abstractive summarization; SQuAD question answering; and WMT English to German, French, and Romanian translation. </a:t>
            </a:r>
          </a:p>
          <a:p>
            <a:pPr>
              <a:spcBef>
                <a:spcPts val="1200"/>
              </a:spcBef>
            </a:pPr>
            <a:endParaRPr>
              <a:solidFill>
                <a:srgbClr val="FFFFFF"/>
              </a:solidFill>
              <a:latin typeface="Avenir Roman"/>
              <a:ea typeface="Avenir Roman"/>
              <a:cs typeface="Avenir Roman"/>
              <a:sym typeface="Avenir Roman"/>
            </a:endParaRP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Google Shape;353;p54"/>
          <p:cNvSpPr txBox="1"/>
          <p:nvPr>
            <p:ph type="title"/>
          </p:nvPr>
        </p:nvSpPr>
        <p:spPr>
          <a:xfrm>
            <a:off x="265475" y="225028"/>
            <a:ext cx="7520100" cy="491700"/>
          </a:xfrm>
          <a:prstGeom prst="rect">
            <a:avLst/>
          </a:prstGeom>
        </p:spPr>
        <p:txBody>
          <a:bodyPr/>
          <a:lstStyle/>
          <a:p>
            <a:pPr/>
            <a:r>
              <a:t>Example - Binary Classification</a:t>
            </a:r>
          </a:p>
        </p:txBody>
      </p:sp>
      <p:sp>
        <p:nvSpPr>
          <p:cNvPr id="346" name="Google Shape;354;p54"/>
          <p:cNvSpPr txBox="1"/>
          <p:nvPr/>
        </p:nvSpPr>
        <p:spPr>
          <a:xfrm>
            <a:off x="594600" y="1617450"/>
            <a:ext cx="7954799" cy="18026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u="sng">
                <a:solidFill>
                  <a:srgbClr val="FFFFFF"/>
                </a:solidFill>
              </a:defRPr>
            </a:pPr>
            <a:r>
              <a:t>Sample 2</a:t>
            </a:r>
          </a:p>
          <a:p>
            <a:pPr/>
            <a:endParaRPr>
              <a:solidFill>
                <a:srgbClr val="FFFFFF"/>
              </a:solidFill>
            </a:endParaRPr>
          </a:p>
          <a:p>
            <a:pPr>
              <a:defRPr b="1" u="sng"/>
            </a:pPr>
            <a:r>
              <a:t>Review</a:t>
            </a:r>
            <a:r>
              <a:rPr b="0" u="none"/>
              <a:t> - Last summer I had an appointment to get new tires and had to wait a super long time. I also went in this week for them to fix a minor problem with a tire they put on. They \"fixed\" it for free, and the very next morning I had the same issue. I called to complain, and the \"manager\" didn't even apologize!!! So frustrated. Never going back. They seem overpriced, too.</a:t>
            </a:r>
            <a:endParaRPr b="0" u="none"/>
          </a:p>
          <a:p>
            <a:pPr/>
            <a:endParaRPr>
              <a:solidFill>
                <a:srgbClr val="FFFFFF"/>
              </a:solidFill>
            </a:endParaRPr>
          </a:p>
          <a:p>
            <a:pPr>
              <a:defRPr b="1" u="sng"/>
            </a:pPr>
            <a:r>
              <a:t>Prediction</a:t>
            </a:r>
            <a:r>
              <a:rPr b="0" u="none"/>
              <a:t> - 0 (Negative Review)</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Google Shape;359;p55"/>
          <p:cNvSpPr txBox="1"/>
          <p:nvPr>
            <p:ph type="title"/>
          </p:nvPr>
        </p:nvSpPr>
        <p:spPr>
          <a:xfrm>
            <a:off x="809625" y="599828"/>
            <a:ext cx="7520100" cy="491700"/>
          </a:xfrm>
          <a:prstGeom prst="rect">
            <a:avLst/>
          </a:prstGeom>
        </p:spPr>
        <p:txBody>
          <a:bodyPr/>
          <a:lstStyle/>
          <a:p>
            <a:pPr/>
            <a:r>
              <a:t>Results and Discussions</a:t>
            </a:r>
          </a:p>
        </p:txBody>
      </p:sp>
      <p:sp>
        <p:nvSpPr>
          <p:cNvPr id="349" name="Google Shape;360;p55"/>
          <p:cNvSpPr txBox="1"/>
          <p:nvPr/>
        </p:nvSpPr>
        <p:spPr>
          <a:xfrm>
            <a:off x="5161774" y="599825"/>
            <a:ext cx="2889301"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C34D79"/>
                </a:solidFill>
                <a:latin typeface="Avenir Roman"/>
                <a:ea typeface="Avenir Roman"/>
                <a:cs typeface="Avenir Roman"/>
                <a:sym typeface="Avenir Roman"/>
              </a:defRPr>
            </a:lvl1pPr>
          </a:lstStyle>
          <a:p>
            <a:pPr/>
            <a:r>
              <a:t>For Multilabel Classification Task</a:t>
            </a:r>
          </a:p>
        </p:txBody>
      </p:sp>
      <p:pic>
        <p:nvPicPr>
          <p:cNvPr id="350" name="Google Shape;361;p55" descr="Google Shape;361;p55"/>
          <p:cNvPicPr>
            <a:picLocks noChangeAspect="1"/>
          </p:cNvPicPr>
          <p:nvPr/>
        </p:nvPicPr>
        <p:blipFill>
          <a:blip r:embed="rId2">
            <a:extLst/>
          </a:blip>
          <a:stretch>
            <a:fillRect/>
          </a:stretch>
        </p:blipFill>
        <p:spPr>
          <a:xfrm>
            <a:off x="4507462" y="1200874"/>
            <a:ext cx="4197925" cy="2242750"/>
          </a:xfrm>
          <a:prstGeom prst="rect">
            <a:avLst/>
          </a:prstGeom>
          <a:ln w="12700">
            <a:miter lim="400000"/>
          </a:ln>
        </p:spPr>
      </p:pic>
      <p:sp>
        <p:nvSpPr>
          <p:cNvPr id="351" name="Google Shape;362;p55"/>
          <p:cNvSpPr txBox="1"/>
          <p:nvPr/>
        </p:nvSpPr>
        <p:spPr>
          <a:xfrm>
            <a:off x="4958074" y="3693374"/>
            <a:ext cx="3296701" cy="1325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100">
                <a:solidFill>
                  <a:srgbClr val="FFFFFF"/>
                </a:solidFill>
                <a:latin typeface="Avenir Roman"/>
                <a:ea typeface="Avenir Roman"/>
                <a:cs typeface="Avenir Roman"/>
                <a:sym typeface="Avenir Roman"/>
              </a:defRPr>
            </a:pPr>
            <a:r>
              <a:t>"multilabel classification":</a:t>
            </a:r>
          </a:p>
          <a:p>
            <a:pPr>
              <a:defRPr sz="1100">
                <a:solidFill>
                  <a:srgbClr val="FFFFFF"/>
                </a:solidFill>
                <a:latin typeface="Avenir Roman"/>
                <a:ea typeface="Avenir Roman"/>
                <a:cs typeface="Avenir Roman"/>
                <a:sym typeface="Avenir Roman"/>
              </a:defRPr>
            </a:pPr>
            <a:r>
              <a:t>        "F1 Score": 0.9080054384800154,</a:t>
            </a:r>
          </a:p>
          <a:p>
            <a:pPr>
              <a:defRPr sz="1100">
                <a:solidFill>
                  <a:srgbClr val="FFFFFF"/>
                </a:solidFill>
                <a:latin typeface="Avenir Roman"/>
                <a:ea typeface="Avenir Roman"/>
                <a:cs typeface="Avenir Roman"/>
                <a:sym typeface="Avenir Roman"/>
              </a:defRPr>
            </a:pPr>
            <a:r>
              <a:t>        "Exact matches": 0.9085725028199022,</a:t>
            </a:r>
          </a:p>
          <a:p>
            <a:pPr>
              <a:defRPr sz="1100">
                <a:solidFill>
                  <a:srgbClr val="FFFFFF"/>
                </a:solidFill>
                <a:latin typeface="Avenir Roman"/>
                <a:ea typeface="Avenir Roman"/>
                <a:cs typeface="Avenir Roman"/>
                <a:sym typeface="Avenir Roman"/>
              </a:defRPr>
            </a:pPr>
            <a:r>
              <a:t>        "Precision": 0.9085989470177637,</a:t>
            </a:r>
          </a:p>
          <a:p>
            <a:pPr>
              <a:defRPr sz="1100">
                <a:solidFill>
                  <a:srgbClr val="FFFFFF"/>
                </a:solidFill>
                <a:latin typeface="Avenir Roman"/>
                <a:ea typeface="Avenir Roman"/>
                <a:cs typeface="Avenir Roman"/>
                <a:sym typeface="Avenir Roman"/>
              </a:defRPr>
            </a:pPr>
            <a:r>
              <a:t>        "Recall": 0.9085725028199022</a:t>
            </a:r>
          </a:p>
        </p:txBody>
      </p:sp>
      <p:sp>
        <p:nvSpPr>
          <p:cNvPr id="352" name="Google Shape;363;p55"/>
          <p:cNvSpPr txBox="1"/>
          <p:nvPr/>
        </p:nvSpPr>
        <p:spPr>
          <a:xfrm>
            <a:off x="194350" y="1200899"/>
            <a:ext cx="3759600" cy="4069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11150" algn="just">
              <a:buClr>
                <a:srgbClr val="FFFFFF"/>
              </a:buClr>
              <a:buSzPts val="1300"/>
              <a:buFont typeface="Avenir Roman"/>
              <a:buChar char="-"/>
              <a:defRPr sz="1300">
                <a:solidFill>
                  <a:srgbClr val="FFFFFF"/>
                </a:solidFill>
                <a:latin typeface="Avenir Roman"/>
                <a:ea typeface="Avenir Roman"/>
                <a:cs typeface="Avenir Roman"/>
                <a:sym typeface="Avenir Roman"/>
              </a:defRPr>
            </a:pPr>
            <a:r>
              <a:t>Owing to the extreme ambiguity of the multilabel classification task, we chose to go forth with the weighted implementation of the F1, Recall and Precision Scores.</a:t>
            </a:r>
          </a:p>
          <a:p>
            <a:pPr marL="457200" indent="-311150" algn="just">
              <a:buClr>
                <a:srgbClr val="FFFFFF"/>
              </a:buClr>
              <a:buSzPts val="1300"/>
              <a:buFont typeface="Avenir Roman"/>
              <a:buChar char="-"/>
              <a:defRPr sz="1300">
                <a:solidFill>
                  <a:srgbClr val="FFFFFF"/>
                </a:solidFill>
                <a:latin typeface="Avenir Roman"/>
                <a:ea typeface="Avenir Roman"/>
                <a:cs typeface="Avenir Roman"/>
                <a:sym typeface="Avenir Roman"/>
              </a:defRPr>
            </a:pPr>
            <a:r>
              <a:t>In this, we took the arithmetic mean of the individual scores of the various classes and even though the metric isn’t completely reliable, it is the recommended method in case of multilabel classification.</a:t>
            </a:r>
          </a:p>
          <a:p>
            <a:pPr marL="457200" indent="-311150" algn="just">
              <a:buClr>
                <a:srgbClr val="FFFFFF"/>
              </a:buClr>
              <a:buSzPts val="1300"/>
              <a:buFont typeface="Avenir Roman"/>
              <a:buChar char="-"/>
              <a:defRPr sz="1300">
                <a:solidFill>
                  <a:srgbClr val="FFFFFF"/>
                </a:solidFill>
                <a:latin typeface="Avenir Roman"/>
                <a:ea typeface="Avenir Roman"/>
                <a:cs typeface="Avenir Roman"/>
                <a:sym typeface="Avenir Roman"/>
              </a:defRPr>
            </a:pPr>
            <a:r>
              <a:t>The model performed extremely well for just a single epoch with around 9000 steps and the results suggest that the T5-base and T5-large model would outperform the T5-small model and give even better results.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Google Shape;368;p56"/>
          <p:cNvSpPr txBox="1"/>
          <p:nvPr>
            <p:ph type="title"/>
          </p:nvPr>
        </p:nvSpPr>
        <p:spPr>
          <a:xfrm>
            <a:off x="265475" y="225028"/>
            <a:ext cx="7520100" cy="491700"/>
          </a:xfrm>
          <a:prstGeom prst="rect">
            <a:avLst/>
          </a:prstGeom>
        </p:spPr>
        <p:txBody>
          <a:bodyPr/>
          <a:lstStyle/>
          <a:p>
            <a:pPr/>
            <a:r>
              <a:t>Example - Multilabel Classification</a:t>
            </a:r>
          </a:p>
        </p:txBody>
      </p:sp>
      <p:pic>
        <p:nvPicPr>
          <p:cNvPr id="355" name="Google Shape;369;p56" descr="Google Shape;369;p56"/>
          <p:cNvPicPr>
            <a:picLocks noChangeAspect="1"/>
          </p:cNvPicPr>
          <p:nvPr/>
        </p:nvPicPr>
        <p:blipFill>
          <a:blip r:embed="rId2">
            <a:extLst/>
          </a:blip>
          <a:stretch>
            <a:fillRect/>
          </a:stretch>
        </p:blipFill>
        <p:spPr>
          <a:xfrm>
            <a:off x="152400" y="982466"/>
            <a:ext cx="8839203" cy="3178581"/>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Google Shape;374;p57"/>
          <p:cNvSpPr txBox="1"/>
          <p:nvPr>
            <p:ph type="title"/>
          </p:nvPr>
        </p:nvSpPr>
        <p:spPr>
          <a:xfrm>
            <a:off x="809625" y="599828"/>
            <a:ext cx="7520100" cy="491700"/>
          </a:xfrm>
          <a:prstGeom prst="rect">
            <a:avLst/>
          </a:prstGeom>
        </p:spPr>
        <p:txBody>
          <a:bodyPr/>
          <a:lstStyle/>
          <a:p>
            <a:pPr/>
            <a:r>
              <a:t>Results and Discussions</a:t>
            </a:r>
          </a:p>
        </p:txBody>
      </p:sp>
      <p:sp>
        <p:nvSpPr>
          <p:cNvPr id="358" name="Google Shape;375;p57"/>
          <p:cNvSpPr txBox="1"/>
          <p:nvPr/>
        </p:nvSpPr>
        <p:spPr>
          <a:xfrm>
            <a:off x="5161774" y="599825"/>
            <a:ext cx="2889301"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C34D79"/>
                </a:solidFill>
                <a:latin typeface="Avenir Roman"/>
                <a:ea typeface="Avenir Roman"/>
                <a:cs typeface="Avenir Roman"/>
                <a:sym typeface="Avenir Roman"/>
              </a:defRPr>
            </a:lvl1pPr>
          </a:lstStyle>
          <a:p>
            <a:pPr/>
            <a:r>
              <a:t>For Question Generation Task</a:t>
            </a:r>
          </a:p>
        </p:txBody>
      </p:sp>
      <p:pic>
        <p:nvPicPr>
          <p:cNvPr id="359" name="Google Shape;377;p57" descr="Google Shape;377;p57"/>
          <p:cNvPicPr>
            <a:picLocks noChangeAspect="1"/>
          </p:cNvPicPr>
          <p:nvPr/>
        </p:nvPicPr>
        <p:blipFill>
          <a:blip r:embed="rId2">
            <a:extLst/>
          </a:blip>
          <a:stretch>
            <a:fillRect/>
          </a:stretch>
        </p:blipFill>
        <p:spPr>
          <a:xfrm>
            <a:off x="258650" y="1091525"/>
            <a:ext cx="3908000" cy="3747150"/>
          </a:xfrm>
          <a:prstGeom prst="rect">
            <a:avLst/>
          </a:prstGeom>
          <a:ln w="12700">
            <a:miter lim="400000"/>
          </a:ln>
        </p:spPr>
      </p:pic>
      <p:pic>
        <p:nvPicPr>
          <p:cNvPr id="360" name="Google Shape;378;p57" descr="Google Shape;378;p57"/>
          <p:cNvPicPr>
            <a:picLocks noChangeAspect="1"/>
          </p:cNvPicPr>
          <p:nvPr/>
        </p:nvPicPr>
        <p:blipFill>
          <a:blip r:embed="rId3">
            <a:extLst/>
          </a:blip>
          <a:stretch>
            <a:fillRect/>
          </a:stretch>
        </p:blipFill>
        <p:spPr>
          <a:xfrm>
            <a:off x="4652424" y="1091513"/>
            <a:ext cx="3908000" cy="3747175"/>
          </a:xfrm>
          <a:prstGeom prst="rect">
            <a:avLst/>
          </a:prstGeom>
          <a:ln w="12700">
            <a:miter lim="400000"/>
          </a:ln>
        </p:spPr>
      </p:pic>
      <p:sp>
        <p:nvSpPr>
          <p:cNvPr id="361" name="Google Shape;379;p57"/>
          <p:cNvSpPr txBox="1"/>
          <p:nvPr/>
        </p:nvSpPr>
        <p:spPr>
          <a:xfrm>
            <a:off x="4652424" y="4838674"/>
            <a:ext cx="1321501" cy="360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000">
                <a:solidFill>
                  <a:srgbClr val="FF0000"/>
                </a:solidFill>
                <a:latin typeface="Avenir Roman"/>
                <a:ea typeface="Avenir Roman"/>
                <a:cs typeface="Avenir Roman"/>
                <a:sym typeface="Avenir Roman"/>
              </a:defRPr>
            </a:lvl1pPr>
          </a:lstStyle>
          <a:p>
            <a:pPr/>
            <a:r>
              <a:t>Loss Interpretation</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Google Shape;384;p58"/>
          <p:cNvSpPr txBox="1"/>
          <p:nvPr>
            <p:ph type="title"/>
          </p:nvPr>
        </p:nvSpPr>
        <p:spPr>
          <a:xfrm>
            <a:off x="317300" y="503978"/>
            <a:ext cx="7520100" cy="491700"/>
          </a:xfrm>
          <a:prstGeom prst="rect">
            <a:avLst/>
          </a:prstGeom>
        </p:spPr>
        <p:txBody>
          <a:bodyPr/>
          <a:lstStyle/>
          <a:p>
            <a:pPr/>
            <a:r>
              <a:t>Evaluating The Generated Results</a:t>
            </a:r>
          </a:p>
        </p:txBody>
      </p:sp>
      <p:sp>
        <p:nvSpPr>
          <p:cNvPr id="364" name="Google Shape;385;p58"/>
          <p:cNvSpPr txBox="1"/>
          <p:nvPr/>
        </p:nvSpPr>
        <p:spPr>
          <a:xfrm>
            <a:off x="5148824" y="503975"/>
            <a:ext cx="2889301" cy="424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C34D79"/>
                </a:solidFill>
                <a:latin typeface="Avenir Roman"/>
                <a:ea typeface="Avenir Roman"/>
                <a:cs typeface="Avenir Roman"/>
                <a:sym typeface="Avenir Roman"/>
              </a:defRPr>
            </a:lvl1pPr>
          </a:lstStyle>
          <a:p>
            <a:pPr/>
            <a:r>
              <a:t>For Question Generation Task</a:t>
            </a:r>
          </a:p>
        </p:txBody>
      </p:sp>
      <p:sp>
        <p:nvSpPr>
          <p:cNvPr id="365" name="Google Shape;386;p58"/>
          <p:cNvSpPr txBox="1"/>
          <p:nvPr/>
        </p:nvSpPr>
        <p:spPr>
          <a:xfrm>
            <a:off x="529799" y="1213850"/>
            <a:ext cx="8084402" cy="3992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23850" algn="just">
              <a:buClr>
                <a:srgbClr val="FFFFFF"/>
              </a:buClr>
              <a:buSzPts val="1500"/>
              <a:buFont typeface="Avenir Roman"/>
              <a:buChar char="-"/>
              <a:defRPr sz="1500">
                <a:solidFill>
                  <a:srgbClr val="FFFFFF"/>
                </a:solidFill>
                <a:latin typeface="Avenir Roman"/>
                <a:ea typeface="Avenir Roman"/>
                <a:cs typeface="Avenir Roman"/>
                <a:sym typeface="Avenir Roman"/>
              </a:defRPr>
            </a:pPr>
            <a:r>
              <a:t>Evaluating a language generation model is a little more complicated than evaluating something like a classification model.</a:t>
            </a:r>
          </a:p>
          <a:p>
            <a:pPr marL="457200" indent="-323850" algn="just">
              <a:buClr>
                <a:srgbClr val="FFFFFF"/>
              </a:buClr>
              <a:buSzPts val="1500"/>
              <a:buFont typeface="Avenir Roman"/>
              <a:buChar char="-"/>
              <a:defRPr sz="1500">
                <a:solidFill>
                  <a:srgbClr val="FFFFFF"/>
                </a:solidFill>
                <a:latin typeface="Avenir Roman"/>
                <a:ea typeface="Avenir Roman"/>
                <a:cs typeface="Avenir Roman"/>
                <a:sym typeface="Avenir Roman"/>
              </a:defRPr>
            </a:pPr>
            <a:r>
              <a:t>This is because there is no right answer you can compare against like you could with a classification model.</a:t>
            </a:r>
          </a:p>
          <a:p>
            <a:pPr marL="457200" indent="-323850" algn="just">
              <a:buClr>
                <a:srgbClr val="FFFFFF"/>
              </a:buClr>
              <a:buSzPts val="1500"/>
              <a:buFont typeface="Avenir Roman"/>
              <a:buChar char="-"/>
              <a:defRPr sz="1500">
                <a:solidFill>
                  <a:srgbClr val="FFFFFF"/>
                </a:solidFill>
                <a:latin typeface="Avenir Roman"/>
                <a:ea typeface="Avenir Roman"/>
                <a:cs typeface="Avenir Roman"/>
                <a:sym typeface="Avenir Roman"/>
              </a:defRPr>
            </a:pPr>
            <a:r>
              <a:t>The evaluation dataset contains descriptions and the questions that people have asked about those products, but that doesn’t mean that those are the only right questions you can ask.</a:t>
            </a:r>
          </a:p>
          <a:p>
            <a:pPr marL="457200" indent="-323850" algn="just">
              <a:buClr>
                <a:srgbClr val="FFFFFF"/>
              </a:buClr>
              <a:buSzPts val="1500"/>
              <a:buFont typeface="Avenir Roman"/>
              <a:buChar char="-"/>
              <a:defRPr sz="1500">
                <a:solidFill>
                  <a:srgbClr val="FFFFFF"/>
                </a:solidFill>
                <a:latin typeface="Avenir Roman"/>
                <a:ea typeface="Avenir Roman"/>
                <a:cs typeface="Avenir Roman"/>
                <a:sym typeface="Avenir Roman"/>
              </a:defRPr>
            </a:pPr>
            <a:r>
              <a:t>Therefore, one of the best ways to evaluate a language generation model is to generate text and have it evaluated by an actual person (or several people).</a:t>
            </a:r>
          </a:p>
          <a:p>
            <a:pPr marL="457200" indent="-323850" algn="just">
              <a:buClr>
                <a:srgbClr val="FFFFFF"/>
              </a:buClr>
              <a:buSzPts val="1500"/>
              <a:buFont typeface="Avenir Roman"/>
              <a:buChar char="-"/>
              <a:defRPr sz="1500">
                <a:solidFill>
                  <a:srgbClr val="FFFFFF"/>
                </a:solidFill>
                <a:latin typeface="Avenir Roman"/>
                <a:ea typeface="Avenir Roman"/>
                <a:cs typeface="Avenir Roman"/>
                <a:sym typeface="Avenir Roman"/>
              </a:defRPr>
            </a:pPr>
            <a:r>
              <a:t>Faced with this obstacle of evaluating generating text, we deep dived into the developments in decoding algorithms over the past few years that have led to models capable of generating quite realistic text sequences. (Decoding algorithms are used to generate text)</a:t>
            </a:r>
          </a:p>
          <a:p>
            <a:pPr marL="457200" indent="-323850" algn="just">
              <a:buClr>
                <a:srgbClr val="FFFFFF"/>
              </a:buClr>
              <a:buSzPts val="1500"/>
              <a:buFont typeface="Avenir Roman"/>
              <a:buChar char="-"/>
              <a:defRPr sz="1500">
                <a:solidFill>
                  <a:srgbClr val="FFFFFF"/>
                </a:solidFill>
                <a:latin typeface="Avenir Roman"/>
                <a:ea typeface="Avenir Roman"/>
                <a:cs typeface="Avenir Roman"/>
                <a:sym typeface="Avenir Roman"/>
              </a:defRPr>
            </a:pPr>
            <a:r>
              <a:t>Hence to proceed with the evaluation of the model, we first generate the needed data.</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Google Shape;391;p59"/>
          <p:cNvSpPr txBox="1"/>
          <p:nvPr>
            <p:ph type="title"/>
          </p:nvPr>
        </p:nvSpPr>
        <p:spPr>
          <a:xfrm>
            <a:off x="317300" y="503978"/>
            <a:ext cx="7520100" cy="491700"/>
          </a:xfrm>
          <a:prstGeom prst="rect">
            <a:avLst/>
          </a:prstGeom>
        </p:spPr>
        <p:txBody>
          <a:bodyPr/>
          <a:lstStyle/>
          <a:p>
            <a:pPr/>
            <a:r>
              <a:t>Evaluating The Generated Results</a:t>
            </a:r>
          </a:p>
        </p:txBody>
      </p:sp>
      <p:sp>
        <p:nvSpPr>
          <p:cNvPr id="368" name="Google Shape;392;p59"/>
          <p:cNvSpPr txBox="1"/>
          <p:nvPr/>
        </p:nvSpPr>
        <p:spPr>
          <a:xfrm>
            <a:off x="5148824" y="503975"/>
            <a:ext cx="2889301" cy="424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C34D79"/>
                </a:solidFill>
                <a:latin typeface="Avenir Roman"/>
                <a:ea typeface="Avenir Roman"/>
                <a:cs typeface="Avenir Roman"/>
                <a:sym typeface="Avenir Roman"/>
              </a:defRPr>
            </a:lvl1pPr>
          </a:lstStyle>
          <a:p>
            <a:pPr/>
            <a:r>
              <a:t>For Question Generation Task</a:t>
            </a:r>
          </a:p>
        </p:txBody>
      </p:sp>
      <p:sp>
        <p:nvSpPr>
          <p:cNvPr id="369" name="Google Shape;393;p59"/>
          <p:cNvSpPr txBox="1"/>
          <p:nvPr/>
        </p:nvSpPr>
        <p:spPr>
          <a:xfrm>
            <a:off x="529799" y="1213850"/>
            <a:ext cx="8084402" cy="3992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23850" algn="just">
              <a:buClr>
                <a:srgbClr val="FFFFFF"/>
              </a:buClr>
              <a:buSzPts val="1500"/>
              <a:buFont typeface="Avenir Roman"/>
              <a:buChar char="-"/>
              <a:defRPr sz="1500">
                <a:solidFill>
                  <a:srgbClr val="FFFFFF"/>
                </a:solidFill>
                <a:latin typeface="Avenir Roman"/>
                <a:ea typeface="Avenir Roman"/>
                <a:cs typeface="Avenir Roman"/>
                <a:sym typeface="Avenir Roman"/>
              </a:defRPr>
            </a:pPr>
            <a:r>
              <a:t>Eg of Decoding Algorithm:</a:t>
            </a:r>
          </a:p>
          <a:p>
            <a:pPr lvl="1" marL="914400" indent="-323850" algn="just">
              <a:buClr>
                <a:srgbClr val="FFFFFF"/>
              </a:buClr>
              <a:buSzPts val="1500"/>
              <a:buFont typeface="Avenir Roman"/>
              <a:buChar char="-"/>
              <a:defRPr sz="1500" u="sng">
                <a:solidFill>
                  <a:srgbClr val="FFFFFF"/>
                </a:solidFill>
                <a:latin typeface="Avenir Roman"/>
                <a:ea typeface="Avenir Roman"/>
                <a:cs typeface="Avenir Roman"/>
                <a:sym typeface="Avenir Roman"/>
              </a:defRPr>
            </a:pPr>
            <a:r>
              <a:t>Greedy search</a:t>
            </a:r>
            <a:r>
              <a:rPr u="none"/>
              <a:t> — Selects the word with the highest probability as the next word at each timestep. The T5 paper uses this algorithm for short sequence generation</a:t>
            </a:r>
          </a:p>
          <a:p>
            <a:pPr lvl="1" marL="914400" indent="-323850" algn="just">
              <a:buClr>
                <a:srgbClr val="FFFFFF"/>
              </a:buClr>
              <a:buSzPts val="1500"/>
              <a:buFont typeface="Avenir Roman"/>
              <a:buChar char="-"/>
              <a:defRPr sz="1500" u="sng">
                <a:solidFill>
                  <a:srgbClr val="FFFFFF"/>
                </a:solidFill>
                <a:latin typeface="Avenir Roman"/>
                <a:ea typeface="Avenir Roman"/>
                <a:cs typeface="Avenir Roman"/>
                <a:sym typeface="Avenir Roman"/>
              </a:defRPr>
            </a:pPr>
            <a:r>
              <a:t>Beam search</a:t>
            </a:r>
            <a:r>
              <a:rPr u="none"/>
              <a:t> — Tracks the n most likely hypotheses (based on word probability) at each timestep and finally chooses the hypothesis with the highest overall probability. </a:t>
            </a:r>
          </a:p>
          <a:p>
            <a:pPr lvl="1" marL="914400" indent="-323850" algn="just">
              <a:buClr>
                <a:srgbClr val="FFFFFF"/>
              </a:buClr>
              <a:buSzPts val="1500"/>
              <a:buFont typeface="Avenir Roman"/>
              <a:buChar char="-"/>
              <a:defRPr sz="1500" u="sng">
                <a:solidFill>
                  <a:srgbClr val="FFFFFF"/>
                </a:solidFill>
                <a:latin typeface="Avenir Roman"/>
                <a:ea typeface="Avenir Roman"/>
                <a:cs typeface="Avenir Roman"/>
                <a:sym typeface="Avenir Roman"/>
              </a:defRPr>
            </a:pPr>
            <a:r>
              <a:t>Top-K sampling</a:t>
            </a:r>
            <a:r>
              <a:rPr u="none"/>
              <a:t> — Randomly samples a word from the K most likely next words at each time step. The number of possible words to choose from at each step is fixed.</a:t>
            </a:r>
          </a:p>
          <a:p>
            <a:pPr lvl="1" marL="914400" indent="-323850" algn="just">
              <a:buClr>
                <a:srgbClr val="FFFFFF"/>
              </a:buClr>
              <a:buSzPts val="1500"/>
              <a:buFont typeface="Avenir Roman"/>
              <a:buChar char="-"/>
              <a:defRPr sz="1500" u="sng">
                <a:solidFill>
                  <a:srgbClr val="FFFFFF"/>
                </a:solidFill>
                <a:latin typeface="Avenir Roman"/>
                <a:ea typeface="Avenir Roman"/>
                <a:cs typeface="Avenir Roman"/>
                <a:sym typeface="Avenir Roman"/>
              </a:defRPr>
            </a:pPr>
            <a:r>
              <a:t>Top-p sampling</a:t>
            </a:r>
            <a:r>
              <a:rPr u="none"/>
              <a:t> — Samples a word from the smallest possible set of words whose cumulative probability (sum of probabilities for each word) exceeds the probability p at each timestep.</a:t>
            </a:r>
          </a:p>
          <a:p>
            <a:pPr marL="457200" indent="-323850" algn="just">
              <a:buClr>
                <a:srgbClr val="FFFFFF"/>
              </a:buClr>
              <a:buSzPts val="1500"/>
              <a:buFont typeface="Avenir Roman"/>
              <a:buChar char="-"/>
              <a:defRPr sz="1500">
                <a:solidFill>
                  <a:srgbClr val="FFFFFF"/>
                </a:solidFill>
                <a:latin typeface="Avenir Roman"/>
                <a:ea typeface="Avenir Roman"/>
                <a:cs typeface="Avenir Roman"/>
                <a:sym typeface="Avenir Roman"/>
              </a:defRPr>
            </a:pPr>
            <a:r>
              <a:t>We will be using a combination of both Top-K and Top-p sampling techniques to generate questions with our T5 model. This strategy typically leads to more natural-looking text.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Google Shape;398;p60"/>
          <p:cNvSpPr txBox="1"/>
          <p:nvPr>
            <p:ph type="title"/>
          </p:nvPr>
        </p:nvSpPr>
        <p:spPr>
          <a:xfrm>
            <a:off x="317300" y="503978"/>
            <a:ext cx="7520100" cy="491700"/>
          </a:xfrm>
          <a:prstGeom prst="rect">
            <a:avLst/>
          </a:prstGeom>
        </p:spPr>
        <p:txBody>
          <a:bodyPr/>
          <a:lstStyle/>
          <a:p>
            <a:pPr/>
            <a:r>
              <a:t>Evaluating The Generated Results</a:t>
            </a:r>
          </a:p>
        </p:txBody>
      </p:sp>
      <p:sp>
        <p:nvSpPr>
          <p:cNvPr id="372" name="Google Shape;399;p60"/>
          <p:cNvSpPr txBox="1"/>
          <p:nvPr/>
        </p:nvSpPr>
        <p:spPr>
          <a:xfrm>
            <a:off x="5148824" y="503975"/>
            <a:ext cx="2889301" cy="4241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C34D79"/>
                </a:solidFill>
                <a:latin typeface="Avenir Roman"/>
                <a:ea typeface="Avenir Roman"/>
                <a:cs typeface="Avenir Roman"/>
                <a:sym typeface="Avenir Roman"/>
              </a:defRPr>
            </a:lvl1pPr>
          </a:lstStyle>
          <a:p>
            <a:pPr/>
            <a:r>
              <a:t>For Question Generation Task</a:t>
            </a:r>
          </a:p>
        </p:txBody>
      </p:sp>
      <p:sp>
        <p:nvSpPr>
          <p:cNvPr id="373" name="Google Shape;400;p60"/>
          <p:cNvSpPr txBox="1"/>
          <p:nvPr/>
        </p:nvSpPr>
        <p:spPr>
          <a:xfrm>
            <a:off x="529799" y="1213850"/>
            <a:ext cx="8084402" cy="3992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23850" algn="just">
              <a:buClr>
                <a:srgbClr val="FFFFFF"/>
              </a:buClr>
              <a:buSzPts val="1500"/>
              <a:buFont typeface="Avenir Roman"/>
              <a:buChar char="-"/>
              <a:defRPr sz="1500">
                <a:solidFill>
                  <a:srgbClr val="FFFFFF"/>
                </a:solidFill>
                <a:latin typeface="Avenir Roman"/>
                <a:ea typeface="Avenir Roman"/>
                <a:cs typeface="Avenir Roman"/>
                <a:sym typeface="Avenir Roman"/>
              </a:defRPr>
            </a:pPr>
            <a:r>
              <a:t>Eg of Decoding Algorithm:</a:t>
            </a:r>
          </a:p>
          <a:p>
            <a:pPr lvl="1" marL="914400" indent="-323850" algn="just">
              <a:buClr>
                <a:srgbClr val="FFFFFF"/>
              </a:buClr>
              <a:buSzPts val="1500"/>
              <a:buFont typeface="Avenir Roman"/>
              <a:buChar char="-"/>
              <a:defRPr sz="1500" u="sng">
                <a:solidFill>
                  <a:srgbClr val="FFFFFF"/>
                </a:solidFill>
                <a:latin typeface="Avenir Roman"/>
                <a:ea typeface="Avenir Roman"/>
                <a:cs typeface="Avenir Roman"/>
                <a:sym typeface="Avenir Roman"/>
              </a:defRPr>
            </a:pPr>
            <a:r>
              <a:t>Greedy search</a:t>
            </a:r>
            <a:r>
              <a:rPr u="none"/>
              <a:t> — Selects the word with the highest probability as the next word at each timestep. The T5 paper uses this algorithm for short sequence generation</a:t>
            </a:r>
          </a:p>
          <a:p>
            <a:pPr lvl="1" marL="914400" indent="-323850" algn="just">
              <a:buClr>
                <a:srgbClr val="FFFFFF"/>
              </a:buClr>
              <a:buSzPts val="1500"/>
              <a:buFont typeface="Avenir Roman"/>
              <a:buChar char="-"/>
              <a:defRPr sz="1500" u="sng">
                <a:solidFill>
                  <a:srgbClr val="FFFFFF"/>
                </a:solidFill>
                <a:latin typeface="Avenir Roman"/>
                <a:ea typeface="Avenir Roman"/>
                <a:cs typeface="Avenir Roman"/>
                <a:sym typeface="Avenir Roman"/>
              </a:defRPr>
            </a:pPr>
            <a:r>
              <a:t>Beam search</a:t>
            </a:r>
            <a:r>
              <a:rPr u="none"/>
              <a:t> — Tracks the n most likely hypotheses (based on word probability) at each timestep and finally chooses the hypothesis with the highest overall probability. </a:t>
            </a:r>
          </a:p>
          <a:p>
            <a:pPr lvl="1" marL="914400" indent="-323850" algn="just">
              <a:buClr>
                <a:srgbClr val="FFFFFF"/>
              </a:buClr>
              <a:buSzPts val="1500"/>
              <a:buFont typeface="Avenir Roman"/>
              <a:buChar char="-"/>
              <a:defRPr sz="1500" u="sng">
                <a:solidFill>
                  <a:srgbClr val="FFFFFF"/>
                </a:solidFill>
                <a:latin typeface="Avenir Roman"/>
                <a:ea typeface="Avenir Roman"/>
                <a:cs typeface="Avenir Roman"/>
                <a:sym typeface="Avenir Roman"/>
              </a:defRPr>
            </a:pPr>
            <a:r>
              <a:t>Top-K sampling</a:t>
            </a:r>
            <a:r>
              <a:rPr u="none"/>
              <a:t> — Randomly samples a word from the K most likely next words at each time step. The number of possible words to choose from at each step is fixed.</a:t>
            </a:r>
          </a:p>
          <a:p>
            <a:pPr lvl="1" marL="914400" indent="-323850" algn="just">
              <a:buClr>
                <a:srgbClr val="FFFFFF"/>
              </a:buClr>
              <a:buSzPts val="1500"/>
              <a:buFont typeface="Avenir Roman"/>
              <a:buChar char="-"/>
              <a:defRPr sz="1500" u="sng">
                <a:solidFill>
                  <a:srgbClr val="FFFFFF"/>
                </a:solidFill>
                <a:latin typeface="Avenir Roman"/>
                <a:ea typeface="Avenir Roman"/>
                <a:cs typeface="Avenir Roman"/>
                <a:sym typeface="Avenir Roman"/>
              </a:defRPr>
            </a:pPr>
            <a:r>
              <a:t>Top-p sampling</a:t>
            </a:r>
            <a:r>
              <a:rPr u="none"/>
              <a:t> — Samples a word from the smallest possible set of words whose cumulative probability (sum of probabilities for each word) exceeds the probability p at each timestep.</a:t>
            </a:r>
          </a:p>
          <a:p>
            <a:pPr marL="457200" indent="-323850" algn="just">
              <a:buClr>
                <a:srgbClr val="FFFFFF"/>
              </a:buClr>
              <a:buSzPts val="1500"/>
              <a:buFont typeface="Avenir Roman"/>
              <a:buChar char="-"/>
              <a:defRPr sz="1500">
                <a:solidFill>
                  <a:srgbClr val="FFFFFF"/>
                </a:solidFill>
                <a:latin typeface="Avenir Roman"/>
                <a:ea typeface="Avenir Roman"/>
                <a:cs typeface="Avenir Roman"/>
                <a:sym typeface="Avenir Roman"/>
              </a:defRPr>
            </a:pPr>
            <a:r>
              <a:t>We will be using a combination of both Top-K and Top-p sampling techniques to generate questions with our T5 model. This strategy typically leads to more natural-looking text.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Google Shape;405;p61"/>
          <p:cNvSpPr txBox="1"/>
          <p:nvPr>
            <p:ph type="title"/>
          </p:nvPr>
        </p:nvSpPr>
        <p:spPr>
          <a:xfrm>
            <a:off x="809625" y="758427"/>
            <a:ext cx="7520100" cy="491700"/>
          </a:xfrm>
          <a:prstGeom prst="rect">
            <a:avLst/>
          </a:prstGeom>
        </p:spPr>
        <p:txBody>
          <a:bodyPr/>
          <a:lstStyle/>
          <a:p>
            <a:pPr/>
            <a:r>
              <a:t>Evaluating The Generated Results</a:t>
            </a:r>
          </a:p>
        </p:txBody>
      </p:sp>
      <p:sp>
        <p:nvSpPr>
          <p:cNvPr id="376" name="Google Shape;406;p61"/>
          <p:cNvSpPr txBox="1"/>
          <p:nvPr>
            <p:ph type="body" idx="1"/>
          </p:nvPr>
        </p:nvSpPr>
        <p:spPr>
          <a:xfrm>
            <a:off x="809625" y="1343025"/>
            <a:ext cx="7520100" cy="2983801"/>
          </a:xfrm>
          <a:prstGeom prst="rect">
            <a:avLst/>
          </a:prstGeom>
        </p:spPr>
        <p:txBody>
          <a:bodyPr/>
          <a:lstStyle/>
          <a:p>
            <a:pPr/>
          </a:p>
        </p:txBody>
      </p:sp>
      <p:sp>
        <p:nvSpPr>
          <p:cNvPr id="377" name="Google Shape;407;p61"/>
          <p:cNvSpPr txBox="1"/>
          <p:nvPr/>
        </p:nvSpPr>
        <p:spPr>
          <a:xfrm>
            <a:off x="5440424" y="758424"/>
            <a:ext cx="2889301"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C34D79"/>
                </a:solidFill>
                <a:latin typeface="Avenir Roman"/>
                <a:ea typeface="Avenir Roman"/>
                <a:cs typeface="Avenir Roman"/>
                <a:sym typeface="Avenir Roman"/>
              </a:defRPr>
            </a:lvl1pPr>
          </a:lstStyle>
          <a:p>
            <a:pPr/>
            <a:r>
              <a:t>For Question Generation Task</a:t>
            </a:r>
          </a:p>
        </p:txBody>
      </p:sp>
      <p:pic>
        <p:nvPicPr>
          <p:cNvPr id="378" name="Google Shape;408;p61" descr="Google Shape;408;p61"/>
          <p:cNvPicPr>
            <a:picLocks noChangeAspect="1"/>
          </p:cNvPicPr>
          <p:nvPr/>
        </p:nvPicPr>
        <p:blipFill>
          <a:blip r:embed="rId2">
            <a:extLst/>
          </a:blip>
          <a:stretch>
            <a:fillRect/>
          </a:stretch>
        </p:blipFill>
        <p:spPr>
          <a:xfrm>
            <a:off x="-2326" y="1466175"/>
            <a:ext cx="9144005" cy="3429002"/>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Google Shape;413;p62"/>
          <p:cNvSpPr txBox="1"/>
          <p:nvPr>
            <p:ph type="title"/>
          </p:nvPr>
        </p:nvSpPr>
        <p:spPr>
          <a:xfrm>
            <a:off x="809625" y="758427"/>
            <a:ext cx="7520100" cy="491700"/>
          </a:xfrm>
          <a:prstGeom prst="rect">
            <a:avLst/>
          </a:prstGeom>
        </p:spPr>
        <p:txBody>
          <a:bodyPr/>
          <a:lstStyle/>
          <a:p>
            <a:pPr/>
            <a:r>
              <a:t>Evaluating The Generated Results</a:t>
            </a:r>
          </a:p>
        </p:txBody>
      </p:sp>
      <p:sp>
        <p:nvSpPr>
          <p:cNvPr id="381" name="Google Shape;414;p62"/>
          <p:cNvSpPr txBox="1"/>
          <p:nvPr>
            <p:ph type="body" idx="1"/>
          </p:nvPr>
        </p:nvSpPr>
        <p:spPr>
          <a:xfrm>
            <a:off x="809625" y="1343025"/>
            <a:ext cx="7520100" cy="2983801"/>
          </a:xfrm>
          <a:prstGeom prst="rect">
            <a:avLst/>
          </a:prstGeom>
        </p:spPr>
        <p:txBody>
          <a:bodyPr/>
          <a:lstStyle/>
          <a:p>
            <a:pPr marL="0" indent="0" defTabSz="877823">
              <a:spcBef>
                <a:spcPts val="700"/>
              </a:spcBef>
              <a:buSzTx/>
              <a:buNone/>
              <a:defRPr sz="1440"/>
            </a:pPr>
            <a:r>
              <a:t>Description:</a:t>
            </a:r>
          </a:p>
          <a:p>
            <a:pPr marL="877823" indent="-304800" defTabSz="877823">
              <a:spcBef>
                <a:spcPts val="700"/>
              </a:spcBef>
              <a:buSzPts val="1400"/>
              <a:buChar char="-"/>
              <a:defRPr sz="1440"/>
            </a:pPr>
            <a:r>
              <a:t>Elegant and sleek, this TV Stand a new look to your home. Finished in a dark Espresso color. Two sliding doors. Four Sections for storage.</a:t>
            </a:r>
          </a:p>
          <a:p>
            <a:pPr marL="0" indent="0" defTabSz="877823">
              <a:spcBef>
                <a:spcPts val="700"/>
              </a:spcBef>
              <a:buSzTx/>
              <a:buNone/>
              <a:defRPr sz="1440"/>
            </a:pPr>
            <a:r>
              <a:t>Questions:</a:t>
            </a:r>
          </a:p>
          <a:p>
            <a:pPr marL="877823" indent="-304800" defTabSz="877823">
              <a:spcBef>
                <a:spcPts val="700"/>
              </a:spcBef>
              <a:buSzPts val="1400"/>
              <a:buChar char="-"/>
              <a:defRPr sz="1440"/>
            </a:pPr>
            <a:r>
              <a:t>Is there any way to adjust the height in this unit or does the width need to adjust itself if my TV is not 32"?</a:t>
            </a:r>
          </a:p>
          <a:p>
            <a:pPr marL="877823" indent="-304800" defTabSz="877823">
              <a:spcBef>
                <a:spcPts val="0"/>
              </a:spcBef>
              <a:buSzPts val="1400"/>
              <a:buChar char="-"/>
              <a:defRPr sz="1440"/>
            </a:pPr>
            <a:r>
              <a:t>How tall are the shelves? I have a tall receiver and want to be sure it will fit.</a:t>
            </a:r>
          </a:p>
          <a:p>
            <a:pPr marL="877823" indent="-304800" defTabSz="877823">
              <a:spcBef>
                <a:spcPts val="0"/>
              </a:spcBef>
              <a:buSzPts val="1400"/>
              <a:buChar char="-"/>
              <a:defRPr sz="1440"/>
            </a:pPr>
            <a:r>
              <a:t>What are the dimensions of the two storage compartments? Thanks!</a:t>
            </a:r>
          </a:p>
          <a:p>
            <a:pPr marL="877823" indent="-304800" defTabSz="877823">
              <a:spcBef>
                <a:spcPts val="0"/>
              </a:spcBef>
              <a:buSzPts val="1400"/>
              <a:buChar char="-"/>
              <a:defRPr sz="1440"/>
            </a:pPr>
            <a:r>
              <a:t>Can the drawers be removed or are they fixed?</a:t>
            </a:r>
          </a:p>
        </p:txBody>
      </p:sp>
      <p:sp>
        <p:nvSpPr>
          <p:cNvPr id="382" name="Google Shape;415;p62"/>
          <p:cNvSpPr txBox="1"/>
          <p:nvPr/>
        </p:nvSpPr>
        <p:spPr>
          <a:xfrm>
            <a:off x="5440424" y="758424"/>
            <a:ext cx="2889301"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C34D79"/>
                </a:solidFill>
                <a:latin typeface="Avenir Roman"/>
                <a:ea typeface="Avenir Roman"/>
                <a:cs typeface="Avenir Roman"/>
                <a:sym typeface="Avenir Roman"/>
              </a:defRPr>
            </a:lvl1pPr>
          </a:lstStyle>
          <a:p>
            <a:pPr/>
            <a:r>
              <a:t>For Question Generation Task</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Google Shape;420;p63"/>
          <p:cNvSpPr txBox="1"/>
          <p:nvPr>
            <p:ph type="title"/>
          </p:nvPr>
        </p:nvSpPr>
        <p:spPr>
          <a:xfrm>
            <a:off x="809625" y="758427"/>
            <a:ext cx="7520100" cy="491700"/>
          </a:xfrm>
          <a:prstGeom prst="rect">
            <a:avLst/>
          </a:prstGeom>
        </p:spPr>
        <p:txBody>
          <a:bodyPr/>
          <a:lstStyle/>
          <a:p>
            <a:pPr/>
            <a:r>
              <a:t>Evaluating The Generated Results</a:t>
            </a:r>
          </a:p>
        </p:txBody>
      </p:sp>
      <p:sp>
        <p:nvSpPr>
          <p:cNvPr id="385" name="Google Shape;421;p63"/>
          <p:cNvSpPr txBox="1"/>
          <p:nvPr>
            <p:ph type="body" idx="1"/>
          </p:nvPr>
        </p:nvSpPr>
        <p:spPr>
          <a:xfrm>
            <a:off x="160499" y="1381899"/>
            <a:ext cx="8823002" cy="2983801"/>
          </a:xfrm>
          <a:prstGeom prst="rect">
            <a:avLst/>
          </a:prstGeom>
        </p:spPr>
        <p:txBody>
          <a:bodyPr/>
          <a:lstStyle/>
          <a:p>
            <a:pPr marL="0" indent="0" defTabSz="786384">
              <a:spcBef>
                <a:spcPts val="600"/>
              </a:spcBef>
              <a:buSzTx/>
              <a:buNone/>
              <a:defRPr sz="1290"/>
            </a:pPr>
            <a:r>
              <a:t>Description:</a:t>
            </a:r>
          </a:p>
          <a:p>
            <a:pPr marL="786384" indent="-273050" defTabSz="786384">
              <a:spcBef>
                <a:spcPts val="600"/>
              </a:spcBef>
              <a:buSzPts val="1200"/>
              <a:buChar char="-"/>
              <a:defRPr sz="1290"/>
            </a:pPr>
            <a:r>
              <a:t>Basic EZ Change system provides clear, clean, great-tasting water for refrigerator or icemaker systems. The included RC-EZ-1 basic filtration cartridge can filter 3,000 gallons and last up to 12 months. Avoid the mess of changing traditional cartridges and eliminates the need for buckets, towels, wrenches, and other tools.</a:t>
            </a:r>
          </a:p>
          <a:p>
            <a:pPr marL="0" indent="0" defTabSz="786384">
              <a:spcBef>
                <a:spcPts val="600"/>
              </a:spcBef>
              <a:buSzTx/>
              <a:buNone/>
              <a:defRPr sz="1290"/>
            </a:pPr>
            <a:r>
              <a:t>Questions:</a:t>
            </a:r>
          </a:p>
          <a:p>
            <a:pPr marL="786384" indent="-273050" defTabSz="786384">
              <a:spcBef>
                <a:spcPts val="600"/>
              </a:spcBef>
              <a:buSzPts val="1200"/>
              <a:buChar char="-"/>
              <a:defRPr sz="1290"/>
            </a:pPr>
            <a:r>
              <a:t>Does this filter connect to this faucet with this kit?</a:t>
            </a:r>
          </a:p>
          <a:p>
            <a:pPr marL="786384" indent="-273050" defTabSz="786384">
              <a:spcBef>
                <a:spcPts val="0"/>
              </a:spcBef>
              <a:buSzPts val="1200"/>
              <a:buChar char="-"/>
              <a:defRPr sz="1290"/>
            </a:pPr>
            <a:r>
              <a:t>Is this filter waterproof?</a:t>
            </a:r>
          </a:p>
          <a:p>
            <a:pPr marL="786384" indent="-273050" defTabSz="786384">
              <a:spcBef>
                <a:spcPts val="0"/>
              </a:spcBef>
              <a:buSzPts val="1200"/>
              <a:buChar char="-"/>
              <a:defRPr sz="1290"/>
            </a:pPr>
            <a:r>
              <a:t>Will this filter fit my Kenmore FW2100?</a:t>
            </a:r>
          </a:p>
          <a:p>
            <a:pPr marL="786384" indent="-273050" defTabSz="786384">
              <a:spcBef>
                <a:spcPts val="0"/>
              </a:spcBef>
              <a:buSzPts val="1200"/>
              <a:buChar char="-"/>
              <a:defRPr sz="1290"/>
            </a:pPr>
            <a:r>
              <a:t>What is the weight of this item?</a:t>
            </a:r>
          </a:p>
        </p:txBody>
      </p:sp>
      <p:sp>
        <p:nvSpPr>
          <p:cNvPr id="386" name="Google Shape;422;p63"/>
          <p:cNvSpPr txBox="1"/>
          <p:nvPr/>
        </p:nvSpPr>
        <p:spPr>
          <a:xfrm>
            <a:off x="5440424" y="758424"/>
            <a:ext cx="2889301"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C34D79"/>
                </a:solidFill>
                <a:latin typeface="Avenir Roman"/>
                <a:ea typeface="Avenir Roman"/>
                <a:cs typeface="Avenir Roman"/>
                <a:sym typeface="Avenir Roman"/>
              </a:defRPr>
            </a:lvl1pPr>
          </a:lstStyle>
          <a:p>
            <a:pPr/>
            <a:r>
              <a:t>For Question Generation Task</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Google Shape;170;p28"/>
          <p:cNvSpPr txBox="1"/>
          <p:nvPr>
            <p:ph type="title"/>
          </p:nvPr>
        </p:nvSpPr>
        <p:spPr>
          <a:xfrm>
            <a:off x="809625" y="758427"/>
            <a:ext cx="7520100" cy="491700"/>
          </a:xfrm>
          <a:prstGeom prst="rect">
            <a:avLst/>
          </a:prstGeom>
        </p:spPr>
        <p:txBody>
          <a:bodyPr/>
          <a:lstStyle/>
          <a:p>
            <a:pPr/>
            <a:r>
              <a:t>Research paper - Methodology</a:t>
            </a:r>
          </a:p>
        </p:txBody>
      </p:sp>
      <p:sp>
        <p:nvSpPr>
          <p:cNvPr id="244" name="Google Shape;171;p28"/>
          <p:cNvSpPr txBox="1"/>
          <p:nvPr>
            <p:ph type="body" idx="1"/>
          </p:nvPr>
        </p:nvSpPr>
        <p:spPr>
          <a:xfrm>
            <a:off x="811950" y="1625125"/>
            <a:ext cx="7520100" cy="2983801"/>
          </a:xfrm>
          <a:prstGeom prst="rect">
            <a:avLst/>
          </a:prstGeom>
        </p:spPr>
        <p:txBody>
          <a:bodyPr/>
          <a:lstStyle/>
          <a:p>
            <a:pPr marL="0" indent="0">
              <a:buSzTx/>
              <a:buNone/>
            </a:pPr>
            <a:endParaRPr sz="1400"/>
          </a:p>
          <a:p>
            <a:pPr>
              <a:lnSpc>
                <a:spcPct val="115000"/>
              </a:lnSpc>
              <a:spcBef>
                <a:spcPts val="0"/>
              </a:spcBef>
              <a:buClr>
                <a:srgbClr val="FFFFFF"/>
              </a:buClr>
              <a:buSzPts val="1400"/>
              <a:buFont typeface="Avenir Roman"/>
              <a:defRPr sz="1400"/>
            </a:pPr>
            <a:r>
              <a:t>Choosing out the model configuration amongst various options available namely : Baseline, Baseline 1-T, T5</a:t>
            </a:r>
          </a:p>
          <a:p>
            <a:pPr>
              <a:lnSpc>
                <a:spcPct val="115000"/>
              </a:lnSpc>
              <a:spcBef>
                <a:spcPts val="0"/>
              </a:spcBef>
              <a:buSzPts val="1400"/>
              <a:buFont typeface="Avenir Roman"/>
              <a:defRPr sz="1400"/>
            </a:pPr>
            <a:r>
              <a:t>Deciding on the model architecture : Encoder only,  decoder only or Encoder - decoder model</a:t>
            </a:r>
          </a:p>
          <a:p>
            <a:pPr>
              <a:lnSpc>
                <a:spcPct val="115000"/>
              </a:lnSpc>
              <a:spcBef>
                <a:spcPts val="0"/>
              </a:spcBef>
              <a:buClr>
                <a:srgbClr val="FFFFFF"/>
              </a:buClr>
              <a:buSzPts val="1400"/>
              <a:buFont typeface="Avenir Roman"/>
              <a:defRPr sz="1400"/>
            </a:pPr>
            <a:r>
              <a:t>Pre training the small/base T5 model</a:t>
            </a:r>
          </a:p>
          <a:p>
            <a:pPr>
              <a:lnSpc>
                <a:spcPct val="115000"/>
              </a:lnSpc>
              <a:spcBef>
                <a:spcPts val="0"/>
              </a:spcBef>
              <a:buClr>
                <a:srgbClr val="FFFFFF"/>
              </a:buClr>
              <a:buSzPts val="1400"/>
              <a:buFont typeface="Avenir Roman"/>
              <a:defRPr sz="1400"/>
            </a:pPr>
            <a:r>
              <a:t>Fine tuning the pretrained model for different tasks</a:t>
            </a:r>
          </a:p>
          <a:p>
            <a:pPr>
              <a:lnSpc>
                <a:spcPct val="115000"/>
              </a:lnSpc>
              <a:spcBef>
                <a:spcPts val="0"/>
              </a:spcBef>
              <a:buSzPts val="1400"/>
              <a:defRPr sz="1400"/>
            </a:pPr>
            <a:r>
              <a:t>Benchmark Testing the Developed Model on State of The Art Metrics.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Google Shape;427;p64"/>
          <p:cNvSpPr txBox="1"/>
          <p:nvPr>
            <p:ph type="title"/>
          </p:nvPr>
        </p:nvSpPr>
        <p:spPr>
          <a:xfrm>
            <a:off x="811950" y="1553202"/>
            <a:ext cx="7520100" cy="491700"/>
          </a:xfrm>
          <a:prstGeom prst="rect">
            <a:avLst/>
          </a:prstGeom>
        </p:spPr>
        <p:txBody>
          <a:bodyPr/>
          <a:lstStyle>
            <a:lvl1pPr algn="ctr"/>
          </a:lstStyle>
          <a:p>
            <a:pPr/>
            <a:r>
              <a:t>Answers</a:t>
            </a:r>
          </a:p>
        </p:txBody>
      </p:sp>
      <p:pic>
        <p:nvPicPr>
          <p:cNvPr id="389" name="Google Shape;428;p64" descr="Google Shape;428;p64"/>
          <p:cNvPicPr>
            <a:picLocks noChangeAspect="1"/>
          </p:cNvPicPr>
          <p:nvPr/>
        </p:nvPicPr>
        <p:blipFill>
          <a:blip r:embed="rId2">
            <a:extLst/>
          </a:blip>
          <a:stretch>
            <a:fillRect/>
          </a:stretch>
        </p:blipFill>
        <p:spPr>
          <a:xfrm>
            <a:off x="0" y="2044898"/>
            <a:ext cx="9144004" cy="1053704"/>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391" name="Google Shape;433;p65"/>
          <p:cNvGraphicFramePr/>
          <p:nvPr/>
        </p:nvGraphicFramePr>
        <p:xfrm>
          <a:off x="-12" y="1149824"/>
          <a:ext cx="9144026" cy="284385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17925"/>
                <a:gridCol w="677925"/>
                <a:gridCol w="803000"/>
                <a:gridCol w="731225"/>
                <a:gridCol w="735650"/>
                <a:gridCol w="776425"/>
                <a:gridCol w="840374"/>
                <a:gridCol w="840374"/>
                <a:gridCol w="840374"/>
                <a:gridCol w="840374"/>
                <a:gridCol w="840374"/>
              </a:tblGrid>
              <a:tr h="947950">
                <a:tc>
                  <a:txBody>
                    <a:bodyPr/>
                    <a:lstStyle/>
                    <a:p>
                      <a:pPr algn="ctr">
                        <a:defRPr sz="1800"/>
                      </a:pPr>
                      <a:r>
                        <a:rPr sz="900">
                          <a:solidFill>
                            <a:srgbClr val="FFFFFF"/>
                          </a:solidFill>
                        </a:rPr>
                        <a:t>Task</a:t>
                      </a:r>
                    </a:p>
                  </a:txBody>
                  <a:tcPr marL="91425" marR="91425" marT="91425" marB="91425" anchor="t" anchorCtr="0" horzOverflow="overflow"/>
                </a:tc>
                <a:tc>
                  <a:txBody>
                    <a:bodyPr/>
                    <a:lstStyle/>
                    <a:p>
                      <a:pPr algn="ctr">
                        <a:defRPr sz="1800"/>
                      </a:pPr>
                      <a:r>
                        <a:rPr b="1" sz="900">
                          <a:solidFill>
                            <a:srgbClr val="FFFFFF"/>
                          </a:solidFill>
                        </a:rPr>
                        <a:t>Model type</a:t>
                      </a:r>
                    </a:p>
                  </a:txBody>
                  <a:tcPr marL="91425" marR="91425" marT="91425" marB="91425" anchor="ctr" anchorCtr="0" horzOverflow="overflow"/>
                </a:tc>
                <a:tc>
                  <a:txBody>
                    <a:bodyPr/>
                    <a:lstStyle/>
                    <a:p>
                      <a:pPr algn="ctr">
                        <a:defRPr sz="1800"/>
                      </a:pPr>
                      <a:r>
                        <a:rPr b="1" sz="900">
                          <a:solidFill>
                            <a:srgbClr val="FFFFFF"/>
                          </a:solidFill>
                        </a:rPr>
                        <a:t>Epochs</a:t>
                      </a:r>
                    </a:p>
                  </a:txBody>
                  <a:tcPr marL="91425" marR="91425" marT="91425" marB="91425" anchor="ctr" anchorCtr="0" horzOverflow="overflow"/>
                </a:tc>
                <a:tc>
                  <a:txBody>
                    <a:bodyPr/>
                    <a:lstStyle/>
                    <a:p>
                      <a:pPr algn="ctr">
                        <a:defRPr sz="1800"/>
                      </a:pPr>
                      <a:r>
                        <a:rPr b="1" sz="900">
                          <a:solidFill>
                            <a:srgbClr val="FFFFFF"/>
                          </a:solidFill>
                        </a:rPr>
                        <a:t>Train Accuracy</a:t>
                      </a:r>
                    </a:p>
                  </a:txBody>
                  <a:tcPr marL="91425" marR="91425" marT="91425" marB="91425" anchor="ctr" anchorCtr="0" horzOverflow="overflow"/>
                </a:tc>
                <a:tc>
                  <a:txBody>
                    <a:bodyPr/>
                    <a:lstStyle/>
                    <a:p>
                      <a:pPr algn="ctr">
                        <a:defRPr sz="1800"/>
                      </a:pPr>
                      <a:r>
                        <a:rPr b="1" sz="900">
                          <a:solidFill>
                            <a:srgbClr val="FFFFFF"/>
                          </a:solidFill>
                        </a:rPr>
                        <a:t>Train Loss</a:t>
                      </a:r>
                    </a:p>
                  </a:txBody>
                  <a:tcPr marL="91425" marR="91425" marT="91425" marB="91425" anchor="ctr" anchorCtr="0" horzOverflow="overflow"/>
                </a:tc>
                <a:tc>
                  <a:txBody>
                    <a:bodyPr/>
                    <a:lstStyle/>
                    <a:p>
                      <a:pPr algn="ctr">
                        <a:defRPr sz="1800"/>
                      </a:pPr>
                      <a:r>
                        <a:rPr b="1" sz="900">
                          <a:solidFill>
                            <a:srgbClr val="FFFFFF"/>
                          </a:solidFill>
                        </a:rPr>
                        <a:t>Train Precision</a:t>
                      </a:r>
                    </a:p>
                  </a:txBody>
                  <a:tcPr marL="91425" marR="91425" marT="91425" marB="91425" anchor="ctr" anchorCtr="0" horzOverflow="overflow"/>
                </a:tc>
                <a:tc>
                  <a:txBody>
                    <a:bodyPr/>
                    <a:lstStyle/>
                    <a:p>
                      <a:pPr algn="ctr">
                        <a:defRPr sz="1800"/>
                      </a:pPr>
                      <a:r>
                        <a:rPr b="1" sz="900">
                          <a:solidFill>
                            <a:srgbClr val="FFFFFF"/>
                          </a:solidFill>
                        </a:rPr>
                        <a:t>Train F1 Score</a:t>
                      </a:r>
                    </a:p>
                  </a:txBody>
                  <a:tcPr marL="91425" marR="91425" marT="91425" marB="91425" anchor="ctr" anchorCtr="0" horzOverflow="overflow"/>
                </a:tc>
                <a:tc>
                  <a:txBody>
                    <a:bodyPr/>
                    <a:lstStyle/>
                    <a:p>
                      <a:pPr algn="ctr">
                        <a:defRPr b="1" sz="900">
                          <a:solidFill>
                            <a:srgbClr val="FFFFFF"/>
                          </a:solidFill>
                        </a:defRPr>
                      </a:pPr>
                      <a:r>
                        <a:t>Test</a:t>
                      </a:r>
                    </a:p>
                    <a:p>
                      <a:pPr algn="ctr">
                        <a:defRPr b="1" sz="900">
                          <a:solidFill>
                            <a:srgbClr val="FFFFFF"/>
                          </a:solidFill>
                        </a:defRPr>
                      </a:pPr>
                      <a:r>
                        <a:t>Accuracy</a:t>
                      </a:r>
                    </a:p>
                  </a:txBody>
                  <a:tcPr marL="91425" marR="91425" marT="91425" marB="91425" anchor="ctr" anchorCtr="0" horzOverflow="overflow"/>
                </a:tc>
                <a:tc>
                  <a:txBody>
                    <a:bodyPr/>
                    <a:lstStyle/>
                    <a:p>
                      <a:pPr algn="ctr">
                        <a:defRPr sz="1800"/>
                      </a:pPr>
                      <a:r>
                        <a:rPr b="1" sz="900">
                          <a:solidFill>
                            <a:srgbClr val="FFFFFF"/>
                          </a:solidFill>
                        </a:rPr>
                        <a:t>Test Loss</a:t>
                      </a:r>
                    </a:p>
                  </a:txBody>
                  <a:tcPr marL="91425" marR="91425" marT="91425" marB="91425" anchor="ctr" anchorCtr="0" horzOverflow="overflow"/>
                </a:tc>
                <a:tc>
                  <a:txBody>
                    <a:bodyPr/>
                    <a:lstStyle/>
                    <a:p>
                      <a:pPr algn="ctr">
                        <a:defRPr b="1" sz="900">
                          <a:solidFill>
                            <a:srgbClr val="FFFFFF"/>
                          </a:solidFill>
                        </a:defRPr>
                      </a:pPr>
                      <a:r>
                        <a:t>Test</a:t>
                      </a:r>
                    </a:p>
                    <a:p>
                      <a:pPr algn="ctr">
                        <a:defRPr b="1" sz="900">
                          <a:solidFill>
                            <a:srgbClr val="FFFFFF"/>
                          </a:solidFill>
                        </a:defRPr>
                      </a:pPr>
                      <a:r>
                        <a:t>Precision</a:t>
                      </a:r>
                    </a:p>
                  </a:txBody>
                  <a:tcPr marL="91425" marR="91425" marT="91425" marB="91425" anchor="ctr" anchorCtr="0" horzOverflow="overflow"/>
                </a:tc>
                <a:tc>
                  <a:txBody>
                    <a:bodyPr/>
                    <a:lstStyle/>
                    <a:p>
                      <a:pPr algn="ctr">
                        <a:defRPr sz="1800"/>
                      </a:pPr>
                      <a:r>
                        <a:rPr b="1" sz="900">
                          <a:solidFill>
                            <a:srgbClr val="FFFFFF"/>
                          </a:solidFill>
                        </a:rPr>
                        <a:t>Test F1 score</a:t>
                      </a:r>
                    </a:p>
                  </a:txBody>
                  <a:tcPr marL="91425" marR="91425" marT="91425" marB="91425" anchor="ctr" anchorCtr="0" horzOverflow="overflow"/>
                </a:tc>
              </a:tr>
              <a:tr h="947950">
                <a:tc>
                  <a:txBody>
                    <a:bodyPr/>
                    <a:lstStyle/>
                    <a:p>
                      <a:pPr algn="ctr">
                        <a:defRPr sz="1400"/>
                      </a:pPr>
                      <a:endParaRPr sz="900">
                        <a:solidFill>
                          <a:srgbClr val="FFFFFF"/>
                        </a:solidFill>
                      </a:endParaRPr>
                    </a:p>
                    <a:p>
                      <a:pPr algn="ctr">
                        <a:defRPr sz="1400"/>
                      </a:pPr>
                      <a:endParaRPr sz="900">
                        <a:solidFill>
                          <a:srgbClr val="FFFFFF"/>
                        </a:solidFill>
                      </a:endParaRPr>
                    </a:p>
                    <a:p>
                      <a:pPr algn="ctr">
                        <a:defRPr sz="900">
                          <a:solidFill>
                            <a:srgbClr val="FFFFFF"/>
                          </a:solidFill>
                        </a:defRPr>
                      </a:pPr>
                      <a:r>
                        <a:t>Binary Classification</a:t>
                      </a:r>
                    </a:p>
                  </a:txBody>
                  <a:tcPr marL="91425" marR="91425" marT="91425" marB="91425" anchor="t" anchorCtr="0" horzOverflow="overflow"/>
                </a:tc>
                <a:tc>
                  <a:txBody>
                    <a:bodyPr/>
                    <a:lstStyle/>
                    <a:p>
                      <a:pPr algn="ctr">
                        <a:defRPr sz="1400"/>
                      </a:pPr>
                      <a:endParaRPr sz="900">
                        <a:solidFill>
                          <a:srgbClr val="FFFFFF"/>
                        </a:solidFill>
                      </a:endParaRPr>
                    </a:p>
                    <a:p>
                      <a:pPr algn="ctr">
                        <a:defRPr sz="1400"/>
                      </a:pPr>
                      <a:endParaRPr sz="900">
                        <a:solidFill>
                          <a:srgbClr val="FFFFFF"/>
                        </a:solidFill>
                      </a:endParaRPr>
                    </a:p>
                    <a:p>
                      <a:pPr algn="ctr">
                        <a:defRPr sz="900">
                          <a:solidFill>
                            <a:srgbClr val="FFFFFF"/>
                          </a:solidFill>
                        </a:defRPr>
                      </a:pPr>
                      <a:r>
                        <a:t>T5-Small</a:t>
                      </a:r>
                    </a:p>
                  </a:txBody>
                  <a:tcPr marL="91425" marR="91425" marT="91425" marB="91425" anchor="t" anchorCtr="0" horzOverflow="overflow"/>
                </a:tc>
                <a:tc>
                  <a:txBody>
                    <a:bodyPr/>
                    <a:lstStyle/>
                    <a:p>
                      <a:pPr algn="ctr">
                        <a:defRPr sz="1400"/>
                      </a:pPr>
                      <a:endParaRPr sz="900">
                        <a:solidFill>
                          <a:srgbClr val="FFFFFF"/>
                        </a:solidFill>
                      </a:endParaRPr>
                    </a:p>
                    <a:p>
                      <a:pPr algn="ctr">
                        <a:defRPr sz="900">
                          <a:solidFill>
                            <a:srgbClr val="FFFFFF"/>
                          </a:solidFill>
                        </a:defRPr>
                      </a:pPr>
                      <a:r>
                        <a:t>1</a:t>
                      </a:r>
                    </a:p>
                    <a:p>
                      <a:pPr algn="ctr">
                        <a:defRPr sz="1400"/>
                      </a:pPr>
                      <a:endParaRPr sz="900">
                        <a:solidFill>
                          <a:srgbClr val="FFFFFF"/>
                        </a:solidFill>
                      </a:endParaRPr>
                    </a:p>
                    <a:p>
                      <a:pPr algn="ctr">
                        <a:defRPr sz="900">
                          <a:solidFill>
                            <a:srgbClr val="FFFFFF"/>
                          </a:solidFill>
                        </a:defRPr>
                      </a:pPr>
                      <a:r>
                        <a:t>(257 Steps)</a:t>
                      </a:r>
                    </a:p>
                  </a:txBody>
                  <a:tcPr marL="91425" marR="91425" marT="91425" marB="91425" anchor="t" anchorCtr="0" horzOverflow="overflow"/>
                </a:tc>
                <a:tc>
                  <a:txBody>
                    <a:bodyPr/>
                    <a:lstStyle/>
                    <a:p>
                      <a:pPr algn="ctr">
                        <a:defRPr sz="1400"/>
                      </a:pPr>
                      <a:endParaRPr sz="900">
                        <a:solidFill>
                          <a:srgbClr val="FFFFFF"/>
                        </a:solidFill>
                      </a:endParaRPr>
                    </a:p>
                    <a:p>
                      <a:pPr algn="ctr">
                        <a:defRPr sz="1400"/>
                      </a:pPr>
                      <a:endParaRPr sz="900">
                        <a:solidFill>
                          <a:srgbClr val="FFFFFF"/>
                        </a:solidFill>
                      </a:endParaRPr>
                    </a:p>
                    <a:p>
                      <a:pPr algn="ctr">
                        <a:defRPr sz="900">
                          <a:solidFill>
                            <a:srgbClr val="FFFFFF"/>
                          </a:solidFill>
                        </a:defRPr>
                      </a:pPr>
                      <a:r>
                        <a:t>0.93974</a:t>
                      </a:r>
                    </a:p>
                  </a:txBody>
                  <a:tcPr marL="91425" marR="91425" marT="91425" marB="91425" anchor="t" anchorCtr="0" horzOverflow="overflow"/>
                </a:tc>
                <a:tc>
                  <a:txBody>
                    <a:bodyPr/>
                    <a:lstStyle/>
                    <a:p>
                      <a:pPr algn="ctr">
                        <a:defRPr sz="1400"/>
                      </a:pPr>
                      <a:endParaRPr sz="900">
                        <a:solidFill>
                          <a:srgbClr val="FFFFFF"/>
                        </a:solidFill>
                      </a:endParaRPr>
                    </a:p>
                    <a:p>
                      <a:pPr algn="ctr">
                        <a:defRPr sz="1400"/>
                      </a:pPr>
                      <a:endParaRPr sz="900">
                        <a:solidFill>
                          <a:srgbClr val="FFFFFF"/>
                        </a:solidFill>
                      </a:endParaRPr>
                    </a:p>
                    <a:p>
                      <a:pPr algn="ctr">
                        <a:defRPr sz="900">
                          <a:solidFill>
                            <a:srgbClr val="FFFFFF"/>
                          </a:solidFill>
                        </a:defRPr>
                      </a:pPr>
                      <a:r>
                        <a:t>0.10034</a:t>
                      </a:r>
                    </a:p>
                  </a:txBody>
                  <a:tcPr marL="91425" marR="91425" marT="91425" marB="91425" anchor="t" anchorCtr="0" horzOverflow="overflow"/>
                </a:tc>
                <a:tc>
                  <a:txBody>
                    <a:bodyPr/>
                    <a:lstStyle/>
                    <a:p>
                      <a:pPr algn="ctr">
                        <a:defRPr sz="1400"/>
                      </a:pPr>
                      <a:endParaRPr sz="900">
                        <a:solidFill>
                          <a:srgbClr val="FFFFFF"/>
                        </a:solidFill>
                      </a:endParaRPr>
                    </a:p>
                    <a:p>
                      <a:pPr algn="ctr">
                        <a:defRPr sz="1400"/>
                      </a:pPr>
                      <a:endParaRPr sz="900">
                        <a:solidFill>
                          <a:srgbClr val="FFFFFF"/>
                        </a:solidFill>
                      </a:endParaRPr>
                    </a:p>
                    <a:p>
                      <a:pPr algn="ctr">
                        <a:defRPr sz="900">
                          <a:solidFill>
                            <a:srgbClr val="FFFFFF"/>
                          </a:solidFill>
                        </a:defRPr>
                      </a:pPr>
                      <a:r>
                        <a:t>0.91734</a:t>
                      </a:r>
                    </a:p>
                  </a:txBody>
                  <a:tcPr marL="91425" marR="91425" marT="91425" marB="91425" anchor="t" anchorCtr="0" horzOverflow="overflow"/>
                </a:tc>
                <a:tc>
                  <a:txBody>
                    <a:bodyPr/>
                    <a:lstStyle/>
                    <a:p>
                      <a:pPr algn="ctr">
                        <a:defRPr sz="1400"/>
                      </a:pPr>
                      <a:endParaRPr sz="900">
                        <a:solidFill>
                          <a:srgbClr val="FFFFFF"/>
                        </a:solidFill>
                      </a:endParaRPr>
                    </a:p>
                    <a:p>
                      <a:pPr algn="ctr">
                        <a:defRPr sz="1400"/>
                      </a:pPr>
                      <a:endParaRPr sz="900">
                        <a:solidFill>
                          <a:srgbClr val="FFFFFF"/>
                        </a:solidFill>
                      </a:endParaRPr>
                    </a:p>
                    <a:p>
                      <a:pPr algn="ctr">
                        <a:defRPr sz="900">
                          <a:solidFill>
                            <a:srgbClr val="FFFFFF"/>
                          </a:solidFill>
                        </a:defRPr>
                      </a:pPr>
                      <a:r>
                        <a:t>0.90763</a:t>
                      </a:r>
                    </a:p>
                  </a:txBody>
                  <a:tcPr marL="91425" marR="91425" marT="91425" marB="91425" anchor="t" anchorCtr="0" horzOverflow="overflow"/>
                </a:tc>
                <a:tc>
                  <a:txBody>
                    <a:bodyPr/>
                    <a:lstStyle/>
                    <a:p>
                      <a:pPr algn="ctr">
                        <a:defRPr sz="1400"/>
                      </a:pPr>
                      <a:endParaRPr sz="900">
                        <a:solidFill>
                          <a:srgbClr val="FFFFFF"/>
                        </a:solidFill>
                      </a:endParaRPr>
                    </a:p>
                    <a:p>
                      <a:pPr algn="ctr">
                        <a:defRPr sz="1400"/>
                      </a:pPr>
                      <a:endParaRPr sz="900">
                        <a:solidFill>
                          <a:srgbClr val="FFFFFF"/>
                        </a:solidFill>
                      </a:endParaRPr>
                    </a:p>
                    <a:p>
                      <a:pPr algn="ctr">
                        <a:defRPr sz="900">
                          <a:solidFill>
                            <a:srgbClr val="FFFFFF"/>
                          </a:solidFill>
                        </a:defRPr>
                      </a:pPr>
                      <a:r>
                        <a:t>0.92684</a:t>
                      </a:r>
                    </a:p>
                  </a:txBody>
                  <a:tcPr marL="91425" marR="91425" marT="91425" marB="91425" anchor="t" anchorCtr="0" horzOverflow="overflow"/>
                </a:tc>
                <a:tc>
                  <a:txBody>
                    <a:bodyPr/>
                    <a:lstStyle/>
                    <a:p>
                      <a:pPr algn="ctr">
                        <a:defRPr sz="1400"/>
                      </a:pPr>
                      <a:endParaRPr sz="900">
                        <a:solidFill>
                          <a:srgbClr val="FFFFFF"/>
                        </a:solidFill>
                      </a:endParaRPr>
                    </a:p>
                    <a:p>
                      <a:pPr algn="ctr">
                        <a:defRPr sz="1400"/>
                      </a:pPr>
                      <a:endParaRPr sz="900">
                        <a:solidFill>
                          <a:srgbClr val="FFFFFF"/>
                        </a:solidFill>
                      </a:endParaRPr>
                    </a:p>
                    <a:p>
                      <a:pPr algn="ctr">
                        <a:defRPr sz="900">
                          <a:solidFill>
                            <a:srgbClr val="FFFFFF"/>
                          </a:solidFill>
                        </a:defRPr>
                      </a:pPr>
                      <a:r>
                        <a:t>0.18327</a:t>
                      </a:r>
                    </a:p>
                  </a:txBody>
                  <a:tcPr marL="91425" marR="91425" marT="91425" marB="91425" anchor="t" anchorCtr="0" horzOverflow="overflow"/>
                </a:tc>
                <a:tc>
                  <a:txBody>
                    <a:bodyPr/>
                    <a:lstStyle/>
                    <a:p>
                      <a:pPr algn="ctr">
                        <a:defRPr sz="1400"/>
                      </a:pPr>
                      <a:endParaRPr sz="900">
                        <a:solidFill>
                          <a:srgbClr val="FFFFFF"/>
                        </a:solidFill>
                      </a:endParaRPr>
                    </a:p>
                    <a:p>
                      <a:pPr algn="ctr">
                        <a:defRPr sz="1400"/>
                      </a:pPr>
                      <a:endParaRPr sz="900">
                        <a:solidFill>
                          <a:srgbClr val="FFFFFF"/>
                        </a:solidFill>
                      </a:endParaRPr>
                    </a:p>
                    <a:p>
                      <a:pPr algn="ctr">
                        <a:defRPr sz="900">
                          <a:solidFill>
                            <a:srgbClr val="FFFFFF"/>
                          </a:solidFill>
                        </a:defRPr>
                      </a:pPr>
                      <a:r>
                        <a:t>0.92898</a:t>
                      </a:r>
                    </a:p>
                  </a:txBody>
                  <a:tcPr marL="91425" marR="91425" marT="91425" marB="91425" anchor="t" anchorCtr="0" horzOverflow="overflow"/>
                </a:tc>
                <a:tc>
                  <a:txBody>
                    <a:bodyPr/>
                    <a:lstStyle/>
                    <a:p>
                      <a:pPr algn="ctr">
                        <a:defRPr sz="1400"/>
                      </a:pPr>
                      <a:endParaRPr sz="900">
                        <a:solidFill>
                          <a:srgbClr val="FFFFFF"/>
                        </a:solidFill>
                      </a:endParaRPr>
                    </a:p>
                    <a:p>
                      <a:pPr algn="ctr">
                        <a:defRPr sz="1400"/>
                      </a:pPr>
                      <a:endParaRPr sz="900">
                        <a:solidFill>
                          <a:srgbClr val="FFFFFF"/>
                        </a:solidFill>
                      </a:endParaRPr>
                    </a:p>
                    <a:p>
                      <a:pPr algn="ctr">
                        <a:defRPr sz="900">
                          <a:solidFill>
                            <a:srgbClr val="FFFFFF"/>
                          </a:solidFill>
                        </a:defRPr>
                      </a:pPr>
                      <a:r>
                        <a:t>0.92818</a:t>
                      </a:r>
                    </a:p>
                  </a:txBody>
                  <a:tcPr marL="91425" marR="91425" marT="91425" marB="91425" anchor="t" anchorCtr="0" horzOverflow="overflow"/>
                </a:tc>
              </a:tr>
              <a:tr h="947950">
                <a:tc>
                  <a:txBody>
                    <a:bodyPr/>
                    <a:lstStyle/>
                    <a:p>
                      <a:pPr algn="ctr">
                        <a:defRPr sz="1400"/>
                      </a:pPr>
                      <a:endParaRPr sz="900">
                        <a:solidFill>
                          <a:srgbClr val="FFFFFF"/>
                        </a:solidFill>
                      </a:endParaRPr>
                    </a:p>
                    <a:p>
                      <a:pPr algn="ctr">
                        <a:defRPr sz="1400"/>
                      </a:pPr>
                      <a:endParaRPr sz="900">
                        <a:solidFill>
                          <a:srgbClr val="FFFFFF"/>
                        </a:solidFill>
                      </a:endParaRPr>
                    </a:p>
                    <a:p>
                      <a:pPr algn="ctr">
                        <a:defRPr sz="900">
                          <a:solidFill>
                            <a:srgbClr val="FFFFFF"/>
                          </a:solidFill>
                        </a:defRPr>
                      </a:pPr>
                      <a:r>
                        <a:t>Multilabel</a:t>
                      </a:r>
                    </a:p>
                    <a:p>
                      <a:pPr algn="ctr">
                        <a:defRPr sz="900">
                          <a:solidFill>
                            <a:srgbClr val="FFFFFF"/>
                          </a:solidFill>
                        </a:defRPr>
                      </a:pPr>
                      <a:r>
                        <a:t>Classification</a:t>
                      </a:r>
                    </a:p>
                  </a:txBody>
                  <a:tcPr marL="91425" marR="91425" marT="91425" marB="91425" anchor="t" anchorCtr="0" horzOverflow="overflow"/>
                </a:tc>
                <a:tc>
                  <a:txBody>
                    <a:bodyPr/>
                    <a:lstStyle/>
                    <a:p>
                      <a:pPr algn="ctr">
                        <a:defRPr sz="1400"/>
                      </a:pPr>
                      <a:endParaRPr sz="900">
                        <a:solidFill>
                          <a:srgbClr val="FFFFFF"/>
                        </a:solidFill>
                      </a:endParaRPr>
                    </a:p>
                    <a:p>
                      <a:pPr algn="ctr">
                        <a:defRPr sz="1400"/>
                      </a:pPr>
                      <a:endParaRPr sz="900">
                        <a:solidFill>
                          <a:srgbClr val="FFFFFF"/>
                        </a:solidFill>
                      </a:endParaRPr>
                    </a:p>
                    <a:p>
                      <a:pPr algn="ctr">
                        <a:defRPr sz="900">
                          <a:solidFill>
                            <a:srgbClr val="FFFFFF"/>
                          </a:solidFill>
                        </a:defRPr>
                      </a:pPr>
                      <a:r>
                        <a:t>T5-Small</a:t>
                      </a:r>
                    </a:p>
                  </a:txBody>
                  <a:tcPr marL="91425" marR="91425" marT="91425" marB="91425" anchor="t" anchorCtr="0" horzOverflow="overflow"/>
                </a:tc>
                <a:tc>
                  <a:txBody>
                    <a:bodyPr/>
                    <a:lstStyle/>
                    <a:p>
                      <a:pPr algn="ctr">
                        <a:defRPr sz="1400"/>
                      </a:pPr>
                      <a:endParaRPr sz="900">
                        <a:solidFill>
                          <a:srgbClr val="FFFFFF"/>
                        </a:solidFill>
                      </a:endParaRPr>
                    </a:p>
                    <a:p>
                      <a:pPr algn="ctr">
                        <a:defRPr sz="900">
                          <a:solidFill>
                            <a:srgbClr val="FFFFFF"/>
                          </a:solidFill>
                        </a:defRPr>
                      </a:pPr>
                      <a:r>
                        <a:t>1</a:t>
                      </a:r>
                    </a:p>
                    <a:p>
                      <a:pPr algn="ctr">
                        <a:defRPr sz="1400"/>
                      </a:pPr>
                      <a:endParaRPr sz="900">
                        <a:solidFill>
                          <a:srgbClr val="FFFFFF"/>
                        </a:solidFill>
                      </a:endParaRPr>
                    </a:p>
                    <a:p>
                      <a:pPr algn="ctr">
                        <a:defRPr sz="900">
                          <a:solidFill>
                            <a:srgbClr val="FFFFFF"/>
                          </a:solidFill>
                        </a:defRPr>
                      </a:pPr>
                      <a:r>
                        <a:t>(200 Steps)</a:t>
                      </a:r>
                    </a:p>
                  </a:txBody>
                  <a:tcPr marL="91425" marR="91425" marT="91425" marB="91425" anchor="t" anchorCtr="0" horzOverflow="overflow"/>
                </a:tc>
                <a:tc>
                  <a:txBody>
                    <a:bodyPr/>
                    <a:lstStyle/>
                    <a:p>
                      <a:pPr algn="ctr">
                        <a:defRPr sz="1400"/>
                      </a:pPr>
                      <a:endParaRPr sz="900">
                        <a:solidFill>
                          <a:srgbClr val="FFFFFF"/>
                        </a:solidFill>
                      </a:endParaRPr>
                    </a:p>
                    <a:p>
                      <a:pPr algn="ctr">
                        <a:defRPr sz="1400"/>
                      </a:pPr>
                      <a:endParaRPr sz="900">
                        <a:solidFill>
                          <a:srgbClr val="FFFFFF"/>
                        </a:solidFill>
                      </a:endParaRPr>
                    </a:p>
                    <a:p>
                      <a:pPr algn="ctr">
                        <a:defRPr sz="900">
                          <a:solidFill>
                            <a:srgbClr val="FFFFFF"/>
                          </a:solidFill>
                        </a:defRPr>
                      </a:pPr>
                      <a:r>
                        <a:t>0.89732</a:t>
                      </a:r>
                    </a:p>
                  </a:txBody>
                  <a:tcPr marL="91425" marR="91425" marT="91425" marB="91425" anchor="t" anchorCtr="0" horzOverflow="overflow"/>
                </a:tc>
                <a:tc>
                  <a:txBody>
                    <a:bodyPr/>
                    <a:lstStyle/>
                    <a:p>
                      <a:pPr algn="ctr">
                        <a:defRPr sz="1400"/>
                      </a:pPr>
                      <a:endParaRPr sz="900">
                        <a:solidFill>
                          <a:srgbClr val="FFFFFF"/>
                        </a:solidFill>
                      </a:endParaRPr>
                    </a:p>
                    <a:p>
                      <a:pPr algn="ctr">
                        <a:defRPr sz="1400"/>
                      </a:pPr>
                      <a:endParaRPr sz="900">
                        <a:solidFill>
                          <a:srgbClr val="FFFFFF"/>
                        </a:solidFill>
                      </a:endParaRPr>
                    </a:p>
                    <a:p>
                      <a:pPr algn="ctr">
                        <a:defRPr sz="900">
                          <a:solidFill>
                            <a:srgbClr val="FFFFFF"/>
                          </a:solidFill>
                        </a:defRPr>
                      </a:pPr>
                      <a:r>
                        <a:t>0.19565</a:t>
                      </a:r>
                    </a:p>
                  </a:txBody>
                  <a:tcPr marL="91425" marR="91425" marT="91425" marB="91425" anchor="t" anchorCtr="0" horzOverflow="overflow"/>
                </a:tc>
                <a:tc>
                  <a:txBody>
                    <a:bodyPr/>
                    <a:lstStyle/>
                    <a:p>
                      <a:pPr algn="ctr">
                        <a:defRPr sz="1400"/>
                      </a:pPr>
                      <a:endParaRPr sz="900">
                        <a:solidFill>
                          <a:srgbClr val="FFFFFF"/>
                        </a:solidFill>
                      </a:endParaRPr>
                    </a:p>
                    <a:p>
                      <a:pPr algn="ctr">
                        <a:defRPr sz="1400"/>
                      </a:pPr>
                      <a:endParaRPr sz="900">
                        <a:solidFill>
                          <a:srgbClr val="FFFFFF"/>
                        </a:solidFill>
                      </a:endParaRPr>
                    </a:p>
                    <a:p>
                      <a:pPr algn="ctr">
                        <a:defRPr sz="900">
                          <a:solidFill>
                            <a:srgbClr val="FFFFFF"/>
                          </a:solidFill>
                        </a:defRPr>
                      </a:pPr>
                      <a:r>
                        <a:t>0.92468</a:t>
                      </a:r>
                    </a:p>
                  </a:txBody>
                  <a:tcPr marL="91425" marR="91425" marT="91425" marB="91425" anchor="t" anchorCtr="0" horzOverflow="overflow"/>
                </a:tc>
                <a:tc>
                  <a:txBody>
                    <a:bodyPr/>
                    <a:lstStyle/>
                    <a:p>
                      <a:pPr algn="ctr">
                        <a:defRPr sz="1400"/>
                      </a:pPr>
                      <a:endParaRPr sz="900">
                        <a:solidFill>
                          <a:srgbClr val="FFFFFF"/>
                        </a:solidFill>
                      </a:endParaRPr>
                    </a:p>
                    <a:p>
                      <a:pPr algn="ctr">
                        <a:defRPr sz="1400"/>
                      </a:pPr>
                      <a:endParaRPr sz="900">
                        <a:solidFill>
                          <a:srgbClr val="FFFFFF"/>
                        </a:solidFill>
                      </a:endParaRPr>
                    </a:p>
                    <a:p>
                      <a:pPr algn="ctr">
                        <a:defRPr sz="900">
                          <a:solidFill>
                            <a:srgbClr val="FFFFFF"/>
                          </a:solidFill>
                        </a:defRPr>
                      </a:pPr>
                      <a:r>
                        <a:t>0.88743</a:t>
                      </a:r>
                    </a:p>
                  </a:txBody>
                  <a:tcPr marL="91425" marR="91425" marT="91425" marB="91425" anchor="t" anchorCtr="0" horzOverflow="overflow"/>
                </a:tc>
                <a:tc>
                  <a:txBody>
                    <a:bodyPr/>
                    <a:lstStyle/>
                    <a:p>
                      <a:pPr algn="ctr">
                        <a:defRPr sz="1400"/>
                      </a:pPr>
                      <a:endParaRPr sz="900">
                        <a:solidFill>
                          <a:srgbClr val="FFFFFF"/>
                        </a:solidFill>
                      </a:endParaRPr>
                    </a:p>
                    <a:p>
                      <a:pPr algn="ctr">
                        <a:defRPr sz="1400"/>
                      </a:pPr>
                      <a:endParaRPr sz="900">
                        <a:solidFill>
                          <a:srgbClr val="FFFFFF"/>
                        </a:solidFill>
                      </a:endParaRPr>
                    </a:p>
                    <a:p>
                      <a:pPr algn="ctr">
                        <a:defRPr sz="900">
                          <a:solidFill>
                            <a:srgbClr val="FFFFFF"/>
                          </a:solidFill>
                          <a:latin typeface="Avenir Roman"/>
                          <a:ea typeface="Avenir Roman"/>
                          <a:cs typeface="Avenir Roman"/>
                          <a:sym typeface="Avenir Roman"/>
                        </a:defRPr>
                      </a:pPr>
                      <a:r>
                        <a:t>0.90857</a:t>
                      </a:r>
                    </a:p>
                  </a:txBody>
                  <a:tcPr marL="91425" marR="91425" marT="91425" marB="91425" anchor="t" anchorCtr="0" horzOverflow="overflow"/>
                </a:tc>
                <a:tc>
                  <a:txBody>
                    <a:bodyPr/>
                    <a:lstStyle/>
                    <a:p>
                      <a:pPr algn="ctr">
                        <a:defRPr sz="1400"/>
                      </a:pPr>
                      <a:endParaRPr sz="900">
                        <a:solidFill>
                          <a:srgbClr val="FFFFFF"/>
                        </a:solidFill>
                        <a:latin typeface="Avenir Roman"/>
                        <a:ea typeface="Avenir Roman"/>
                        <a:cs typeface="Avenir Roman"/>
                        <a:sym typeface="Avenir Roman"/>
                      </a:endParaRPr>
                    </a:p>
                    <a:p>
                      <a:pPr algn="ctr">
                        <a:defRPr sz="1400"/>
                      </a:pPr>
                      <a:endParaRPr sz="900">
                        <a:solidFill>
                          <a:srgbClr val="FFFFFF"/>
                        </a:solidFill>
                        <a:latin typeface="Avenir Roman"/>
                        <a:ea typeface="Avenir Roman"/>
                        <a:cs typeface="Avenir Roman"/>
                        <a:sym typeface="Avenir Roman"/>
                      </a:endParaRPr>
                    </a:p>
                    <a:p>
                      <a:pPr algn="ctr">
                        <a:defRPr sz="900">
                          <a:solidFill>
                            <a:srgbClr val="FFFFFF"/>
                          </a:solidFill>
                          <a:latin typeface="Avenir Roman"/>
                          <a:ea typeface="Avenir Roman"/>
                          <a:cs typeface="Avenir Roman"/>
                          <a:sym typeface="Avenir Roman"/>
                        </a:defRPr>
                      </a:pPr>
                      <a:r>
                        <a:t>0.09889</a:t>
                      </a:r>
                    </a:p>
                  </a:txBody>
                  <a:tcPr marL="91425" marR="91425" marT="91425" marB="91425" anchor="t" anchorCtr="0" horzOverflow="overflow"/>
                </a:tc>
                <a:tc>
                  <a:txBody>
                    <a:bodyPr/>
                    <a:lstStyle/>
                    <a:p>
                      <a:pPr algn="ctr">
                        <a:defRPr sz="1400"/>
                      </a:pPr>
                      <a:endParaRPr sz="900">
                        <a:solidFill>
                          <a:srgbClr val="FFFFFF"/>
                        </a:solidFill>
                        <a:latin typeface="Avenir Roman"/>
                        <a:ea typeface="Avenir Roman"/>
                        <a:cs typeface="Avenir Roman"/>
                        <a:sym typeface="Avenir Roman"/>
                      </a:endParaRPr>
                    </a:p>
                    <a:p>
                      <a:pPr algn="ctr">
                        <a:defRPr sz="1400"/>
                      </a:pPr>
                      <a:endParaRPr sz="900">
                        <a:solidFill>
                          <a:srgbClr val="FFFFFF"/>
                        </a:solidFill>
                        <a:latin typeface="Avenir Roman"/>
                        <a:ea typeface="Avenir Roman"/>
                        <a:cs typeface="Avenir Roman"/>
                        <a:sym typeface="Avenir Roman"/>
                      </a:endParaRPr>
                    </a:p>
                    <a:p>
                      <a:pPr algn="ctr">
                        <a:defRPr sz="900">
                          <a:solidFill>
                            <a:srgbClr val="FFFFFF"/>
                          </a:solidFill>
                          <a:latin typeface="Avenir Roman"/>
                          <a:ea typeface="Avenir Roman"/>
                          <a:cs typeface="Avenir Roman"/>
                          <a:sym typeface="Avenir Roman"/>
                        </a:defRPr>
                      </a:pPr>
                      <a:r>
                        <a:t>0.90859</a:t>
                      </a:r>
                    </a:p>
                  </a:txBody>
                  <a:tcPr marL="91425" marR="91425" marT="91425" marB="91425" anchor="t" anchorCtr="0" horzOverflow="overflow"/>
                </a:tc>
                <a:tc>
                  <a:txBody>
                    <a:bodyPr/>
                    <a:lstStyle/>
                    <a:p>
                      <a:pPr algn="ctr">
                        <a:defRPr sz="1400"/>
                      </a:pPr>
                      <a:endParaRPr sz="900">
                        <a:solidFill>
                          <a:srgbClr val="FFFFFF"/>
                        </a:solidFill>
                        <a:latin typeface="Avenir Roman"/>
                        <a:ea typeface="Avenir Roman"/>
                        <a:cs typeface="Avenir Roman"/>
                        <a:sym typeface="Avenir Roman"/>
                      </a:endParaRPr>
                    </a:p>
                    <a:p>
                      <a:pPr algn="ctr">
                        <a:defRPr sz="1400"/>
                      </a:pPr>
                      <a:endParaRPr sz="900">
                        <a:solidFill>
                          <a:srgbClr val="FFFFFF"/>
                        </a:solidFill>
                        <a:latin typeface="Avenir Roman"/>
                        <a:ea typeface="Avenir Roman"/>
                        <a:cs typeface="Avenir Roman"/>
                        <a:sym typeface="Avenir Roman"/>
                      </a:endParaRPr>
                    </a:p>
                    <a:p>
                      <a:pPr algn="ctr">
                        <a:defRPr sz="900">
                          <a:solidFill>
                            <a:srgbClr val="FFFFFF"/>
                          </a:solidFill>
                          <a:latin typeface="Avenir Roman"/>
                          <a:ea typeface="Avenir Roman"/>
                          <a:cs typeface="Avenir Roman"/>
                          <a:sym typeface="Avenir Roman"/>
                        </a:defRPr>
                      </a:pPr>
                      <a:r>
                        <a:t>0.90803</a:t>
                      </a:r>
                    </a:p>
                  </a:txBody>
                  <a:tcPr marL="91425" marR="91425" marT="91425" marB="91425" anchor="t" anchorCtr="0" horzOverflow="overflow"/>
                </a:tc>
              </a:tr>
            </a:tbl>
          </a:graphicData>
        </a:graphic>
      </p:graphicFrame>
      <p:sp>
        <p:nvSpPr>
          <p:cNvPr id="392" name="Google Shape;434;p65"/>
          <p:cNvSpPr txBox="1"/>
          <p:nvPr>
            <p:ph type="title"/>
          </p:nvPr>
        </p:nvSpPr>
        <p:spPr>
          <a:xfrm>
            <a:off x="809625" y="473402"/>
            <a:ext cx="7520100" cy="491700"/>
          </a:xfrm>
          <a:prstGeom prst="rect">
            <a:avLst/>
          </a:prstGeom>
        </p:spPr>
        <p:txBody>
          <a:bodyPr/>
          <a:lstStyle/>
          <a:p>
            <a:pPr/>
            <a:r>
              <a:t>Results - Comparison</a:t>
            </a:r>
          </a:p>
        </p:txBody>
      </p:sp>
      <p:sp>
        <p:nvSpPr>
          <p:cNvPr id="393" name="Google Shape;435;p65"/>
          <p:cNvSpPr txBox="1"/>
          <p:nvPr>
            <p:ph type="body" sz="quarter" idx="1"/>
          </p:nvPr>
        </p:nvSpPr>
        <p:spPr>
          <a:xfrm>
            <a:off x="809625" y="4327275"/>
            <a:ext cx="7520100" cy="557101"/>
          </a:xfrm>
          <a:prstGeom prst="rect">
            <a:avLst/>
          </a:prstGeom>
        </p:spPr>
        <p:txBody>
          <a:bodyPr/>
          <a:lstStyle>
            <a:lvl1pPr marL="0" indent="0" algn="ctr">
              <a:buSzTx/>
              <a:buNone/>
              <a:defRPr>
                <a:solidFill>
                  <a:srgbClr val="C34D79"/>
                </a:solidFill>
              </a:defRPr>
            </a:lvl1pPr>
          </a:lstStyle>
          <a:p>
            <a:pPr/>
            <a:r>
              <a:t>A summary of the data obtained from fine tuning on the classification tasks.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Google Shape;440;p66"/>
          <p:cNvSpPr txBox="1"/>
          <p:nvPr>
            <p:ph type="title"/>
          </p:nvPr>
        </p:nvSpPr>
        <p:spPr>
          <a:xfrm>
            <a:off x="583025" y="335300"/>
            <a:ext cx="7749000" cy="491700"/>
          </a:xfrm>
          <a:prstGeom prst="rect">
            <a:avLst/>
          </a:prstGeom>
        </p:spPr>
        <p:txBody>
          <a:bodyPr/>
          <a:lstStyle/>
          <a:p>
            <a:pPr/>
            <a:r>
              <a:t>Final Say On Results</a:t>
            </a:r>
          </a:p>
        </p:txBody>
      </p:sp>
      <p:sp>
        <p:nvSpPr>
          <p:cNvPr id="396" name="Google Shape;441;p66"/>
          <p:cNvSpPr txBox="1"/>
          <p:nvPr>
            <p:ph type="body" idx="1"/>
          </p:nvPr>
        </p:nvSpPr>
        <p:spPr>
          <a:xfrm>
            <a:off x="699624" y="1114425"/>
            <a:ext cx="7630202" cy="3251700"/>
          </a:xfrm>
          <a:prstGeom prst="rect">
            <a:avLst/>
          </a:prstGeom>
        </p:spPr>
        <p:txBody>
          <a:bodyPr/>
          <a:lstStyle/>
          <a:p>
            <a:pPr marL="406908" indent="-282575" defTabSz="813816">
              <a:spcBef>
                <a:spcPts val="700"/>
              </a:spcBef>
              <a:buSzPts val="1300"/>
              <a:defRPr sz="1335"/>
            </a:pPr>
            <a:r>
              <a:t>The context in which the T5 model is set and the way it has been trained with an exceptionally high number of parallelised GPUs made the task of fine tuning the data on the author’s chosen dataset much more challenging, which made comparing accuracies a distant dream.</a:t>
            </a:r>
          </a:p>
          <a:p>
            <a:pPr marL="406908" indent="-282575" defTabSz="813816">
              <a:spcBef>
                <a:spcPts val="0"/>
              </a:spcBef>
              <a:buSzPts val="1300"/>
              <a:defRPr sz="1335"/>
            </a:pPr>
            <a:r>
              <a:t>The paper which has been originally trained on the C4 dataset has outdone most of the BERT like models which are developed to specialise in a single task and as such, transfer learning using a transformer holds promise for the future.</a:t>
            </a:r>
          </a:p>
          <a:p>
            <a:pPr marL="406908" indent="-282575" defTabSz="813816">
              <a:spcBef>
                <a:spcPts val="0"/>
              </a:spcBef>
              <a:buSzPts val="1300"/>
              <a:defRPr sz="1335"/>
            </a:pPr>
            <a:r>
              <a:t>While we were not able to compare to the author’s results, we did compile a repository fine tuning the model on a completely new set of datasets.</a:t>
            </a:r>
          </a:p>
          <a:p>
            <a:pPr marL="406908" indent="-282575" defTabSz="813816">
              <a:spcBef>
                <a:spcPts val="0"/>
              </a:spcBef>
              <a:buSzPts val="1300"/>
              <a:defRPr sz="1335"/>
            </a:pPr>
            <a:r>
              <a:t>The required tasks were completed and the predicted and generated outputs’ accuracy suggest an overwhelming potential in the learning of text transformers.</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Google Shape;446;p67"/>
          <p:cNvSpPr txBox="1"/>
          <p:nvPr>
            <p:ph type="title"/>
          </p:nvPr>
        </p:nvSpPr>
        <p:spPr>
          <a:xfrm>
            <a:off x="265475" y="225028"/>
            <a:ext cx="7520100" cy="491700"/>
          </a:xfrm>
          <a:prstGeom prst="rect">
            <a:avLst/>
          </a:prstGeom>
        </p:spPr>
        <p:txBody>
          <a:bodyPr/>
          <a:lstStyle/>
          <a:p>
            <a:pPr/>
            <a:r>
              <a:t>Example - Binary Classification - Generated Output</a:t>
            </a:r>
          </a:p>
        </p:txBody>
      </p:sp>
      <p:pic>
        <p:nvPicPr>
          <p:cNvPr id="399" name="Google Shape;447;p67" descr="Google Shape;447;p67"/>
          <p:cNvPicPr>
            <a:picLocks noChangeAspect="1"/>
          </p:cNvPicPr>
          <p:nvPr/>
        </p:nvPicPr>
        <p:blipFill>
          <a:blip r:embed="rId2">
            <a:extLst/>
          </a:blip>
          <a:stretch>
            <a:fillRect/>
          </a:stretch>
        </p:blipFill>
        <p:spPr>
          <a:xfrm>
            <a:off x="0" y="843227"/>
            <a:ext cx="7410623" cy="4121974"/>
          </a:xfrm>
          <a:prstGeom prst="rect">
            <a:avLst/>
          </a:prstGeom>
          <a:ln w="12700">
            <a:miter lim="400000"/>
          </a:ln>
        </p:spPr>
      </p:pic>
      <p:sp>
        <p:nvSpPr>
          <p:cNvPr id="400" name="Google Shape;448;p67"/>
          <p:cNvSpPr txBox="1"/>
          <p:nvPr/>
        </p:nvSpPr>
        <p:spPr>
          <a:xfrm>
            <a:off x="7410625" y="843224"/>
            <a:ext cx="1733401" cy="1148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a:solidFill>
                  <a:srgbClr val="FFFFFF"/>
                </a:solidFill>
                <a:latin typeface="Avenir Roman"/>
                <a:ea typeface="Avenir Roman"/>
                <a:cs typeface="Avenir Roman"/>
                <a:sym typeface="Avenir Roman"/>
              </a:defRPr>
            </a:pPr>
            <a:r>
              <a:t>Note:</a:t>
            </a:r>
          </a:p>
          <a:p>
            <a:pPr>
              <a:defRPr>
                <a:solidFill>
                  <a:srgbClr val="FFFFFF"/>
                </a:solidFill>
                <a:latin typeface="Avenir Roman"/>
                <a:ea typeface="Avenir Roman"/>
                <a:cs typeface="Avenir Roman"/>
                <a:sym typeface="Avenir Roman"/>
              </a:defRPr>
            </a:pPr>
            <a:r>
              <a:t>0 - Negative Review</a:t>
            </a:r>
          </a:p>
          <a:p>
            <a:pPr>
              <a:defRPr>
                <a:solidFill>
                  <a:srgbClr val="FFFFFF"/>
                </a:solidFill>
                <a:latin typeface="Avenir Roman"/>
                <a:ea typeface="Avenir Roman"/>
                <a:cs typeface="Avenir Roman"/>
                <a:sym typeface="Avenir Roman"/>
              </a:defRPr>
            </a:pPr>
            <a:r>
              <a:t>1 - Positive Review</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Google Shape;453;p68"/>
          <p:cNvSpPr txBox="1"/>
          <p:nvPr>
            <p:ph type="title"/>
          </p:nvPr>
        </p:nvSpPr>
        <p:spPr>
          <a:xfrm>
            <a:off x="265475" y="225028"/>
            <a:ext cx="7520100" cy="491700"/>
          </a:xfrm>
          <a:prstGeom prst="rect">
            <a:avLst/>
          </a:prstGeom>
        </p:spPr>
        <p:txBody>
          <a:bodyPr/>
          <a:lstStyle/>
          <a:p>
            <a:pPr/>
            <a:r>
              <a:t>Example - Multilabel Classification</a:t>
            </a:r>
          </a:p>
        </p:txBody>
      </p:sp>
      <p:pic>
        <p:nvPicPr>
          <p:cNvPr id="403" name="Google Shape;454;p68" descr="Google Shape;454;p68"/>
          <p:cNvPicPr>
            <a:picLocks noChangeAspect="1"/>
          </p:cNvPicPr>
          <p:nvPr/>
        </p:nvPicPr>
        <p:blipFill>
          <a:blip r:embed="rId2">
            <a:extLst/>
          </a:blip>
          <a:stretch>
            <a:fillRect/>
          </a:stretch>
        </p:blipFill>
        <p:spPr>
          <a:xfrm>
            <a:off x="152400" y="922116"/>
            <a:ext cx="8839204" cy="3299263"/>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5" name="Google Shape;459;p69"/>
          <p:cNvSpPr txBox="1"/>
          <p:nvPr>
            <p:ph type="title"/>
          </p:nvPr>
        </p:nvSpPr>
        <p:spPr>
          <a:xfrm>
            <a:off x="809625" y="758427"/>
            <a:ext cx="7520100" cy="491700"/>
          </a:xfrm>
          <a:prstGeom prst="rect">
            <a:avLst/>
          </a:prstGeom>
        </p:spPr>
        <p:txBody>
          <a:bodyPr/>
          <a:lstStyle/>
          <a:p>
            <a:pPr/>
            <a:r>
              <a:t>Challenges faced </a:t>
            </a:r>
          </a:p>
        </p:txBody>
      </p:sp>
      <p:sp>
        <p:nvSpPr>
          <p:cNvPr id="406" name="Google Shape;460;p69"/>
          <p:cNvSpPr txBox="1"/>
          <p:nvPr>
            <p:ph type="body" idx="1"/>
          </p:nvPr>
        </p:nvSpPr>
        <p:spPr>
          <a:xfrm>
            <a:off x="809625" y="1343024"/>
            <a:ext cx="7520100" cy="3357302"/>
          </a:xfrm>
          <a:prstGeom prst="rect">
            <a:avLst/>
          </a:prstGeom>
        </p:spPr>
        <p:txBody>
          <a:bodyPr/>
          <a:lstStyle/>
          <a:p>
            <a:pPr marL="443484" indent="-307975" defTabSz="886968">
              <a:spcBef>
                <a:spcPts val="700"/>
              </a:spcBef>
              <a:buSzPts val="1400"/>
              <a:defRPr sz="1455"/>
            </a:pPr>
            <a:r>
              <a:t>Difficult to implement the entire code as it is because of  the memory issues in Google Colab. The original model is very big with huge number of parameters, what we implemented was a small/base model.</a:t>
            </a:r>
          </a:p>
          <a:p>
            <a:pPr marL="443484" indent="-307975" defTabSz="886968">
              <a:spcBef>
                <a:spcPts val="0"/>
              </a:spcBef>
              <a:buSzPts val="1400"/>
              <a:defRPr sz="1455"/>
            </a:pPr>
            <a:r>
              <a:t>Training the model took a lot of time (~12 hours for 1 epoch for base model on Google Colab). </a:t>
            </a:r>
          </a:p>
          <a:p>
            <a:pPr marL="443484" indent="-307975" defTabSz="886968">
              <a:spcBef>
                <a:spcPts val="0"/>
              </a:spcBef>
              <a:buSzPts val="1400"/>
              <a:defRPr sz="1455"/>
            </a:pPr>
            <a:r>
              <a:t>The immense training time and high functioning GPU requirement made it extremely tough to train the code on either Colab or Local Machine. This was overcome by careful segmentation of data and division of every epoch into numerous checkpoints.</a:t>
            </a:r>
          </a:p>
          <a:p>
            <a:pPr marL="443484" indent="-307975" defTabSz="886968">
              <a:spcBef>
                <a:spcPts val="0"/>
              </a:spcBef>
              <a:buSzPts val="1400"/>
              <a:defRPr sz="1455"/>
            </a:pPr>
            <a:r>
              <a:t>Faced issues while setting up the GCP account. Thus, the pre-training task was cancelled.</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8" name="Google Shape;465;p70"/>
          <p:cNvSpPr txBox="1"/>
          <p:nvPr>
            <p:ph type="title"/>
          </p:nvPr>
        </p:nvSpPr>
        <p:spPr>
          <a:xfrm>
            <a:off x="809625" y="758427"/>
            <a:ext cx="7520100" cy="491700"/>
          </a:xfrm>
          <a:prstGeom prst="rect">
            <a:avLst/>
          </a:prstGeom>
        </p:spPr>
        <p:txBody>
          <a:bodyPr/>
          <a:lstStyle>
            <a:lvl1pPr defTabSz="758951">
              <a:defRPr sz="1743"/>
            </a:lvl1pPr>
          </a:lstStyle>
          <a:p>
            <a:pPr/>
            <a:r>
              <a:t>Challenges Faced </a:t>
            </a:r>
          </a:p>
        </p:txBody>
      </p:sp>
      <p:sp>
        <p:nvSpPr>
          <p:cNvPr id="409" name="Google Shape;466;p70"/>
          <p:cNvSpPr txBox="1"/>
          <p:nvPr>
            <p:ph type="body" idx="1"/>
          </p:nvPr>
        </p:nvSpPr>
        <p:spPr>
          <a:xfrm>
            <a:off x="809625" y="1343025"/>
            <a:ext cx="7520100" cy="2983801"/>
          </a:xfrm>
          <a:prstGeom prst="rect">
            <a:avLst/>
          </a:prstGeom>
        </p:spPr>
        <p:txBody>
          <a:bodyPr/>
          <a:lstStyle/>
          <a:p>
            <a:pPr/>
            <a:r>
              <a:t>The unavailability of resources compelled us to look for pretrained model and most of the libraries that we thought we could leverage were implemented on older versions of PyTorch and Tensorflow (1.2.0 and 2.0.0) and hence weren’t usable due to the massive change in the codebase over the past year.</a:t>
            </a:r>
          </a:p>
          <a:p>
            <a:pPr>
              <a:spcBef>
                <a:spcPts val="0"/>
              </a:spcBef>
            </a:pPr>
            <a:r>
              <a:t>Thanks to our assigned Teaching Assistant, we were able to find out about the Huggingface implementation of the T5 Module which we eventually for our used model development.</a:t>
            </a:r>
          </a:p>
          <a:p>
            <a:pPr>
              <a:spcBef>
                <a:spcPts val="0"/>
              </a:spcBef>
            </a:pPr>
            <a:r>
              <a:t>Due to the online nature of the assignment, the team couldn’t carry out the assignment with complete synchronization, but we are glad we managed to do it.</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Google Shape;471;p71"/>
          <p:cNvSpPr txBox="1"/>
          <p:nvPr>
            <p:ph type="title"/>
          </p:nvPr>
        </p:nvSpPr>
        <p:spPr>
          <a:xfrm>
            <a:off x="809625" y="758427"/>
            <a:ext cx="7520100" cy="491700"/>
          </a:xfrm>
          <a:prstGeom prst="rect">
            <a:avLst/>
          </a:prstGeom>
        </p:spPr>
        <p:txBody>
          <a:bodyPr/>
          <a:lstStyle/>
          <a:p>
            <a:pPr/>
            <a:r>
              <a:t>Future Scope</a:t>
            </a:r>
          </a:p>
        </p:txBody>
      </p:sp>
      <p:sp>
        <p:nvSpPr>
          <p:cNvPr id="412" name="Google Shape;472;p71"/>
          <p:cNvSpPr txBox="1"/>
          <p:nvPr>
            <p:ph type="body" idx="1"/>
          </p:nvPr>
        </p:nvSpPr>
        <p:spPr>
          <a:xfrm>
            <a:off x="809625" y="1343025"/>
            <a:ext cx="7520100" cy="3504901"/>
          </a:xfrm>
          <a:prstGeom prst="rect">
            <a:avLst/>
          </a:prstGeom>
        </p:spPr>
        <p:txBody>
          <a:bodyPr/>
          <a:lstStyle/>
          <a:p>
            <a:pPr indent="-342900">
              <a:buSzPts val="1800"/>
              <a:defRPr sz="1800"/>
            </a:pPr>
            <a:r>
              <a:t>Can achieve far better performance on most language understanding tasks than the typical NLP</a:t>
            </a:r>
          </a:p>
          <a:p>
            <a:pPr indent="-342900">
              <a:spcBef>
                <a:spcPts val="0"/>
              </a:spcBef>
              <a:buSzPts val="1800"/>
              <a:defRPr sz="1800"/>
            </a:pPr>
            <a:r>
              <a:t>T5 is doing as well as human crowdworkers</a:t>
            </a:r>
          </a:p>
          <a:p>
            <a:pPr indent="-342900">
              <a:spcBef>
                <a:spcPts val="0"/>
              </a:spcBef>
              <a:buSzPts val="1800"/>
              <a:defRPr sz="1800"/>
            </a:pPr>
            <a:r>
              <a:t>Using pre-trained T5 models as a starting point for building systems for language understanding tasks. </a:t>
            </a:r>
          </a:p>
          <a:p>
            <a:pPr indent="-342900">
              <a:spcBef>
                <a:spcPts val="0"/>
              </a:spcBef>
              <a:buSzPts val="1800"/>
              <a:defRPr sz="1800"/>
            </a:pPr>
            <a:r>
              <a:t>Aim to develop Language Agnostic models, i.e models that can perform a given NLP task with good performance regardless of the text’s language.</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4" name="Google Shape;477;p72"/>
          <p:cNvSpPr txBox="1"/>
          <p:nvPr>
            <p:ph type="title"/>
          </p:nvPr>
        </p:nvSpPr>
        <p:spPr>
          <a:xfrm>
            <a:off x="809625" y="758427"/>
            <a:ext cx="7520100" cy="491700"/>
          </a:xfrm>
          <a:prstGeom prst="rect">
            <a:avLst/>
          </a:prstGeom>
        </p:spPr>
        <p:txBody>
          <a:bodyPr/>
          <a:lstStyle/>
          <a:p>
            <a:pPr/>
            <a:r>
              <a:t>Experience and Learning Outcome of the Assignment</a:t>
            </a:r>
          </a:p>
        </p:txBody>
      </p:sp>
      <p:sp>
        <p:nvSpPr>
          <p:cNvPr id="415" name="Google Shape;478;p72"/>
          <p:cNvSpPr txBox="1"/>
          <p:nvPr>
            <p:ph type="body" idx="1"/>
          </p:nvPr>
        </p:nvSpPr>
        <p:spPr>
          <a:xfrm>
            <a:off x="811950" y="1250124"/>
            <a:ext cx="7520100" cy="2983801"/>
          </a:xfrm>
          <a:prstGeom prst="rect">
            <a:avLst/>
          </a:prstGeom>
        </p:spPr>
        <p:txBody>
          <a:bodyPr/>
          <a:lstStyle/>
          <a:p>
            <a:pPr marL="438911" indent="-304800" defTabSz="877823">
              <a:spcBef>
                <a:spcPts val="700"/>
              </a:spcBef>
              <a:buSzPts val="1400"/>
              <a:buFontTx/>
              <a:buAutoNum type="arabicPeriod" startAt="1"/>
              <a:defRPr sz="1440"/>
            </a:pPr>
            <a:r>
              <a:t>We learnt how to convert theory to practice and learnt how to apply the concepts we learned in class</a:t>
            </a:r>
          </a:p>
          <a:p>
            <a:pPr marL="438911" indent="-304800" defTabSz="877823">
              <a:spcBef>
                <a:spcPts val="0"/>
              </a:spcBef>
              <a:buSzPts val="1400"/>
              <a:buFontTx/>
              <a:buAutoNum type="arabicPeriod" startAt="1"/>
              <a:defRPr sz="1440"/>
            </a:pPr>
            <a:r>
              <a:t>We learnt how machine learning models are trained, evaluated, tested and visualized </a:t>
            </a:r>
          </a:p>
          <a:p>
            <a:pPr marL="438911" indent="-304800" defTabSz="877823">
              <a:spcBef>
                <a:spcPts val="0"/>
              </a:spcBef>
              <a:buSzPts val="1400"/>
              <a:buFontTx/>
              <a:buAutoNum type="arabicPeriod" startAt="1"/>
              <a:defRPr sz="1440"/>
            </a:pPr>
            <a:r>
              <a:t>We learnt about the rapidly developing transformer models and also about how a unified transformer can eliminate the need to train individual BERT-like models.</a:t>
            </a:r>
          </a:p>
          <a:p>
            <a:pPr marL="438911" indent="-304800" defTabSz="877823">
              <a:spcBef>
                <a:spcPts val="0"/>
              </a:spcBef>
              <a:buSzPts val="1400"/>
              <a:buFontTx/>
              <a:buAutoNum type="arabicPeriod" startAt="1"/>
              <a:defRPr sz="1440"/>
            </a:pPr>
            <a:r>
              <a:t>Working long hours and patiently waiting for the model to be trained was a bit uncomfortable in the start but when the model worked well, the whole endeavour seemed sweet.</a:t>
            </a:r>
          </a:p>
          <a:p>
            <a:pPr marL="438911" indent="-304800" defTabSz="877823">
              <a:spcBef>
                <a:spcPts val="0"/>
              </a:spcBef>
              <a:buSzPts val="1400"/>
              <a:buFontTx/>
              <a:buAutoNum type="arabicPeriod" startAt="1"/>
              <a:defRPr sz="1440"/>
            </a:pPr>
            <a:r>
              <a:t>Learnt how to use Google Colab effectively and to quickly train deep learning models along with how to interpret our results (referring to the author’s interpretation)</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Thank You"/>
          <p:cNvSpPr txBox="1"/>
          <p:nvPr>
            <p:ph type="title"/>
          </p:nvPr>
        </p:nvSpPr>
        <p:spPr>
          <a:prstGeom prst="rect">
            <a:avLst/>
          </a:prstGeom>
        </p:spPr>
        <p:txBody>
          <a:bodyPr/>
          <a:lstStyle/>
          <a:p>
            <a:pPr/>
            <a:r>
              <a:t>Thank You</a:t>
            </a:r>
          </a:p>
        </p:txBody>
      </p:sp>
      <p:sp>
        <p:nvSpPr>
          <p:cNvPr id="418" name="Double-click to edit"/>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Google Shape;176;p29"/>
          <p:cNvSpPr txBox="1"/>
          <p:nvPr>
            <p:ph type="title"/>
          </p:nvPr>
        </p:nvSpPr>
        <p:spPr>
          <a:xfrm>
            <a:off x="889125" y="961903"/>
            <a:ext cx="7520100" cy="491700"/>
          </a:xfrm>
          <a:prstGeom prst="rect">
            <a:avLst/>
          </a:prstGeom>
        </p:spPr>
        <p:txBody>
          <a:bodyPr/>
          <a:lstStyle>
            <a:lvl1pPr>
              <a:defRPr>
                <a:latin typeface="Avenir Roman"/>
                <a:ea typeface="Avenir Roman"/>
                <a:cs typeface="Avenir Roman"/>
                <a:sym typeface="Avenir Roman"/>
              </a:defRPr>
            </a:lvl1pPr>
          </a:lstStyle>
          <a:p>
            <a:pPr/>
            <a:r>
              <a:t>Research paper - Final Outcome</a:t>
            </a:r>
          </a:p>
        </p:txBody>
      </p:sp>
      <p:sp>
        <p:nvSpPr>
          <p:cNvPr id="247" name="Google Shape;177;p29"/>
          <p:cNvSpPr txBox="1"/>
          <p:nvPr/>
        </p:nvSpPr>
        <p:spPr>
          <a:xfrm>
            <a:off x="781425" y="1841899"/>
            <a:ext cx="7735500" cy="2722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42900">
              <a:buClr>
                <a:srgbClr val="FFFFFF"/>
              </a:buClr>
              <a:buSzPts val="1800"/>
              <a:buFont typeface="Avenir Roman"/>
              <a:buChar char="●"/>
              <a:defRPr sz="1800">
                <a:solidFill>
                  <a:srgbClr val="FFFFFF"/>
                </a:solidFill>
                <a:latin typeface="Avenir Roman"/>
                <a:ea typeface="Avenir Roman"/>
                <a:cs typeface="Avenir Roman"/>
                <a:sym typeface="Avenir Roman"/>
              </a:defRPr>
            </a:pPr>
            <a:r>
              <a:t>The T-5 Base model was found to yield much better performance in comparison to the baseline setup. </a:t>
            </a:r>
          </a:p>
          <a:p>
            <a:pPr marL="457200" indent="-342900">
              <a:buClr>
                <a:srgbClr val="FFFFFF"/>
              </a:buClr>
              <a:buSzPts val="1800"/>
              <a:buFont typeface="Avenir Roman"/>
              <a:buChar char="●"/>
              <a:defRPr sz="1800">
                <a:solidFill>
                  <a:srgbClr val="FFFFFF"/>
                </a:solidFill>
                <a:latin typeface="Avenir Roman"/>
                <a:ea typeface="Avenir Roman"/>
                <a:cs typeface="Avenir Roman"/>
                <a:sym typeface="Avenir Roman"/>
              </a:defRPr>
            </a:pPr>
            <a:r>
              <a:t>Text to Text transformation : We found the text-totext framework obtained comparable performance to task-specific architectures.</a:t>
            </a:r>
          </a:p>
          <a:p>
            <a:pPr marL="457200" indent="-342900">
              <a:buClr>
                <a:srgbClr val="FFFFFF"/>
              </a:buClr>
              <a:buSzPts val="1800"/>
              <a:buFont typeface="Avenir Roman"/>
              <a:buChar char="●"/>
              <a:defRPr sz="1800">
                <a:solidFill>
                  <a:srgbClr val="FFFFFF"/>
                </a:solidFill>
                <a:latin typeface="Avenir Roman"/>
                <a:ea typeface="Avenir Roman"/>
                <a:cs typeface="Avenir Roman"/>
                <a:sym typeface="Avenir Roman"/>
              </a:defRPr>
            </a:pPr>
            <a:r>
              <a:t>Architecture : The encoder-decoder model was found to work better than encoder only and decoder only models. Although it used twice the number of parameters, the computational cost was similar.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Google Shape;182;p30"/>
          <p:cNvSpPr txBox="1"/>
          <p:nvPr>
            <p:ph type="title"/>
          </p:nvPr>
        </p:nvSpPr>
        <p:spPr>
          <a:xfrm>
            <a:off x="466725" y="351228"/>
            <a:ext cx="7520100" cy="491700"/>
          </a:xfrm>
          <a:prstGeom prst="rect">
            <a:avLst/>
          </a:prstGeom>
        </p:spPr>
        <p:txBody>
          <a:bodyPr/>
          <a:lstStyle/>
          <a:p>
            <a:pPr defTabSz="365760">
              <a:defRPr sz="840"/>
            </a:pPr>
          </a:p>
          <a:p>
            <a:pPr defTabSz="365760">
              <a:defRPr sz="840"/>
            </a:pPr>
          </a:p>
          <a:p>
            <a:pPr defTabSz="365760">
              <a:defRPr sz="840"/>
            </a:pPr>
          </a:p>
          <a:p>
            <a:pPr defTabSz="365760">
              <a:defRPr sz="840"/>
            </a:pPr>
            <a:r>
              <a:t>	</a:t>
            </a:r>
            <a:endParaRPr sz="560">
              <a:latin typeface="Avenir Roman"/>
              <a:ea typeface="Avenir Roman"/>
              <a:cs typeface="Avenir Roman"/>
              <a:sym typeface="Avenir Roman"/>
            </a:endParaRPr>
          </a:p>
        </p:txBody>
      </p:sp>
      <p:sp>
        <p:nvSpPr>
          <p:cNvPr id="250" name="Google Shape;183;p30"/>
          <p:cNvSpPr txBox="1"/>
          <p:nvPr/>
        </p:nvSpPr>
        <p:spPr>
          <a:xfrm>
            <a:off x="1011050" y="842928"/>
            <a:ext cx="7520101" cy="4917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758951">
              <a:defRPr sz="1743">
                <a:solidFill>
                  <a:srgbClr val="FFFFFF"/>
                </a:solidFill>
                <a:latin typeface="Rockwell"/>
                <a:ea typeface="Rockwell"/>
                <a:cs typeface="Rockwell"/>
                <a:sym typeface="Rockwell"/>
              </a:defRPr>
            </a:lvl1pPr>
          </a:lstStyle>
          <a:p>
            <a:pPr/>
            <a:r>
              <a:t>Research paper - Final Outcome Continued</a:t>
            </a:r>
          </a:p>
        </p:txBody>
      </p:sp>
      <p:sp>
        <p:nvSpPr>
          <p:cNvPr id="251" name="Google Shape;184;p30"/>
          <p:cNvSpPr txBox="1"/>
          <p:nvPr/>
        </p:nvSpPr>
        <p:spPr>
          <a:xfrm>
            <a:off x="916424" y="1745825"/>
            <a:ext cx="6845701" cy="18719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17500">
              <a:buClr>
                <a:srgbClr val="FFFFFF"/>
              </a:buClr>
              <a:buSzPts val="1400"/>
              <a:buFont typeface="Avenir Roman"/>
              <a:buChar char="●"/>
              <a:defRPr>
                <a:solidFill>
                  <a:srgbClr val="FFFFFF"/>
                </a:solidFill>
                <a:latin typeface="Avenir Roman"/>
                <a:ea typeface="Avenir Roman"/>
                <a:cs typeface="Avenir Roman"/>
                <a:sym typeface="Avenir Roman"/>
              </a:defRPr>
            </a:pPr>
            <a:r>
              <a:t>The basic approach of updating all of a pre-trained model’s parameters during fine-tuning outperformed methods that are designed to update fewer parameters,</a:t>
            </a:r>
          </a:p>
          <a:p>
            <a:pPr marL="457200" indent="-317500">
              <a:buClr>
                <a:srgbClr val="FFFFFF"/>
              </a:buClr>
              <a:buSzPts val="1400"/>
              <a:buFont typeface="Avenir Roman"/>
              <a:buChar char="●"/>
              <a:defRPr>
                <a:solidFill>
                  <a:srgbClr val="FFFFFF"/>
                </a:solidFill>
                <a:latin typeface="Avenir Roman"/>
                <a:ea typeface="Avenir Roman"/>
                <a:cs typeface="Avenir Roman"/>
                <a:sym typeface="Avenir Roman"/>
              </a:defRPr>
            </a:pPr>
            <a:r>
              <a:t>Training a smaller model on more data was often outperformed by training a larger model for fewer steps.</a:t>
            </a:r>
          </a:p>
          <a:p>
            <a:pPr marL="457200" indent="-317500">
              <a:buClr>
                <a:srgbClr val="FFFFFF"/>
              </a:buClr>
              <a:buSzPts val="1400"/>
              <a:buFont typeface="Avenir Roman"/>
              <a:buChar char="●"/>
              <a:defRPr>
                <a:solidFill>
                  <a:srgbClr val="FFFFFF"/>
                </a:solidFill>
                <a:latin typeface="Avenir Roman"/>
                <a:ea typeface="Avenir Roman"/>
                <a:cs typeface="Avenir Roman"/>
                <a:sym typeface="Avenir Roman"/>
              </a:defRPr>
            </a:pPr>
            <a:r>
              <a:t>Demonstrated that an ensemble of models can provide substantially better results than a single model.</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Google Shape;189;p31"/>
          <p:cNvSpPr txBox="1"/>
          <p:nvPr>
            <p:ph type="title"/>
          </p:nvPr>
        </p:nvSpPr>
        <p:spPr>
          <a:xfrm>
            <a:off x="809625" y="523750"/>
            <a:ext cx="7520100" cy="604200"/>
          </a:xfrm>
          <a:prstGeom prst="rect">
            <a:avLst/>
          </a:prstGeom>
        </p:spPr>
        <p:txBody>
          <a:bodyPr/>
          <a:lstStyle>
            <a:lvl1pPr>
              <a:defRPr sz="2200"/>
            </a:lvl1pPr>
          </a:lstStyle>
          <a:p>
            <a:pPr/>
            <a:r>
              <a:t>Background Concepts</a:t>
            </a:r>
          </a:p>
        </p:txBody>
      </p:sp>
      <p:sp>
        <p:nvSpPr>
          <p:cNvPr id="254" name="Google Shape;190;p31"/>
          <p:cNvSpPr txBox="1"/>
          <p:nvPr>
            <p:ph type="body" idx="1"/>
          </p:nvPr>
        </p:nvSpPr>
        <p:spPr>
          <a:xfrm>
            <a:off x="809625" y="1127950"/>
            <a:ext cx="7520100" cy="3558900"/>
          </a:xfrm>
          <a:prstGeom prst="rect">
            <a:avLst/>
          </a:prstGeom>
        </p:spPr>
        <p:txBody>
          <a:bodyPr/>
          <a:lstStyle>
            <a:lvl1pPr marL="0" indent="0">
              <a:buSzTx/>
              <a:buNone/>
            </a:lvl1pPr>
          </a:lstStyle>
          <a:p>
            <a:pPr/>
            <a:r>
              <a:t>Diagram of our Text-to-Text Transformer : Text to text conversion is the emphasis, as a result same model, loss function, hyperparameters, etc. across our diverse set of tasks.</a:t>
            </a:r>
          </a:p>
        </p:txBody>
      </p:sp>
      <p:pic>
        <p:nvPicPr>
          <p:cNvPr id="255" name="Google Shape;191;p31" descr="Google Shape;191;p31"/>
          <p:cNvPicPr>
            <a:picLocks noChangeAspect="1"/>
          </p:cNvPicPr>
          <p:nvPr/>
        </p:nvPicPr>
        <p:blipFill>
          <a:blip r:embed="rId2">
            <a:extLst/>
          </a:blip>
          <a:srcRect l="0" t="0" r="0" b="38717"/>
          <a:stretch>
            <a:fillRect/>
          </a:stretch>
        </p:blipFill>
        <p:spPr>
          <a:xfrm>
            <a:off x="811950" y="2160675"/>
            <a:ext cx="7520101" cy="252616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Google Shape;196;p32"/>
          <p:cNvSpPr txBox="1"/>
          <p:nvPr>
            <p:ph type="title"/>
          </p:nvPr>
        </p:nvSpPr>
        <p:spPr>
          <a:xfrm>
            <a:off x="809625" y="758427"/>
            <a:ext cx="7520100" cy="491700"/>
          </a:xfrm>
          <a:prstGeom prst="rect">
            <a:avLst/>
          </a:prstGeom>
        </p:spPr>
        <p:txBody>
          <a:bodyPr/>
          <a:lstStyle>
            <a:lvl1pPr defTabSz="722376">
              <a:defRPr sz="1738"/>
            </a:lvl1pPr>
          </a:lstStyle>
          <a:p>
            <a:pPr/>
            <a:r>
              <a:t>Background Concepts</a:t>
            </a:r>
          </a:p>
        </p:txBody>
      </p:sp>
      <p:pic>
        <p:nvPicPr>
          <p:cNvPr id="258" name="Google Shape;198;p32" descr="Google Shape;198;p32"/>
          <p:cNvPicPr>
            <a:picLocks noChangeAspect="1"/>
          </p:cNvPicPr>
          <p:nvPr/>
        </p:nvPicPr>
        <p:blipFill>
          <a:blip r:embed="rId2">
            <a:extLst/>
          </a:blip>
          <a:stretch>
            <a:fillRect/>
          </a:stretch>
        </p:blipFill>
        <p:spPr>
          <a:xfrm>
            <a:off x="811950" y="1430412"/>
            <a:ext cx="7520103" cy="280901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Google Shape;203;p33"/>
          <p:cNvSpPr txBox="1"/>
          <p:nvPr>
            <p:ph type="title"/>
          </p:nvPr>
        </p:nvSpPr>
        <p:spPr>
          <a:xfrm>
            <a:off x="809625" y="758427"/>
            <a:ext cx="7520100" cy="491700"/>
          </a:xfrm>
          <a:prstGeom prst="rect">
            <a:avLst/>
          </a:prstGeom>
        </p:spPr>
        <p:txBody>
          <a:bodyPr/>
          <a:lstStyle/>
          <a:p>
            <a:pPr/>
            <a:r>
              <a:t>Diversification of Developed Model</a:t>
            </a:r>
          </a:p>
        </p:txBody>
      </p:sp>
      <p:sp>
        <p:nvSpPr>
          <p:cNvPr id="261" name="Google Shape;204;p33"/>
          <p:cNvSpPr txBox="1"/>
          <p:nvPr>
            <p:ph type="body" idx="1"/>
          </p:nvPr>
        </p:nvSpPr>
        <p:spPr>
          <a:xfrm>
            <a:off x="809625" y="1343025"/>
            <a:ext cx="7520100" cy="2983801"/>
          </a:xfrm>
          <a:prstGeom prst="rect">
            <a:avLst/>
          </a:prstGeom>
        </p:spPr>
        <p:txBody>
          <a:bodyPr/>
          <a:lstStyle/>
          <a:p>
            <a:pPr marL="0" indent="0" defTabSz="758951">
              <a:spcBef>
                <a:spcPts val="600"/>
              </a:spcBef>
              <a:buSzTx/>
              <a:buNone/>
              <a:defRPr sz="1245"/>
            </a:pPr>
            <a:r>
              <a:t>The T5 has been developed in variants of the parameter size in order to enable convenient training and a choice between the accuracy of the training and time taken to train a model. The various T5 models developed are -</a:t>
            </a:r>
          </a:p>
          <a:p>
            <a:pPr marL="379475" indent="-263525" defTabSz="758951">
              <a:spcBef>
                <a:spcPts val="600"/>
              </a:spcBef>
              <a:buSzPts val="1200"/>
              <a:buChar char="-"/>
              <a:defRPr sz="1245"/>
            </a:pPr>
            <a:r>
              <a:t>Small - with 60 million parameters</a:t>
            </a:r>
          </a:p>
          <a:p>
            <a:pPr marL="379475" indent="-263525" defTabSz="758951">
              <a:spcBef>
                <a:spcPts val="0"/>
              </a:spcBef>
              <a:buSzPts val="1200"/>
              <a:buChar char="-"/>
              <a:defRPr sz="1245"/>
            </a:pPr>
            <a:r>
              <a:t>Base - with  220 million parameters</a:t>
            </a:r>
          </a:p>
          <a:p>
            <a:pPr marL="379475" indent="-263525" defTabSz="758951">
              <a:spcBef>
                <a:spcPts val="0"/>
              </a:spcBef>
              <a:buSzPts val="1200"/>
              <a:buChar char="-"/>
              <a:defRPr sz="1245"/>
            </a:pPr>
            <a:r>
              <a:t>Large - with  770 million parameters</a:t>
            </a:r>
          </a:p>
          <a:p>
            <a:pPr marL="379475" indent="-263525" defTabSz="758951">
              <a:spcBef>
                <a:spcPts val="0"/>
              </a:spcBef>
              <a:buSzPts val="1200"/>
              <a:buChar char="-"/>
              <a:defRPr sz="1245"/>
            </a:pPr>
            <a:r>
              <a:t>Large 3B - with 3 billion parameters and</a:t>
            </a:r>
          </a:p>
          <a:p>
            <a:pPr marL="379475" indent="-263525" defTabSz="758951">
              <a:spcBef>
                <a:spcPts val="0"/>
              </a:spcBef>
              <a:buSzPts val="1200"/>
              <a:buChar char="-"/>
              <a:defRPr sz="1245"/>
            </a:pPr>
            <a:r>
              <a:t>Large 11B - 11 billion parameters</a:t>
            </a:r>
          </a:p>
          <a:p>
            <a:pPr marL="0" indent="0" defTabSz="758951">
              <a:spcBef>
                <a:spcPts val="600"/>
              </a:spcBef>
              <a:buSzTx/>
              <a:buNone/>
              <a:defRPr sz="1245"/>
            </a:pPr>
            <a:r>
              <a:t>Respectively.</a:t>
            </a:r>
          </a:p>
          <a:p>
            <a:pPr marL="0" indent="0" defTabSz="758951">
              <a:spcBef>
                <a:spcPts val="600"/>
              </a:spcBef>
              <a:buSzTx/>
              <a:buNone/>
              <a:defRPr sz="1245"/>
            </a:pPr>
            <a:r>
              <a:t>We use the Small Model for the purpose of our assignment.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