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4" r:id="rId3"/>
    <p:sldId id="262" r:id="rId4"/>
    <p:sldId id="259" r:id="rId5"/>
    <p:sldId id="261" r:id="rId6"/>
    <p:sldId id="284" r:id="rId7"/>
    <p:sldId id="285" r:id="rId8"/>
    <p:sldId id="268" r:id="rId9"/>
    <p:sldId id="269" r:id="rId10"/>
    <p:sldId id="272" r:id="rId11"/>
    <p:sldId id="286" r:id="rId12"/>
    <p:sldId id="287" r:id="rId13"/>
    <p:sldId id="292" r:id="rId14"/>
    <p:sldId id="282" r:id="rId15"/>
    <p:sldId id="273" r:id="rId16"/>
    <p:sldId id="265" r:id="rId17"/>
    <p:sldId id="293" r:id="rId18"/>
    <p:sldId id="288" r:id="rId19"/>
    <p:sldId id="275" r:id="rId20"/>
    <p:sldId id="276" r:id="rId21"/>
    <p:sldId id="279" r:id="rId22"/>
    <p:sldId id="283" r:id="rId23"/>
    <p:sldId id="280" r:id="rId24"/>
    <p:sldId id="281" r:id="rId25"/>
    <p:sldId id="290" r:id="rId26"/>
    <p:sldId id="294" r:id="rId27"/>
    <p:sldId id="274" r:id="rId28"/>
    <p:sldId id="295" r:id="rId29"/>
    <p:sldId id="296" r:id="rId30"/>
    <p:sldId id="291" r:id="rId31"/>
    <p:sldId id="267" r:id="rId32"/>
    <p:sldId id="277" r:id="rId33"/>
    <p:sldId id="260" r:id="rId3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576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B378A-433E-4493-BC82-84890E9614C1}" type="datetimeFigureOut">
              <a:rPr lang="en-US" smtClean="0"/>
              <a:pPr/>
              <a:t>4/5/2010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45644-D96D-49E8-9B88-FA00C04A81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A0FC3-ED4D-4E3C-9686-13DBD4DCA260}" type="datetimeFigureOut">
              <a:rPr lang="en-US" smtClean="0"/>
              <a:pPr/>
              <a:t>4/5/2010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5A9CC-2DAF-49FE-8FC3-17567D6CE0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A9CC-2DAF-49FE-8FC3-17567D6CE015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A9CC-2DAF-49FE-8FC3-17567D6CE015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A9CC-2DAF-49FE-8FC3-17567D6CE01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A9CC-2DAF-49FE-8FC3-17567D6CE01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A9CC-2DAF-49FE-8FC3-17567D6CE01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A9CC-2DAF-49FE-8FC3-17567D6CE01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A9CC-2DAF-49FE-8FC3-17567D6CE01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5A9CC-2DAF-49FE-8FC3-17567D6CE01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2AB6F-1847-4C42-964E-A3DA3C0EB291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E4739-62E4-4149-940C-AB16244F0AF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5CA97-95D6-4DDA-9C51-B3A403954171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9F102-29B6-417F-8940-26B017D86FF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7D1CD-14F7-4815-94D0-7243ADB85CE2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09EC8-0166-40BD-945E-23656A2E7A5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BA570-56E2-4792-AF6F-F1999D95D972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8E98A-C6D7-4ECD-BF3B-9EF265722C0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09679-35C9-48CB-BB7A-7E57B4F7BFC0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F4D48-A967-46F5-9A00-2F7F5DC7EA4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34AC3-882C-49B3-9CE1-B4E234EF3307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05CFB-049B-41BE-9045-C5BDAF81E1C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48675-D0FC-4239-9A0A-5C550E0A0F1E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64B18-90EA-4C13-84E4-6516AA6F17F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0D8F3-1C83-4788-A060-FDCC40ACCEC7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C830C-1145-4ECC-BB98-B50A1AB58AD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DAD06-F5C0-4244-BEEE-18ACE17851C3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68F8-516C-4BD8-9759-0162E489FF7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CC158-B9B6-4D41-85EA-24E76507181E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BC79C-8763-4EAC-A6F3-32AF5653E13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F017E3-3814-42F2-A6D8-6A7EFE605B4D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512AD-EC4D-48B2-958C-6E32E2D42FF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7D5D4B-FE13-40D5-95EE-5F39F7ED0AD8}" type="datetime1">
              <a:rPr lang="fr-FR" smtClean="0"/>
              <a:pPr>
                <a:defRPr/>
              </a:pPr>
              <a:t>05/04/2010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75079E2-22D7-403D-8053-A3FC0E6EB4A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hashank\Desktop\Group12_seminar\seminar.wmv" TargetMode="Externa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928671"/>
            <a:ext cx="7772400" cy="1357321"/>
          </a:xfrm>
        </p:spPr>
        <p:txBody>
          <a:bodyPr/>
          <a:lstStyle/>
          <a:p>
            <a:r>
              <a:rPr lang="fr-CA" sz="4300" smtClean="0">
                <a:solidFill>
                  <a:schemeClr val="bg1"/>
                </a:solidFill>
              </a:rPr>
              <a:t>Artificial Intelligence and Humour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3571868" y="3357563"/>
            <a:ext cx="4857784" cy="1928825"/>
          </a:xfrm>
        </p:spPr>
        <p:txBody>
          <a:bodyPr/>
          <a:lstStyle/>
          <a:p>
            <a:pPr algn="r"/>
            <a:r>
              <a:rPr lang="fr-CA" sz="2600" smtClean="0">
                <a:solidFill>
                  <a:schemeClr val="bg1"/>
                </a:solidFill>
              </a:rPr>
              <a:t>Shaunak Chhaparia (07005019)</a:t>
            </a:r>
          </a:p>
          <a:p>
            <a:pPr algn="r"/>
            <a:r>
              <a:rPr lang="fr-CA" sz="2600" smtClean="0">
                <a:solidFill>
                  <a:schemeClr val="bg1"/>
                </a:solidFill>
              </a:rPr>
              <a:t>Vivek Jhunjhunwala (07005028)</a:t>
            </a:r>
          </a:p>
          <a:p>
            <a:pPr algn="r"/>
            <a:r>
              <a:rPr lang="fr-CA" sz="2600" smtClean="0">
                <a:solidFill>
                  <a:schemeClr val="bg1"/>
                </a:solidFill>
              </a:rPr>
              <a:t>Kunal Mittal (07D05001)</a:t>
            </a:r>
          </a:p>
          <a:p>
            <a:pPr algn="r"/>
            <a:r>
              <a:rPr lang="fr-CA" sz="2600" smtClean="0">
                <a:solidFill>
                  <a:schemeClr val="bg1"/>
                </a:solidFill>
              </a:rPr>
              <a:t>Shashank Dabriwal (07D05012)</a:t>
            </a:r>
          </a:p>
          <a:p>
            <a:pPr algn="r"/>
            <a:r>
              <a:rPr lang="fr-CA" sz="2600" smtClean="0">
                <a:solidFill>
                  <a:schemeClr val="bg1"/>
                </a:solidFill>
              </a:rPr>
              <a:t>Aman Gothwal (05D05007)</a:t>
            </a:r>
          </a:p>
          <a:p>
            <a:pPr algn="r"/>
            <a:endParaRPr lang="fr-CA" sz="2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>
          <a:xfrm>
            <a:off x="457200" y="3571876"/>
            <a:ext cx="8229600" cy="1285884"/>
          </a:xfrm>
        </p:spPr>
        <p:txBody>
          <a:bodyPr/>
          <a:lstStyle/>
          <a:p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3 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4800" smtClean="0">
                <a:solidFill>
                  <a:schemeClr val="bg1"/>
                </a:solidFill>
                <a:sym typeface="Wingdings" pitchFamily="2" charset="2"/>
              </a:rPr>
              <a:t>Linguistic Research on Humour</a:t>
            </a: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endParaRPr lang="fr-CA" sz="600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8215338" y="6000768"/>
            <a:ext cx="642942" cy="571482"/>
          </a:xfrm>
        </p:spPr>
        <p:txBody>
          <a:bodyPr/>
          <a:lstStyle/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Semantic Script-Based Theory of Humour (SSTH)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357438"/>
            <a:ext cx="8686800" cy="4500562"/>
          </a:xfrm>
        </p:spPr>
        <p:txBody>
          <a:bodyPr/>
          <a:lstStyle/>
          <a:p>
            <a:r>
              <a:rPr lang="en-US" sz="2600" smtClean="0">
                <a:solidFill>
                  <a:srgbClr val="3C5790"/>
                </a:solidFill>
              </a:rPr>
              <a:t>Jokes based on script opposition, an idea closely related to incongruity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Joke is humorous if two conditions are satisfied: </a:t>
            </a:r>
          </a:p>
          <a:p>
            <a:pPr lvl="1"/>
            <a:r>
              <a:rPr lang="en-US" sz="1800" smtClean="0">
                <a:solidFill>
                  <a:srgbClr val="3C5790"/>
                </a:solidFill>
              </a:rPr>
              <a:t>Humorous text has to be compatible with two different scripts (interpretations)</a:t>
            </a:r>
          </a:p>
          <a:p>
            <a:pPr lvl="1"/>
            <a:r>
              <a:rPr lang="en-US" sz="1800" smtClean="0">
                <a:solidFill>
                  <a:srgbClr val="3C5790"/>
                </a:solidFill>
              </a:rPr>
              <a:t>Two interpretations have to oppose each other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Example:</a:t>
            </a:r>
          </a:p>
          <a:p>
            <a:pPr lvl="1"/>
            <a:r>
              <a:rPr lang="en-US" sz="1800" smtClean="0">
                <a:solidFill>
                  <a:srgbClr val="3C5790"/>
                </a:solidFill>
              </a:rPr>
              <a:t>The first thing that ‘strikes’ a stranger in New York is a big car </a:t>
            </a:r>
          </a:p>
          <a:p>
            <a:endParaRPr lang="en-US" sz="600" smtClean="0">
              <a:solidFill>
                <a:srgbClr val="3C5790"/>
              </a:solidFill>
            </a:endParaRPr>
          </a:p>
          <a:p>
            <a:pPr>
              <a:buNone/>
            </a:pPr>
            <a:endParaRPr lang="en-US" sz="14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General Theory of Verbal Humour (GTVH)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500034" y="2357438"/>
            <a:ext cx="8643966" cy="4286272"/>
          </a:xfrm>
        </p:spPr>
        <p:txBody>
          <a:bodyPr/>
          <a:lstStyle/>
          <a:p>
            <a:r>
              <a:rPr lang="en-US" sz="2600" smtClean="0">
                <a:solidFill>
                  <a:srgbClr val="3C5790"/>
                </a:solidFill>
              </a:rPr>
              <a:t>Script Recognition (knowledge source based on opposing interpretations)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Logical Mechanism (possible resolution mechanism for the incongruity)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Situation (context of joke, location, participants)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Target (person/group targeted by the joke)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Narrative Strategy (style – riddle, dialogue)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Language (lexicon, syntax, semantics)</a:t>
            </a:r>
            <a:endParaRPr lang="en-US" sz="1800" smtClean="0">
              <a:solidFill>
                <a:srgbClr val="3C5790"/>
              </a:solidFill>
            </a:endParaRPr>
          </a:p>
          <a:p>
            <a:endParaRPr lang="en-US" sz="600" smtClean="0">
              <a:solidFill>
                <a:srgbClr val="3C5790"/>
              </a:solidFill>
            </a:endParaRPr>
          </a:p>
          <a:p>
            <a:pPr>
              <a:buNone/>
            </a:pPr>
            <a:endParaRPr lang="en-US" sz="14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General Theory of Verbal Humour (GTVH)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500034" y="2357438"/>
            <a:ext cx="8643966" cy="4286272"/>
          </a:xfrm>
        </p:spPr>
        <p:txBody>
          <a:bodyPr/>
          <a:lstStyle/>
          <a:p>
            <a:r>
              <a:rPr lang="en-US" sz="2600" smtClean="0">
                <a:solidFill>
                  <a:srgbClr val="3C5790"/>
                </a:solidFill>
              </a:rPr>
              <a:t>Example: How many poles does it take to screw in a light bulb? Five. One to hold the light bulb and four to turn the table he is standing on.</a:t>
            </a:r>
          </a:p>
          <a:p>
            <a:pPr lvl="1"/>
            <a:endParaRPr lang="en-US" sz="1200" smtClean="0">
              <a:solidFill>
                <a:srgbClr val="3C5790"/>
              </a:solidFill>
            </a:endParaRP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Script Recognition: dumb resolution, proposed by punch line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Logical Mechanism: reversal of normal behaviour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Situation: bulb changing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Target: poles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Narrative Strategy: riddle	</a:t>
            </a:r>
            <a:endParaRPr lang="en-US" sz="200" smtClean="0">
              <a:solidFill>
                <a:srgbClr val="3C5790"/>
              </a:solidFill>
            </a:endParaRPr>
          </a:p>
          <a:p>
            <a:pPr>
              <a:buNone/>
            </a:pPr>
            <a:endParaRPr lang="en-US" sz="14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>
          <a:xfrm>
            <a:off x="457200" y="3571876"/>
            <a:ext cx="8229600" cy="1285884"/>
          </a:xfrm>
        </p:spPr>
        <p:txBody>
          <a:bodyPr/>
          <a:lstStyle/>
          <a:p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4 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Computational Humour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endParaRPr lang="fr-CA" sz="600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8215338" y="6000768"/>
            <a:ext cx="642942" cy="571482"/>
          </a:xfrm>
        </p:spPr>
        <p:txBody>
          <a:bodyPr/>
          <a:lstStyle/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Computational Humour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fr-CA" sz="2600" smtClean="0">
                <a:solidFill>
                  <a:srgbClr val="3C5790"/>
                </a:solidFill>
                <a:sym typeface="Wingdings" pitchFamily="2" charset="2"/>
              </a:rPr>
              <a:t>The branch of computer linguistics and AI that uses computers in Humour Research</a:t>
            </a:r>
          </a:p>
          <a:p>
            <a:endParaRPr lang="fr-CA" sz="900" smtClean="0">
              <a:solidFill>
                <a:srgbClr val="3C5790"/>
              </a:solidFill>
              <a:sym typeface="Wingdings" pitchFamily="2" charset="2"/>
            </a:endParaRPr>
          </a:p>
          <a:p>
            <a:r>
              <a:rPr lang="fr-CA" sz="2600" smtClean="0">
                <a:solidFill>
                  <a:srgbClr val="3C5790"/>
                </a:solidFill>
                <a:sym typeface="Wingdings" pitchFamily="2" charset="2"/>
              </a:rPr>
              <a:t>Humour Recognition</a:t>
            </a:r>
          </a:p>
          <a:p>
            <a:r>
              <a:rPr lang="fr-CA" sz="2600" smtClean="0">
                <a:solidFill>
                  <a:srgbClr val="3C5790"/>
                </a:solidFill>
                <a:sym typeface="Wingdings" pitchFamily="2" charset="2"/>
              </a:rPr>
              <a:t>Humour Generation</a:t>
            </a:r>
          </a:p>
          <a:p>
            <a:pPr lvl="1"/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JAPE</a:t>
            </a:r>
          </a:p>
          <a:p>
            <a:pPr lvl="1"/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Pun Generation</a:t>
            </a:r>
          </a:p>
          <a:p>
            <a:pPr lvl="1"/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HAHAcronym</a:t>
            </a:r>
          </a:p>
          <a:p>
            <a:endParaRPr lang="fr-CA" sz="2600" smtClean="0">
              <a:solidFill>
                <a:srgbClr val="3C5790"/>
              </a:solidFill>
              <a:sym typeface="Wingdings" pitchFamily="2" charset="2"/>
            </a:endParaRPr>
          </a:p>
          <a:p>
            <a:endParaRPr lang="fr-CA" sz="26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Humour Recognition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186766" cy="4500562"/>
          </a:xfrm>
        </p:spPr>
        <p:txBody>
          <a:bodyPr/>
          <a:lstStyle/>
          <a:p>
            <a:r>
              <a:rPr lang="fr-CA" sz="2600" dirty="0" smtClean="0">
                <a:solidFill>
                  <a:srgbClr val="3C5790"/>
                </a:solidFill>
                <a:sym typeface="Wingdings" pitchFamily="2" charset="2"/>
              </a:rPr>
              <a:t>Humour </a:t>
            </a:r>
            <a:r>
              <a:rPr lang="fr-CA" sz="2600" dirty="0" err="1" smtClean="0">
                <a:solidFill>
                  <a:srgbClr val="3C5790"/>
                </a:solidFill>
                <a:sym typeface="Wingdings" pitchFamily="2" charset="2"/>
              </a:rPr>
              <a:t>specific</a:t>
            </a:r>
            <a:r>
              <a:rPr lang="fr-CA" sz="26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600" dirty="0" err="1" smtClean="0">
                <a:solidFill>
                  <a:srgbClr val="3C5790"/>
                </a:solidFill>
                <a:sym typeface="Wingdings" pitchFamily="2" charset="2"/>
              </a:rPr>
              <a:t>stylistic</a:t>
            </a:r>
            <a:r>
              <a:rPr lang="fr-CA" sz="2600" dirty="0" smtClean="0">
                <a:solidFill>
                  <a:srgbClr val="3C5790"/>
                </a:solidFill>
                <a:sym typeface="Wingdings" pitchFamily="2" charset="2"/>
              </a:rPr>
              <a:t> features</a:t>
            </a:r>
          </a:p>
          <a:p>
            <a:pPr lvl="1"/>
            <a:r>
              <a:rPr lang="fr-CA" sz="2200" b="1" dirty="0" err="1" smtClean="0">
                <a:solidFill>
                  <a:srgbClr val="3C5790"/>
                </a:solidFill>
                <a:sym typeface="Wingdings" pitchFamily="2" charset="2"/>
              </a:rPr>
              <a:t>Alliteration</a:t>
            </a:r>
            <a:r>
              <a:rPr lang="fr-CA" sz="2200" dirty="0" smtClean="0">
                <a:solidFill>
                  <a:srgbClr val="3C5790"/>
                </a:solidFill>
                <a:sym typeface="Wingdings" pitchFamily="2" charset="2"/>
              </a:rPr>
              <a:t>: Structural and </a:t>
            </a:r>
            <a:r>
              <a:rPr lang="fr-CA" sz="2200" dirty="0" err="1" smtClean="0">
                <a:solidFill>
                  <a:srgbClr val="3C5790"/>
                </a:solidFill>
                <a:sym typeface="Wingdings" pitchFamily="2" charset="2"/>
              </a:rPr>
              <a:t>phonetic</a:t>
            </a:r>
            <a:r>
              <a:rPr lang="fr-CA" sz="22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200" dirty="0" err="1" smtClean="0">
                <a:solidFill>
                  <a:srgbClr val="3C5790"/>
                </a:solidFill>
                <a:sym typeface="Wingdings" pitchFamily="2" charset="2"/>
              </a:rPr>
              <a:t>properties</a:t>
            </a:r>
            <a:r>
              <a:rPr lang="fr-CA" sz="2200" dirty="0" smtClean="0">
                <a:solidFill>
                  <a:srgbClr val="3C5790"/>
                </a:solidFill>
                <a:sym typeface="Wingdings" pitchFamily="2" charset="2"/>
              </a:rPr>
              <a:t> of </a:t>
            </a:r>
            <a:r>
              <a:rPr lang="fr-CA" sz="2200" dirty="0" err="1" smtClean="0">
                <a:solidFill>
                  <a:srgbClr val="3C5790"/>
                </a:solidFill>
                <a:sym typeface="Wingdings" pitchFamily="2" charset="2"/>
              </a:rPr>
              <a:t>joke</a:t>
            </a:r>
            <a:endParaRPr lang="fr-CA" sz="2200" dirty="0" smtClean="0">
              <a:solidFill>
                <a:srgbClr val="3C5790"/>
              </a:solidFill>
              <a:sym typeface="Wingdings" pitchFamily="2" charset="2"/>
            </a:endParaRPr>
          </a:p>
          <a:p>
            <a:pPr lvl="2"/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Example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: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Veni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Vidi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Visa: ‘I’ came, ‘I’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saw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, ‘I’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did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a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little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shopping.</a:t>
            </a:r>
          </a:p>
          <a:p>
            <a:pPr lvl="2"/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Identify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and count the no. of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alliterations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/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rhyme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chain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in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our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e.g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pPr lvl="1"/>
            <a:r>
              <a:rPr lang="fr-CA" sz="2200" b="1" dirty="0" err="1" smtClean="0">
                <a:solidFill>
                  <a:srgbClr val="3C5790"/>
                </a:solidFill>
                <a:sym typeface="Wingdings" pitchFamily="2" charset="2"/>
              </a:rPr>
              <a:t>Antonymy</a:t>
            </a:r>
            <a:r>
              <a:rPr lang="fr-CA" sz="2200" dirty="0" smtClean="0">
                <a:solidFill>
                  <a:srgbClr val="3C5790"/>
                </a:solidFill>
                <a:sym typeface="Wingdings" pitchFamily="2" charset="2"/>
              </a:rPr>
              <a:t>: </a:t>
            </a:r>
            <a:r>
              <a:rPr lang="fr-CA" sz="2200" dirty="0" err="1" smtClean="0">
                <a:solidFill>
                  <a:srgbClr val="3C5790"/>
                </a:solidFill>
                <a:sym typeface="Wingdings" pitchFamily="2" charset="2"/>
              </a:rPr>
              <a:t>Incongruity</a:t>
            </a:r>
            <a:r>
              <a:rPr lang="fr-CA" sz="2200" dirty="0" smtClean="0">
                <a:solidFill>
                  <a:srgbClr val="3C5790"/>
                </a:solidFill>
                <a:sym typeface="Wingdings" pitchFamily="2" charset="2"/>
              </a:rPr>
              <a:t>, opposition, apparent contradiction</a:t>
            </a:r>
          </a:p>
          <a:p>
            <a:pPr lvl="2"/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Example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: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Always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try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to be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modest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and be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proud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of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it!</a:t>
            </a:r>
            <a:endParaRPr lang="fr-CA" sz="1800" dirty="0" smtClean="0">
              <a:solidFill>
                <a:srgbClr val="3C5790"/>
              </a:solidFill>
              <a:sym typeface="Wingdings" pitchFamily="2" charset="2"/>
            </a:endParaRPr>
          </a:p>
          <a:p>
            <a:pPr lvl="2"/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Identified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using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WordNet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and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similar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-to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antonymy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relation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among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parts of speech</a:t>
            </a:r>
          </a:p>
          <a:p>
            <a:pPr lvl="1"/>
            <a:r>
              <a:rPr lang="fr-CA" sz="2200" b="1" dirty="0" err="1" smtClean="0">
                <a:solidFill>
                  <a:srgbClr val="3C5790"/>
                </a:solidFill>
                <a:sym typeface="Wingdings" pitchFamily="2" charset="2"/>
              </a:rPr>
              <a:t>Adult</a:t>
            </a:r>
            <a:r>
              <a:rPr lang="fr-CA" sz="2200" b="1" dirty="0" smtClean="0">
                <a:solidFill>
                  <a:srgbClr val="3C5790"/>
                </a:solidFill>
                <a:sym typeface="Wingdings" pitchFamily="2" charset="2"/>
              </a:rPr>
              <a:t> Slang</a:t>
            </a:r>
            <a:r>
              <a:rPr lang="fr-CA" sz="2200" dirty="0" smtClean="0">
                <a:solidFill>
                  <a:srgbClr val="3C5790"/>
                </a:solidFill>
                <a:sym typeface="Wingdings" pitchFamily="2" charset="2"/>
              </a:rPr>
              <a:t>: </a:t>
            </a:r>
            <a:r>
              <a:rPr lang="fr-CA" sz="2200" dirty="0" err="1" smtClean="0">
                <a:solidFill>
                  <a:srgbClr val="3C5790"/>
                </a:solidFill>
                <a:sym typeface="Wingdings" pitchFamily="2" charset="2"/>
              </a:rPr>
              <a:t>Based</a:t>
            </a:r>
            <a:r>
              <a:rPr lang="fr-CA" sz="2200" dirty="0" smtClean="0">
                <a:solidFill>
                  <a:srgbClr val="3C5790"/>
                </a:solidFill>
                <a:sym typeface="Wingdings" pitchFamily="2" charset="2"/>
              </a:rPr>
              <a:t> on </a:t>
            </a:r>
            <a:r>
              <a:rPr lang="fr-CA" sz="2200" dirty="0" err="1" smtClean="0">
                <a:solidFill>
                  <a:srgbClr val="3C5790"/>
                </a:solidFill>
                <a:sym typeface="Wingdings" pitchFamily="2" charset="2"/>
              </a:rPr>
              <a:t>adult</a:t>
            </a:r>
            <a:r>
              <a:rPr lang="fr-CA" sz="2200" dirty="0" smtClean="0">
                <a:solidFill>
                  <a:srgbClr val="3C5790"/>
                </a:solidFill>
                <a:sym typeface="Wingdings" pitchFamily="2" charset="2"/>
              </a:rPr>
              <a:t> slang, </a:t>
            </a:r>
            <a:r>
              <a:rPr lang="fr-CA" sz="2200" dirty="0" err="1" smtClean="0">
                <a:solidFill>
                  <a:srgbClr val="3C5790"/>
                </a:solidFill>
                <a:sym typeface="Wingdings" pitchFamily="2" charset="2"/>
              </a:rPr>
              <a:t>popular</a:t>
            </a:r>
            <a:endParaRPr lang="fr-CA" sz="2200" dirty="0" smtClean="0">
              <a:solidFill>
                <a:srgbClr val="3C5790"/>
              </a:solidFill>
              <a:sym typeface="Wingdings" pitchFamily="2" charset="2"/>
            </a:endParaRPr>
          </a:p>
          <a:p>
            <a:pPr lvl="2"/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Example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: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Artificial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Insemination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: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procreation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without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b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</a:b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recreation</a:t>
            </a:r>
            <a:endParaRPr lang="fr-CA" sz="1800" dirty="0" smtClean="0">
              <a:solidFill>
                <a:srgbClr val="3C5790"/>
              </a:solidFill>
              <a:sym typeface="Wingdings" pitchFamily="2" charset="2"/>
            </a:endParaRPr>
          </a:p>
          <a:p>
            <a:pPr lvl="2"/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Extract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from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WordNet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Domains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, all the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synsets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labelled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b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</a:b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with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1800" dirty="0" err="1" smtClean="0">
                <a:solidFill>
                  <a:srgbClr val="3C5790"/>
                </a:solidFill>
                <a:sym typeface="Wingdings" pitchFamily="2" charset="2"/>
              </a:rPr>
              <a:t>domain</a:t>
            </a:r>
            <a:r>
              <a:rPr lang="fr-CA" sz="1800" dirty="0" smtClean="0">
                <a:solidFill>
                  <a:srgbClr val="3C5790"/>
                </a:solidFill>
                <a:sym typeface="Wingdings" pitchFamily="2" charset="2"/>
              </a:rPr>
              <a:t> SEXUALITY</a:t>
            </a:r>
            <a:endParaRPr lang="fr-CA" sz="1800" dirty="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</a:t>
            </a:r>
            <a:r>
              <a:rPr lang="fr-CA" err="1" smtClean="0"/>
              <a:t>Pushpak</a:t>
            </a:r>
            <a:r>
              <a:rPr lang="fr-CA" smtClean="0"/>
              <a:t> </a:t>
            </a:r>
            <a:r>
              <a:rPr lang="fr-CA" err="1" smtClean="0"/>
              <a:t>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at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071942"/>
            <a:ext cx="3429025" cy="2149353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Humour Recognition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fr-CA" sz="2600" smtClean="0">
                <a:solidFill>
                  <a:srgbClr val="3C5790"/>
                </a:solidFill>
                <a:sym typeface="Wingdings" pitchFamily="2" charset="2"/>
              </a:rPr>
              <a:t>Content </a:t>
            </a:r>
            <a:r>
              <a:rPr lang="fr-CA" sz="2600" err="1" smtClean="0">
                <a:solidFill>
                  <a:srgbClr val="3C5790"/>
                </a:solidFill>
                <a:sym typeface="Wingdings" pitchFamily="2" charset="2"/>
              </a:rPr>
              <a:t>based</a:t>
            </a:r>
            <a:r>
              <a:rPr lang="fr-CA" sz="26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600" err="1" smtClean="0">
                <a:solidFill>
                  <a:srgbClr val="3C5790"/>
                </a:solidFill>
                <a:sym typeface="Wingdings" pitchFamily="2" charset="2"/>
              </a:rPr>
              <a:t>learning</a:t>
            </a:r>
            <a:r>
              <a:rPr lang="fr-CA" sz="2600" smtClean="0">
                <a:solidFill>
                  <a:srgbClr val="3C5790"/>
                </a:solidFill>
                <a:sym typeface="Wingdings" pitchFamily="2" charset="2"/>
              </a:rPr>
              <a:t>: </a:t>
            </a:r>
            <a:r>
              <a:rPr lang="fr-CA" sz="2600" err="1" smtClean="0">
                <a:solidFill>
                  <a:srgbClr val="3C5790"/>
                </a:solidFill>
                <a:sym typeface="Wingdings" pitchFamily="2" charset="2"/>
              </a:rPr>
              <a:t>general</a:t>
            </a:r>
            <a:r>
              <a:rPr lang="fr-CA" sz="26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600" err="1" smtClean="0">
                <a:solidFill>
                  <a:srgbClr val="3C5790"/>
                </a:solidFill>
                <a:sym typeface="Wingdings" pitchFamily="2" charset="2"/>
              </a:rPr>
              <a:t>text</a:t>
            </a:r>
            <a:r>
              <a:rPr lang="fr-CA" sz="2600" smtClean="0">
                <a:solidFill>
                  <a:srgbClr val="3C5790"/>
                </a:solidFill>
                <a:sym typeface="Wingdings" pitchFamily="2" charset="2"/>
              </a:rPr>
              <a:t> classification </a:t>
            </a:r>
            <a:r>
              <a:rPr lang="fr-CA" sz="2600" err="1" smtClean="0">
                <a:solidFill>
                  <a:srgbClr val="3C5790"/>
                </a:solidFill>
                <a:sym typeface="Wingdings" pitchFamily="2" charset="2"/>
              </a:rPr>
              <a:t>problem</a:t>
            </a:r>
            <a:endParaRPr lang="fr-CA" sz="2600" smtClean="0">
              <a:solidFill>
                <a:srgbClr val="3C5790"/>
              </a:solidFill>
              <a:sym typeface="Wingdings" pitchFamily="2" charset="2"/>
            </a:endParaRPr>
          </a:p>
          <a:p>
            <a:pPr lvl="1"/>
            <a:r>
              <a:rPr lang="fr-CA" sz="2200" b="1" err="1" smtClean="0">
                <a:solidFill>
                  <a:srgbClr val="3C5790"/>
                </a:solidFill>
                <a:sym typeface="Wingdings" pitchFamily="2" charset="2"/>
              </a:rPr>
              <a:t>Naive</a:t>
            </a:r>
            <a:r>
              <a:rPr lang="fr-CA" sz="2200" b="1" smtClean="0">
                <a:solidFill>
                  <a:srgbClr val="3C5790"/>
                </a:solidFill>
                <a:sym typeface="Wingdings" pitchFamily="2" charset="2"/>
              </a:rPr>
              <a:t> Bayes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: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estimate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category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of a document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using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joint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probabilities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of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words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and documents</a:t>
            </a:r>
          </a:p>
          <a:p>
            <a:pPr lvl="1"/>
            <a:endParaRPr lang="fr-CA" sz="2200" smtClean="0">
              <a:solidFill>
                <a:srgbClr val="3C5790"/>
              </a:solidFill>
              <a:sym typeface="Wingdings" pitchFamily="2" charset="2"/>
            </a:endParaRPr>
          </a:p>
          <a:p>
            <a:pPr lvl="1"/>
            <a:r>
              <a:rPr lang="fr-CA" sz="2200" b="1" smtClean="0">
                <a:solidFill>
                  <a:srgbClr val="3C5790"/>
                </a:solidFill>
                <a:sym typeface="Wingdings" pitchFamily="2" charset="2"/>
              </a:rPr>
              <a:t>Support </a:t>
            </a:r>
            <a:r>
              <a:rPr lang="fr-CA" sz="2200" b="1" err="1" smtClean="0">
                <a:solidFill>
                  <a:srgbClr val="3C5790"/>
                </a:solidFill>
                <a:sym typeface="Wingdings" pitchFamily="2" charset="2"/>
              </a:rPr>
              <a:t>Vector</a:t>
            </a:r>
            <a:r>
              <a:rPr lang="fr-CA" sz="2200" b="1" smtClean="0">
                <a:solidFill>
                  <a:srgbClr val="3C5790"/>
                </a:solidFill>
                <a:sym typeface="Wingdings" pitchFamily="2" charset="2"/>
              </a:rPr>
              <a:t> Machines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: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binary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classifiers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which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find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hyper-plane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that best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separates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a set of +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ve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examples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from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a set of  –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ve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 </a:t>
            </a:r>
            <a:r>
              <a:rPr lang="fr-CA" sz="2200" err="1" smtClean="0">
                <a:solidFill>
                  <a:srgbClr val="3C5790"/>
                </a:solidFill>
                <a:sym typeface="Wingdings" pitchFamily="2" charset="2"/>
              </a:rPr>
              <a:t>ones</a:t>
            </a:r>
            <a:r>
              <a:rPr lang="fr-CA" sz="220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pPr lvl="1">
              <a:buNone/>
            </a:pPr>
            <a:endParaRPr lang="fr-CA" sz="2200" smtClean="0">
              <a:solidFill>
                <a:srgbClr val="3C5790"/>
              </a:solidFill>
              <a:sym typeface="Wingdings" pitchFamily="2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</a:t>
            </a:r>
            <a:r>
              <a:rPr lang="fr-CA" err="1" smtClean="0"/>
              <a:t>Pushpak</a:t>
            </a:r>
            <a:r>
              <a:rPr lang="fr-CA" smtClean="0"/>
              <a:t> </a:t>
            </a:r>
            <a:r>
              <a:rPr lang="fr-CA" err="1" smtClean="0"/>
              <a:t>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pic>
        <p:nvPicPr>
          <p:cNvPr id="7" name="Picture 6" descr="data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44" y="4714884"/>
            <a:ext cx="3554875" cy="15716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71736" y="4714884"/>
            <a:ext cx="1071570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* Reference [5]</a:t>
            </a:r>
            <a:endParaRPr lang="en-IN" sz="800"/>
          </a:p>
        </p:txBody>
      </p:sp>
      <p:sp>
        <p:nvSpPr>
          <p:cNvPr id="10" name="TextBox 9"/>
          <p:cNvSpPr txBox="1"/>
          <p:nvPr/>
        </p:nvSpPr>
        <p:spPr>
          <a:xfrm>
            <a:off x="6000760" y="4572008"/>
            <a:ext cx="1071570" cy="21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mtClean="0"/>
              <a:t>* Reference [5]</a:t>
            </a:r>
            <a:endParaRPr lang="en-IN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JAPE</a:t>
            </a:r>
            <a:br>
              <a:rPr lang="fr-CA" smtClean="0">
                <a:solidFill>
                  <a:schemeClr val="bg1"/>
                </a:solidFill>
              </a:rPr>
            </a:br>
            <a:r>
              <a:rPr lang="en-IN" smtClean="0"/>
              <a:t> </a:t>
            </a:r>
            <a:r>
              <a:rPr lang="en-IN" sz="2800" smtClean="0">
                <a:solidFill>
                  <a:schemeClr val="bg1"/>
                </a:solidFill>
              </a:rPr>
              <a:t>Joke Analysis and Production Engine (joke generator)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en-IN" sz="2600" smtClean="0">
                <a:solidFill>
                  <a:srgbClr val="3C5790"/>
                </a:solidFill>
              </a:rPr>
              <a:t>Graeme Ritchie and Kim </a:t>
            </a:r>
            <a:r>
              <a:rPr lang="en-IN" sz="2600" err="1" smtClean="0">
                <a:solidFill>
                  <a:srgbClr val="3C5790"/>
                </a:solidFill>
              </a:rPr>
              <a:t>Binsted</a:t>
            </a:r>
            <a:r>
              <a:rPr lang="en-IN" sz="2600" smtClean="0">
                <a:solidFill>
                  <a:srgbClr val="3C5790"/>
                </a:solidFill>
              </a:rPr>
              <a:t> in 1994 described a computer program, JAPE, designed to generate question-answer-type puns from a general, non-humorous lexicon</a:t>
            </a:r>
            <a:endParaRPr lang="fr-CA" sz="2600" smtClean="0">
              <a:solidFill>
                <a:srgbClr val="3C5790"/>
              </a:solidFill>
            </a:endParaRPr>
          </a:p>
          <a:p>
            <a:r>
              <a:rPr lang="fr-CA" sz="2600" smtClean="0">
                <a:solidFill>
                  <a:srgbClr val="3C5790"/>
                </a:solidFill>
              </a:rPr>
              <a:t>A </a:t>
            </a:r>
            <a:r>
              <a:rPr lang="fr-CA" sz="2600" err="1" smtClean="0">
                <a:solidFill>
                  <a:srgbClr val="3C5790"/>
                </a:solidFill>
              </a:rPr>
              <a:t>riddle</a:t>
            </a:r>
            <a:r>
              <a:rPr lang="fr-CA" sz="2600" smtClean="0">
                <a:solidFill>
                  <a:srgbClr val="3C5790"/>
                </a:solidFill>
              </a:rPr>
              <a:t> generator capable of </a:t>
            </a:r>
            <a:r>
              <a:rPr lang="fr-CA" sz="2600" err="1" smtClean="0">
                <a:solidFill>
                  <a:srgbClr val="3C5790"/>
                </a:solidFill>
              </a:rPr>
              <a:t>producing</a:t>
            </a:r>
            <a:r>
              <a:rPr lang="fr-CA" sz="2600" smtClean="0">
                <a:solidFill>
                  <a:srgbClr val="3C5790"/>
                </a:solidFill>
              </a:rPr>
              <a:t> simple </a:t>
            </a:r>
            <a:r>
              <a:rPr lang="fr-CA" sz="2600" err="1" smtClean="0">
                <a:solidFill>
                  <a:srgbClr val="3C5790"/>
                </a:solidFill>
              </a:rPr>
              <a:t>punning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riddles</a:t>
            </a:r>
            <a:endParaRPr lang="fr-CA" sz="2600" smtClean="0">
              <a:solidFill>
                <a:srgbClr val="3C5790"/>
              </a:solidFill>
            </a:endParaRPr>
          </a:p>
          <a:p>
            <a:r>
              <a:rPr lang="fr-CA" sz="2600" smtClean="0">
                <a:solidFill>
                  <a:srgbClr val="3C5790"/>
                </a:solidFill>
              </a:rPr>
              <a:t>Natural </a:t>
            </a:r>
            <a:r>
              <a:rPr lang="fr-CA" sz="2600" err="1" smtClean="0">
                <a:solidFill>
                  <a:srgbClr val="3C5790"/>
                </a:solidFill>
              </a:rPr>
              <a:t>decomposition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into</a:t>
            </a:r>
            <a:r>
              <a:rPr lang="fr-CA" sz="2600" smtClean="0">
                <a:solidFill>
                  <a:srgbClr val="3C5790"/>
                </a:solidFill>
              </a:rPr>
              <a:t> a </a:t>
            </a:r>
            <a:r>
              <a:rPr lang="fr-CA" sz="2600" err="1" smtClean="0">
                <a:solidFill>
                  <a:srgbClr val="3C5790"/>
                </a:solidFill>
              </a:rPr>
              <a:t>set-up</a:t>
            </a:r>
            <a:r>
              <a:rPr lang="fr-CA" sz="2600" smtClean="0">
                <a:solidFill>
                  <a:srgbClr val="3C5790"/>
                </a:solidFill>
              </a:rPr>
              <a:t> and a punch line</a:t>
            </a:r>
          </a:p>
          <a:p>
            <a:r>
              <a:rPr lang="fr-CA" sz="2600" err="1" smtClean="0">
                <a:solidFill>
                  <a:srgbClr val="3C5790"/>
                </a:solidFill>
              </a:rPr>
              <a:t>With</a:t>
            </a:r>
            <a:r>
              <a:rPr lang="fr-CA" sz="2600" smtClean="0">
                <a:solidFill>
                  <a:srgbClr val="3C5790"/>
                </a:solidFill>
              </a:rPr>
              <a:t> a set of </a:t>
            </a:r>
            <a:r>
              <a:rPr lang="fr-CA" sz="2600" err="1" smtClean="0">
                <a:solidFill>
                  <a:srgbClr val="3C5790"/>
                </a:solidFill>
              </a:rPr>
              <a:t>symbolic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rules</a:t>
            </a:r>
            <a:r>
              <a:rPr lang="fr-CA" sz="2600" smtClean="0">
                <a:solidFill>
                  <a:srgbClr val="3C5790"/>
                </a:solidFill>
              </a:rPr>
              <a:t> about </a:t>
            </a:r>
            <a:r>
              <a:rPr lang="fr-CA" sz="2600" err="1" smtClean="0">
                <a:solidFill>
                  <a:srgbClr val="3C5790"/>
                </a:solidFill>
              </a:rPr>
              <a:t>suitable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meaning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combinations</a:t>
            </a:r>
            <a:r>
              <a:rPr lang="fr-CA" sz="2600" smtClean="0">
                <a:solidFill>
                  <a:srgbClr val="3C5790"/>
                </a:solidFill>
              </a:rPr>
              <a:t> and </a:t>
            </a:r>
            <a:r>
              <a:rPr lang="fr-CA" sz="2600" err="1" smtClean="0">
                <a:solidFill>
                  <a:srgbClr val="3C5790"/>
                </a:solidFill>
              </a:rPr>
              <a:t>textual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forms</a:t>
            </a:r>
            <a:r>
              <a:rPr lang="fr-CA" sz="2600" smtClean="0">
                <a:solidFill>
                  <a:srgbClr val="3C5790"/>
                </a:solidFill>
              </a:rPr>
              <a:t> and </a:t>
            </a:r>
            <a:r>
              <a:rPr lang="fr-CA" sz="2600" err="1" smtClean="0">
                <a:solidFill>
                  <a:srgbClr val="3C5790"/>
                </a:solidFill>
              </a:rPr>
              <a:t>also</a:t>
            </a:r>
            <a:r>
              <a:rPr lang="fr-CA" sz="2600" smtClean="0">
                <a:solidFill>
                  <a:srgbClr val="3C5790"/>
                </a:solidFill>
              </a:rPr>
              <a:t> a large </a:t>
            </a:r>
            <a:r>
              <a:rPr lang="fr-CA" sz="2600" err="1" smtClean="0">
                <a:solidFill>
                  <a:srgbClr val="3C5790"/>
                </a:solidFill>
              </a:rPr>
              <a:t>natural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language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lexicon</a:t>
            </a:r>
            <a:r>
              <a:rPr lang="fr-CA" sz="2600" smtClean="0">
                <a:solidFill>
                  <a:srgbClr val="3C5790"/>
                </a:solidFill>
              </a:rPr>
              <a:t>, </a:t>
            </a:r>
            <a:r>
              <a:rPr lang="fr-CA" sz="2600" err="1" smtClean="0">
                <a:solidFill>
                  <a:srgbClr val="3C5790"/>
                </a:solidFill>
              </a:rPr>
              <a:t>it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can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produce</a:t>
            </a:r>
            <a:r>
              <a:rPr lang="fr-CA" sz="2600" smtClean="0">
                <a:solidFill>
                  <a:srgbClr val="3C5790"/>
                </a:solidFill>
              </a:rPr>
              <a:t> Q&amp;A </a:t>
            </a:r>
            <a:r>
              <a:rPr lang="fr-CA" sz="2600" err="1" smtClean="0">
                <a:solidFill>
                  <a:srgbClr val="3C5790"/>
                </a:solidFill>
              </a:rPr>
              <a:t>puns</a:t>
            </a:r>
            <a:endParaRPr lang="fr-CA" sz="2600" smtClean="0">
              <a:solidFill>
                <a:srgbClr val="3C5790"/>
              </a:solidFill>
            </a:endParaRPr>
          </a:p>
          <a:p>
            <a:endParaRPr lang="fr-CA" sz="26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JAPE: Example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en-US" sz="2600" smtClean="0">
                <a:solidFill>
                  <a:srgbClr val="3C5790"/>
                </a:solidFill>
              </a:rPr>
              <a:t>Question: What kind of a murderer has a moral </a:t>
            </a:r>
            <a:r>
              <a:rPr lang="en-US" sz="2600" err="1" smtClean="0">
                <a:solidFill>
                  <a:srgbClr val="3C5790"/>
                </a:solidFill>
              </a:rPr>
              <a:t>fibre</a:t>
            </a:r>
            <a:r>
              <a:rPr lang="en-US" sz="2600" smtClean="0">
                <a:solidFill>
                  <a:srgbClr val="3C5790"/>
                </a:solidFill>
              </a:rPr>
              <a:t>?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Processing: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Murderer is a killer</a:t>
            </a:r>
          </a:p>
          <a:p>
            <a:pPr lvl="1"/>
            <a:r>
              <a:rPr lang="en-US" sz="2200" err="1" smtClean="0">
                <a:solidFill>
                  <a:srgbClr val="3C5790"/>
                </a:solidFill>
              </a:rPr>
              <a:t>Fibre</a:t>
            </a:r>
            <a:r>
              <a:rPr lang="en-US" sz="2200" smtClean="0">
                <a:solidFill>
                  <a:srgbClr val="3C5790"/>
                </a:solidFill>
              </a:rPr>
              <a:t> is present in food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Cereal is also a food 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Cereal sounds like serial (Phonological punning component)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Serial-killer makes a meaningful phrase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Answer: A cereal killer!</a:t>
            </a:r>
          </a:p>
          <a:p>
            <a:endParaRPr lang="en-US" sz="2600" smtClean="0">
              <a:solidFill>
                <a:srgbClr val="3C5790"/>
              </a:solidFill>
            </a:endParaRPr>
          </a:p>
          <a:p>
            <a:endParaRPr lang="en-IN" sz="2600" smtClean="0">
              <a:solidFill>
                <a:srgbClr val="3C5790"/>
              </a:solidFill>
            </a:endParaRPr>
          </a:p>
          <a:p>
            <a:endParaRPr lang="fr-CA" sz="26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472518" cy="4500562"/>
          </a:xfrm>
        </p:spPr>
        <p:txBody>
          <a:bodyPr/>
          <a:lstStyle/>
          <a:p>
            <a:r>
              <a:rPr lang="en-IN" sz="2600" smtClean="0">
                <a:solidFill>
                  <a:srgbClr val="3C5790"/>
                </a:solidFill>
              </a:rPr>
              <a:t>The use of humour is a complex and puzzling human behaviour and hence is of scientific interest.</a:t>
            </a:r>
          </a:p>
          <a:p>
            <a:pPr>
              <a:buNone/>
            </a:pPr>
            <a:endParaRPr lang="en-IN" sz="2600" smtClean="0">
              <a:solidFill>
                <a:srgbClr val="3C5790"/>
              </a:solidFill>
            </a:endParaRPr>
          </a:p>
          <a:p>
            <a:endParaRPr lang="en-US" sz="14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</a:t>
            </a:r>
            <a:r>
              <a:rPr lang="fr-CA" err="1" smtClean="0"/>
              <a:t>Pushpak</a:t>
            </a:r>
            <a:r>
              <a:rPr lang="fr-CA" smtClean="0"/>
              <a:t>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pic>
        <p:nvPicPr>
          <p:cNvPr id="10" name="Picture 9" descr="coll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794" y="3000372"/>
            <a:ext cx="5500726" cy="20002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14480" y="5500703"/>
            <a:ext cx="52149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smtClean="0">
                <a:solidFill>
                  <a:schemeClr val="bg1">
                    <a:lumMod val="65000"/>
                  </a:schemeClr>
                </a:solidFill>
              </a:rPr>
              <a:t>http://www.newscientist.com/article/dn1719-computer-crack-funnier-than-many-human-jokes.html</a:t>
            </a:r>
          </a:p>
          <a:p>
            <a:r>
              <a:rPr lang="en-IN" sz="900" smtClean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endParaRPr lang="en-IN" sz="9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 descr="2921908163_e04648c391_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71810"/>
            <a:ext cx="2000232" cy="2857520"/>
          </a:xfrm>
          <a:prstGeom prst="rect">
            <a:avLst/>
          </a:prstGeom>
        </p:spPr>
      </p:pic>
      <p:pic>
        <p:nvPicPr>
          <p:cNvPr id="12" name="Picture 11" descr="collag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70" y="4929198"/>
            <a:ext cx="5257927" cy="5476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5929330"/>
            <a:ext cx="192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smtClean="0">
                <a:solidFill>
                  <a:schemeClr val="bg1">
                    <a:lumMod val="65000"/>
                  </a:schemeClr>
                </a:solidFill>
              </a:rPr>
              <a:t>http://farm4.static.flickr.com/3262/2921908163_e04648c391_o.jpg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Pun Generation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en-US" sz="2600" smtClean="0">
                <a:solidFill>
                  <a:srgbClr val="3C5790"/>
                </a:solidFill>
              </a:rPr>
              <a:t>Pun generation usually uses the inherent ambiguity in the linguistics</a:t>
            </a:r>
          </a:p>
          <a:p>
            <a:r>
              <a:rPr lang="en-US" sz="2600" b="1" smtClean="0">
                <a:solidFill>
                  <a:srgbClr val="3C5790"/>
                </a:solidFill>
              </a:rPr>
              <a:t>Homophonic Pun: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Exploits word pairs that sound alike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This is done by syllable substitution (confuse syllables in a word), word substitution (confuse entire word), metathesis (reversal of sounds and words).</a:t>
            </a:r>
          </a:p>
          <a:p>
            <a:pPr lvl="1"/>
            <a:r>
              <a:rPr lang="en-IN" sz="2200" smtClean="0">
                <a:solidFill>
                  <a:srgbClr val="3C5790"/>
                </a:solidFill>
              </a:rPr>
              <a:t>Metathesis Example: What is the difference between a </a:t>
            </a:r>
            <a:br>
              <a:rPr lang="en-IN" sz="2200" smtClean="0">
                <a:solidFill>
                  <a:srgbClr val="3C5790"/>
                </a:solidFill>
              </a:rPr>
            </a:br>
            <a:r>
              <a:rPr lang="en-IN" sz="2200" smtClean="0">
                <a:solidFill>
                  <a:srgbClr val="3C5790"/>
                </a:solidFill>
              </a:rPr>
              <a:t>torn flag and a postage stamp? One’s a tattered </a:t>
            </a:r>
            <a:br>
              <a:rPr lang="en-IN" sz="2200" smtClean="0">
                <a:solidFill>
                  <a:srgbClr val="3C5790"/>
                </a:solidFill>
              </a:rPr>
            </a:br>
            <a:r>
              <a:rPr lang="en-IN" sz="2200" smtClean="0">
                <a:solidFill>
                  <a:srgbClr val="3C5790"/>
                </a:solidFill>
              </a:rPr>
              <a:t>banner and the other’s a battered tanner!</a:t>
            </a:r>
            <a:endParaRPr lang="en-US" sz="2200" smtClean="0">
              <a:solidFill>
                <a:srgbClr val="3C5790"/>
              </a:solidFill>
            </a:endParaRPr>
          </a:p>
          <a:p>
            <a:endParaRPr lang="en-US" sz="2600" b="1" smtClean="0">
              <a:solidFill>
                <a:srgbClr val="3C5790"/>
              </a:solidFill>
            </a:endParaRPr>
          </a:p>
          <a:p>
            <a:pPr lvl="1"/>
            <a:endParaRPr lang="en-US" sz="2200" smtClean="0">
              <a:solidFill>
                <a:srgbClr val="3C5790"/>
              </a:solidFill>
            </a:endParaRPr>
          </a:p>
          <a:p>
            <a:endParaRPr lang="en-US" sz="2600" smtClean="0">
              <a:solidFill>
                <a:srgbClr val="3C5790"/>
              </a:solidFill>
            </a:endParaRPr>
          </a:p>
          <a:p>
            <a:endParaRPr lang="fr-CA" sz="26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Pun Generation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en-US" sz="2600" b="1" smtClean="0">
                <a:solidFill>
                  <a:srgbClr val="3C5790"/>
                </a:solidFill>
              </a:rPr>
              <a:t>Homographic Pun: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Exploits different words or word meanings which are spelt the same way but possess different meanings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Example: </a:t>
            </a:r>
            <a:r>
              <a:rPr lang="en-IN" sz="2200" smtClean="0">
                <a:solidFill>
                  <a:srgbClr val="3C5790"/>
                </a:solidFill>
              </a:rPr>
              <a:t>"pen" for writing instrument or animal enclosure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Homographic puns using words with the same spelling but different pronunciations are called ‘</a:t>
            </a:r>
            <a:r>
              <a:rPr lang="en-US" sz="2200" b="1" err="1" smtClean="0">
                <a:solidFill>
                  <a:srgbClr val="3C5790"/>
                </a:solidFill>
              </a:rPr>
              <a:t>heteronymic</a:t>
            </a:r>
            <a:r>
              <a:rPr lang="en-US" sz="2200" b="1" smtClean="0">
                <a:solidFill>
                  <a:srgbClr val="3C5790"/>
                </a:solidFill>
              </a:rPr>
              <a:t>’</a:t>
            </a:r>
            <a:r>
              <a:rPr lang="en-US" sz="2200" smtClean="0">
                <a:solidFill>
                  <a:srgbClr val="3C5790"/>
                </a:solidFill>
              </a:rPr>
              <a:t> pun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Example: </a:t>
            </a:r>
            <a:r>
              <a:rPr lang="en-IN" sz="2200" smtClean="0">
                <a:solidFill>
                  <a:srgbClr val="3C5790"/>
                </a:solidFill>
              </a:rPr>
              <a:t>You can “tune a” guitar, but you can't “tuna” fish. Unless of course, you play “bass”.</a:t>
            </a:r>
            <a:endParaRPr lang="en-US" sz="2200" smtClean="0">
              <a:solidFill>
                <a:srgbClr val="3C5790"/>
              </a:solidFill>
            </a:endParaRPr>
          </a:p>
          <a:p>
            <a:pPr lvl="1"/>
            <a:endParaRPr lang="en-US" sz="2200" smtClean="0">
              <a:solidFill>
                <a:srgbClr val="3C5790"/>
              </a:solidFill>
            </a:endParaRPr>
          </a:p>
          <a:p>
            <a:endParaRPr lang="en-US" sz="2600" smtClean="0">
              <a:solidFill>
                <a:srgbClr val="3C5790"/>
              </a:solidFill>
            </a:endParaRPr>
          </a:p>
          <a:p>
            <a:endParaRPr lang="fr-CA" sz="26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Pun Generation: Example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en-US" sz="2000" smtClean="0">
                <a:solidFill>
                  <a:srgbClr val="3C5790"/>
                </a:solidFill>
              </a:rPr>
              <a:t>What did the egg say in the monastery?</a:t>
            </a:r>
          </a:p>
          <a:p>
            <a:pPr>
              <a:buNone/>
            </a:pPr>
            <a:r>
              <a:rPr lang="en-US" sz="2000" smtClean="0">
                <a:solidFill>
                  <a:srgbClr val="3C5790"/>
                </a:solidFill>
              </a:rPr>
              <a:t>	Out of the frying pan, into the friar.</a:t>
            </a:r>
          </a:p>
          <a:p>
            <a:pPr>
              <a:buNone/>
            </a:pPr>
            <a:endParaRPr lang="en-US" sz="2200" smtClean="0">
              <a:solidFill>
                <a:srgbClr val="3C5790"/>
              </a:solidFill>
            </a:endParaRPr>
          </a:p>
          <a:p>
            <a:endParaRPr lang="en-US" sz="2600" smtClean="0">
              <a:solidFill>
                <a:srgbClr val="3C5790"/>
              </a:solidFill>
            </a:endParaRPr>
          </a:p>
          <a:p>
            <a:endParaRPr lang="fr-CA" sz="26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6" name="Picture 5" descr="pun_generati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2857496"/>
            <a:ext cx="6429420" cy="35480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7884" y="2571744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* Reference [2]</a:t>
            </a:r>
            <a:endParaRPr lang="en-IN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solidFill>
                  <a:schemeClr val="bg1"/>
                </a:solidFill>
              </a:rPr>
              <a:t>HAHAcronym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en-US" sz="2600" smtClean="0">
                <a:solidFill>
                  <a:srgbClr val="3C5790"/>
                </a:solidFill>
              </a:rPr>
              <a:t>First European project devoted to computational </a:t>
            </a:r>
            <a:r>
              <a:rPr lang="en-US" sz="2600" err="1" smtClean="0">
                <a:solidFill>
                  <a:srgbClr val="3C5790"/>
                </a:solidFill>
              </a:rPr>
              <a:t>humour</a:t>
            </a:r>
            <a:endParaRPr lang="en-US" sz="2600" smtClean="0">
              <a:solidFill>
                <a:srgbClr val="3C5790"/>
              </a:solidFill>
            </a:endParaRPr>
          </a:p>
          <a:p>
            <a:r>
              <a:rPr lang="en-US" sz="2600" smtClean="0">
                <a:solidFill>
                  <a:srgbClr val="3C5790"/>
                </a:solidFill>
              </a:rPr>
              <a:t>Aim to automatically generate humorous versions of existing acronyms or to produce new amusing acronyms constrained to be a valid vocabulary word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Examples: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CBI : Cheapest Bureau of Intimidation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FAINT : Folksy </a:t>
            </a:r>
            <a:r>
              <a:rPr lang="en-US" sz="2200" err="1" smtClean="0">
                <a:solidFill>
                  <a:srgbClr val="3C5790"/>
                </a:solidFill>
              </a:rPr>
              <a:t>Acritical</a:t>
            </a:r>
            <a:r>
              <a:rPr lang="en-US" sz="2200" smtClean="0">
                <a:solidFill>
                  <a:srgbClr val="3C5790"/>
                </a:solidFill>
              </a:rPr>
              <a:t> Instruction for Nescience Teaching</a:t>
            </a:r>
          </a:p>
          <a:p>
            <a:pPr lvl="1"/>
            <a:r>
              <a:rPr lang="en-US" sz="2200" smtClean="0">
                <a:solidFill>
                  <a:srgbClr val="3C5790"/>
                </a:solidFill>
              </a:rPr>
              <a:t>IIT : Institute of Infinite Tension </a:t>
            </a:r>
            <a:r>
              <a:rPr lang="en-US" sz="2200" smtClean="0">
                <a:solidFill>
                  <a:srgbClr val="3C5790"/>
                </a:solidFill>
                <a:sym typeface="Wingdings" pitchFamily="2" charset="2"/>
              </a:rPr>
              <a:t></a:t>
            </a:r>
            <a:endParaRPr lang="en-IN" sz="2200" smtClean="0">
              <a:solidFill>
                <a:srgbClr val="3C5790"/>
              </a:solidFill>
            </a:endParaRPr>
          </a:p>
          <a:p>
            <a:endParaRPr lang="fr-CA" sz="26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solidFill>
                  <a:schemeClr val="bg1"/>
                </a:solidFill>
              </a:rPr>
              <a:t>HAHAcronym</a:t>
            </a:r>
            <a:r>
              <a:rPr lang="en-US" smtClean="0">
                <a:solidFill>
                  <a:schemeClr val="bg1"/>
                </a:solidFill>
              </a:rPr>
              <a:t>: Implementation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fr-CA" sz="2600" err="1" smtClean="0">
                <a:solidFill>
                  <a:srgbClr val="3C5790"/>
                </a:solidFill>
              </a:rPr>
              <a:t>Algorithm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Schema</a:t>
            </a:r>
            <a:r>
              <a:rPr lang="fr-CA" sz="2600" smtClean="0">
                <a:solidFill>
                  <a:srgbClr val="3C5790"/>
                </a:solidFill>
              </a:rPr>
              <a:t>:</a:t>
            </a:r>
            <a:endParaRPr lang="fr-CA" sz="2200" smtClean="0">
              <a:solidFill>
                <a:srgbClr val="3C5790"/>
              </a:solidFill>
            </a:endParaRPr>
          </a:p>
          <a:p>
            <a:pPr lvl="1"/>
            <a:r>
              <a:rPr lang="fr-CA" sz="2200" err="1" smtClean="0">
                <a:solidFill>
                  <a:srgbClr val="3C5790"/>
                </a:solidFill>
              </a:rPr>
              <a:t>Acronym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parsing</a:t>
            </a:r>
            <a:r>
              <a:rPr lang="fr-CA" sz="2200" smtClean="0">
                <a:solidFill>
                  <a:srgbClr val="3C5790"/>
                </a:solidFill>
              </a:rPr>
              <a:t> and construction of a </a:t>
            </a:r>
            <a:r>
              <a:rPr lang="fr-CA" sz="2200" err="1" smtClean="0">
                <a:solidFill>
                  <a:srgbClr val="3C5790"/>
                </a:solidFill>
              </a:rPr>
              <a:t>logical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form</a:t>
            </a:r>
            <a:endParaRPr lang="fr-CA" sz="2200" smtClean="0">
              <a:solidFill>
                <a:srgbClr val="3C5790"/>
              </a:solidFill>
            </a:endParaRPr>
          </a:p>
          <a:p>
            <a:pPr lvl="1"/>
            <a:r>
              <a:rPr lang="fr-CA" sz="2200" err="1" smtClean="0">
                <a:solidFill>
                  <a:srgbClr val="3C5790"/>
                </a:solidFill>
              </a:rPr>
              <a:t>Choice</a:t>
            </a:r>
            <a:r>
              <a:rPr lang="fr-CA" sz="2200" smtClean="0">
                <a:solidFill>
                  <a:srgbClr val="3C5790"/>
                </a:solidFill>
              </a:rPr>
              <a:t> of </a:t>
            </a:r>
            <a:r>
              <a:rPr lang="fr-CA" sz="2200" err="1" smtClean="0">
                <a:solidFill>
                  <a:srgbClr val="3C5790"/>
                </a:solidFill>
              </a:rPr>
              <a:t>what</a:t>
            </a:r>
            <a:r>
              <a:rPr lang="fr-CA" sz="2200" smtClean="0">
                <a:solidFill>
                  <a:srgbClr val="3C5790"/>
                </a:solidFill>
              </a:rPr>
              <a:t> to </a:t>
            </a:r>
            <a:r>
              <a:rPr lang="fr-CA" sz="2200" err="1" smtClean="0">
                <a:solidFill>
                  <a:srgbClr val="3C5790"/>
                </a:solidFill>
              </a:rPr>
              <a:t>keep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unchanged</a:t>
            </a:r>
            <a:r>
              <a:rPr lang="fr-CA" sz="2200" smtClean="0">
                <a:solidFill>
                  <a:srgbClr val="3C5790"/>
                </a:solidFill>
              </a:rPr>
              <a:t> and </a:t>
            </a:r>
            <a:r>
              <a:rPr lang="fr-CA" sz="2200" err="1" smtClean="0">
                <a:solidFill>
                  <a:srgbClr val="3C5790"/>
                </a:solidFill>
              </a:rPr>
              <a:t>what</a:t>
            </a:r>
            <a:r>
              <a:rPr lang="fr-CA" sz="2200" smtClean="0">
                <a:solidFill>
                  <a:srgbClr val="3C5790"/>
                </a:solidFill>
              </a:rPr>
              <a:t> to </a:t>
            </a:r>
            <a:r>
              <a:rPr lang="fr-CA" sz="2200" err="1" smtClean="0">
                <a:solidFill>
                  <a:srgbClr val="3C5790"/>
                </a:solidFill>
              </a:rPr>
              <a:t>modify</a:t>
            </a:r>
            <a:r>
              <a:rPr lang="fr-CA" sz="2200" smtClean="0">
                <a:solidFill>
                  <a:srgbClr val="3C5790"/>
                </a:solidFill>
              </a:rPr>
              <a:t> (adjectives)</a:t>
            </a:r>
          </a:p>
          <a:p>
            <a:pPr lvl="1"/>
            <a:r>
              <a:rPr lang="fr-CA" sz="2200" smtClean="0">
                <a:solidFill>
                  <a:srgbClr val="3C5790"/>
                </a:solidFill>
              </a:rPr>
              <a:t>Look for possible initial </a:t>
            </a:r>
            <a:r>
              <a:rPr lang="fr-CA" sz="2200" err="1" smtClean="0">
                <a:solidFill>
                  <a:srgbClr val="3C5790"/>
                </a:solidFill>
              </a:rPr>
              <a:t>letter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preserving</a:t>
            </a:r>
            <a:r>
              <a:rPr lang="fr-CA" sz="2200" smtClean="0">
                <a:solidFill>
                  <a:srgbClr val="3C5790"/>
                </a:solidFill>
              </a:rPr>
              <a:t>, substitutions</a:t>
            </a:r>
          </a:p>
          <a:p>
            <a:r>
              <a:rPr lang="fr-CA" sz="2600" err="1" smtClean="0">
                <a:solidFill>
                  <a:srgbClr val="3C5790"/>
                </a:solidFill>
              </a:rPr>
              <a:t>Resources</a:t>
            </a:r>
            <a:r>
              <a:rPr lang="fr-CA" sz="2600" smtClean="0">
                <a:solidFill>
                  <a:srgbClr val="3C5790"/>
                </a:solidFill>
              </a:rPr>
              <a:t>/</a:t>
            </a:r>
            <a:r>
              <a:rPr lang="fr-CA" sz="2600" err="1" smtClean="0">
                <a:solidFill>
                  <a:srgbClr val="3C5790"/>
                </a:solidFill>
              </a:rPr>
              <a:t>methods</a:t>
            </a:r>
            <a:r>
              <a:rPr lang="fr-CA" sz="2600" smtClean="0">
                <a:solidFill>
                  <a:srgbClr val="3C5790"/>
                </a:solidFill>
              </a:rPr>
              <a:t> </a:t>
            </a:r>
            <a:r>
              <a:rPr lang="fr-CA" sz="2600" err="1" smtClean="0">
                <a:solidFill>
                  <a:srgbClr val="3C5790"/>
                </a:solidFill>
              </a:rPr>
              <a:t>used</a:t>
            </a:r>
            <a:r>
              <a:rPr lang="fr-CA" sz="260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fr-CA" sz="2200" err="1" smtClean="0">
                <a:solidFill>
                  <a:srgbClr val="3C5790"/>
                </a:solidFill>
              </a:rPr>
              <a:t>WordNet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domains</a:t>
            </a:r>
            <a:r>
              <a:rPr lang="fr-CA" sz="2200" smtClean="0">
                <a:solidFill>
                  <a:srgbClr val="3C5790"/>
                </a:solidFill>
              </a:rPr>
              <a:t>, </a:t>
            </a:r>
            <a:r>
              <a:rPr lang="fr-CA" sz="2200" err="1" smtClean="0">
                <a:solidFill>
                  <a:srgbClr val="3C5790"/>
                </a:solidFill>
              </a:rPr>
              <a:t>domain</a:t>
            </a:r>
            <a:r>
              <a:rPr lang="fr-CA" sz="2200" smtClean="0">
                <a:solidFill>
                  <a:srgbClr val="3C5790"/>
                </a:solidFill>
              </a:rPr>
              <a:t> labels</a:t>
            </a:r>
          </a:p>
          <a:p>
            <a:pPr lvl="1"/>
            <a:r>
              <a:rPr lang="fr-CA" sz="2200" smtClean="0">
                <a:solidFill>
                  <a:srgbClr val="3C5790"/>
                </a:solidFill>
              </a:rPr>
              <a:t>Independent structure of </a:t>
            </a:r>
            <a:r>
              <a:rPr lang="fr-CA" sz="2200" err="1" smtClean="0">
                <a:solidFill>
                  <a:srgbClr val="3C5790"/>
                </a:solidFill>
              </a:rPr>
              <a:t>domain</a:t>
            </a:r>
            <a:r>
              <a:rPr lang="fr-CA" sz="2200" smtClean="0">
                <a:solidFill>
                  <a:srgbClr val="3C5790"/>
                </a:solidFill>
              </a:rPr>
              <a:t> opposition to </a:t>
            </a:r>
            <a:r>
              <a:rPr lang="fr-CA" sz="2200" err="1" smtClean="0">
                <a:solidFill>
                  <a:srgbClr val="3C5790"/>
                </a:solidFill>
              </a:rPr>
              <a:t>generate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incongruity</a:t>
            </a:r>
            <a:endParaRPr lang="fr-CA" sz="2200" smtClean="0">
              <a:solidFill>
                <a:srgbClr val="3C5790"/>
              </a:solidFill>
            </a:endParaRPr>
          </a:p>
          <a:p>
            <a:pPr lvl="1"/>
            <a:r>
              <a:rPr lang="fr-CA" sz="2200" err="1" smtClean="0">
                <a:solidFill>
                  <a:srgbClr val="3C5790"/>
                </a:solidFill>
              </a:rPr>
              <a:t>Acronyms</a:t>
            </a:r>
            <a:r>
              <a:rPr lang="fr-CA" sz="2200" smtClean="0">
                <a:solidFill>
                  <a:srgbClr val="3C5790"/>
                </a:solidFill>
              </a:rPr>
              <a:t>, </a:t>
            </a:r>
            <a:r>
              <a:rPr lang="fr-CA" sz="2200" err="1" smtClean="0">
                <a:solidFill>
                  <a:srgbClr val="3C5790"/>
                </a:solidFill>
              </a:rPr>
              <a:t>grammars</a:t>
            </a:r>
            <a:r>
              <a:rPr lang="fr-CA" sz="2200" smtClean="0">
                <a:solidFill>
                  <a:srgbClr val="3C5790"/>
                </a:solidFill>
              </a:rPr>
              <a:t>, </a:t>
            </a:r>
            <a:r>
              <a:rPr lang="fr-CA" sz="2200" err="1" smtClean="0">
                <a:solidFill>
                  <a:srgbClr val="3C5790"/>
                </a:solidFill>
              </a:rPr>
              <a:t>rhyming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dictionaries</a:t>
            </a:r>
            <a:r>
              <a:rPr lang="fr-CA" sz="2200" smtClean="0">
                <a:solidFill>
                  <a:srgbClr val="3C5790"/>
                </a:solidFill>
              </a:rPr>
              <a:t>, </a:t>
            </a:r>
            <a:br>
              <a:rPr lang="fr-CA" sz="2200" smtClean="0">
                <a:solidFill>
                  <a:srgbClr val="3C5790"/>
                </a:solidFill>
              </a:rPr>
            </a:br>
            <a:r>
              <a:rPr lang="fr-CA" sz="2200" err="1" smtClean="0">
                <a:solidFill>
                  <a:srgbClr val="3C5790"/>
                </a:solidFill>
              </a:rPr>
              <a:t>proper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noun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databases</a:t>
            </a:r>
            <a:endParaRPr lang="fr-CA" sz="22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>
          <a:xfrm>
            <a:off x="457200" y="3571876"/>
            <a:ext cx="8229600" cy="1285884"/>
          </a:xfrm>
        </p:spPr>
        <p:txBody>
          <a:bodyPr/>
          <a:lstStyle/>
          <a:p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5 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Applications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endParaRPr lang="fr-CA" sz="600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8215338" y="6000768"/>
            <a:ext cx="642942" cy="571482"/>
          </a:xfrm>
        </p:spPr>
        <p:txBody>
          <a:bodyPr/>
          <a:lstStyle/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Applications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fr-CA" sz="2200" smtClean="0">
                <a:solidFill>
                  <a:srgbClr val="3C5790"/>
                </a:solidFill>
              </a:rPr>
              <a:t>Use as a humour generator (e.g. JAPE, HAHAcronym), humour </a:t>
            </a:r>
            <a:r>
              <a:rPr lang="fr-CA" sz="2200" err="1" smtClean="0">
                <a:solidFill>
                  <a:srgbClr val="3C5790"/>
                </a:solidFill>
              </a:rPr>
              <a:t>understander</a:t>
            </a:r>
            <a:r>
              <a:rPr lang="fr-CA" sz="2200" smtClean="0">
                <a:solidFill>
                  <a:srgbClr val="3C5790"/>
                </a:solidFill>
              </a:rPr>
              <a:t>, humour appreciator</a:t>
            </a:r>
          </a:p>
          <a:p>
            <a:r>
              <a:rPr lang="fr-CA" sz="2200" smtClean="0">
                <a:solidFill>
                  <a:srgbClr val="3C5790"/>
                </a:solidFill>
              </a:rPr>
              <a:t>Generation of chat bots, </a:t>
            </a:r>
            <a:r>
              <a:rPr lang="fr-CA" sz="2200" err="1" smtClean="0">
                <a:solidFill>
                  <a:srgbClr val="3C5790"/>
                </a:solidFill>
              </a:rPr>
              <a:t>so</a:t>
            </a:r>
            <a:r>
              <a:rPr lang="fr-CA" sz="2200" smtClean="0">
                <a:solidFill>
                  <a:srgbClr val="3C5790"/>
                </a:solidFill>
              </a:rPr>
              <a:t> that computer </a:t>
            </a:r>
            <a:r>
              <a:rPr lang="fr-CA" sz="2200" err="1" smtClean="0">
                <a:solidFill>
                  <a:srgbClr val="3C5790"/>
                </a:solidFill>
              </a:rPr>
              <a:t>can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become</a:t>
            </a:r>
            <a:r>
              <a:rPr lang="fr-CA" sz="2200" smtClean="0">
                <a:solidFill>
                  <a:srgbClr val="3C5790"/>
                </a:solidFill>
              </a:rPr>
              <a:t> social </a:t>
            </a:r>
            <a:r>
              <a:rPr lang="fr-CA" sz="2200" err="1" smtClean="0">
                <a:solidFill>
                  <a:srgbClr val="3C5790"/>
                </a:solidFill>
              </a:rPr>
              <a:t>actors</a:t>
            </a:r>
            <a:endParaRPr lang="fr-CA" sz="2200" smtClean="0">
              <a:solidFill>
                <a:srgbClr val="3C5790"/>
              </a:solidFill>
            </a:endParaRPr>
          </a:p>
          <a:p>
            <a:r>
              <a:rPr lang="fr-CA" sz="2200" err="1" smtClean="0">
                <a:solidFill>
                  <a:srgbClr val="3C5790"/>
                </a:solidFill>
              </a:rPr>
              <a:t>Designing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better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human</a:t>
            </a:r>
            <a:r>
              <a:rPr lang="fr-CA" sz="2200" smtClean="0">
                <a:solidFill>
                  <a:srgbClr val="3C5790"/>
                </a:solidFill>
              </a:rPr>
              <a:t>-computer interactive </a:t>
            </a:r>
            <a:r>
              <a:rPr lang="fr-CA" sz="2200" err="1" smtClean="0">
                <a:solidFill>
                  <a:srgbClr val="3C5790"/>
                </a:solidFill>
              </a:rPr>
              <a:t>systems</a:t>
            </a:r>
            <a:r>
              <a:rPr lang="fr-CA" sz="2200" smtClean="0">
                <a:solidFill>
                  <a:srgbClr val="3C5790"/>
                </a:solidFill>
              </a:rPr>
              <a:t>; humour </a:t>
            </a:r>
            <a:r>
              <a:rPr lang="fr-CA" sz="2200" err="1" smtClean="0">
                <a:solidFill>
                  <a:srgbClr val="3C5790"/>
                </a:solidFill>
              </a:rPr>
              <a:t>generation</a:t>
            </a:r>
            <a:r>
              <a:rPr lang="fr-CA" sz="2200" smtClean="0">
                <a:solidFill>
                  <a:srgbClr val="3C5790"/>
                </a:solidFill>
              </a:rPr>
              <a:t> in user interface to </a:t>
            </a:r>
            <a:r>
              <a:rPr lang="fr-CA" sz="2200" err="1" smtClean="0">
                <a:solidFill>
                  <a:srgbClr val="3C5790"/>
                </a:solidFill>
              </a:rPr>
              <a:t>ease</a:t>
            </a:r>
            <a:r>
              <a:rPr lang="fr-CA" sz="2200" smtClean="0">
                <a:solidFill>
                  <a:srgbClr val="3C5790"/>
                </a:solidFill>
              </a:rPr>
              <a:t> communication</a:t>
            </a:r>
          </a:p>
          <a:p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Integration</a:t>
            </a:r>
            <a:r>
              <a:rPr lang="fr-CA" sz="2200" smtClean="0">
                <a:solidFill>
                  <a:srgbClr val="3C5790"/>
                </a:solidFill>
              </a:rPr>
              <a:t> of one-liners </a:t>
            </a:r>
            <a:r>
              <a:rPr lang="fr-CA" sz="2200" err="1" smtClean="0">
                <a:solidFill>
                  <a:srgbClr val="3C5790"/>
                </a:solidFill>
              </a:rPr>
              <a:t>into</a:t>
            </a:r>
            <a:r>
              <a:rPr lang="fr-CA" sz="2200" smtClean="0">
                <a:solidFill>
                  <a:srgbClr val="3C5790"/>
                </a:solidFill>
              </a:rPr>
              <a:t> email applications</a:t>
            </a:r>
          </a:p>
          <a:p>
            <a:r>
              <a:rPr lang="fr-CA" sz="2200" smtClean="0">
                <a:solidFill>
                  <a:srgbClr val="3C5790"/>
                </a:solidFill>
              </a:rPr>
              <a:t> For </a:t>
            </a:r>
            <a:r>
              <a:rPr lang="fr-CA" sz="2200" err="1" smtClean="0">
                <a:solidFill>
                  <a:srgbClr val="3C5790"/>
                </a:solidFill>
              </a:rPr>
              <a:t>educational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purposes</a:t>
            </a:r>
            <a:r>
              <a:rPr lang="fr-CA" sz="2200" smtClean="0">
                <a:solidFill>
                  <a:srgbClr val="3C5790"/>
                </a:solidFill>
              </a:rPr>
              <a:t>: </a:t>
            </a:r>
            <a:r>
              <a:rPr lang="fr-CA" sz="2200" err="1" smtClean="0">
                <a:solidFill>
                  <a:srgbClr val="3C5790"/>
                </a:solidFill>
              </a:rPr>
              <a:t>riddles</a:t>
            </a:r>
            <a:r>
              <a:rPr lang="fr-CA" sz="2200" smtClean="0">
                <a:solidFill>
                  <a:srgbClr val="3C5790"/>
                </a:solidFill>
              </a:rPr>
              <a:t> to </a:t>
            </a:r>
            <a:r>
              <a:rPr lang="fr-CA" sz="2200" err="1" smtClean="0">
                <a:solidFill>
                  <a:srgbClr val="3C5790"/>
                </a:solidFill>
              </a:rPr>
              <a:t>improve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text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comprehension</a:t>
            </a:r>
            <a:r>
              <a:rPr lang="fr-CA" sz="2200" smtClean="0">
                <a:solidFill>
                  <a:srgbClr val="3C5790"/>
                </a:solidFill>
              </a:rPr>
              <a:t> in </a:t>
            </a:r>
            <a:r>
              <a:rPr lang="fr-CA" sz="2200" err="1" smtClean="0">
                <a:solidFill>
                  <a:srgbClr val="3C5790"/>
                </a:solidFill>
              </a:rPr>
              <a:t>small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children</a:t>
            </a:r>
            <a:endParaRPr lang="fr-CA" sz="2200" smtClean="0">
              <a:solidFill>
                <a:srgbClr val="3C5790"/>
              </a:solidFill>
            </a:endParaRPr>
          </a:p>
          <a:p>
            <a:pPr>
              <a:spcBef>
                <a:spcPts val="1200"/>
              </a:spcBef>
              <a:buNone/>
            </a:pPr>
            <a:r>
              <a:rPr lang="fr-CA" sz="2200" b="1" smtClean="0"/>
              <a:t>Humour </a:t>
            </a:r>
            <a:r>
              <a:rPr lang="fr-CA" sz="2200" b="1" err="1" smtClean="0"/>
              <a:t>can</a:t>
            </a:r>
            <a:r>
              <a:rPr lang="fr-CA" sz="2200" b="1" smtClean="0"/>
              <a:t> help </a:t>
            </a:r>
            <a:r>
              <a:rPr lang="fr-CA" sz="2200" b="1" err="1" smtClean="0"/>
              <a:t>make</a:t>
            </a:r>
            <a:r>
              <a:rPr lang="fr-CA" sz="2200" b="1" smtClean="0"/>
              <a:t> clarification </a:t>
            </a:r>
            <a:r>
              <a:rPr lang="fr-CA" sz="2200" b="1" err="1" smtClean="0"/>
              <a:t>queries</a:t>
            </a:r>
            <a:r>
              <a:rPr lang="fr-CA" sz="2200" b="1" smtClean="0"/>
              <a:t> </a:t>
            </a:r>
            <a:r>
              <a:rPr lang="fr-CA" sz="2200" b="1" err="1" smtClean="0"/>
              <a:t>less</a:t>
            </a:r>
            <a:r>
              <a:rPr lang="fr-CA" sz="2200" b="1" smtClean="0"/>
              <a:t> </a:t>
            </a:r>
            <a:r>
              <a:rPr lang="fr-CA" sz="2200" b="1" err="1" smtClean="0"/>
              <a:t>repetitive</a:t>
            </a:r>
            <a:r>
              <a:rPr lang="fr-CA" sz="2200" b="1" smtClean="0"/>
              <a:t>, </a:t>
            </a:r>
          </a:p>
          <a:p>
            <a:pPr>
              <a:buNone/>
            </a:pPr>
            <a:r>
              <a:rPr lang="fr-CA" sz="2200" b="1" err="1" smtClean="0"/>
              <a:t>statements</a:t>
            </a:r>
            <a:r>
              <a:rPr lang="fr-CA" sz="2200" b="1" smtClean="0"/>
              <a:t> of ignorance more acceptable and </a:t>
            </a:r>
            <a:r>
              <a:rPr lang="fr-CA" sz="2200" b="1" err="1" smtClean="0"/>
              <a:t>error</a:t>
            </a:r>
            <a:r>
              <a:rPr lang="fr-CA" sz="2200" b="1" smtClean="0"/>
              <a:t> </a:t>
            </a:r>
          </a:p>
          <a:p>
            <a:pPr>
              <a:buNone/>
            </a:pPr>
            <a:r>
              <a:rPr lang="fr-CA" sz="2200" b="1" smtClean="0"/>
              <a:t>messages </a:t>
            </a:r>
            <a:r>
              <a:rPr lang="fr-CA" sz="2200" b="1" err="1" smtClean="0"/>
              <a:t>less</a:t>
            </a:r>
            <a:r>
              <a:rPr lang="fr-CA" sz="2200" b="1" smtClean="0"/>
              <a:t> </a:t>
            </a:r>
            <a:r>
              <a:rPr lang="fr-CA" sz="2200" b="1" err="1" smtClean="0"/>
              <a:t>patronizing</a:t>
            </a:r>
            <a:r>
              <a:rPr lang="fr-CA" sz="2200" b="1" smtClean="0"/>
              <a:t>…….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Other</a:t>
            </a:r>
            <a:r>
              <a:rPr lang="fr-CA" dirty="0" smtClean="0">
                <a:solidFill>
                  <a:schemeClr val="bg1"/>
                </a:solidFill>
              </a:rPr>
              <a:t> Aspects of Humour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57158" y="2071688"/>
            <a:ext cx="8786842" cy="2428882"/>
          </a:xfrm>
        </p:spPr>
        <p:txBody>
          <a:bodyPr/>
          <a:lstStyle/>
          <a:p>
            <a:r>
              <a:rPr lang="en-IN" sz="2400" smtClean="0">
                <a:solidFill>
                  <a:srgbClr val="3C5790"/>
                </a:solidFill>
              </a:rPr>
              <a:t>We have focussed mainly on “verbal humour,” which is the most tangible and perhaps the most widely researched form of humour. </a:t>
            </a:r>
          </a:p>
          <a:p>
            <a:r>
              <a:rPr lang="en-IN" sz="2400" smtClean="0">
                <a:solidFill>
                  <a:srgbClr val="3C5790"/>
                </a:solidFill>
              </a:rPr>
              <a:t>Although there are other forms of humour too – visual, situational</a:t>
            </a:r>
          </a:p>
          <a:p>
            <a:r>
              <a:rPr lang="en-US" sz="2400" smtClean="0">
                <a:solidFill>
                  <a:srgbClr val="3C5790"/>
                </a:solidFill>
              </a:rPr>
              <a:t>Visual :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>
                <a:solidFill>
                  <a:srgbClr val="3C5790"/>
                </a:solidFill>
              </a:rPr>
              <a:t>Situational : demo </a:t>
            </a:r>
            <a:r>
              <a:rPr lang="en-US" sz="2400" smtClean="0">
                <a:solidFill>
                  <a:srgbClr val="3C5790"/>
                </a:solidFill>
                <a:sym typeface="Wingdings" pitchFamily="2" charset="2"/>
              </a:rPr>
              <a:t> </a:t>
            </a:r>
            <a:r>
              <a:rPr lang="en-US" sz="2400" smtClean="0">
                <a:solidFill>
                  <a:srgbClr val="3C5790"/>
                </a:solidFill>
              </a:rPr>
              <a:t>(F.R.I.E.N.D.S.) </a:t>
            </a:r>
            <a:r>
              <a:rPr lang="en-US" sz="2400" smtClean="0">
                <a:solidFill>
                  <a:srgbClr val="3C5790"/>
                </a:solidFill>
                <a:sym typeface="Wingdings" pitchFamily="2" charset="2"/>
              </a:rPr>
              <a:t></a:t>
            </a:r>
            <a:endParaRPr lang="en-IN" sz="2400" smtClean="0"/>
          </a:p>
          <a:p>
            <a:pPr>
              <a:buNone/>
            </a:pPr>
            <a:endParaRPr lang="fr-CA" sz="2400" smtClean="0">
              <a:solidFill>
                <a:srgbClr val="3C5790"/>
              </a:solidFill>
            </a:endParaRPr>
          </a:p>
          <a:p>
            <a:pPr>
              <a:buNone/>
            </a:pPr>
            <a:endParaRPr lang="fr-CA" sz="2400" smtClean="0">
              <a:solidFill>
                <a:srgbClr val="3C5790"/>
              </a:solidFill>
            </a:endParaRPr>
          </a:p>
          <a:p>
            <a:pPr>
              <a:buNone/>
            </a:pPr>
            <a:endParaRPr lang="fr-CA" sz="24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pic>
        <p:nvPicPr>
          <p:cNvPr id="6" name="Picture 5" descr="save_chappal_chor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74" y="3429000"/>
            <a:ext cx="3643338" cy="2071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>
          <a:xfrm>
            <a:off x="457200" y="3571876"/>
            <a:ext cx="8229600" cy="1285884"/>
          </a:xfrm>
        </p:spPr>
        <p:txBody>
          <a:bodyPr/>
          <a:lstStyle/>
          <a:p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DEMO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endParaRPr lang="fr-CA" sz="600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8215338" y="6000768"/>
            <a:ext cx="642942" cy="571482"/>
          </a:xfrm>
        </p:spPr>
        <p:txBody>
          <a:bodyPr/>
          <a:lstStyle/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6" name="seminar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1357298"/>
            <a:ext cx="9144000" cy="5500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3571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F.R.I.E.N.D.S. </a:t>
            </a:r>
            <a:r>
              <a:rPr lang="fr-CA" sz="4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  <a:r>
              <a:rPr lang="fr-CA" sz="440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CA" sz="4400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</a:t>
            </a:r>
            <a:endParaRPr lang="en-US" sz="4400" dirty="0" smtClean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37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>
          <a:xfrm>
            <a:off x="457200" y="3571876"/>
            <a:ext cx="8229600" cy="1285884"/>
          </a:xfrm>
        </p:spPr>
        <p:txBody>
          <a:bodyPr/>
          <a:lstStyle/>
          <a:p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6 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Conclusions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/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endParaRPr lang="fr-CA" sz="600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8215338" y="6000768"/>
            <a:ext cx="642942" cy="571482"/>
          </a:xfrm>
        </p:spPr>
        <p:txBody>
          <a:bodyPr/>
          <a:lstStyle/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4525963"/>
          </a:xfrm>
        </p:spPr>
        <p:txBody>
          <a:bodyPr/>
          <a:lstStyle/>
          <a:p>
            <a:pPr marL="514350" indent="-514350">
              <a:buNone/>
            </a:pPr>
            <a:r>
              <a:rPr lang="fr-CA" smtClean="0">
                <a:solidFill>
                  <a:srgbClr val="3C5790"/>
                </a:solidFill>
                <a:sym typeface="Wingdings" pitchFamily="2" charset="2"/>
              </a:rPr>
              <a:t>1  </a:t>
            </a:r>
            <a:r>
              <a:rPr lang="fr-CA" smtClean="0">
                <a:solidFill>
                  <a:srgbClr val="3C5790"/>
                </a:solidFill>
              </a:rPr>
              <a:t>Introduction</a:t>
            </a:r>
          </a:p>
          <a:p>
            <a:pPr marL="514350" indent="-514350">
              <a:buNone/>
            </a:pPr>
            <a:r>
              <a:rPr lang="fr-CA" smtClean="0">
                <a:solidFill>
                  <a:srgbClr val="3C5790"/>
                </a:solidFill>
                <a:sym typeface="Wingdings" pitchFamily="2" charset="2"/>
              </a:rPr>
              <a:t>2  Theories on Humour</a:t>
            </a:r>
            <a:endParaRPr lang="fr-CA" smtClean="0">
              <a:solidFill>
                <a:srgbClr val="3C5790"/>
              </a:solidFill>
            </a:endParaRPr>
          </a:p>
          <a:p>
            <a:pPr marL="514350" indent="-514350">
              <a:buNone/>
            </a:pPr>
            <a:r>
              <a:rPr lang="fr-CA" smtClean="0">
                <a:solidFill>
                  <a:srgbClr val="3C5790"/>
                </a:solidFill>
              </a:rPr>
              <a:t>3 </a:t>
            </a:r>
            <a:r>
              <a:rPr lang="fr-CA" smtClean="0">
                <a:solidFill>
                  <a:srgbClr val="3C5790"/>
                </a:solidFill>
                <a:sym typeface="Wingdings" pitchFamily="2" charset="2"/>
              </a:rPr>
              <a:t> Linguistic Research on Humour</a:t>
            </a:r>
            <a:endParaRPr lang="fr-CA" smtClean="0">
              <a:solidFill>
                <a:srgbClr val="3C5790"/>
              </a:solidFill>
            </a:endParaRPr>
          </a:p>
          <a:p>
            <a:pPr marL="514350" indent="-514350">
              <a:buNone/>
            </a:pPr>
            <a:r>
              <a:rPr lang="fr-CA" smtClean="0">
                <a:solidFill>
                  <a:srgbClr val="3C5790"/>
                </a:solidFill>
                <a:sym typeface="Wingdings" pitchFamily="2" charset="2"/>
              </a:rPr>
              <a:t>4  </a:t>
            </a:r>
            <a:r>
              <a:rPr lang="fr-CA" smtClean="0">
                <a:solidFill>
                  <a:srgbClr val="3C5790"/>
                </a:solidFill>
              </a:rPr>
              <a:t>Computational Humour</a:t>
            </a:r>
          </a:p>
          <a:p>
            <a:pPr marL="1885950" lvl="3" indent="-571500">
              <a:buFont typeface="+mj-lt"/>
              <a:buAutoNum type="romanUcPeriod"/>
            </a:pPr>
            <a:r>
              <a:rPr lang="fr-CA" smtClean="0">
                <a:solidFill>
                  <a:srgbClr val="3C5790"/>
                </a:solidFill>
              </a:rPr>
              <a:t>Humour Recognition</a:t>
            </a:r>
          </a:p>
          <a:p>
            <a:pPr marL="1885950" lvl="3" indent="-571500">
              <a:buFont typeface="+mj-lt"/>
              <a:buAutoNum type="romanUcPeriod"/>
            </a:pPr>
            <a:r>
              <a:rPr lang="fr-CA" smtClean="0">
                <a:solidFill>
                  <a:srgbClr val="3C5790"/>
                </a:solidFill>
              </a:rPr>
              <a:t>Humour Generation</a:t>
            </a:r>
          </a:p>
          <a:p>
            <a:pPr marL="514350" indent="-514350">
              <a:buNone/>
            </a:pPr>
            <a:r>
              <a:rPr lang="fr-CA" smtClean="0">
                <a:solidFill>
                  <a:srgbClr val="3C5790"/>
                </a:solidFill>
                <a:sym typeface="Wingdings" pitchFamily="2" charset="2"/>
              </a:rPr>
              <a:t>5  </a:t>
            </a:r>
            <a:r>
              <a:rPr lang="fr-CA" smtClean="0">
                <a:solidFill>
                  <a:srgbClr val="3C5790"/>
                </a:solidFill>
              </a:rPr>
              <a:t>Applications</a:t>
            </a:r>
          </a:p>
          <a:p>
            <a:pPr marL="514350" indent="-514350">
              <a:buNone/>
            </a:pPr>
            <a:r>
              <a:rPr lang="fr-CA" smtClean="0">
                <a:solidFill>
                  <a:srgbClr val="3C5790"/>
                </a:solidFill>
              </a:rPr>
              <a:t>6 </a:t>
            </a:r>
            <a:r>
              <a:rPr lang="fr-CA" smtClean="0">
                <a:solidFill>
                  <a:srgbClr val="3C5790"/>
                </a:solidFill>
                <a:sym typeface="Wingdings" pitchFamily="2" charset="2"/>
              </a:rPr>
              <a:t> Conclusions</a:t>
            </a:r>
            <a:endParaRPr lang="fr-CA" smtClean="0">
              <a:solidFill>
                <a:srgbClr val="3C5790"/>
              </a:solidFill>
            </a:endParaRPr>
          </a:p>
          <a:p>
            <a:pPr marL="514350" indent="-514350">
              <a:buNone/>
            </a:pPr>
            <a:endParaRPr lang="fr-CA" smtClean="0">
              <a:solidFill>
                <a:srgbClr val="3C5790"/>
              </a:solidFill>
            </a:endParaRPr>
          </a:p>
          <a:p>
            <a:endParaRPr lang="fr-CA" smtClean="0">
              <a:solidFill>
                <a:srgbClr val="3C5790"/>
              </a:solidFill>
            </a:endParaRPr>
          </a:p>
          <a:p>
            <a:endParaRPr lang="fr-CA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Conclusions</a:t>
            </a:r>
            <a:endParaRPr lang="fr-CA" sz="280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fr-CA" sz="2200" smtClean="0">
                <a:solidFill>
                  <a:srgbClr val="3C5790"/>
                </a:solidFill>
              </a:rPr>
              <a:t>AI and scope of humour</a:t>
            </a:r>
          </a:p>
          <a:p>
            <a:pPr lvl="1"/>
            <a:r>
              <a:rPr lang="fr-CA" sz="1800" err="1" smtClean="0">
                <a:solidFill>
                  <a:srgbClr val="3C5790"/>
                </a:solidFill>
              </a:rPr>
              <a:t>Designing</a:t>
            </a:r>
            <a:r>
              <a:rPr lang="fr-CA" sz="1800" smtClean="0">
                <a:solidFill>
                  <a:srgbClr val="3C5790"/>
                </a:solidFill>
              </a:rPr>
              <a:t> </a:t>
            </a:r>
            <a:r>
              <a:rPr lang="fr-CA" sz="1800" err="1" smtClean="0">
                <a:solidFill>
                  <a:srgbClr val="3C5790"/>
                </a:solidFill>
              </a:rPr>
              <a:t>better</a:t>
            </a:r>
            <a:r>
              <a:rPr lang="fr-CA" sz="1800" smtClean="0">
                <a:solidFill>
                  <a:srgbClr val="3C5790"/>
                </a:solidFill>
              </a:rPr>
              <a:t> </a:t>
            </a:r>
            <a:r>
              <a:rPr lang="fr-CA" sz="1800" err="1" smtClean="0">
                <a:solidFill>
                  <a:srgbClr val="3C5790"/>
                </a:solidFill>
              </a:rPr>
              <a:t>human</a:t>
            </a:r>
            <a:r>
              <a:rPr lang="fr-CA" sz="1800" smtClean="0">
                <a:solidFill>
                  <a:srgbClr val="3C5790"/>
                </a:solidFill>
              </a:rPr>
              <a:t>-computer interaction system</a:t>
            </a:r>
          </a:p>
          <a:p>
            <a:pPr lvl="1"/>
            <a:r>
              <a:rPr lang="fr-CA" sz="1800" err="1" smtClean="0">
                <a:solidFill>
                  <a:srgbClr val="3C5790"/>
                </a:solidFill>
              </a:rPr>
              <a:t>Humar</a:t>
            </a:r>
            <a:r>
              <a:rPr lang="fr-CA" sz="1800" smtClean="0">
                <a:solidFill>
                  <a:srgbClr val="3C5790"/>
                </a:solidFill>
              </a:rPr>
              <a:t> recognition, </a:t>
            </a:r>
            <a:r>
              <a:rPr lang="fr-CA" sz="1800" err="1" smtClean="0">
                <a:solidFill>
                  <a:srgbClr val="3C5790"/>
                </a:solidFill>
              </a:rPr>
              <a:t>generation</a:t>
            </a:r>
            <a:r>
              <a:rPr lang="fr-CA" sz="1800" smtClean="0">
                <a:solidFill>
                  <a:srgbClr val="3C5790"/>
                </a:solidFill>
              </a:rPr>
              <a:t> and </a:t>
            </a:r>
            <a:r>
              <a:rPr lang="fr-CA" sz="1800" err="1" smtClean="0">
                <a:solidFill>
                  <a:srgbClr val="3C5790"/>
                </a:solidFill>
              </a:rPr>
              <a:t>appreciation</a:t>
            </a:r>
            <a:endParaRPr lang="fr-CA" sz="1800" smtClean="0">
              <a:solidFill>
                <a:srgbClr val="3C5790"/>
              </a:solidFill>
            </a:endParaRPr>
          </a:p>
          <a:p>
            <a:pPr lvl="1"/>
            <a:endParaRPr lang="fr-CA" sz="1800" smtClean="0">
              <a:solidFill>
                <a:srgbClr val="3C5790"/>
              </a:solidFill>
            </a:endParaRPr>
          </a:p>
          <a:p>
            <a:r>
              <a:rPr lang="fr-CA" sz="2200" err="1" smtClean="0">
                <a:solidFill>
                  <a:srgbClr val="3C5790"/>
                </a:solidFill>
              </a:rPr>
              <a:t>We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still</a:t>
            </a:r>
            <a:r>
              <a:rPr lang="fr-CA" sz="2200" smtClean="0">
                <a:solidFill>
                  <a:srgbClr val="3C5790"/>
                </a:solidFill>
              </a:rPr>
              <a:t> have to </a:t>
            </a:r>
            <a:r>
              <a:rPr lang="fr-CA" sz="2200" err="1" smtClean="0">
                <a:solidFill>
                  <a:srgbClr val="3C5790"/>
                </a:solidFill>
              </a:rPr>
              <a:t>develop</a:t>
            </a:r>
            <a:r>
              <a:rPr lang="fr-CA" sz="2200" smtClean="0">
                <a:solidFill>
                  <a:srgbClr val="3C5790"/>
                </a:solidFill>
              </a:rPr>
              <a:t>  </a:t>
            </a:r>
            <a:r>
              <a:rPr lang="fr-CA" sz="2200" err="1" smtClean="0">
                <a:solidFill>
                  <a:srgbClr val="3C5790"/>
                </a:solidFill>
              </a:rPr>
              <a:t>sufficient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understanding</a:t>
            </a:r>
            <a:r>
              <a:rPr lang="fr-CA" sz="2200" smtClean="0">
                <a:solidFill>
                  <a:srgbClr val="3C5790"/>
                </a:solidFill>
              </a:rPr>
              <a:t> of humour and of </a:t>
            </a:r>
            <a:r>
              <a:rPr lang="fr-CA" sz="2200" err="1" smtClean="0">
                <a:solidFill>
                  <a:srgbClr val="3C5790"/>
                </a:solidFill>
              </a:rPr>
              <a:t>human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behaviour</a:t>
            </a:r>
            <a:r>
              <a:rPr lang="fr-CA" sz="2200" smtClean="0">
                <a:solidFill>
                  <a:srgbClr val="3C5790"/>
                </a:solidFill>
              </a:rPr>
              <a:t> to permit </a:t>
            </a:r>
            <a:r>
              <a:rPr lang="fr-CA" sz="2200" err="1" smtClean="0">
                <a:solidFill>
                  <a:srgbClr val="3C5790"/>
                </a:solidFill>
              </a:rPr>
              <a:t>even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limited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forms</a:t>
            </a:r>
            <a:r>
              <a:rPr lang="fr-CA" sz="2200" smtClean="0">
                <a:solidFill>
                  <a:srgbClr val="3C5790"/>
                </a:solidFill>
              </a:rPr>
              <a:t> of </a:t>
            </a:r>
            <a:r>
              <a:rPr lang="fr-CA" sz="2200" err="1" smtClean="0">
                <a:solidFill>
                  <a:srgbClr val="3C5790"/>
                </a:solidFill>
              </a:rPr>
              <a:t>jokes</a:t>
            </a:r>
            <a:r>
              <a:rPr lang="fr-CA" sz="2200" smtClean="0">
                <a:solidFill>
                  <a:srgbClr val="3C5790"/>
                </a:solidFill>
              </a:rPr>
              <a:t> to </a:t>
            </a:r>
            <a:r>
              <a:rPr lang="fr-CA" sz="2200" err="1" smtClean="0">
                <a:solidFill>
                  <a:srgbClr val="3C5790"/>
                </a:solidFill>
              </a:rPr>
              <a:t>lubricate</a:t>
            </a:r>
            <a:r>
              <a:rPr lang="fr-CA" sz="2200" smtClean="0">
                <a:solidFill>
                  <a:srgbClr val="3C5790"/>
                </a:solidFill>
              </a:rPr>
              <a:t> </a:t>
            </a:r>
            <a:r>
              <a:rPr lang="fr-CA" sz="2200" err="1" smtClean="0">
                <a:solidFill>
                  <a:srgbClr val="3C5790"/>
                </a:solidFill>
              </a:rPr>
              <a:t>human</a:t>
            </a:r>
            <a:r>
              <a:rPr lang="fr-CA" sz="2200" smtClean="0">
                <a:solidFill>
                  <a:srgbClr val="3C5790"/>
                </a:solidFill>
              </a:rPr>
              <a:t> computer interface</a:t>
            </a:r>
          </a:p>
          <a:p>
            <a:pPr>
              <a:buNone/>
            </a:pPr>
            <a:r>
              <a:rPr lang="fr-CA" sz="2800" b="1" smtClean="0">
                <a:solidFill>
                  <a:srgbClr val="3C5790"/>
                </a:solidFill>
              </a:rPr>
              <a:t>	There </a:t>
            </a:r>
            <a:r>
              <a:rPr lang="fr-CA" sz="2800" b="1" err="1" smtClean="0">
                <a:solidFill>
                  <a:srgbClr val="3C5790"/>
                </a:solidFill>
              </a:rPr>
              <a:t>is</a:t>
            </a:r>
            <a:r>
              <a:rPr lang="fr-CA" sz="2800" b="1" smtClean="0">
                <a:solidFill>
                  <a:srgbClr val="3C5790"/>
                </a:solidFill>
              </a:rPr>
              <a:t> </a:t>
            </a:r>
            <a:r>
              <a:rPr lang="fr-CA" sz="2800" b="1" err="1" smtClean="0">
                <a:solidFill>
                  <a:srgbClr val="3C5790"/>
                </a:solidFill>
              </a:rPr>
              <a:t>still</a:t>
            </a:r>
            <a:r>
              <a:rPr lang="fr-CA" sz="2800" b="1" smtClean="0">
                <a:solidFill>
                  <a:srgbClr val="3C5790"/>
                </a:solidFill>
              </a:rPr>
              <a:t> a long </a:t>
            </a:r>
            <a:r>
              <a:rPr lang="fr-CA" sz="2800" b="1" err="1" smtClean="0">
                <a:solidFill>
                  <a:srgbClr val="3C5790"/>
                </a:solidFill>
              </a:rPr>
              <a:t>way</a:t>
            </a:r>
            <a:r>
              <a:rPr lang="fr-CA" sz="2800" b="1" smtClean="0">
                <a:solidFill>
                  <a:srgbClr val="3C5790"/>
                </a:solidFill>
              </a:rPr>
              <a:t> to go for machines to </a:t>
            </a:r>
            <a:r>
              <a:rPr lang="fr-CA" sz="2800" b="1" err="1" smtClean="0">
                <a:solidFill>
                  <a:srgbClr val="3C5790"/>
                </a:solidFill>
              </a:rPr>
              <a:t>turn</a:t>
            </a:r>
            <a:r>
              <a:rPr lang="fr-CA" sz="2800" b="1" smtClean="0">
                <a:solidFill>
                  <a:srgbClr val="3C5790"/>
                </a:solidFill>
              </a:rPr>
              <a:t> </a:t>
            </a:r>
            <a:r>
              <a:rPr lang="fr-CA" sz="2800" b="1" err="1" smtClean="0">
                <a:solidFill>
                  <a:srgbClr val="3C5790"/>
                </a:solidFill>
              </a:rPr>
              <a:t>into</a:t>
            </a:r>
            <a:r>
              <a:rPr lang="fr-CA" sz="2800" b="1" smtClean="0">
                <a:solidFill>
                  <a:srgbClr val="3C5790"/>
                </a:solidFill>
              </a:rPr>
              <a:t> </a:t>
            </a:r>
            <a:r>
              <a:rPr lang="fr-CA" sz="2800" b="1" err="1" smtClean="0">
                <a:solidFill>
                  <a:srgbClr val="3C5790"/>
                </a:solidFill>
              </a:rPr>
              <a:t>virtual</a:t>
            </a:r>
            <a:r>
              <a:rPr lang="fr-CA" sz="2800" b="1" smtClean="0">
                <a:solidFill>
                  <a:srgbClr val="3C5790"/>
                </a:solidFill>
              </a:rPr>
              <a:t> </a:t>
            </a:r>
            <a:r>
              <a:rPr lang="fr-CA" sz="2800" b="1" err="1" smtClean="0">
                <a:solidFill>
                  <a:srgbClr val="3C5790"/>
                </a:solidFill>
              </a:rPr>
              <a:t>humans</a:t>
            </a:r>
            <a:r>
              <a:rPr lang="fr-CA" sz="2800" b="1" smtClean="0">
                <a:solidFill>
                  <a:srgbClr val="3C5790"/>
                </a:solidFill>
              </a:rPr>
              <a:t>!!</a:t>
            </a:r>
          </a:p>
          <a:p>
            <a:endParaRPr lang="fr-CA" sz="2200" smtClean="0">
              <a:solidFill>
                <a:srgbClr val="3C5790"/>
              </a:solidFill>
            </a:endParaRPr>
          </a:p>
          <a:p>
            <a:endParaRPr lang="fr-CA" sz="220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2200" smtClean="0">
                <a:solidFill>
                  <a:srgbClr val="3C5790"/>
                </a:solidFill>
              </a:rPr>
              <a:t>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sp>
        <p:nvSpPr>
          <p:cNvPr id="7" name="TextBox 6"/>
          <p:cNvSpPr txBox="1"/>
          <p:nvPr/>
        </p:nvSpPr>
        <p:spPr>
          <a:xfrm>
            <a:off x="857224" y="5715017"/>
            <a:ext cx="6357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i="1" smtClean="0"/>
              <a:t>I regard the </a:t>
            </a:r>
            <a:r>
              <a:rPr lang="fr-CA" sz="1400" i="1" err="1" smtClean="0"/>
              <a:t>writing</a:t>
            </a:r>
            <a:r>
              <a:rPr lang="fr-CA" sz="1400" i="1" smtClean="0"/>
              <a:t> of humour as a </a:t>
            </a:r>
            <a:r>
              <a:rPr lang="fr-CA" sz="1400" i="1" err="1" smtClean="0"/>
              <a:t>supreme</a:t>
            </a:r>
            <a:r>
              <a:rPr lang="fr-CA" sz="1400" i="1" smtClean="0"/>
              <a:t> </a:t>
            </a:r>
            <a:r>
              <a:rPr lang="fr-CA" sz="1400" i="1" err="1" smtClean="0"/>
              <a:t>artistic</a:t>
            </a:r>
            <a:r>
              <a:rPr lang="fr-CA" sz="1400" i="1" smtClean="0"/>
              <a:t> challenge (Herman </a:t>
            </a:r>
            <a:r>
              <a:rPr lang="fr-CA" sz="1400" i="1" err="1" smtClean="0"/>
              <a:t>Wouk</a:t>
            </a:r>
            <a:r>
              <a:rPr lang="fr-CA" sz="1400" i="1" smtClean="0"/>
              <a:t>)</a:t>
            </a:r>
          </a:p>
          <a:p>
            <a:endParaRPr lang="en-IN"/>
          </a:p>
        </p:txBody>
      </p:sp>
      <p:pic>
        <p:nvPicPr>
          <p:cNvPr id="9" name="Picture 8" descr="bul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34" y="5500702"/>
            <a:ext cx="357190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42926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1600" smtClean="0">
                <a:solidFill>
                  <a:schemeClr val="bg1"/>
                </a:solidFill>
              </a:rPr>
              <a:t>Ritchie, G. 2001. Current Directions in Computational Humour. </a:t>
            </a:r>
            <a:r>
              <a:rPr lang="en-IN" sz="1600" err="1" smtClean="0">
                <a:solidFill>
                  <a:schemeClr val="bg1"/>
                </a:solidFill>
              </a:rPr>
              <a:t>Artif</a:t>
            </a:r>
            <a:r>
              <a:rPr lang="en-IN" sz="1600" smtClean="0">
                <a:solidFill>
                  <a:schemeClr val="bg1"/>
                </a:solidFill>
              </a:rPr>
              <a:t>. </a:t>
            </a:r>
            <a:r>
              <a:rPr lang="en-IN" sz="1600" err="1" smtClean="0">
                <a:solidFill>
                  <a:schemeClr val="bg1"/>
                </a:solidFill>
              </a:rPr>
              <a:t>Intell</a:t>
            </a:r>
            <a:r>
              <a:rPr lang="en-IN" sz="1600" smtClean="0">
                <a:solidFill>
                  <a:schemeClr val="bg1"/>
                </a:solidFill>
              </a:rPr>
              <a:t>. Rev. 16, 2 (Oct. 2001), 119-135. DOI= http://dx.doi.org/10.1023/A:1011610210506</a:t>
            </a:r>
          </a:p>
          <a:p>
            <a:pPr>
              <a:buFont typeface="+mj-lt"/>
              <a:buAutoNum type="arabicPeriod"/>
            </a:pPr>
            <a:r>
              <a:rPr lang="en-US" sz="1600" smtClean="0">
                <a:solidFill>
                  <a:schemeClr val="bg1"/>
                </a:solidFill>
              </a:rPr>
              <a:t>Christian F. </a:t>
            </a:r>
            <a:r>
              <a:rPr lang="en-US" sz="1600" err="1" smtClean="0">
                <a:solidFill>
                  <a:schemeClr val="bg1"/>
                </a:solidFill>
              </a:rPr>
              <a:t>Hempelmann</a:t>
            </a:r>
            <a:r>
              <a:rPr lang="en-US" sz="1600" smtClean="0">
                <a:solidFill>
                  <a:schemeClr val="bg1"/>
                </a:solidFill>
              </a:rPr>
              <a:t>, Victor </a:t>
            </a:r>
            <a:r>
              <a:rPr lang="en-US" sz="1600" err="1" smtClean="0">
                <a:solidFill>
                  <a:schemeClr val="bg1"/>
                </a:solidFill>
              </a:rPr>
              <a:t>Raskin</a:t>
            </a:r>
            <a:r>
              <a:rPr lang="en-US" sz="1600" smtClean="0">
                <a:solidFill>
                  <a:schemeClr val="bg1"/>
                </a:solidFill>
              </a:rPr>
              <a:t> and Katrina E. </a:t>
            </a:r>
            <a:r>
              <a:rPr lang="en-US" sz="1600" err="1" smtClean="0">
                <a:solidFill>
                  <a:schemeClr val="bg1"/>
                </a:solidFill>
              </a:rPr>
              <a:t>Triezenberg</a:t>
            </a:r>
            <a:r>
              <a:rPr lang="en-US" sz="1600" smtClean="0">
                <a:solidFill>
                  <a:schemeClr val="bg1"/>
                </a:solidFill>
              </a:rPr>
              <a:t>. “Computer, Tell Me a Joke ... but Please Make it Funny: Computational Humor with Ontological Semantics.” In: Russell, Ingrid and </a:t>
            </a:r>
            <a:r>
              <a:rPr lang="en-US" sz="1600" err="1" smtClean="0">
                <a:solidFill>
                  <a:schemeClr val="bg1"/>
                </a:solidFill>
              </a:rPr>
              <a:t>Zdravko</a:t>
            </a:r>
            <a:r>
              <a:rPr lang="en-US" sz="1600" smtClean="0">
                <a:solidFill>
                  <a:schemeClr val="bg1"/>
                </a:solidFill>
              </a:rPr>
              <a:t> Markov. Eds. Proceedings of the 18th International Florida Artificial Intelligence Research Society. Menlo Park, CA: AAAI Press. 2006: 746-751.</a:t>
            </a:r>
            <a:endParaRPr lang="en-IN" sz="1600" smtClean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sz="1600" smtClean="0">
                <a:solidFill>
                  <a:schemeClr val="bg1"/>
                </a:solidFill>
              </a:rPr>
              <a:t>Stock, O. and </a:t>
            </a:r>
            <a:r>
              <a:rPr lang="en-IN" sz="1600" err="1" smtClean="0">
                <a:solidFill>
                  <a:schemeClr val="bg1"/>
                </a:solidFill>
              </a:rPr>
              <a:t>Strapparava</a:t>
            </a:r>
            <a:r>
              <a:rPr lang="en-IN" sz="1600" smtClean="0">
                <a:solidFill>
                  <a:schemeClr val="bg1"/>
                </a:solidFill>
              </a:rPr>
              <a:t>, C. 2005. </a:t>
            </a:r>
            <a:r>
              <a:rPr lang="en-IN" sz="1600" err="1" smtClean="0">
                <a:solidFill>
                  <a:schemeClr val="bg1"/>
                </a:solidFill>
              </a:rPr>
              <a:t>HAHAcronym</a:t>
            </a:r>
            <a:r>
              <a:rPr lang="en-IN" sz="1600" smtClean="0">
                <a:solidFill>
                  <a:schemeClr val="bg1"/>
                </a:solidFill>
              </a:rPr>
              <a:t>: a computational </a:t>
            </a:r>
            <a:r>
              <a:rPr lang="en-IN" sz="1600" err="1" smtClean="0">
                <a:solidFill>
                  <a:schemeClr val="bg1"/>
                </a:solidFill>
              </a:rPr>
              <a:t>humor</a:t>
            </a:r>
            <a:r>
              <a:rPr lang="en-IN" sz="1600" smtClean="0">
                <a:solidFill>
                  <a:schemeClr val="bg1"/>
                </a:solidFill>
              </a:rPr>
              <a:t> system. In Proceedings of the ACL 2005 on interactive Poster and Demonstration Sessions (Ann </a:t>
            </a:r>
            <a:r>
              <a:rPr lang="en-IN" sz="1600" err="1" smtClean="0">
                <a:solidFill>
                  <a:schemeClr val="bg1"/>
                </a:solidFill>
              </a:rPr>
              <a:t>Arbor</a:t>
            </a:r>
            <a:r>
              <a:rPr lang="en-IN" sz="1600" smtClean="0">
                <a:solidFill>
                  <a:schemeClr val="bg1"/>
                </a:solidFill>
              </a:rPr>
              <a:t>, Michigan, June 25 - 30, 2005). Annual Meeting of the ACL. Association for Computational Linguistics, Morristown, NJ, 113-116. DOI= http://dx.doi.org/10.3115/1225753.1225782</a:t>
            </a:r>
          </a:p>
          <a:p>
            <a:pPr>
              <a:buFont typeface="+mj-lt"/>
              <a:buAutoNum type="arabicPeriod"/>
            </a:pPr>
            <a:r>
              <a:rPr lang="en-US" sz="1600" err="1" smtClean="0">
                <a:solidFill>
                  <a:schemeClr val="bg1"/>
                </a:solidFill>
              </a:rPr>
              <a:t>Mihalcea</a:t>
            </a:r>
            <a:r>
              <a:rPr lang="en-US" sz="1600" smtClean="0">
                <a:solidFill>
                  <a:schemeClr val="bg1"/>
                </a:solidFill>
              </a:rPr>
              <a:t>, R. 2007. The Multidisciplinary Facets of Research on Humour. In Proceedings of the 7th international Workshop on Fuzzy Logic and Applications: Applications of Fuzzy Sets theory (</a:t>
            </a:r>
            <a:r>
              <a:rPr lang="en-US" sz="1600" err="1" smtClean="0">
                <a:solidFill>
                  <a:schemeClr val="bg1"/>
                </a:solidFill>
              </a:rPr>
              <a:t>Camogli</a:t>
            </a:r>
            <a:r>
              <a:rPr lang="en-US" sz="1600" smtClean="0">
                <a:solidFill>
                  <a:schemeClr val="bg1"/>
                </a:solidFill>
              </a:rPr>
              <a:t>, Italy, July 07 - 10, 2007). F. </a:t>
            </a:r>
            <a:r>
              <a:rPr lang="en-US" sz="1600" err="1" smtClean="0">
                <a:solidFill>
                  <a:schemeClr val="bg1"/>
                </a:solidFill>
              </a:rPr>
              <a:t>Masulli</a:t>
            </a:r>
            <a:r>
              <a:rPr lang="en-US" sz="1600" smtClean="0">
                <a:solidFill>
                  <a:schemeClr val="bg1"/>
                </a:solidFill>
              </a:rPr>
              <a:t>, S. </a:t>
            </a:r>
            <a:r>
              <a:rPr lang="en-US" sz="1600" err="1" smtClean="0">
                <a:solidFill>
                  <a:schemeClr val="bg1"/>
                </a:solidFill>
              </a:rPr>
              <a:t>Mitra</a:t>
            </a:r>
            <a:r>
              <a:rPr lang="en-US" sz="1600" smtClean="0">
                <a:solidFill>
                  <a:schemeClr val="bg1"/>
                </a:solidFill>
              </a:rPr>
              <a:t>, and G. </a:t>
            </a:r>
            <a:r>
              <a:rPr lang="en-US" sz="1600" err="1" smtClean="0">
                <a:solidFill>
                  <a:schemeClr val="bg1"/>
                </a:solidFill>
              </a:rPr>
              <a:t>Pasi</a:t>
            </a:r>
            <a:r>
              <a:rPr lang="en-US" sz="1600" smtClean="0">
                <a:solidFill>
                  <a:schemeClr val="bg1"/>
                </a:solidFill>
              </a:rPr>
              <a:t>, Eds. Lecture Notes In Artificial Intelligence, vol. 4578. Springer-</a:t>
            </a:r>
            <a:r>
              <a:rPr lang="en-US" sz="1600" err="1" smtClean="0">
                <a:solidFill>
                  <a:schemeClr val="bg1"/>
                </a:solidFill>
              </a:rPr>
              <a:t>Verlag</a:t>
            </a:r>
            <a:r>
              <a:rPr lang="en-US" sz="1600" smtClean="0">
                <a:solidFill>
                  <a:schemeClr val="bg1"/>
                </a:solidFill>
              </a:rPr>
              <a:t>, Berlin, Heidelberg, 412-421. DOI= http://dx.doi.org/10.1007/978-3-540-73400-0_52 </a:t>
            </a:r>
          </a:p>
          <a:p>
            <a:pPr>
              <a:buFont typeface="+mj-lt"/>
              <a:buAutoNum type="arabicPeriod"/>
            </a:pPr>
            <a:r>
              <a:rPr lang="en-IN" sz="1600" err="1" smtClean="0">
                <a:solidFill>
                  <a:schemeClr val="bg1"/>
                </a:solidFill>
              </a:rPr>
              <a:t>Mihalcea</a:t>
            </a:r>
            <a:r>
              <a:rPr lang="en-IN" sz="1600" smtClean="0">
                <a:solidFill>
                  <a:schemeClr val="bg1"/>
                </a:solidFill>
              </a:rPr>
              <a:t>, R. and </a:t>
            </a:r>
            <a:r>
              <a:rPr lang="en-IN" sz="1600" err="1" smtClean="0">
                <a:solidFill>
                  <a:schemeClr val="bg1"/>
                </a:solidFill>
              </a:rPr>
              <a:t>Strapparava</a:t>
            </a:r>
            <a:r>
              <a:rPr lang="en-IN" sz="1600" smtClean="0">
                <a:solidFill>
                  <a:schemeClr val="bg1"/>
                </a:solidFill>
              </a:rPr>
              <a:t>, C. 2005. Making computers laugh: investigations in automatic </a:t>
            </a:r>
            <a:r>
              <a:rPr lang="en-IN" sz="1600" err="1" smtClean="0">
                <a:solidFill>
                  <a:schemeClr val="bg1"/>
                </a:solidFill>
              </a:rPr>
              <a:t>humor</a:t>
            </a:r>
            <a:r>
              <a:rPr lang="en-IN" sz="1600" smtClean="0">
                <a:solidFill>
                  <a:schemeClr val="bg1"/>
                </a:solidFill>
              </a:rPr>
              <a:t> recognition. In Proceedings of the Conference on Human Language Technology and Empirical Methods in Natural Language Processing (Vancouver, British Columbia, Canada, October 06 - 08, 2005). Human Language Technology Conference. Association for Computational Linguistics, Morristown, NJ, 531-538. DOI= http://dx.doi.org/10.3115/1220575.1220642</a:t>
            </a:r>
          </a:p>
          <a:p>
            <a:pPr>
              <a:buNone/>
            </a:pPr>
            <a:endParaRPr lang="en-IN" sz="1600" smtClean="0">
              <a:solidFill>
                <a:schemeClr val="bg1"/>
              </a:solidFill>
            </a:endParaRPr>
          </a:p>
          <a:p>
            <a:endParaRPr lang="en-IN" sz="1600" smtClean="0"/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</a:t>
            </a:r>
            <a:r>
              <a:rPr lang="fr-CA" err="1" smtClean="0"/>
              <a:t>Pushpak</a:t>
            </a:r>
            <a:r>
              <a:rPr lang="fr-CA" smtClean="0"/>
              <a:t> </a:t>
            </a:r>
            <a:r>
              <a:rPr lang="fr-CA" err="1" smtClean="0"/>
              <a:t>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286390"/>
          </a:xfrm>
        </p:spPr>
        <p:txBody>
          <a:bodyPr/>
          <a:lstStyle/>
          <a:p>
            <a:pPr>
              <a:buNone/>
            </a:pPr>
            <a:r>
              <a:rPr lang="en-IN" sz="1600" smtClean="0">
                <a:solidFill>
                  <a:schemeClr val="bg1"/>
                </a:solidFill>
              </a:rPr>
              <a:t>6. 	 F.R.I.E.N.D.S . – The most humorous TV show ever </a:t>
            </a:r>
            <a:r>
              <a:rPr lang="en-IN" sz="1600" smtClean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fr-CA" sz="16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CA" sz="1600" smtClean="0">
                <a:solidFill>
                  <a:schemeClr val="bg1"/>
                </a:solidFill>
              </a:rPr>
              <a:t>7.	http://www.newscientist.com/article/dn1719-computer-crack-funnier-than-many-human-jokes.html (</a:t>
            </a:r>
            <a:r>
              <a:rPr lang="fr-CA" sz="1600" err="1" smtClean="0">
                <a:solidFill>
                  <a:schemeClr val="bg1"/>
                </a:solidFill>
              </a:rPr>
              <a:t>Downloaded</a:t>
            </a:r>
            <a:r>
              <a:rPr lang="fr-CA" sz="1600" smtClean="0">
                <a:solidFill>
                  <a:schemeClr val="bg1"/>
                </a:solidFill>
              </a:rPr>
              <a:t> on 02/04/2010)</a:t>
            </a:r>
            <a:endParaRPr lang="en-US" sz="16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smtClean="0">
                <a:solidFill>
                  <a:schemeClr val="bg1"/>
                </a:solidFill>
              </a:rPr>
              <a:t>8.	http://www.aaai.org/Papers/FLAIRS/2006/Flairs06-148.pdf </a:t>
            </a:r>
            <a:r>
              <a:rPr lang="fr-CA" sz="1600" smtClean="0">
                <a:solidFill>
                  <a:schemeClr val="bg1"/>
                </a:solidFill>
              </a:rPr>
              <a:t>(</a:t>
            </a:r>
            <a:r>
              <a:rPr lang="fr-CA" sz="1600" err="1" smtClean="0">
                <a:solidFill>
                  <a:schemeClr val="bg1"/>
                </a:solidFill>
              </a:rPr>
              <a:t>Downloaded</a:t>
            </a:r>
            <a:r>
              <a:rPr lang="fr-CA" sz="1600" smtClean="0">
                <a:solidFill>
                  <a:schemeClr val="bg1"/>
                </a:solidFill>
              </a:rPr>
              <a:t> on 31/03/2010)</a:t>
            </a:r>
            <a:endParaRPr lang="en-US" sz="16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1600" smtClean="0">
                <a:solidFill>
                  <a:schemeClr val="bg1"/>
                </a:solidFill>
              </a:rPr>
              <a:t>9.	http://en.wikipedia.org/wiki/Computational_humor </a:t>
            </a:r>
            <a:r>
              <a:rPr lang="fr-CA" sz="1600" smtClean="0">
                <a:solidFill>
                  <a:schemeClr val="bg1"/>
                </a:solidFill>
              </a:rPr>
              <a:t>(</a:t>
            </a:r>
            <a:r>
              <a:rPr lang="fr-CA" sz="1600" err="1" smtClean="0">
                <a:solidFill>
                  <a:schemeClr val="bg1"/>
                </a:solidFill>
              </a:rPr>
              <a:t>Downloaded</a:t>
            </a:r>
            <a:r>
              <a:rPr lang="fr-CA" sz="1600" smtClean="0">
                <a:solidFill>
                  <a:schemeClr val="bg1"/>
                </a:solidFill>
              </a:rPr>
              <a:t> on 30/03/2010)</a:t>
            </a:r>
            <a:endParaRPr lang="en-IN" sz="16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1600" smtClean="0">
                <a:solidFill>
                  <a:schemeClr val="bg1"/>
                </a:solidFill>
              </a:rPr>
              <a:t>10.	http://en.wikipedia.org/wiki/Theories_of_humour </a:t>
            </a:r>
            <a:r>
              <a:rPr lang="fr-CA" sz="1600" smtClean="0">
                <a:solidFill>
                  <a:schemeClr val="bg1"/>
                </a:solidFill>
              </a:rPr>
              <a:t>(</a:t>
            </a:r>
            <a:r>
              <a:rPr lang="fr-CA" sz="1600" err="1" smtClean="0">
                <a:solidFill>
                  <a:schemeClr val="bg1"/>
                </a:solidFill>
              </a:rPr>
              <a:t>Downloaded</a:t>
            </a:r>
            <a:r>
              <a:rPr lang="fr-CA" sz="1600" smtClean="0">
                <a:solidFill>
                  <a:schemeClr val="bg1"/>
                </a:solidFill>
              </a:rPr>
              <a:t> on 30/03/2010)</a:t>
            </a:r>
          </a:p>
          <a:p>
            <a:pPr>
              <a:buNone/>
            </a:pPr>
            <a:r>
              <a:rPr lang="en-IN" sz="1600" smtClean="0">
                <a:solidFill>
                  <a:schemeClr val="bg1"/>
                </a:solidFill>
              </a:rPr>
              <a:t>11. 	http://science.jrank.org/pages/9715/Humor-Superiority-Theory.html </a:t>
            </a:r>
            <a:r>
              <a:rPr lang="fr-CA" sz="1600" smtClean="0">
                <a:solidFill>
                  <a:schemeClr val="bg1"/>
                </a:solidFill>
              </a:rPr>
              <a:t>(</a:t>
            </a:r>
            <a:r>
              <a:rPr lang="fr-CA" sz="1600" err="1" smtClean="0">
                <a:solidFill>
                  <a:schemeClr val="bg1"/>
                </a:solidFill>
              </a:rPr>
              <a:t>Downloaded</a:t>
            </a:r>
            <a:r>
              <a:rPr lang="fr-CA" sz="1600" smtClean="0">
                <a:solidFill>
                  <a:schemeClr val="bg1"/>
                </a:solidFill>
              </a:rPr>
              <a:t> on 01/04/2010)</a:t>
            </a:r>
            <a:endParaRPr lang="en-IN" sz="16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1600" smtClean="0">
                <a:solidFill>
                  <a:schemeClr val="bg1"/>
                </a:solidFill>
              </a:rPr>
              <a:t>12.	http://www.helium.com/items/337474-the-superiority-theory-and-its-effect-on-humor </a:t>
            </a:r>
            <a:r>
              <a:rPr lang="fr-CA" sz="1600" smtClean="0">
                <a:solidFill>
                  <a:schemeClr val="bg1"/>
                </a:solidFill>
              </a:rPr>
              <a:t>(</a:t>
            </a:r>
            <a:r>
              <a:rPr lang="fr-CA" sz="1600" err="1" smtClean="0">
                <a:solidFill>
                  <a:schemeClr val="bg1"/>
                </a:solidFill>
              </a:rPr>
              <a:t>Downloaded</a:t>
            </a:r>
            <a:r>
              <a:rPr lang="fr-CA" sz="1600" smtClean="0">
                <a:solidFill>
                  <a:schemeClr val="bg1"/>
                </a:solidFill>
              </a:rPr>
              <a:t> on 01/04/2010)</a:t>
            </a:r>
            <a:endParaRPr lang="en-IN" sz="16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1600" smtClean="0">
                <a:solidFill>
                  <a:schemeClr val="bg1"/>
                </a:solidFill>
              </a:rPr>
              <a:t>13.	http://rhetoriclaughter.blogspot.com/2009/10/relief-theory-part-ii-spencer.html</a:t>
            </a:r>
          </a:p>
          <a:p>
            <a:pPr>
              <a:buNone/>
            </a:pPr>
            <a:r>
              <a:rPr lang="en-IN" sz="1600" smtClean="0">
                <a:solidFill>
                  <a:schemeClr val="bg1"/>
                </a:solidFill>
              </a:rPr>
              <a:t>14.	http://en.wikipedia.org/wiki/Pun </a:t>
            </a:r>
            <a:r>
              <a:rPr lang="fr-CA" sz="1600" smtClean="0">
                <a:solidFill>
                  <a:schemeClr val="bg1"/>
                </a:solidFill>
              </a:rPr>
              <a:t>(</a:t>
            </a:r>
            <a:r>
              <a:rPr lang="fr-CA" sz="1600" err="1" smtClean="0">
                <a:solidFill>
                  <a:schemeClr val="bg1"/>
                </a:solidFill>
              </a:rPr>
              <a:t>Downloaded</a:t>
            </a:r>
            <a:r>
              <a:rPr lang="fr-CA" sz="1600" smtClean="0">
                <a:solidFill>
                  <a:schemeClr val="bg1"/>
                </a:solidFill>
              </a:rPr>
              <a:t> on 02/04/2010)</a:t>
            </a:r>
            <a:endParaRPr lang="en-IN" sz="160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1600" smtClean="0">
                <a:solidFill>
                  <a:schemeClr val="bg1"/>
                </a:solidFill>
              </a:rPr>
              <a:t>15.	http://www.iep.utm.edu/humor/ </a:t>
            </a:r>
            <a:r>
              <a:rPr lang="fr-CA" sz="1600" smtClean="0">
                <a:solidFill>
                  <a:schemeClr val="bg1"/>
                </a:solidFill>
              </a:rPr>
              <a:t>(</a:t>
            </a:r>
            <a:r>
              <a:rPr lang="fr-CA" sz="1600" err="1" smtClean="0">
                <a:solidFill>
                  <a:schemeClr val="bg1"/>
                </a:solidFill>
              </a:rPr>
              <a:t>Downloaded</a:t>
            </a:r>
            <a:r>
              <a:rPr lang="fr-CA" sz="1600" smtClean="0">
                <a:solidFill>
                  <a:schemeClr val="bg1"/>
                </a:solidFill>
              </a:rPr>
              <a:t> on 02/04/2010)</a:t>
            </a:r>
            <a:endParaRPr lang="en-IN" sz="1600" smtClean="0">
              <a:solidFill>
                <a:schemeClr val="bg1"/>
              </a:solidFill>
            </a:endParaRPr>
          </a:p>
          <a:p>
            <a:pPr>
              <a:buAutoNum type="arabicPeriod" startAt="16"/>
            </a:pPr>
            <a:r>
              <a:rPr lang="en-IN" sz="1600" smtClean="0">
                <a:solidFill>
                  <a:schemeClr val="bg1"/>
                </a:solidFill>
              </a:rPr>
              <a:t>http://www.doc.ic.ac.uk/~sgc/teaching/projects/pun_generation/ </a:t>
            </a:r>
            <a:r>
              <a:rPr lang="fr-CA" sz="1600" smtClean="0">
                <a:solidFill>
                  <a:schemeClr val="bg1"/>
                </a:solidFill>
              </a:rPr>
              <a:t>(</a:t>
            </a:r>
            <a:r>
              <a:rPr lang="fr-CA" sz="1600" err="1" smtClean="0">
                <a:solidFill>
                  <a:schemeClr val="bg1"/>
                </a:solidFill>
              </a:rPr>
              <a:t>Downloaded</a:t>
            </a:r>
            <a:r>
              <a:rPr lang="fr-CA" sz="1600" smtClean="0">
                <a:solidFill>
                  <a:schemeClr val="bg1"/>
                </a:solidFill>
              </a:rPr>
              <a:t> on 01/04/2010)</a:t>
            </a:r>
          </a:p>
          <a:p>
            <a:pPr>
              <a:buNone/>
            </a:pPr>
            <a:endParaRPr lang="en-IN" sz="1600" smtClean="0">
              <a:solidFill>
                <a:schemeClr val="bg1"/>
              </a:solidFill>
            </a:endParaRPr>
          </a:p>
          <a:p>
            <a:endParaRPr lang="en-US" sz="1600" smtClean="0">
              <a:solidFill>
                <a:schemeClr val="bg1"/>
              </a:solidFill>
            </a:endParaRPr>
          </a:p>
          <a:p>
            <a:endParaRPr lang="en-IN" sz="1600" smtClean="0">
              <a:solidFill>
                <a:schemeClr val="bg1"/>
              </a:solidFill>
            </a:endParaRPr>
          </a:p>
          <a:p>
            <a:endParaRPr lang="en-IN" sz="1600" smtClean="0">
              <a:solidFill>
                <a:schemeClr val="bg1"/>
              </a:solidFill>
            </a:endParaRPr>
          </a:p>
          <a:p>
            <a:endParaRPr lang="en-IN" sz="1600" smtClean="0"/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857232"/>
            <a:ext cx="7772400" cy="5000660"/>
          </a:xfrm>
        </p:spPr>
        <p:txBody>
          <a:bodyPr/>
          <a:lstStyle/>
          <a:p>
            <a:r>
              <a:rPr lang="en-US" sz="4800" smtClean="0">
                <a:solidFill>
                  <a:schemeClr val="bg1"/>
                </a:solidFill>
              </a:rPr>
              <a:t>THANK YOU</a:t>
            </a:r>
            <a:br>
              <a:rPr lang="en-US" sz="4800" smtClean="0">
                <a:solidFill>
                  <a:schemeClr val="bg1"/>
                </a:solidFill>
              </a:rPr>
            </a:br>
            <a:r>
              <a:rPr lang="en-US" sz="4800" smtClean="0">
                <a:solidFill>
                  <a:schemeClr val="bg1"/>
                </a:solidFill>
              </a:rPr>
              <a:t/>
            </a:r>
            <a:br>
              <a:rPr lang="en-US" sz="4800" smtClean="0">
                <a:solidFill>
                  <a:schemeClr val="bg1"/>
                </a:solidFill>
              </a:rPr>
            </a:br>
            <a:r>
              <a:rPr lang="en-US" sz="4800" smtClean="0">
                <a:solidFill>
                  <a:schemeClr val="bg1"/>
                </a:solidFill>
              </a:rPr>
              <a:t>Questions? </a:t>
            </a:r>
            <a:r>
              <a:rPr lang="en-US" sz="4800" smtClean="0">
                <a:solidFill>
                  <a:schemeClr val="bg1"/>
                </a:solidFill>
                <a:sym typeface="Wingdings" pitchFamily="2" charset="2"/>
              </a:rPr>
              <a:t> </a:t>
            </a:r>
            <a:endParaRPr lang="fr-CA" sz="48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>
          <a:xfrm>
            <a:off x="457200" y="2357430"/>
            <a:ext cx="8229600" cy="1714512"/>
          </a:xfrm>
        </p:spPr>
        <p:txBody>
          <a:bodyPr/>
          <a:lstStyle/>
          <a:p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1  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Introduction</a:t>
            </a:r>
            <a:endParaRPr lang="fr-CA" sz="600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8215338" y="6000768"/>
            <a:ext cx="642942" cy="571482"/>
          </a:xfrm>
        </p:spPr>
        <p:txBody>
          <a:bodyPr/>
          <a:lstStyle/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57158" y="2071678"/>
            <a:ext cx="5500726" cy="3429024"/>
          </a:xfrm>
        </p:spPr>
        <p:txBody>
          <a:bodyPr/>
          <a:lstStyle/>
          <a:p>
            <a:pPr>
              <a:buNone/>
            </a:pPr>
            <a:endParaRPr lang="en-IN" sz="2600" smtClean="0"/>
          </a:p>
          <a:p>
            <a:r>
              <a:rPr lang="en-IN" sz="2600" smtClean="0"/>
              <a:t>"Humour is a very interesting way to look at artificial intelligence because at some point something has to have two meanings, which is not easy to do with a computer." – Jason Rutter, Manchester University.</a:t>
            </a:r>
          </a:p>
          <a:p>
            <a:endParaRPr lang="en-IN" sz="800" smtClean="0"/>
          </a:p>
          <a:p>
            <a:pPr>
              <a:buNone/>
            </a:pPr>
            <a:endParaRPr lang="fr-CA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pic>
        <p:nvPicPr>
          <p:cNvPr id="10" name="Picture 9" descr="aba0021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8" y="2000240"/>
            <a:ext cx="3428992" cy="3000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7950" y="4857760"/>
            <a:ext cx="335755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smtClean="0">
                <a:solidFill>
                  <a:schemeClr val="bg1">
                    <a:lumMod val="65000"/>
                  </a:schemeClr>
                </a:solidFill>
              </a:rPr>
              <a:t>http://www.cartoonstock.com/cartoonview.asp?catref=aba0021</a:t>
            </a:r>
            <a:endParaRPr lang="en-IN" sz="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48" y="5500702"/>
            <a:ext cx="6143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smtClean="0"/>
              <a:t>Humor is something that thrives between man's aspirations and his limitations. There is more logic in humour than in anything else. Because, you see, humour is truth. ~Victor Borge, London Times, 3 January 1984</a:t>
            </a:r>
          </a:p>
        </p:txBody>
      </p:sp>
      <p:pic>
        <p:nvPicPr>
          <p:cNvPr id="13" name="Picture 12" descr="bul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7158" y="5500702"/>
            <a:ext cx="357190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>
          <a:xfrm>
            <a:off x="457200" y="2357430"/>
            <a:ext cx="8229600" cy="1714512"/>
          </a:xfrm>
        </p:spPr>
        <p:txBody>
          <a:bodyPr/>
          <a:lstStyle/>
          <a:p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2  </a:t>
            </a:r>
            <a:br>
              <a:rPr lang="fr-CA" sz="6000" smtClean="0">
                <a:solidFill>
                  <a:schemeClr val="bg1"/>
                </a:solidFill>
                <a:sym typeface="Wingdings" pitchFamily="2" charset="2"/>
              </a:rPr>
            </a:br>
            <a:r>
              <a:rPr lang="fr-CA" sz="6000" smtClean="0">
                <a:solidFill>
                  <a:schemeClr val="bg1"/>
                </a:solidFill>
                <a:sym typeface="Wingdings" pitchFamily="2" charset="2"/>
              </a:rPr>
              <a:t>Theories on Humour</a:t>
            </a:r>
            <a:endParaRPr lang="fr-CA" sz="6000" smtClean="0">
              <a:solidFill>
                <a:schemeClr val="bg1"/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8215338" y="6000768"/>
            <a:ext cx="642942" cy="571482"/>
          </a:xfrm>
        </p:spPr>
        <p:txBody>
          <a:bodyPr/>
          <a:lstStyle/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  <a:p>
            <a:endParaRPr lang="fr-CA" sz="1600" smtClean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Superiority Theory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472518" cy="4500562"/>
          </a:xfrm>
        </p:spPr>
        <p:txBody>
          <a:bodyPr/>
          <a:lstStyle/>
          <a:p>
            <a:r>
              <a:rPr lang="en-US" sz="2600" smtClean="0">
                <a:solidFill>
                  <a:srgbClr val="3C5790"/>
                </a:solidFill>
              </a:rPr>
              <a:t>Traces back to Plato and Aristotle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A person laughs about the misfortunes of others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A person asserts his superiority on the background of shortcomings of others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Example:</a:t>
            </a:r>
          </a:p>
          <a:p>
            <a:pPr>
              <a:buNone/>
            </a:pPr>
            <a:endParaRPr lang="en-IN" sz="60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en-IN" sz="1400" smtClean="0">
                <a:solidFill>
                  <a:srgbClr val="3C5790"/>
                </a:solidFill>
              </a:rPr>
              <a:t>A man spoke frantically into the phone, "My wife is pregnant and her contractions are only two minutes apart!”</a:t>
            </a:r>
          </a:p>
          <a:p>
            <a:pPr>
              <a:buNone/>
            </a:pPr>
            <a:r>
              <a:rPr lang="en-IN" sz="1400" smtClean="0">
                <a:solidFill>
                  <a:srgbClr val="3C5790"/>
                </a:solidFill>
              </a:rPr>
              <a:t>"Is this her first child?" the doctor asked.</a:t>
            </a:r>
          </a:p>
          <a:p>
            <a:pPr>
              <a:buNone/>
            </a:pPr>
            <a:r>
              <a:rPr lang="en-IN" sz="1400" smtClean="0">
                <a:solidFill>
                  <a:srgbClr val="3C5790"/>
                </a:solidFill>
              </a:rPr>
              <a:t>"No, you idiot!" the man shouted. "This is her husband!”</a:t>
            </a:r>
          </a:p>
          <a:p>
            <a:pPr>
              <a:buNone/>
            </a:pPr>
            <a:r>
              <a:rPr lang="en-IN" sz="1400" i="1" smtClean="0">
                <a:solidFill>
                  <a:srgbClr val="3C5790"/>
                </a:solidFill>
              </a:rPr>
              <a:t>Basically, superiority jokes poke fun, and they poke at someone else to do it.</a:t>
            </a:r>
            <a:endParaRPr lang="en-US" sz="1400" i="1" smtClean="0">
              <a:solidFill>
                <a:srgbClr val="3C5790"/>
              </a:solidFill>
            </a:endParaRPr>
          </a:p>
          <a:p>
            <a:pPr>
              <a:buNone/>
            </a:pPr>
            <a:endParaRPr lang="en-US" sz="14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10" y="5715016"/>
            <a:ext cx="657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smtClean="0"/>
              <a:t>"Nothing produces laughter more than a surprising disproportion between that which one expects and that which one sees.“ – Blaise Pascal (17</a:t>
            </a:r>
            <a:r>
              <a:rPr lang="en-IN" sz="1400" i="1" baseline="30000" smtClean="0"/>
              <a:t>th</a:t>
            </a:r>
            <a:r>
              <a:rPr lang="en-IN" sz="1400" i="1" smtClean="0"/>
              <a:t> Century A.D.)</a:t>
            </a:r>
            <a:endParaRPr lang="en-IN" sz="1400" i="1"/>
          </a:p>
        </p:txBody>
      </p:sp>
      <p:pic>
        <p:nvPicPr>
          <p:cNvPr id="7" name="Picture 6" descr="bul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5572140"/>
            <a:ext cx="357190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Relief or Release Theory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en-US" sz="2600" smtClean="0">
                <a:solidFill>
                  <a:srgbClr val="3C5790"/>
                </a:solidFill>
              </a:rPr>
              <a:t>Sigmund Freud and Herbert Spencer prominent theorists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Joke about things which make people unsure/uncomfortable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Jokes about religion, politics, sex, ethnic differences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Release of tension and psychic energy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Example:</a:t>
            </a:r>
          </a:p>
          <a:p>
            <a:pPr>
              <a:buNone/>
            </a:pPr>
            <a:endParaRPr lang="en-IN" sz="600" smtClean="0">
              <a:solidFill>
                <a:srgbClr val="3C5790"/>
              </a:solidFill>
            </a:endParaRPr>
          </a:p>
          <a:p>
            <a:pPr>
              <a:buAutoNum type="alphaUcParenR" startAt="17"/>
            </a:pPr>
            <a:r>
              <a:rPr lang="en-US" sz="1400" smtClean="0">
                <a:solidFill>
                  <a:srgbClr val="3C5790"/>
                </a:solidFill>
              </a:rPr>
              <a:t>(To Shaunak) Give reasons whether a computer is a male or a female?</a:t>
            </a:r>
          </a:p>
          <a:p>
            <a:pPr>
              <a:spcAft>
                <a:spcPts val="600"/>
              </a:spcAft>
              <a:buNone/>
            </a:pPr>
            <a:r>
              <a:rPr lang="en-US" sz="1400" smtClean="0">
                <a:solidFill>
                  <a:srgbClr val="3C5790"/>
                </a:solidFill>
              </a:rPr>
              <a:t>Shaunak: Female, reasons:</a:t>
            </a:r>
          </a:p>
          <a:p>
            <a:pPr>
              <a:buAutoNum type="arabicPeriod"/>
            </a:pPr>
            <a:r>
              <a:rPr lang="en-US" sz="1400" smtClean="0">
                <a:solidFill>
                  <a:srgbClr val="3C5790"/>
                </a:solidFill>
              </a:rPr>
              <a:t>No one but the Creator understands their internal logic.</a:t>
            </a:r>
          </a:p>
          <a:p>
            <a:pPr>
              <a:buAutoNum type="arabicPeriod"/>
            </a:pPr>
            <a:r>
              <a:rPr lang="en-US" sz="1400" smtClean="0">
                <a:solidFill>
                  <a:srgbClr val="3C5790"/>
                </a:solidFill>
              </a:rPr>
              <a:t>Even your smallest mistakes are stored in long term memory for later retrieval.</a:t>
            </a:r>
          </a:p>
          <a:p>
            <a:pPr>
              <a:buAutoNum type="alphaUcParenR" startAt="17"/>
            </a:pPr>
            <a:endParaRPr lang="en-US" sz="1400" smtClean="0">
              <a:solidFill>
                <a:srgbClr val="3C5790"/>
              </a:solidFill>
            </a:endParaRPr>
          </a:p>
          <a:p>
            <a:pPr>
              <a:buAutoNum type="alphaUcParenR" startAt="17"/>
            </a:pPr>
            <a:endParaRPr lang="en-US" sz="1400" smtClean="0">
              <a:solidFill>
                <a:srgbClr val="3C5790"/>
              </a:solidFill>
            </a:endParaRPr>
          </a:p>
          <a:p>
            <a:pPr>
              <a:buNone/>
            </a:pPr>
            <a:endParaRPr lang="en-US" sz="14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10" y="5786454"/>
            <a:ext cx="657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smtClean="0"/>
              <a:t>Tragedy + Time = Humour  (</a:t>
            </a:r>
            <a:r>
              <a:rPr lang="en-IN" sz="1200" i="1" smtClean="0"/>
              <a:t>Anonymous</a:t>
            </a:r>
            <a:r>
              <a:rPr lang="en-IN" sz="1400" i="1" smtClean="0"/>
              <a:t>)</a:t>
            </a:r>
            <a:endParaRPr lang="en-IN" sz="1400" i="1"/>
          </a:p>
        </p:txBody>
      </p:sp>
      <p:pic>
        <p:nvPicPr>
          <p:cNvPr id="7" name="Picture 6" descr="bul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20" y="5572140"/>
            <a:ext cx="357190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>
                <a:solidFill>
                  <a:schemeClr val="bg1"/>
                </a:solidFill>
              </a:rPr>
              <a:t>Incongruity Theory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2071688"/>
            <a:ext cx="8686800" cy="4500562"/>
          </a:xfrm>
        </p:spPr>
        <p:txBody>
          <a:bodyPr/>
          <a:lstStyle/>
          <a:p>
            <a:r>
              <a:rPr lang="en-US" sz="2600" smtClean="0">
                <a:solidFill>
                  <a:srgbClr val="3C5790"/>
                </a:solidFill>
              </a:rPr>
              <a:t>A leading approach, has its origin in comments made by Aristotle in </a:t>
            </a:r>
            <a:r>
              <a:rPr lang="en-US" sz="2600" i="1" smtClean="0">
                <a:solidFill>
                  <a:srgbClr val="3C5790"/>
                </a:solidFill>
              </a:rPr>
              <a:t>Rhetoric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The joke has two parts : setup &amp; punch line</a:t>
            </a:r>
          </a:p>
          <a:p>
            <a:r>
              <a:rPr lang="en-US" sz="2600" smtClean="0">
                <a:solidFill>
                  <a:srgbClr val="3C5790"/>
                </a:solidFill>
              </a:rPr>
              <a:t>Joke generation due to disagreement in parts</a:t>
            </a:r>
          </a:p>
          <a:p>
            <a:r>
              <a:rPr lang="en-IN" sz="2600" smtClean="0">
                <a:solidFill>
                  <a:srgbClr val="3C5790"/>
                </a:solidFill>
              </a:rPr>
              <a:t>Main point is not incongruity but realization and resolution</a:t>
            </a:r>
            <a:endParaRPr lang="en-US" sz="2600" smtClean="0">
              <a:solidFill>
                <a:srgbClr val="3C5790"/>
              </a:solidFill>
            </a:endParaRPr>
          </a:p>
          <a:p>
            <a:r>
              <a:rPr lang="en-US" sz="2600" smtClean="0">
                <a:solidFill>
                  <a:srgbClr val="3C5790"/>
                </a:solidFill>
              </a:rPr>
              <a:t>Example:</a:t>
            </a:r>
          </a:p>
          <a:p>
            <a:pPr>
              <a:buNone/>
            </a:pPr>
            <a:endParaRPr lang="en-IN" sz="60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en-IN" sz="1400" smtClean="0">
                <a:solidFill>
                  <a:srgbClr val="3C5790"/>
                </a:solidFill>
              </a:rPr>
              <a:t>	I said to the Gym instructor: “Can you teach me to do the splits?”</a:t>
            </a:r>
          </a:p>
          <a:p>
            <a:pPr>
              <a:buNone/>
            </a:pPr>
            <a:r>
              <a:rPr lang="en-IN" sz="1400" smtClean="0">
                <a:solidFill>
                  <a:srgbClr val="3C5790"/>
                </a:solidFill>
              </a:rPr>
              <a:t>	He said: “How flexible are you?”</a:t>
            </a:r>
          </a:p>
          <a:p>
            <a:pPr>
              <a:buNone/>
            </a:pPr>
            <a:r>
              <a:rPr lang="en-IN" sz="1400" smtClean="0">
                <a:solidFill>
                  <a:srgbClr val="3C5790"/>
                </a:solidFill>
              </a:rPr>
              <a:t>	I said: “I can't make Tuesdays and Fridays.” </a:t>
            </a:r>
            <a:endParaRPr lang="en-US" sz="1400" smtClean="0">
              <a:solidFill>
                <a:srgbClr val="3C5790"/>
              </a:solidFill>
            </a:endParaRPr>
          </a:p>
          <a:p>
            <a:pPr>
              <a:buAutoNum type="alphaUcParenR" startAt="17"/>
            </a:pPr>
            <a:endParaRPr lang="en-US" sz="1400" smtClean="0">
              <a:solidFill>
                <a:srgbClr val="3C5790"/>
              </a:solidFill>
            </a:endParaRPr>
          </a:p>
          <a:p>
            <a:pPr>
              <a:buNone/>
            </a:pPr>
            <a:endParaRPr lang="en-US" sz="1400" smtClean="0">
              <a:solidFill>
                <a:srgbClr val="3C57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CA" smtClean="0"/>
              <a:t>CS 344: Pushpak Bhattacharyya</a:t>
            </a:r>
            <a:endParaRPr lang="fr-CA"/>
          </a:p>
        </p:txBody>
      </p:sp>
      <p:pic>
        <p:nvPicPr>
          <p:cNvPr id="8" name="Picture 7" descr="cute_computer_smiley_face_sticker-p217353387535402892qjcl_40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68" y="4857792"/>
            <a:ext cx="2000232" cy="2000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2910" y="5786454"/>
            <a:ext cx="6572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smtClean="0"/>
              <a:t>The secret to humour is surprise – Aristotle</a:t>
            </a:r>
            <a:r>
              <a:rPr lang="en-IN" sz="1400" i="1" smtClean="0"/>
              <a:t> </a:t>
            </a:r>
            <a:endParaRPr lang="en-IN" sz="1400" i="1"/>
          </a:p>
        </p:txBody>
      </p:sp>
      <p:pic>
        <p:nvPicPr>
          <p:cNvPr id="7" name="Picture 6" descr="bul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20" y="5572140"/>
            <a:ext cx="357190" cy="64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854</TotalTime>
  <Words>1894</Words>
  <Application>Microsoft Office PowerPoint</Application>
  <PresentationFormat>On-screen Show (4:3)</PresentationFormat>
  <Paragraphs>297</Paragraphs>
  <Slides>33</Slides>
  <Notes>8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143</vt:lpstr>
      <vt:lpstr>Artificial Intelligence and Humour</vt:lpstr>
      <vt:lpstr>Motivation</vt:lpstr>
      <vt:lpstr>Contents</vt:lpstr>
      <vt:lpstr>1   Introduction</vt:lpstr>
      <vt:lpstr>Introduction</vt:lpstr>
      <vt:lpstr>2   Theories on Humour</vt:lpstr>
      <vt:lpstr>Superiority Theory</vt:lpstr>
      <vt:lpstr>Relief or Release Theory</vt:lpstr>
      <vt:lpstr>Incongruity Theory </vt:lpstr>
      <vt:lpstr>3  Linguistic Research on Humour  </vt:lpstr>
      <vt:lpstr>Semantic Script-Based Theory of Humour (SSTH)</vt:lpstr>
      <vt:lpstr>General Theory of Verbal Humour (GTVH)</vt:lpstr>
      <vt:lpstr>General Theory of Verbal Humour (GTVH)</vt:lpstr>
      <vt:lpstr> 4  Computational Humour   </vt:lpstr>
      <vt:lpstr>Computational Humour</vt:lpstr>
      <vt:lpstr>Humour Recognition</vt:lpstr>
      <vt:lpstr>Humour Recognition</vt:lpstr>
      <vt:lpstr>JAPE  Joke Analysis and Production Engine (joke generator)</vt:lpstr>
      <vt:lpstr>JAPE: Example</vt:lpstr>
      <vt:lpstr>Pun Generation</vt:lpstr>
      <vt:lpstr>Pun Generation</vt:lpstr>
      <vt:lpstr>Pun Generation: Example</vt:lpstr>
      <vt:lpstr>HAHAcronym</vt:lpstr>
      <vt:lpstr>HAHAcronym: Implementation</vt:lpstr>
      <vt:lpstr> 5  Applications   </vt:lpstr>
      <vt:lpstr>Applications</vt:lpstr>
      <vt:lpstr>Other Aspects of Humour</vt:lpstr>
      <vt:lpstr> DEMO   </vt:lpstr>
      <vt:lpstr> 6  Conclusions   </vt:lpstr>
      <vt:lpstr>Conclusions</vt:lpstr>
      <vt:lpstr>References</vt:lpstr>
      <vt:lpstr>References</vt:lpstr>
      <vt:lpstr>THANK YOU  Questions?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Humor</dc:title>
  <dc:creator>ab</dc:creator>
  <cp:lastModifiedBy>shashank</cp:lastModifiedBy>
  <cp:revision>263</cp:revision>
  <dcterms:created xsi:type="dcterms:W3CDTF">2010-04-03T16:07:04Z</dcterms:created>
  <dcterms:modified xsi:type="dcterms:W3CDTF">2010-04-04T20:01:23Z</dcterms:modified>
</cp:coreProperties>
</file>