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258" r:id="rId2"/>
    <p:sldId id="344" r:id="rId3"/>
    <p:sldId id="285" r:id="rId4"/>
    <p:sldId id="259" r:id="rId5"/>
    <p:sldId id="305" r:id="rId6"/>
    <p:sldId id="345" r:id="rId7"/>
    <p:sldId id="306" r:id="rId8"/>
    <p:sldId id="346" r:id="rId9"/>
    <p:sldId id="347" r:id="rId10"/>
    <p:sldId id="307" r:id="rId11"/>
    <p:sldId id="348" r:id="rId12"/>
    <p:sldId id="349" r:id="rId13"/>
    <p:sldId id="350" r:id="rId14"/>
    <p:sldId id="352" r:id="rId15"/>
    <p:sldId id="353" r:id="rId16"/>
    <p:sldId id="354" r:id="rId17"/>
    <p:sldId id="356" r:id="rId18"/>
    <p:sldId id="357" r:id="rId19"/>
    <p:sldId id="359" r:id="rId20"/>
    <p:sldId id="358" r:id="rId21"/>
    <p:sldId id="360" r:id="rId22"/>
    <p:sldId id="361" r:id="rId23"/>
    <p:sldId id="362" r:id="rId24"/>
    <p:sldId id="364" r:id="rId25"/>
    <p:sldId id="365" r:id="rId26"/>
    <p:sldId id="366" r:id="rId27"/>
    <p:sldId id="367" r:id="rId28"/>
    <p:sldId id="420" r:id="rId29"/>
    <p:sldId id="368" r:id="rId30"/>
    <p:sldId id="369" r:id="rId31"/>
    <p:sldId id="421" r:id="rId32"/>
    <p:sldId id="425" r:id="rId33"/>
    <p:sldId id="370" r:id="rId34"/>
    <p:sldId id="419" r:id="rId35"/>
    <p:sldId id="371" r:id="rId36"/>
    <p:sldId id="372" r:id="rId37"/>
    <p:sldId id="426" r:id="rId38"/>
    <p:sldId id="373" r:id="rId39"/>
    <p:sldId id="374" r:id="rId40"/>
    <p:sldId id="375" r:id="rId41"/>
    <p:sldId id="377" r:id="rId42"/>
    <p:sldId id="378" r:id="rId43"/>
    <p:sldId id="376" r:id="rId44"/>
    <p:sldId id="379" r:id="rId45"/>
    <p:sldId id="380" r:id="rId46"/>
    <p:sldId id="381" r:id="rId47"/>
    <p:sldId id="382" r:id="rId48"/>
    <p:sldId id="42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23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24" r:id="rId86"/>
  </p:sldIdLst>
  <p:sldSz cx="9144000" cy="6858000" type="screen4x3"/>
  <p:notesSz cx="9874250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0C0C0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4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1.xml"/><Relationship Id="rId13" Type="http://schemas.openxmlformats.org/officeDocument/2006/relationships/slide" Target="slides/slide62.xml"/><Relationship Id="rId18" Type="http://schemas.openxmlformats.org/officeDocument/2006/relationships/slide" Target="slides/slide74.xml"/><Relationship Id="rId3" Type="http://schemas.openxmlformats.org/officeDocument/2006/relationships/slide" Target="slides/slide10.xml"/><Relationship Id="rId21" Type="http://schemas.openxmlformats.org/officeDocument/2006/relationships/slide" Target="slides/slide79.xml"/><Relationship Id="rId7" Type="http://schemas.openxmlformats.org/officeDocument/2006/relationships/slide" Target="slides/slide29.xml"/><Relationship Id="rId12" Type="http://schemas.openxmlformats.org/officeDocument/2006/relationships/slide" Target="slides/slide60.xml"/><Relationship Id="rId17" Type="http://schemas.openxmlformats.org/officeDocument/2006/relationships/slide" Target="slides/slide73.xml"/><Relationship Id="rId2" Type="http://schemas.openxmlformats.org/officeDocument/2006/relationships/slide" Target="slides/slide5.xml"/><Relationship Id="rId16" Type="http://schemas.openxmlformats.org/officeDocument/2006/relationships/slide" Target="slides/slide70.xml"/><Relationship Id="rId20" Type="http://schemas.openxmlformats.org/officeDocument/2006/relationships/slide" Target="slides/slide77.xml"/><Relationship Id="rId1" Type="http://schemas.openxmlformats.org/officeDocument/2006/relationships/slide" Target="slides/slide3.xml"/><Relationship Id="rId6" Type="http://schemas.openxmlformats.org/officeDocument/2006/relationships/slide" Target="slides/slide28.xml"/><Relationship Id="rId11" Type="http://schemas.openxmlformats.org/officeDocument/2006/relationships/slide" Target="slides/slide59.xml"/><Relationship Id="rId5" Type="http://schemas.openxmlformats.org/officeDocument/2006/relationships/slide" Target="slides/slide27.xml"/><Relationship Id="rId15" Type="http://schemas.openxmlformats.org/officeDocument/2006/relationships/slide" Target="slides/slide66.xml"/><Relationship Id="rId23" Type="http://schemas.openxmlformats.org/officeDocument/2006/relationships/slide" Target="slides/slide85.xml"/><Relationship Id="rId10" Type="http://schemas.openxmlformats.org/officeDocument/2006/relationships/slide" Target="slides/slide57.xml"/><Relationship Id="rId19" Type="http://schemas.openxmlformats.org/officeDocument/2006/relationships/slide" Target="slides/slide76.xml"/><Relationship Id="rId4" Type="http://schemas.openxmlformats.org/officeDocument/2006/relationships/slide" Target="slides/slide20.xml"/><Relationship Id="rId9" Type="http://schemas.openxmlformats.org/officeDocument/2006/relationships/slide" Target="slides/slide55.xml"/><Relationship Id="rId14" Type="http://schemas.openxmlformats.org/officeDocument/2006/relationships/slide" Target="slides/slide63.xml"/><Relationship Id="rId2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39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39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39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5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e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e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image" Target="../media/image302.emf"/><Relationship Id="rId1" Type="http://schemas.openxmlformats.org/officeDocument/2006/relationships/image" Target="../media/image301.w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4" Type="http://schemas.openxmlformats.org/officeDocument/2006/relationships/image" Target="../media/image30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4" Type="http://schemas.openxmlformats.org/officeDocument/2006/relationships/image" Target="../media/image335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4" Type="http://schemas.openxmlformats.org/officeDocument/2006/relationships/image" Target="../media/image3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8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A91D1A8-E64F-409B-B703-23FCEA7E7FF7}" type="datetime1">
              <a:rPr lang="zh-TW" altLang="en-US"/>
              <a:pPr>
                <a:defRPr/>
              </a:pPr>
              <a:t>2011/9/20</a:t>
            </a:fld>
            <a:endParaRPr lang="en-US" altLang="zh-TW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278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9538"/>
            <a:ext cx="4278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DA2BE76-6F36-479B-A45F-7B63B14C46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626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8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BBE7204-DF6F-48AD-91A1-A01A77F8FF6C}" type="datetime1">
              <a:rPr lang="zh-TW" altLang="en-US"/>
              <a:pPr>
                <a:defRPr/>
              </a:pPr>
              <a:t>2011/9/20</a:t>
            </a:fld>
            <a:endParaRPr lang="en-US" altLang="zh-TW"/>
          </a:p>
        </p:txBody>
      </p:sp>
      <p:sp>
        <p:nvSpPr>
          <p:cNvPr id="901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509588"/>
            <a:ext cx="3402012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30563"/>
            <a:ext cx="72421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278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59538"/>
            <a:ext cx="4278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A1EFEFE-5E89-4032-A8BD-9182CCED4F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fld id="{DE214038-3EB7-4184-A64C-3A546A4CE9A1}" type="datetime1">
              <a:rPr lang="zh-TW" altLang="en-US" sz="1100" smtClean="0">
                <a:latin typeface="Tahoma" pitchFamily="34" charset="0"/>
                <a:ea typeface="新細明體" charset="-120"/>
              </a:rPr>
              <a:pPr eaLnBrk="1" hangingPunct="1"/>
              <a:t>2011/9/20</a:t>
            </a:fld>
            <a:endParaRPr lang="en-US" altLang="zh-TW" sz="1100" smtClean="0">
              <a:latin typeface="Tahoma" pitchFamily="34" charset="0"/>
              <a:ea typeface="新細明體" charset="-120"/>
            </a:endParaRPr>
          </a:p>
        </p:txBody>
      </p:sp>
      <p:sp>
        <p:nvSpPr>
          <p:cNvPr id="911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defTabSz="9159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fld id="{2FCA565E-41D0-4548-8B4C-492542D650BF}" type="slidenum">
              <a:rPr lang="en-US" altLang="zh-TW" sz="1100" smtClean="0">
                <a:latin typeface="Tahoma" pitchFamily="34" charset="0"/>
                <a:ea typeface="新細明體" charset="-120"/>
              </a:rPr>
              <a:pPr eaLnBrk="1" hangingPunct="1"/>
              <a:t>1</a:t>
            </a:fld>
            <a:endParaRPr lang="en-US" altLang="zh-TW" sz="1100" smtClean="0">
              <a:latin typeface="Tahoma" pitchFamily="34" charset="0"/>
              <a:ea typeface="新細明體" charset="-120"/>
            </a:endParaRPr>
          </a:p>
        </p:txBody>
      </p:sp>
      <p:sp>
        <p:nvSpPr>
          <p:cNvPr id="911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286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209800"/>
            <a:ext cx="7391400" cy="8382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/>
              <a:t>按一下以編輯母片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00813"/>
            <a:ext cx="576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AC5544A5-46D8-463A-8CEB-0F1EEDF8D4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1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A7FECF22-FEBA-4A5B-BEE5-29F0B69580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0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77000" y="76200"/>
            <a:ext cx="1981200" cy="60563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791200" cy="60563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F88F34C8-6C53-4EF4-AC3D-B9AF68F6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2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1168CF3B-6FF9-493D-8A64-B131CD06A8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72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1E7496FC-30A4-4165-81D8-1E0BC95419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19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8862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38862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4C986D1E-1521-4802-9A6C-C9AD299AA9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25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76B19DDA-0365-403A-9667-906AFE442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70534B64-0986-46E1-9A12-729365F17C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73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74BF1DF8-6E1E-4102-AB01-1DE1D49F18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7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64490D03-3829-40F9-9B9C-1949A4CF87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73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6.</a:t>
            </a:r>
            <a:fld id="{285872F6-CACD-404C-9FE7-DAFEF29092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61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57200" y="762000"/>
            <a:ext cx="8228013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08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9248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09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7924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500813"/>
            <a:ext cx="5715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6.</a:t>
            </a:r>
            <a:fld id="{15D1A415-8E92-47C1-B405-F13B79A241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itchFamily="2" charset="2"/>
        <a:buChar char="n"/>
        <a:defRPr kumimoji="1" sz="2400">
          <a:solidFill>
            <a:schemeClr val="hlink"/>
          </a:solidFill>
          <a:latin typeface="+mn-lt"/>
          <a:ea typeface="+mn-ea"/>
          <a:cs typeface="+mn-cs"/>
        </a:defRPr>
      </a:lvl1pPr>
      <a:lvl2pPr marL="571500" indent="-1143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4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71.jpe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3.bin"/><Relationship Id="rId7" Type="http://schemas.openxmlformats.org/officeDocument/2006/relationships/image" Target="../media/image7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wmf"/><Relationship Id="rId9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image" Target="../media/image84.jpe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7" Type="http://schemas.openxmlformats.org/officeDocument/2006/relationships/image" Target="../media/image1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7.jpeg"/><Relationship Id="rId4" Type="http://schemas.openxmlformats.org/officeDocument/2006/relationships/image" Target="../media/image14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59.png"/><Relationship Id="rId4" Type="http://schemas.openxmlformats.org/officeDocument/2006/relationships/image" Target="../media/image15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9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7.jpeg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5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5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5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61.e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59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6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6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75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3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8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1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0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9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2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9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5.e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02.emf"/><Relationship Id="rId11" Type="http://schemas.openxmlformats.org/officeDocument/2006/relationships/image" Target="../media/image307.jpeg"/><Relationship Id="rId5" Type="http://schemas.openxmlformats.org/officeDocument/2006/relationships/oleObject" Target="../embeddings/oleObject300.bin"/><Relationship Id="rId15" Type="http://schemas.openxmlformats.org/officeDocument/2006/relationships/image" Target="../media/image306.emf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4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4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13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16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18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15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28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2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35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3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3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33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43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40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681038"/>
            <a:ext cx="7262812" cy="2062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en-US" altLang="zh-TW" sz="4400" smtClean="0"/>
              <a:t>Chapter 6</a:t>
            </a:r>
            <a:br>
              <a:rPr lang="en-US" altLang="zh-TW" sz="4400" smtClean="0"/>
            </a:br>
            <a:r>
              <a:rPr lang="en-US" altLang="zh-TW" sz="4400" smtClean="0"/>
              <a:t>Linear Transformations</a:t>
            </a:r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657600"/>
            <a:ext cx="6985000" cy="2843213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altLang="zh-TW" sz="2400" smtClean="0"/>
              <a:t>6.1  Introduction to Linear Transformations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TW" sz="2400" smtClean="0"/>
              <a:t>6.2 The Kernel and Range of a Linear Transformation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TW" sz="2400" smtClean="0"/>
              <a:t>6.3 Matrices for Linear Transformations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TW" sz="2400" smtClean="0"/>
              <a:t>6.4 Transition Matrices and Similarity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TW" sz="2400" smtClean="0"/>
              <a:t>6.5 Applications of Linear Transformations</a:t>
            </a:r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8558213" y="6524625"/>
            <a:ext cx="585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1400">
                <a:ea typeface="新細明體" charset="-120"/>
              </a:rPr>
              <a:t>6.</a:t>
            </a:r>
            <a:fld id="{48484897-82F0-4B64-9D45-8970B4CCA705}" type="slidenum">
              <a:rPr lang="en-US" altLang="zh-TW" sz="1400">
                <a:ea typeface="新細明體" charset="-120"/>
              </a:rPr>
              <a:pPr algn="r"/>
              <a:t>1</a:t>
            </a:fld>
            <a:endParaRPr lang="en-US" altLang="zh-TW" sz="14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B598D1C-78EC-4665-9AE5-EFF35BF6FA23}" type="slidenum">
              <a:rPr lang="en-US" altLang="zh-TW" sz="1400" smtClean="0">
                <a:ea typeface="新細明體" charset="-120"/>
              </a:rPr>
              <a:pPr eaLnBrk="1" hangingPunct="1"/>
              <a:t>10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395288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Notes: Two uses of the term “linear”.</a:t>
            </a:r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857250" y="1541463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(1)                      is called a linear function because its graph is a line</a:t>
            </a:r>
            <a:endParaRPr lang="en-US" altLang="zh-TW">
              <a:latin typeface="標楷體" pitchFamily="65" charset="-120"/>
            </a:endParaRP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325563" y="1643063"/>
          <a:ext cx="1527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643063"/>
                        <a:ext cx="15271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857250" y="2620963"/>
            <a:ext cx="761206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(2)                      is not a linear transformation from a vector space </a:t>
            </a:r>
            <a:r>
              <a:rPr lang="en-US" altLang="zh-TW" i="1"/>
              <a:t>R </a:t>
            </a:r>
            <a:r>
              <a:rPr lang="en-US" altLang="zh-TW"/>
              <a:t>into</a:t>
            </a:r>
            <a:r>
              <a:rPr lang="en-US" altLang="zh-TW" i="1"/>
              <a:t> R </a:t>
            </a:r>
            <a:r>
              <a:rPr lang="en-US" altLang="zh-TW"/>
              <a:t>because it preserves neither vector addition nor scalar multiplication</a:t>
            </a:r>
            <a:endParaRPr lang="en-US" altLang="zh-TW">
              <a:latin typeface="標楷體" pitchFamily="65" charset="-120"/>
            </a:endParaRPr>
          </a:p>
        </p:txBody>
      </p:sp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1339850" y="2757488"/>
          <a:ext cx="1528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749160" imgH="203040" progId="Equation.3">
                  <p:embed/>
                </p:oleObj>
              </mc:Choice>
              <mc:Fallback>
                <p:oleObj name="Equation" r:id="rId5" imgW="749160" imgH="203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757488"/>
                        <a:ext cx="1528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57B83914-7099-4B76-AE26-3E586A468777}" type="slidenum">
              <a:rPr lang="en-US" altLang="zh-TW" sz="1400" smtClean="0">
                <a:ea typeface="新細明體" charset="-120"/>
              </a:rPr>
              <a:pPr eaLnBrk="1" hangingPunct="1"/>
              <a:t>11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9228" name="Rectangle 3"/>
          <p:cNvSpPr>
            <a:spLocks noChangeArrowheads="1"/>
          </p:cNvSpPr>
          <p:nvPr/>
        </p:nvSpPr>
        <p:spPr bwMode="auto">
          <a:xfrm>
            <a:off x="395288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Zero transformation (</a:t>
            </a:r>
            <a:r>
              <a:rPr lang="zh-TW" altLang="en-US">
                <a:solidFill>
                  <a:schemeClr val="hlink"/>
                </a:solidFill>
              </a:rPr>
              <a:t>零轉換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219200" y="3330575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295280" imgH="203040" progId="Equation.3">
                  <p:embed/>
                </p:oleObj>
              </mc:Choice>
              <mc:Fallback>
                <p:oleObj name="Equation" r:id="rId3" imgW="129528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30575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3389313" y="1319213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1319213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395288" y="17764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Identity transformation (</a:t>
            </a:r>
            <a:r>
              <a:rPr lang="zh-TW" altLang="en-US">
                <a:solidFill>
                  <a:schemeClr val="hlink"/>
                </a:solidFill>
              </a:rPr>
              <a:t>相等轉換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9220" name="Object 1026"/>
          <p:cNvGraphicFramePr>
            <a:graphicFrameLocks noChangeAspect="1"/>
          </p:cNvGraphicFramePr>
          <p:nvPr/>
        </p:nvGraphicFramePr>
        <p:xfrm>
          <a:off x="1219200" y="2309813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7" imgW="647640" imgH="177480" progId="Equation.3">
                  <p:embed/>
                </p:oleObj>
              </mc:Choice>
              <mc:Fallback>
                <p:oleObj name="Equation" r:id="rId7" imgW="647640" imgH="177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09813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7"/>
          <p:cNvGraphicFramePr>
            <a:graphicFrameLocks noChangeAspect="1"/>
          </p:cNvGraphicFramePr>
          <p:nvPr/>
        </p:nvGraphicFramePr>
        <p:xfrm>
          <a:off x="3429000" y="2309813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9" imgW="1104840" imgH="203040" progId="Equation.3">
                  <p:embed/>
                </p:oleObj>
              </mc:Choice>
              <mc:Fallback>
                <p:oleObj name="Equation" r:id="rId9" imgW="110484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09813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395288" y="27670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6.1: Properties of linear transformations</a:t>
            </a:r>
          </a:p>
        </p:txBody>
      </p:sp>
      <p:graphicFrame>
        <p:nvGraphicFramePr>
          <p:cNvPr id="9222" name="Object 1028"/>
          <p:cNvGraphicFramePr>
            <a:graphicFrameLocks noChangeAspect="1"/>
          </p:cNvGraphicFramePr>
          <p:nvPr/>
        </p:nvGraphicFramePr>
        <p:xfrm>
          <a:off x="1219200" y="1319213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1" imgW="685800" imgH="177480" progId="Equation.3">
                  <p:embed/>
                </p:oleObj>
              </mc:Choice>
              <mc:Fallback>
                <p:oleObj name="Equation" r:id="rId11" imgW="685800" imgH="177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9213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29"/>
          <p:cNvGraphicFramePr>
            <a:graphicFrameLocks noChangeAspect="1"/>
          </p:cNvGraphicFramePr>
          <p:nvPr/>
        </p:nvGraphicFramePr>
        <p:xfrm>
          <a:off x="1220788" y="376237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3" imgW="749160" imgH="203040" progId="Equation.3">
                  <p:embed/>
                </p:oleObj>
              </mc:Choice>
              <mc:Fallback>
                <p:oleObj name="Equation" r:id="rId13" imgW="749160" imgH="203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76237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30"/>
          <p:cNvGraphicFramePr>
            <a:graphicFrameLocks noChangeAspect="1"/>
          </p:cNvGraphicFramePr>
          <p:nvPr/>
        </p:nvGraphicFramePr>
        <p:xfrm>
          <a:off x="1217613" y="4194175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5" imgW="1155600" imgH="203040" progId="Equation.3">
                  <p:embed/>
                </p:oleObj>
              </mc:Choice>
              <mc:Fallback>
                <p:oleObj name="Equation" r:id="rId15" imgW="1155600" imgH="203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194175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031"/>
          <p:cNvGraphicFramePr>
            <a:graphicFrameLocks noChangeAspect="1"/>
          </p:cNvGraphicFramePr>
          <p:nvPr/>
        </p:nvGraphicFramePr>
        <p:xfrm>
          <a:off x="1217613" y="4625975"/>
          <a:ext cx="322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7" imgW="1612800" imgH="203040" progId="Equation.3">
                  <p:embed/>
                </p:oleObj>
              </mc:Choice>
              <mc:Fallback>
                <p:oleObj name="Equation" r:id="rId17" imgW="1612800" imgH="2030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625975"/>
                        <a:ext cx="322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32"/>
          <p:cNvGraphicFramePr>
            <a:graphicFrameLocks noChangeAspect="1"/>
          </p:cNvGraphicFramePr>
          <p:nvPr/>
        </p:nvGraphicFramePr>
        <p:xfrm>
          <a:off x="1219200" y="5100638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9" imgW="2819160" imgH="685800" progId="Equation.3">
                  <p:embed/>
                </p:oleObj>
              </mc:Choice>
              <mc:Fallback>
                <p:oleObj name="Equation" r:id="rId19" imgW="2819160" imgH="6858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0638"/>
                        <a:ext cx="563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文字方塊 14"/>
          <p:cNvSpPr txBox="1">
            <a:spLocks noChangeArrowheads="1"/>
          </p:cNvSpPr>
          <p:nvPr/>
        </p:nvSpPr>
        <p:spPr bwMode="auto">
          <a:xfrm>
            <a:off x="3571875" y="4186238"/>
            <a:ext cx="3643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c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= </a:t>
            </a:r>
            <a:r>
              <a:rPr lang="en-US" altLang="zh-TW" sz="2000" i="1">
                <a:solidFill>
                  <a:srgbClr val="3333CC"/>
                </a:solidFill>
              </a:rPr>
              <a:t>cT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for </a:t>
            </a:r>
            <a:r>
              <a:rPr lang="en-US" altLang="zh-TW" sz="2000" i="1">
                <a:solidFill>
                  <a:srgbClr val="3333CC"/>
                </a:solidFill>
              </a:rPr>
              <a:t>c</a:t>
            </a:r>
            <a:r>
              <a:rPr lang="en-US" altLang="zh-TW" sz="2000">
                <a:solidFill>
                  <a:srgbClr val="3333CC"/>
                </a:solidFill>
              </a:rPr>
              <a:t>=-1)</a:t>
            </a:r>
            <a:endParaRPr lang="zh-TW" altLang="en-US" sz="2000">
              <a:solidFill>
                <a:srgbClr val="3333CC"/>
              </a:solidFill>
            </a:endParaRPr>
          </a:p>
        </p:txBody>
      </p:sp>
      <p:sp>
        <p:nvSpPr>
          <p:cNvPr id="9232" name="文字方塊 15"/>
          <p:cNvSpPr txBox="1">
            <a:spLocks noChangeArrowheads="1"/>
          </p:cNvSpPr>
          <p:nvPr/>
        </p:nvSpPr>
        <p:spPr bwMode="auto">
          <a:xfrm>
            <a:off x="4429125" y="4614863"/>
            <a:ext cx="471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u</a:t>
            </a:r>
            <a:r>
              <a:rPr lang="en-US" altLang="zh-TW" sz="2000">
                <a:solidFill>
                  <a:srgbClr val="3333CC"/>
                </a:solidFill>
              </a:rPr>
              <a:t>+(-</a:t>
            </a:r>
            <a:r>
              <a:rPr lang="en-US" altLang="zh-TW" sz="2000" b="1">
                <a:solidFill>
                  <a:srgbClr val="3333CC"/>
                </a:solidFill>
              </a:rPr>
              <a:t>v)</a:t>
            </a:r>
            <a:r>
              <a:rPr lang="en-US" altLang="zh-TW" sz="2000">
                <a:solidFill>
                  <a:srgbClr val="3333CC"/>
                </a:solidFill>
              </a:rPr>
              <a:t>)=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u</a:t>
            </a:r>
            <a:r>
              <a:rPr lang="en-US" altLang="zh-TW" sz="2000">
                <a:solidFill>
                  <a:srgbClr val="3333CC"/>
                </a:solidFill>
              </a:rPr>
              <a:t>)+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(-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and property (2))</a:t>
            </a:r>
            <a:endParaRPr lang="zh-TW" altLang="en-US" sz="2000">
              <a:solidFill>
                <a:srgbClr val="3333CC"/>
              </a:solidFill>
            </a:endParaRPr>
          </a:p>
        </p:txBody>
      </p:sp>
      <p:sp>
        <p:nvSpPr>
          <p:cNvPr id="9233" name="文字方塊 16"/>
          <p:cNvSpPr txBox="1">
            <a:spLocks noChangeArrowheads="1"/>
          </p:cNvSpPr>
          <p:nvPr/>
        </p:nvSpPr>
        <p:spPr bwMode="auto">
          <a:xfrm>
            <a:off x="2714625" y="3729038"/>
            <a:ext cx="471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c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= </a:t>
            </a:r>
            <a:r>
              <a:rPr lang="en-US" altLang="zh-TW" sz="2000" i="1">
                <a:solidFill>
                  <a:srgbClr val="3333CC"/>
                </a:solidFill>
              </a:rPr>
              <a:t>cT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for </a:t>
            </a:r>
            <a:r>
              <a:rPr lang="en-US" altLang="zh-TW" sz="2000" i="1">
                <a:solidFill>
                  <a:srgbClr val="3333CC"/>
                </a:solidFill>
              </a:rPr>
              <a:t>c</a:t>
            </a:r>
            <a:r>
              <a:rPr lang="en-US" altLang="zh-TW" sz="2000">
                <a:solidFill>
                  <a:srgbClr val="3333CC"/>
                </a:solidFill>
              </a:rPr>
              <a:t>=0)</a:t>
            </a:r>
            <a:endParaRPr lang="zh-TW" altLang="en-US" sz="2000">
              <a:solidFill>
                <a:srgbClr val="3333CC"/>
              </a:solidFill>
            </a:endParaRPr>
          </a:p>
        </p:txBody>
      </p:sp>
      <p:sp>
        <p:nvSpPr>
          <p:cNvPr id="9234" name="文字方塊 17"/>
          <p:cNvSpPr txBox="1">
            <a:spLocks noChangeArrowheads="1"/>
          </p:cNvSpPr>
          <p:nvPr/>
        </p:nvSpPr>
        <p:spPr bwMode="auto">
          <a:xfrm>
            <a:off x="1571625" y="6386513"/>
            <a:ext cx="700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(Iteratively using 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u</a:t>
            </a:r>
            <a:r>
              <a:rPr lang="en-US" altLang="zh-TW" sz="2000">
                <a:solidFill>
                  <a:srgbClr val="3333CC"/>
                </a:solidFill>
              </a:rPr>
              <a:t>+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)=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u</a:t>
            </a:r>
            <a:r>
              <a:rPr lang="en-US" altLang="zh-TW" sz="2000">
                <a:solidFill>
                  <a:srgbClr val="3333CC"/>
                </a:solidFill>
              </a:rPr>
              <a:t>)+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and 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c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= </a:t>
            </a:r>
            <a:r>
              <a:rPr lang="en-US" altLang="zh-TW" sz="2000" i="1">
                <a:solidFill>
                  <a:srgbClr val="3333CC"/>
                </a:solidFill>
              </a:rPr>
              <a:t>cT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))</a:t>
            </a:r>
            <a:endParaRPr lang="zh-TW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66A9DDA1-3F35-45F9-9C0B-CB7626019225}" type="slidenum">
              <a:rPr lang="en-US" altLang="zh-TW" sz="1400" smtClean="0">
                <a:ea typeface="新細明體" charset="-120"/>
              </a:rPr>
              <a:pPr eaLnBrk="1" hangingPunct="1"/>
              <a:t>12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0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105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4: Linear transformations and bases</a:t>
            </a:r>
            <a:endParaRPr lang="en-US" altLang="zh-TW" smtClean="0">
              <a:latin typeface="標楷體" pitchFamily="65" charset="-120"/>
            </a:endParaRPr>
          </a:p>
        </p:txBody>
      </p:sp>
      <p:sp>
        <p:nvSpPr>
          <p:cNvPr id="10251" name="Rectangle 21"/>
          <p:cNvSpPr>
            <a:spLocks noChangeArrowheads="1"/>
          </p:cNvSpPr>
          <p:nvPr/>
        </p:nvSpPr>
        <p:spPr bwMode="auto">
          <a:xfrm>
            <a:off x="1058863" y="1289050"/>
            <a:ext cx="747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Let                       be a linear transformation such that</a:t>
            </a:r>
            <a:r>
              <a:rPr lang="en-US" altLang="zh-TW">
                <a:latin typeface="標楷體" pitchFamily="65" charset="-120"/>
              </a:rPr>
              <a:t> 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1687513" y="1301750"/>
          <a:ext cx="1516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301750"/>
                        <a:ext cx="15160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25"/>
          <p:cNvGraphicFramePr>
            <a:graphicFrameLocks noChangeAspect="1"/>
          </p:cNvGraphicFramePr>
          <p:nvPr/>
        </p:nvGraphicFramePr>
        <p:xfrm>
          <a:off x="1638300" y="1798638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5" imgW="1066800" imgH="190500" progId="Equation.3">
                  <p:embed/>
                </p:oleObj>
              </mc:Choice>
              <mc:Fallback>
                <p:oleObj r:id="rId5" imgW="1066800" imgH="190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798638"/>
                        <a:ext cx="2133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26"/>
          <p:cNvGraphicFramePr>
            <a:graphicFrameLocks noChangeAspect="1"/>
          </p:cNvGraphicFramePr>
          <p:nvPr/>
        </p:nvGraphicFramePr>
        <p:xfrm>
          <a:off x="1643063" y="2259013"/>
          <a:ext cx="210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7" imgW="1054100" imgH="190500" progId="Equation.3">
                  <p:embed/>
                </p:oleObj>
              </mc:Choice>
              <mc:Fallback>
                <p:oleObj r:id="rId7" imgW="1054100" imgH="190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59013"/>
                        <a:ext cx="210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27"/>
          <p:cNvGraphicFramePr>
            <a:graphicFrameLocks noChangeAspect="1"/>
          </p:cNvGraphicFramePr>
          <p:nvPr/>
        </p:nvGraphicFramePr>
        <p:xfrm>
          <a:off x="1609725" y="2733675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9" imgW="965200" imgH="190500" progId="Equation.3">
                  <p:embed/>
                </p:oleObj>
              </mc:Choice>
              <mc:Fallback>
                <p:oleObj r:id="rId9" imgW="965200" imgH="190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733675"/>
                        <a:ext cx="1930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31"/>
          <p:cNvSpPr>
            <a:spLocks noChangeArrowheads="1"/>
          </p:cNvSpPr>
          <p:nvPr/>
        </p:nvSpPr>
        <p:spPr bwMode="auto">
          <a:xfrm>
            <a:off x="457200" y="34290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10246" name="Object 1028"/>
          <p:cNvGraphicFramePr>
            <a:graphicFrameLocks noChangeAspect="1"/>
          </p:cNvGraphicFramePr>
          <p:nvPr/>
        </p:nvGraphicFramePr>
        <p:xfrm>
          <a:off x="990600" y="3886200"/>
          <a:ext cx="462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2311200" imgH="203040" progId="Equation.3">
                  <p:embed/>
                </p:oleObj>
              </mc:Choice>
              <mc:Fallback>
                <p:oleObj name="Equation" r:id="rId11" imgW="2311200" imgH="203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462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29"/>
          <p:cNvGraphicFramePr>
            <a:graphicFrameLocks noChangeAspect="1"/>
          </p:cNvGraphicFramePr>
          <p:nvPr/>
        </p:nvGraphicFramePr>
        <p:xfrm>
          <a:off x="1000125" y="5394325"/>
          <a:ext cx="5384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3" imgW="2692080" imgH="660240" progId="Equation.3">
                  <p:embed/>
                </p:oleObj>
              </mc:Choice>
              <mc:Fallback>
                <p:oleObj name="Equation" r:id="rId13" imgW="2692080" imgH="6602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394325"/>
                        <a:ext cx="5384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37"/>
          <p:cNvSpPr txBox="1">
            <a:spLocks noChangeArrowheads="1"/>
          </p:cNvSpPr>
          <p:nvPr/>
        </p:nvSpPr>
        <p:spPr bwMode="auto">
          <a:xfrm>
            <a:off x="1116013" y="3114675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Find </a:t>
            </a:r>
            <a:r>
              <a:rPr lang="en-US" altLang="zh-TW" i="1"/>
              <a:t>T</a:t>
            </a:r>
            <a:r>
              <a:rPr lang="en-US" altLang="zh-TW"/>
              <a:t>(2, 3, -2)</a:t>
            </a:r>
          </a:p>
        </p:txBody>
      </p:sp>
      <p:graphicFrame>
        <p:nvGraphicFramePr>
          <p:cNvPr id="10248" name="Object 1032"/>
          <p:cNvGraphicFramePr>
            <a:graphicFrameLocks noChangeAspect="1"/>
          </p:cNvGraphicFramePr>
          <p:nvPr/>
        </p:nvGraphicFramePr>
        <p:xfrm>
          <a:off x="869950" y="4429125"/>
          <a:ext cx="59991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5" imgW="3746160" imgH="482400" progId="Equation.DSMT4">
                  <p:embed/>
                </p:oleObj>
              </mc:Choice>
              <mc:Fallback>
                <p:oleObj name="Equation" r:id="rId15" imgW="3746160" imgH="4824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429125"/>
                        <a:ext cx="59991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A92C6C4-504B-49AF-BE10-9DB886015F81}" type="slidenum">
              <a:rPr lang="en-US" altLang="zh-TW" sz="1400" smtClean="0">
                <a:ea typeface="新細明體" charset="-120"/>
              </a:rPr>
              <a:pPr eaLnBrk="1" hangingPunct="1"/>
              <a:t>13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1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5: A linear transformation defined by a matrix</a:t>
            </a:r>
            <a:endParaRPr lang="en-US" altLang="zh-TW" smtClean="0">
              <a:latin typeface="標楷體" pitchFamily="65" charset="-120"/>
            </a:endParaRPr>
          </a:p>
        </p:txBody>
      </p:sp>
      <p:sp>
        <p:nvSpPr>
          <p:cNvPr id="11278" name="Rectangle 8"/>
          <p:cNvSpPr>
            <a:spLocks noChangeArrowheads="1"/>
          </p:cNvSpPr>
          <p:nvPr/>
        </p:nvSpPr>
        <p:spPr bwMode="auto">
          <a:xfrm>
            <a:off x="714375" y="13589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 function                     is defined as</a:t>
            </a:r>
            <a:endParaRPr lang="en-US" altLang="zh-TW">
              <a:latin typeface="標楷體" pitchFamily="65" charset="-120"/>
            </a:endParaRP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2411413" y="135731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5731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5"/>
          <p:cNvGraphicFramePr>
            <a:graphicFrameLocks noChangeAspect="1"/>
          </p:cNvGraphicFramePr>
          <p:nvPr/>
        </p:nvGraphicFramePr>
        <p:xfrm>
          <a:off x="5580063" y="987425"/>
          <a:ext cx="339883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5" imgW="1701720" imgH="634680" progId="Equation.3">
                  <p:embed/>
                </p:oleObj>
              </mc:Choice>
              <mc:Fallback>
                <p:oleObj name="Equation" r:id="rId5" imgW="1701720" imgH="6346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987425"/>
                        <a:ext cx="3398837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26"/>
          <p:cNvGraphicFramePr>
            <a:graphicFrameLocks noChangeAspect="1"/>
          </p:cNvGraphicFramePr>
          <p:nvPr/>
        </p:nvGraphicFramePr>
        <p:xfrm>
          <a:off x="928688" y="2000250"/>
          <a:ext cx="7107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7" imgW="3555720" imgH="457200" progId="Equation.DSMT4">
                  <p:embed/>
                </p:oleObj>
              </mc:Choice>
              <mc:Fallback>
                <p:oleObj name="Equation" r:id="rId7" imgW="355572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000250"/>
                        <a:ext cx="71072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9"/>
          <p:cNvSpPr>
            <a:spLocks noChangeArrowheads="1"/>
          </p:cNvSpPr>
          <p:nvPr/>
        </p:nvSpPr>
        <p:spPr bwMode="auto">
          <a:xfrm>
            <a:off x="500063" y="2895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11269" name="Object 1027"/>
          <p:cNvGraphicFramePr>
            <a:graphicFrameLocks noChangeAspect="1"/>
          </p:cNvGraphicFramePr>
          <p:nvPr/>
        </p:nvGraphicFramePr>
        <p:xfrm>
          <a:off x="1214438" y="3362325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362325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28"/>
          <p:cNvGraphicFramePr>
            <a:graphicFrameLocks noChangeAspect="1"/>
          </p:cNvGraphicFramePr>
          <p:nvPr/>
        </p:nvGraphicFramePr>
        <p:xfrm>
          <a:off x="1622425" y="3895725"/>
          <a:ext cx="418623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1" imgW="2095200" imgH="634680" progId="Equation.3">
                  <p:embed/>
                </p:oleObj>
              </mc:Choice>
              <mc:Fallback>
                <p:oleObj name="Equation" r:id="rId11" imgW="2095200" imgH="6346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895725"/>
                        <a:ext cx="418623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29"/>
          <p:cNvGraphicFramePr>
            <a:graphicFrameLocks noChangeAspect="1"/>
          </p:cNvGraphicFramePr>
          <p:nvPr/>
        </p:nvGraphicFramePr>
        <p:xfrm>
          <a:off x="1600200" y="5191125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3" imgW="1180800" imgH="203040" progId="Equation.3">
                  <p:embed/>
                </p:oleObj>
              </mc:Choice>
              <mc:Fallback>
                <p:oleObj name="Equation" r:id="rId13" imgW="1180800" imgH="203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91125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37"/>
          <p:cNvGrpSpPr>
            <a:grpSpLocks/>
          </p:cNvGrpSpPr>
          <p:nvPr/>
        </p:nvGrpSpPr>
        <p:grpSpPr bwMode="auto">
          <a:xfrm>
            <a:off x="3943350" y="3278188"/>
            <a:ext cx="2212975" cy="681037"/>
            <a:chOff x="2484" y="1867"/>
            <a:chExt cx="1394" cy="429"/>
          </a:xfrm>
        </p:grpSpPr>
        <p:graphicFrame>
          <p:nvGraphicFramePr>
            <p:cNvPr id="11274" name="Object 1032"/>
            <p:cNvGraphicFramePr>
              <a:graphicFrameLocks noChangeAspect="1"/>
            </p:cNvGraphicFramePr>
            <p:nvPr/>
          </p:nvGraphicFramePr>
          <p:xfrm>
            <a:off x="2484" y="1867"/>
            <a:ext cx="75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方程式" r:id="rId15" imgW="1206360" imgH="342720" progId="Equation.3">
                    <p:embed/>
                  </p:oleObj>
                </mc:Choice>
                <mc:Fallback>
                  <p:oleObj name="方程式" r:id="rId15" imgW="1206360" imgH="34272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867"/>
                          <a:ext cx="75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033"/>
            <p:cNvGraphicFramePr>
              <a:graphicFrameLocks noChangeAspect="1"/>
            </p:cNvGraphicFramePr>
            <p:nvPr/>
          </p:nvGraphicFramePr>
          <p:xfrm>
            <a:off x="3253" y="1880"/>
            <a:ext cx="62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方程式" r:id="rId17" imgW="1193760" imgH="342720" progId="Equation.3">
                    <p:embed/>
                  </p:oleObj>
                </mc:Choice>
                <mc:Fallback>
                  <p:oleObj name="方程式" r:id="rId17" imgW="1193760" imgH="34272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880"/>
                          <a:ext cx="62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Line 25"/>
            <p:cNvSpPr>
              <a:spLocks noChangeShapeType="1"/>
            </p:cNvSpPr>
            <p:nvPr/>
          </p:nvSpPr>
          <p:spPr bwMode="auto">
            <a:xfrm flipH="1">
              <a:off x="2971" y="2115"/>
              <a:ext cx="0" cy="1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284" name="Line 26"/>
            <p:cNvSpPr>
              <a:spLocks noChangeShapeType="1"/>
            </p:cNvSpPr>
            <p:nvPr/>
          </p:nvSpPr>
          <p:spPr bwMode="auto">
            <a:xfrm>
              <a:off x="3470" y="2069"/>
              <a:ext cx="0" cy="1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11272" name="Object 1030"/>
          <p:cNvGraphicFramePr>
            <a:graphicFrameLocks noChangeAspect="1"/>
          </p:cNvGraphicFramePr>
          <p:nvPr/>
        </p:nvGraphicFramePr>
        <p:xfrm>
          <a:off x="1195388" y="5800725"/>
          <a:ext cx="58054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9" imgW="2984400" imgH="203040" progId="Equation.DSMT4">
                  <p:embed/>
                </p:oleObj>
              </mc:Choice>
              <mc:Fallback>
                <p:oleObj name="Equation" r:id="rId19" imgW="2984400" imgH="20304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800725"/>
                        <a:ext cx="580548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31"/>
          <p:cNvGraphicFramePr>
            <a:graphicFrameLocks noChangeAspect="1"/>
          </p:cNvGraphicFramePr>
          <p:nvPr/>
        </p:nvGraphicFramePr>
        <p:xfrm>
          <a:off x="1601788" y="6283325"/>
          <a:ext cx="358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21" imgW="1790700" imgH="190500" progId="Equation.3">
                  <p:embed/>
                </p:oleObj>
              </mc:Choice>
              <mc:Fallback>
                <p:oleObj r:id="rId21" imgW="1790700" imgH="190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283325"/>
                        <a:ext cx="3581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34"/>
          <p:cNvSpPr>
            <a:spLocks noChangeArrowheads="1"/>
          </p:cNvSpPr>
          <p:nvPr/>
        </p:nvSpPr>
        <p:spPr bwMode="auto">
          <a:xfrm>
            <a:off x="7010400" y="57626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1800">
                <a:solidFill>
                  <a:schemeClr val="hlink"/>
                </a:solidFill>
              </a:rPr>
              <a:t>(vector addition)</a:t>
            </a:r>
            <a:endParaRPr lang="en-US" altLang="zh-TW" sz="1800">
              <a:solidFill>
                <a:schemeClr val="hlink"/>
              </a:solidFill>
              <a:latin typeface="標楷體" pitchFamily="65" charset="-120"/>
            </a:endParaRPr>
          </a:p>
        </p:txBody>
      </p:sp>
      <p:sp>
        <p:nvSpPr>
          <p:cNvPr id="11282" name="Rectangle 35"/>
          <p:cNvSpPr>
            <a:spLocks noChangeArrowheads="1"/>
          </p:cNvSpPr>
          <p:nvPr/>
        </p:nvSpPr>
        <p:spPr bwMode="auto">
          <a:xfrm>
            <a:off x="7010400" y="62579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1800">
                <a:solidFill>
                  <a:schemeClr val="hlink"/>
                </a:solidFill>
              </a:rPr>
              <a:t>(scalar multiplication)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F5A4BB86-9AB5-4B5C-8285-8A0B108DDCCE}" type="slidenum">
              <a:rPr lang="en-US" altLang="zh-TW" sz="1400" smtClean="0">
                <a:ea typeface="新細明體" charset="-120"/>
              </a:rPr>
              <a:pPr eaLnBrk="1" hangingPunct="1"/>
              <a:t>14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395288" y="81438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6.2: The linear transformation defined by a matrix</a:t>
            </a:r>
          </a:p>
        </p:txBody>
      </p:sp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1219200" y="127158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Let </a:t>
            </a:r>
            <a:r>
              <a:rPr lang="en-US" altLang="zh-TW" i="1"/>
              <a:t>A</a:t>
            </a:r>
            <a:r>
              <a:rPr lang="en-US" altLang="zh-TW"/>
              <a:t> be an </a:t>
            </a:r>
            <a:r>
              <a:rPr lang="en-US" altLang="zh-TW" i="1"/>
              <a:t>m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matrix. The function </a:t>
            </a:r>
            <a:r>
              <a:rPr lang="en-US" altLang="zh-TW" i="1"/>
              <a:t>T </a:t>
            </a:r>
            <a:r>
              <a:rPr lang="en-US" altLang="zh-TW"/>
              <a:t>defined by</a:t>
            </a:r>
          </a:p>
        </p:txBody>
      </p:sp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3429000" y="18288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7"/>
          <p:cNvSpPr>
            <a:spLocks noChangeArrowheads="1"/>
          </p:cNvSpPr>
          <p:nvPr/>
        </p:nvSpPr>
        <p:spPr bwMode="auto">
          <a:xfrm>
            <a:off x="1219200" y="218598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is a linear transformation from </a:t>
            </a:r>
            <a:r>
              <a:rPr lang="en-US" altLang="zh-TW" i="1"/>
              <a:t>R</a:t>
            </a:r>
            <a:r>
              <a:rPr lang="en-US" altLang="zh-TW" i="1" baseline="30000"/>
              <a:t>n </a:t>
            </a:r>
            <a:r>
              <a:rPr lang="en-US" altLang="zh-TW"/>
              <a:t>into </a:t>
            </a:r>
            <a:r>
              <a:rPr lang="en-US" altLang="zh-TW" i="1"/>
              <a:t>R</a:t>
            </a:r>
            <a:r>
              <a:rPr lang="en-US" altLang="zh-TW" i="1" baseline="30000"/>
              <a:t>m</a:t>
            </a:r>
            <a:endParaRPr lang="en-US" altLang="zh-TW">
              <a:latin typeface="標楷體" pitchFamily="65" charset="-120"/>
            </a:endParaRPr>
          </a:p>
        </p:txBody>
      </p:sp>
      <p:sp>
        <p:nvSpPr>
          <p:cNvPr id="12300" name="Rectangle 18"/>
          <p:cNvSpPr>
            <a:spLocks noChangeArrowheads="1"/>
          </p:cNvSpPr>
          <p:nvPr/>
        </p:nvSpPr>
        <p:spPr bwMode="auto">
          <a:xfrm>
            <a:off x="395288" y="28051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</a:t>
            </a:r>
          </a:p>
        </p:txBody>
      </p:sp>
      <p:graphicFrame>
        <p:nvGraphicFramePr>
          <p:cNvPr id="12291" name="Object 19"/>
          <p:cNvGraphicFramePr>
            <a:graphicFrameLocks noChangeAspect="1"/>
          </p:cNvGraphicFramePr>
          <p:nvPr/>
        </p:nvGraphicFramePr>
        <p:xfrm>
          <a:off x="1295400" y="3448050"/>
          <a:ext cx="73548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3720960" imgH="812520" progId="Equation.3">
                  <p:embed/>
                </p:oleObj>
              </mc:Choice>
              <mc:Fallback>
                <p:oleObj name="Equation" r:id="rId5" imgW="3720960" imgH="8125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48050"/>
                        <a:ext cx="73548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4"/>
          <p:cNvGraphicFramePr>
            <a:graphicFrameLocks noChangeAspect="1"/>
          </p:cNvGraphicFramePr>
          <p:nvPr/>
        </p:nvGraphicFramePr>
        <p:xfrm>
          <a:off x="1981200" y="5310188"/>
          <a:ext cx="13319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672840" imgH="203040" progId="Equation.3">
                  <p:embed/>
                </p:oleObj>
              </mc:Choice>
              <mc:Fallback>
                <p:oleObj name="Equation" r:id="rId7" imgW="67284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10188"/>
                        <a:ext cx="13319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5"/>
          <p:cNvGraphicFramePr>
            <a:graphicFrameLocks noChangeAspect="1"/>
          </p:cNvGraphicFramePr>
          <p:nvPr/>
        </p:nvGraphicFramePr>
        <p:xfrm>
          <a:off x="3736975" y="5291138"/>
          <a:ext cx="19065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965160" imgH="203040" progId="Equation.3">
                  <p:embed/>
                </p:oleObj>
              </mc:Choice>
              <mc:Fallback>
                <p:oleObj name="Equation" r:id="rId9" imgW="96516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291138"/>
                        <a:ext cx="19065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1" name="Group 30"/>
          <p:cNvGrpSpPr>
            <a:grpSpLocks/>
          </p:cNvGrpSpPr>
          <p:nvPr/>
        </p:nvGrpSpPr>
        <p:grpSpPr bwMode="auto">
          <a:xfrm>
            <a:off x="4117975" y="2882900"/>
            <a:ext cx="3300413" cy="600075"/>
            <a:chOff x="2594" y="1873"/>
            <a:chExt cx="2079" cy="378"/>
          </a:xfrm>
        </p:grpSpPr>
        <p:graphicFrame>
          <p:nvGraphicFramePr>
            <p:cNvPr id="12294" name="Object 20"/>
            <p:cNvGraphicFramePr>
              <a:graphicFrameLocks noChangeAspect="1"/>
            </p:cNvGraphicFramePr>
            <p:nvPr/>
          </p:nvGraphicFramePr>
          <p:xfrm>
            <a:off x="2594" y="1873"/>
            <a:ext cx="8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方程式" r:id="rId11" imgW="634680" imgH="203040" progId="Equation.3">
                    <p:embed/>
                  </p:oleObj>
                </mc:Choice>
                <mc:Fallback>
                  <p:oleObj name="方程式" r:id="rId11" imgW="63468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1873"/>
                          <a:ext cx="8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21"/>
            <p:cNvGraphicFramePr>
              <a:graphicFrameLocks noChangeAspect="1"/>
            </p:cNvGraphicFramePr>
            <p:nvPr/>
          </p:nvGraphicFramePr>
          <p:xfrm>
            <a:off x="3842" y="1873"/>
            <a:ext cx="83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方程式" r:id="rId13" imgW="647640" imgH="203040" progId="Equation.3">
                    <p:embed/>
                  </p:oleObj>
                </mc:Choice>
                <mc:Fallback>
                  <p:oleObj name="方程式" r:id="rId13" imgW="647640" imgH="203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1873"/>
                          <a:ext cx="83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Line 26"/>
            <p:cNvSpPr>
              <a:spLocks noChangeShapeType="1"/>
            </p:cNvSpPr>
            <p:nvPr/>
          </p:nvSpPr>
          <p:spPr bwMode="auto">
            <a:xfrm>
              <a:off x="3023" y="2106"/>
              <a:ext cx="0" cy="14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304" name="Line 27"/>
            <p:cNvSpPr>
              <a:spLocks noChangeShapeType="1"/>
            </p:cNvSpPr>
            <p:nvPr/>
          </p:nvSpPr>
          <p:spPr bwMode="auto">
            <a:xfrm>
              <a:off x="4224" y="2105"/>
              <a:ext cx="0" cy="14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714375" y="5786438"/>
            <a:ext cx="7572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If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(</a:t>
            </a:r>
            <a:r>
              <a:rPr lang="en-US" altLang="zh-TW" sz="2200" b="1">
                <a:solidFill>
                  <a:srgbClr val="3333CC"/>
                </a:solidFill>
              </a:rPr>
              <a:t>v</a:t>
            </a:r>
            <a:r>
              <a:rPr lang="en-US" altLang="zh-TW" sz="2200">
                <a:solidFill>
                  <a:srgbClr val="3333CC"/>
                </a:solidFill>
              </a:rPr>
              <a:t>) can represented by </a:t>
            </a:r>
            <a:r>
              <a:rPr lang="en-US" altLang="zh-TW" sz="2200" i="1">
                <a:solidFill>
                  <a:srgbClr val="3333CC"/>
                </a:solidFill>
              </a:rPr>
              <a:t>A</a:t>
            </a:r>
            <a:r>
              <a:rPr lang="en-US" altLang="zh-TW" sz="2200" b="1">
                <a:solidFill>
                  <a:srgbClr val="3333CC"/>
                </a:solidFill>
              </a:rPr>
              <a:t>v</a:t>
            </a:r>
            <a:r>
              <a:rPr lang="en-US" altLang="zh-TW" sz="2200">
                <a:solidFill>
                  <a:srgbClr val="3333CC"/>
                </a:solidFill>
              </a:rPr>
              <a:t>, then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is a linear transformation</a:t>
            </a:r>
          </a:p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If the size of </a:t>
            </a:r>
            <a:r>
              <a:rPr lang="en-US" altLang="zh-TW" sz="2200" i="1">
                <a:solidFill>
                  <a:srgbClr val="3333CC"/>
                </a:solidFill>
              </a:rPr>
              <a:t>A</a:t>
            </a:r>
            <a:r>
              <a:rPr lang="en-US" altLang="zh-TW" sz="2200">
                <a:solidFill>
                  <a:srgbClr val="3333CC"/>
                </a:solidFill>
              </a:rPr>
              <a:t> is </a:t>
            </a:r>
            <a:r>
              <a:rPr lang="en-US" altLang="zh-TW" sz="2200" i="1">
                <a:solidFill>
                  <a:srgbClr val="3333CC"/>
                </a:solidFill>
              </a:rPr>
              <a:t>m</a:t>
            </a:r>
            <a:r>
              <a:rPr lang="en-US" altLang="zh-TW" sz="2200">
                <a:solidFill>
                  <a:srgbClr val="3333CC"/>
                </a:solidFill>
              </a:rPr>
              <a:t>×</a:t>
            </a:r>
            <a:r>
              <a:rPr lang="en-US" altLang="zh-TW" sz="2200" i="1">
                <a:solidFill>
                  <a:srgbClr val="3333CC"/>
                </a:solidFill>
              </a:rPr>
              <a:t>n</a:t>
            </a:r>
            <a:r>
              <a:rPr lang="en-US" altLang="zh-TW" sz="2200">
                <a:solidFill>
                  <a:srgbClr val="3333CC"/>
                </a:solidFill>
              </a:rPr>
              <a:t>, then the domain of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is </a:t>
            </a:r>
            <a:r>
              <a:rPr lang="en-US" altLang="zh-TW" sz="2200" i="1">
                <a:solidFill>
                  <a:srgbClr val="3333CC"/>
                </a:solidFill>
              </a:rPr>
              <a:t>R</a:t>
            </a:r>
            <a:r>
              <a:rPr lang="en-US" altLang="zh-TW" sz="2200" i="1" baseline="30000">
                <a:solidFill>
                  <a:srgbClr val="3333CC"/>
                </a:solidFill>
              </a:rPr>
              <a:t>n</a:t>
            </a:r>
            <a:r>
              <a:rPr lang="en-US" altLang="zh-TW" sz="2200">
                <a:solidFill>
                  <a:srgbClr val="3333CC"/>
                </a:solidFill>
              </a:rPr>
              <a:t> and the codomain of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is </a:t>
            </a:r>
            <a:r>
              <a:rPr lang="en-US" altLang="zh-TW" sz="2200" i="1">
                <a:solidFill>
                  <a:srgbClr val="3333CC"/>
                </a:solidFill>
              </a:rPr>
              <a:t>R</a:t>
            </a:r>
            <a:r>
              <a:rPr lang="en-US" altLang="zh-TW" sz="2200" i="1" baseline="30000">
                <a:solidFill>
                  <a:srgbClr val="3333CC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D7BB94A-D130-46CA-9FAE-466911E61604}" type="slidenum">
              <a:rPr lang="en-US" altLang="zh-TW" sz="1400" smtClean="0">
                <a:ea typeface="新細明體" charset="-120"/>
              </a:rPr>
              <a:pPr eaLnBrk="1" hangingPunct="1"/>
              <a:t>15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3319" name="Rectangle 25"/>
          <p:cNvSpPr>
            <a:spLocks noChangeArrowheads="1"/>
          </p:cNvSpPr>
          <p:nvPr/>
        </p:nvSpPr>
        <p:spPr bwMode="auto">
          <a:xfrm>
            <a:off x="1116013" y="1341438"/>
            <a:ext cx="7127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Show that the L.T.                      given by the matrix</a:t>
            </a:r>
          </a:p>
        </p:txBody>
      </p:sp>
      <p:pic>
        <p:nvPicPr>
          <p:cNvPr id="13320" name="Picture 23" descr="fig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5657850" y="4673600"/>
            <a:ext cx="25146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1149350" y="2852738"/>
            <a:ext cx="723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has the property that it rotates every vector in </a:t>
            </a:r>
            <a:r>
              <a:rPr lang="en-US" altLang="zh-TW" i="1"/>
              <a:t>R</a:t>
            </a:r>
            <a:r>
              <a:rPr lang="en-US" altLang="zh-TW" baseline="30000"/>
              <a:t>2 </a:t>
            </a:r>
            <a:r>
              <a:rPr lang="en-US" altLang="zh-TW"/>
              <a:t>counterclockwise about the origin through the angle </a:t>
            </a:r>
            <a:r>
              <a:rPr lang="en-US" altLang="zh-TW" i="1">
                <a:sym typeface="Symbol" pitchFamily="18" charset="2"/>
              </a:rPr>
              <a:t></a:t>
            </a:r>
            <a:r>
              <a:rPr lang="en-US" altLang="zh-TW"/>
              <a:t> </a:t>
            </a:r>
          </a:p>
        </p:txBody>
      </p:sp>
      <p:sp>
        <p:nvSpPr>
          <p:cNvPr id="13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7: Rotation in the plane</a:t>
            </a:r>
            <a:endParaRPr lang="en-US" altLang="zh-TW" smtClean="0">
              <a:latin typeface="標楷體" pitchFamily="65" charset="-12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3522663" y="1366838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366838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862138" y="1989138"/>
          <a:ext cx="256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6" imgW="1282680" imgH="431640" progId="Equation.3">
                  <p:embed/>
                </p:oleObj>
              </mc:Choice>
              <mc:Fallback>
                <p:oleObj name="Equation" r:id="rId6" imgW="1282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989138"/>
                        <a:ext cx="256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533400" y="3903663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13316" name="Object 19"/>
          <p:cNvGraphicFramePr>
            <a:graphicFrameLocks noChangeAspect="1"/>
          </p:cNvGraphicFramePr>
          <p:nvPr/>
        </p:nvGraphicFramePr>
        <p:xfrm>
          <a:off x="1058863" y="4294188"/>
          <a:ext cx="345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8" imgW="1726920" imgH="203040" progId="Equation.DSMT4">
                  <p:embed/>
                </p:oleObj>
              </mc:Choice>
              <mc:Fallback>
                <p:oleObj name="Equation" r:id="rId8" imgW="17269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294188"/>
                        <a:ext cx="345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20"/>
          <p:cNvSpPr txBox="1">
            <a:spLocks noChangeArrowheads="1"/>
          </p:cNvSpPr>
          <p:nvPr/>
        </p:nvSpPr>
        <p:spPr bwMode="auto">
          <a:xfrm>
            <a:off x="4429125" y="4140200"/>
            <a:ext cx="4500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(Polar coordinates: for every point on the </a:t>
            </a:r>
            <a:r>
              <a:rPr lang="en-US" altLang="zh-TW" sz="1800" i="1">
                <a:solidFill>
                  <a:srgbClr val="3333CC"/>
                </a:solidFill>
              </a:rPr>
              <a:t>xy</a:t>
            </a:r>
            <a:r>
              <a:rPr lang="en-US" altLang="zh-TW" sz="1800">
                <a:solidFill>
                  <a:srgbClr val="3333CC"/>
                </a:solidFill>
              </a:rPr>
              <a:t>-plane, it can be represented by a set of (</a:t>
            </a:r>
            <a:r>
              <a:rPr lang="en-US" altLang="zh-TW" sz="1800" i="1">
                <a:solidFill>
                  <a:srgbClr val="3333CC"/>
                </a:solidFill>
              </a:rPr>
              <a:t>r</a:t>
            </a:r>
            <a:r>
              <a:rPr lang="en-US" altLang="zh-TW" sz="1800">
                <a:solidFill>
                  <a:srgbClr val="3333CC"/>
                </a:solidFill>
              </a:rPr>
              <a:t>, </a:t>
            </a:r>
            <a:r>
              <a:rPr lang="el-GR" altLang="zh-TW" sz="1800" i="1">
                <a:solidFill>
                  <a:srgbClr val="3333CC"/>
                </a:solidFill>
              </a:rPr>
              <a:t>α</a:t>
            </a:r>
            <a:r>
              <a:rPr lang="en-US" altLang="zh-TW" sz="1800">
                <a:solidFill>
                  <a:srgbClr val="3333CC"/>
                </a:solidFill>
              </a:rPr>
              <a:t>))</a:t>
            </a:r>
          </a:p>
        </p:txBody>
      </p:sp>
      <p:sp>
        <p:nvSpPr>
          <p:cNvPr id="13325" name="Text Box 22"/>
          <p:cNvSpPr txBox="1">
            <a:spLocks noChangeArrowheads="1"/>
          </p:cNvSpPr>
          <p:nvPr/>
        </p:nvSpPr>
        <p:spPr bwMode="auto">
          <a:xfrm>
            <a:off x="928688" y="4727575"/>
            <a:ext cx="4214812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i="1"/>
              <a:t> r</a:t>
            </a:r>
            <a:r>
              <a:rPr lang="zh-TW" altLang="en-US"/>
              <a:t>：</a:t>
            </a:r>
            <a:r>
              <a:rPr lang="en-US" altLang="zh-TW"/>
              <a:t>the length of </a:t>
            </a:r>
            <a:r>
              <a:rPr lang="en-US" altLang="zh-TW" b="1"/>
              <a:t>v</a:t>
            </a:r>
            <a:r>
              <a:rPr lang="en-US" altLang="zh-TW" i="1"/>
              <a:t> </a:t>
            </a:r>
            <a:r>
              <a:rPr lang="en-US" altLang="zh-TW"/>
              <a:t>(                 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i="1">
                <a:sym typeface="Symbol" pitchFamily="18" charset="2"/>
              </a:rPr>
              <a:t></a:t>
            </a:r>
            <a:r>
              <a:rPr lang="zh-TW" altLang="en-US">
                <a:sym typeface="Symbol" pitchFamily="18" charset="2"/>
              </a:rPr>
              <a:t>：</a:t>
            </a:r>
            <a:r>
              <a:rPr lang="en-US" altLang="zh-TW">
                <a:sym typeface="Symbol" pitchFamily="18" charset="2"/>
              </a:rPr>
              <a:t>the angle from the positive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-axis counterclockwise to the vector</a:t>
            </a:r>
            <a:r>
              <a:rPr lang="en-US" altLang="zh-TW" i="1">
                <a:sym typeface="Symbol" pitchFamily="18" charset="2"/>
              </a:rPr>
              <a:t> </a:t>
            </a:r>
            <a:r>
              <a:rPr lang="en-US" altLang="zh-TW" b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 </a:t>
            </a:r>
          </a:p>
        </p:txBody>
      </p:sp>
      <p:graphicFrame>
        <p:nvGraphicFramePr>
          <p:cNvPr id="13317" name="Object 13"/>
          <p:cNvGraphicFramePr>
            <a:graphicFrameLocks noChangeAspect="1"/>
          </p:cNvGraphicFramePr>
          <p:nvPr/>
        </p:nvGraphicFramePr>
        <p:xfrm>
          <a:off x="3571875" y="4749800"/>
          <a:ext cx="12811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0" imgW="711000" imgH="279360" progId="Equation.DSMT4">
                  <p:embed/>
                </p:oleObj>
              </mc:Choice>
              <mc:Fallback>
                <p:oleObj name="Equation" r:id="rId10" imgW="711000" imgH="279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49800"/>
                        <a:ext cx="12811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26" name="直線單箭頭接點 14"/>
          <p:cNvCxnSpPr>
            <a:cxnSpLocks noChangeShapeType="1"/>
          </p:cNvCxnSpPr>
          <p:nvPr/>
        </p:nvCxnSpPr>
        <p:spPr bwMode="auto">
          <a:xfrm rot="10800000" flipV="1">
            <a:off x="7643813" y="5500688"/>
            <a:ext cx="357187" cy="142875"/>
          </a:xfrm>
          <a:prstGeom prst="straightConnector1">
            <a:avLst/>
          </a:prstGeom>
          <a:noFill/>
          <a:ln w="25400" algn="ctr">
            <a:solidFill>
              <a:srgbClr val="33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直線單箭頭接點 15"/>
          <p:cNvCxnSpPr>
            <a:cxnSpLocks noChangeShapeType="1"/>
          </p:cNvCxnSpPr>
          <p:nvPr/>
        </p:nvCxnSpPr>
        <p:spPr bwMode="auto">
          <a:xfrm rot="10800000" flipV="1">
            <a:off x="6929438" y="5072063"/>
            <a:ext cx="357187" cy="142875"/>
          </a:xfrm>
          <a:prstGeom prst="straightConnector1">
            <a:avLst/>
          </a:prstGeom>
          <a:noFill/>
          <a:ln w="25400" algn="ctr">
            <a:solidFill>
              <a:srgbClr val="33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文字方塊 16"/>
          <p:cNvSpPr txBox="1">
            <a:spLocks noChangeArrowheads="1"/>
          </p:cNvSpPr>
          <p:nvPr/>
        </p:nvSpPr>
        <p:spPr bwMode="auto">
          <a:xfrm>
            <a:off x="8001000" y="52863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3333CC"/>
                </a:solidFill>
              </a:rPr>
              <a:t>v</a:t>
            </a:r>
            <a:endParaRPr lang="zh-TW" altLang="en-US" sz="1800" b="1">
              <a:solidFill>
                <a:srgbClr val="3333CC"/>
              </a:solidFill>
            </a:endParaRPr>
          </a:p>
        </p:txBody>
      </p:sp>
      <p:sp>
        <p:nvSpPr>
          <p:cNvPr id="13329" name="文字方塊 17"/>
          <p:cNvSpPr txBox="1">
            <a:spLocks noChangeArrowheads="1"/>
          </p:cNvSpPr>
          <p:nvPr/>
        </p:nvSpPr>
        <p:spPr bwMode="auto">
          <a:xfrm>
            <a:off x="7286625" y="47863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 i="1">
                <a:solidFill>
                  <a:srgbClr val="3333CC"/>
                </a:solidFill>
              </a:rPr>
              <a:t>T</a:t>
            </a:r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en-US" altLang="zh-TW" sz="1800" b="1">
                <a:solidFill>
                  <a:srgbClr val="3333CC"/>
                </a:solidFill>
              </a:rPr>
              <a:t>v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  <p:cxnSp>
        <p:nvCxnSpPr>
          <p:cNvPr id="13330" name="直線接點 18"/>
          <p:cNvCxnSpPr>
            <a:cxnSpLocks noChangeShapeType="1"/>
          </p:cNvCxnSpPr>
          <p:nvPr/>
        </p:nvCxnSpPr>
        <p:spPr bwMode="auto">
          <a:xfrm rot="5280000">
            <a:off x="6930231" y="6144419"/>
            <a:ext cx="714375" cy="1588"/>
          </a:xfrm>
          <a:prstGeom prst="line">
            <a:avLst/>
          </a:prstGeom>
          <a:noFill/>
          <a:ln w="25400" algn="ctr">
            <a:solidFill>
              <a:srgbClr val="33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A258925-A4D7-4640-8022-D249E686C391}" type="slidenum">
              <a:rPr lang="en-US" altLang="zh-TW" sz="1400" smtClean="0">
                <a:ea typeface="新細明體" charset="-120"/>
              </a:rPr>
              <a:pPr eaLnBrk="1" hangingPunct="1"/>
              <a:t>16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958850" y="960438"/>
          <a:ext cx="74088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3695400" imgH="1320480" progId="Equation.3">
                  <p:embed/>
                </p:oleObj>
              </mc:Choice>
              <mc:Fallback>
                <p:oleObj name="Equation" r:id="rId3" imgW="369540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960438"/>
                        <a:ext cx="7408863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71500" y="3627438"/>
            <a:ext cx="8143875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i="1"/>
              <a:t>       r</a:t>
            </a:r>
            <a:r>
              <a:rPr lang="zh-TW" altLang="en-US"/>
              <a:t>：</a:t>
            </a:r>
            <a:r>
              <a:rPr lang="en-US" altLang="zh-TW"/>
              <a:t>remain the same, that means the length of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b="1"/>
              <a:t>v</a:t>
            </a:r>
            <a:r>
              <a:rPr lang="en-US" altLang="zh-TW"/>
              <a:t>) equals the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/>
              <a:t>             length of </a:t>
            </a:r>
            <a:r>
              <a:rPr lang="en-US" altLang="zh-TW" b="1"/>
              <a:t>v</a:t>
            </a:r>
            <a:r>
              <a:rPr lang="en-US" altLang="zh-TW" i="1"/>
              <a:t> </a:t>
            </a:r>
            <a:endParaRPr lang="en-US" altLang="zh-TW"/>
          </a:p>
          <a:p>
            <a:pPr eaLnBrk="1" hangingPunct="1">
              <a:lnSpc>
                <a:spcPct val="120000"/>
              </a:lnSpc>
            </a:pPr>
            <a:r>
              <a:rPr lang="en-US" altLang="zh-TW" i="1">
                <a:latin typeface="標楷體" pitchFamily="65" charset="-120"/>
                <a:sym typeface="Symbol" pitchFamily="18" charset="2"/>
              </a:rPr>
              <a:t></a:t>
            </a:r>
            <a:r>
              <a:rPr lang="en-US" altLang="zh-TW" i="1">
                <a:sym typeface="Symbol" pitchFamily="18" charset="2"/>
              </a:rPr>
              <a:t> +</a:t>
            </a:r>
            <a:r>
              <a:rPr lang="zh-TW" altLang="en-US">
                <a:sym typeface="Symbol" pitchFamily="18" charset="2"/>
              </a:rPr>
              <a:t>：</a:t>
            </a:r>
            <a:r>
              <a:rPr lang="en-US" altLang="zh-TW">
                <a:sym typeface="Symbol" pitchFamily="18" charset="2"/>
              </a:rPr>
              <a:t>the angle from the positive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-axis counterclockwise to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sym typeface="Symbol" pitchFamily="18" charset="2"/>
              </a:rPr>
              <a:t>             the vector</a:t>
            </a:r>
            <a:r>
              <a:rPr lang="en-US" altLang="zh-TW" i="1">
                <a:sym typeface="Symbol" pitchFamily="18" charset="2"/>
              </a:rPr>
              <a:t> T</a:t>
            </a:r>
            <a:r>
              <a:rPr lang="en-US" altLang="zh-TW">
                <a:sym typeface="Symbol" pitchFamily="18" charset="2"/>
              </a:rPr>
              <a:t>(</a:t>
            </a:r>
            <a:r>
              <a:rPr lang="en-US" altLang="zh-TW" b="1"/>
              <a:t>v</a:t>
            </a:r>
            <a:r>
              <a:rPr lang="en-US" altLang="zh-TW">
                <a:sym typeface="Symbol" pitchFamily="18" charset="2"/>
              </a:rPr>
              <a:t>)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60438" y="5521325"/>
            <a:ext cx="76739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/>
              <a:t>Thus, </a:t>
            </a:r>
            <a:r>
              <a:rPr lang="en-US" altLang="zh-TW" i="1">
                <a:sym typeface="Symbol" pitchFamily="18" charset="2"/>
              </a:rPr>
              <a:t>T</a:t>
            </a:r>
            <a:r>
              <a:rPr lang="en-US" altLang="zh-TW">
                <a:sym typeface="Symbol" pitchFamily="18" charset="2"/>
              </a:rPr>
              <a:t>(</a:t>
            </a:r>
            <a:r>
              <a:rPr lang="en-US" altLang="zh-TW" b="1"/>
              <a:t>v</a:t>
            </a:r>
            <a:r>
              <a:rPr lang="en-US" altLang="zh-TW">
                <a:sym typeface="Symbol" pitchFamily="18" charset="2"/>
              </a:rPr>
              <a:t>) is the vector that results from rotating the vector </a:t>
            </a:r>
            <a:r>
              <a:rPr lang="en-US" altLang="zh-TW" b="1"/>
              <a:t>v </a:t>
            </a:r>
            <a:r>
              <a:rPr lang="en-US" altLang="zh-TW"/>
              <a:t>counterclockwise through the angle </a:t>
            </a:r>
            <a:r>
              <a:rPr lang="en-US" altLang="zh-TW" i="1">
                <a:sym typeface="Symbol" pitchFamily="18" charset="2"/>
              </a:rPr>
              <a:t></a:t>
            </a:r>
            <a:endParaRPr lang="en-US" altLang="zh-TW"/>
          </a:p>
        </p:txBody>
      </p:sp>
      <p:sp>
        <p:nvSpPr>
          <p:cNvPr id="14342" name="文字方塊 5"/>
          <p:cNvSpPr txBox="1">
            <a:spLocks noChangeArrowheads="1"/>
          </p:cNvSpPr>
          <p:nvPr/>
        </p:nvSpPr>
        <p:spPr bwMode="auto">
          <a:xfrm>
            <a:off x="6000750" y="2286000"/>
            <a:ext cx="3071813" cy="9239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according to the addition formula of trigonometric identities (</a:t>
            </a:r>
            <a:r>
              <a:rPr lang="zh-TW" altLang="en-US" sz="1800">
                <a:solidFill>
                  <a:srgbClr val="3333CC"/>
                </a:solidFill>
              </a:rPr>
              <a:t>三角函數合角公式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46BFD8DD-1128-4272-B546-267CF638BE94}" type="slidenum">
              <a:rPr lang="en-US" altLang="zh-TW" sz="1400" smtClean="0">
                <a:ea typeface="新細明體" charset="-120"/>
              </a:rPr>
              <a:pPr eaLnBrk="1" hangingPunct="1"/>
              <a:t>17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714375" y="3332163"/>
            <a:ext cx="523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is called a projection in </a:t>
            </a:r>
            <a:r>
              <a:rPr lang="en-US" altLang="zh-TW" i="1"/>
              <a:t>R</a:t>
            </a:r>
            <a:r>
              <a:rPr lang="en-US" altLang="zh-TW" baseline="30000"/>
              <a:t>3</a:t>
            </a:r>
            <a:endParaRPr lang="en-US" altLang="zh-TW"/>
          </a:p>
        </p:txBody>
      </p:sp>
      <p:sp>
        <p:nvSpPr>
          <p:cNvPr id="153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8: A projection in </a:t>
            </a:r>
            <a:r>
              <a:rPr lang="en-US" altLang="zh-TW" i="1" smtClean="0"/>
              <a:t>R</a:t>
            </a:r>
            <a:r>
              <a:rPr lang="en-US" altLang="zh-TW" baseline="30000" smtClean="0"/>
              <a:t>3</a:t>
            </a:r>
            <a:endParaRPr lang="en-US" altLang="zh-TW" smtClean="0">
              <a:latin typeface="標楷體" pitchFamily="65" charset="-120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714375" y="1458913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6238" indent="-376238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 linear transformation                        is given by</a:t>
            </a:r>
            <a:endParaRPr lang="en-US" altLang="zh-TW">
              <a:latin typeface="標楷體" pitchFamily="65" charset="-120"/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4052888" y="148431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148431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2692400" y="1943100"/>
          <a:ext cx="1879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939600" imgH="634680" progId="Equation.3">
                  <p:embed/>
                </p:oleObj>
              </mc:Choice>
              <mc:Fallback>
                <p:oleObj name="Equation" r:id="rId5" imgW="93960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943100"/>
                        <a:ext cx="1879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群組 10"/>
          <p:cNvGrpSpPr>
            <a:grpSpLocks/>
          </p:cNvGrpSpPr>
          <p:nvPr/>
        </p:nvGrpSpPr>
        <p:grpSpPr bwMode="auto">
          <a:xfrm>
            <a:off x="5895975" y="3643313"/>
            <a:ext cx="2819400" cy="2811462"/>
            <a:chOff x="1752600" y="3786190"/>
            <a:chExt cx="2819400" cy="2811460"/>
          </a:xfrm>
        </p:grpSpPr>
        <p:pic>
          <p:nvPicPr>
            <p:cNvPr id="15371" name="Picture 13" descr="fig6-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3835400"/>
              <a:ext cx="2819400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2" name="矩形 8"/>
            <p:cNvSpPr>
              <a:spLocks noChangeArrowheads="1"/>
            </p:cNvSpPr>
            <p:nvPr/>
          </p:nvSpPr>
          <p:spPr bwMode="auto">
            <a:xfrm>
              <a:off x="2928926" y="3786190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15364" name="Object 9"/>
          <p:cNvGraphicFramePr>
            <a:graphicFrameLocks noChangeAspect="1"/>
          </p:cNvGraphicFramePr>
          <p:nvPr/>
        </p:nvGraphicFramePr>
        <p:xfrm>
          <a:off x="773113" y="4143375"/>
          <a:ext cx="5156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8" imgW="2577960" imgH="711000" progId="Equation.DSMT4">
                  <p:embed/>
                </p:oleObj>
              </mc:Choice>
              <mc:Fallback>
                <p:oleObj name="Equation" r:id="rId8" imgW="257796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143375"/>
                        <a:ext cx="5156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642938" y="5678488"/>
            <a:ext cx="53578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In other words,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maps every vector in </a:t>
            </a:r>
            <a:r>
              <a:rPr lang="en-US" altLang="zh-TW" sz="2200" i="1">
                <a:solidFill>
                  <a:srgbClr val="3333CC"/>
                </a:solidFill>
              </a:rPr>
              <a:t>R</a:t>
            </a:r>
            <a:r>
              <a:rPr lang="en-US" altLang="zh-TW" sz="2200" baseline="30000">
                <a:solidFill>
                  <a:srgbClr val="3333CC"/>
                </a:solidFill>
              </a:rPr>
              <a:t>3</a:t>
            </a:r>
            <a:r>
              <a:rPr lang="en-US" altLang="zh-TW" sz="2200">
                <a:solidFill>
                  <a:srgbClr val="3333CC"/>
                </a:solidFill>
              </a:rPr>
              <a:t> to its orthogonal projection in the </a:t>
            </a:r>
            <a:r>
              <a:rPr lang="en-US" altLang="zh-TW" sz="2200" i="1">
                <a:solidFill>
                  <a:srgbClr val="3333CC"/>
                </a:solidFill>
              </a:rPr>
              <a:t>xy</a:t>
            </a:r>
            <a:r>
              <a:rPr lang="en-US" altLang="zh-TW" sz="2200">
                <a:solidFill>
                  <a:srgbClr val="3333CC"/>
                </a:solidFill>
              </a:rPr>
              <a:t>-plane, as shown in the right figure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3E7B9E38-8361-4763-B1A4-AD3A58305D97}" type="slidenum">
              <a:rPr lang="en-US" altLang="zh-TW" sz="1400" smtClean="0">
                <a:ea typeface="新細明體" charset="-120"/>
              </a:rPr>
              <a:pPr eaLnBrk="1" hangingPunct="1"/>
              <a:t>18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914400" y="2371725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Show that </a:t>
            </a:r>
            <a:r>
              <a:rPr lang="en-US" altLang="zh-TW" i="1"/>
              <a:t>T </a:t>
            </a:r>
            <a:r>
              <a:rPr lang="en-US" altLang="zh-TW"/>
              <a:t>is a linear transformation</a:t>
            </a:r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820025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9: The transpose function is a linear transformation from  </a:t>
            </a:r>
            <a:r>
              <a:rPr lang="en-US" altLang="zh-TW" i="1" smtClean="0"/>
              <a:t>M</a:t>
            </a:r>
            <a:r>
              <a:rPr lang="en-US" altLang="zh-TW" i="1" baseline="-25000" smtClean="0"/>
              <a:t>m</a:t>
            </a:r>
            <a:r>
              <a:rPr lang="en-US" altLang="zh-TW" baseline="-25000" smtClean="0">
                <a:sym typeface="Symbol" pitchFamily="18" charset="2"/>
              </a:rPr>
              <a:t></a:t>
            </a:r>
            <a:r>
              <a:rPr lang="en-US" altLang="zh-TW" i="1" baseline="-25000" smtClean="0"/>
              <a:t>n  </a:t>
            </a:r>
            <a:r>
              <a:rPr lang="en-US" altLang="zh-TW" smtClean="0"/>
              <a:t>into </a:t>
            </a:r>
            <a:r>
              <a:rPr lang="en-US" altLang="zh-TW" i="1" smtClean="0"/>
              <a:t>M</a:t>
            </a:r>
            <a:r>
              <a:rPr lang="en-US" altLang="zh-TW" i="1" baseline="-25000" smtClean="0"/>
              <a:t>n</a:t>
            </a:r>
            <a:r>
              <a:rPr lang="en-US" altLang="zh-TW" baseline="-25000" smtClean="0"/>
              <a:t> </a:t>
            </a:r>
            <a:r>
              <a:rPr lang="en-US" altLang="zh-TW" baseline="-25000" smtClean="0">
                <a:sym typeface="Symbol" pitchFamily="18" charset="2"/>
              </a:rPr>
              <a:t></a:t>
            </a:r>
            <a:r>
              <a:rPr lang="en-US" altLang="zh-TW" i="1" baseline="-25000" smtClean="0"/>
              <a:t>m </a:t>
            </a:r>
            <a:endParaRPr lang="en-US" altLang="zh-TW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2143125" y="1838325"/>
          <a:ext cx="396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981080" imgH="241200" progId="Equation.3">
                  <p:embed/>
                </p:oleObj>
              </mc:Choice>
              <mc:Fallback>
                <p:oleObj name="Equation" r:id="rId3" imgW="1981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838325"/>
                        <a:ext cx="396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57200" y="282892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990600" y="3306763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06763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1004888" y="3840163"/>
          <a:ext cx="5632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2819160" imgH="228600" progId="Equation.3">
                  <p:embed/>
                </p:oleObj>
              </mc:Choice>
              <mc:Fallback>
                <p:oleObj name="Equation" r:id="rId7" imgW="2819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840163"/>
                        <a:ext cx="5632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/>
          <p:cNvGraphicFramePr>
            <a:graphicFrameLocks noChangeAspect="1"/>
          </p:cNvGraphicFramePr>
          <p:nvPr/>
        </p:nvGraphicFramePr>
        <p:xfrm>
          <a:off x="973138" y="4449763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9" imgW="1815840" imgH="228600" progId="Equation.3">
                  <p:embed/>
                </p:oleObj>
              </mc:Choice>
              <mc:Fallback>
                <p:oleObj name="Equation" r:id="rId9" imgW="1815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449763"/>
                        <a:ext cx="363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820738" y="5114925"/>
            <a:ext cx="799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Therefore, </a:t>
            </a:r>
            <a:r>
              <a:rPr lang="en-US" altLang="zh-TW" i="1"/>
              <a:t>T </a:t>
            </a:r>
            <a:r>
              <a:rPr lang="en-US" altLang="zh-TW"/>
              <a:t>(the transpose function) is a linear transformation from </a:t>
            </a:r>
            <a:r>
              <a:rPr lang="en-US" altLang="zh-TW" i="1"/>
              <a:t>M</a:t>
            </a:r>
            <a:r>
              <a:rPr lang="en-US" altLang="zh-TW" i="1" baseline="-25000"/>
              <a:t>m</a:t>
            </a:r>
            <a:r>
              <a:rPr lang="en-US" altLang="zh-TW" baseline="-25000">
                <a:sym typeface="Symbol" pitchFamily="18" charset="2"/>
              </a:rPr>
              <a:t></a:t>
            </a:r>
            <a:r>
              <a:rPr lang="en-US" altLang="zh-TW" i="1" baseline="-25000"/>
              <a:t>n </a:t>
            </a:r>
            <a:r>
              <a:rPr lang="en-US" altLang="zh-TW"/>
              <a:t>into </a:t>
            </a:r>
            <a:r>
              <a:rPr lang="en-US" altLang="zh-TW" i="1"/>
              <a:t>M</a:t>
            </a:r>
            <a:r>
              <a:rPr lang="en-US" altLang="zh-TW" i="1" baseline="-25000"/>
              <a:t>n</a:t>
            </a:r>
            <a:r>
              <a:rPr lang="en-US" altLang="zh-TW" baseline="-25000">
                <a:sym typeface="Symbol" pitchFamily="18" charset="2"/>
              </a:rPr>
              <a:t></a:t>
            </a:r>
            <a:r>
              <a:rPr lang="en-US" altLang="zh-TW" i="1" baseline="-25000"/>
              <a:t>m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5CC0281-71E3-47C8-B715-5E70E772404F}" type="slidenum">
              <a:rPr lang="en-US" altLang="zh-TW" sz="1400" smtClean="0">
                <a:ea typeface="新細明體" charset="-120"/>
              </a:rPr>
              <a:pPr eaLnBrk="1" hangingPunct="1"/>
              <a:t>19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Keywords in Section 6.1: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function:  </a:t>
            </a:r>
            <a:r>
              <a:rPr lang="zh-TW" altLang="en-US" smtClean="0">
                <a:solidFill>
                  <a:schemeClr val="tx1"/>
                </a:solidFill>
              </a:rPr>
              <a:t>函數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domain:  </a:t>
            </a:r>
            <a:r>
              <a:rPr lang="zh-TW" altLang="en-US" smtClean="0">
                <a:solidFill>
                  <a:schemeClr val="tx1"/>
                </a:solidFill>
              </a:rPr>
              <a:t>定義域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codomain:  </a:t>
            </a:r>
            <a:r>
              <a:rPr lang="zh-TW" altLang="en-US" smtClean="0">
                <a:solidFill>
                  <a:schemeClr val="tx1"/>
                </a:solidFill>
              </a:rPr>
              <a:t>對應域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image of </a:t>
            </a:r>
            <a:r>
              <a:rPr lang="en-US" altLang="zh-TW" i="1" smtClean="0">
                <a:solidFill>
                  <a:schemeClr val="tx1"/>
                </a:solidFill>
              </a:rPr>
              <a:t>v</a:t>
            </a:r>
            <a:r>
              <a:rPr lang="en-US" altLang="zh-TW" smtClean="0">
                <a:solidFill>
                  <a:schemeClr val="tx1"/>
                </a:solidFill>
              </a:rPr>
              <a:t> under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zh-TW" altLang="en-US" smtClean="0">
                <a:solidFill>
                  <a:schemeClr val="tx1"/>
                </a:solidFill>
              </a:rPr>
              <a:t>在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映射下</a:t>
            </a:r>
            <a:r>
              <a:rPr lang="en-US" altLang="zh-TW" i="1" smtClean="0">
                <a:solidFill>
                  <a:schemeClr val="tx1"/>
                </a:solidFill>
              </a:rPr>
              <a:t>v</a:t>
            </a:r>
            <a:r>
              <a:rPr lang="zh-TW" altLang="en-US" smtClean="0">
                <a:solidFill>
                  <a:schemeClr val="tx1"/>
                </a:solidFill>
              </a:rPr>
              <a:t>的像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range of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的值域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preimage of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zh-TW" altLang="en-US" smtClean="0">
                <a:solidFill>
                  <a:schemeClr val="tx1"/>
                </a:solidFill>
              </a:rPr>
              <a:t>的反像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linear transformation:  </a:t>
            </a:r>
            <a:r>
              <a:rPr lang="zh-TW" altLang="en-US" smtClean="0">
                <a:solidFill>
                  <a:schemeClr val="tx1"/>
                </a:solidFill>
              </a:rPr>
              <a:t>線性轉換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linear operator:  </a:t>
            </a:r>
            <a:r>
              <a:rPr lang="zh-TW" altLang="en-US" smtClean="0">
                <a:solidFill>
                  <a:schemeClr val="tx1"/>
                </a:solidFill>
              </a:rPr>
              <a:t>線性運算子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zero transformation:  </a:t>
            </a:r>
            <a:r>
              <a:rPr lang="zh-TW" altLang="en-US" smtClean="0">
                <a:solidFill>
                  <a:schemeClr val="tx1"/>
                </a:solidFill>
              </a:rPr>
              <a:t>零轉換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identity transformation:  </a:t>
            </a:r>
            <a:r>
              <a:rPr lang="zh-TW" altLang="en-US" smtClean="0">
                <a:solidFill>
                  <a:schemeClr val="tx1"/>
                </a:solidFill>
              </a:rPr>
              <a:t>相等轉換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349D954-0EAF-4883-86AB-E27D1EE1AA2A}" type="slidenum">
              <a:rPr lang="en-US" altLang="zh-TW" sz="1400" smtClean="0">
                <a:ea typeface="新細明體" charset="-120"/>
              </a:rPr>
              <a:pPr eaLnBrk="1" hangingPunct="1"/>
              <a:t>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6.1 Introduction to Linear Transformations</a:t>
            </a:r>
          </a:p>
        </p:txBody>
      </p:sp>
      <p:sp>
        <p:nvSpPr>
          <p:cNvPr id="10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8177212" cy="642937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A function </a:t>
            </a:r>
            <a:r>
              <a:rPr lang="en-US" altLang="zh-TW" i="1" smtClean="0"/>
              <a:t>T</a:t>
            </a:r>
            <a:r>
              <a:rPr lang="en-US" altLang="zh-TW" smtClean="0"/>
              <a:t> that maps a vector space </a:t>
            </a:r>
            <a:r>
              <a:rPr lang="en-US" altLang="zh-TW" i="1" smtClean="0"/>
              <a:t>V</a:t>
            </a:r>
            <a:r>
              <a:rPr lang="en-US" altLang="zh-TW" smtClean="0"/>
              <a:t> into a vector space </a:t>
            </a:r>
            <a:r>
              <a:rPr lang="en-US" altLang="zh-TW" i="1" smtClean="0"/>
              <a:t>W</a:t>
            </a:r>
            <a:r>
              <a:rPr lang="en-US" altLang="zh-TW" smtClean="0"/>
              <a:t>: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863600" y="1285875"/>
          <a:ext cx="5280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590560" imgH="228600" progId="Equation.DSMT4">
                  <p:embed/>
                </p:oleObj>
              </mc:Choice>
              <mc:Fallback>
                <p:oleObj name="Equation" r:id="rId3" imgW="2590560" imgH="228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285875"/>
                        <a:ext cx="5280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41"/>
          <p:cNvSpPr txBox="1">
            <a:spLocks noChangeArrowheads="1"/>
          </p:cNvSpPr>
          <p:nvPr/>
        </p:nvSpPr>
        <p:spPr bwMode="auto">
          <a:xfrm>
            <a:off x="785813" y="1857375"/>
            <a:ext cx="785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300" i="1"/>
              <a:t>V</a:t>
            </a:r>
            <a:r>
              <a:rPr lang="en-US" altLang="zh-TW" sz="2300"/>
              <a:t>: the domain (</a:t>
            </a:r>
            <a:r>
              <a:rPr lang="zh-TW" altLang="en-US" sz="2300"/>
              <a:t>定義域</a:t>
            </a:r>
            <a:r>
              <a:rPr lang="en-US" altLang="zh-TW" sz="2300"/>
              <a:t>) of </a:t>
            </a:r>
            <a:r>
              <a:rPr lang="en-US" altLang="zh-TW" sz="2300" i="1"/>
              <a:t>T         W</a:t>
            </a:r>
            <a:r>
              <a:rPr lang="en-US" altLang="zh-TW" sz="2300"/>
              <a:t>: the codomain (</a:t>
            </a:r>
            <a:r>
              <a:rPr lang="zh-TW" altLang="en-US" sz="2300"/>
              <a:t>對應域</a:t>
            </a:r>
            <a:r>
              <a:rPr lang="en-US" altLang="zh-TW" sz="2300"/>
              <a:t>) of </a:t>
            </a:r>
            <a:r>
              <a:rPr lang="en-US" altLang="zh-TW" sz="2300" i="1"/>
              <a:t>T</a:t>
            </a:r>
          </a:p>
        </p:txBody>
      </p:sp>
      <p:sp>
        <p:nvSpPr>
          <p:cNvPr id="1032" name="Rectangle 1052"/>
          <p:cNvSpPr>
            <a:spLocks noChangeArrowheads="1"/>
          </p:cNvSpPr>
          <p:nvPr/>
        </p:nvSpPr>
        <p:spPr bwMode="auto">
          <a:xfrm>
            <a:off x="395288" y="2554288"/>
            <a:ext cx="792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Image of </a:t>
            </a:r>
            <a:r>
              <a:rPr lang="en-US" altLang="zh-TW" b="1">
                <a:solidFill>
                  <a:schemeClr val="hlink"/>
                </a:solidFill>
              </a:rPr>
              <a:t>v</a:t>
            </a:r>
            <a:r>
              <a:rPr lang="en-US" altLang="zh-TW">
                <a:solidFill>
                  <a:schemeClr val="hlink"/>
                </a:solidFill>
              </a:rPr>
              <a:t> under </a:t>
            </a:r>
            <a:r>
              <a:rPr lang="en-US" altLang="zh-TW" i="1">
                <a:solidFill>
                  <a:schemeClr val="hlink"/>
                </a:solidFill>
              </a:rPr>
              <a:t>T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zh-TW" altLang="en-US">
                <a:solidFill>
                  <a:schemeClr val="hlink"/>
                </a:solidFill>
              </a:rPr>
              <a:t>在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zh-TW" altLang="en-US">
                <a:solidFill>
                  <a:schemeClr val="hlink"/>
                </a:solidFill>
              </a:rPr>
              <a:t>映射下</a:t>
            </a:r>
            <a:r>
              <a:rPr lang="en-US" altLang="zh-TW" b="1">
                <a:solidFill>
                  <a:schemeClr val="hlink"/>
                </a:solidFill>
              </a:rPr>
              <a:t>v</a:t>
            </a:r>
            <a:r>
              <a:rPr lang="zh-TW" altLang="en-US">
                <a:solidFill>
                  <a:schemeClr val="hlink"/>
                </a:solidFill>
              </a:rPr>
              <a:t>的像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sp>
        <p:nvSpPr>
          <p:cNvPr id="1033" name="Rectangle 1053"/>
          <p:cNvSpPr>
            <a:spLocks noChangeArrowheads="1"/>
          </p:cNvSpPr>
          <p:nvPr/>
        </p:nvSpPr>
        <p:spPr bwMode="auto">
          <a:xfrm>
            <a:off x="1077913" y="3106738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If </a:t>
            </a:r>
            <a:r>
              <a:rPr lang="en-US" altLang="zh-TW" b="1"/>
              <a:t>v </a:t>
            </a:r>
            <a:r>
              <a:rPr lang="en-US" altLang="zh-TW"/>
              <a:t>is a vector in </a:t>
            </a:r>
            <a:r>
              <a:rPr lang="en-US" altLang="zh-TW" i="1"/>
              <a:t>V</a:t>
            </a:r>
            <a:r>
              <a:rPr lang="en-US" altLang="zh-TW"/>
              <a:t> and</a:t>
            </a:r>
            <a:r>
              <a:rPr lang="en-US" altLang="zh-TW" b="1"/>
              <a:t> w </a:t>
            </a:r>
            <a:r>
              <a:rPr lang="en-US" altLang="zh-TW"/>
              <a:t>is a vector in </a:t>
            </a:r>
            <a:r>
              <a:rPr lang="en-US" altLang="zh-TW" i="1"/>
              <a:t>W</a:t>
            </a:r>
            <a:r>
              <a:rPr lang="en-US" altLang="zh-TW"/>
              <a:t> such that</a:t>
            </a:r>
          </a:p>
        </p:txBody>
      </p:sp>
      <p:graphicFrame>
        <p:nvGraphicFramePr>
          <p:cNvPr id="1027" name="Object 1024"/>
          <p:cNvGraphicFramePr>
            <a:graphicFrameLocks noChangeAspect="1"/>
          </p:cNvGraphicFramePr>
          <p:nvPr/>
        </p:nvGraphicFramePr>
        <p:xfrm>
          <a:off x="3475038" y="3713163"/>
          <a:ext cx="1270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3713163"/>
                        <a:ext cx="1270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56"/>
          <p:cNvSpPr>
            <a:spLocks noChangeArrowheads="1"/>
          </p:cNvSpPr>
          <p:nvPr/>
        </p:nvSpPr>
        <p:spPr bwMode="auto">
          <a:xfrm>
            <a:off x="1042988" y="4146550"/>
            <a:ext cx="72390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then </a:t>
            </a:r>
            <a:r>
              <a:rPr lang="en-US" altLang="zh-TW" b="1"/>
              <a:t>w </a:t>
            </a:r>
            <a:r>
              <a:rPr lang="en-US" altLang="zh-TW"/>
              <a:t>is called the image of </a:t>
            </a:r>
            <a:r>
              <a:rPr lang="en-US" altLang="zh-TW" b="1"/>
              <a:t>v</a:t>
            </a:r>
            <a:r>
              <a:rPr lang="en-US" altLang="zh-TW"/>
              <a:t> under </a:t>
            </a:r>
            <a:r>
              <a:rPr lang="en-US" altLang="zh-TW" i="1"/>
              <a:t>T </a:t>
            </a:r>
          </a:p>
          <a:p>
            <a:pPr marL="196850" indent="-196850"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rgbClr val="3333CC"/>
                </a:solidFill>
              </a:rPr>
              <a:t>(For each </a:t>
            </a:r>
            <a:r>
              <a:rPr lang="en-US" altLang="zh-TW" b="1">
                <a:solidFill>
                  <a:srgbClr val="3333CC"/>
                </a:solidFill>
              </a:rPr>
              <a:t>v</a:t>
            </a:r>
            <a:r>
              <a:rPr lang="en-US" altLang="zh-TW">
                <a:solidFill>
                  <a:srgbClr val="3333CC"/>
                </a:solidFill>
              </a:rPr>
              <a:t>, there is only one </a:t>
            </a:r>
            <a:r>
              <a:rPr lang="en-US" altLang="zh-TW" b="1">
                <a:solidFill>
                  <a:srgbClr val="3333CC"/>
                </a:solidFill>
              </a:rPr>
              <a:t>w)</a:t>
            </a:r>
          </a:p>
        </p:txBody>
      </p:sp>
      <p:sp>
        <p:nvSpPr>
          <p:cNvPr id="1035" name="Rectangle 1067"/>
          <p:cNvSpPr>
            <a:spLocks noChangeArrowheads="1"/>
          </p:cNvSpPr>
          <p:nvPr/>
        </p:nvSpPr>
        <p:spPr bwMode="auto">
          <a:xfrm>
            <a:off x="463550" y="5268913"/>
            <a:ext cx="79962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 range of  </a:t>
            </a:r>
            <a:r>
              <a:rPr lang="en-US" altLang="zh-TW" i="1">
                <a:solidFill>
                  <a:schemeClr val="hlink"/>
                </a:solidFill>
              </a:rPr>
              <a:t>T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zh-TW" altLang="en-US">
                <a:solidFill>
                  <a:schemeClr val="hlink"/>
                </a:solidFill>
              </a:rPr>
              <a:t>的值域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        </a:t>
            </a:r>
            <a:r>
              <a:rPr lang="en-US" altLang="zh-TW"/>
              <a:t>The set of all images of vectors in </a:t>
            </a:r>
            <a:r>
              <a:rPr lang="en-US" altLang="zh-TW" i="1"/>
              <a:t>V </a:t>
            </a:r>
            <a:r>
              <a:rPr lang="en-US" altLang="zh-TW"/>
              <a:t>(see the figure on the next slide)</a:t>
            </a:r>
            <a:endParaRPr lang="en-US" altLang="zh-TW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549CBC2F-76D9-4CDF-A246-CA1E0572AFF4}" type="slidenum">
              <a:rPr lang="en-US" altLang="zh-TW" sz="1400" smtClean="0">
                <a:ea typeface="新細明體" charset="-120"/>
              </a:rPr>
              <a:pPr eaLnBrk="1" hangingPunct="1"/>
              <a:t>20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6200"/>
            <a:ext cx="9036050" cy="601663"/>
          </a:xfrm>
        </p:spPr>
        <p:txBody>
          <a:bodyPr/>
          <a:lstStyle/>
          <a:p>
            <a:pPr eaLnBrk="1" hangingPunct="1"/>
            <a:r>
              <a:rPr lang="en-US" altLang="zh-TW" smtClean="0"/>
              <a:t>6.2 The Kernel and Range of a Linear Transformation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Kernel of a linear transformation </a:t>
            </a:r>
            <a:r>
              <a:rPr lang="en-US" altLang="zh-TW" i="1" smtClean="0"/>
              <a:t>T </a:t>
            </a:r>
            <a:r>
              <a:rPr lang="en-US" altLang="zh-TW" smtClean="0"/>
              <a:t>(</a:t>
            </a:r>
            <a:r>
              <a:rPr lang="zh-TW" altLang="en-US" smtClean="0"/>
              <a:t>線性轉換</a:t>
            </a:r>
            <a:r>
              <a:rPr lang="en-US" altLang="zh-TW" i="1" smtClean="0"/>
              <a:t>T</a:t>
            </a:r>
            <a:r>
              <a:rPr lang="zh-TW" altLang="en-US" smtClean="0"/>
              <a:t>的核空間</a:t>
            </a:r>
            <a:r>
              <a:rPr lang="en-US" altLang="zh-TW" smtClean="0"/>
              <a:t>):</a:t>
            </a:r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1077913" y="1382713"/>
            <a:ext cx="723900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/>
              <a:t>Let                   be a linear transformation. Then the set of all vectors </a:t>
            </a:r>
            <a:r>
              <a:rPr lang="en-US" altLang="zh-TW" b="1"/>
              <a:t>v</a:t>
            </a:r>
            <a:r>
              <a:rPr lang="en-US" altLang="zh-TW"/>
              <a:t> in </a:t>
            </a:r>
            <a:r>
              <a:rPr lang="en-US" altLang="zh-TW" i="1"/>
              <a:t>V</a:t>
            </a:r>
            <a:r>
              <a:rPr lang="en-US" altLang="zh-TW"/>
              <a:t> that satisfy                is called the kernel of </a:t>
            </a:r>
            <a:r>
              <a:rPr lang="en-US" altLang="zh-TW" i="1"/>
              <a:t>T</a:t>
            </a:r>
            <a:r>
              <a:rPr lang="en-US" altLang="zh-TW"/>
              <a:t> and is denoted by ker(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616075" y="1504950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685800" imgH="177480" progId="Equation.3">
                  <p:embed/>
                </p:oleObj>
              </mc:Choice>
              <mc:Fallback>
                <p:oleObj name="Equation" r:id="rId3" imgW="6858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504950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4670425" y="1928813"/>
          <a:ext cx="1122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558720" imgH="203040" progId="Equation.3">
                  <p:embed/>
                </p:oleObj>
              </mc:Choice>
              <mc:Fallback>
                <p:oleObj name="Equation" r:id="rId5" imgW="5587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928813"/>
                        <a:ext cx="1122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2857500" y="2954338"/>
          <a:ext cx="3759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7" imgW="1879560" imgH="203040" progId="Equation.3">
                  <p:embed/>
                </p:oleObj>
              </mc:Choice>
              <mc:Fallback>
                <p:oleObj name="Equation" r:id="rId7" imgW="1879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954338"/>
                        <a:ext cx="3759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文字方塊 14"/>
          <p:cNvSpPr txBox="1">
            <a:spLocks noChangeArrowheads="1"/>
          </p:cNvSpPr>
          <p:nvPr/>
        </p:nvSpPr>
        <p:spPr bwMode="auto">
          <a:xfrm>
            <a:off x="571500" y="3716338"/>
            <a:ext cx="5572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For example, </a:t>
            </a:r>
            <a:r>
              <a:rPr lang="en-US" altLang="zh-TW" sz="2200" i="1">
                <a:solidFill>
                  <a:srgbClr val="3333CC"/>
                </a:solidFill>
              </a:rPr>
              <a:t>V</a:t>
            </a:r>
            <a:r>
              <a:rPr lang="en-US" altLang="zh-TW" sz="2200">
                <a:solidFill>
                  <a:srgbClr val="3333CC"/>
                </a:solidFill>
              </a:rPr>
              <a:t> is </a:t>
            </a:r>
            <a:r>
              <a:rPr lang="en-US" altLang="zh-TW" sz="2200" i="1">
                <a:solidFill>
                  <a:srgbClr val="3333CC"/>
                </a:solidFill>
              </a:rPr>
              <a:t>R</a:t>
            </a:r>
            <a:r>
              <a:rPr lang="en-US" altLang="zh-TW" sz="2200" baseline="30000">
                <a:solidFill>
                  <a:srgbClr val="3333CC"/>
                </a:solidFill>
              </a:rPr>
              <a:t>3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W</a:t>
            </a:r>
            <a:r>
              <a:rPr lang="en-US" altLang="zh-TW" sz="2200">
                <a:solidFill>
                  <a:srgbClr val="3333CC"/>
                </a:solidFill>
              </a:rPr>
              <a:t> is </a:t>
            </a:r>
            <a:r>
              <a:rPr lang="en-US" altLang="zh-TW" sz="2200" i="1">
                <a:solidFill>
                  <a:srgbClr val="3333CC"/>
                </a:solidFill>
              </a:rPr>
              <a:t>R</a:t>
            </a:r>
            <a:r>
              <a:rPr lang="en-US" altLang="zh-TW" sz="2200" baseline="30000">
                <a:solidFill>
                  <a:srgbClr val="3333CC"/>
                </a:solidFill>
              </a:rPr>
              <a:t>3</a:t>
            </a:r>
            <a:r>
              <a:rPr lang="en-US" altLang="zh-TW" sz="2200">
                <a:solidFill>
                  <a:srgbClr val="3333CC"/>
                </a:solidFill>
              </a:rPr>
              <a:t>,  and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is the orthogonal projection of any vector 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z</a:t>
            </a:r>
            <a:r>
              <a:rPr lang="en-US" altLang="zh-TW" sz="2200">
                <a:solidFill>
                  <a:srgbClr val="3333CC"/>
                </a:solidFill>
              </a:rPr>
              <a:t>) onto the </a:t>
            </a:r>
            <a:r>
              <a:rPr lang="en-US" altLang="zh-TW" sz="2200" i="1">
                <a:solidFill>
                  <a:srgbClr val="3333CC"/>
                </a:solidFill>
              </a:rPr>
              <a:t>xy</a:t>
            </a:r>
            <a:r>
              <a:rPr lang="en-US" altLang="zh-TW" sz="2200">
                <a:solidFill>
                  <a:srgbClr val="3333CC"/>
                </a:solidFill>
              </a:rPr>
              <a:t>-plane, i.e.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z</a:t>
            </a:r>
            <a:r>
              <a:rPr lang="en-US" altLang="zh-TW" sz="2200">
                <a:solidFill>
                  <a:srgbClr val="3333CC"/>
                </a:solidFill>
              </a:rPr>
              <a:t>) = 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0) </a:t>
            </a:r>
          </a:p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Then the kernel of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is the set consisting of (0, 0, </a:t>
            </a:r>
            <a:r>
              <a:rPr lang="en-US" altLang="zh-TW" sz="2200" i="1">
                <a:solidFill>
                  <a:srgbClr val="3333CC"/>
                </a:solidFill>
              </a:rPr>
              <a:t>s</a:t>
            </a:r>
            <a:r>
              <a:rPr lang="en-US" altLang="zh-TW" sz="2200">
                <a:solidFill>
                  <a:srgbClr val="3333CC"/>
                </a:solidFill>
              </a:rPr>
              <a:t>), where s is a real number, i.e. </a:t>
            </a:r>
            <a:endParaRPr lang="zh-TW" altLang="en-US" sz="2200" i="1">
              <a:solidFill>
                <a:srgbClr val="3333CC"/>
              </a:solidFill>
            </a:endParaRPr>
          </a:p>
        </p:txBody>
      </p:sp>
      <p:graphicFrame>
        <p:nvGraphicFramePr>
          <p:cNvPr id="17413" name="Object 17"/>
          <p:cNvGraphicFramePr>
            <a:graphicFrameLocks noChangeAspect="1"/>
          </p:cNvGraphicFramePr>
          <p:nvPr/>
        </p:nvGraphicFramePr>
        <p:xfrm>
          <a:off x="1071563" y="5526088"/>
          <a:ext cx="454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9" imgW="2273040" imgH="203040" progId="Equation.DSMT4">
                  <p:embed/>
                </p:oleObj>
              </mc:Choice>
              <mc:Fallback>
                <p:oleObj name="Equation" r:id="rId9" imgW="227304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526088"/>
                        <a:ext cx="454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9" name="Picture 18" descr="FIG6-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929063"/>
            <a:ext cx="27432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960336BA-F78B-4638-856F-5F72FE85C413}" type="slidenum">
              <a:rPr lang="en-US" altLang="zh-TW" sz="1400" smtClean="0">
                <a:ea typeface="新細明體" charset="-120"/>
              </a:rPr>
              <a:pPr eaLnBrk="1" hangingPunct="1"/>
              <a:t>21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395288" y="39957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2: The kernel of the zero and identity transformations</a:t>
            </a:r>
            <a:endParaRPr lang="en-US" altLang="zh-TW">
              <a:solidFill>
                <a:schemeClr val="hlink"/>
              </a:solidFill>
              <a:latin typeface="標楷體" pitchFamily="65" charset="-120"/>
            </a:endParaRPr>
          </a:p>
        </p:txBody>
      </p:sp>
      <p:sp>
        <p:nvSpPr>
          <p:cNvPr id="19467" name="Rectangle 3"/>
          <p:cNvSpPr>
            <a:spLocks noChangeArrowheads="1"/>
          </p:cNvSpPr>
          <p:nvPr/>
        </p:nvSpPr>
        <p:spPr bwMode="auto">
          <a:xfrm>
            <a:off x="717550" y="4506913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dirty="0">
                <a:latin typeface="+mn-lt"/>
              </a:rPr>
              <a:t>(a) If </a:t>
            </a:r>
            <a:r>
              <a:rPr lang="en-US" altLang="zh-TW" i="1" dirty="0"/>
              <a:t>T</a:t>
            </a:r>
            <a:r>
              <a:rPr lang="en-US" altLang="zh-TW" dirty="0"/>
              <a:t>(</a:t>
            </a:r>
            <a:r>
              <a:rPr lang="en-US" altLang="zh-TW" b="1" dirty="0"/>
              <a:t>v</a:t>
            </a:r>
            <a:r>
              <a:rPr lang="en-US" altLang="zh-TW" dirty="0"/>
              <a:t>) = </a:t>
            </a:r>
            <a:r>
              <a:rPr lang="en-US" altLang="zh-TW" b="1" dirty="0"/>
              <a:t>0</a:t>
            </a:r>
            <a:r>
              <a:rPr lang="en-US" altLang="zh-TW" dirty="0"/>
              <a:t> (the zero transformation                   ), then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629275" y="4583113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685800" imgH="177480" progId="Equation.3">
                  <p:embed/>
                </p:oleObj>
              </mc:Choice>
              <mc:Fallback>
                <p:oleObj name="Equation" r:id="rId3" imgW="6858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583113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1214438" y="5040313"/>
          <a:ext cx="1397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40313"/>
                        <a:ext cx="1397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6"/>
          <p:cNvSpPr>
            <a:spLocks noChangeArrowheads="1"/>
          </p:cNvSpPr>
          <p:nvPr/>
        </p:nvSpPr>
        <p:spPr bwMode="auto">
          <a:xfrm>
            <a:off x="685800" y="5586413"/>
            <a:ext cx="7600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dirty="0">
                <a:latin typeface="+mn-lt"/>
              </a:rPr>
              <a:t>(b) If </a:t>
            </a:r>
            <a:r>
              <a:rPr lang="en-US" altLang="zh-TW" i="1" dirty="0"/>
              <a:t>T</a:t>
            </a:r>
            <a:r>
              <a:rPr lang="en-US" altLang="zh-TW" dirty="0"/>
              <a:t>(</a:t>
            </a:r>
            <a:r>
              <a:rPr lang="en-US" altLang="zh-TW" b="1" dirty="0"/>
              <a:t>v</a:t>
            </a:r>
            <a:r>
              <a:rPr lang="en-US" altLang="zh-TW" dirty="0"/>
              <a:t>) = </a:t>
            </a:r>
            <a:r>
              <a:rPr lang="en-US" altLang="zh-TW" b="1" dirty="0"/>
              <a:t>v</a:t>
            </a:r>
            <a:r>
              <a:rPr lang="en-US" altLang="zh-TW" dirty="0"/>
              <a:t> (the identity transformation                  ), then</a:t>
            </a:r>
          </a:p>
        </p:txBody>
      </p:sp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5991225" y="5657850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7" imgW="647640" imgH="177480" progId="Equation.3">
                  <p:embed/>
                </p:oleObj>
              </mc:Choice>
              <mc:Fallback>
                <p:oleObj name="Equation" r:id="rId7" imgW="6476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5657850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1214438" y="6157913"/>
          <a:ext cx="14970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方程式" r:id="rId9" imgW="1498320" imgH="342720" progId="Equation.3">
                  <p:embed/>
                </p:oleObj>
              </mc:Choice>
              <mc:Fallback>
                <p:oleObj name="方程式" r:id="rId9" imgW="149832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6157913"/>
                        <a:ext cx="14970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4" name="Group 20"/>
          <p:cNvGrpSpPr>
            <a:grpSpLocks/>
          </p:cNvGrpSpPr>
          <p:nvPr/>
        </p:nvGrpSpPr>
        <p:grpSpPr bwMode="auto">
          <a:xfrm>
            <a:off x="395288" y="942975"/>
            <a:ext cx="7924800" cy="1620838"/>
            <a:chOff x="249" y="2243"/>
            <a:chExt cx="4992" cy="1021"/>
          </a:xfrm>
        </p:grpSpPr>
        <p:grpSp>
          <p:nvGrpSpPr>
            <p:cNvPr id="18445" name="Group 19"/>
            <p:cNvGrpSpPr>
              <a:grpSpLocks/>
            </p:cNvGrpSpPr>
            <p:nvPr/>
          </p:nvGrpSpPr>
          <p:grpSpPr bwMode="auto">
            <a:xfrm>
              <a:off x="249" y="2243"/>
              <a:ext cx="4992" cy="637"/>
              <a:chOff x="336" y="2243"/>
              <a:chExt cx="4992" cy="637"/>
            </a:xfrm>
          </p:grpSpPr>
          <p:sp>
            <p:nvSpPr>
              <p:cNvPr id="18447" name="Rectangle 9"/>
              <p:cNvSpPr>
                <a:spLocks noChangeArrowheads="1"/>
              </p:cNvSpPr>
              <p:nvPr/>
            </p:nvSpPr>
            <p:spPr bwMode="auto">
              <a:xfrm>
                <a:off x="336" y="2243"/>
                <a:ext cx="499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96850" indent="-196850">
                  <a:spcBef>
                    <a:spcPct val="20000"/>
                  </a:spcBef>
                  <a:buClr>
                    <a:schemeClr val="tx1"/>
                  </a:buClr>
                  <a:buSzPct val="40000"/>
                  <a:buFont typeface="Wingdings" pitchFamily="2" charset="2"/>
                  <a:buChar char="n"/>
                </a:pPr>
                <a:r>
                  <a:rPr lang="en-US" altLang="zh-TW">
                    <a:solidFill>
                      <a:schemeClr val="hlink"/>
                    </a:solidFill>
                  </a:rPr>
                  <a:t>Ex 1: Finding the kernel of a linear transformation</a:t>
                </a:r>
                <a:endParaRPr lang="en-US" altLang="zh-TW">
                  <a:solidFill>
                    <a:schemeClr val="hlink"/>
                  </a:solidFill>
                  <a:latin typeface="標楷體" pitchFamily="65" charset="-120"/>
                </a:endParaRPr>
              </a:p>
            </p:txBody>
          </p:sp>
          <p:graphicFrame>
            <p:nvGraphicFramePr>
              <p:cNvPr id="18439" name="Object 10"/>
              <p:cNvGraphicFramePr>
                <a:graphicFrameLocks noChangeAspect="1"/>
              </p:cNvGraphicFramePr>
              <p:nvPr/>
            </p:nvGraphicFramePr>
            <p:xfrm>
              <a:off x="768" y="2579"/>
              <a:ext cx="238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2" name="Equation" r:id="rId11" imgW="1892160" imgH="241200" progId="Equation.3">
                      <p:embed/>
                    </p:oleObj>
                  </mc:Choice>
                  <mc:Fallback>
                    <p:oleObj name="Equation" r:id="rId11" imgW="189216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579"/>
                            <a:ext cx="238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6" name="Rectangle 11"/>
            <p:cNvSpPr>
              <a:spLocks noChangeArrowheads="1"/>
            </p:cNvSpPr>
            <p:nvPr/>
          </p:nvSpPr>
          <p:spPr bwMode="auto">
            <a:xfrm>
              <a:off x="383" y="2928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96850" indent="-196850"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itchFamily="2" charset="2"/>
                <a:buNone/>
              </a:pPr>
              <a:r>
                <a:rPr lang="en-US" altLang="zh-TW">
                  <a:solidFill>
                    <a:schemeClr val="hlink"/>
                  </a:solidFill>
                </a:rPr>
                <a:t>Sol:</a:t>
              </a:r>
              <a:endParaRPr lang="en-US" altLang="zh-TW"/>
            </a:p>
          </p:txBody>
        </p:sp>
      </p:grpSp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1316038" y="2487613"/>
          <a:ext cx="20320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3" imgW="1015920" imgH="634680" progId="Equation.3">
                  <p:embed/>
                </p:oleObj>
              </mc:Choice>
              <mc:Fallback>
                <p:oleObj name="Equation" r:id="rId13" imgW="1015920" imgH="634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487613"/>
                        <a:ext cx="20320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E3F0BAA-88B9-4046-9D90-1133FD0CF95F}" type="slidenum">
              <a:rPr lang="en-US" altLang="zh-TW" sz="1400" smtClean="0">
                <a:ea typeface="新細明體" charset="-120"/>
              </a:rPr>
              <a:pPr eaLnBrk="1" hangingPunct="1"/>
              <a:t>22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392113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5: Finding the kernel of a linear transformation</a:t>
            </a:r>
          </a:p>
        </p:txBody>
      </p:sp>
      <p:graphicFrame>
        <p:nvGraphicFramePr>
          <p:cNvPr id="19458" name="Object 14"/>
          <p:cNvGraphicFramePr>
            <a:graphicFrameLocks noChangeAspect="1"/>
          </p:cNvGraphicFramePr>
          <p:nvPr/>
        </p:nvGraphicFramePr>
        <p:xfrm>
          <a:off x="1397000" y="1371600"/>
          <a:ext cx="60706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3035160" imgH="711000" progId="Equation.DSMT4">
                  <p:embed/>
                </p:oleObj>
              </mc:Choice>
              <mc:Fallback>
                <p:oleObj name="Equation" r:id="rId3" imgW="3035160" imgH="71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371600"/>
                        <a:ext cx="60706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5"/>
          <p:cNvGraphicFramePr>
            <a:graphicFrameLocks noChangeAspect="1"/>
          </p:cNvGraphicFramePr>
          <p:nvPr/>
        </p:nvGraphicFramePr>
        <p:xfrm>
          <a:off x="1393825" y="2643188"/>
          <a:ext cx="132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643188"/>
                        <a:ext cx="132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6"/>
          <p:cNvSpPr>
            <a:spLocks noChangeArrowheads="1"/>
          </p:cNvSpPr>
          <p:nvPr/>
        </p:nvSpPr>
        <p:spPr bwMode="auto">
          <a:xfrm>
            <a:off x="608013" y="3038475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19460" name="Object 17"/>
          <p:cNvGraphicFramePr>
            <a:graphicFrameLocks noChangeAspect="1"/>
          </p:cNvGraphicFramePr>
          <p:nvPr/>
        </p:nvGraphicFramePr>
        <p:xfrm>
          <a:off x="1155700" y="3649663"/>
          <a:ext cx="7620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3809880" imgH="241200" progId="Equation.DSMT4">
                  <p:embed/>
                </p:oleObj>
              </mc:Choice>
              <mc:Fallback>
                <p:oleObj name="Equation" r:id="rId7" imgW="380988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649663"/>
                        <a:ext cx="7620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3"/>
          <p:cNvGraphicFramePr>
            <a:graphicFrameLocks noChangeAspect="1"/>
          </p:cNvGraphicFramePr>
          <p:nvPr/>
        </p:nvGraphicFramePr>
        <p:xfrm>
          <a:off x="1219200" y="4322763"/>
          <a:ext cx="2387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9" imgW="1193760" imgH="228600" progId="Equation.3">
                  <p:embed/>
                </p:oleObj>
              </mc:Choice>
              <mc:Fallback>
                <p:oleObj name="Equation" r:id="rId9" imgW="119376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22763"/>
                        <a:ext cx="2387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4"/>
          <p:cNvGraphicFramePr>
            <a:graphicFrameLocks noChangeAspect="1"/>
          </p:cNvGraphicFramePr>
          <p:nvPr/>
        </p:nvGraphicFramePr>
        <p:xfrm>
          <a:off x="1219200" y="4811713"/>
          <a:ext cx="31750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11" imgW="1587240" imgH="634680" progId="Equation.3">
                  <p:embed/>
                </p:oleObj>
              </mc:Choice>
              <mc:Fallback>
                <p:oleObj name="Equation" r:id="rId11" imgW="1587240" imgH="634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11713"/>
                        <a:ext cx="31750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C1BA0FAB-7F90-4F21-94B6-22434E262AE2}" type="slidenum">
              <a:rPr lang="en-US" altLang="zh-TW" sz="1400" smtClean="0">
                <a:ea typeface="新細明體" charset="-120"/>
              </a:rPr>
              <a:pPr eaLnBrk="1" hangingPunct="1"/>
              <a:t>23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19200" y="2239963"/>
          <a:ext cx="28448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1422360" imgH="634680" progId="Equation.3">
                  <p:embed/>
                </p:oleObj>
              </mc:Choice>
              <mc:Fallback>
                <p:oleObj name="Equation" r:id="rId3" imgW="142236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39963"/>
                        <a:ext cx="28448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85800" y="3792538"/>
          <a:ext cx="4953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方程式" r:id="rId5" imgW="2476440" imgH="431640" progId="Equation.3">
                  <p:embed/>
                </p:oleObj>
              </mc:Choice>
              <mc:Fallback>
                <p:oleObj name="方程式" r:id="rId5" imgW="24764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92538"/>
                        <a:ext cx="4953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1206500" y="1179513"/>
          <a:ext cx="5384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7" imgW="2692080" imgH="457200" progId="Equation.DSMT4">
                  <p:embed/>
                </p:oleObj>
              </mc:Choice>
              <mc:Fallback>
                <p:oleObj name="Equation" r:id="rId7" imgW="26920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179513"/>
                        <a:ext cx="53848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5EFED4F-A8C7-41A9-860C-86190895E3E2}" type="slidenum">
              <a:rPr lang="en-US" altLang="zh-TW" sz="1400" smtClean="0">
                <a:ea typeface="新細明體" charset="-120"/>
              </a:rPr>
              <a:pPr eaLnBrk="1" hangingPunct="1"/>
              <a:t>24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1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52475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Theorem 6.3: The kernel is a subspace of </a:t>
            </a:r>
            <a:r>
              <a:rPr lang="en-US" altLang="zh-TW" i="1" smtClean="0"/>
              <a:t>V</a:t>
            </a:r>
            <a:endParaRPr lang="en-US" altLang="zh-TW" smtClean="0"/>
          </a:p>
        </p:txBody>
      </p:sp>
      <p:sp>
        <p:nvSpPr>
          <p:cNvPr id="21517" name="Rectangle 4"/>
          <p:cNvSpPr>
            <a:spLocks noChangeArrowheads="1"/>
          </p:cNvSpPr>
          <p:nvPr/>
        </p:nvSpPr>
        <p:spPr bwMode="auto">
          <a:xfrm>
            <a:off x="1066800" y="1141413"/>
            <a:ext cx="73215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 kernel of a linear transformation                     is a subspace of the domain </a:t>
            </a:r>
            <a:r>
              <a:rPr lang="en-US" altLang="zh-TW" i="1"/>
              <a:t>V</a:t>
            </a:r>
            <a:endParaRPr lang="en-US" altLang="zh-TW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5792788" y="1284288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685800" imgH="177480" progId="Equation.3">
                  <p:embed/>
                </p:oleObj>
              </mc:Choice>
              <mc:Fallback>
                <p:oleObj name="Equation" r:id="rId3" imgW="6858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284288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1071563" y="2571750"/>
          <a:ext cx="3489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5" imgW="1815840" imgH="203040" progId="Equation.3">
                  <p:embed/>
                </p:oleObj>
              </mc:Choice>
              <mc:Fallback>
                <p:oleObj name="Equation" r:id="rId5" imgW="18158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71750"/>
                        <a:ext cx="3489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9"/>
          <p:cNvSpPr>
            <a:spLocks noChangeArrowheads="1"/>
          </p:cNvSpPr>
          <p:nvPr/>
        </p:nvSpPr>
        <p:spPr bwMode="auto">
          <a:xfrm>
            <a:off x="614363" y="2143125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  <a:endParaRPr lang="en-US" altLang="zh-TW">
              <a:solidFill>
                <a:schemeClr val="hlink"/>
              </a:solidFill>
              <a:latin typeface="標楷體" pitchFamily="65" charset="-120"/>
            </a:endParaRPr>
          </a:p>
        </p:txBody>
      </p:sp>
      <p:graphicFrame>
        <p:nvGraphicFramePr>
          <p:cNvPr id="21508" name="Object 12"/>
          <p:cNvGraphicFramePr>
            <a:graphicFrameLocks noChangeAspect="1"/>
          </p:cNvGraphicFramePr>
          <p:nvPr/>
        </p:nvGraphicFramePr>
        <p:xfrm>
          <a:off x="4643438" y="2571750"/>
          <a:ext cx="40560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方程式" r:id="rId7" imgW="2145960" imgH="203040" progId="Equation.3">
                  <p:embed/>
                </p:oleObj>
              </mc:Choice>
              <mc:Fallback>
                <p:oleObj name="方程式" r:id="rId7" imgW="21459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71750"/>
                        <a:ext cx="40560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1143000" y="3071813"/>
          <a:ext cx="5638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9" imgW="2819160" imgH="177480" progId="Equation.3">
                  <p:embed/>
                </p:oleObj>
              </mc:Choice>
              <mc:Fallback>
                <p:oleObj name="Equation" r:id="rId9" imgW="281916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71813"/>
                        <a:ext cx="5638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0"/>
          <p:cNvGraphicFramePr>
            <a:graphicFrameLocks noChangeAspect="1"/>
          </p:cNvGraphicFramePr>
          <p:nvPr/>
        </p:nvGraphicFramePr>
        <p:xfrm>
          <a:off x="1357313" y="3573463"/>
          <a:ext cx="4165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1" imgW="2082600" imgH="203040" progId="Equation.3">
                  <p:embed/>
                </p:oleObj>
              </mc:Choice>
              <mc:Fallback>
                <p:oleObj name="Equation" r:id="rId11" imgW="208260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73463"/>
                        <a:ext cx="4165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1"/>
          <p:cNvGraphicFramePr>
            <a:graphicFrameLocks noChangeAspect="1"/>
          </p:cNvGraphicFramePr>
          <p:nvPr/>
        </p:nvGraphicFramePr>
        <p:xfrm>
          <a:off x="1357313" y="4097338"/>
          <a:ext cx="2870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3" imgW="1434960" imgH="203040" progId="Equation.3">
                  <p:embed/>
                </p:oleObj>
              </mc:Choice>
              <mc:Fallback>
                <p:oleObj name="Equation" r:id="rId13" imgW="143496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097338"/>
                        <a:ext cx="2870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24"/>
          <p:cNvGraphicFramePr>
            <a:graphicFrameLocks noChangeAspect="1"/>
          </p:cNvGraphicFramePr>
          <p:nvPr/>
        </p:nvGraphicFramePr>
        <p:xfrm>
          <a:off x="1084263" y="4643438"/>
          <a:ext cx="77152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5" imgW="3822480" imgH="660240" progId="Equation.DSMT4">
                  <p:embed/>
                </p:oleObj>
              </mc:Choice>
              <mc:Fallback>
                <p:oleObj name="Equation" r:id="rId15" imgW="3822480" imgH="6602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643438"/>
                        <a:ext cx="7715250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19" name="直線接點 20"/>
          <p:cNvCxnSpPr>
            <a:cxnSpLocks noChangeShapeType="1"/>
          </p:cNvCxnSpPr>
          <p:nvPr/>
        </p:nvCxnSpPr>
        <p:spPr bwMode="auto">
          <a:xfrm rot="5400000">
            <a:off x="2513012" y="3954463"/>
            <a:ext cx="14287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直線單箭頭接點 22"/>
          <p:cNvCxnSpPr>
            <a:cxnSpLocks noChangeShapeType="1"/>
          </p:cNvCxnSpPr>
          <p:nvPr/>
        </p:nvCxnSpPr>
        <p:spPr bwMode="auto">
          <a:xfrm>
            <a:off x="2290763" y="4025900"/>
            <a:ext cx="1008062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直線接點 27"/>
          <p:cNvCxnSpPr>
            <a:cxnSpLocks noChangeShapeType="1"/>
          </p:cNvCxnSpPr>
          <p:nvPr/>
        </p:nvCxnSpPr>
        <p:spPr bwMode="auto">
          <a:xfrm rot="16200000" flipV="1">
            <a:off x="2229644" y="4085432"/>
            <a:ext cx="11588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文字方塊 28"/>
          <p:cNvSpPr txBox="1">
            <a:spLocks noChangeArrowheads="1"/>
          </p:cNvSpPr>
          <p:nvPr/>
        </p:nvSpPr>
        <p:spPr bwMode="auto">
          <a:xfrm>
            <a:off x="3298825" y="3857625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 is a linear transformation</a:t>
            </a:r>
            <a:endParaRPr lang="zh-TW" altLang="en-US" sz="1600">
              <a:solidFill>
                <a:srgbClr val="FF0000"/>
              </a:solidFill>
            </a:endParaRPr>
          </a:p>
        </p:txBody>
      </p:sp>
      <p:graphicFrame>
        <p:nvGraphicFramePr>
          <p:cNvPr id="21513" name="Object 15"/>
          <p:cNvGraphicFramePr>
            <a:graphicFrameLocks noChangeAspect="1"/>
          </p:cNvGraphicFramePr>
          <p:nvPr/>
        </p:nvGraphicFramePr>
        <p:xfrm>
          <a:off x="5599113" y="3644900"/>
          <a:ext cx="35464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7" imgW="2514600" imgH="203040" progId="Equation.DSMT4">
                  <p:embed/>
                </p:oleObj>
              </mc:Choice>
              <mc:Fallback>
                <p:oleObj name="Equation" r:id="rId17" imgW="25146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3644900"/>
                        <a:ext cx="35464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5"/>
          <p:cNvGraphicFramePr>
            <a:graphicFrameLocks noChangeAspect="1"/>
          </p:cNvGraphicFramePr>
          <p:nvPr/>
        </p:nvGraphicFramePr>
        <p:xfrm>
          <a:off x="5637213" y="4144963"/>
          <a:ext cx="23637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9" imgW="1676160" imgH="203040" progId="Equation.DSMT4">
                  <p:embed/>
                </p:oleObj>
              </mc:Choice>
              <mc:Fallback>
                <p:oleObj name="Equation" r:id="rId19" imgW="167616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4144963"/>
                        <a:ext cx="236378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183AE61-6144-4C38-949F-000B7715E4A2}" type="slidenum">
              <a:rPr lang="en-US" altLang="zh-TW" sz="1400" smtClean="0">
                <a:ea typeface="新細明體" charset="-120"/>
              </a:rPr>
              <a:pPr eaLnBrk="1" hangingPunct="1"/>
              <a:t>25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2533" name="Rectangle 1026"/>
          <p:cNvSpPr>
            <a:spLocks noChangeArrowheads="1"/>
          </p:cNvSpPr>
          <p:nvPr/>
        </p:nvSpPr>
        <p:spPr bwMode="auto">
          <a:xfrm>
            <a:off x="395288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6: Finding a basis for the kernel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838200" y="1498600"/>
          <a:ext cx="754380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3771720" imgH="1168200" progId="Equation.3">
                  <p:embed/>
                </p:oleObj>
              </mc:Choice>
              <mc:Fallback>
                <p:oleObj name="Equation" r:id="rId3" imgW="3771720" imgH="1168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98600"/>
                        <a:ext cx="754380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038"/>
          <p:cNvSpPr txBox="1">
            <a:spLocks noChangeArrowheads="1"/>
          </p:cNvSpPr>
          <p:nvPr/>
        </p:nvSpPr>
        <p:spPr bwMode="auto">
          <a:xfrm>
            <a:off x="928688" y="397192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Find a basis for ker(</a:t>
            </a:r>
            <a:r>
              <a:rPr lang="en-US" altLang="zh-TW" i="1"/>
              <a:t>T</a:t>
            </a:r>
            <a:r>
              <a:rPr lang="en-US" altLang="zh-TW"/>
              <a:t>) as a subspace of </a:t>
            </a:r>
            <a:r>
              <a:rPr lang="en-US" altLang="zh-TW" i="1"/>
              <a:t>R</a:t>
            </a:r>
            <a:r>
              <a:rPr lang="en-US" altLang="zh-TW" baseline="30000"/>
              <a:t>5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500063" y="4500563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sp>
        <p:nvSpPr>
          <p:cNvPr id="22536" name="Text Box 1038"/>
          <p:cNvSpPr txBox="1">
            <a:spLocks noChangeArrowheads="1"/>
          </p:cNvSpPr>
          <p:nvPr/>
        </p:nvSpPr>
        <p:spPr bwMode="auto">
          <a:xfrm>
            <a:off x="928688" y="5043488"/>
            <a:ext cx="7358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To find ker(</a:t>
            </a:r>
            <a:r>
              <a:rPr lang="en-US" altLang="zh-TW" i="1"/>
              <a:t>T</a:t>
            </a:r>
            <a:r>
              <a:rPr lang="en-US" altLang="zh-TW"/>
              <a:t>) means to find all </a:t>
            </a:r>
            <a:r>
              <a:rPr lang="en-US" altLang="zh-TW" b="1"/>
              <a:t>x </a:t>
            </a:r>
            <a:r>
              <a:rPr lang="en-US" altLang="zh-TW"/>
              <a:t>satisfying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 = </a:t>
            </a:r>
            <a:r>
              <a:rPr lang="en-US" altLang="zh-TW" i="1"/>
              <a:t>A</a:t>
            </a:r>
            <a:r>
              <a:rPr lang="en-US" altLang="zh-TW" b="1"/>
              <a:t>x</a:t>
            </a:r>
            <a:r>
              <a:rPr lang="en-US" altLang="zh-TW"/>
              <a:t> = </a:t>
            </a:r>
            <a:r>
              <a:rPr lang="en-US" altLang="zh-TW" b="1"/>
              <a:t>0</a:t>
            </a:r>
            <a:r>
              <a:rPr lang="en-US" altLang="zh-TW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Thus we need to form the augmented matrix             first </a:t>
            </a:r>
          </a:p>
        </p:txBody>
      </p:sp>
      <p:graphicFrame>
        <p:nvGraphicFramePr>
          <p:cNvPr id="22531" name="Object 9"/>
          <p:cNvGraphicFramePr>
            <a:graphicFrameLocks noChangeAspect="1"/>
          </p:cNvGraphicFramePr>
          <p:nvPr/>
        </p:nvGraphicFramePr>
        <p:xfrm>
          <a:off x="6500813" y="5616575"/>
          <a:ext cx="849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616575"/>
                        <a:ext cx="8493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68050C1-EA6F-4A65-8C19-733C0FD0FB3E}" type="slidenum">
              <a:rPr lang="en-US" altLang="zh-TW" sz="1400" smtClean="0">
                <a:ea typeface="新細明體" charset="-120"/>
              </a:rPr>
              <a:pPr eaLnBrk="1" hangingPunct="1"/>
              <a:t>26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23554" name="Object 9"/>
          <p:cNvGraphicFramePr>
            <a:graphicFrameLocks noChangeAspect="1"/>
          </p:cNvGraphicFramePr>
          <p:nvPr/>
        </p:nvGraphicFramePr>
        <p:xfrm>
          <a:off x="1219200" y="1020763"/>
          <a:ext cx="72898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3644640" imgH="1193760" progId="Equation.DSMT4">
                  <p:embed/>
                </p:oleObj>
              </mc:Choice>
              <mc:Fallback>
                <p:oleObj name="Equation" r:id="rId3" imgW="3644640" imgH="1193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20763"/>
                        <a:ext cx="728980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Group 10"/>
          <p:cNvGrpSpPr>
            <a:grpSpLocks/>
          </p:cNvGrpSpPr>
          <p:nvPr/>
        </p:nvGrpSpPr>
        <p:grpSpPr bwMode="auto">
          <a:xfrm>
            <a:off x="6572250" y="3429000"/>
            <a:ext cx="1244600" cy="303213"/>
            <a:chOff x="4128" y="3984"/>
            <a:chExt cx="784" cy="191"/>
          </a:xfrm>
        </p:grpSpPr>
        <p:graphicFrame>
          <p:nvGraphicFramePr>
            <p:cNvPr id="23557" name="Object 11"/>
            <p:cNvGraphicFramePr>
              <a:graphicFrameLocks noChangeAspect="1"/>
            </p:cNvGraphicFramePr>
            <p:nvPr/>
          </p:nvGraphicFramePr>
          <p:xfrm>
            <a:off x="4128" y="3984"/>
            <a:ext cx="14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5" imgW="114120" imgH="139680" progId="Equation.3">
                    <p:embed/>
                  </p:oleObj>
                </mc:Choice>
                <mc:Fallback>
                  <p:oleObj name="Equation" r:id="rId5" imgW="1141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4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2"/>
            <p:cNvGraphicFramePr>
              <a:graphicFrameLocks noChangeAspect="1"/>
            </p:cNvGraphicFramePr>
            <p:nvPr/>
          </p:nvGraphicFramePr>
          <p:xfrm>
            <a:off x="4800" y="3984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7" imgW="88560" imgH="152280" progId="Equation.3">
                    <p:embed/>
                  </p:oleObj>
                </mc:Choice>
                <mc:Fallback>
                  <p:oleObj name="Equation" r:id="rId7" imgW="88560" imgH="1522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984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5" name="Object 13"/>
          <p:cNvGraphicFramePr>
            <a:graphicFrameLocks noChangeAspect="1"/>
          </p:cNvGraphicFramePr>
          <p:nvPr/>
        </p:nvGraphicFramePr>
        <p:xfrm>
          <a:off x="1244600" y="3540125"/>
          <a:ext cx="45720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9" imgW="2286000" imgH="1168200" progId="Equation.DSMT4">
                  <p:embed/>
                </p:oleObj>
              </mc:Choice>
              <mc:Fallback>
                <p:oleObj name="Equation" r:id="rId9" imgW="2286000" imgH="116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40125"/>
                        <a:ext cx="45720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4"/>
          <p:cNvGraphicFramePr>
            <a:graphicFrameLocks noChangeAspect="1"/>
          </p:cNvGraphicFramePr>
          <p:nvPr/>
        </p:nvGraphicFramePr>
        <p:xfrm>
          <a:off x="1028700" y="6072188"/>
          <a:ext cx="756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方程式" r:id="rId11" imgW="3784320" imgH="215640" progId="Equation.3">
                  <p:embed/>
                </p:oleObj>
              </mc:Choice>
              <mc:Fallback>
                <p:oleObj name="方程式" r:id="rId11" imgW="378432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6072188"/>
                        <a:ext cx="756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4B9ADBC-E195-479F-81E5-14389E0B3BB4}" type="slidenum">
              <a:rPr lang="en-US" altLang="zh-TW" sz="1400" smtClean="0">
                <a:ea typeface="新細明體" charset="-120"/>
              </a:rPr>
              <a:pPr eaLnBrk="1" hangingPunct="1"/>
              <a:t>27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Corollary to Theorem 6.3: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660400" y="1484313"/>
          <a:ext cx="8054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3962160" imgH="457200" progId="Equation.3">
                  <p:embed/>
                </p:oleObj>
              </mc:Choice>
              <mc:Fallback>
                <p:oleObj name="Equation" r:id="rId3" imgW="39621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484313"/>
                        <a:ext cx="80549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012825" y="2449513"/>
          <a:ext cx="7585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3759120" imgH="533160" progId="Equation.DSMT4">
                  <p:embed/>
                </p:oleObj>
              </mc:Choice>
              <mc:Fallback>
                <p:oleObj name="Equation" r:id="rId5" imgW="375912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49513"/>
                        <a:ext cx="7585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9138" y="3643313"/>
            <a:ext cx="79248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dirty="0">
                <a:solidFill>
                  <a:srgbClr val="3333CC"/>
                </a:solidFill>
              </a:rPr>
              <a:t>※ The kernel of </a:t>
            </a:r>
            <a:r>
              <a:rPr lang="en-US" altLang="zh-TW" i="1" dirty="0">
                <a:solidFill>
                  <a:srgbClr val="3333CC"/>
                </a:solidFill>
              </a:rPr>
              <a:t>T </a:t>
            </a:r>
            <a:r>
              <a:rPr lang="en-US" altLang="zh-TW" dirty="0">
                <a:solidFill>
                  <a:srgbClr val="3333CC"/>
                </a:solidFill>
              </a:rPr>
              <a:t>equals the </a:t>
            </a:r>
            <a:r>
              <a:rPr lang="en-US" altLang="zh-TW" dirty="0" err="1">
                <a:solidFill>
                  <a:srgbClr val="3333CC"/>
                </a:solidFill>
              </a:rPr>
              <a:t>nullspace</a:t>
            </a:r>
            <a:r>
              <a:rPr lang="en-US" altLang="zh-TW" dirty="0">
                <a:solidFill>
                  <a:srgbClr val="3333CC"/>
                </a:solidFill>
              </a:rPr>
              <a:t> of </a:t>
            </a:r>
            <a:r>
              <a:rPr lang="en-US" altLang="zh-TW" i="1" dirty="0">
                <a:solidFill>
                  <a:srgbClr val="3333CC"/>
                </a:solidFill>
              </a:rPr>
              <a:t>A </a:t>
            </a:r>
            <a:r>
              <a:rPr lang="en-US" altLang="zh-TW" dirty="0">
                <a:solidFill>
                  <a:srgbClr val="3333CC"/>
                </a:solidFill>
              </a:rPr>
              <a:t>(which is defined in Theorem 4.16 on p.239) and these two are both subspaces of </a:t>
            </a:r>
            <a:r>
              <a:rPr lang="en-US" altLang="zh-TW" i="1" dirty="0" err="1">
                <a:solidFill>
                  <a:srgbClr val="3333CC"/>
                </a:solidFill>
              </a:rPr>
              <a:t>R</a:t>
            </a:r>
            <a:r>
              <a:rPr lang="en-US" altLang="zh-TW" i="1" baseline="30000" dirty="0" err="1">
                <a:solidFill>
                  <a:srgbClr val="3333CC"/>
                </a:solidFill>
              </a:rPr>
              <a:t>n</a:t>
            </a:r>
            <a:r>
              <a:rPr lang="en-US" altLang="zh-TW" i="1" dirty="0">
                <a:solidFill>
                  <a:srgbClr val="3333CC"/>
                </a:solidFill>
              </a:rPr>
              <a:t> )</a:t>
            </a:r>
          </a:p>
          <a:p>
            <a:pPr marL="358775" lvl="1" indent="-358775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dirty="0">
                <a:solidFill>
                  <a:srgbClr val="3333CC"/>
                </a:solidFill>
              </a:rPr>
              <a:t>※ So, the kernel of</a:t>
            </a:r>
            <a:r>
              <a:rPr lang="en-US" altLang="zh-TW" i="1" dirty="0">
                <a:solidFill>
                  <a:srgbClr val="3333CC"/>
                </a:solidFill>
              </a:rPr>
              <a:t> T </a:t>
            </a:r>
            <a:r>
              <a:rPr lang="en-US" altLang="zh-TW" dirty="0">
                <a:solidFill>
                  <a:srgbClr val="3333CC"/>
                </a:solidFill>
              </a:rPr>
              <a:t>is sometimes called the </a:t>
            </a:r>
            <a:r>
              <a:rPr lang="en-US" altLang="zh-TW" dirty="0" err="1">
                <a:solidFill>
                  <a:srgbClr val="3333CC"/>
                </a:solidFill>
              </a:rPr>
              <a:t>nullspace</a:t>
            </a:r>
            <a:r>
              <a:rPr lang="en-US" altLang="zh-TW" dirty="0">
                <a:solidFill>
                  <a:srgbClr val="3333CC"/>
                </a:solidFill>
              </a:rPr>
              <a:t> of </a:t>
            </a:r>
            <a:r>
              <a:rPr lang="en-US" altLang="zh-TW" i="1" dirty="0">
                <a:solidFill>
                  <a:srgbClr val="3333CC"/>
                </a:solidFill>
              </a:rPr>
              <a:t>T</a:t>
            </a:r>
            <a:r>
              <a:rPr lang="en-US" altLang="zh-TW" dirty="0">
                <a:solidFill>
                  <a:srgbClr val="3333CC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endParaRPr lang="en-US" altLang="zh-TW" i="1" dirty="0">
              <a:solidFill>
                <a:srgbClr val="3333CC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endParaRPr lang="en-US" altLang="zh-TW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6CDC160A-BF59-4C31-8064-4156DEABAFAC}" type="slidenum">
              <a:rPr lang="en-US" altLang="zh-TW" sz="1400" smtClean="0">
                <a:ea typeface="新細明體" charset="-120"/>
              </a:rPr>
              <a:pPr eaLnBrk="1" hangingPunct="1"/>
              <a:t>28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95288" y="8572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Range of a linear transformation </a:t>
            </a:r>
            <a:r>
              <a:rPr lang="en-US" altLang="zh-TW" i="1">
                <a:solidFill>
                  <a:schemeClr val="hlink"/>
                </a:solidFill>
              </a:rPr>
              <a:t>T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zh-TW" altLang="en-US">
                <a:solidFill>
                  <a:schemeClr val="hlink"/>
                </a:solidFill>
              </a:rPr>
              <a:t>線性轉換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zh-TW" altLang="en-US">
                <a:solidFill>
                  <a:schemeClr val="hlink"/>
                </a:solidFill>
              </a:rPr>
              <a:t>的值域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709613" y="1357313"/>
          <a:ext cx="75057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3822480" imgH="660240" progId="Equation.3">
                  <p:embed/>
                </p:oleObj>
              </mc:Choice>
              <mc:Fallback>
                <p:oleObj name="Equation" r:id="rId3" imgW="382248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357313"/>
                        <a:ext cx="75057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8"/>
          <p:cNvGraphicFramePr>
            <a:graphicFrameLocks noChangeAspect="1"/>
          </p:cNvGraphicFramePr>
          <p:nvPr/>
        </p:nvGraphicFramePr>
        <p:xfrm>
          <a:off x="2571750" y="2786063"/>
          <a:ext cx="3302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650960" imgH="203040" progId="Equation.3">
                  <p:embed/>
                </p:oleObj>
              </mc:Choice>
              <mc:Fallback>
                <p:oleObj name="Equation" r:id="rId5" imgW="16509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786063"/>
                        <a:ext cx="3302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12" descr="FIG6-6"/>
          <p:cNvPicPr>
            <a:picLocks noChangeAspect="1" noChangeArrowheads="1"/>
          </p:cNvPicPr>
          <p:nvPr/>
        </p:nvPicPr>
        <p:blipFill>
          <a:blip r:embed="rId7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571875"/>
            <a:ext cx="35718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文字方塊 6"/>
          <p:cNvSpPr txBox="1">
            <a:spLocks noChangeArrowheads="1"/>
          </p:cNvSpPr>
          <p:nvPr/>
        </p:nvSpPr>
        <p:spPr bwMode="auto">
          <a:xfrm>
            <a:off x="4357688" y="3571875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0000FF"/>
                </a:solidFill>
              </a:rPr>
              <a:t>※ For the orthogonal projection of any vector (</a:t>
            </a:r>
            <a:r>
              <a:rPr lang="en-US" altLang="zh-TW" sz="2200" i="1">
                <a:solidFill>
                  <a:srgbClr val="0000FF"/>
                </a:solidFill>
              </a:rPr>
              <a:t>x</a:t>
            </a:r>
            <a:r>
              <a:rPr lang="en-US" altLang="zh-TW" sz="2200">
                <a:solidFill>
                  <a:srgbClr val="0000FF"/>
                </a:solidFill>
              </a:rPr>
              <a:t>, </a:t>
            </a:r>
            <a:r>
              <a:rPr lang="en-US" altLang="zh-TW" sz="2200" i="1">
                <a:solidFill>
                  <a:srgbClr val="0000FF"/>
                </a:solidFill>
              </a:rPr>
              <a:t>y</a:t>
            </a:r>
            <a:r>
              <a:rPr lang="en-US" altLang="zh-TW" sz="2200">
                <a:solidFill>
                  <a:srgbClr val="0000FF"/>
                </a:solidFill>
              </a:rPr>
              <a:t>, </a:t>
            </a:r>
            <a:r>
              <a:rPr lang="en-US" altLang="zh-TW" sz="2200" i="1">
                <a:solidFill>
                  <a:srgbClr val="0000FF"/>
                </a:solidFill>
              </a:rPr>
              <a:t>z</a:t>
            </a:r>
            <a:r>
              <a:rPr lang="en-US" altLang="zh-TW" sz="2200">
                <a:solidFill>
                  <a:srgbClr val="0000FF"/>
                </a:solidFill>
              </a:rPr>
              <a:t>) onto the </a:t>
            </a:r>
            <a:r>
              <a:rPr lang="en-US" altLang="zh-TW" sz="2200" i="1">
                <a:solidFill>
                  <a:srgbClr val="0000FF"/>
                </a:solidFill>
              </a:rPr>
              <a:t>xy</a:t>
            </a:r>
            <a:r>
              <a:rPr lang="en-US" altLang="zh-TW" sz="2200">
                <a:solidFill>
                  <a:srgbClr val="0000FF"/>
                </a:solidFill>
              </a:rPr>
              <a:t>-plane, i.e. </a:t>
            </a:r>
            <a:r>
              <a:rPr lang="en-US" altLang="zh-TW" sz="2200" i="1">
                <a:solidFill>
                  <a:srgbClr val="0000FF"/>
                </a:solidFill>
              </a:rPr>
              <a:t>T</a:t>
            </a:r>
            <a:r>
              <a:rPr lang="en-US" altLang="zh-TW" sz="2200">
                <a:solidFill>
                  <a:srgbClr val="0000FF"/>
                </a:solidFill>
              </a:rPr>
              <a:t>(</a:t>
            </a:r>
            <a:r>
              <a:rPr lang="en-US" altLang="zh-TW" sz="2200" i="1">
                <a:solidFill>
                  <a:srgbClr val="0000FF"/>
                </a:solidFill>
              </a:rPr>
              <a:t>x</a:t>
            </a:r>
            <a:r>
              <a:rPr lang="en-US" altLang="zh-TW" sz="2200">
                <a:solidFill>
                  <a:srgbClr val="0000FF"/>
                </a:solidFill>
              </a:rPr>
              <a:t>, </a:t>
            </a:r>
            <a:r>
              <a:rPr lang="en-US" altLang="zh-TW" sz="2200" i="1">
                <a:solidFill>
                  <a:srgbClr val="0000FF"/>
                </a:solidFill>
              </a:rPr>
              <a:t>y</a:t>
            </a:r>
            <a:r>
              <a:rPr lang="en-US" altLang="zh-TW" sz="2200">
                <a:solidFill>
                  <a:srgbClr val="0000FF"/>
                </a:solidFill>
              </a:rPr>
              <a:t>, </a:t>
            </a:r>
            <a:r>
              <a:rPr lang="en-US" altLang="zh-TW" sz="2200" i="1">
                <a:solidFill>
                  <a:srgbClr val="0000FF"/>
                </a:solidFill>
              </a:rPr>
              <a:t>z</a:t>
            </a:r>
            <a:r>
              <a:rPr lang="en-US" altLang="zh-TW" sz="2200">
                <a:solidFill>
                  <a:srgbClr val="0000FF"/>
                </a:solidFill>
              </a:rPr>
              <a:t>) = (</a:t>
            </a:r>
            <a:r>
              <a:rPr lang="en-US" altLang="zh-TW" sz="2200" i="1">
                <a:solidFill>
                  <a:srgbClr val="0000FF"/>
                </a:solidFill>
              </a:rPr>
              <a:t>x</a:t>
            </a:r>
            <a:r>
              <a:rPr lang="en-US" altLang="zh-TW" sz="2200">
                <a:solidFill>
                  <a:srgbClr val="0000FF"/>
                </a:solidFill>
              </a:rPr>
              <a:t>, </a:t>
            </a:r>
            <a:r>
              <a:rPr lang="en-US" altLang="zh-TW" sz="2200" i="1">
                <a:solidFill>
                  <a:srgbClr val="0000FF"/>
                </a:solidFill>
              </a:rPr>
              <a:t>y</a:t>
            </a:r>
            <a:r>
              <a:rPr lang="en-US" altLang="zh-TW" sz="2200">
                <a:solidFill>
                  <a:srgbClr val="0000FF"/>
                </a:solidFill>
              </a:rPr>
              <a:t>, 0) </a:t>
            </a:r>
          </a:p>
          <a:p>
            <a:pPr eaLnBrk="1" hangingPunct="1"/>
            <a:r>
              <a:rPr lang="en-US" altLang="zh-TW" sz="2200">
                <a:solidFill>
                  <a:srgbClr val="0000FF"/>
                </a:solidFill>
              </a:rPr>
              <a:t>※ The domain is </a:t>
            </a:r>
            <a:r>
              <a:rPr lang="en-US" altLang="zh-TW" sz="2200" i="1">
                <a:solidFill>
                  <a:srgbClr val="0000FF"/>
                </a:solidFill>
              </a:rPr>
              <a:t>V</a:t>
            </a:r>
            <a:r>
              <a:rPr lang="en-US" altLang="zh-TW" sz="2200">
                <a:solidFill>
                  <a:srgbClr val="0000FF"/>
                </a:solidFill>
              </a:rPr>
              <a:t>=</a:t>
            </a:r>
            <a:r>
              <a:rPr lang="en-US" altLang="zh-TW" sz="2200" i="1">
                <a:solidFill>
                  <a:srgbClr val="0000FF"/>
                </a:solidFill>
              </a:rPr>
              <a:t>R</a:t>
            </a:r>
            <a:r>
              <a:rPr lang="en-US" altLang="zh-TW" sz="2200" baseline="30000">
                <a:solidFill>
                  <a:srgbClr val="0000FF"/>
                </a:solidFill>
              </a:rPr>
              <a:t>3</a:t>
            </a:r>
            <a:r>
              <a:rPr lang="en-US" altLang="zh-TW" sz="2200">
                <a:solidFill>
                  <a:srgbClr val="0000FF"/>
                </a:solidFill>
              </a:rPr>
              <a:t>, the codomain is </a:t>
            </a:r>
            <a:r>
              <a:rPr lang="en-US" altLang="zh-TW" sz="2200" i="1">
                <a:solidFill>
                  <a:srgbClr val="0000FF"/>
                </a:solidFill>
              </a:rPr>
              <a:t>W</a:t>
            </a:r>
            <a:r>
              <a:rPr lang="en-US" altLang="zh-TW" sz="2200">
                <a:solidFill>
                  <a:srgbClr val="0000FF"/>
                </a:solidFill>
              </a:rPr>
              <a:t>=</a:t>
            </a:r>
            <a:r>
              <a:rPr lang="en-US" altLang="zh-TW" sz="2200" i="1">
                <a:solidFill>
                  <a:srgbClr val="0000FF"/>
                </a:solidFill>
              </a:rPr>
              <a:t>R</a:t>
            </a:r>
            <a:r>
              <a:rPr lang="en-US" altLang="zh-TW" sz="2200" baseline="30000">
                <a:solidFill>
                  <a:srgbClr val="0000FF"/>
                </a:solidFill>
              </a:rPr>
              <a:t>3</a:t>
            </a:r>
            <a:r>
              <a:rPr lang="en-US" altLang="zh-TW" sz="2200">
                <a:solidFill>
                  <a:srgbClr val="0000FF"/>
                </a:solidFill>
              </a:rPr>
              <a:t>, and the range is </a:t>
            </a:r>
            <a:r>
              <a:rPr lang="en-US" altLang="zh-TW" sz="2200" i="1">
                <a:solidFill>
                  <a:srgbClr val="0000FF"/>
                </a:solidFill>
              </a:rPr>
              <a:t>xy</a:t>
            </a:r>
            <a:r>
              <a:rPr lang="en-US" altLang="zh-TW" sz="2200">
                <a:solidFill>
                  <a:srgbClr val="0000FF"/>
                </a:solidFill>
              </a:rPr>
              <a:t>-plane (a subspace of the codomian </a:t>
            </a:r>
            <a:r>
              <a:rPr lang="en-US" altLang="zh-TW" sz="2200" i="1">
                <a:solidFill>
                  <a:srgbClr val="0000FF"/>
                </a:solidFill>
              </a:rPr>
              <a:t>R</a:t>
            </a:r>
            <a:r>
              <a:rPr lang="en-US" altLang="zh-TW" sz="2200" baseline="30000">
                <a:solidFill>
                  <a:srgbClr val="0000FF"/>
                </a:solidFill>
              </a:rPr>
              <a:t>3</a:t>
            </a:r>
            <a:r>
              <a:rPr lang="en-US" altLang="zh-TW" sz="220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altLang="zh-TW" sz="2200">
                <a:solidFill>
                  <a:srgbClr val="0000FF"/>
                </a:solidFill>
              </a:rPr>
              <a:t>※ Since </a:t>
            </a:r>
            <a:r>
              <a:rPr lang="en-US" altLang="zh-TW" sz="2200" i="1">
                <a:solidFill>
                  <a:srgbClr val="0000FF"/>
                </a:solidFill>
              </a:rPr>
              <a:t>T</a:t>
            </a:r>
            <a:r>
              <a:rPr lang="en-US" altLang="zh-TW" sz="2200">
                <a:solidFill>
                  <a:srgbClr val="0000FF"/>
                </a:solidFill>
              </a:rPr>
              <a:t>(0, 0, </a:t>
            </a:r>
            <a:r>
              <a:rPr lang="en-US" altLang="zh-TW" sz="2200" i="1">
                <a:solidFill>
                  <a:srgbClr val="0000FF"/>
                </a:solidFill>
              </a:rPr>
              <a:t>s</a:t>
            </a:r>
            <a:r>
              <a:rPr lang="en-US" altLang="zh-TW" sz="2200">
                <a:solidFill>
                  <a:srgbClr val="0000FF"/>
                </a:solidFill>
              </a:rPr>
              <a:t>) = (0, 0, 0) = </a:t>
            </a:r>
            <a:r>
              <a:rPr lang="en-US" altLang="zh-TW" sz="2200" b="1">
                <a:solidFill>
                  <a:srgbClr val="0000FF"/>
                </a:solidFill>
              </a:rPr>
              <a:t>0</a:t>
            </a:r>
            <a:r>
              <a:rPr lang="en-US" altLang="zh-TW" sz="2200">
                <a:solidFill>
                  <a:srgbClr val="0000FF"/>
                </a:solidFill>
              </a:rPr>
              <a:t>, the kernel of </a:t>
            </a:r>
            <a:r>
              <a:rPr lang="en-US" altLang="zh-TW" sz="2200" i="1">
                <a:solidFill>
                  <a:srgbClr val="0000FF"/>
                </a:solidFill>
              </a:rPr>
              <a:t>T</a:t>
            </a:r>
            <a:r>
              <a:rPr lang="en-US" altLang="zh-TW" sz="2200">
                <a:solidFill>
                  <a:srgbClr val="0000FF"/>
                </a:solidFill>
              </a:rPr>
              <a:t> is the set consisting of (0, 0, </a:t>
            </a:r>
            <a:r>
              <a:rPr lang="en-US" altLang="zh-TW" sz="2200" i="1">
                <a:solidFill>
                  <a:srgbClr val="0000FF"/>
                </a:solidFill>
              </a:rPr>
              <a:t>s</a:t>
            </a:r>
            <a:r>
              <a:rPr lang="en-US" altLang="zh-TW" sz="2200">
                <a:solidFill>
                  <a:srgbClr val="0000FF"/>
                </a:solidFill>
              </a:rPr>
              <a:t>), where </a:t>
            </a:r>
            <a:r>
              <a:rPr lang="en-US" altLang="zh-TW" sz="2200" i="1">
                <a:solidFill>
                  <a:srgbClr val="0000FF"/>
                </a:solidFill>
              </a:rPr>
              <a:t>s</a:t>
            </a:r>
            <a:r>
              <a:rPr lang="en-US" altLang="zh-TW" sz="2200">
                <a:solidFill>
                  <a:srgbClr val="0000FF"/>
                </a:solidFill>
              </a:rPr>
              <a:t> is a real number </a:t>
            </a:r>
            <a:endParaRPr lang="zh-TW" altLang="en-US" sz="2200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2EB53B4-ED80-4D3E-89F1-61C59A28D229}" type="slidenum">
              <a:rPr lang="en-US" altLang="zh-TW" sz="1400" smtClean="0">
                <a:ea typeface="新細明體" charset="-120"/>
              </a:rPr>
              <a:pPr eaLnBrk="1" hangingPunct="1"/>
              <a:t>29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26626" name="Object 16"/>
          <p:cNvGraphicFramePr>
            <a:graphicFrameLocks noChangeAspect="1"/>
          </p:cNvGraphicFramePr>
          <p:nvPr/>
        </p:nvGraphicFramePr>
        <p:xfrm>
          <a:off x="500063" y="1557338"/>
          <a:ext cx="8308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4051080" imgH="203040" progId="Equation.3">
                  <p:embed/>
                </p:oleObj>
              </mc:Choice>
              <mc:Fallback>
                <p:oleObj name="Equation" r:id="rId3" imgW="40510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57338"/>
                        <a:ext cx="83089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395288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6.4: The range of </a:t>
            </a:r>
            <a:r>
              <a:rPr lang="en-US" altLang="zh-TW" i="1">
                <a:solidFill>
                  <a:schemeClr val="hlink"/>
                </a:solidFill>
              </a:rPr>
              <a:t>T </a:t>
            </a:r>
            <a:r>
              <a:rPr lang="en-US" altLang="zh-TW">
                <a:solidFill>
                  <a:schemeClr val="hlink"/>
                </a:solidFill>
              </a:rPr>
              <a:t>is a subspace of</a:t>
            </a:r>
            <a:r>
              <a:rPr lang="en-US" altLang="zh-TW" i="1">
                <a:solidFill>
                  <a:schemeClr val="hlink"/>
                </a:solidFill>
              </a:rPr>
              <a:t> W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26639" name="Rectangle 18"/>
          <p:cNvSpPr>
            <a:spLocks noChangeArrowheads="1"/>
          </p:cNvSpPr>
          <p:nvPr/>
        </p:nvSpPr>
        <p:spPr bwMode="auto">
          <a:xfrm>
            <a:off x="588963" y="1989138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</a:p>
        </p:txBody>
      </p:sp>
      <p:graphicFrame>
        <p:nvGraphicFramePr>
          <p:cNvPr id="26627" name="Object 19"/>
          <p:cNvGraphicFramePr>
            <a:graphicFrameLocks noChangeAspect="1"/>
          </p:cNvGraphicFramePr>
          <p:nvPr/>
        </p:nvGraphicFramePr>
        <p:xfrm>
          <a:off x="1141413" y="2459038"/>
          <a:ext cx="3171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1650960" imgH="203040" progId="Equation.DSMT4">
                  <p:embed/>
                </p:oleObj>
              </mc:Choice>
              <mc:Fallback>
                <p:oleObj name="Equation" r:id="rId5" imgW="16509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459038"/>
                        <a:ext cx="3171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20"/>
          <p:cNvGraphicFramePr>
            <a:graphicFrameLocks noChangeAspect="1"/>
          </p:cNvGraphicFramePr>
          <p:nvPr/>
        </p:nvGraphicFramePr>
        <p:xfrm>
          <a:off x="1143000" y="3035300"/>
          <a:ext cx="449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2336760" imgH="203040" progId="Equation.3">
                  <p:embed/>
                </p:oleObj>
              </mc:Choice>
              <mc:Fallback>
                <p:oleObj name="Equation" r:id="rId7" imgW="233676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35300"/>
                        <a:ext cx="449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1"/>
          <p:cNvGraphicFramePr>
            <a:graphicFrameLocks noChangeAspect="1"/>
          </p:cNvGraphicFramePr>
          <p:nvPr/>
        </p:nvGraphicFramePr>
        <p:xfrm>
          <a:off x="1143000" y="3678238"/>
          <a:ext cx="701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3466800" imgH="203040" progId="Equation.3">
                  <p:embed/>
                </p:oleObj>
              </mc:Choice>
              <mc:Fallback>
                <p:oleObj name="Equation" r:id="rId9" imgW="346680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78238"/>
                        <a:ext cx="701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2"/>
          <p:cNvGraphicFramePr>
            <a:graphicFrameLocks noChangeAspect="1"/>
          </p:cNvGraphicFramePr>
          <p:nvPr/>
        </p:nvGraphicFramePr>
        <p:xfrm>
          <a:off x="1222375" y="4249738"/>
          <a:ext cx="421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1" imgW="2108160" imgH="203040" progId="Equation.3">
                  <p:embed/>
                </p:oleObj>
              </mc:Choice>
              <mc:Fallback>
                <p:oleObj name="Equation" r:id="rId11" imgW="210816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249738"/>
                        <a:ext cx="421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23"/>
          <p:cNvGraphicFramePr>
            <a:graphicFrameLocks noChangeAspect="1"/>
          </p:cNvGraphicFramePr>
          <p:nvPr/>
        </p:nvGraphicFramePr>
        <p:xfrm>
          <a:off x="1158875" y="4826000"/>
          <a:ext cx="3200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3" imgW="1600200" imgH="203040" progId="Equation.3">
                  <p:embed/>
                </p:oleObj>
              </mc:Choice>
              <mc:Fallback>
                <p:oleObj name="Equation" r:id="rId13" imgW="160020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826000"/>
                        <a:ext cx="3200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1035050" y="5470525"/>
          <a:ext cx="76962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15" imgW="3886200" imgH="660240" progId="Equation.DSMT4">
                  <p:embed/>
                </p:oleObj>
              </mc:Choice>
              <mc:Fallback>
                <p:oleObj name="Equation" r:id="rId15" imgW="388620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470525"/>
                        <a:ext cx="76962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40" name="直線接點 20"/>
          <p:cNvCxnSpPr>
            <a:cxnSpLocks noChangeShapeType="1"/>
          </p:cNvCxnSpPr>
          <p:nvPr/>
        </p:nvCxnSpPr>
        <p:spPr bwMode="auto">
          <a:xfrm rot="5400000">
            <a:off x="2786062" y="4643438"/>
            <a:ext cx="14287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直線單箭頭接點 22"/>
          <p:cNvCxnSpPr>
            <a:cxnSpLocks noChangeShapeType="1"/>
          </p:cNvCxnSpPr>
          <p:nvPr/>
        </p:nvCxnSpPr>
        <p:spPr bwMode="auto">
          <a:xfrm>
            <a:off x="2071688" y="4714875"/>
            <a:ext cx="114300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直線接點 27"/>
          <p:cNvCxnSpPr>
            <a:cxnSpLocks noChangeShapeType="1"/>
          </p:cNvCxnSpPr>
          <p:nvPr/>
        </p:nvCxnSpPr>
        <p:spPr bwMode="auto">
          <a:xfrm rot="5400000" flipH="1" flipV="1">
            <a:off x="1999456" y="4787107"/>
            <a:ext cx="14287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文字方塊 28"/>
          <p:cNvSpPr txBox="1">
            <a:spLocks noChangeArrowheads="1"/>
          </p:cNvSpPr>
          <p:nvPr/>
        </p:nvSpPr>
        <p:spPr bwMode="auto">
          <a:xfrm>
            <a:off x="3214688" y="454660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 is a linear transformation</a:t>
            </a:r>
            <a:endParaRPr lang="zh-TW" altLang="en-US" sz="1600">
              <a:solidFill>
                <a:srgbClr val="FF0000"/>
              </a:solidFill>
            </a:endParaRPr>
          </a:p>
        </p:txBody>
      </p:sp>
      <p:graphicFrame>
        <p:nvGraphicFramePr>
          <p:cNvPr id="26633" name="Object 24"/>
          <p:cNvGraphicFramePr>
            <a:graphicFrameLocks noChangeAspect="1"/>
          </p:cNvGraphicFramePr>
          <p:nvPr/>
        </p:nvGraphicFramePr>
        <p:xfrm>
          <a:off x="5567363" y="4148138"/>
          <a:ext cx="3433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17" imgW="2844720" imgH="457200" progId="Equation.DSMT4">
                  <p:embed/>
                </p:oleObj>
              </mc:Choice>
              <mc:Fallback>
                <p:oleObj name="Equation" r:id="rId17" imgW="284472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148138"/>
                        <a:ext cx="34337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5"/>
          <p:cNvGraphicFramePr>
            <a:graphicFrameLocks noChangeAspect="1"/>
          </p:cNvGraphicFramePr>
          <p:nvPr/>
        </p:nvGraphicFramePr>
        <p:xfrm>
          <a:off x="5519738" y="4829175"/>
          <a:ext cx="35417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19" imgW="2933640" imgH="457200" progId="Equation.DSMT4">
                  <p:embed/>
                </p:oleObj>
              </mc:Choice>
              <mc:Fallback>
                <p:oleObj name="Equation" r:id="rId19" imgW="293364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829175"/>
                        <a:ext cx="35417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44" name="直線單箭頭接點 20"/>
          <p:cNvCxnSpPr>
            <a:cxnSpLocks noChangeShapeType="1"/>
          </p:cNvCxnSpPr>
          <p:nvPr/>
        </p:nvCxnSpPr>
        <p:spPr bwMode="auto">
          <a:xfrm rot="5400000" flipH="1" flipV="1">
            <a:off x="4071144" y="4287044"/>
            <a:ext cx="142875" cy="1587"/>
          </a:xfrm>
          <a:prstGeom prst="straightConnector1">
            <a:avLst/>
          </a:prstGeom>
          <a:noFill/>
          <a:ln w="25400" algn="ctr">
            <a:solidFill>
              <a:srgbClr val="33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35" name="Object 18"/>
          <p:cNvGraphicFramePr>
            <a:graphicFrameLocks noChangeAspect="1"/>
          </p:cNvGraphicFramePr>
          <p:nvPr/>
        </p:nvGraphicFramePr>
        <p:xfrm>
          <a:off x="3440113" y="3965575"/>
          <a:ext cx="15700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21" imgW="1117440" imgH="177480" progId="Equation.DSMT4">
                  <p:embed/>
                </p:oleObj>
              </mc:Choice>
              <mc:Fallback>
                <p:oleObj name="Equation" r:id="rId21" imgW="111744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965575"/>
                        <a:ext cx="1570037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45" name="直線單箭頭接點 25"/>
          <p:cNvCxnSpPr>
            <a:cxnSpLocks noChangeShapeType="1"/>
          </p:cNvCxnSpPr>
          <p:nvPr/>
        </p:nvCxnSpPr>
        <p:spPr bwMode="auto">
          <a:xfrm rot="5400000">
            <a:off x="2999581" y="5215732"/>
            <a:ext cx="142875" cy="1588"/>
          </a:xfrm>
          <a:prstGeom prst="straightConnector1">
            <a:avLst/>
          </a:prstGeom>
          <a:noFill/>
          <a:ln w="25400" algn="ctr">
            <a:solidFill>
              <a:srgbClr val="33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606675" y="5251450"/>
          <a:ext cx="13557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23" imgW="965160" imgH="177480" progId="Equation.DSMT4">
                  <p:embed/>
                </p:oleObj>
              </mc:Choice>
              <mc:Fallback>
                <p:oleObj name="Equation" r:id="rId23" imgW="96516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251450"/>
                        <a:ext cx="135572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8D72721-D412-455F-8D5B-69E38EC54E4E}" type="slidenum">
              <a:rPr lang="en-US" altLang="zh-TW" sz="1400" smtClean="0">
                <a:ea typeface="新細明體" charset="-120"/>
              </a:rPr>
              <a:pPr eaLnBrk="1" hangingPunct="1"/>
              <a:t>3</a:t>
            </a:fld>
            <a:endParaRPr lang="en-US" altLang="zh-TW" sz="1400" smtClean="0">
              <a:ea typeface="新細明體" charset="-120"/>
            </a:endParaRPr>
          </a:p>
        </p:txBody>
      </p:sp>
      <p:pic>
        <p:nvPicPr>
          <p:cNvPr id="83971" name="Picture 1038" descr="fig6-1"/>
          <p:cNvPicPr>
            <a:picLocks noChangeAspect="1" noChangeArrowheads="1"/>
          </p:cNvPicPr>
          <p:nvPr/>
        </p:nvPicPr>
        <p:blipFill>
          <a:blip r:embed="rId2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924175"/>
            <a:ext cx="38163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文字方塊 9"/>
          <p:cNvSpPr txBox="1">
            <a:spLocks noChangeArrowheads="1"/>
          </p:cNvSpPr>
          <p:nvPr/>
        </p:nvSpPr>
        <p:spPr bwMode="auto">
          <a:xfrm>
            <a:off x="4286250" y="2928938"/>
            <a:ext cx="46434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100">
                <a:solidFill>
                  <a:srgbClr val="3333CC"/>
                </a:solidFill>
              </a:rPr>
              <a:t>※ For example, </a:t>
            </a:r>
            <a:r>
              <a:rPr lang="en-US" altLang="zh-TW" sz="2100" i="1">
                <a:solidFill>
                  <a:srgbClr val="3333CC"/>
                </a:solidFill>
              </a:rPr>
              <a:t>V</a:t>
            </a:r>
            <a:r>
              <a:rPr lang="en-US" altLang="zh-TW" sz="2100">
                <a:solidFill>
                  <a:srgbClr val="3333CC"/>
                </a:solidFill>
              </a:rPr>
              <a:t> is </a:t>
            </a:r>
            <a:r>
              <a:rPr lang="en-US" altLang="zh-TW" sz="2100" i="1">
                <a:solidFill>
                  <a:srgbClr val="3333CC"/>
                </a:solidFill>
              </a:rPr>
              <a:t>R</a:t>
            </a:r>
            <a:r>
              <a:rPr lang="en-US" altLang="zh-TW" sz="2100" baseline="30000">
                <a:solidFill>
                  <a:srgbClr val="3333CC"/>
                </a:solidFill>
              </a:rPr>
              <a:t>3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W</a:t>
            </a:r>
            <a:r>
              <a:rPr lang="en-US" altLang="zh-TW" sz="2100">
                <a:solidFill>
                  <a:srgbClr val="3333CC"/>
                </a:solidFill>
              </a:rPr>
              <a:t> is </a:t>
            </a:r>
            <a:r>
              <a:rPr lang="en-US" altLang="zh-TW" sz="2100" i="1">
                <a:solidFill>
                  <a:srgbClr val="3333CC"/>
                </a:solidFill>
              </a:rPr>
              <a:t>R</a:t>
            </a:r>
            <a:r>
              <a:rPr lang="en-US" altLang="zh-TW" sz="2100" baseline="30000">
                <a:solidFill>
                  <a:srgbClr val="3333CC"/>
                </a:solidFill>
              </a:rPr>
              <a:t>3</a:t>
            </a:r>
            <a:r>
              <a:rPr lang="en-US" altLang="zh-TW" sz="2100">
                <a:solidFill>
                  <a:srgbClr val="3333CC"/>
                </a:solidFill>
              </a:rPr>
              <a:t>,  and </a:t>
            </a:r>
            <a:r>
              <a:rPr lang="en-US" altLang="zh-TW" sz="2100" i="1">
                <a:solidFill>
                  <a:srgbClr val="3333CC"/>
                </a:solidFill>
              </a:rPr>
              <a:t>T</a:t>
            </a:r>
            <a:r>
              <a:rPr lang="en-US" altLang="zh-TW" sz="2100">
                <a:solidFill>
                  <a:srgbClr val="3333CC"/>
                </a:solidFill>
              </a:rPr>
              <a:t> is the orthogonal projection of any vector (</a:t>
            </a:r>
            <a:r>
              <a:rPr lang="en-US" altLang="zh-TW" sz="2100" i="1">
                <a:solidFill>
                  <a:srgbClr val="3333CC"/>
                </a:solidFill>
              </a:rPr>
              <a:t>x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y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z</a:t>
            </a:r>
            <a:r>
              <a:rPr lang="en-US" altLang="zh-TW" sz="2100">
                <a:solidFill>
                  <a:srgbClr val="3333CC"/>
                </a:solidFill>
              </a:rPr>
              <a:t>) onto the </a:t>
            </a:r>
            <a:r>
              <a:rPr lang="en-US" altLang="zh-TW" sz="2100" i="1">
                <a:solidFill>
                  <a:srgbClr val="3333CC"/>
                </a:solidFill>
              </a:rPr>
              <a:t>xy</a:t>
            </a:r>
            <a:r>
              <a:rPr lang="en-US" altLang="zh-TW" sz="2100">
                <a:solidFill>
                  <a:srgbClr val="3333CC"/>
                </a:solidFill>
              </a:rPr>
              <a:t>-plane, i.e. </a:t>
            </a:r>
            <a:r>
              <a:rPr lang="en-US" altLang="zh-TW" sz="2100" i="1">
                <a:solidFill>
                  <a:srgbClr val="3333CC"/>
                </a:solidFill>
              </a:rPr>
              <a:t>T</a:t>
            </a:r>
            <a:r>
              <a:rPr lang="en-US" altLang="zh-TW" sz="2100">
                <a:solidFill>
                  <a:srgbClr val="3333CC"/>
                </a:solidFill>
              </a:rPr>
              <a:t>(</a:t>
            </a:r>
            <a:r>
              <a:rPr lang="en-US" altLang="zh-TW" sz="2100" i="1">
                <a:solidFill>
                  <a:srgbClr val="3333CC"/>
                </a:solidFill>
              </a:rPr>
              <a:t>x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y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z</a:t>
            </a:r>
            <a:r>
              <a:rPr lang="en-US" altLang="zh-TW" sz="2100">
                <a:solidFill>
                  <a:srgbClr val="3333CC"/>
                </a:solidFill>
              </a:rPr>
              <a:t>) = (</a:t>
            </a:r>
            <a:r>
              <a:rPr lang="en-US" altLang="zh-TW" sz="2100" i="1">
                <a:solidFill>
                  <a:srgbClr val="3333CC"/>
                </a:solidFill>
              </a:rPr>
              <a:t>x</a:t>
            </a:r>
            <a:r>
              <a:rPr lang="en-US" altLang="zh-TW" sz="2100">
                <a:solidFill>
                  <a:srgbClr val="3333CC"/>
                </a:solidFill>
              </a:rPr>
              <a:t>, </a:t>
            </a:r>
            <a:r>
              <a:rPr lang="en-US" altLang="zh-TW" sz="2100" i="1">
                <a:solidFill>
                  <a:srgbClr val="3333CC"/>
                </a:solidFill>
              </a:rPr>
              <a:t>y</a:t>
            </a:r>
            <a:r>
              <a:rPr lang="en-US" altLang="zh-TW" sz="2100">
                <a:solidFill>
                  <a:srgbClr val="3333CC"/>
                </a:solidFill>
              </a:rPr>
              <a:t>, 0) </a:t>
            </a:r>
          </a:p>
          <a:p>
            <a:pPr eaLnBrk="1" hangingPunct="1"/>
            <a:r>
              <a:rPr lang="en-US" altLang="zh-TW" sz="2100">
                <a:solidFill>
                  <a:srgbClr val="3333CC"/>
                </a:solidFill>
              </a:rPr>
              <a:t>	</a:t>
            </a:r>
            <a:r>
              <a:rPr lang="en-US" altLang="zh-TW" sz="2100">
                <a:solidFill>
                  <a:srgbClr val="FF0000"/>
                </a:solidFill>
              </a:rPr>
              <a:t>(we will use the above example many times to explain abstract notions)</a:t>
            </a:r>
            <a:endParaRPr lang="en-US" altLang="zh-TW" sz="2100">
              <a:solidFill>
                <a:srgbClr val="3333CC"/>
              </a:solidFill>
            </a:endParaRPr>
          </a:p>
          <a:p>
            <a:pPr eaLnBrk="1" hangingPunct="1"/>
            <a:r>
              <a:rPr lang="en-US" altLang="zh-TW" sz="2100">
                <a:solidFill>
                  <a:srgbClr val="3333CC"/>
                </a:solidFill>
              </a:rPr>
              <a:t>※ Then the domain is </a:t>
            </a:r>
            <a:r>
              <a:rPr lang="en-US" altLang="zh-TW" sz="2100" i="1">
                <a:solidFill>
                  <a:srgbClr val="3333CC"/>
                </a:solidFill>
              </a:rPr>
              <a:t>R</a:t>
            </a:r>
            <a:r>
              <a:rPr lang="en-US" altLang="zh-TW" sz="2100" baseline="30000">
                <a:solidFill>
                  <a:srgbClr val="3333CC"/>
                </a:solidFill>
              </a:rPr>
              <a:t>3</a:t>
            </a:r>
            <a:r>
              <a:rPr lang="en-US" altLang="zh-TW" sz="2100">
                <a:solidFill>
                  <a:srgbClr val="3333CC"/>
                </a:solidFill>
              </a:rPr>
              <a:t>, the codomain is </a:t>
            </a:r>
            <a:r>
              <a:rPr lang="en-US" altLang="zh-TW" sz="2100" i="1">
                <a:solidFill>
                  <a:srgbClr val="3333CC"/>
                </a:solidFill>
              </a:rPr>
              <a:t>R</a:t>
            </a:r>
            <a:r>
              <a:rPr lang="en-US" altLang="zh-TW" sz="2100" baseline="30000">
                <a:solidFill>
                  <a:srgbClr val="3333CC"/>
                </a:solidFill>
              </a:rPr>
              <a:t>3</a:t>
            </a:r>
            <a:r>
              <a:rPr lang="en-US" altLang="zh-TW" sz="2100">
                <a:solidFill>
                  <a:srgbClr val="3333CC"/>
                </a:solidFill>
              </a:rPr>
              <a:t>, and the range is </a:t>
            </a:r>
            <a:r>
              <a:rPr lang="en-US" altLang="zh-TW" sz="2100" i="1">
                <a:solidFill>
                  <a:srgbClr val="3333CC"/>
                </a:solidFill>
              </a:rPr>
              <a:t>xy</a:t>
            </a:r>
            <a:r>
              <a:rPr lang="en-US" altLang="zh-TW" sz="2100">
                <a:solidFill>
                  <a:srgbClr val="3333CC"/>
                </a:solidFill>
              </a:rPr>
              <a:t>-plane (a subspace of the codomian </a:t>
            </a:r>
            <a:r>
              <a:rPr lang="en-US" altLang="zh-TW" sz="2100" i="1">
                <a:solidFill>
                  <a:srgbClr val="3333CC"/>
                </a:solidFill>
              </a:rPr>
              <a:t>R</a:t>
            </a:r>
            <a:r>
              <a:rPr lang="en-US" altLang="zh-TW" sz="2100" baseline="30000">
                <a:solidFill>
                  <a:srgbClr val="3333CC"/>
                </a:solidFill>
              </a:rPr>
              <a:t>3</a:t>
            </a:r>
            <a:r>
              <a:rPr lang="en-US" altLang="zh-TW" sz="2100">
                <a:solidFill>
                  <a:srgbClr val="3333CC"/>
                </a:solidFill>
              </a:rPr>
              <a:t>)</a:t>
            </a:r>
          </a:p>
          <a:p>
            <a:pPr eaLnBrk="1" hangingPunct="1"/>
            <a:r>
              <a:rPr lang="en-US" altLang="zh-TW" sz="2100">
                <a:solidFill>
                  <a:srgbClr val="3333CC"/>
                </a:solidFill>
              </a:rPr>
              <a:t>※ (2, 1, 0) is the image of (2, 1, 3)</a:t>
            </a:r>
          </a:p>
          <a:p>
            <a:pPr eaLnBrk="1" hangingPunct="1"/>
            <a:r>
              <a:rPr lang="en-US" altLang="zh-TW" sz="2100">
                <a:solidFill>
                  <a:srgbClr val="3333CC"/>
                </a:solidFill>
              </a:rPr>
              <a:t>※ The preimage of (2, 1, 0) is (2, 1, </a:t>
            </a:r>
            <a:r>
              <a:rPr lang="en-US" altLang="zh-TW" sz="2100" i="1">
                <a:solidFill>
                  <a:srgbClr val="3333CC"/>
                </a:solidFill>
              </a:rPr>
              <a:t>s</a:t>
            </a:r>
            <a:r>
              <a:rPr lang="en-US" altLang="zh-TW" sz="2100">
                <a:solidFill>
                  <a:srgbClr val="3333CC"/>
                </a:solidFill>
              </a:rPr>
              <a:t>), where </a:t>
            </a:r>
            <a:r>
              <a:rPr lang="en-US" altLang="zh-TW" sz="2100" i="1">
                <a:solidFill>
                  <a:srgbClr val="3333CC"/>
                </a:solidFill>
              </a:rPr>
              <a:t>s </a:t>
            </a:r>
            <a:r>
              <a:rPr lang="en-US" altLang="zh-TW" sz="2100">
                <a:solidFill>
                  <a:srgbClr val="3333CC"/>
                </a:solidFill>
              </a:rPr>
              <a:t>is any real number</a:t>
            </a:r>
            <a:endParaRPr lang="zh-TW" altLang="en-US" sz="2100" i="1">
              <a:solidFill>
                <a:srgbClr val="3333CC"/>
              </a:solidFill>
            </a:endParaRPr>
          </a:p>
        </p:txBody>
      </p:sp>
      <p:sp>
        <p:nvSpPr>
          <p:cNvPr id="83973" name="Rectangle 1068"/>
          <p:cNvSpPr>
            <a:spLocks noChangeArrowheads="1"/>
          </p:cNvSpPr>
          <p:nvPr/>
        </p:nvSpPr>
        <p:spPr bwMode="auto">
          <a:xfrm>
            <a:off x="468313" y="839788"/>
            <a:ext cx="799623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 preimage of  </a:t>
            </a:r>
            <a:r>
              <a:rPr lang="en-US" altLang="zh-TW" b="1">
                <a:solidFill>
                  <a:schemeClr val="hlink"/>
                </a:solidFill>
              </a:rPr>
              <a:t>w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en-US" altLang="zh-TW" b="1">
                <a:solidFill>
                  <a:schemeClr val="hlink"/>
                </a:solidFill>
              </a:rPr>
              <a:t>w</a:t>
            </a:r>
            <a:r>
              <a:rPr lang="zh-TW" altLang="en-US">
                <a:solidFill>
                  <a:schemeClr val="hlink"/>
                </a:solidFill>
              </a:rPr>
              <a:t>的反像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        </a:t>
            </a:r>
            <a:r>
              <a:rPr lang="en-US" altLang="zh-TW"/>
              <a:t>The set of all </a:t>
            </a:r>
            <a:r>
              <a:rPr lang="en-US" altLang="zh-TW" b="1"/>
              <a:t>v</a:t>
            </a:r>
            <a:r>
              <a:rPr lang="en-US" altLang="zh-TW"/>
              <a:t> in </a:t>
            </a:r>
            <a:r>
              <a:rPr lang="en-US" altLang="zh-TW" i="1"/>
              <a:t>V</a:t>
            </a:r>
            <a:r>
              <a:rPr lang="en-US" altLang="zh-TW"/>
              <a:t> such that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b="1"/>
              <a:t>v</a:t>
            </a:r>
            <a:r>
              <a:rPr lang="en-US" altLang="zh-TW"/>
              <a:t>)=</a:t>
            </a:r>
            <a:r>
              <a:rPr lang="en-US" altLang="zh-TW" b="1"/>
              <a:t>w </a:t>
            </a:r>
            <a:endParaRPr lang="en-US" altLang="zh-TW"/>
          </a:p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         </a:t>
            </a:r>
            <a:r>
              <a:rPr lang="en-US" altLang="zh-TW">
                <a:solidFill>
                  <a:srgbClr val="3333CC"/>
                </a:solidFill>
              </a:rPr>
              <a:t>(For each </a:t>
            </a:r>
            <a:r>
              <a:rPr lang="en-US" altLang="zh-TW" b="1">
                <a:solidFill>
                  <a:srgbClr val="3333CC"/>
                </a:solidFill>
              </a:rPr>
              <a:t>w</a:t>
            </a:r>
            <a:r>
              <a:rPr lang="en-US" altLang="zh-TW">
                <a:solidFill>
                  <a:srgbClr val="3333CC"/>
                </a:solidFill>
              </a:rPr>
              <a:t>, </a:t>
            </a:r>
            <a:r>
              <a:rPr lang="en-US" altLang="zh-TW" b="1">
                <a:solidFill>
                  <a:srgbClr val="3333CC"/>
                </a:solidFill>
              </a:rPr>
              <a:t>v</a:t>
            </a:r>
            <a:r>
              <a:rPr lang="en-US" altLang="zh-TW">
                <a:solidFill>
                  <a:srgbClr val="3333CC"/>
                </a:solidFill>
              </a:rPr>
              <a:t> may not be unique)</a:t>
            </a:r>
          </a:p>
        </p:txBody>
      </p:sp>
      <p:sp>
        <p:nvSpPr>
          <p:cNvPr id="83974" name="Rectangle 1068"/>
          <p:cNvSpPr>
            <a:spLocks noChangeArrowheads="1"/>
          </p:cNvSpPr>
          <p:nvPr/>
        </p:nvSpPr>
        <p:spPr bwMode="auto">
          <a:xfrm>
            <a:off x="504825" y="2268538"/>
            <a:ext cx="84963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 graphical representations of the domain, codomain, and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B6EE9AA3-0451-464D-A5F3-B2CD165868AB}" type="slidenum">
              <a:rPr lang="en-US" altLang="zh-TW" sz="1400" smtClean="0">
                <a:ea typeface="新細明體" charset="-120"/>
              </a:rPr>
              <a:pPr eaLnBrk="1" hangingPunct="1"/>
              <a:t>30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395288" y="92868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Notes:</a:t>
            </a:r>
          </a:p>
        </p:txBody>
      </p:sp>
      <p:graphicFrame>
        <p:nvGraphicFramePr>
          <p:cNvPr id="27650" name="Object 10"/>
          <p:cNvGraphicFramePr>
            <a:graphicFrameLocks noChangeAspect="1"/>
          </p:cNvGraphicFramePr>
          <p:nvPr/>
        </p:nvGraphicFramePr>
        <p:xfrm>
          <a:off x="1016000" y="2089150"/>
          <a:ext cx="3352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1676160" imgH="203040" progId="Equation.3">
                  <p:embed/>
                </p:oleObj>
              </mc:Choice>
              <mc:Fallback>
                <p:oleObj name="Equation" r:id="rId3" imgW="1676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089150"/>
                        <a:ext cx="3352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1"/>
          <p:cNvGraphicFramePr>
            <a:graphicFrameLocks noChangeAspect="1"/>
          </p:cNvGraphicFramePr>
          <p:nvPr/>
        </p:nvGraphicFramePr>
        <p:xfrm>
          <a:off x="974725" y="1538288"/>
          <a:ext cx="46243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2247840" imgH="177480" progId="Equation.DSMT4">
                  <p:embed/>
                </p:oleObj>
              </mc:Choice>
              <mc:Fallback>
                <p:oleObj name="Equation" r:id="rId5" imgW="224784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538288"/>
                        <a:ext cx="46243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6"/>
          <p:cNvGraphicFramePr>
            <a:graphicFrameLocks noChangeAspect="1"/>
          </p:cNvGraphicFramePr>
          <p:nvPr/>
        </p:nvGraphicFramePr>
        <p:xfrm>
          <a:off x="990600" y="2665413"/>
          <a:ext cx="3759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7" imgW="1879560" imgH="203040" progId="Equation.3">
                  <p:embed/>
                </p:oleObj>
              </mc:Choice>
              <mc:Fallback>
                <p:oleObj name="Equation" r:id="rId7" imgW="18795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5413"/>
                        <a:ext cx="3759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286250" y="2038350"/>
            <a:ext cx="2071688" cy="533400"/>
          </a:xfrm>
          <a:prstGeom prst="rect">
            <a:avLst/>
          </a:prstGeom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kern="0" dirty="0">
                <a:solidFill>
                  <a:srgbClr val="3333CC"/>
                </a:solidFill>
                <a:latin typeface="+mn-lt"/>
                <a:ea typeface="+mn-ea"/>
              </a:rPr>
              <a:t>(Theorem 6.3)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43438" y="2609850"/>
            <a:ext cx="2071687" cy="533400"/>
          </a:xfrm>
          <a:prstGeom prst="rect">
            <a:avLst/>
          </a:prstGeom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kern="0" dirty="0">
                <a:solidFill>
                  <a:srgbClr val="3333CC"/>
                </a:solidFill>
                <a:latin typeface="+mn-lt"/>
                <a:ea typeface="+mn-ea"/>
              </a:rPr>
              <a:t>(Theorem 6.4)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74E0C6F-C6C2-4BEE-9065-AC3398AAC6E9}" type="slidenum">
              <a:rPr lang="en-US" altLang="zh-TW" sz="1400" smtClean="0">
                <a:ea typeface="新細明體" charset="-120"/>
              </a:rPr>
              <a:pPr eaLnBrk="1" hangingPunct="1"/>
              <a:t>31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8679" name="Rectangle 14"/>
          <p:cNvSpPr>
            <a:spLocks noChangeArrowheads="1"/>
          </p:cNvSpPr>
          <p:nvPr/>
        </p:nvSpPr>
        <p:spPr bwMode="auto">
          <a:xfrm>
            <a:off x="395288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Corollary to Theorem 6.4:</a:t>
            </a:r>
          </a:p>
        </p:txBody>
      </p:sp>
      <p:graphicFrame>
        <p:nvGraphicFramePr>
          <p:cNvPr id="28674" name="Object 15"/>
          <p:cNvGraphicFramePr>
            <a:graphicFrameLocks noChangeAspect="1"/>
          </p:cNvGraphicFramePr>
          <p:nvPr/>
        </p:nvGraphicFramePr>
        <p:xfrm>
          <a:off x="627063" y="1285875"/>
          <a:ext cx="78025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4317840" imgH="457200" progId="Equation.3">
                  <p:embed/>
                </p:oleObj>
              </mc:Choice>
              <mc:Fallback>
                <p:oleObj name="Equation" r:id="rId3" imgW="43178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285875"/>
                        <a:ext cx="780256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4"/>
          <p:cNvSpPr>
            <a:spLocks noChangeArrowheads="1"/>
          </p:cNvSpPr>
          <p:nvPr/>
        </p:nvSpPr>
        <p:spPr bwMode="auto">
          <a:xfrm>
            <a:off x="500063" y="2071688"/>
            <a:ext cx="821531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000">
                <a:solidFill>
                  <a:srgbClr val="3333CC"/>
                </a:solidFill>
              </a:rPr>
              <a:t>(1)  According to the definition of the range of 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x</a:t>
            </a:r>
            <a:r>
              <a:rPr lang="en-US" altLang="zh-TW" sz="2000">
                <a:solidFill>
                  <a:srgbClr val="3333CC"/>
                </a:solidFill>
              </a:rPr>
              <a:t>) =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x</a:t>
            </a:r>
            <a:r>
              <a:rPr lang="en-US" altLang="zh-TW" sz="2000">
                <a:solidFill>
                  <a:srgbClr val="3333CC"/>
                </a:solidFill>
              </a:rPr>
              <a:t>, we know that the range of 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 consists of all vectors </a:t>
            </a:r>
            <a:r>
              <a:rPr lang="en-US" altLang="zh-TW" sz="2000" b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 satisfying </a:t>
            </a:r>
            <a:r>
              <a:rPr lang="en-US" altLang="zh-TW" sz="2000" b="1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x=b</a:t>
            </a:r>
            <a:r>
              <a:rPr lang="en-US" altLang="zh-TW" sz="2000">
                <a:solidFill>
                  <a:srgbClr val="3333CC"/>
                </a:solidFill>
              </a:rPr>
              <a:t>, which is equivalent to find all vectors </a:t>
            </a:r>
            <a:r>
              <a:rPr lang="en-US" altLang="zh-TW" sz="2000" b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 such that the system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x</a:t>
            </a:r>
            <a:r>
              <a:rPr lang="en-US" altLang="zh-TW" sz="2000">
                <a:solidFill>
                  <a:srgbClr val="3333CC"/>
                </a:solidFill>
              </a:rPr>
              <a:t>=</a:t>
            </a:r>
            <a:r>
              <a:rPr lang="en-US" altLang="zh-TW" sz="2000" b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 is consistent</a:t>
            </a:r>
          </a:p>
        </p:txBody>
      </p:sp>
      <p:sp>
        <p:nvSpPr>
          <p:cNvPr id="28681" name="Rectangle 14"/>
          <p:cNvSpPr>
            <a:spLocks noChangeArrowheads="1"/>
          </p:cNvSpPr>
          <p:nvPr/>
        </p:nvSpPr>
        <p:spPr bwMode="auto">
          <a:xfrm>
            <a:off x="500063" y="3000375"/>
            <a:ext cx="79248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000">
                <a:solidFill>
                  <a:srgbClr val="3333CC"/>
                </a:solidFill>
              </a:rPr>
              <a:t>(2)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x</a:t>
            </a:r>
            <a:r>
              <a:rPr lang="en-US" altLang="zh-TW" sz="2000">
                <a:solidFill>
                  <a:srgbClr val="3333CC"/>
                </a:solidFill>
              </a:rPr>
              <a:t>=</a:t>
            </a:r>
            <a:r>
              <a:rPr lang="en-US" altLang="zh-TW" sz="2000" b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 can be rewritten as</a:t>
            </a: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000">
              <a:solidFill>
                <a:srgbClr val="3333CC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000">
              <a:solidFill>
                <a:srgbClr val="3333CC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000">
              <a:solidFill>
                <a:srgbClr val="3333CC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000">
              <a:solidFill>
                <a:srgbClr val="3333CC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000">
              <a:solidFill>
                <a:srgbClr val="3333CC"/>
              </a:solidFill>
            </a:endParaRPr>
          </a:p>
          <a:p>
            <a:pPr marL="358775" indent="-358775"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000">
                <a:solidFill>
                  <a:srgbClr val="3333CC"/>
                </a:solidFill>
              </a:rPr>
              <a:t>   Therefore, the system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x</a:t>
            </a:r>
            <a:r>
              <a:rPr lang="en-US" altLang="zh-TW" sz="2000">
                <a:solidFill>
                  <a:srgbClr val="3333CC"/>
                </a:solidFill>
              </a:rPr>
              <a:t>=</a:t>
            </a:r>
            <a:r>
              <a:rPr lang="en-US" altLang="zh-TW" sz="2000" b="1">
                <a:solidFill>
                  <a:srgbClr val="3333CC"/>
                </a:solidFill>
              </a:rPr>
              <a:t>b </a:t>
            </a:r>
            <a:r>
              <a:rPr lang="en-US" altLang="zh-TW" sz="2000">
                <a:solidFill>
                  <a:srgbClr val="3333CC"/>
                </a:solidFill>
              </a:rPr>
              <a:t>is consistent iff we can find (</a:t>
            </a:r>
            <a:r>
              <a:rPr lang="en-US" altLang="zh-TW" sz="2000" i="1">
                <a:solidFill>
                  <a:srgbClr val="3333CC"/>
                </a:solidFill>
              </a:rPr>
              <a:t>x</a:t>
            </a:r>
            <a:r>
              <a:rPr lang="en-US" altLang="zh-TW" sz="2000" baseline="-25000">
                <a:solidFill>
                  <a:srgbClr val="3333CC"/>
                </a:solidFill>
              </a:rPr>
              <a:t>1</a:t>
            </a:r>
            <a:r>
              <a:rPr lang="en-US" altLang="zh-TW" sz="2000">
                <a:solidFill>
                  <a:srgbClr val="3333CC"/>
                </a:solidFill>
              </a:rPr>
              <a:t>, </a:t>
            </a:r>
            <a:r>
              <a:rPr lang="en-US" altLang="zh-TW" sz="2000" i="1">
                <a:solidFill>
                  <a:srgbClr val="3333CC"/>
                </a:solidFill>
              </a:rPr>
              <a:t>x</a:t>
            </a:r>
            <a:r>
              <a:rPr lang="en-US" altLang="zh-TW" sz="2000" baseline="-25000">
                <a:solidFill>
                  <a:srgbClr val="3333CC"/>
                </a:solidFill>
              </a:rPr>
              <a:t>2</a:t>
            </a:r>
            <a:r>
              <a:rPr lang="en-US" altLang="zh-TW" sz="2000">
                <a:solidFill>
                  <a:srgbClr val="3333CC"/>
                </a:solidFill>
              </a:rPr>
              <a:t>,…, </a:t>
            </a:r>
            <a:r>
              <a:rPr lang="en-US" altLang="zh-TW" sz="2000" i="1">
                <a:solidFill>
                  <a:srgbClr val="3333CC"/>
                </a:solidFill>
              </a:rPr>
              <a:t>x</a:t>
            </a:r>
            <a:r>
              <a:rPr lang="en-US" altLang="zh-TW" sz="2000" i="1" baseline="-25000">
                <a:solidFill>
                  <a:srgbClr val="3333CC"/>
                </a:solidFill>
              </a:rPr>
              <a:t>n</a:t>
            </a:r>
            <a:r>
              <a:rPr lang="en-US" altLang="zh-TW" sz="2000">
                <a:solidFill>
                  <a:srgbClr val="3333CC"/>
                </a:solidFill>
              </a:rPr>
              <a:t>) such that </a:t>
            </a:r>
            <a:r>
              <a:rPr lang="en-US" altLang="zh-TW" sz="2000" b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 is a linear combination of the column vectors of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>
                <a:solidFill>
                  <a:srgbClr val="3333CC"/>
                </a:solidFill>
              </a:rPr>
              <a:t>, i.e. </a:t>
            </a:r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1462088" y="3349625"/>
          <a:ext cx="52324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5" imgW="2616120" imgH="939600" progId="Equation.DSMT4">
                  <p:embed/>
                </p:oleObj>
              </mc:Choice>
              <mc:Fallback>
                <p:oleObj name="Equation" r:id="rId5" imgW="261612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349625"/>
                        <a:ext cx="52324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357188" y="5857875"/>
            <a:ext cx="8429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000">
                <a:solidFill>
                  <a:srgbClr val="FF0000"/>
                </a:solidFill>
              </a:rPr>
              <a:t>Thus, we can conclude that the range consists of all vectors </a:t>
            </a:r>
            <a:r>
              <a:rPr lang="en-US" altLang="zh-TW" sz="2000" b="1">
                <a:solidFill>
                  <a:srgbClr val="FF0000"/>
                </a:solidFill>
              </a:rPr>
              <a:t>b</a:t>
            </a:r>
            <a:r>
              <a:rPr lang="en-US" altLang="zh-TW" sz="2000">
                <a:solidFill>
                  <a:srgbClr val="FF0000"/>
                </a:solidFill>
              </a:rPr>
              <a:t>, which is a linear combination of the column vectors of </a:t>
            </a:r>
            <a:r>
              <a:rPr lang="en-US" altLang="zh-TW" sz="2000" i="1">
                <a:solidFill>
                  <a:srgbClr val="FF0000"/>
                </a:solidFill>
              </a:rPr>
              <a:t>A</a:t>
            </a:r>
            <a:r>
              <a:rPr lang="en-US" altLang="zh-TW" sz="2000">
                <a:solidFill>
                  <a:srgbClr val="FF0000"/>
                </a:solidFill>
              </a:rPr>
              <a:t> or said                  . So, the column space of the matrix </a:t>
            </a:r>
            <a:r>
              <a:rPr lang="en-US" altLang="zh-TW" sz="2000" i="1">
                <a:solidFill>
                  <a:srgbClr val="FF0000"/>
                </a:solidFill>
              </a:rPr>
              <a:t>A</a:t>
            </a:r>
            <a:r>
              <a:rPr lang="en-US" altLang="zh-TW" sz="2000">
                <a:solidFill>
                  <a:srgbClr val="FF0000"/>
                </a:solidFill>
              </a:rPr>
              <a:t> is the same as the range of </a:t>
            </a:r>
            <a:r>
              <a:rPr lang="en-US" altLang="zh-TW" sz="2000" i="1">
                <a:solidFill>
                  <a:srgbClr val="FF0000"/>
                </a:solidFill>
              </a:rPr>
              <a:t>T</a:t>
            </a:r>
            <a:r>
              <a:rPr lang="en-US" altLang="zh-TW" sz="2000">
                <a:solidFill>
                  <a:srgbClr val="FF0000"/>
                </a:solidFill>
              </a:rPr>
              <a:t>, i.e. range(</a:t>
            </a:r>
            <a:r>
              <a:rPr lang="en-US" altLang="zh-TW" sz="2000" i="1">
                <a:solidFill>
                  <a:srgbClr val="FF0000"/>
                </a:solidFill>
              </a:rPr>
              <a:t>T</a:t>
            </a:r>
            <a:r>
              <a:rPr lang="en-US" altLang="zh-TW" sz="2000">
                <a:solidFill>
                  <a:srgbClr val="FF0000"/>
                </a:solidFill>
              </a:rPr>
              <a:t>) = </a:t>
            </a:r>
            <a:r>
              <a:rPr lang="en-US" altLang="zh-TW" sz="2000" i="1">
                <a:solidFill>
                  <a:srgbClr val="FF0000"/>
                </a:solidFill>
              </a:rPr>
              <a:t>CS</a:t>
            </a:r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A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en-US" altLang="zh-TW" sz="2000" i="1">
              <a:solidFill>
                <a:srgbClr val="FF0000"/>
              </a:solidFill>
            </a:endParaRPr>
          </a:p>
        </p:txBody>
      </p:sp>
      <p:graphicFrame>
        <p:nvGraphicFramePr>
          <p:cNvPr id="28676" name="Object 22"/>
          <p:cNvGraphicFramePr>
            <a:graphicFrameLocks noChangeAspect="1"/>
          </p:cNvGraphicFramePr>
          <p:nvPr/>
        </p:nvGraphicFramePr>
        <p:xfrm>
          <a:off x="7634288" y="5572125"/>
          <a:ext cx="10810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5572125"/>
                        <a:ext cx="10810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/>
        </p:nvGraphicFramePr>
        <p:xfrm>
          <a:off x="5286375" y="6224588"/>
          <a:ext cx="10810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6224588"/>
                        <a:ext cx="10810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8B79A95-D1FA-4293-90F0-C6BEAEB6715C}" type="slidenum">
              <a:rPr lang="en-US" altLang="zh-TW" sz="1400" smtClean="0">
                <a:ea typeface="新細明體" charset="-120"/>
              </a:rPr>
              <a:pPr eaLnBrk="1" hangingPunct="1"/>
              <a:t>32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9701" name="Rectangle 14"/>
          <p:cNvSpPr>
            <a:spLocks noChangeArrowheads="1"/>
          </p:cNvSpPr>
          <p:nvPr/>
        </p:nvSpPr>
        <p:spPr bwMode="auto">
          <a:xfrm>
            <a:off x="395288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Use our example to illustrate the corollary to Theorem 6.4:</a:t>
            </a:r>
          </a:p>
        </p:txBody>
      </p:sp>
      <p:sp>
        <p:nvSpPr>
          <p:cNvPr id="29702" name="文字方塊 6"/>
          <p:cNvSpPr txBox="1">
            <a:spLocks noChangeArrowheads="1"/>
          </p:cNvSpPr>
          <p:nvPr/>
        </p:nvSpPr>
        <p:spPr bwMode="auto">
          <a:xfrm>
            <a:off x="500063" y="1285875"/>
            <a:ext cx="80010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For the orthogonal projection of any vector 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z</a:t>
            </a:r>
            <a:r>
              <a:rPr lang="en-US" altLang="zh-TW" sz="2200">
                <a:solidFill>
                  <a:srgbClr val="3333CC"/>
                </a:solidFill>
              </a:rPr>
              <a:t>) onto the </a:t>
            </a:r>
            <a:r>
              <a:rPr lang="en-US" altLang="zh-TW" sz="2200" i="1">
                <a:solidFill>
                  <a:srgbClr val="3333CC"/>
                </a:solidFill>
              </a:rPr>
              <a:t>xy</a:t>
            </a:r>
            <a:r>
              <a:rPr lang="en-US" altLang="zh-TW" sz="2200">
                <a:solidFill>
                  <a:srgbClr val="3333CC"/>
                </a:solidFill>
              </a:rPr>
              <a:t>-plane, i.e.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z</a:t>
            </a:r>
            <a:r>
              <a:rPr lang="en-US" altLang="zh-TW" sz="2200">
                <a:solidFill>
                  <a:srgbClr val="3333CC"/>
                </a:solidFill>
              </a:rPr>
              <a:t>) = 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0) </a:t>
            </a:r>
          </a:p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According to the above analysis, we already knew that the range of </a:t>
            </a:r>
            <a:r>
              <a:rPr lang="en-US" altLang="zh-TW" sz="2200" i="1">
                <a:solidFill>
                  <a:srgbClr val="3333CC"/>
                </a:solidFill>
              </a:rPr>
              <a:t>T </a:t>
            </a:r>
            <a:r>
              <a:rPr lang="en-US" altLang="zh-TW" sz="2200">
                <a:solidFill>
                  <a:srgbClr val="3333CC"/>
                </a:solidFill>
              </a:rPr>
              <a:t>is the </a:t>
            </a:r>
            <a:r>
              <a:rPr lang="en-US" altLang="zh-TW" sz="2200" i="1">
                <a:solidFill>
                  <a:srgbClr val="3333CC"/>
                </a:solidFill>
              </a:rPr>
              <a:t>xy</a:t>
            </a:r>
            <a:r>
              <a:rPr lang="en-US" altLang="zh-TW" sz="2200">
                <a:solidFill>
                  <a:srgbClr val="3333CC"/>
                </a:solidFill>
              </a:rPr>
              <a:t>-plane, i.e. range(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)={(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,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, 0)| </a:t>
            </a:r>
            <a:r>
              <a:rPr lang="en-US" altLang="zh-TW" sz="2200" i="1">
                <a:solidFill>
                  <a:srgbClr val="3333CC"/>
                </a:solidFill>
              </a:rPr>
              <a:t>x</a:t>
            </a:r>
            <a:r>
              <a:rPr lang="en-US" altLang="zh-TW" sz="2200">
                <a:solidFill>
                  <a:srgbClr val="3333CC"/>
                </a:solidFill>
              </a:rPr>
              <a:t> and </a:t>
            </a:r>
            <a:r>
              <a:rPr lang="en-US" altLang="zh-TW" sz="2200" i="1">
                <a:solidFill>
                  <a:srgbClr val="3333CC"/>
                </a:solidFill>
              </a:rPr>
              <a:t>y</a:t>
            </a:r>
            <a:r>
              <a:rPr lang="en-US" altLang="zh-TW" sz="2200">
                <a:solidFill>
                  <a:srgbClr val="3333CC"/>
                </a:solidFill>
              </a:rPr>
              <a:t> are real numbers}</a:t>
            </a:r>
            <a:endParaRPr lang="en-US" altLang="zh-TW" sz="2200" i="1">
              <a:solidFill>
                <a:srgbClr val="3333CC"/>
              </a:solidFill>
            </a:endParaRPr>
          </a:p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</a:t>
            </a:r>
            <a:r>
              <a:rPr lang="en-US" altLang="zh-TW" sz="2200" i="1">
                <a:solidFill>
                  <a:srgbClr val="3333CC"/>
                </a:solidFill>
              </a:rPr>
              <a:t>T</a:t>
            </a:r>
            <a:r>
              <a:rPr lang="en-US" altLang="zh-TW" sz="2200">
                <a:solidFill>
                  <a:srgbClr val="3333CC"/>
                </a:solidFill>
              </a:rPr>
              <a:t> can be defined by a matrix </a:t>
            </a:r>
            <a:r>
              <a:rPr lang="en-US" altLang="zh-TW" sz="2200" i="1">
                <a:solidFill>
                  <a:srgbClr val="3333CC"/>
                </a:solidFill>
              </a:rPr>
              <a:t>A</a:t>
            </a:r>
            <a:r>
              <a:rPr lang="en-US" altLang="zh-TW" sz="2200">
                <a:solidFill>
                  <a:srgbClr val="3333CC"/>
                </a:solidFill>
              </a:rPr>
              <a:t> as follows</a:t>
            </a:r>
          </a:p>
          <a:p>
            <a:pPr eaLnBrk="1" hangingPunct="1"/>
            <a:endParaRPr lang="en-US" altLang="zh-TW" sz="2200">
              <a:solidFill>
                <a:srgbClr val="3333CC"/>
              </a:solidFill>
            </a:endParaRPr>
          </a:p>
          <a:p>
            <a:pPr eaLnBrk="1" hangingPunct="1"/>
            <a:endParaRPr lang="en-US" altLang="zh-TW" sz="2200">
              <a:solidFill>
                <a:srgbClr val="3333CC"/>
              </a:solidFill>
            </a:endParaRPr>
          </a:p>
          <a:p>
            <a:pPr eaLnBrk="1" hangingPunct="1"/>
            <a:endParaRPr lang="en-US" altLang="zh-TW" sz="2200">
              <a:solidFill>
                <a:srgbClr val="3333CC"/>
              </a:solidFill>
            </a:endParaRPr>
          </a:p>
          <a:p>
            <a:pPr eaLnBrk="1" hangingPunct="1"/>
            <a:endParaRPr lang="en-US" altLang="zh-TW" sz="1200">
              <a:solidFill>
                <a:srgbClr val="3333CC"/>
              </a:solidFill>
            </a:endParaRPr>
          </a:p>
          <a:p>
            <a:pPr eaLnBrk="1" hangingPunct="1"/>
            <a:endParaRPr lang="en-US" altLang="zh-TW" sz="2200">
              <a:solidFill>
                <a:srgbClr val="3333CC"/>
              </a:solidFill>
            </a:endParaRPr>
          </a:p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※ The column space of </a:t>
            </a:r>
            <a:r>
              <a:rPr lang="en-US" altLang="zh-TW" sz="2200" i="1">
                <a:solidFill>
                  <a:srgbClr val="3333CC"/>
                </a:solidFill>
              </a:rPr>
              <a:t>A</a:t>
            </a:r>
            <a:r>
              <a:rPr lang="en-US" altLang="zh-TW" sz="2200">
                <a:solidFill>
                  <a:srgbClr val="3333CC"/>
                </a:solidFill>
              </a:rPr>
              <a:t> is as follows, which is just the </a:t>
            </a:r>
            <a:r>
              <a:rPr lang="en-US" altLang="zh-TW" sz="2200" i="1">
                <a:solidFill>
                  <a:srgbClr val="3333CC"/>
                </a:solidFill>
              </a:rPr>
              <a:t>xy</a:t>
            </a:r>
            <a:r>
              <a:rPr lang="en-US" altLang="zh-TW" sz="2200">
                <a:solidFill>
                  <a:srgbClr val="3333CC"/>
                </a:solidFill>
              </a:rPr>
              <a:t>-plane</a:t>
            </a:r>
          </a:p>
          <a:p>
            <a:pPr eaLnBrk="1" hangingPunct="1"/>
            <a:endParaRPr lang="zh-TW" altLang="en-US" sz="2200" i="1">
              <a:solidFill>
                <a:srgbClr val="3333CC"/>
              </a:solidFill>
            </a:endParaRPr>
          </a:p>
        </p:txBody>
      </p:sp>
      <p:graphicFrame>
        <p:nvGraphicFramePr>
          <p:cNvPr id="29698" name="Object 7"/>
          <p:cNvGraphicFramePr>
            <a:graphicFrameLocks noChangeAspect="1"/>
          </p:cNvGraphicFramePr>
          <p:nvPr/>
        </p:nvGraphicFramePr>
        <p:xfrm>
          <a:off x="1633538" y="3429000"/>
          <a:ext cx="5867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2933640" imgH="711000" progId="Equation.DSMT4">
                  <p:embed/>
                </p:oleObj>
              </mc:Choice>
              <mc:Fallback>
                <p:oleObj name="Equation" r:id="rId3" imgW="293364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429000"/>
                        <a:ext cx="5867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214438" y="5364163"/>
          <a:ext cx="6858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5" imgW="3429000" imgH="711000" progId="Equation.DSMT4">
                  <p:embed/>
                </p:oleObj>
              </mc:Choice>
              <mc:Fallback>
                <p:oleObj name="Equation" r:id="rId5" imgW="34290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364163"/>
                        <a:ext cx="6858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84690462-B323-49D6-9713-EC22DB56A44F}" type="slidenum">
              <a:rPr lang="en-US" altLang="zh-TW" sz="1400" smtClean="0">
                <a:ea typeface="新細明體" charset="-120"/>
              </a:rPr>
              <a:pPr eaLnBrk="1" hangingPunct="1"/>
              <a:t>33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0239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7: Finding a basis for the range of a linear transformation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857250" y="1571625"/>
          <a:ext cx="721360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3606480" imgH="1168200" progId="Equation.DSMT4">
                  <p:embed/>
                </p:oleObj>
              </mc:Choice>
              <mc:Fallback>
                <p:oleObj name="Equation" r:id="rId3" imgW="3606480" imgH="116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571625"/>
                        <a:ext cx="721360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15"/>
          <p:cNvSpPr txBox="1">
            <a:spLocks noChangeArrowheads="1"/>
          </p:cNvSpPr>
          <p:nvPr/>
        </p:nvSpPr>
        <p:spPr bwMode="auto">
          <a:xfrm>
            <a:off x="857250" y="4076700"/>
            <a:ext cx="576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Find a basis for the range of </a:t>
            </a:r>
            <a:r>
              <a:rPr lang="en-US" altLang="zh-TW" i="1"/>
              <a:t>T</a:t>
            </a:r>
            <a:endParaRPr lang="en-US" altLang="zh-TW"/>
          </a:p>
        </p:txBody>
      </p:sp>
      <p:sp>
        <p:nvSpPr>
          <p:cNvPr id="30726" name="Rectangle 1026"/>
          <p:cNvSpPr>
            <a:spLocks noChangeArrowheads="1"/>
          </p:cNvSpPr>
          <p:nvPr/>
        </p:nvSpPr>
        <p:spPr bwMode="auto">
          <a:xfrm>
            <a:off x="557213" y="46101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sp>
        <p:nvSpPr>
          <p:cNvPr id="30727" name="Text Box 15"/>
          <p:cNvSpPr txBox="1">
            <a:spLocks noChangeArrowheads="1"/>
          </p:cNvSpPr>
          <p:nvPr/>
        </p:nvSpPr>
        <p:spPr bwMode="auto">
          <a:xfrm>
            <a:off x="1000125" y="5186363"/>
            <a:ext cx="7500938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Since range(</a:t>
            </a:r>
            <a:r>
              <a:rPr lang="en-US" altLang="zh-TW" i="1"/>
              <a:t>T</a:t>
            </a:r>
            <a:r>
              <a:rPr lang="en-US" altLang="zh-TW"/>
              <a:t>) = </a:t>
            </a:r>
            <a:r>
              <a:rPr lang="en-US" altLang="zh-TW" i="1"/>
              <a:t>CS</a:t>
            </a:r>
            <a:r>
              <a:rPr lang="en-US" altLang="zh-TW"/>
              <a:t>(</a:t>
            </a:r>
            <a:r>
              <a:rPr lang="en-US" altLang="zh-TW" i="1"/>
              <a:t>A</a:t>
            </a:r>
            <a:r>
              <a:rPr lang="en-US" altLang="zh-TW"/>
              <a:t>), finding a basis for the range of </a:t>
            </a:r>
            <a:r>
              <a:rPr lang="en-US" altLang="zh-TW" i="1"/>
              <a:t>T</a:t>
            </a:r>
            <a:r>
              <a:rPr lang="en-US" altLang="zh-TW"/>
              <a:t> is equivalent to fining a basis for the column space of </a:t>
            </a:r>
            <a:r>
              <a:rPr lang="en-US" altLang="zh-TW" i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46929507-F536-456D-A9AD-CC1A6E1F19FC}" type="slidenum">
              <a:rPr lang="en-US" altLang="zh-TW" sz="1400" smtClean="0">
                <a:ea typeface="新細明體" charset="-120"/>
              </a:rPr>
              <a:pPr eaLnBrk="1" hangingPunct="1"/>
              <a:t>34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31746" name="Object 1027"/>
          <p:cNvGraphicFramePr>
            <a:graphicFrameLocks noChangeAspect="1"/>
          </p:cNvGraphicFramePr>
          <p:nvPr/>
        </p:nvGraphicFramePr>
        <p:xfrm>
          <a:off x="928688" y="857250"/>
          <a:ext cx="737393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3759120" imgH="914400" progId="Equation.DSMT4">
                  <p:embed/>
                </p:oleObj>
              </mc:Choice>
              <mc:Fallback>
                <p:oleObj name="Equation" r:id="rId3" imgW="3759120" imgH="9144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57250"/>
                        <a:ext cx="7373937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028"/>
          <p:cNvGraphicFramePr>
            <a:graphicFrameLocks noChangeAspect="1"/>
          </p:cNvGraphicFramePr>
          <p:nvPr/>
        </p:nvGraphicFramePr>
        <p:xfrm>
          <a:off x="1543050" y="2617788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617788"/>
                        <a:ext cx="2463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030"/>
          <p:cNvGraphicFramePr>
            <a:graphicFrameLocks noChangeAspect="1"/>
          </p:cNvGraphicFramePr>
          <p:nvPr/>
        </p:nvGraphicFramePr>
        <p:xfrm>
          <a:off x="5372100" y="2617788"/>
          <a:ext cx="2438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7" imgW="1396800" imgH="228600" progId="Equation.3">
                  <p:embed/>
                </p:oleObj>
              </mc:Choice>
              <mc:Fallback>
                <p:oleObj name="Equation" r:id="rId7" imgW="13968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617788"/>
                        <a:ext cx="2438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Oval 1032"/>
          <p:cNvSpPr>
            <a:spLocks noChangeArrowheads="1"/>
          </p:cNvSpPr>
          <p:nvPr/>
        </p:nvSpPr>
        <p:spPr bwMode="auto">
          <a:xfrm>
            <a:off x="5295900" y="928688"/>
            <a:ext cx="304800" cy="3048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2" name="Oval 1033"/>
          <p:cNvSpPr>
            <a:spLocks noChangeArrowheads="1"/>
          </p:cNvSpPr>
          <p:nvPr/>
        </p:nvSpPr>
        <p:spPr bwMode="auto">
          <a:xfrm>
            <a:off x="5797550" y="1338263"/>
            <a:ext cx="304800" cy="3048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3" name="Oval 1034"/>
          <p:cNvSpPr>
            <a:spLocks noChangeArrowheads="1"/>
          </p:cNvSpPr>
          <p:nvPr/>
        </p:nvSpPr>
        <p:spPr bwMode="auto">
          <a:xfrm>
            <a:off x="6804025" y="1785938"/>
            <a:ext cx="304800" cy="304800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1748" name="Object 1035"/>
          <p:cNvGraphicFramePr>
            <a:graphicFrameLocks noChangeAspect="1"/>
          </p:cNvGraphicFramePr>
          <p:nvPr/>
        </p:nvGraphicFramePr>
        <p:xfrm>
          <a:off x="749300" y="3286125"/>
          <a:ext cx="807085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9" imgW="4038480" imgH="1676160" progId="Equation.DSMT4">
                  <p:embed/>
                </p:oleObj>
              </mc:Choice>
              <mc:Fallback>
                <p:oleObj name="Equation" r:id="rId9" imgW="4038480" imgH="167616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286125"/>
                        <a:ext cx="807085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CE59DF98-94A3-4EA2-9269-BE878D8ADB10}" type="slidenum">
              <a:rPr lang="en-US" altLang="zh-TW" sz="1400" smtClean="0">
                <a:ea typeface="新細明體" charset="-120"/>
              </a:rPr>
              <a:pPr eaLnBrk="1" hangingPunct="1"/>
              <a:t>35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395288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Rank of a linear transformation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:</a:t>
            </a:r>
            <a:r>
              <a:rPr lang="en-US" altLang="zh-TW" i="1">
                <a:solidFill>
                  <a:schemeClr val="hlink"/>
                </a:solidFill>
              </a:rPr>
              <a:t>V</a:t>
            </a:r>
            <a:r>
              <a:rPr lang="en-US" altLang="zh-TW">
                <a:solidFill>
                  <a:schemeClr val="hlink"/>
                </a:solidFill>
              </a:rPr>
              <a:t>→</a:t>
            </a:r>
            <a:r>
              <a:rPr lang="en-US" altLang="zh-TW" i="1">
                <a:solidFill>
                  <a:schemeClr val="hlink"/>
                </a:solidFill>
              </a:rPr>
              <a:t>W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zh-TW" altLang="en-US">
                <a:solidFill>
                  <a:schemeClr val="hlink"/>
                </a:solidFill>
              </a:rPr>
              <a:t>線性轉換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zh-TW" altLang="en-US">
                <a:solidFill>
                  <a:schemeClr val="hlink"/>
                </a:solidFill>
              </a:rPr>
              <a:t>的秩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32770" name="Object 9"/>
          <p:cNvGraphicFramePr>
            <a:graphicFrameLocks noChangeAspect="1"/>
          </p:cNvGraphicFramePr>
          <p:nvPr/>
        </p:nvGraphicFramePr>
        <p:xfrm>
          <a:off x="996950" y="1323975"/>
          <a:ext cx="7264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3632040" imgH="203040" progId="Equation.DSMT4">
                  <p:embed/>
                </p:oleObj>
              </mc:Choice>
              <mc:Fallback>
                <p:oleObj name="Equation" r:id="rId3" imgW="36320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323975"/>
                        <a:ext cx="7264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395288" y="2347913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Nullity of a linear transformation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:</a:t>
            </a:r>
            <a:r>
              <a:rPr lang="en-US" altLang="zh-TW" i="1">
                <a:solidFill>
                  <a:schemeClr val="hlink"/>
                </a:solidFill>
              </a:rPr>
              <a:t>V</a:t>
            </a:r>
            <a:r>
              <a:rPr lang="en-US" altLang="zh-TW">
                <a:solidFill>
                  <a:schemeClr val="hlink"/>
                </a:solidFill>
              </a:rPr>
              <a:t>→</a:t>
            </a:r>
            <a:r>
              <a:rPr lang="en-US" altLang="zh-TW" i="1">
                <a:solidFill>
                  <a:schemeClr val="hlink"/>
                </a:solidFill>
              </a:rPr>
              <a:t>W 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zh-TW" altLang="en-US">
                <a:solidFill>
                  <a:schemeClr val="hlink"/>
                </a:solidFill>
              </a:rPr>
              <a:t>線性轉換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zh-TW" altLang="en-US">
                <a:solidFill>
                  <a:schemeClr val="hlink"/>
                </a:solidFill>
              </a:rPr>
              <a:t>的核次數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32771" name="Object 11"/>
          <p:cNvGraphicFramePr>
            <a:graphicFrameLocks noChangeAspect="1"/>
          </p:cNvGraphicFramePr>
          <p:nvPr/>
        </p:nvGraphicFramePr>
        <p:xfrm>
          <a:off x="928688" y="2881313"/>
          <a:ext cx="7289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5" imgW="3644640" imgH="203040" progId="Equation.DSMT4">
                  <p:embed/>
                </p:oleObj>
              </mc:Choice>
              <mc:Fallback>
                <p:oleObj name="Equation" r:id="rId5" imgW="36446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881313"/>
                        <a:ext cx="7289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395288" y="389572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</a:t>
            </a:r>
          </a:p>
        </p:txBody>
      </p:sp>
      <p:graphicFrame>
        <p:nvGraphicFramePr>
          <p:cNvPr id="32772" name="Object 13"/>
          <p:cNvGraphicFramePr>
            <a:graphicFrameLocks noChangeAspect="1"/>
          </p:cNvGraphicFramePr>
          <p:nvPr/>
        </p:nvGraphicFramePr>
        <p:xfrm>
          <a:off x="642938" y="4424363"/>
          <a:ext cx="78581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7" imgW="4025880" imgH="685800" progId="Equation.DSMT4">
                  <p:embed/>
                </p:oleObj>
              </mc:Choice>
              <mc:Fallback>
                <p:oleObj name="Equation" r:id="rId7" imgW="402588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424363"/>
                        <a:ext cx="78581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文字方塊 10"/>
          <p:cNvSpPr txBox="1">
            <a:spLocks noChangeArrowheads="1"/>
          </p:cNvSpPr>
          <p:nvPr/>
        </p:nvSpPr>
        <p:spPr bwMode="auto">
          <a:xfrm>
            <a:off x="285750" y="5842000"/>
            <a:ext cx="8715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※ The dimension of the row (or column) space of a matrix </a:t>
            </a:r>
            <a:r>
              <a:rPr lang="en-US" altLang="zh-TW" sz="2000" i="1">
                <a:solidFill>
                  <a:srgbClr val="0000FF"/>
                </a:solidFill>
              </a:rPr>
              <a:t>A</a:t>
            </a:r>
            <a:r>
              <a:rPr lang="en-US" altLang="zh-TW" sz="2000">
                <a:solidFill>
                  <a:srgbClr val="0000FF"/>
                </a:solidFill>
              </a:rPr>
              <a:t> is called the rank of </a:t>
            </a:r>
            <a:r>
              <a:rPr lang="en-US" altLang="zh-TW" sz="2000" i="1">
                <a:solidFill>
                  <a:srgbClr val="0000FF"/>
                </a:solidFill>
              </a:rPr>
              <a:t>A</a:t>
            </a:r>
          </a:p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※ The dimension of the nullspace of </a:t>
            </a:r>
            <a:r>
              <a:rPr lang="en-US" altLang="zh-TW" sz="2000" i="1">
                <a:solidFill>
                  <a:srgbClr val="0000FF"/>
                </a:solidFill>
              </a:rPr>
              <a:t>A</a:t>
            </a:r>
            <a:r>
              <a:rPr lang="en-US" altLang="zh-TW" sz="2000">
                <a:solidFill>
                  <a:srgbClr val="0000FF"/>
                </a:solidFill>
              </a:rPr>
              <a:t> (                                )  is called the nullity of </a:t>
            </a:r>
            <a:r>
              <a:rPr lang="en-US" altLang="zh-TW" sz="2000" i="1">
                <a:solidFill>
                  <a:srgbClr val="0000FF"/>
                </a:solidFill>
              </a:rPr>
              <a:t>A</a:t>
            </a:r>
            <a:endParaRPr lang="zh-TW" altLang="en-US" sz="2000" i="1">
              <a:solidFill>
                <a:srgbClr val="0000FF"/>
              </a:solidFill>
            </a:endParaRPr>
          </a:p>
        </p:txBody>
      </p:sp>
      <p:sp>
        <p:nvSpPr>
          <p:cNvPr id="32779" name="Rectangle 1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32780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00563" y="6215063"/>
          <a:ext cx="2076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9" imgW="1295280" imgH="203040" progId="Equation.DSMT4">
                  <p:embed/>
                </p:oleObj>
              </mc:Choice>
              <mc:Fallback>
                <p:oleObj name="Equation" r:id="rId9" imgW="1295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215063"/>
                        <a:ext cx="2076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428625" y="3357563"/>
            <a:ext cx="8001000" cy="4286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1800">
                <a:solidFill>
                  <a:srgbClr val="0000FF"/>
                </a:solidFill>
              </a:rPr>
              <a:t>According to the corollary to Thm. 6.3, ker(</a:t>
            </a:r>
            <a:r>
              <a:rPr lang="en-US" altLang="zh-TW" sz="1800" i="1">
                <a:solidFill>
                  <a:srgbClr val="0000FF"/>
                </a:solidFill>
              </a:rPr>
              <a:t>T</a:t>
            </a:r>
            <a:r>
              <a:rPr lang="en-US" altLang="zh-TW" sz="1800">
                <a:solidFill>
                  <a:srgbClr val="0000FF"/>
                </a:solidFill>
              </a:rPr>
              <a:t>) = </a:t>
            </a:r>
            <a:r>
              <a:rPr lang="en-US" altLang="zh-TW" sz="1800" i="1">
                <a:solidFill>
                  <a:srgbClr val="0000FF"/>
                </a:solidFill>
              </a:rPr>
              <a:t>NS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A</a:t>
            </a:r>
            <a:r>
              <a:rPr lang="en-US" altLang="zh-TW" sz="1800">
                <a:solidFill>
                  <a:srgbClr val="0000FF"/>
                </a:solidFill>
              </a:rPr>
              <a:t>), so dim(ker(</a:t>
            </a:r>
            <a:r>
              <a:rPr lang="en-US" altLang="zh-TW" sz="1800" i="1">
                <a:solidFill>
                  <a:srgbClr val="0000FF"/>
                </a:solidFill>
              </a:rPr>
              <a:t>T</a:t>
            </a:r>
            <a:r>
              <a:rPr lang="en-US" altLang="zh-TW" sz="1800">
                <a:solidFill>
                  <a:srgbClr val="0000FF"/>
                </a:solidFill>
              </a:rPr>
              <a:t>)) = dim(</a:t>
            </a:r>
            <a:r>
              <a:rPr lang="en-US" altLang="zh-TW" sz="1800" i="1">
                <a:solidFill>
                  <a:srgbClr val="0000FF"/>
                </a:solidFill>
              </a:rPr>
              <a:t>NS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A</a:t>
            </a:r>
            <a:r>
              <a:rPr lang="en-US" altLang="zh-TW" sz="1800">
                <a:solidFill>
                  <a:srgbClr val="0000FF"/>
                </a:solidFill>
              </a:rPr>
              <a:t>))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428625" y="1785938"/>
            <a:ext cx="8429625" cy="4286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1800">
                <a:solidFill>
                  <a:srgbClr val="0000FF"/>
                </a:solidFill>
              </a:rPr>
              <a:t>According to the corollary to Thm. 6.4, range(</a:t>
            </a:r>
            <a:r>
              <a:rPr lang="en-US" altLang="zh-TW" sz="1800" i="1">
                <a:solidFill>
                  <a:srgbClr val="0000FF"/>
                </a:solidFill>
              </a:rPr>
              <a:t>T</a:t>
            </a:r>
            <a:r>
              <a:rPr lang="en-US" altLang="zh-TW" sz="1800">
                <a:solidFill>
                  <a:srgbClr val="0000FF"/>
                </a:solidFill>
              </a:rPr>
              <a:t>) = C</a:t>
            </a:r>
            <a:r>
              <a:rPr lang="en-US" altLang="zh-TW" sz="1800" i="1">
                <a:solidFill>
                  <a:srgbClr val="0000FF"/>
                </a:solidFill>
              </a:rPr>
              <a:t>S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A</a:t>
            </a:r>
            <a:r>
              <a:rPr lang="en-US" altLang="zh-TW" sz="1800">
                <a:solidFill>
                  <a:srgbClr val="0000FF"/>
                </a:solidFill>
              </a:rPr>
              <a:t>), so dim(range(</a:t>
            </a:r>
            <a:r>
              <a:rPr lang="en-US" altLang="zh-TW" sz="1800" i="1">
                <a:solidFill>
                  <a:srgbClr val="0000FF"/>
                </a:solidFill>
              </a:rPr>
              <a:t>T</a:t>
            </a:r>
            <a:r>
              <a:rPr lang="en-US" altLang="zh-TW" sz="1800">
                <a:solidFill>
                  <a:srgbClr val="0000FF"/>
                </a:solidFill>
              </a:rPr>
              <a:t>)) = dim(</a:t>
            </a:r>
            <a:r>
              <a:rPr lang="en-US" altLang="zh-TW" sz="1800" i="1">
                <a:solidFill>
                  <a:srgbClr val="0000FF"/>
                </a:solidFill>
              </a:rPr>
              <a:t>CS</a:t>
            </a:r>
            <a:r>
              <a:rPr lang="en-US" altLang="zh-TW" sz="1800">
                <a:solidFill>
                  <a:srgbClr val="0000FF"/>
                </a:solidFill>
              </a:rPr>
              <a:t>(</a:t>
            </a:r>
            <a:r>
              <a:rPr lang="en-US" altLang="zh-TW" sz="1800" i="1">
                <a:solidFill>
                  <a:srgbClr val="0000FF"/>
                </a:solidFill>
              </a:rPr>
              <a:t>A</a:t>
            </a:r>
            <a:r>
              <a:rPr lang="en-US" altLang="zh-TW" sz="1800">
                <a:solidFill>
                  <a:srgbClr val="0000FF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6353701-F712-440D-885C-1B06FF55A022}" type="slidenum">
              <a:rPr lang="en-US" altLang="zh-TW" sz="1400" smtClean="0">
                <a:ea typeface="新細明體" charset="-120"/>
              </a:rPr>
              <a:pPr eaLnBrk="1" hangingPunct="1"/>
              <a:t>36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5750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6.5: Sum of rank and nullity</a:t>
            </a:r>
          </a:p>
        </p:txBody>
      </p:sp>
      <p:graphicFrame>
        <p:nvGraphicFramePr>
          <p:cNvPr id="33794" name="Object 14"/>
          <p:cNvGraphicFramePr>
            <a:graphicFrameLocks noChangeAspect="1"/>
          </p:cNvGraphicFramePr>
          <p:nvPr/>
        </p:nvGraphicFramePr>
        <p:xfrm>
          <a:off x="1143000" y="2571750"/>
          <a:ext cx="68421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3784320" imgH="431640" progId="Equation.DSMT4">
                  <p:embed/>
                </p:oleObj>
              </mc:Choice>
              <mc:Fallback>
                <p:oleObj name="Equation" r:id="rId3" imgW="3784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71750"/>
                        <a:ext cx="68421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字方塊 11"/>
          <p:cNvSpPr txBox="1">
            <a:spLocks noChangeArrowheads="1"/>
          </p:cNvSpPr>
          <p:nvPr/>
        </p:nvSpPr>
        <p:spPr bwMode="auto">
          <a:xfrm>
            <a:off x="714375" y="1214438"/>
            <a:ext cx="814387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/>
              <a:t>Let </a:t>
            </a:r>
            <a:r>
              <a:rPr lang="en-US" altLang="zh-TW" i="1"/>
              <a:t>T</a:t>
            </a:r>
            <a:r>
              <a:rPr lang="en-US" altLang="zh-TW"/>
              <a:t>: </a:t>
            </a:r>
            <a:r>
              <a:rPr lang="en-US" altLang="zh-TW" i="1"/>
              <a:t>V</a:t>
            </a:r>
            <a:r>
              <a:rPr lang="en-US" altLang="zh-TW"/>
              <a:t> →</a:t>
            </a:r>
            <a:r>
              <a:rPr lang="en-US" altLang="zh-TW" i="1"/>
              <a:t>W</a:t>
            </a:r>
            <a:r>
              <a:rPr lang="en-US" altLang="zh-TW"/>
              <a:t> be a linear transformation from an </a:t>
            </a:r>
            <a:r>
              <a:rPr lang="en-US" altLang="zh-TW" i="1"/>
              <a:t>n</a:t>
            </a:r>
            <a:r>
              <a:rPr lang="en-US" altLang="zh-TW"/>
              <a:t>-dimensional vector space </a:t>
            </a:r>
            <a:r>
              <a:rPr lang="en-US" altLang="zh-TW" i="1"/>
              <a:t>V</a:t>
            </a:r>
            <a:r>
              <a:rPr lang="en-US" altLang="zh-TW"/>
              <a:t> (i.e. the dim(domain of </a:t>
            </a:r>
            <a:r>
              <a:rPr lang="en-US" altLang="zh-TW" i="1"/>
              <a:t>T</a:t>
            </a:r>
            <a:r>
              <a:rPr lang="en-US" altLang="zh-TW"/>
              <a:t>) is </a:t>
            </a:r>
            <a:r>
              <a:rPr lang="en-US" altLang="zh-TW" i="1"/>
              <a:t>n</a:t>
            </a:r>
            <a:r>
              <a:rPr lang="en-US" altLang="zh-TW"/>
              <a:t>)  into a vector space </a:t>
            </a:r>
            <a:r>
              <a:rPr lang="en-US" altLang="zh-TW" i="1"/>
              <a:t>W</a:t>
            </a:r>
            <a:r>
              <a:rPr lang="en-US" altLang="zh-TW"/>
              <a:t>. Then</a:t>
            </a:r>
            <a:endParaRPr lang="zh-TW" altLang="en-US"/>
          </a:p>
        </p:txBody>
      </p:sp>
      <p:pic>
        <p:nvPicPr>
          <p:cNvPr id="33798" name="Picture 12" descr="FIG6-6"/>
          <p:cNvPicPr>
            <a:picLocks noChangeAspect="1" noChangeArrowheads="1"/>
          </p:cNvPicPr>
          <p:nvPr/>
        </p:nvPicPr>
        <p:blipFill>
          <a:blip r:embed="rId5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00438"/>
            <a:ext cx="357187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文字方塊 12"/>
          <p:cNvSpPr txBox="1">
            <a:spLocks noChangeArrowheads="1"/>
          </p:cNvSpPr>
          <p:nvPr/>
        </p:nvSpPr>
        <p:spPr bwMode="auto">
          <a:xfrm>
            <a:off x="4214813" y="3616325"/>
            <a:ext cx="46434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※ You can image that the dim(domain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) should equals the dim(range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) originally</a:t>
            </a:r>
          </a:p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※ But some dimensions of the domain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 is absorbed by the zero vector in </a:t>
            </a:r>
            <a:r>
              <a:rPr lang="en-US" altLang="zh-TW" sz="2000" i="1">
                <a:solidFill>
                  <a:srgbClr val="0000FF"/>
                </a:solidFill>
              </a:rPr>
              <a:t>W</a:t>
            </a:r>
          </a:p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※ So the dim(range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) is smaller than the dim(domain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) by the number of how many dimensions of  the domain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 are absorbed by the zero vector, which is exactly the dim(kernel of </a:t>
            </a:r>
            <a:r>
              <a:rPr lang="en-US" altLang="zh-TW" sz="2000" i="1">
                <a:solidFill>
                  <a:srgbClr val="0000FF"/>
                </a:solidFill>
              </a:rPr>
              <a:t>T</a:t>
            </a:r>
            <a:r>
              <a:rPr lang="en-US" altLang="zh-TW" sz="2000">
                <a:solidFill>
                  <a:srgbClr val="0000FF"/>
                </a:solidFill>
              </a:rPr>
              <a:t>)</a:t>
            </a:r>
            <a:endParaRPr lang="zh-TW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AB872FF-59CF-4131-8626-1CDDE6984E5D}" type="slidenum">
              <a:rPr lang="en-US" altLang="zh-TW" sz="1400" smtClean="0">
                <a:ea typeface="新細明體" charset="-120"/>
              </a:rPr>
              <a:pPr eaLnBrk="1" hangingPunct="1"/>
              <a:t>37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361950" y="8572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</a:p>
        </p:txBody>
      </p:sp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392113" y="1500188"/>
          <a:ext cx="8620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4025880" imgH="203040" progId="Equation.3">
                  <p:embed/>
                </p:oleObj>
              </mc:Choice>
              <mc:Fallback>
                <p:oleObj name="Equation" r:id="rId3" imgW="4025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500188"/>
                        <a:ext cx="8620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7"/>
          <p:cNvGraphicFramePr>
            <a:graphicFrameLocks noChangeAspect="1"/>
          </p:cNvGraphicFramePr>
          <p:nvPr/>
        </p:nvGraphicFramePr>
        <p:xfrm>
          <a:off x="393700" y="2100263"/>
          <a:ext cx="86788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4343400" imgH="203040" progId="Equation.DSMT4">
                  <p:embed/>
                </p:oleObj>
              </mc:Choice>
              <mc:Fallback>
                <p:oleObj name="Equation" r:id="rId5" imgW="43434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100263"/>
                        <a:ext cx="86788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8"/>
          <p:cNvGraphicFramePr>
            <a:graphicFrameLocks noChangeAspect="1"/>
          </p:cNvGraphicFramePr>
          <p:nvPr/>
        </p:nvGraphicFramePr>
        <p:xfrm>
          <a:off x="428625" y="3227388"/>
          <a:ext cx="4954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7" imgW="2412720" imgH="203040" progId="Equation.3">
                  <p:embed/>
                </p:oleObj>
              </mc:Choice>
              <mc:Fallback>
                <p:oleObj name="Equation" r:id="rId7" imgW="24127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27388"/>
                        <a:ext cx="49545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9"/>
          <p:cNvGraphicFramePr>
            <a:graphicFrameLocks noChangeAspect="1"/>
          </p:cNvGraphicFramePr>
          <p:nvPr/>
        </p:nvGraphicFramePr>
        <p:xfrm>
          <a:off x="396875" y="2671763"/>
          <a:ext cx="79486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9" imgW="3873240" imgH="203040" progId="Equation.DSMT4">
                  <p:embed/>
                </p:oleObj>
              </mc:Choice>
              <mc:Fallback>
                <p:oleObj name="Equation" r:id="rId9" imgW="38732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71763"/>
                        <a:ext cx="79486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文字方塊 12"/>
          <p:cNvSpPr txBox="1">
            <a:spLocks noChangeArrowheads="1"/>
          </p:cNvSpPr>
          <p:nvPr/>
        </p:nvSpPr>
        <p:spPr bwMode="auto">
          <a:xfrm>
            <a:off x="428625" y="4071938"/>
            <a:ext cx="83581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0000FF"/>
                </a:solidFill>
              </a:rPr>
              <a:t>※ Here we only consider that </a:t>
            </a:r>
            <a:r>
              <a:rPr lang="en-US" altLang="zh-TW" sz="2200" i="1">
                <a:solidFill>
                  <a:srgbClr val="0000FF"/>
                </a:solidFill>
              </a:rPr>
              <a:t>T</a:t>
            </a:r>
            <a:r>
              <a:rPr lang="en-US" altLang="zh-TW" sz="2200">
                <a:solidFill>
                  <a:srgbClr val="0000FF"/>
                </a:solidFill>
              </a:rPr>
              <a:t> is represented by an </a:t>
            </a:r>
            <a:r>
              <a:rPr lang="en-US" altLang="zh-TW" sz="2200" i="1">
                <a:solidFill>
                  <a:srgbClr val="0000FF"/>
                </a:solidFill>
              </a:rPr>
              <a:t>m</a:t>
            </a:r>
            <a:r>
              <a:rPr lang="en-US" altLang="zh-TW" sz="2200">
                <a:solidFill>
                  <a:srgbClr val="0000FF"/>
                </a:solidFill>
              </a:rPr>
              <a:t>×</a:t>
            </a:r>
            <a:r>
              <a:rPr lang="en-US" altLang="zh-TW" sz="2200" i="1">
                <a:solidFill>
                  <a:srgbClr val="0000FF"/>
                </a:solidFill>
              </a:rPr>
              <a:t>n</a:t>
            </a:r>
            <a:r>
              <a:rPr lang="en-US" altLang="zh-TW" sz="2200">
                <a:solidFill>
                  <a:srgbClr val="0000FF"/>
                </a:solidFill>
              </a:rPr>
              <a:t> matrix </a:t>
            </a:r>
            <a:r>
              <a:rPr lang="en-US" altLang="zh-TW" sz="2200" i="1">
                <a:solidFill>
                  <a:srgbClr val="0000FF"/>
                </a:solidFill>
              </a:rPr>
              <a:t>A</a:t>
            </a:r>
            <a:r>
              <a:rPr lang="en-US" altLang="zh-TW" sz="2200">
                <a:solidFill>
                  <a:srgbClr val="0000FF"/>
                </a:solidFill>
              </a:rPr>
              <a:t>. In the next section, we will prove that any linear transformation from an </a:t>
            </a:r>
            <a:r>
              <a:rPr lang="en-US" altLang="zh-TW" sz="2200" i="1">
                <a:solidFill>
                  <a:srgbClr val="0000FF"/>
                </a:solidFill>
              </a:rPr>
              <a:t>n</a:t>
            </a:r>
            <a:r>
              <a:rPr lang="en-US" altLang="zh-TW" sz="2200">
                <a:solidFill>
                  <a:srgbClr val="0000FF"/>
                </a:solidFill>
              </a:rPr>
              <a:t>-dimensional space to an </a:t>
            </a:r>
            <a:r>
              <a:rPr lang="en-US" altLang="zh-TW" sz="2200" i="1">
                <a:solidFill>
                  <a:srgbClr val="0000FF"/>
                </a:solidFill>
              </a:rPr>
              <a:t>m</a:t>
            </a:r>
            <a:r>
              <a:rPr lang="en-US" altLang="zh-TW" sz="2200">
                <a:solidFill>
                  <a:srgbClr val="0000FF"/>
                </a:solidFill>
              </a:rPr>
              <a:t>-dimensional space can be represented by </a:t>
            </a:r>
            <a:r>
              <a:rPr lang="en-US" altLang="zh-TW" sz="2200" i="1">
                <a:solidFill>
                  <a:srgbClr val="0000FF"/>
                </a:solidFill>
              </a:rPr>
              <a:t>m</a:t>
            </a:r>
            <a:r>
              <a:rPr lang="en-US" altLang="zh-TW" sz="2200">
                <a:solidFill>
                  <a:srgbClr val="0000FF"/>
                </a:solidFill>
              </a:rPr>
              <a:t>×</a:t>
            </a:r>
            <a:r>
              <a:rPr lang="en-US" altLang="zh-TW" sz="2200" i="1">
                <a:solidFill>
                  <a:srgbClr val="0000FF"/>
                </a:solidFill>
              </a:rPr>
              <a:t>n</a:t>
            </a:r>
            <a:r>
              <a:rPr lang="en-US" altLang="zh-TW" sz="2200">
                <a:solidFill>
                  <a:srgbClr val="0000FF"/>
                </a:solidFill>
              </a:rPr>
              <a:t> matrix </a:t>
            </a:r>
            <a:endParaRPr lang="zh-TW" altLang="en-US" sz="2200">
              <a:solidFill>
                <a:srgbClr val="0000FF"/>
              </a:solidFill>
            </a:endParaRPr>
          </a:p>
        </p:txBody>
      </p:sp>
      <p:sp>
        <p:nvSpPr>
          <p:cNvPr id="34825" name="矩形 11"/>
          <p:cNvSpPr>
            <a:spLocks noChangeArrowheads="1"/>
          </p:cNvSpPr>
          <p:nvPr/>
        </p:nvSpPr>
        <p:spPr bwMode="auto">
          <a:xfrm>
            <a:off x="6429375" y="3130550"/>
            <a:ext cx="2643188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according to Thm. 4.17 where rank(</a:t>
            </a:r>
            <a:r>
              <a:rPr lang="en-US" altLang="zh-TW" sz="1600" i="1">
                <a:solidFill>
                  <a:srgbClr val="FF0000"/>
                </a:solidFill>
              </a:rPr>
              <a:t>A</a:t>
            </a:r>
            <a:r>
              <a:rPr lang="en-US" altLang="zh-TW" sz="1600">
                <a:solidFill>
                  <a:srgbClr val="FF0000"/>
                </a:solidFill>
              </a:rPr>
              <a:t>) + nullity(</a:t>
            </a:r>
            <a:r>
              <a:rPr lang="en-US" altLang="zh-TW" sz="1600" i="1">
                <a:solidFill>
                  <a:srgbClr val="FF0000"/>
                </a:solidFill>
              </a:rPr>
              <a:t>A</a:t>
            </a:r>
            <a:r>
              <a:rPr lang="en-US" altLang="zh-TW" sz="1600">
                <a:solidFill>
                  <a:srgbClr val="FF0000"/>
                </a:solidFill>
              </a:rPr>
              <a:t>) =</a:t>
            </a:r>
            <a:r>
              <a:rPr lang="en-US" altLang="zh-TW" sz="1600" i="1">
                <a:solidFill>
                  <a:srgbClr val="FF0000"/>
                </a:solidFill>
              </a:rPr>
              <a:t> n</a:t>
            </a:r>
            <a:r>
              <a:rPr lang="en-US" altLang="zh-TW" sz="1600">
                <a:solidFill>
                  <a:srgbClr val="FF0000"/>
                </a:solidFill>
              </a:rPr>
              <a:t> </a:t>
            </a:r>
            <a:endParaRPr lang="zh-TW" altLang="en-US" sz="1600">
              <a:solidFill>
                <a:srgbClr val="FF0000"/>
              </a:solidFill>
            </a:endParaRPr>
          </a:p>
        </p:txBody>
      </p:sp>
      <p:cxnSp>
        <p:nvCxnSpPr>
          <p:cNvPr id="34826" name="直線單箭頭接點 13"/>
          <p:cNvCxnSpPr>
            <a:cxnSpLocks noChangeShapeType="1"/>
          </p:cNvCxnSpPr>
          <p:nvPr/>
        </p:nvCxnSpPr>
        <p:spPr bwMode="auto">
          <a:xfrm rot="5400000" flipH="1" flipV="1">
            <a:off x="7481888" y="3052763"/>
            <a:ext cx="179387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6924FD3C-AA5F-47F8-9366-32BEDB88D587}" type="slidenum">
              <a:rPr lang="en-US" altLang="zh-TW" sz="1400" smtClean="0">
                <a:ea typeface="新細明體" charset="-120"/>
              </a:rPr>
              <a:pPr eaLnBrk="1" hangingPunct="1"/>
              <a:t>38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395288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8: Finding the rank and nullity of a linear transformation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673100" y="1512888"/>
          <a:ext cx="818515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4025880" imgH="1180800" progId="Equation.3">
                  <p:embed/>
                </p:oleObj>
              </mc:Choice>
              <mc:Fallback>
                <p:oleObj name="Equation" r:id="rId3" imgW="4025880" imgH="1180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512888"/>
                        <a:ext cx="818515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11188" y="3852863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35843" name="Object 13"/>
          <p:cNvGraphicFramePr>
            <a:graphicFrameLocks noChangeAspect="1"/>
          </p:cNvGraphicFramePr>
          <p:nvPr/>
        </p:nvGraphicFramePr>
        <p:xfrm>
          <a:off x="1011238" y="4402138"/>
          <a:ext cx="64373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3136680" imgH="431640" progId="Equation.3">
                  <p:embed/>
                </p:oleObj>
              </mc:Choice>
              <mc:Fallback>
                <p:oleObj name="Equation" r:id="rId5" imgW="31366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402138"/>
                        <a:ext cx="64373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字方塊 6"/>
          <p:cNvSpPr txBox="1">
            <a:spLocks noChangeArrowheads="1"/>
          </p:cNvSpPr>
          <p:nvPr/>
        </p:nvSpPr>
        <p:spPr bwMode="auto">
          <a:xfrm>
            <a:off x="785813" y="5357813"/>
            <a:ext cx="77866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FF0000"/>
                </a:solidFill>
              </a:rPr>
              <a:t>※ The rank is determined by the number of leading 1’s, and the nullity by the number of free variables (columns without leading 1’s)</a:t>
            </a:r>
            <a:endParaRPr lang="zh-TW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93A439DF-4E5D-41C3-8977-EC7250EAF228}" type="slidenum">
              <a:rPr lang="en-US" altLang="zh-TW" sz="1400" smtClean="0">
                <a:ea typeface="新細明體" charset="-120"/>
              </a:rPr>
              <a:pPr eaLnBrk="1" hangingPunct="1"/>
              <a:t>39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381000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9: Finding the rank and nullity of a linear transformation</a:t>
            </a: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993775" y="1500188"/>
          <a:ext cx="7331075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3632040" imgH="1143000" progId="Equation.DSMT4">
                  <p:embed/>
                </p:oleObj>
              </mc:Choice>
              <mc:Fallback>
                <p:oleObj name="Equation" r:id="rId3" imgW="363204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500188"/>
                        <a:ext cx="7331075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539750" y="3862388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36867" name="Object 5"/>
          <p:cNvGraphicFramePr>
            <a:graphicFrameLocks noChangeAspect="1"/>
          </p:cNvGraphicFramePr>
          <p:nvPr/>
        </p:nvGraphicFramePr>
        <p:xfrm>
          <a:off x="1033463" y="4500563"/>
          <a:ext cx="6651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5" imgW="3327120" imgH="431640" progId="Equation.DSMT4">
                  <p:embed/>
                </p:oleObj>
              </mc:Choice>
              <mc:Fallback>
                <p:oleObj name="Equation" r:id="rId5" imgW="33271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500563"/>
                        <a:ext cx="66516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0"/>
          <p:cNvGraphicFramePr>
            <a:graphicFrameLocks noChangeAspect="1"/>
          </p:cNvGraphicFramePr>
          <p:nvPr/>
        </p:nvGraphicFramePr>
        <p:xfrm>
          <a:off x="1047750" y="5513388"/>
          <a:ext cx="4822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7" imgW="2349360" imgH="203040" progId="Equation.DSMT4">
                  <p:embed/>
                </p:oleObj>
              </mc:Choice>
              <mc:Fallback>
                <p:oleObj name="Equation" r:id="rId7" imgW="2349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513388"/>
                        <a:ext cx="4822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1060450" y="6084888"/>
          <a:ext cx="4821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9" imgW="2349360" imgH="203040" progId="Equation.DSMT4">
                  <p:embed/>
                </p:oleObj>
              </mc:Choice>
              <mc:Fallback>
                <p:oleObj name="Equation" r:id="rId9" imgW="23493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6084888"/>
                        <a:ext cx="48212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64A684E-9FEA-4618-B51F-1E38FF83805A}" type="slidenum">
              <a:rPr lang="en-US" altLang="zh-TW" sz="1400" smtClean="0">
                <a:ea typeface="新細明體" charset="-120"/>
              </a:rPr>
              <a:pPr eaLnBrk="1" hangingPunct="1"/>
              <a:t>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50"/>
            <a:ext cx="7924800" cy="501650"/>
          </a:xfrm>
        </p:spPr>
        <p:txBody>
          <a:bodyPr/>
          <a:lstStyle/>
          <a:p>
            <a:pPr eaLnBrk="1" hangingPunct="1"/>
            <a:r>
              <a:rPr lang="en-US" altLang="zh-TW" smtClean="0"/>
              <a:t>Ex 1: A function from </a:t>
            </a:r>
            <a:r>
              <a:rPr lang="en-US" altLang="zh-TW" i="1" smtClean="0"/>
              <a:t>R</a:t>
            </a:r>
            <a:r>
              <a:rPr lang="en-US" altLang="zh-TW" baseline="30000" smtClean="0"/>
              <a:t>2 </a:t>
            </a:r>
            <a:r>
              <a:rPr lang="en-US" altLang="zh-TW" smtClean="0"/>
              <a:t>into</a:t>
            </a:r>
            <a:r>
              <a:rPr lang="en-US" altLang="zh-TW" smtClean="0">
                <a:latin typeface="標楷體" pitchFamily="65" charset="-120"/>
              </a:rPr>
              <a:t> </a:t>
            </a:r>
            <a:r>
              <a:rPr lang="en-US" altLang="zh-TW" i="1" smtClean="0"/>
              <a:t>R</a:t>
            </a:r>
            <a:r>
              <a:rPr lang="en-US" altLang="zh-TW" baseline="30000" smtClean="0"/>
              <a:t>2</a:t>
            </a:r>
            <a:endParaRPr lang="en-US" altLang="zh-TW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990600" y="1371600"/>
          <a:ext cx="1539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774360" imgH="203040" progId="Equation.3">
                  <p:embed/>
                </p:oleObj>
              </mc:Choice>
              <mc:Fallback>
                <p:oleObj name="Equation" r:id="rId3" imgW="77436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15398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990600" y="1828800"/>
          <a:ext cx="3419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676160" imgH="215640" progId="Equation.3">
                  <p:embed/>
                </p:oleObj>
              </mc:Choice>
              <mc:Fallback>
                <p:oleObj name="Equation" r:id="rId5" imgW="16761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3419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/>
        </p:nvGraphicFramePr>
        <p:xfrm>
          <a:off x="2819400" y="1371600"/>
          <a:ext cx="2019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7" imgW="990360" imgH="228600" progId="Equation.3">
                  <p:embed/>
                </p:oleObj>
              </mc:Choice>
              <mc:Fallback>
                <p:oleObj name="Equation" r:id="rId7" imgW="990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2019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80"/>
          <p:cNvSpPr>
            <a:spLocks noChangeArrowheads="1"/>
          </p:cNvSpPr>
          <p:nvPr/>
        </p:nvSpPr>
        <p:spPr bwMode="auto">
          <a:xfrm>
            <a:off x="611188" y="2286000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(a) Find the image of </a:t>
            </a:r>
            <a:r>
              <a:rPr lang="en-US" altLang="zh-TW" b="1"/>
              <a:t>v</a:t>
            </a:r>
            <a:r>
              <a:rPr lang="en-US" altLang="zh-TW"/>
              <a:t>=(-1,2)  (b) Find the preimage of </a:t>
            </a:r>
            <a:r>
              <a:rPr lang="en-US" altLang="zh-TW" b="1"/>
              <a:t>w</a:t>
            </a:r>
            <a:r>
              <a:rPr lang="en-US" altLang="zh-TW"/>
              <a:t>=(-1,11)</a:t>
            </a:r>
          </a:p>
        </p:txBody>
      </p:sp>
      <p:sp>
        <p:nvSpPr>
          <p:cNvPr id="2061" name="Rectangle 86"/>
          <p:cNvSpPr>
            <a:spLocks noChangeArrowheads="1"/>
          </p:cNvSpPr>
          <p:nvPr/>
        </p:nvSpPr>
        <p:spPr bwMode="auto">
          <a:xfrm>
            <a:off x="357188" y="27432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  <a:endParaRPr lang="en-US" altLang="zh-TW"/>
          </a:p>
        </p:txBody>
      </p:sp>
      <p:graphicFrame>
        <p:nvGraphicFramePr>
          <p:cNvPr id="2053" name="Object 3"/>
          <p:cNvGraphicFramePr>
            <a:graphicFrameLocks noChangeAspect="1"/>
          </p:cNvGraphicFramePr>
          <p:nvPr/>
        </p:nvGraphicFramePr>
        <p:xfrm>
          <a:off x="714375" y="3286125"/>
          <a:ext cx="67087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9" imgW="3377880" imgH="431640" progId="Equation.DSMT4">
                  <p:embed/>
                </p:oleObj>
              </mc:Choice>
              <mc:Fallback>
                <p:oleObj name="Equation" r:id="rId9" imgW="33778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86125"/>
                        <a:ext cx="67087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"/>
          <p:cNvGraphicFramePr>
            <a:graphicFrameLocks noChangeAspect="1"/>
          </p:cNvGraphicFramePr>
          <p:nvPr/>
        </p:nvGraphicFramePr>
        <p:xfrm>
          <a:off x="742950" y="4191000"/>
          <a:ext cx="3108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1" imgW="1523880" imgH="203040" progId="Equation.DSMT4">
                  <p:embed/>
                </p:oleObj>
              </mc:Choice>
              <mc:Fallback>
                <p:oleObj name="Equation" r:id="rId11" imgW="1523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191000"/>
                        <a:ext cx="31083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/>
        </p:nvGraphicFramePr>
        <p:xfrm>
          <a:off x="1304925" y="4648200"/>
          <a:ext cx="4635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3" imgW="2273040" imgH="215640" progId="Equation.3">
                  <p:embed/>
                </p:oleObj>
              </mc:Choice>
              <mc:Fallback>
                <p:oleObj name="Equation" r:id="rId13" imgW="22730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648200"/>
                        <a:ext cx="4635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6"/>
          <p:cNvGraphicFramePr>
            <a:graphicFrameLocks noChangeAspect="1"/>
          </p:cNvGraphicFramePr>
          <p:nvPr/>
        </p:nvGraphicFramePr>
        <p:xfrm>
          <a:off x="1304925" y="5181600"/>
          <a:ext cx="19700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5" imgW="965160" imgH="457200" progId="Equation.3">
                  <p:embed/>
                </p:oleObj>
              </mc:Choice>
              <mc:Fallback>
                <p:oleObj name="Equation" r:id="rId15" imgW="9651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181600"/>
                        <a:ext cx="19700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7"/>
          <p:cNvGraphicFramePr>
            <a:graphicFrameLocks noChangeAspect="1"/>
          </p:cNvGraphicFramePr>
          <p:nvPr/>
        </p:nvGraphicFramePr>
        <p:xfrm>
          <a:off x="1304925" y="6096000"/>
          <a:ext cx="2070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7" imgW="1015920" imgH="215640" progId="Equation.3">
                  <p:embed/>
                </p:oleObj>
              </mc:Choice>
              <mc:Fallback>
                <p:oleObj name="Equation" r:id="rId17" imgW="10159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6096000"/>
                        <a:ext cx="20701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09"/>
          <p:cNvSpPr txBox="1">
            <a:spLocks noChangeArrowheads="1"/>
          </p:cNvSpPr>
          <p:nvPr/>
        </p:nvSpPr>
        <p:spPr bwMode="auto">
          <a:xfrm>
            <a:off x="3421063" y="6067425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Thus {(3, 4)} is the preimage of </a:t>
            </a:r>
            <a:r>
              <a:rPr lang="en-US" altLang="zh-TW" b="1"/>
              <a:t>w</a:t>
            </a:r>
            <a:r>
              <a:rPr lang="en-US" altLang="zh-TW"/>
              <a:t>=(-1, 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8C8F494-CF45-4320-A9B2-C9780982A728}" type="slidenum">
              <a:rPr lang="en-US" altLang="zh-TW" sz="1400" smtClean="0">
                <a:ea typeface="新細明體" charset="-120"/>
              </a:rPr>
              <a:pPr eaLnBrk="1" hangingPunct="1"/>
              <a:t>40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714375" y="1593850"/>
          <a:ext cx="78978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4063680" imgH="888840" progId="Equation.DSMT4">
                  <p:embed/>
                </p:oleObj>
              </mc:Choice>
              <mc:Fallback>
                <p:oleObj name="Equation" r:id="rId3" imgW="406368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93850"/>
                        <a:ext cx="78978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5288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One-to-one (</a:t>
            </a:r>
            <a:r>
              <a:rPr lang="zh-TW" altLang="en-US">
                <a:solidFill>
                  <a:schemeClr val="hlink"/>
                </a:solidFill>
              </a:rPr>
              <a:t>一對一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571625" y="3857625"/>
            <a:ext cx="5786438" cy="2786063"/>
            <a:chOff x="1362" y="2160"/>
            <a:chExt cx="3238" cy="1583"/>
          </a:xfrm>
        </p:grpSpPr>
        <p:pic>
          <p:nvPicPr>
            <p:cNvPr id="37894" name="Picture 12" descr="FIG6-7"/>
            <p:cNvPicPr>
              <a:picLocks noChangeAspect="1" noChangeArrowheads="1"/>
            </p:cNvPicPr>
            <p:nvPr/>
          </p:nvPicPr>
          <p:blipFill>
            <a:blip r:embed="rId5">
              <a:lum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160"/>
              <a:ext cx="3024" cy="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Text Box 14"/>
            <p:cNvSpPr txBox="1">
              <a:spLocks noChangeArrowheads="1"/>
            </p:cNvSpPr>
            <p:nvPr/>
          </p:nvSpPr>
          <p:spPr bwMode="auto">
            <a:xfrm>
              <a:off x="1362" y="3455"/>
              <a:ext cx="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one-to-one</a:t>
              </a:r>
            </a:p>
          </p:txBody>
        </p:sp>
        <p:sp>
          <p:nvSpPr>
            <p:cNvPr id="37896" name="Text Box 15"/>
            <p:cNvSpPr txBox="1">
              <a:spLocks noChangeArrowheads="1"/>
            </p:cNvSpPr>
            <p:nvPr/>
          </p:nvSpPr>
          <p:spPr bwMode="auto">
            <a:xfrm>
              <a:off x="3360" y="3455"/>
              <a:ext cx="1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not one-to-one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4C6D5ED-B472-4C86-8935-A15AB6E1EE19}" type="slidenum">
              <a:rPr lang="en-US" altLang="zh-TW" sz="1400" smtClean="0">
                <a:ea typeface="新細明體" charset="-120"/>
              </a:rPr>
              <a:pPr eaLnBrk="1" hangingPunct="1"/>
              <a:t>41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8923" name="Rectangle 6"/>
          <p:cNvSpPr>
            <a:spLocks noChangeArrowheads="1"/>
          </p:cNvSpPr>
          <p:nvPr/>
        </p:nvSpPr>
        <p:spPr bwMode="auto">
          <a:xfrm>
            <a:off x="395288" y="8366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6.6: One-to-one linear transformation</a:t>
            </a:r>
          </a:p>
        </p:txBody>
      </p:sp>
      <p:graphicFrame>
        <p:nvGraphicFramePr>
          <p:cNvPr id="38914" name="Object 7"/>
          <p:cNvGraphicFramePr>
            <a:graphicFrameLocks noChangeAspect="1"/>
          </p:cNvGraphicFramePr>
          <p:nvPr/>
        </p:nvGraphicFramePr>
        <p:xfrm>
          <a:off x="1541463" y="1428750"/>
          <a:ext cx="5745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" imgW="2908080" imgH="431640" progId="Equation.DSMT4">
                  <p:embed/>
                </p:oleObj>
              </mc:Choice>
              <mc:Fallback>
                <p:oleObj name="Equation" r:id="rId3" imgW="2908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428750"/>
                        <a:ext cx="57451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611188" y="24209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</a:p>
        </p:txBody>
      </p:sp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857250" y="2979738"/>
          <a:ext cx="3632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5" imgW="1815840" imgH="203040" progId="Equation.DSMT4">
                  <p:embed/>
                </p:oleObj>
              </mc:Choice>
              <mc:Fallback>
                <p:oleObj name="Equation" r:id="rId5" imgW="18158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79738"/>
                        <a:ext cx="3632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"/>
          <p:cNvGraphicFramePr>
            <a:graphicFrameLocks noChangeAspect="1"/>
          </p:cNvGraphicFramePr>
          <p:nvPr/>
        </p:nvGraphicFramePr>
        <p:xfrm>
          <a:off x="1428750" y="3525838"/>
          <a:ext cx="586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7" imgW="2933640" imgH="203040" progId="Equation.DSMT4">
                  <p:embed/>
                </p:oleObj>
              </mc:Choice>
              <mc:Fallback>
                <p:oleObj name="Equation" r:id="rId7" imgW="29336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525838"/>
                        <a:ext cx="586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1"/>
          <p:cNvGraphicFramePr>
            <a:graphicFrameLocks noChangeAspect="1"/>
          </p:cNvGraphicFramePr>
          <p:nvPr/>
        </p:nvGraphicFramePr>
        <p:xfrm>
          <a:off x="1511300" y="3995738"/>
          <a:ext cx="1955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9" imgW="977760" imgH="203040" progId="Equation.3">
                  <p:embed/>
                </p:oleObj>
              </mc:Choice>
              <mc:Fallback>
                <p:oleObj name="Equation" r:id="rId9" imgW="97776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995738"/>
                        <a:ext cx="1955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2"/>
          <p:cNvGraphicFramePr>
            <a:graphicFrameLocks noChangeAspect="1"/>
          </p:cNvGraphicFramePr>
          <p:nvPr/>
        </p:nvGraphicFramePr>
        <p:xfrm>
          <a:off x="941388" y="4597400"/>
          <a:ext cx="5054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11" imgW="2527200" imgH="203040" progId="Equation.DSMT4">
                  <p:embed/>
                </p:oleObj>
              </mc:Choice>
              <mc:Fallback>
                <p:oleObj name="Equation" r:id="rId11" imgW="25272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597400"/>
                        <a:ext cx="5054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3"/>
          <p:cNvGraphicFramePr>
            <a:graphicFrameLocks noChangeAspect="1"/>
          </p:cNvGraphicFramePr>
          <p:nvPr/>
        </p:nvGraphicFramePr>
        <p:xfrm>
          <a:off x="1373188" y="5078413"/>
          <a:ext cx="327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13" imgW="1638000" imgH="203040" progId="Equation.3">
                  <p:embed/>
                </p:oleObj>
              </mc:Choice>
              <mc:Fallback>
                <p:oleObj name="Equation" r:id="rId13" imgW="16380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078413"/>
                        <a:ext cx="327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Freeform 15"/>
          <p:cNvSpPr>
            <a:spLocks/>
          </p:cNvSpPr>
          <p:nvPr/>
        </p:nvSpPr>
        <p:spPr bwMode="auto">
          <a:xfrm>
            <a:off x="2597150" y="5434013"/>
            <a:ext cx="304800" cy="228600"/>
          </a:xfrm>
          <a:custGeom>
            <a:avLst/>
            <a:gdLst>
              <a:gd name="T0" fmla="*/ 2147483647 w 192"/>
              <a:gd name="T1" fmla="*/ 2147483647 h 144"/>
              <a:gd name="T2" fmla="*/ 0 w 192"/>
              <a:gd name="T3" fmla="*/ 2147483647 h 144"/>
              <a:gd name="T4" fmla="*/ 0 w 192"/>
              <a:gd name="T5" fmla="*/ 0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192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8920" name="Object 18"/>
          <p:cNvGraphicFramePr>
            <a:graphicFrameLocks noChangeAspect="1"/>
          </p:cNvGraphicFramePr>
          <p:nvPr/>
        </p:nvGraphicFramePr>
        <p:xfrm>
          <a:off x="1382713" y="5883275"/>
          <a:ext cx="4572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15" imgW="2286000" imgH="203040" progId="Equation.DSMT4">
                  <p:embed/>
                </p:oleObj>
              </mc:Choice>
              <mc:Fallback>
                <p:oleObj name="Equation" r:id="rId15" imgW="22860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5883275"/>
                        <a:ext cx="4572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20"/>
          <p:cNvGraphicFramePr>
            <a:graphicFrameLocks noChangeAspect="1"/>
          </p:cNvGraphicFramePr>
          <p:nvPr/>
        </p:nvGraphicFramePr>
        <p:xfrm>
          <a:off x="1357313" y="6383338"/>
          <a:ext cx="7239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17" imgW="3619440" imgH="203040" progId="Equation.DSMT4">
                  <p:embed/>
                </p:oleObj>
              </mc:Choice>
              <mc:Fallback>
                <p:oleObj name="Equation" r:id="rId17" imgW="361944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6383338"/>
                        <a:ext cx="7239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文字方塊 16"/>
          <p:cNvSpPr txBox="1">
            <a:spLocks noChangeArrowheads="1"/>
          </p:cNvSpPr>
          <p:nvPr/>
        </p:nvSpPr>
        <p:spPr bwMode="auto">
          <a:xfrm>
            <a:off x="3038475" y="5467350"/>
            <a:ext cx="596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 is a linear transformation, see Property 3 in Thm. 6.1</a:t>
            </a:r>
            <a:endParaRPr lang="zh-TW" altLang="en-US" sz="2000">
              <a:solidFill>
                <a:srgbClr val="3333CC"/>
              </a:solidFill>
            </a:endParaRPr>
          </a:p>
        </p:txBody>
      </p:sp>
      <p:sp>
        <p:nvSpPr>
          <p:cNvPr id="38927" name="文字方塊 14"/>
          <p:cNvSpPr txBox="1">
            <a:spLocks noChangeArrowheads="1"/>
          </p:cNvSpPr>
          <p:nvPr/>
        </p:nvSpPr>
        <p:spPr bwMode="auto">
          <a:xfrm>
            <a:off x="7358063" y="3219450"/>
            <a:ext cx="1643062" cy="9239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Due to the fact that </a:t>
            </a:r>
            <a:r>
              <a:rPr lang="en-US" altLang="zh-TW" sz="1800" i="1">
                <a:solidFill>
                  <a:srgbClr val="3333CC"/>
                </a:solidFill>
              </a:rPr>
              <a:t>T</a:t>
            </a:r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en-US" altLang="zh-TW" sz="1800" b="1">
                <a:solidFill>
                  <a:srgbClr val="3333CC"/>
                </a:solidFill>
              </a:rPr>
              <a:t>0</a:t>
            </a:r>
            <a:r>
              <a:rPr lang="en-US" altLang="zh-TW" sz="1800">
                <a:solidFill>
                  <a:srgbClr val="3333CC"/>
                </a:solidFill>
              </a:rPr>
              <a:t>) = </a:t>
            </a:r>
            <a:r>
              <a:rPr lang="en-US" altLang="zh-TW" sz="1800" b="1">
                <a:solidFill>
                  <a:srgbClr val="3333CC"/>
                </a:solidFill>
              </a:rPr>
              <a:t>0</a:t>
            </a:r>
            <a:r>
              <a:rPr lang="en-US" altLang="zh-TW" sz="1800">
                <a:solidFill>
                  <a:srgbClr val="3333CC"/>
                </a:solidFill>
              </a:rPr>
              <a:t> in Thm. 6.1</a:t>
            </a:r>
            <a:endParaRPr lang="zh-TW" altLang="en-US" sz="18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63843F02-6804-45F0-9EAF-DBFEE37FC24D}" type="slidenum">
              <a:rPr lang="en-US" altLang="zh-TW" sz="1400" smtClean="0">
                <a:ea typeface="新細明體" charset="-120"/>
              </a:rPr>
              <a:pPr eaLnBrk="1" hangingPunct="1"/>
              <a:t>42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395288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10: One-to-one and not one-to-one linear transformation</a:t>
            </a:r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688975" y="1571625"/>
          <a:ext cx="84248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4165560" imgH="431640" progId="Equation.DSMT4">
                  <p:embed/>
                </p:oleObj>
              </mc:Choice>
              <mc:Fallback>
                <p:oleObj name="Equation" r:id="rId3" imgW="4165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571625"/>
                        <a:ext cx="84248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3"/>
          <p:cNvGraphicFramePr>
            <a:graphicFrameLocks noChangeAspect="1"/>
          </p:cNvGraphicFramePr>
          <p:nvPr/>
        </p:nvGraphicFramePr>
        <p:xfrm>
          <a:off x="785813" y="3181350"/>
          <a:ext cx="7053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3504960" imgH="228600" progId="Equation.DSMT4">
                  <p:embed/>
                </p:oleObj>
              </mc:Choice>
              <mc:Fallback>
                <p:oleObj name="Equation" r:id="rId5" imgW="35049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181350"/>
                        <a:ext cx="70532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文字方塊 7"/>
          <p:cNvSpPr txBox="1">
            <a:spLocks noChangeArrowheads="1"/>
          </p:cNvSpPr>
          <p:nvPr/>
        </p:nvSpPr>
        <p:spPr bwMode="auto">
          <a:xfrm>
            <a:off x="1143000" y="2500313"/>
            <a:ext cx="714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CC"/>
                </a:solidFill>
              </a:rPr>
              <a:t>because its kernel consists of only the </a:t>
            </a:r>
            <a:r>
              <a:rPr lang="en-US" altLang="zh-TW" i="1">
                <a:solidFill>
                  <a:srgbClr val="3333CC"/>
                </a:solidFill>
              </a:rPr>
              <a:t>m</a:t>
            </a:r>
            <a:r>
              <a:rPr lang="en-US" altLang="zh-TW">
                <a:solidFill>
                  <a:srgbClr val="3333CC"/>
                </a:solidFill>
              </a:rPr>
              <a:t>×</a:t>
            </a:r>
            <a:r>
              <a:rPr lang="en-US" altLang="zh-TW" i="1">
                <a:solidFill>
                  <a:srgbClr val="3333CC"/>
                </a:solidFill>
              </a:rPr>
              <a:t>n</a:t>
            </a:r>
            <a:r>
              <a:rPr lang="en-US" altLang="zh-TW">
                <a:solidFill>
                  <a:srgbClr val="3333CC"/>
                </a:solidFill>
              </a:rPr>
              <a:t> zero matrix</a:t>
            </a:r>
            <a:endParaRPr lang="zh-TW" altLang="en-US">
              <a:solidFill>
                <a:srgbClr val="3333CC"/>
              </a:solidFill>
            </a:endParaRPr>
          </a:p>
        </p:txBody>
      </p:sp>
      <p:sp>
        <p:nvSpPr>
          <p:cNvPr id="39943" name="文字方塊 8"/>
          <p:cNvSpPr txBox="1">
            <a:spLocks noChangeArrowheads="1"/>
          </p:cNvSpPr>
          <p:nvPr/>
        </p:nvSpPr>
        <p:spPr bwMode="auto">
          <a:xfrm>
            <a:off x="1143000" y="3681413"/>
            <a:ext cx="714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CC"/>
                </a:solidFill>
              </a:rPr>
              <a:t>because its kernel is all of </a:t>
            </a:r>
            <a:r>
              <a:rPr lang="en-US" altLang="zh-TW" i="1">
                <a:solidFill>
                  <a:srgbClr val="3333CC"/>
                </a:solidFill>
              </a:rPr>
              <a:t>R</a:t>
            </a:r>
            <a:r>
              <a:rPr lang="en-US" altLang="zh-TW" baseline="30000">
                <a:solidFill>
                  <a:srgbClr val="3333CC"/>
                </a:solidFill>
              </a:rPr>
              <a:t>3</a:t>
            </a:r>
            <a:endParaRPr lang="zh-TW" altLang="en-US" baseline="30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0159B57E-C18B-412E-BFD9-E0EE52E1CFD2}" type="slidenum">
              <a:rPr lang="en-US" altLang="zh-TW" sz="1400" smtClean="0">
                <a:ea typeface="新細明體" charset="-120"/>
              </a:rPr>
              <a:pPr eaLnBrk="1" hangingPunct="1"/>
              <a:t>43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1143000" y="1558925"/>
          <a:ext cx="6883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3441600" imgH="431640" progId="Equation.3">
                  <p:embed/>
                </p:oleObj>
              </mc:Choice>
              <mc:Fallback>
                <p:oleObj name="Equation" r:id="rId3" imgW="34416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58925"/>
                        <a:ext cx="6883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95288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Onto (</a:t>
            </a:r>
            <a:r>
              <a:rPr lang="zh-TW" altLang="en-US">
                <a:solidFill>
                  <a:schemeClr val="hlink"/>
                </a:solidFill>
              </a:rPr>
              <a:t>映成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1071563" y="2492375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 is onto </a:t>
            </a:r>
            <a:r>
              <a:rPr lang="en-US" altLang="zh-TW" i="1"/>
              <a:t>W</a:t>
            </a:r>
            <a:r>
              <a:rPr lang="en-US" altLang="zh-TW"/>
              <a:t> when </a:t>
            </a:r>
            <a:r>
              <a:rPr lang="en-US" altLang="zh-TW" i="1"/>
              <a:t>W</a:t>
            </a:r>
            <a:r>
              <a:rPr lang="en-US" altLang="zh-TW"/>
              <a:t> is equal to the range of 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95288" y="31432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6.7: Onto linear transformations</a:t>
            </a:r>
          </a:p>
        </p:txBody>
      </p:sp>
      <p:sp>
        <p:nvSpPr>
          <p:cNvPr id="40968" name="文字方塊 7"/>
          <p:cNvSpPr txBox="1">
            <a:spLocks noChangeArrowheads="1"/>
          </p:cNvSpPr>
          <p:nvPr/>
        </p:nvSpPr>
        <p:spPr bwMode="auto">
          <a:xfrm>
            <a:off x="785813" y="3714750"/>
            <a:ext cx="7929562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/>
              <a:t>Let </a:t>
            </a:r>
            <a:r>
              <a:rPr lang="en-US" altLang="zh-TW" i="1"/>
              <a:t>T</a:t>
            </a:r>
            <a:r>
              <a:rPr lang="en-US" altLang="zh-TW"/>
              <a:t>: </a:t>
            </a:r>
            <a:r>
              <a:rPr lang="en-US" altLang="zh-TW" i="1"/>
              <a:t>V → W</a:t>
            </a:r>
            <a:r>
              <a:rPr lang="en-US" altLang="zh-TW"/>
              <a:t> be a linear transformation, where </a:t>
            </a:r>
            <a:r>
              <a:rPr lang="en-US" altLang="zh-TW" i="1"/>
              <a:t>W</a:t>
            </a:r>
            <a:r>
              <a:rPr lang="en-US" altLang="zh-TW"/>
              <a:t> is finite dimensional. Then </a:t>
            </a:r>
            <a:r>
              <a:rPr lang="en-US" altLang="zh-TW" i="1"/>
              <a:t>T</a:t>
            </a:r>
            <a:r>
              <a:rPr lang="en-US" altLang="zh-TW"/>
              <a:t> is onto if and only if the rank of </a:t>
            </a:r>
            <a:r>
              <a:rPr lang="en-US" altLang="zh-TW" i="1"/>
              <a:t>T</a:t>
            </a:r>
            <a:r>
              <a:rPr lang="en-US" altLang="zh-TW"/>
              <a:t> is equal to the dimension of </a:t>
            </a:r>
            <a:r>
              <a:rPr lang="en-US" altLang="zh-TW" i="1"/>
              <a:t>W</a:t>
            </a:r>
            <a:endParaRPr lang="zh-TW" altLang="en-US" i="1"/>
          </a:p>
        </p:txBody>
      </p:sp>
      <p:graphicFrame>
        <p:nvGraphicFramePr>
          <p:cNvPr id="40963" name="Object 14"/>
          <p:cNvGraphicFramePr>
            <a:graphicFrameLocks noChangeAspect="1"/>
          </p:cNvGraphicFramePr>
          <p:nvPr/>
        </p:nvGraphicFramePr>
        <p:xfrm>
          <a:off x="2071688" y="5214938"/>
          <a:ext cx="45005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2286000" imgH="203040" progId="Equation.3">
                  <p:embed/>
                </p:oleObj>
              </mc:Choice>
              <mc:Fallback>
                <p:oleObj name="Equation" r:id="rId5" imgW="22860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214938"/>
                        <a:ext cx="45005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69" name="直線接點 10"/>
          <p:cNvCxnSpPr>
            <a:cxnSpLocks noChangeShapeType="1"/>
          </p:cNvCxnSpPr>
          <p:nvPr/>
        </p:nvCxnSpPr>
        <p:spPr bwMode="auto">
          <a:xfrm rot="5400000">
            <a:off x="3106738" y="5680075"/>
            <a:ext cx="2143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文字方塊 11"/>
          <p:cNvSpPr txBox="1">
            <a:spLocks noChangeArrowheads="1"/>
          </p:cNvSpPr>
          <p:nvPr/>
        </p:nvSpPr>
        <p:spPr bwMode="auto">
          <a:xfrm>
            <a:off x="2214563" y="5786438"/>
            <a:ext cx="2000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The definition of the rank of a linear transformation</a:t>
            </a:r>
            <a:endParaRPr lang="zh-TW" altLang="en-US" sz="1800">
              <a:solidFill>
                <a:srgbClr val="FF0000"/>
              </a:solidFill>
            </a:endParaRPr>
          </a:p>
        </p:txBody>
      </p:sp>
      <p:cxnSp>
        <p:nvCxnSpPr>
          <p:cNvPr id="40971" name="直線接點 12"/>
          <p:cNvCxnSpPr>
            <a:cxnSpLocks noChangeShapeType="1"/>
          </p:cNvCxnSpPr>
          <p:nvPr/>
        </p:nvCxnSpPr>
        <p:spPr bwMode="auto">
          <a:xfrm rot="5400000">
            <a:off x="5322888" y="5667375"/>
            <a:ext cx="214312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文字方塊 13"/>
          <p:cNvSpPr txBox="1">
            <a:spLocks noChangeArrowheads="1"/>
          </p:cNvSpPr>
          <p:nvPr/>
        </p:nvSpPr>
        <p:spPr bwMode="auto">
          <a:xfrm>
            <a:off x="4714875" y="5773738"/>
            <a:ext cx="164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The definition of onto linear transformations</a:t>
            </a:r>
            <a:endParaRPr lang="zh-TW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C417A0C8-C1E2-4C4F-AD26-7663DF776531}" type="slidenum">
              <a:rPr lang="en-US" altLang="zh-TW" sz="1400" smtClean="0">
                <a:ea typeface="新細明體" charset="-120"/>
              </a:rPr>
              <a:pPr eaLnBrk="1" hangingPunct="1"/>
              <a:t>44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395288" y="92868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6.8: One-to-one and onto linear transformations</a:t>
            </a:r>
          </a:p>
        </p:txBody>
      </p:sp>
      <p:graphicFrame>
        <p:nvGraphicFramePr>
          <p:cNvPr id="41986" name="Object 16"/>
          <p:cNvGraphicFramePr>
            <a:graphicFrameLocks noChangeAspect="1"/>
          </p:cNvGraphicFramePr>
          <p:nvPr/>
        </p:nvGraphicFramePr>
        <p:xfrm>
          <a:off x="500063" y="1500188"/>
          <a:ext cx="8502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4203360" imgH="431640" progId="Equation.DSMT4">
                  <p:embed/>
                </p:oleObj>
              </mc:Choice>
              <mc:Fallback>
                <p:oleObj name="Equation" r:id="rId3" imgW="42033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00188"/>
                        <a:ext cx="85026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500063" y="24669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</a:p>
        </p:txBody>
      </p:sp>
      <p:graphicFrame>
        <p:nvGraphicFramePr>
          <p:cNvPr id="41987" name="Object 18"/>
          <p:cNvGraphicFramePr>
            <a:graphicFrameLocks noChangeAspect="1"/>
          </p:cNvGraphicFramePr>
          <p:nvPr/>
        </p:nvGraphicFramePr>
        <p:xfrm>
          <a:off x="673100" y="3000375"/>
          <a:ext cx="75072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5" imgW="3720960" imgH="203040" progId="Equation.DSMT4">
                  <p:embed/>
                </p:oleObj>
              </mc:Choice>
              <mc:Fallback>
                <p:oleObj name="Equation" r:id="rId5" imgW="372096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000375"/>
                        <a:ext cx="75072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9"/>
          <p:cNvGraphicFramePr>
            <a:graphicFrameLocks noChangeAspect="1"/>
          </p:cNvGraphicFramePr>
          <p:nvPr/>
        </p:nvGraphicFramePr>
        <p:xfrm>
          <a:off x="1143000" y="3429000"/>
          <a:ext cx="6146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7" imgW="3073320" imgH="304560" progId="Equation.3">
                  <p:embed/>
                </p:oleObj>
              </mc:Choice>
              <mc:Fallback>
                <p:oleObj name="Equation" r:id="rId7" imgW="307332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6146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21"/>
          <p:cNvGraphicFramePr>
            <a:graphicFrameLocks noChangeAspect="1"/>
          </p:cNvGraphicFramePr>
          <p:nvPr/>
        </p:nvGraphicFramePr>
        <p:xfrm>
          <a:off x="1093788" y="4237038"/>
          <a:ext cx="3049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9" imgW="1511280" imgH="203040" progId="Equation.DSMT4">
                  <p:embed/>
                </p:oleObj>
              </mc:Choice>
              <mc:Fallback>
                <p:oleObj name="Equation" r:id="rId9" imgW="151128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237038"/>
                        <a:ext cx="3049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23"/>
          <p:cNvGraphicFramePr>
            <a:graphicFrameLocks noChangeAspect="1"/>
          </p:cNvGraphicFramePr>
          <p:nvPr/>
        </p:nvGraphicFramePr>
        <p:xfrm>
          <a:off x="1135063" y="5484813"/>
          <a:ext cx="793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1" imgW="3936960" imgH="304560" progId="Equation.3">
                  <p:embed/>
                </p:oleObj>
              </mc:Choice>
              <mc:Fallback>
                <p:oleObj name="Equation" r:id="rId11" imgW="393696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484813"/>
                        <a:ext cx="793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24"/>
          <p:cNvGraphicFramePr>
            <a:graphicFrameLocks noChangeAspect="1"/>
          </p:cNvGraphicFramePr>
          <p:nvPr/>
        </p:nvGraphicFramePr>
        <p:xfrm>
          <a:off x="1127125" y="6308725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3" imgW="1612800" imgH="203040" progId="Equation.DSMT4">
                  <p:embed/>
                </p:oleObj>
              </mc:Choice>
              <mc:Fallback>
                <p:oleObj name="Equation" r:id="rId13" imgW="161280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6308725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26"/>
          <p:cNvGraphicFramePr>
            <a:graphicFrameLocks noChangeAspect="1"/>
          </p:cNvGraphicFramePr>
          <p:nvPr/>
        </p:nvGraphicFramePr>
        <p:xfrm>
          <a:off x="571500" y="5165725"/>
          <a:ext cx="6448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5" imgW="3200400" imgH="203040" progId="Equation.3">
                  <p:embed/>
                </p:oleObj>
              </mc:Choice>
              <mc:Fallback>
                <p:oleObj name="Equation" r:id="rId15" imgW="320040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165725"/>
                        <a:ext cx="6448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文字方塊 17"/>
          <p:cNvSpPr txBox="1">
            <a:spLocks noChangeArrowheads="1"/>
          </p:cNvSpPr>
          <p:nvPr/>
        </p:nvSpPr>
        <p:spPr bwMode="auto">
          <a:xfrm>
            <a:off x="5429250" y="4000500"/>
            <a:ext cx="3571875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According to the definition of dimension (on p.227) that if a vector space </a:t>
            </a:r>
            <a:r>
              <a:rPr lang="en-US" altLang="zh-TW" sz="1600" i="1">
                <a:solidFill>
                  <a:srgbClr val="FF0000"/>
                </a:solidFill>
              </a:rPr>
              <a:t>V</a:t>
            </a:r>
            <a:r>
              <a:rPr lang="en-US" altLang="zh-TW" sz="1600">
                <a:solidFill>
                  <a:srgbClr val="FF0000"/>
                </a:solidFill>
              </a:rPr>
              <a:t> consists of the zero vector alone, the dimension of </a:t>
            </a:r>
            <a:r>
              <a:rPr lang="en-US" altLang="zh-TW" sz="1600" i="1">
                <a:solidFill>
                  <a:srgbClr val="FF0000"/>
                </a:solidFill>
              </a:rPr>
              <a:t>V</a:t>
            </a:r>
            <a:r>
              <a:rPr lang="en-US" altLang="zh-TW" sz="1600">
                <a:solidFill>
                  <a:srgbClr val="FF0000"/>
                </a:solidFill>
              </a:rPr>
              <a:t> is defined as zero</a:t>
            </a:r>
            <a:endParaRPr lang="zh-TW" altLang="en-US" sz="1600">
              <a:solidFill>
                <a:srgbClr val="FF0000"/>
              </a:solidFill>
            </a:endParaRPr>
          </a:p>
        </p:txBody>
      </p:sp>
      <p:cxnSp>
        <p:nvCxnSpPr>
          <p:cNvPr id="41997" name="直線單箭頭接點 19"/>
          <p:cNvCxnSpPr>
            <a:cxnSpLocks noChangeShapeType="1"/>
          </p:cNvCxnSpPr>
          <p:nvPr/>
        </p:nvCxnSpPr>
        <p:spPr bwMode="auto">
          <a:xfrm rot="5400000" flipH="1" flipV="1">
            <a:off x="7451725" y="3643313"/>
            <a:ext cx="715963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直線單箭頭接點 21"/>
          <p:cNvCxnSpPr>
            <a:cxnSpLocks noChangeShapeType="1"/>
          </p:cNvCxnSpPr>
          <p:nvPr/>
        </p:nvCxnSpPr>
        <p:spPr bwMode="auto">
          <a:xfrm rot="5400000">
            <a:off x="6934994" y="5436394"/>
            <a:ext cx="70485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486775" y="6500813"/>
            <a:ext cx="585788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E047AEBB-2BC9-40F9-AF94-E49B4AF52199}" type="slidenum">
              <a:rPr lang="en-US" altLang="zh-TW" sz="1400" smtClean="0">
                <a:ea typeface="新細明體" charset="-120"/>
              </a:rPr>
              <a:pPr eaLnBrk="1" hangingPunct="1"/>
              <a:t>45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3016" name="Rectangle 2"/>
          <p:cNvSpPr>
            <a:spLocks noChangeArrowheads="1"/>
          </p:cNvSpPr>
          <p:nvPr/>
        </p:nvSpPr>
        <p:spPr bwMode="auto">
          <a:xfrm>
            <a:off x="392113" y="8366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11:</a:t>
            </a:r>
          </a:p>
        </p:txBody>
      </p:sp>
      <p:graphicFrame>
        <p:nvGraphicFramePr>
          <p:cNvPr id="43010" name="Object 0"/>
          <p:cNvGraphicFramePr>
            <a:graphicFrameLocks noChangeAspect="1"/>
          </p:cNvGraphicFramePr>
          <p:nvPr/>
        </p:nvGraphicFramePr>
        <p:xfrm>
          <a:off x="571500" y="1322388"/>
          <a:ext cx="85359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3" imgW="4724280" imgH="457200" progId="Equation.DSMT4">
                  <p:embed/>
                </p:oleObj>
              </mc:Choice>
              <mc:Fallback>
                <p:oleObj name="Equation" r:id="rId3" imgW="472428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22388"/>
                        <a:ext cx="85359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"/>
          <p:cNvGraphicFramePr>
            <a:graphicFrameLocks noChangeAspect="1"/>
          </p:cNvGraphicFramePr>
          <p:nvPr/>
        </p:nvGraphicFramePr>
        <p:xfrm>
          <a:off x="695325" y="2203450"/>
          <a:ext cx="1747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5" imgW="1155600" imgH="711000" progId="Equation.DSMT4">
                  <p:embed/>
                </p:oleObj>
              </mc:Choice>
              <mc:Fallback>
                <p:oleObj name="Equation" r:id="rId5" imgW="115560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203450"/>
                        <a:ext cx="1747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747963" y="2203450"/>
          <a:ext cx="1427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7" imgW="952200" imgH="711000" progId="Equation.DSMT4">
                  <p:embed/>
                </p:oleObj>
              </mc:Choice>
              <mc:Fallback>
                <p:oleObj name="Equation" r:id="rId7" imgW="952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2203450"/>
                        <a:ext cx="14271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4467225" y="2409825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409825"/>
                        <a:ext cx="182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6696075" y="2228850"/>
          <a:ext cx="175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11" imgW="1168200" imgH="711000" progId="Equation.DSMT4">
                  <p:embed/>
                </p:oleObj>
              </mc:Choice>
              <mc:Fallback>
                <p:oleObj name="Equation" r:id="rId11" imgW="11682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228850"/>
                        <a:ext cx="175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14"/>
          <p:cNvSpPr>
            <a:spLocks noChangeArrowheads="1"/>
          </p:cNvSpPr>
          <p:nvPr/>
        </p:nvSpPr>
        <p:spPr bwMode="auto">
          <a:xfrm>
            <a:off x="571500" y="3286125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141589" name="Group 277"/>
          <p:cNvGraphicFramePr>
            <a:graphicFrameLocks noGrp="1"/>
          </p:cNvGraphicFramePr>
          <p:nvPr/>
        </p:nvGraphicFramePr>
        <p:xfrm>
          <a:off x="1071563" y="4481513"/>
          <a:ext cx="7391400" cy="2303462"/>
        </p:xfrm>
        <a:graphic>
          <a:graphicData uri="http://schemas.openxmlformats.org/drawingml/2006/table">
            <a:tbl>
              <a:tblPr/>
              <a:tblGrid>
                <a:gridCol w="1524000"/>
                <a:gridCol w="1676400"/>
                <a:gridCol w="1066800"/>
                <a:gridCol w="1143000"/>
                <a:gridCol w="1066800"/>
                <a:gridCol w="914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→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dim(domain of 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)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rank(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)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(2)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nullity(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onto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(a) 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→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(b) 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→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(c) 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→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(d) 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→</a:t>
                      </a: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3049" name="直線接點 13"/>
          <p:cNvCxnSpPr>
            <a:cxnSpLocks noChangeShapeType="1"/>
          </p:cNvCxnSpPr>
          <p:nvPr/>
        </p:nvCxnSpPr>
        <p:spPr bwMode="auto">
          <a:xfrm rot="5400000">
            <a:off x="4572000" y="4500563"/>
            <a:ext cx="144463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文字方塊 15"/>
          <p:cNvSpPr txBox="1">
            <a:spLocks noChangeArrowheads="1"/>
          </p:cNvSpPr>
          <p:nvPr/>
        </p:nvSpPr>
        <p:spPr bwMode="auto">
          <a:xfrm>
            <a:off x="3857625" y="3279775"/>
            <a:ext cx="1214438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= dim(range of </a:t>
            </a:r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)  </a:t>
            </a:r>
          </a:p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= # of leading 1’s</a:t>
            </a:r>
            <a:endParaRPr lang="zh-TW" altLang="en-US" sz="1600">
              <a:solidFill>
                <a:srgbClr val="FF0000"/>
              </a:solidFill>
            </a:endParaRPr>
          </a:p>
        </p:txBody>
      </p:sp>
      <p:cxnSp>
        <p:nvCxnSpPr>
          <p:cNvPr id="43051" name="直線接點 16"/>
          <p:cNvCxnSpPr>
            <a:cxnSpLocks noChangeShapeType="1"/>
          </p:cNvCxnSpPr>
          <p:nvPr/>
        </p:nvCxnSpPr>
        <p:spPr bwMode="auto">
          <a:xfrm rot="5400000">
            <a:off x="5715794" y="4499769"/>
            <a:ext cx="142875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2" name="文字方塊 17"/>
          <p:cNvSpPr txBox="1">
            <a:spLocks noChangeArrowheads="1"/>
          </p:cNvSpPr>
          <p:nvPr/>
        </p:nvSpPr>
        <p:spPr bwMode="auto">
          <a:xfrm>
            <a:off x="5143500" y="3786188"/>
            <a:ext cx="1214438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= (1) – (2) = dim(ker(</a:t>
            </a:r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))</a:t>
            </a:r>
            <a:endParaRPr lang="zh-TW" altLang="en-US" sz="1600">
              <a:solidFill>
                <a:srgbClr val="FF0000"/>
              </a:solidFill>
            </a:endParaRPr>
          </a:p>
        </p:txBody>
      </p:sp>
      <p:cxnSp>
        <p:nvCxnSpPr>
          <p:cNvPr id="43053" name="直線接點 18"/>
          <p:cNvCxnSpPr>
            <a:cxnSpLocks noChangeShapeType="1"/>
          </p:cNvCxnSpPr>
          <p:nvPr/>
        </p:nvCxnSpPr>
        <p:spPr bwMode="auto">
          <a:xfrm rot="5400000">
            <a:off x="7001669" y="4499769"/>
            <a:ext cx="142875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4" name="文字方塊 19"/>
          <p:cNvSpPr txBox="1">
            <a:spLocks noChangeArrowheads="1"/>
          </p:cNvSpPr>
          <p:nvPr/>
        </p:nvSpPr>
        <p:spPr bwMode="auto">
          <a:xfrm>
            <a:off x="6429375" y="3527425"/>
            <a:ext cx="1285875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If nullity(</a:t>
            </a:r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) = dim(ker(</a:t>
            </a:r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)) = 0</a:t>
            </a:r>
            <a:endParaRPr lang="zh-TW" altLang="en-US" sz="1600">
              <a:solidFill>
                <a:srgbClr val="FF0000"/>
              </a:solidFill>
            </a:endParaRPr>
          </a:p>
        </p:txBody>
      </p:sp>
      <p:cxnSp>
        <p:nvCxnSpPr>
          <p:cNvPr id="43055" name="直線接點 20"/>
          <p:cNvCxnSpPr>
            <a:cxnSpLocks noChangeShapeType="1"/>
          </p:cNvCxnSpPr>
          <p:nvPr/>
        </p:nvCxnSpPr>
        <p:spPr bwMode="auto">
          <a:xfrm rot="5400000">
            <a:off x="8001794" y="4499769"/>
            <a:ext cx="142875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6" name="文字方塊 21"/>
          <p:cNvSpPr txBox="1">
            <a:spLocks noChangeArrowheads="1"/>
          </p:cNvSpPr>
          <p:nvPr/>
        </p:nvSpPr>
        <p:spPr bwMode="auto">
          <a:xfrm>
            <a:off x="7786688" y="3527425"/>
            <a:ext cx="121443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If rank(</a:t>
            </a:r>
            <a:r>
              <a:rPr lang="en-US" altLang="zh-TW" sz="1600" i="1">
                <a:solidFill>
                  <a:srgbClr val="FF0000"/>
                </a:solidFill>
              </a:rPr>
              <a:t>T</a:t>
            </a:r>
            <a:r>
              <a:rPr lang="en-US" altLang="zh-TW" sz="1600">
                <a:solidFill>
                  <a:srgbClr val="FF0000"/>
                </a:solidFill>
              </a:rPr>
              <a:t>) = dim(</a:t>
            </a:r>
            <a:r>
              <a:rPr lang="en-US" altLang="zh-TW" sz="1600" i="1">
                <a:solidFill>
                  <a:srgbClr val="FF0000"/>
                </a:solidFill>
              </a:rPr>
              <a:t>R</a:t>
            </a:r>
            <a:r>
              <a:rPr lang="en-US" altLang="zh-TW" sz="1600" i="1" baseline="30000">
                <a:solidFill>
                  <a:srgbClr val="FF0000"/>
                </a:solidFill>
              </a:rPr>
              <a:t>m</a:t>
            </a:r>
            <a:r>
              <a:rPr lang="en-US" altLang="zh-TW" sz="1600">
                <a:solidFill>
                  <a:srgbClr val="FF0000"/>
                </a:solidFill>
              </a:rPr>
              <a:t>) = </a:t>
            </a:r>
            <a:r>
              <a:rPr lang="en-US" altLang="zh-TW" sz="1600" i="1">
                <a:solidFill>
                  <a:srgbClr val="FF0000"/>
                </a:solidFill>
              </a:rPr>
              <a:t>m</a:t>
            </a:r>
            <a:endParaRPr lang="zh-TW" altLang="en-US" sz="1600" i="1">
              <a:solidFill>
                <a:srgbClr val="FF0000"/>
              </a:solidFill>
            </a:endParaRPr>
          </a:p>
        </p:txBody>
      </p:sp>
      <p:sp>
        <p:nvSpPr>
          <p:cNvPr id="43057" name="文字方塊 22"/>
          <p:cNvSpPr txBox="1">
            <a:spLocks noChangeArrowheads="1"/>
          </p:cNvSpPr>
          <p:nvPr/>
        </p:nvSpPr>
        <p:spPr bwMode="auto">
          <a:xfrm>
            <a:off x="2643188" y="3773488"/>
            <a:ext cx="1143000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= dim(</a:t>
            </a:r>
            <a:r>
              <a:rPr lang="en-US" altLang="zh-TW" sz="1600" i="1">
                <a:solidFill>
                  <a:srgbClr val="FF0000"/>
                </a:solidFill>
              </a:rPr>
              <a:t>R</a:t>
            </a:r>
            <a:r>
              <a:rPr lang="en-US" altLang="zh-TW" sz="1600" i="1" baseline="30000">
                <a:solidFill>
                  <a:srgbClr val="FF0000"/>
                </a:solidFill>
              </a:rPr>
              <a:t>n</a:t>
            </a:r>
            <a:r>
              <a:rPr lang="en-US" altLang="zh-TW" sz="1600">
                <a:solidFill>
                  <a:srgbClr val="FF0000"/>
                </a:solidFill>
              </a:rPr>
              <a:t>) = </a:t>
            </a:r>
            <a:r>
              <a:rPr lang="en-US" altLang="zh-TW" sz="1600" i="1">
                <a:solidFill>
                  <a:srgbClr val="FF0000"/>
                </a:solidFill>
              </a:rPr>
              <a:t>n</a:t>
            </a:r>
            <a:endParaRPr lang="zh-TW" altLang="en-US" sz="1600" i="1">
              <a:solidFill>
                <a:srgbClr val="FF0000"/>
              </a:solidFill>
            </a:endParaRPr>
          </a:p>
        </p:txBody>
      </p:sp>
      <p:cxnSp>
        <p:nvCxnSpPr>
          <p:cNvPr id="43058" name="直線接點 23"/>
          <p:cNvCxnSpPr>
            <a:cxnSpLocks noChangeShapeType="1"/>
          </p:cNvCxnSpPr>
          <p:nvPr/>
        </p:nvCxnSpPr>
        <p:spPr bwMode="auto">
          <a:xfrm rot="5400000">
            <a:off x="3284537" y="4500563"/>
            <a:ext cx="144463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F506D3A0-639A-4514-9592-C687E26805CF}" type="slidenum">
              <a:rPr lang="en-US" altLang="zh-TW" sz="1400" smtClean="0">
                <a:ea typeface="新細明體" charset="-120"/>
              </a:rPr>
              <a:pPr eaLnBrk="1" hangingPunct="1"/>
              <a:t>46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395288" y="8080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Isomorphism (</a:t>
            </a:r>
            <a:r>
              <a:rPr lang="zh-TW" altLang="en-US">
                <a:solidFill>
                  <a:schemeClr val="hlink"/>
                </a:solidFill>
              </a:rPr>
              <a:t>同構</a:t>
            </a:r>
            <a:r>
              <a:rPr lang="en-US" altLang="zh-TW">
                <a:solidFill>
                  <a:schemeClr val="hlink"/>
                </a:solidFill>
              </a:rPr>
              <a:t>):</a:t>
            </a:r>
          </a:p>
        </p:txBody>
      </p:sp>
      <p:graphicFrame>
        <p:nvGraphicFramePr>
          <p:cNvPr id="44034" name="Object 6"/>
          <p:cNvGraphicFramePr>
            <a:graphicFrameLocks noChangeAspect="1"/>
          </p:cNvGraphicFramePr>
          <p:nvPr/>
        </p:nvGraphicFramePr>
        <p:xfrm>
          <a:off x="642938" y="1285875"/>
          <a:ext cx="8143875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4000320" imgH="888840" progId="Equation.3">
                  <p:embed/>
                </p:oleObj>
              </mc:Choice>
              <mc:Fallback>
                <p:oleObj name="Equation" r:id="rId3" imgW="400032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85875"/>
                        <a:ext cx="8143875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95288" y="30416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6.9: Isomorphic spaces (</a:t>
            </a:r>
            <a:r>
              <a:rPr lang="zh-TW" altLang="en-US">
                <a:solidFill>
                  <a:schemeClr val="hlink"/>
                </a:solidFill>
              </a:rPr>
              <a:t>同構空間</a:t>
            </a:r>
            <a:r>
              <a:rPr lang="en-US" altLang="zh-TW">
                <a:solidFill>
                  <a:schemeClr val="hlink"/>
                </a:solidFill>
              </a:rPr>
              <a:t>) and dimension</a:t>
            </a:r>
          </a:p>
        </p:txBody>
      </p:sp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361950" y="41814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</a:p>
        </p:txBody>
      </p:sp>
      <p:graphicFrame>
        <p:nvGraphicFramePr>
          <p:cNvPr id="44035" name="Object 18"/>
          <p:cNvGraphicFramePr>
            <a:graphicFrameLocks noChangeAspect="1"/>
          </p:cNvGraphicFramePr>
          <p:nvPr/>
        </p:nvGraphicFramePr>
        <p:xfrm>
          <a:off x="357188" y="4572000"/>
          <a:ext cx="7964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5" imgW="3949560" imgH="203040" progId="Equation.3">
                  <p:embed/>
                </p:oleObj>
              </mc:Choice>
              <mc:Fallback>
                <p:oleObj name="Equation" r:id="rId5" imgW="394956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72000"/>
                        <a:ext cx="79644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9"/>
          <p:cNvGraphicFramePr>
            <a:graphicFrameLocks noChangeAspect="1"/>
          </p:cNvGraphicFramePr>
          <p:nvPr/>
        </p:nvGraphicFramePr>
        <p:xfrm>
          <a:off x="992188" y="5059363"/>
          <a:ext cx="7294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7" imgW="3606480" imgH="177480" progId="Equation.3">
                  <p:embed/>
                </p:oleObj>
              </mc:Choice>
              <mc:Fallback>
                <p:oleObj name="Equation" r:id="rId7" imgW="36064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059363"/>
                        <a:ext cx="72945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24"/>
          <p:cNvGraphicFramePr>
            <a:graphicFrameLocks noChangeAspect="1"/>
          </p:cNvGraphicFramePr>
          <p:nvPr/>
        </p:nvGraphicFramePr>
        <p:xfrm>
          <a:off x="1000125" y="5449888"/>
          <a:ext cx="2166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9" imgW="1079280" imgH="177480" progId="Equation.DSMT4">
                  <p:embed/>
                </p:oleObj>
              </mc:Choice>
              <mc:Fallback>
                <p:oleObj name="Equation" r:id="rId9" imgW="107928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449888"/>
                        <a:ext cx="21669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5"/>
          <p:cNvGraphicFramePr>
            <a:graphicFrameLocks noChangeAspect="1"/>
          </p:cNvGraphicFramePr>
          <p:nvPr/>
        </p:nvGraphicFramePr>
        <p:xfrm>
          <a:off x="928688" y="5868988"/>
          <a:ext cx="8064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1" imgW="3987720" imgH="431640" progId="Equation.DSMT4">
                  <p:embed/>
                </p:oleObj>
              </mc:Choice>
              <mc:Fallback>
                <p:oleObj name="Equation" r:id="rId11" imgW="398772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868988"/>
                        <a:ext cx="80645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26"/>
          <p:cNvSpPr txBox="1">
            <a:spLocks noChangeArrowheads="1"/>
          </p:cNvSpPr>
          <p:nvPr/>
        </p:nvSpPr>
        <p:spPr bwMode="auto">
          <a:xfrm>
            <a:off x="1071563" y="3387725"/>
            <a:ext cx="77628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TW"/>
              <a:t>Two finite-dimensional vector space </a:t>
            </a:r>
            <a:r>
              <a:rPr lang="en-US" altLang="zh-TW" i="1"/>
              <a:t>V</a:t>
            </a:r>
            <a:r>
              <a:rPr lang="en-US" altLang="zh-TW"/>
              <a:t> and </a:t>
            </a:r>
            <a:r>
              <a:rPr lang="en-US" altLang="zh-TW" i="1"/>
              <a:t>W</a:t>
            </a:r>
            <a:r>
              <a:rPr lang="en-US" altLang="zh-TW"/>
              <a:t> are isomorphic if and only if they are of the same dimension</a:t>
            </a:r>
          </a:p>
        </p:txBody>
      </p:sp>
      <p:grpSp>
        <p:nvGrpSpPr>
          <p:cNvPr id="44044" name="群組 17"/>
          <p:cNvGrpSpPr>
            <a:grpSpLocks/>
          </p:cNvGrpSpPr>
          <p:nvPr/>
        </p:nvGrpSpPr>
        <p:grpSpPr bwMode="auto">
          <a:xfrm>
            <a:off x="4641850" y="6164263"/>
            <a:ext cx="73025" cy="142875"/>
            <a:chOff x="5141916" y="6215082"/>
            <a:chExt cx="73026" cy="142876"/>
          </a:xfrm>
        </p:grpSpPr>
        <p:cxnSp>
          <p:nvCxnSpPr>
            <p:cNvPr id="44046" name="直線接點 13"/>
            <p:cNvCxnSpPr>
              <a:cxnSpLocks noChangeShapeType="1"/>
            </p:cNvCxnSpPr>
            <p:nvPr/>
          </p:nvCxnSpPr>
          <p:spPr bwMode="auto">
            <a:xfrm rot="5400000">
              <a:off x="5071272" y="6285726"/>
              <a:ext cx="142876" cy="158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直線接點 15"/>
            <p:cNvCxnSpPr>
              <a:cxnSpLocks noChangeShapeType="1"/>
            </p:cNvCxnSpPr>
            <p:nvPr/>
          </p:nvCxnSpPr>
          <p:spPr bwMode="auto">
            <a:xfrm rot="5400000">
              <a:off x="5142710" y="6285726"/>
              <a:ext cx="142876" cy="1588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45" name="文字方塊 16"/>
          <p:cNvSpPr txBox="1">
            <a:spLocks noChangeArrowheads="1"/>
          </p:cNvSpPr>
          <p:nvPr/>
        </p:nvSpPr>
        <p:spPr bwMode="auto">
          <a:xfrm>
            <a:off x="4071938" y="57943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dim(</a:t>
            </a:r>
            <a:r>
              <a:rPr lang="en-US" altLang="zh-TW" sz="1800" i="1">
                <a:solidFill>
                  <a:srgbClr val="FF0000"/>
                </a:solidFill>
              </a:rPr>
              <a:t>V</a:t>
            </a:r>
            <a:r>
              <a:rPr lang="en-US" altLang="zh-TW" sz="1800">
                <a:solidFill>
                  <a:srgbClr val="FF0000"/>
                </a:solidFill>
              </a:rPr>
              <a:t>) = </a:t>
            </a:r>
            <a:r>
              <a:rPr lang="en-US" altLang="zh-TW" sz="1800" i="1">
                <a:solidFill>
                  <a:srgbClr val="FF0000"/>
                </a:solidFill>
              </a:rPr>
              <a:t>n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CC0D748-6A44-439C-AE3C-CE01A7B7E776}" type="slidenum">
              <a:rPr lang="en-US" altLang="zh-TW" sz="1400" smtClean="0">
                <a:ea typeface="新細明體" charset="-120"/>
              </a:rPr>
              <a:pPr eaLnBrk="1" hangingPunct="1"/>
              <a:t>47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642938" y="2617788"/>
          <a:ext cx="6089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617788"/>
                        <a:ext cx="60896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285875" y="857250"/>
          <a:ext cx="1403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5" imgW="698400" imgH="177480" progId="Equation.DSMT4">
                  <p:embed/>
                </p:oleObj>
              </mc:Choice>
              <mc:Fallback>
                <p:oleObj name="Equation" r:id="rId5" imgW="698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857250"/>
                        <a:ext cx="14033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1258888" y="1341438"/>
          <a:ext cx="40735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方程式" r:id="rId7" imgW="4076640" imgH="342720" progId="Equation.3">
                  <p:embed/>
                </p:oleObj>
              </mc:Choice>
              <mc:Fallback>
                <p:oleObj name="方程式" r:id="rId7" imgW="407664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40735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7"/>
          <p:cNvGraphicFramePr>
            <a:graphicFrameLocks noChangeAspect="1"/>
          </p:cNvGraphicFramePr>
          <p:nvPr/>
        </p:nvGraphicFramePr>
        <p:xfrm>
          <a:off x="1257300" y="1874838"/>
          <a:ext cx="33147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方程式" r:id="rId9" imgW="3314520" imgH="342720" progId="Equation.3">
                  <p:embed/>
                </p:oleObj>
              </mc:Choice>
              <mc:Fallback>
                <p:oleObj name="方程式" r:id="rId9" imgW="331452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874838"/>
                        <a:ext cx="33147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1235075" y="3021013"/>
          <a:ext cx="5356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11" imgW="2654280" imgH="507960" progId="Equation.DSMT4">
                  <p:embed/>
                </p:oleObj>
              </mc:Choice>
              <mc:Fallback>
                <p:oleObj name="Equation" r:id="rId11" imgW="265428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021013"/>
                        <a:ext cx="5356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9"/>
          <p:cNvGraphicFramePr>
            <a:graphicFrameLocks noChangeAspect="1"/>
          </p:cNvGraphicFramePr>
          <p:nvPr/>
        </p:nvGraphicFramePr>
        <p:xfrm>
          <a:off x="1254125" y="4071938"/>
          <a:ext cx="6246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13" imgW="3124080" imgH="431640" progId="Equation.3">
                  <p:embed/>
                </p:oleObj>
              </mc:Choice>
              <mc:Fallback>
                <p:oleObj name="Equation" r:id="rId13" imgW="31240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071938"/>
                        <a:ext cx="6246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0"/>
          <p:cNvGraphicFramePr>
            <a:graphicFrameLocks noChangeAspect="1"/>
          </p:cNvGraphicFramePr>
          <p:nvPr/>
        </p:nvGraphicFramePr>
        <p:xfrm>
          <a:off x="1220788" y="5072063"/>
          <a:ext cx="7364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15" imgW="3682800" imgH="431640" progId="Equation.DSMT4">
                  <p:embed/>
                </p:oleObj>
              </mc:Choice>
              <mc:Fallback>
                <p:oleObj name="Equation" r:id="rId15" imgW="36828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072063"/>
                        <a:ext cx="7364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B43311EB-05BF-4ABE-AD4A-FE381678CA9F}" type="slidenum">
              <a:rPr lang="en-US" altLang="zh-TW" sz="1400" smtClean="0">
                <a:ea typeface="新細明體" charset="-120"/>
              </a:rPr>
              <a:pPr eaLnBrk="1" hangingPunct="1"/>
              <a:t>48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6086" name="Text Box 14"/>
          <p:cNvSpPr txBox="1">
            <a:spLocks noChangeArrowheads="1"/>
          </p:cNvSpPr>
          <p:nvPr/>
        </p:nvSpPr>
        <p:spPr bwMode="auto">
          <a:xfrm>
            <a:off x="928688" y="1000125"/>
            <a:ext cx="7777162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TW"/>
              <a:t>Since      is a basis for </a:t>
            </a:r>
            <a:r>
              <a:rPr lang="en-US" altLang="zh-TW" i="1"/>
              <a:t>V</a:t>
            </a:r>
            <a:r>
              <a:rPr lang="en-US" altLang="zh-TW"/>
              <a:t>, {</a:t>
            </a:r>
            <a:r>
              <a:rPr lang="en-US" altLang="zh-TW" b="1"/>
              <a:t>w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b="1"/>
              <a:t>w</a:t>
            </a:r>
            <a:r>
              <a:rPr lang="en-US" altLang="zh-TW" baseline="-25000"/>
              <a:t>2</a:t>
            </a:r>
            <a:r>
              <a:rPr lang="en-US" altLang="zh-TW"/>
              <a:t>,…</a:t>
            </a:r>
            <a:r>
              <a:rPr lang="en-US" altLang="zh-TW" b="1"/>
              <a:t>w</a:t>
            </a:r>
            <a:r>
              <a:rPr lang="en-US" altLang="zh-TW" baseline="-25000"/>
              <a:t>n</a:t>
            </a:r>
            <a:r>
              <a:rPr lang="en-US" altLang="zh-TW"/>
              <a:t>} is linearly independent, and the only solution for </a:t>
            </a:r>
            <a:r>
              <a:rPr lang="en-US" altLang="zh-TW" b="1"/>
              <a:t>w</a:t>
            </a:r>
            <a:r>
              <a:rPr lang="en-US" altLang="zh-TW"/>
              <a:t>=</a:t>
            </a:r>
            <a:r>
              <a:rPr lang="en-US" altLang="zh-TW" b="1"/>
              <a:t>0</a:t>
            </a:r>
            <a:r>
              <a:rPr lang="en-US" altLang="zh-TW"/>
              <a:t> is </a:t>
            </a:r>
            <a:r>
              <a:rPr lang="en-US" altLang="zh-TW" i="1"/>
              <a:t>c</a:t>
            </a:r>
            <a:r>
              <a:rPr lang="en-US" altLang="zh-TW" baseline="-25000"/>
              <a:t>1</a:t>
            </a:r>
            <a:r>
              <a:rPr lang="en-US" altLang="zh-TW"/>
              <a:t>=</a:t>
            </a:r>
            <a:r>
              <a:rPr lang="en-US" altLang="zh-TW" i="1"/>
              <a:t>c</a:t>
            </a:r>
            <a:r>
              <a:rPr lang="en-US" altLang="zh-TW" baseline="-25000"/>
              <a:t>2</a:t>
            </a:r>
            <a:r>
              <a:rPr lang="en-US" altLang="zh-TW"/>
              <a:t>=…=</a:t>
            </a:r>
            <a:r>
              <a:rPr lang="en-US" altLang="zh-TW" i="1"/>
              <a:t>c</a:t>
            </a:r>
            <a:r>
              <a:rPr lang="en-US" altLang="zh-TW" i="1" baseline="-25000"/>
              <a:t>n</a:t>
            </a:r>
            <a:r>
              <a:rPr lang="en-US" altLang="zh-TW"/>
              <a:t>=0 So with </a:t>
            </a:r>
            <a:r>
              <a:rPr lang="en-US" altLang="zh-TW" b="1"/>
              <a:t>w</a:t>
            </a:r>
            <a:r>
              <a:rPr lang="en-US" altLang="zh-TW"/>
              <a:t>=</a:t>
            </a:r>
            <a:r>
              <a:rPr lang="en-US" altLang="zh-TW" b="1"/>
              <a:t>0</a:t>
            </a:r>
            <a:r>
              <a:rPr lang="en-US" altLang="zh-TW"/>
              <a:t>,</a:t>
            </a:r>
            <a:r>
              <a:rPr lang="en-US" altLang="zh-TW" b="1"/>
              <a:t> </a:t>
            </a:r>
            <a:r>
              <a:rPr lang="en-US" altLang="zh-TW"/>
              <a:t>the corresponding </a:t>
            </a:r>
            <a:r>
              <a:rPr lang="en-US" altLang="zh-TW" b="1"/>
              <a:t>v</a:t>
            </a:r>
            <a:r>
              <a:rPr lang="en-US" altLang="zh-TW"/>
              <a:t> is </a:t>
            </a:r>
            <a:r>
              <a:rPr lang="en-US" altLang="zh-TW" b="1"/>
              <a:t>0</a:t>
            </a:r>
            <a:r>
              <a:rPr lang="en-US" altLang="zh-TW"/>
              <a:t>, i.e., ker(</a:t>
            </a:r>
            <a:r>
              <a:rPr lang="en-US" altLang="zh-TW" i="1"/>
              <a:t>T</a:t>
            </a:r>
            <a:r>
              <a:rPr lang="en-US" altLang="zh-TW"/>
              <a:t>) = {</a:t>
            </a:r>
            <a:r>
              <a:rPr lang="en-US" altLang="zh-TW" b="1"/>
              <a:t>0</a:t>
            </a:r>
            <a:r>
              <a:rPr lang="en-US" altLang="zh-TW"/>
              <a:t>}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TW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TW"/>
              <a:t>By Theorem 6.5, we can derive that dim(range of </a:t>
            </a:r>
            <a:r>
              <a:rPr lang="en-US" altLang="zh-TW" i="1"/>
              <a:t>T</a:t>
            </a:r>
            <a:r>
              <a:rPr lang="en-US" altLang="zh-TW"/>
              <a:t>) = dim(domain of </a:t>
            </a:r>
            <a:r>
              <a:rPr lang="en-US" altLang="zh-TW" i="1"/>
              <a:t>T</a:t>
            </a:r>
            <a:r>
              <a:rPr lang="en-US" altLang="zh-TW"/>
              <a:t>) – dim(ker(</a:t>
            </a:r>
            <a:r>
              <a:rPr lang="en-US" altLang="zh-TW" i="1"/>
              <a:t>T</a:t>
            </a:r>
            <a:r>
              <a:rPr lang="en-US" altLang="zh-TW"/>
              <a:t>)) = </a:t>
            </a:r>
            <a:r>
              <a:rPr lang="en-US" altLang="zh-TW" i="1"/>
              <a:t>n</a:t>
            </a:r>
            <a:r>
              <a:rPr lang="en-US" altLang="zh-TW"/>
              <a:t> –0 = </a:t>
            </a:r>
            <a:r>
              <a:rPr lang="en-US" altLang="zh-TW" i="1"/>
              <a:t>n</a:t>
            </a:r>
            <a:r>
              <a:rPr lang="en-US" altLang="zh-TW"/>
              <a:t> = dim(</a:t>
            </a:r>
            <a:r>
              <a:rPr lang="en-US" altLang="zh-TW" i="1"/>
              <a:t>W</a:t>
            </a:r>
            <a:r>
              <a:rPr lang="en-US" altLang="zh-TW"/>
              <a:t>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TW" i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TW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TW"/>
              <a:t>Since this linear transformation is both one-to-one and onto,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TW"/>
              <a:t>then </a:t>
            </a:r>
            <a:r>
              <a:rPr lang="en-US" altLang="zh-TW" i="1"/>
              <a:t>V</a:t>
            </a:r>
            <a:r>
              <a:rPr lang="en-US" altLang="zh-TW"/>
              <a:t> and </a:t>
            </a:r>
            <a:r>
              <a:rPr lang="en-US" altLang="zh-TW" i="1"/>
              <a:t>W</a:t>
            </a:r>
            <a:r>
              <a:rPr lang="en-US" altLang="zh-TW"/>
              <a:t> are isomorphic</a:t>
            </a: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1782763" y="1096963"/>
          <a:ext cx="3603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177480" imgH="164880" progId="Equation.3">
                  <p:embed/>
                </p:oleObj>
              </mc:Choice>
              <mc:Fallback>
                <p:oleObj name="Equation" r:id="rId3" imgW="17748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1096963"/>
                        <a:ext cx="36036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10"/>
          <p:cNvGraphicFramePr>
            <a:graphicFrameLocks noChangeAspect="1"/>
          </p:cNvGraphicFramePr>
          <p:nvPr/>
        </p:nvGraphicFramePr>
        <p:xfrm>
          <a:off x="996950" y="2513013"/>
          <a:ext cx="25749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5" imgW="1269720" imgH="177480" progId="Equation.3">
                  <p:embed/>
                </p:oleObj>
              </mc:Choice>
              <mc:Fallback>
                <p:oleObj name="Equation" r:id="rId5" imgW="12697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513013"/>
                        <a:ext cx="25749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00125" y="4000500"/>
          <a:ext cx="15954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7" imgW="787320" imgH="177480" progId="Equation.3">
                  <p:embed/>
                </p:oleObj>
              </mc:Choice>
              <mc:Fallback>
                <p:oleObj name="Equation" r:id="rId7" imgW="7873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00500"/>
                        <a:ext cx="15954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6237768-D4CD-4918-A7C0-D35A2811CE3B}" type="slidenum">
              <a:rPr lang="en-US" altLang="zh-TW" sz="1400" smtClean="0">
                <a:ea typeface="新細明體" charset="-120"/>
              </a:rPr>
              <a:pPr eaLnBrk="1" hangingPunct="1"/>
              <a:t>49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395288" y="279876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Ex 12: (Isomorphic vector spaces)</a:t>
            </a:r>
          </a:p>
        </p:txBody>
      </p:sp>
      <p:graphicFrame>
        <p:nvGraphicFramePr>
          <p:cNvPr id="47106" name="Object 66"/>
          <p:cNvGraphicFramePr>
            <a:graphicFrameLocks noChangeAspect="1"/>
          </p:cNvGraphicFramePr>
          <p:nvPr/>
        </p:nvGraphicFramePr>
        <p:xfrm>
          <a:off x="928688" y="3887788"/>
          <a:ext cx="2184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887788"/>
                        <a:ext cx="2184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67"/>
          <p:cNvGraphicFramePr>
            <a:graphicFrameLocks noChangeAspect="1"/>
          </p:cNvGraphicFramePr>
          <p:nvPr/>
        </p:nvGraphicFramePr>
        <p:xfrm>
          <a:off x="928688" y="4476750"/>
          <a:ext cx="457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76750"/>
                        <a:ext cx="457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8"/>
          <p:cNvGraphicFramePr>
            <a:graphicFrameLocks noChangeAspect="1"/>
          </p:cNvGraphicFramePr>
          <p:nvPr/>
        </p:nvGraphicFramePr>
        <p:xfrm>
          <a:off x="928688" y="5053013"/>
          <a:ext cx="4597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7" imgW="2298600" imgH="228600" progId="Equation.DSMT4">
                  <p:embed/>
                </p:oleObj>
              </mc:Choice>
              <mc:Fallback>
                <p:oleObj name="Equation" r:id="rId7" imgW="2298600" imgH="2286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053013"/>
                        <a:ext cx="4597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9"/>
          <p:cNvGraphicFramePr>
            <a:graphicFrameLocks noChangeAspect="1"/>
          </p:cNvGraphicFramePr>
          <p:nvPr/>
        </p:nvGraphicFramePr>
        <p:xfrm>
          <a:off x="933450" y="5616575"/>
          <a:ext cx="6781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9" imgW="3390840" imgH="228600" progId="Equation.DSMT4">
                  <p:embed/>
                </p:oleObj>
              </mc:Choice>
              <mc:Fallback>
                <p:oleObj name="Equation" r:id="rId9" imgW="339084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616575"/>
                        <a:ext cx="6781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70"/>
          <p:cNvGraphicFramePr>
            <a:graphicFrameLocks noChangeAspect="1"/>
          </p:cNvGraphicFramePr>
          <p:nvPr/>
        </p:nvGraphicFramePr>
        <p:xfrm>
          <a:off x="969963" y="6167438"/>
          <a:ext cx="8102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11" imgW="4051080" imgH="241200" progId="Equation.DSMT4">
                  <p:embed/>
                </p:oleObj>
              </mc:Choice>
              <mc:Fallback>
                <p:oleObj name="Equation" r:id="rId11" imgW="4051080" imgH="241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6167438"/>
                        <a:ext cx="8102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71"/>
          <p:cNvSpPr txBox="1">
            <a:spLocks noChangeArrowheads="1"/>
          </p:cNvSpPr>
          <p:nvPr/>
        </p:nvSpPr>
        <p:spPr bwMode="auto">
          <a:xfrm>
            <a:off x="714375" y="3332163"/>
            <a:ext cx="748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The following vector spaces are isomorphic to each other</a:t>
            </a:r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428625" y="7858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</a:t>
            </a:r>
          </a:p>
        </p:txBody>
      </p:sp>
      <p:sp>
        <p:nvSpPr>
          <p:cNvPr id="47115" name="文字方塊 10"/>
          <p:cNvSpPr txBox="1">
            <a:spLocks noChangeArrowheads="1"/>
          </p:cNvSpPr>
          <p:nvPr/>
        </p:nvSpPr>
        <p:spPr bwMode="auto">
          <a:xfrm>
            <a:off x="714375" y="1357313"/>
            <a:ext cx="77152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/>
              <a:t>Theorem 6.9 tells us that every vector space with dimension </a:t>
            </a:r>
            <a:r>
              <a:rPr lang="en-US" altLang="zh-TW" i="1"/>
              <a:t>n</a:t>
            </a:r>
            <a:r>
              <a:rPr lang="en-US" altLang="zh-TW"/>
              <a:t> is isomorphic to </a:t>
            </a:r>
            <a:r>
              <a:rPr lang="en-US" altLang="zh-TW" i="1"/>
              <a:t>R</a:t>
            </a:r>
            <a:r>
              <a:rPr lang="en-US" altLang="zh-TW" i="1" baseline="30000"/>
              <a:t>n</a:t>
            </a:r>
            <a:endParaRPr lang="zh-TW" altLang="en-US" i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9D923EA4-AE8B-480A-B1BB-B631F21FED45}" type="slidenum">
              <a:rPr lang="en-US" altLang="zh-TW" sz="1400" smtClean="0">
                <a:ea typeface="新細明體" charset="-120"/>
              </a:rPr>
              <a:pPr eaLnBrk="1" hangingPunct="1"/>
              <a:t>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Linear Transformation (</a:t>
            </a:r>
            <a:r>
              <a:rPr lang="zh-TW" altLang="en-US" smtClean="0"/>
              <a:t>線性轉換</a:t>
            </a:r>
            <a:r>
              <a:rPr lang="en-US" altLang="zh-TW" smtClean="0"/>
              <a:t>):</a:t>
            </a:r>
          </a:p>
        </p:txBody>
      </p:sp>
      <p:graphicFrame>
        <p:nvGraphicFramePr>
          <p:cNvPr id="3074" name="Object 22"/>
          <p:cNvGraphicFramePr>
            <a:graphicFrameLocks noChangeAspect="1"/>
          </p:cNvGraphicFramePr>
          <p:nvPr/>
        </p:nvGraphicFramePr>
        <p:xfrm>
          <a:off x="1184275" y="1654175"/>
          <a:ext cx="67452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288960" imgH="660240" progId="Equation.3">
                  <p:embed/>
                </p:oleObj>
              </mc:Choice>
              <mc:Fallback>
                <p:oleObj name="Equation" r:id="rId3" imgW="3288960" imgH="660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654175"/>
                        <a:ext cx="67452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4"/>
          <p:cNvGraphicFramePr>
            <a:graphicFrameLocks noChangeAspect="1"/>
          </p:cNvGraphicFramePr>
          <p:nvPr/>
        </p:nvGraphicFramePr>
        <p:xfrm>
          <a:off x="1166813" y="3154363"/>
          <a:ext cx="49196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2412720" imgH="203040" progId="Equation.3">
                  <p:embed/>
                </p:oleObj>
              </mc:Choice>
              <mc:Fallback>
                <p:oleObj name="Equation" r:id="rId5" imgW="241272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154363"/>
                        <a:ext cx="49196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5"/>
          <p:cNvGraphicFramePr>
            <a:graphicFrameLocks noChangeAspect="1"/>
          </p:cNvGraphicFramePr>
          <p:nvPr/>
        </p:nvGraphicFramePr>
        <p:xfrm>
          <a:off x="1165225" y="3729038"/>
          <a:ext cx="3676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1803240" imgH="203040" progId="Equation.3">
                  <p:embed/>
                </p:oleObj>
              </mc:Choice>
              <mc:Fallback>
                <p:oleObj name="Equation" r:id="rId7" imgW="180324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729038"/>
                        <a:ext cx="36766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E435939A-ED3F-4D8A-94C6-8FCA4A123EA5}" type="slidenum">
              <a:rPr lang="en-US" altLang="zh-TW" sz="1400" smtClean="0">
                <a:ea typeface="新細明體" charset="-120"/>
              </a:rPr>
              <a:pPr eaLnBrk="1" hangingPunct="1"/>
              <a:t>50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Keywords in Section 6.2: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kernel of a linear transformation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 </a:t>
            </a:r>
            <a:r>
              <a:rPr lang="zh-TW" altLang="en-US" smtClean="0">
                <a:solidFill>
                  <a:schemeClr val="tx1"/>
                </a:solidFill>
              </a:rPr>
              <a:t>線性轉換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的核空間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range of a linear transformation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zh-TW" altLang="en-US" smtClean="0">
                <a:solidFill>
                  <a:schemeClr val="tx1"/>
                </a:solidFill>
              </a:rPr>
              <a:t>線性轉換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的值域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rank of a linear transformation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zh-TW" altLang="en-US" smtClean="0">
                <a:solidFill>
                  <a:schemeClr val="tx1"/>
                </a:solidFill>
              </a:rPr>
              <a:t>線性轉換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的秩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nullity of a linear transformation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zh-TW" altLang="en-US" smtClean="0">
                <a:solidFill>
                  <a:schemeClr val="tx1"/>
                </a:solidFill>
              </a:rPr>
              <a:t>線性轉換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的核次數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one-to-one:  </a:t>
            </a:r>
            <a:r>
              <a:rPr lang="zh-TW" altLang="en-US" smtClean="0">
                <a:solidFill>
                  <a:schemeClr val="tx1"/>
                </a:solidFill>
              </a:rPr>
              <a:t>一對一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onto:  </a:t>
            </a:r>
            <a:r>
              <a:rPr lang="zh-TW" altLang="en-US" smtClean="0">
                <a:solidFill>
                  <a:schemeClr val="tx1"/>
                </a:solidFill>
              </a:rPr>
              <a:t>映成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Isomorphism (one-to-one and onto):  </a:t>
            </a:r>
            <a:r>
              <a:rPr lang="zh-TW" altLang="en-US" smtClean="0">
                <a:solidFill>
                  <a:schemeClr val="tx1"/>
                </a:solidFill>
              </a:rPr>
              <a:t>同構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isomorphic space:  </a:t>
            </a:r>
            <a:r>
              <a:rPr lang="zh-TW" altLang="en-US" smtClean="0">
                <a:solidFill>
                  <a:schemeClr val="tx1"/>
                </a:solidFill>
              </a:rPr>
              <a:t>同構空間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E85BC1AB-B7FF-409A-8A56-134EF4375198}" type="slidenum">
              <a:rPr lang="en-US" altLang="zh-TW" sz="1400" smtClean="0">
                <a:ea typeface="新細明體" charset="-120"/>
              </a:rPr>
              <a:pPr eaLnBrk="1" hangingPunct="1"/>
              <a:t>51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6.3 Matrices for Linear Transformations</a:t>
            </a:r>
          </a:p>
        </p:txBody>
      </p:sp>
      <p:graphicFrame>
        <p:nvGraphicFramePr>
          <p:cNvPr id="48130" name="Object 8"/>
          <p:cNvGraphicFramePr>
            <a:graphicFrameLocks noChangeAspect="1"/>
          </p:cNvGraphicFramePr>
          <p:nvPr/>
        </p:nvGraphicFramePr>
        <p:xfrm>
          <a:off x="1155700" y="1628775"/>
          <a:ext cx="6959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3" imgW="3479760" imgH="228600" progId="Equation.DSMT4">
                  <p:embed/>
                </p:oleObj>
              </mc:Choice>
              <mc:Fallback>
                <p:oleObj name="Equation" r:id="rId3" imgW="3479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28775"/>
                        <a:ext cx="6959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395288" y="3716338"/>
            <a:ext cx="87487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Three reasons for matrix representation of a linear transformation:</a:t>
            </a:r>
            <a:endParaRPr lang="en-US" altLang="zh-TW">
              <a:solidFill>
                <a:schemeClr val="hlink"/>
              </a:solidFill>
              <a:latin typeface="標楷體" pitchFamily="65" charset="-120"/>
            </a:endParaRPr>
          </a:p>
        </p:txBody>
      </p:sp>
      <p:graphicFrame>
        <p:nvGraphicFramePr>
          <p:cNvPr id="48131" name="Object 17"/>
          <p:cNvGraphicFramePr>
            <a:graphicFrameLocks noChangeAspect="1"/>
          </p:cNvGraphicFramePr>
          <p:nvPr/>
        </p:nvGraphicFramePr>
        <p:xfrm>
          <a:off x="1181100" y="2238375"/>
          <a:ext cx="42672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5" imgW="2133360" imgH="711000" progId="Equation.DSMT4">
                  <p:embed/>
                </p:oleObj>
              </mc:Choice>
              <mc:Fallback>
                <p:oleObj name="Equation" r:id="rId5" imgW="213336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238375"/>
                        <a:ext cx="42672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18"/>
          <p:cNvSpPr>
            <a:spLocks noChangeArrowheads="1"/>
          </p:cNvSpPr>
          <p:nvPr/>
        </p:nvSpPr>
        <p:spPr bwMode="auto">
          <a:xfrm>
            <a:off x="533400" y="4221163"/>
            <a:ext cx="79248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latin typeface="標楷體" pitchFamily="65" charset="-120"/>
              </a:rPr>
              <a:t> </a:t>
            </a:r>
            <a:r>
              <a:rPr lang="en-US" altLang="zh-TW"/>
              <a:t>It is simpler to write</a:t>
            </a:r>
          </a:p>
          <a:p>
            <a:pPr marL="57150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US" altLang="zh-TW"/>
              <a:t>  It is simpler to read</a:t>
            </a:r>
          </a:p>
          <a:p>
            <a:pPr marL="57150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US" altLang="zh-TW"/>
              <a:t>  It is more easily adapted for computer use</a:t>
            </a:r>
          </a:p>
        </p:txBody>
      </p:sp>
      <p:sp>
        <p:nvSpPr>
          <p:cNvPr id="48136" name="Rectangle 20"/>
          <p:cNvSpPr>
            <a:spLocks noChangeArrowheads="1"/>
          </p:cNvSpPr>
          <p:nvPr/>
        </p:nvSpPr>
        <p:spPr bwMode="auto">
          <a:xfrm>
            <a:off x="395288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Two representations of the linear transformation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:</a:t>
            </a:r>
            <a:r>
              <a:rPr lang="en-US" altLang="zh-TW" i="1">
                <a:solidFill>
                  <a:schemeClr val="hlink"/>
                </a:solidFill>
              </a:rPr>
              <a:t>R</a:t>
            </a:r>
            <a:r>
              <a:rPr lang="en-US" altLang="zh-TW" baseline="30000">
                <a:solidFill>
                  <a:schemeClr val="hlink"/>
                </a:solidFill>
              </a:rPr>
              <a:t>3</a:t>
            </a:r>
            <a:r>
              <a:rPr lang="en-US" altLang="zh-TW">
                <a:solidFill>
                  <a:schemeClr val="hlink"/>
                </a:solidFill>
              </a:rPr>
              <a:t>→</a:t>
            </a:r>
            <a:r>
              <a:rPr lang="en-US" altLang="zh-TW" i="1">
                <a:solidFill>
                  <a:schemeClr val="hlink"/>
                </a:solidFill>
              </a:rPr>
              <a:t>R</a:t>
            </a:r>
            <a:r>
              <a:rPr lang="en-US" altLang="zh-TW" baseline="30000">
                <a:solidFill>
                  <a:schemeClr val="hlink"/>
                </a:solidFill>
              </a:rPr>
              <a:t>3 </a:t>
            </a:r>
            <a:r>
              <a:rPr lang="en-US" altLang="zh-TW">
                <a:solidFill>
                  <a:schemeClr val="hlink"/>
                </a:solidFill>
              </a:rPr>
              <a:t>:</a:t>
            </a:r>
            <a:endParaRPr lang="en-US" altLang="zh-TW">
              <a:solidFill>
                <a:schemeClr val="hlink"/>
              </a:solidFill>
              <a:latin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CFFECB1-33AA-436D-895E-A96BE9A17732}" type="slidenum">
              <a:rPr lang="en-US" altLang="zh-TW" sz="1400" smtClean="0">
                <a:ea typeface="新細明體" charset="-120"/>
              </a:rPr>
              <a:pPr eaLnBrk="1" hangingPunct="1"/>
              <a:t>52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Theorem 6.10:  Standard matrix for a linear transformation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876300" y="1214438"/>
          <a:ext cx="65532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3276360" imgH="203040" progId="Equation.DSMT4">
                  <p:embed/>
                </p:oleObj>
              </mc:Choice>
              <mc:Fallback>
                <p:oleObj name="Equation" r:id="rId3" imgW="3276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214438"/>
                        <a:ext cx="65532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1285875" y="1643063"/>
          <a:ext cx="620871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5" imgW="3429000" imgH="939600" progId="Equation.DSMT4">
                  <p:embed/>
                </p:oleObj>
              </mc:Choice>
              <mc:Fallback>
                <p:oleObj name="Equation" r:id="rId5" imgW="342900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43063"/>
                        <a:ext cx="6208713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9"/>
          <p:cNvGraphicFramePr>
            <a:graphicFrameLocks noChangeAspect="1"/>
          </p:cNvGraphicFramePr>
          <p:nvPr/>
        </p:nvGraphicFramePr>
        <p:xfrm>
          <a:off x="928688" y="3286125"/>
          <a:ext cx="7543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7" imgW="3771720" imgH="482400" progId="Equation.DSMT4">
                  <p:embed/>
                </p:oleObj>
              </mc:Choice>
              <mc:Fallback>
                <p:oleObj name="Equation" r:id="rId7" imgW="377172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86125"/>
                        <a:ext cx="7543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0"/>
          <p:cNvGraphicFramePr>
            <a:graphicFrameLocks noChangeAspect="1"/>
          </p:cNvGraphicFramePr>
          <p:nvPr/>
        </p:nvGraphicFramePr>
        <p:xfrm>
          <a:off x="928688" y="5949950"/>
          <a:ext cx="6858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9" imgW="3429000" imgH="457200" progId="Equation.DSMT4">
                  <p:embed/>
                </p:oleObj>
              </mc:Choice>
              <mc:Fallback>
                <p:oleObj name="Equation" r:id="rId9" imgW="3429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949950"/>
                        <a:ext cx="6858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1"/>
          <p:cNvGraphicFramePr>
            <a:graphicFrameLocks noChangeAspect="1"/>
          </p:cNvGraphicFramePr>
          <p:nvPr/>
        </p:nvGraphicFramePr>
        <p:xfrm>
          <a:off x="1425575" y="4214813"/>
          <a:ext cx="57896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11" imgW="3200400" imgH="939600" progId="Equation.DSMT4">
                  <p:embed/>
                </p:oleObj>
              </mc:Choice>
              <mc:Fallback>
                <p:oleObj name="Equation" r:id="rId11" imgW="320040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214813"/>
                        <a:ext cx="5789613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3EFEEF7-C59D-4905-8FB8-1F8E5047CCAD}" type="slidenum">
              <a:rPr lang="en-US" altLang="zh-TW" sz="1400" smtClean="0">
                <a:ea typeface="新細明體" charset="-120"/>
              </a:rPr>
              <a:pPr eaLnBrk="1" hangingPunct="1"/>
              <a:t>53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785813"/>
            <a:ext cx="79248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Pf:</a:t>
            </a:r>
          </a:p>
        </p:txBody>
      </p:sp>
      <p:graphicFrame>
        <p:nvGraphicFramePr>
          <p:cNvPr id="50178" name="Object 5"/>
          <p:cNvGraphicFramePr>
            <a:graphicFrameLocks noChangeAspect="1"/>
          </p:cNvGraphicFramePr>
          <p:nvPr/>
        </p:nvGraphicFramePr>
        <p:xfrm>
          <a:off x="731838" y="1143000"/>
          <a:ext cx="73406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3670200" imgH="939600" progId="Equation.DSMT4">
                  <p:embed/>
                </p:oleObj>
              </mc:Choice>
              <mc:Fallback>
                <p:oleObj name="Equation" r:id="rId3" imgW="367020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143000"/>
                        <a:ext cx="73406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728663" y="3190875"/>
          <a:ext cx="8382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4190760" imgH="685800" progId="Equation.DSMT4">
                  <p:embed/>
                </p:oleObj>
              </mc:Choice>
              <mc:Fallback>
                <p:oleObj name="Equation" r:id="rId5" imgW="419076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190875"/>
                        <a:ext cx="83820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8"/>
          <p:cNvGraphicFramePr>
            <a:graphicFrameLocks noChangeAspect="1"/>
          </p:cNvGraphicFramePr>
          <p:nvPr/>
        </p:nvGraphicFramePr>
        <p:xfrm>
          <a:off x="714375" y="5172075"/>
          <a:ext cx="74422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7" imgW="3720960" imgH="812520" progId="Equation.3">
                  <p:embed/>
                </p:oleObj>
              </mc:Choice>
              <mc:Fallback>
                <p:oleObj name="Equation" r:id="rId7" imgW="372096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172075"/>
                        <a:ext cx="74422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1"/>
          <p:cNvGraphicFramePr>
            <a:graphicFrameLocks noChangeAspect="1"/>
          </p:cNvGraphicFramePr>
          <p:nvPr/>
        </p:nvGraphicFramePr>
        <p:xfrm>
          <a:off x="739775" y="4714875"/>
          <a:ext cx="3975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9" imgW="2197080" imgH="253800" progId="Equation.DSMT4">
                  <p:embed/>
                </p:oleObj>
              </mc:Choice>
              <mc:Fallback>
                <p:oleObj name="Equation" r:id="rId9" imgW="21970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714875"/>
                        <a:ext cx="3975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C72B885-DD30-4C5C-9716-6A4C0E1CA404}" type="slidenum">
              <a:rPr lang="en-US" altLang="zh-TW" sz="1400" smtClean="0">
                <a:ea typeface="新細明體" charset="-120"/>
              </a:rPr>
              <a:pPr eaLnBrk="1" hangingPunct="1"/>
              <a:t>54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51202" name="Object 0"/>
          <p:cNvGraphicFramePr>
            <a:graphicFrameLocks noChangeAspect="1"/>
          </p:cNvGraphicFramePr>
          <p:nvPr/>
        </p:nvGraphicFramePr>
        <p:xfrm>
          <a:off x="2071688" y="976313"/>
          <a:ext cx="426720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2133360" imgH="1168200" progId="Equation.DSMT4">
                  <p:embed/>
                </p:oleObj>
              </mc:Choice>
              <mc:Fallback>
                <p:oleObj name="Equation" r:id="rId3" imgW="2133360" imgH="1168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976313"/>
                        <a:ext cx="4267200" cy="231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1"/>
          <p:cNvGraphicFramePr>
            <a:graphicFrameLocks noChangeAspect="1"/>
          </p:cNvGraphicFramePr>
          <p:nvPr/>
        </p:nvGraphicFramePr>
        <p:xfrm>
          <a:off x="2092325" y="3476625"/>
          <a:ext cx="4597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方程式" r:id="rId5" imgW="2298600" imgH="228600" progId="Equation.3">
                  <p:embed/>
                </p:oleObj>
              </mc:Choice>
              <mc:Fallback>
                <p:oleObj name="方程式" r:id="rId5" imgW="2298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76625"/>
                        <a:ext cx="4597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28625" y="40068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</a:t>
            </a:r>
          </a:p>
        </p:txBody>
      </p:sp>
      <p:sp>
        <p:nvSpPr>
          <p:cNvPr id="51206" name="文字方塊 10"/>
          <p:cNvSpPr txBox="1">
            <a:spLocks noChangeArrowheads="1"/>
          </p:cNvSpPr>
          <p:nvPr/>
        </p:nvSpPr>
        <p:spPr bwMode="auto">
          <a:xfrm>
            <a:off x="714375" y="4500563"/>
            <a:ext cx="771525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/>
              <a:t>Theorem 6.10 tells us that once we know the image of every vector in the standard basis (that is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b="1"/>
              <a:t>e</a:t>
            </a:r>
            <a:r>
              <a:rPr lang="en-US" altLang="zh-TW" i="1" baseline="-25000"/>
              <a:t>i</a:t>
            </a:r>
            <a:r>
              <a:rPr lang="en-US" altLang="zh-TW"/>
              <a:t>)), you can use the properties of linear transformations to determine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b="1"/>
              <a:t>v</a:t>
            </a:r>
            <a:r>
              <a:rPr lang="en-US" altLang="zh-TW"/>
              <a:t>) for any </a:t>
            </a:r>
            <a:r>
              <a:rPr lang="en-US" altLang="zh-TW" b="1"/>
              <a:t>v</a:t>
            </a:r>
            <a:r>
              <a:rPr lang="en-US" altLang="zh-TW"/>
              <a:t> in </a:t>
            </a:r>
            <a:r>
              <a:rPr lang="en-US" altLang="zh-TW" i="1"/>
              <a:t>V</a:t>
            </a:r>
            <a:endParaRPr lang="zh-TW" altLang="en-US" i="1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CBFD3086-73F0-4A81-B3BA-21ED69E2A670}" type="slidenum">
              <a:rPr lang="en-US" altLang="zh-TW" sz="1400" smtClean="0">
                <a:ea typeface="新細明體" charset="-120"/>
              </a:rPr>
              <a:pPr eaLnBrk="1" hangingPunct="1"/>
              <a:t>55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2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1: Finding the standard matrix of a linear transformation</a:t>
            </a:r>
          </a:p>
        </p:txBody>
      </p:sp>
      <p:graphicFrame>
        <p:nvGraphicFramePr>
          <p:cNvPr id="52226" name="Object 7"/>
          <p:cNvGraphicFramePr>
            <a:graphicFrameLocks noChangeAspect="1"/>
          </p:cNvGraphicFramePr>
          <p:nvPr/>
        </p:nvGraphicFramePr>
        <p:xfrm>
          <a:off x="635000" y="1335088"/>
          <a:ext cx="7366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3" imgW="3682800" imgH="228600" progId="Equation.DSMT4">
                  <p:embed/>
                </p:oleObj>
              </mc:Choice>
              <mc:Fallback>
                <p:oleObj name="Equation" r:id="rId3" imgW="3682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335088"/>
                        <a:ext cx="7366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8"/>
          <p:cNvGraphicFramePr>
            <a:graphicFrameLocks noChangeAspect="1"/>
          </p:cNvGraphicFramePr>
          <p:nvPr/>
        </p:nvGraphicFramePr>
        <p:xfrm>
          <a:off x="2433638" y="1860550"/>
          <a:ext cx="3352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5" imgW="1676160" imgH="203040" progId="Equation.3">
                  <p:embed/>
                </p:oleObj>
              </mc:Choice>
              <mc:Fallback>
                <p:oleObj name="Equation" r:id="rId5" imgW="16761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860550"/>
                        <a:ext cx="3352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614363" y="2157413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52228" name="Object 11"/>
          <p:cNvGraphicFramePr>
            <a:graphicFrameLocks noChangeAspect="1"/>
          </p:cNvGraphicFramePr>
          <p:nvPr/>
        </p:nvGraphicFramePr>
        <p:xfrm>
          <a:off x="1079500" y="3416300"/>
          <a:ext cx="3327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416300"/>
                        <a:ext cx="3327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2"/>
          <p:cNvGraphicFramePr>
            <a:graphicFrameLocks noChangeAspect="1"/>
          </p:cNvGraphicFramePr>
          <p:nvPr/>
        </p:nvGraphicFramePr>
        <p:xfrm>
          <a:off x="1000125" y="4714875"/>
          <a:ext cx="3505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9" imgW="1752480" imgH="228600" progId="Equation.DSMT4">
                  <p:embed/>
                </p:oleObj>
              </mc:Choice>
              <mc:Fallback>
                <p:oleObj name="Equation" r:id="rId9" imgW="17524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14875"/>
                        <a:ext cx="3505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3"/>
          <p:cNvGraphicFramePr>
            <a:graphicFrameLocks noChangeAspect="1"/>
          </p:cNvGraphicFramePr>
          <p:nvPr/>
        </p:nvGraphicFramePr>
        <p:xfrm>
          <a:off x="1000125" y="5976938"/>
          <a:ext cx="3378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11" imgW="1688760" imgH="228600" progId="Equation.DSMT4">
                  <p:embed/>
                </p:oleObj>
              </mc:Choice>
              <mc:Fallback>
                <p:oleObj name="Equation" r:id="rId11" imgW="16887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976938"/>
                        <a:ext cx="3378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4"/>
          <p:cNvGraphicFramePr>
            <a:graphicFrameLocks noChangeAspect="1"/>
          </p:cNvGraphicFramePr>
          <p:nvPr/>
        </p:nvGraphicFramePr>
        <p:xfrm>
          <a:off x="4914900" y="2897188"/>
          <a:ext cx="25812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3" imgW="1358640" imgH="711000" progId="Equation.DSMT4">
                  <p:embed/>
                </p:oleObj>
              </mc:Choice>
              <mc:Fallback>
                <p:oleObj name="Equation" r:id="rId13" imgW="1358640" imgH="71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897188"/>
                        <a:ext cx="258127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5"/>
          <p:cNvGraphicFramePr>
            <a:graphicFrameLocks noChangeAspect="1"/>
          </p:cNvGraphicFramePr>
          <p:nvPr/>
        </p:nvGraphicFramePr>
        <p:xfrm>
          <a:off x="4857750" y="4214813"/>
          <a:ext cx="27733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5" imgW="1460160" imgH="711000" progId="Equation.DSMT4">
                  <p:embed/>
                </p:oleObj>
              </mc:Choice>
              <mc:Fallback>
                <p:oleObj name="Equation" r:id="rId15" imgW="146016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214813"/>
                        <a:ext cx="27733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6"/>
          <p:cNvGraphicFramePr>
            <a:graphicFrameLocks noChangeAspect="1"/>
          </p:cNvGraphicFramePr>
          <p:nvPr/>
        </p:nvGraphicFramePr>
        <p:xfrm>
          <a:off x="4899025" y="5508625"/>
          <a:ext cx="26050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7" imgW="1371600" imgH="711000" progId="Equation.DSMT4">
                  <p:embed/>
                </p:oleObj>
              </mc:Choice>
              <mc:Fallback>
                <p:oleObj name="Equation" r:id="rId17" imgW="1371600" imgH="71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5508625"/>
                        <a:ext cx="260508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8"/>
          <p:cNvSpPr txBox="1">
            <a:spLocks noChangeArrowheads="1"/>
          </p:cNvSpPr>
          <p:nvPr/>
        </p:nvSpPr>
        <p:spPr bwMode="auto">
          <a:xfrm>
            <a:off x="1331913" y="2636838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52238" name="Text Box 19"/>
          <p:cNvSpPr txBox="1">
            <a:spLocks noChangeArrowheads="1"/>
          </p:cNvSpPr>
          <p:nvPr/>
        </p:nvSpPr>
        <p:spPr bwMode="auto">
          <a:xfrm>
            <a:off x="1331913" y="2565400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Vector Notation                      Matrix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C6FA4723-F505-4C35-A391-6A8F49FCAFA8}" type="slidenum">
              <a:rPr lang="en-US" altLang="zh-TW" sz="1400" smtClean="0">
                <a:ea typeface="新細明體" charset="-120"/>
              </a:rPr>
              <a:pPr eaLnBrk="1" hangingPunct="1"/>
              <a:t>56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01763" y="1035050"/>
          <a:ext cx="29464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3" imgW="1473120" imgH="736560" progId="Equation.DSMT4">
                  <p:embed/>
                </p:oleObj>
              </mc:Choice>
              <mc:Fallback>
                <p:oleObj name="Equation" r:id="rId3" imgW="14731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035050"/>
                        <a:ext cx="29464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95288" y="5032375"/>
            <a:ext cx="7534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 a more direct way to construct the standard matrix </a:t>
            </a:r>
          </a:p>
        </p:txBody>
      </p:sp>
      <p:graphicFrame>
        <p:nvGraphicFramePr>
          <p:cNvPr id="53251" name="Object 6"/>
          <p:cNvGraphicFramePr>
            <a:graphicFrameLocks noChangeAspect="1"/>
          </p:cNvGraphicFramePr>
          <p:nvPr/>
        </p:nvGraphicFramePr>
        <p:xfrm>
          <a:off x="785813" y="5643563"/>
          <a:ext cx="4267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5" imgW="2133360" imgH="431640" progId="Equation.3">
                  <p:embed/>
                </p:oleObj>
              </mc:Choice>
              <mc:Fallback>
                <p:oleObj name="Equation" r:id="rId5" imgW="2133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643563"/>
                        <a:ext cx="4267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6" name="Group 12"/>
          <p:cNvGrpSpPr>
            <a:grpSpLocks/>
          </p:cNvGrpSpPr>
          <p:nvPr/>
        </p:nvGrpSpPr>
        <p:grpSpPr bwMode="auto">
          <a:xfrm>
            <a:off x="392113" y="2513013"/>
            <a:ext cx="7924800" cy="2262187"/>
            <a:chOff x="247" y="1506"/>
            <a:chExt cx="4992" cy="1425"/>
          </a:xfrm>
        </p:grpSpPr>
        <p:graphicFrame>
          <p:nvGraphicFramePr>
            <p:cNvPr id="53252" name="Object 3"/>
            <p:cNvGraphicFramePr>
              <a:graphicFrameLocks noChangeAspect="1"/>
            </p:cNvGraphicFramePr>
            <p:nvPr/>
          </p:nvGraphicFramePr>
          <p:xfrm>
            <a:off x="768" y="1774"/>
            <a:ext cx="2720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1" name="Equation" r:id="rId7" imgW="2158920" imgH="634680" progId="Equation.3">
                    <p:embed/>
                  </p:oleObj>
                </mc:Choice>
                <mc:Fallback>
                  <p:oleObj name="Equation" r:id="rId7" imgW="2158920" imgH="634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74"/>
                          <a:ext cx="2720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" name="Object 4"/>
            <p:cNvGraphicFramePr>
              <a:graphicFrameLocks noChangeAspect="1"/>
            </p:cNvGraphicFramePr>
            <p:nvPr/>
          </p:nvGraphicFramePr>
          <p:xfrm>
            <a:off x="768" y="2677"/>
            <a:ext cx="24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2" name="Equation" r:id="rId9" imgW="1917360" imgH="203040" progId="Equation.DSMT4">
                    <p:embed/>
                  </p:oleObj>
                </mc:Choice>
                <mc:Fallback>
                  <p:oleObj name="Equation" r:id="rId9" imgW="191736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77"/>
                          <a:ext cx="24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247" y="1506"/>
              <a:ext cx="49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96850" indent="-196850"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itchFamily="2" charset="2"/>
                <a:buChar char="n"/>
              </a:pPr>
              <a:r>
                <a:rPr lang="en-US" altLang="zh-TW">
                  <a:solidFill>
                    <a:schemeClr val="hlink"/>
                  </a:solidFill>
                </a:rPr>
                <a:t>Check:</a:t>
              </a:r>
            </a:p>
          </p:txBody>
        </p:sp>
      </p:grpSp>
      <p:sp>
        <p:nvSpPr>
          <p:cNvPr id="53257" name="文字方塊 10"/>
          <p:cNvSpPr txBox="1">
            <a:spLocks noChangeArrowheads="1"/>
          </p:cNvSpPr>
          <p:nvPr/>
        </p:nvSpPr>
        <p:spPr bwMode="auto">
          <a:xfrm>
            <a:off x="5143500" y="5556250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※ The first (second) row actually represents the linear transformation function to generate the first (second) component of the target vector</a:t>
            </a:r>
            <a:endParaRPr lang="zh-TW" altLang="en-US" sz="18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3AAD4D55-A661-409A-955A-F334487C360E}" type="slidenum">
              <a:rPr lang="en-US" altLang="zh-TW" sz="1400" smtClean="0">
                <a:ea typeface="新細明體" charset="-120"/>
              </a:rPr>
              <a:pPr eaLnBrk="1" hangingPunct="1"/>
              <a:t>57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509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2: Finding the standard matrix of a linear transformation</a:t>
            </a:r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/>
        </p:nvGraphicFramePr>
        <p:xfrm>
          <a:off x="709613" y="1341438"/>
          <a:ext cx="7721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3860640" imgH="482400" progId="Equation.DSMT4">
                  <p:embed/>
                </p:oleObj>
              </mc:Choice>
              <mc:Fallback>
                <p:oleObj name="Equation" r:id="rId3" imgW="38606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341438"/>
                        <a:ext cx="7721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20713" y="2286000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54275" name="Object 15"/>
          <p:cNvGraphicFramePr>
            <a:graphicFrameLocks noChangeAspect="1"/>
          </p:cNvGraphicFramePr>
          <p:nvPr/>
        </p:nvGraphicFramePr>
        <p:xfrm>
          <a:off x="1258888" y="2811463"/>
          <a:ext cx="1879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5" imgW="939600" imgH="203040" progId="Equation.3">
                  <p:embed/>
                </p:oleObj>
              </mc:Choice>
              <mc:Fallback>
                <p:oleObj name="Equation" r:id="rId5" imgW="9396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11463"/>
                        <a:ext cx="1879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6"/>
          <p:cNvGraphicFramePr>
            <a:graphicFrameLocks noChangeAspect="1"/>
          </p:cNvGraphicFramePr>
          <p:nvPr/>
        </p:nvGraphicFramePr>
        <p:xfrm>
          <a:off x="1244600" y="3267075"/>
          <a:ext cx="5689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7" imgW="2844720" imgH="457200" progId="Equation.DSMT4">
                  <p:embed/>
                </p:oleObj>
              </mc:Choice>
              <mc:Fallback>
                <p:oleObj name="Equation" r:id="rId7" imgW="284472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267075"/>
                        <a:ext cx="5689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21"/>
          <p:cNvSpPr>
            <a:spLocks noChangeArrowheads="1"/>
          </p:cNvSpPr>
          <p:nvPr/>
        </p:nvSpPr>
        <p:spPr bwMode="auto">
          <a:xfrm>
            <a:off x="395288" y="4076700"/>
            <a:ext cx="874871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</a:rPr>
              <a:t>Notes:</a:t>
            </a:r>
          </a:p>
          <a:p>
            <a:pPr marL="720725" indent="-450850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dirty="0"/>
              <a:t>(1) The standard matrix for the zero transformation from </a:t>
            </a:r>
            <a:r>
              <a:rPr lang="en-US" altLang="zh-TW" i="1" dirty="0" err="1"/>
              <a:t>R</a:t>
            </a:r>
            <a:r>
              <a:rPr lang="en-US" altLang="zh-TW" i="1" baseline="30000" dirty="0" err="1"/>
              <a:t>n</a:t>
            </a:r>
            <a:r>
              <a:rPr lang="en-US" altLang="zh-TW" i="1" baseline="30000" dirty="0"/>
              <a:t> </a:t>
            </a:r>
            <a:r>
              <a:rPr lang="en-US" altLang="zh-TW" dirty="0"/>
              <a:t>into </a:t>
            </a:r>
            <a:r>
              <a:rPr lang="en-US" altLang="zh-TW" i="1" dirty="0" err="1"/>
              <a:t>R</a:t>
            </a:r>
            <a:r>
              <a:rPr lang="en-US" altLang="zh-TW" i="1" baseline="30000" dirty="0" err="1"/>
              <a:t>m</a:t>
            </a:r>
            <a:r>
              <a:rPr lang="en-US" altLang="zh-TW" i="1" baseline="30000" dirty="0"/>
              <a:t>     </a:t>
            </a:r>
            <a:r>
              <a:rPr lang="en-US" altLang="zh-TW" dirty="0"/>
              <a:t>is the </a:t>
            </a:r>
            <a:r>
              <a:rPr lang="en-US" altLang="zh-TW" i="1" dirty="0" err="1"/>
              <a:t>m</a:t>
            </a:r>
            <a:r>
              <a:rPr lang="en-US" altLang="zh-TW" dirty="0" err="1">
                <a:sym typeface="Symbol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i="1" dirty="0"/>
              <a:t> </a:t>
            </a:r>
            <a:r>
              <a:rPr lang="en-US" altLang="zh-TW" dirty="0"/>
              <a:t>zero matrix</a:t>
            </a:r>
          </a:p>
          <a:p>
            <a:pPr marL="720725" indent="-450850">
              <a:spcBef>
                <a:spcPct val="20000"/>
              </a:spcBef>
              <a:buClr>
                <a:schemeClr val="tx1"/>
              </a:buClr>
              <a:buSzPct val="40000"/>
              <a:defRPr/>
            </a:pPr>
            <a:r>
              <a:rPr lang="en-US" altLang="zh-TW" dirty="0"/>
              <a:t>(2) The standard matrix for the identity transformation from </a:t>
            </a:r>
            <a:r>
              <a:rPr lang="en-US" altLang="zh-TW" i="1" dirty="0" err="1"/>
              <a:t>R</a:t>
            </a:r>
            <a:r>
              <a:rPr lang="en-US" altLang="zh-TW" i="1" baseline="30000" dirty="0" err="1"/>
              <a:t>n</a:t>
            </a:r>
            <a:r>
              <a:rPr lang="en-US" altLang="zh-TW" i="1" baseline="30000" dirty="0"/>
              <a:t> </a:t>
            </a:r>
            <a:r>
              <a:rPr lang="en-US" altLang="zh-TW" dirty="0"/>
              <a:t>into </a:t>
            </a:r>
            <a:r>
              <a:rPr lang="en-US" altLang="zh-TW" i="1" dirty="0" err="1"/>
              <a:t>R</a:t>
            </a:r>
            <a:r>
              <a:rPr lang="en-US" altLang="zh-TW" i="1" baseline="30000" dirty="0" err="1"/>
              <a:t>n</a:t>
            </a:r>
            <a:r>
              <a:rPr lang="en-US" altLang="zh-TW" i="1" baseline="30000" dirty="0"/>
              <a:t>  </a:t>
            </a:r>
            <a:r>
              <a:rPr lang="en-US" altLang="zh-TW" dirty="0"/>
              <a:t>is the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i="1" dirty="0"/>
              <a:t> </a:t>
            </a:r>
            <a:r>
              <a:rPr lang="en-US" altLang="zh-TW" dirty="0"/>
              <a:t>identity matrix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C851C1E-1957-4085-9894-9114D591939A}" type="slidenum">
              <a:rPr lang="en-US" altLang="zh-TW" sz="1400" smtClean="0">
                <a:ea typeface="新細明體" charset="-120"/>
              </a:rPr>
              <a:pPr eaLnBrk="1" hangingPunct="1"/>
              <a:t>58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53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Composition</a:t>
            </a:r>
            <a:r>
              <a:rPr lang="en-US" altLang="zh-TW" i="1" smtClean="0"/>
              <a:t> </a:t>
            </a:r>
            <a:r>
              <a:rPr lang="en-US" altLang="zh-TW" smtClean="0"/>
              <a:t>of</a:t>
            </a:r>
            <a:r>
              <a:rPr lang="en-US" altLang="zh-TW" i="1" smtClean="0"/>
              <a:t> T</a:t>
            </a:r>
            <a:r>
              <a:rPr lang="en-US" altLang="zh-TW" baseline="-25000" smtClean="0"/>
              <a:t>1</a:t>
            </a:r>
            <a:r>
              <a:rPr lang="en-US" altLang="zh-TW" smtClean="0"/>
              <a:t>:</a:t>
            </a:r>
            <a:r>
              <a:rPr lang="en-US" altLang="zh-TW" i="1" smtClean="0"/>
              <a:t>R</a:t>
            </a:r>
            <a:r>
              <a:rPr lang="en-US" altLang="zh-TW" i="1" baseline="30000" smtClean="0"/>
              <a:t>n</a:t>
            </a:r>
            <a:r>
              <a:rPr lang="en-US" altLang="zh-TW" smtClean="0"/>
              <a:t>→</a:t>
            </a:r>
            <a:r>
              <a:rPr lang="en-US" altLang="zh-TW" i="1" smtClean="0"/>
              <a:t>R</a:t>
            </a:r>
            <a:r>
              <a:rPr lang="en-US" altLang="zh-TW" i="1" baseline="30000" smtClean="0"/>
              <a:t>m </a:t>
            </a:r>
            <a:r>
              <a:rPr lang="en-US" altLang="zh-TW" smtClean="0"/>
              <a:t>with </a:t>
            </a:r>
            <a:r>
              <a:rPr lang="en-US" altLang="zh-TW" i="1" smtClean="0"/>
              <a:t>T</a:t>
            </a:r>
            <a:r>
              <a:rPr lang="en-US" altLang="zh-TW" baseline="-25000" smtClean="0"/>
              <a:t>2</a:t>
            </a:r>
            <a:r>
              <a:rPr lang="en-US" altLang="zh-TW" smtClean="0"/>
              <a:t>:</a:t>
            </a:r>
            <a:r>
              <a:rPr lang="en-US" altLang="zh-TW" i="1" smtClean="0"/>
              <a:t>R</a:t>
            </a:r>
            <a:r>
              <a:rPr lang="en-US" altLang="zh-TW" i="1" baseline="30000" smtClean="0"/>
              <a:t>m</a:t>
            </a:r>
            <a:r>
              <a:rPr lang="en-US" altLang="zh-TW" smtClean="0"/>
              <a:t>→</a:t>
            </a:r>
            <a:r>
              <a:rPr lang="en-US" altLang="zh-TW" i="1" smtClean="0"/>
              <a:t>R</a:t>
            </a:r>
            <a:r>
              <a:rPr lang="en-US" altLang="zh-TW" i="1" baseline="30000" smtClean="0"/>
              <a:t>p </a:t>
            </a:r>
            <a:r>
              <a:rPr lang="en-US" altLang="zh-TW" smtClean="0"/>
              <a:t>:</a:t>
            </a:r>
          </a:p>
        </p:txBody>
      </p:sp>
      <p:graphicFrame>
        <p:nvGraphicFramePr>
          <p:cNvPr id="55298" name="Object 13"/>
          <p:cNvGraphicFramePr>
            <a:graphicFrameLocks noChangeAspect="1"/>
          </p:cNvGraphicFramePr>
          <p:nvPr/>
        </p:nvGraphicFramePr>
        <p:xfrm>
          <a:off x="928688" y="1357313"/>
          <a:ext cx="3124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7313"/>
                        <a:ext cx="3124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14"/>
          <p:cNvGraphicFramePr>
            <a:graphicFrameLocks noChangeAspect="1"/>
          </p:cNvGraphicFramePr>
          <p:nvPr/>
        </p:nvGraphicFramePr>
        <p:xfrm>
          <a:off x="928688" y="1916113"/>
          <a:ext cx="5156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5" imgW="2577960" imgH="228600" progId="Equation.DSMT4">
                  <p:embed/>
                </p:oleObj>
              </mc:Choice>
              <mc:Fallback>
                <p:oleObj name="Equation" r:id="rId5" imgW="25779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16113"/>
                        <a:ext cx="5156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357188" y="3286125"/>
            <a:ext cx="8429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6.11: Composition of linear transformations (</a:t>
            </a:r>
            <a:r>
              <a:rPr lang="zh-TW" altLang="en-US">
                <a:solidFill>
                  <a:schemeClr val="hlink"/>
                </a:solidFill>
              </a:rPr>
              <a:t>線性轉換的合成</a:t>
            </a:r>
            <a:r>
              <a:rPr lang="en-US" altLang="zh-TW">
                <a:solidFill>
                  <a:schemeClr val="hlink"/>
                </a:solidFill>
              </a:rPr>
              <a:t>)</a:t>
            </a:r>
          </a:p>
        </p:txBody>
      </p:sp>
      <p:graphicFrame>
        <p:nvGraphicFramePr>
          <p:cNvPr id="55300" name="Object 15"/>
          <p:cNvGraphicFramePr>
            <a:graphicFrameLocks noChangeAspect="1"/>
          </p:cNvGraphicFramePr>
          <p:nvPr/>
        </p:nvGraphicFramePr>
        <p:xfrm>
          <a:off x="727075" y="4079875"/>
          <a:ext cx="7416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7" imgW="3708360" imgH="482400" progId="Equation.DSMT4">
                  <p:embed/>
                </p:oleObj>
              </mc:Choice>
              <mc:Fallback>
                <p:oleObj name="Equation" r:id="rId7" imgW="370836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079875"/>
                        <a:ext cx="7416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6"/>
          <p:cNvGraphicFramePr>
            <a:graphicFrameLocks noChangeAspect="1"/>
          </p:cNvGraphicFramePr>
          <p:nvPr/>
        </p:nvGraphicFramePr>
        <p:xfrm>
          <a:off x="714375" y="5051425"/>
          <a:ext cx="7797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9" imgW="3898800" imgH="431640" progId="Equation.DSMT4">
                  <p:embed/>
                </p:oleObj>
              </mc:Choice>
              <mc:Fallback>
                <p:oleObj name="Equation" r:id="rId9" imgW="38988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051425"/>
                        <a:ext cx="7797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7"/>
          <p:cNvGraphicFramePr>
            <a:graphicFrameLocks noChangeAspect="1"/>
          </p:cNvGraphicFramePr>
          <p:nvPr/>
        </p:nvGraphicFramePr>
        <p:xfrm>
          <a:off x="708025" y="6003925"/>
          <a:ext cx="7721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11" imgW="3860640" imgH="431640" progId="Equation.DSMT4">
                  <p:embed/>
                </p:oleObj>
              </mc:Choice>
              <mc:Fallback>
                <p:oleObj name="Equation" r:id="rId11" imgW="386064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6003925"/>
                        <a:ext cx="7721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6" name="群組 14"/>
          <p:cNvGrpSpPr>
            <a:grpSpLocks/>
          </p:cNvGrpSpPr>
          <p:nvPr/>
        </p:nvGrpSpPr>
        <p:grpSpPr bwMode="auto">
          <a:xfrm>
            <a:off x="6500813" y="642938"/>
            <a:ext cx="2143125" cy="2500312"/>
            <a:chOff x="6500826" y="785794"/>
            <a:chExt cx="2143140" cy="2500330"/>
          </a:xfrm>
        </p:grpSpPr>
        <p:grpSp>
          <p:nvGrpSpPr>
            <p:cNvPr id="55307" name="Group 18"/>
            <p:cNvGrpSpPr>
              <a:grpSpLocks/>
            </p:cNvGrpSpPr>
            <p:nvPr/>
          </p:nvGrpSpPr>
          <p:grpSpPr bwMode="auto">
            <a:xfrm>
              <a:off x="6500826" y="928670"/>
              <a:ext cx="2143140" cy="2357454"/>
              <a:chOff x="4224" y="864"/>
              <a:chExt cx="1244" cy="1152"/>
            </a:xfrm>
          </p:grpSpPr>
          <p:pic>
            <p:nvPicPr>
              <p:cNvPr id="55309" name="Picture 19" descr="fig6-9"/>
              <p:cNvPicPr>
                <a:picLocks noChangeAspect="1" noChangeArrowheads="1"/>
              </p:cNvPicPr>
              <p:nvPr/>
            </p:nvPicPr>
            <p:blipFill>
              <a:blip r:embed="rId13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4" y="864"/>
                <a:ext cx="1244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10" name="Rectangle 20"/>
              <p:cNvSpPr>
                <a:spLocks noChangeArrowheads="1"/>
              </p:cNvSpPr>
              <p:nvPr/>
            </p:nvSpPr>
            <p:spPr bwMode="auto">
              <a:xfrm>
                <a:off x="5136" y="86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5308" name="矩形 13"/>
            <p:cNvSpPr>
              <a:spLocks noChangeArrowheads="1"/>
            </p:cNvSpPr>
            <p:nvPr/>
          </p:nvSpPr>
          <p:spPr bwMode="auto">
            <a:xfrm>
              <a:off x="6643702" y="785794"/>
              <a:ext cx="35719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B5F7A1E-C477-43AD-BCAF-E4B35586C484}" type="slidenum">
              <a:rPr lang="en-US" altLang="zh-TW" sz="1400" smtClean="0">
                <a:ea typeface="新細明體" charset="-120"/>
              </a:rPr>
              <a:pPr eaLnBrk="1" hangingPunct="1"/>
              <a:t>59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Pf:</a:t>
            </a:r>
          </a:p>
        </p:txBody>
      </p:sp>
      <p:graphicFrame>
        <p:nvGraphicFramePr>
          <p:cNvPr id="56322" name="Object 8"/>
          <p:cNvGraphicFramePr>
            <a:graphicFrameLocks noChangeAspect="1"/>
          </p:cNvGraphicFramePr>
          <p:nvPr/>
        </p:nvGraphicFramePr>
        <p:xfrm>
          <a:off x="798513" y="1525588"/>
          <a:ext cx="7416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3708360" imgH="457200" progId="Equation.DSMT4">
                  <p:embed/>
                </p:oleObj>
              </mc:Choice>
              <mc:Fallback>
                <p:oleObj name="Equation" r:id="rId3" imgW="37083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525588"/>
                        <a:ext cx="7416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9"/>
          <p:cNvGraphicFramePr>
            <a:graphicFrameLocks noChangeAspect="1"/>
          </p:cNvGraphicFramePr>
          <p:nvPr/>
        </p:nvGraphicFramePr>
        <p:xfrm>
          <a:off x="852488" y="4049713"/>
          <a:ext cx="464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5" imgW="2323800" imgH="228600" progId="Equation.DSMT4">
                  <p:embed/>
                </p:oleObj>
              </mc:Choice>
              <mc:Fallback>
                <p:oleObj name="Equation" r:id="rId5" imgW="2323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049713"/>
                        <a:ext cx="4648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10"/>
          <p:cNvGraphicFramePr>
            <a:graphicFrameLocks noChangeAspect="1"/>
          </p:cNvGraphicFramePr>
          <p:nvPr/>
        </p:nvGraphicFramePr>
        <p:xfrm>
          <a:off x="1298575" y="2487613"/>
          <a:ext cx="52625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7" imgW="2781000" imgH="457200" progId="Equation.3">
                  <p:embed/>
                </p:oleObj>
              </mc:Choice>
              <mc:Fallback>
                <p:oleObj name="Equation" r:id="rId7" imgW="2781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2487613"/>
                        <a:ext cx="52625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2"/>
          <p:cNvGraphicFramePr>
            <a:graphicFrameLocks noChangeAspect="1"/>
          </p:cNvGraphicFramePr>
          <p:nvPr/>
        </p:nvGraphicFramePr>
        <p:xfrm>
          <a:off x="1298575" y="3378200"/>
          <a:ext cx="60309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9" imgW="3200400" imgH="215640" progId="Equation.3">
                  <p:embed/>
                </p:oleObj>
              </mc:Choice>
              <mc:Fallback>
                <p:oleObj name="Equation" r:id="rId9" imgW="32004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378200"/>
                        <a:ext cx="6030913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4"/>
          <p:cNvGraphicFramePr>
            <a:graphicFrameLocks noChangeAspect="1"/>
          </p:cNvGraphicFramePr>
          <p:nvPr/>
        </p:nvGraphicFramePr>
        <p:xfrm>
          <a:off x="1298575" y="4657725"/>
          <a:ext cx="5562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11" imgW="2781000" imgH="215640" progId="Equation.3">
                  <p:embed/>
                </p:oleObj>
              </mc:Choice>
              <mc:Fallback>
                <p:oleObj name="Equation" r:id="rId11" imgW="27810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657725"/>
                        <a:ext cx="5562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9"/>
          <p:cNvSpPr>
            <a:spLocks noChangeArrowheads="1"/>
          </p:cNvSpPr>
          <p:nvPr/>
        </p:nvSpPr>
        <p:spPr bwMode="auto">
          <a:xfrm>
            <a:off x="534988" y="52006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</a:t>
            </a:r>
          </a:p>
        </p:txBody>
      </p:sp>
      <p:graphicFrame>
        <p:nvGraphicFramePr>
          <p:cNvPr id="56327" name="Object 20"/>
          <p:cNvGraphicFramePr>
            <a:graphicFrameLocks noChangeAspect="1"/>
          </p:cNvGraphicFramePr>
          <p:nvPr/>
        </p:nvGraphicFramePr>
        <p:xfrm>
          <a:off x="1547813" y="5738813"/>
          <a:ext cx="1778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13" imgW="888840" imgH="215640" progId="Equation.3">
                  <p:embed/>
                </p:oleObj>
              </mc:Choice>
              <mc:Fallback>
                <p:oleObj name="Equation" r:id="rId13" imgW="88884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38813"/>
                        <a:ext cx="17780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FFAEE6E-BFEA-422A-96A7-1610636D939F}" type="slidenum">
              <a:rPr lang="en-US" altLang="zh-TW" sz="1400" smtClean="0">
                <a:ea typeface="新細明體" charset="-120"/>
              </a:rPr>
              <a:pPr eaLnBrk="1" hangingPunct="1"/>
              <a:t>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395288" y="950913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Notes: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762000" y="1435100"/>
            <a:ext cx="79136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(1) A linear transformation is said to be operation preserving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11338" y="3078163"/>
          <a:ext cx="28336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422360" imgH="203040" progId="Equation.3">
                  <p:embed/>
                </p:oleObj>
              </mc:Choice>
              <mc:Fallback>
                <p:oleObj name="Equation" r:id="rId3" imgW="1422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078163"/>
                        <a:ext cx="28336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1835150" y="3471863"/>
            <a:ext cx="2571750" cy="1019175"/>
            <a:chOff x="1156" y="1881"/>
            <a:chExt cx="1620" cy="642"/>
          </a:xfrm>
        </p:grpSpPr>
        <p:sp>
          <p:nvSpPr>
            <p:cNvPr id="4112" name="Text Box 5"/>
            <p:cNvSpPr txBox="1">
              <a:spLocks noChangeArrowheads="1"/>
            </p:cNvSpPr>
            <p:nvPr/>
          </p:nvSpPr>
          <p:spPr bwMode="auto">
            <a:xfrm>
              <a:off x="1156" y="2073"/>
              <a:ext cx="719" cy="4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6800" r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Addition in </a:t>
              </a:r>
              <a:r>
                <a:rPr lang="en-US" altLang="zh-TW" sz="2000" i="1">
                  <a:solidFill>
                    <a:schemeClr val="hlink"/>
                  </a:solidFill>
                </a:rPr>
                <a:t>V</a:t>
              </a:r>
              <a:endParaRPr lang="en-US" altLang="zh-TW" sz="2000">
                <a:solidFill>
                  <a:schemeClr val="hlink"/>
                </a:solidFill>
              </a:endParaRPr>
            </a:p>
          </p:txBody>
        </p:sp>
        <p:sp>
          <p:nvSpPr>
            <p:cNvPr id="4113" name="Text Box 6"/>
            <p:cNvSpPr txBox="1">
              <a:spLocks noChangeArrowheads="1"/>
            </p:cNvSpPr>
            <p:nvPr/>
          </p:nvSpPr>
          <p:spPr bwMode="auto">
            <a:xfrm>
              <a:off x="2064" y="2073"/>
              <a:ext cx="712" cy="4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6800" r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Addition in </a:t>
              </a:r>
              <a:r>
                <a:rPr lang="en-US" altLang="zh-TW" sz="2000" i="1">
                  <a:solidFill>
                    <a:schemeClr val="hlink"/>
                  </a:solidFill>
                </a:rPr>
                <a:t>W</a:t>
              </a:r>
              <a:endParaRPr lang="en-US" altLang="zh-TW" sz="2000">
                <a:solidFill>
                  <a:schemeClr val="hlink"/>
                </a:solidFill>
              </a:endParaRPr>
            </a:p>
          </p:txBody>
        </p:sp>
        <p:sp>
          <p:nvSpPr>
            <p:cNvPr id="4114" name="Line 7"/>
            <p:cNvSpPr>
              <a:spLocks noChangeShapeType="1"/>
            </p:cNvSpPr>
            <p:nvPr/>
          </p:nvSpPr>
          <p:spPr bwMode="auto">
            <a:xfrm flipV="1">
              <a:off x="1519" y="1881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115" name="Line 8"/>
            <p:cNvSpPr>
              <a:spLocks noChangeShapeType="1"/>
            </p:cNvSpPr>
            <p:nvPr/>
          </p:nvSpPr>
          <p:spPr bwMode="auto">
            <a:xfrm flipV="1">
              <a:off x="2408" y="1881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5510213" y="3078163"/>
          <a:ext cx="1822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914400" imgH="203040" progId="Equation.3">
                  <p:embed/>
                </p:oleObj>
              </mc:Choice>
              <mc:Fallback>
                <p:oleObj name="Equation" r:id="rId5" imgW="9144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3078163"/>
                        <a:ext cx="1822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Group 20"/>
          <p:cNvGrpSpPr>
            <a:grpSpLocks/>
          </p:cNvGrpSpPr>
          <p:nvPr/>
        </p:nvGrpSpPr>
        <p:grpSpPr bwMode="auto">
          <a:xfrm>
            <a:off x="4787900" y="3471863"/>
            <a:ext cx="3024188" cy="1233487"/>
            <a:chOff x="3016" y="1881"/>
            <a:chExt cx="1905" cy="777"/>
          </a:xfrm>
        </p:grpSpPr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3016" y="2073"/>
              <a:ext cx="907" cy="585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6800" r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chemeClr val="hlink"/>
                  </a:solidFill>
                </a:rPr>
                <a:t>Scalar multiplication in </a:t>
              </a:r>
              <a:r>
                <a:rPr lang="en-US" altLang="zh-TW" sz="1800" i="1">
                  <a:solidFill>
                    <a:schemeClr val="hlink"/>
                  </a:solidFill>
                </a:rPr>
                <a:t>V</a:t>
              </a:r>
              <a:endParaRPr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4019" y="2073"/>
              <a:ext cx="902" cy="585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6800" r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chemeClr val="hlink"/>
                  </a:solidFill>
                </a:rPr>
                <a:t>Scalar multiplication in </a:t>
              </a:r>
              <a:r>
                <a:rPr lang="en-US" altLang="zh-TW" sz="1800" i="1">
                  <a:solidFill>
                    <a:schemeClr val="hlink"/>
                  </a:solidFill>
                </a:rPr>
                <a:t>W</a:t>
              </a:r>
              <a:endParaRPr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 flipV="1">
              <a:off x="3771" y="1881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111" name="Line 13"/>
            <p:cNvSpPr>
              <a:spLocks noChangeShapeType="1"/>
            </p:cNvSpPr>
            <p:nvPr/>
          </p:nvSpPr>
          <p:spPr bwMode="auto">
            <a:xfrm flipV="1">
              <a:off x="4241" y="1881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4106" name="Rectangle 15"/>
          <p:cNvSpPr>
            <a:spLocks noChangeArrowheads="1"/>
          </p:cNvSpPr>
          <p:nvPr/>
        </p:nvSpPr>
        <p:spPr bwMode="auto">
          <a:xfrm>
            <a:off x="762000" y="4800600"/>
            <a:ext cx="813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(2) A linear transformation                    from a vector space into itself is called a </a:t>
            </a:r>
            <a:r>
              <a:rPr lang="en-US" altLang="zh-TW">
                <a:solidFill>
                  <a:srgbClr val="3333CC"/>
                </a:solidFill>
              </a:rPr>
              <a:t>linear operator (</a:t>
            </a:r>
            <a:r>
              <a:rPr lang="zh-TW" altLang="en-US">
                <a:solidFill>
                  <a:srgbClr val="3333CC"/>
                </a:solidFill>
              </a:rPr>
              <a:t>線性運算子</a:t>
            </a:r>
            <a:r>
              <a:rPr lang="en-US" altLang="zh-TW">
                <a:solidFill>
                  <a:srgbClr val="3333CC"/>
                </a:solidFill>
              </a:rPr>
              <a:t>)</a:t>
            </a:r>
          </a:p>
        </p:txBody>
      </p:sp>
      <p:graphicFrame>
        <p:nvGraphicFramePr>
          <p:cNvPr id="4100" name="Object 16"/>
          <p:cNvGraphicFramePr>
            <a:graphicFrameLocks noChangeAspect="1"/>
          </p:cNvGraphicFramePr>
          <p:nvPr/>
        </p:nvGraphicFramePr>
        <p:xfrm>
          <a:off x="4275138" y="4919663"/>
          <a:ext cx="13049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647640" imgH="177480" progId="Equation.3">
                  <p:embed/>
                </p:oleObj>
              </mc:Choice>
              <mc:Fallback>
                <p:oleObj name="Equation" r:id="rId7" imgW="64764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4919663"/>
                        <a:ext cx="13049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文字方塊 18"/>
          <p:cNvSpPr txBox="1">
            <a:spLocks noChangeArrowheads="1"/>
          </p:cNvSpPr>
          <p:nvPr/>
        </p:nvSpPr>
        <p:spPr bwMode="auto">
          <a:xfrm>
            <a:off x="1214438" y="1928813"/>
            <a:ext cx="72151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(because the same result occurs whether the operations of addition and scalar multiplication are performed before or after the linear transformation is applied)</a:t>
            </a:r>
            <a:endParaRPr lang="zh-TW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5FCE455-C59E-40F6-B6F9-9CE93E4719CA}" type="slidenum">
              <a:rPr lang="en-US" altLang="zh-TW" sz="1400" smtClean="0">
                <a:ea typeface="新細明體" charset="-120"/>
              </a:rPr>
              <a:pPr eaLnBrk="1" hangingPunct="1"/>
              <a:t>60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73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3: The standard matrix of a composition</a:t>
            </a:r>
          </a:p>
        </p:txBody>
      </p:sp>
      <p:graphicFrame>
        <p:nvGraphicFramePr>
          <p:cNvPr id="57346" name="Object 14"/>
          <p:cNvGraphicFramePr>
            <a:graphicFrameLocks noChangeAspect="1"/>
          </p:cNvGraphicFramePr>
          <p:nvPr/>
        </p:nvGraphicFramePr>
        <p:xfrm>
          <a:off x="1276350" y="1216025"/>
          <a:ext cx="7010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3504960" imgH="241200" progId="Equation.DSMT4">
                  <p:embed/>
                </p:oleObj>
              </mc:Choice>
              <mc:Fallback>
                <p:oleObj name="Equation" r:id="rId3" imgW="35049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216025"/>
                        <a:ext cx="7010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15"/>
          <p:cNvGraphicFramePr>
            <a:graphicFrameLocks noChangeAspect="1"/>
          </p:cNvGraphicFramePr>
          <p:nvPr/>
        </p:nvGraphicFramePr>
        <p:xfrm>
          <a:off x="2005013" y="1692275"/>
          <a:ext cx="3479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方程式" r:id="rId5" imgW="1739880" imgH="215640" progId="Equation.3">
                  <p:embed/>
                </p:oleObj>
              </mc:Choice>
              <mc:Fallback>
                <p:oleObj name="方程式" r:id="rId5" imgW="173988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692275"/>
                        <a:ext cx="3479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16"/>
          <p:cNvGraphicFramePr>
            <a:graphicFrameLocks noChangeAspect="1"/>
          </p:cNvGraphicFramePr>
          <p:nvPr/>
        </p:nvGraphicFramePr>
        <p:xfrm>
          <a:off x="1960563" y="2187575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7" imgW="1485720" imgH="215640" progId="Equation.3">
                  <p:embed/>
                </p:oleObj>
              </mc:Choice>
              <mc:Fallback>
                <p:oleObj name="Equation" r:id="rId7" imgW="148572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187575"/>
                        <a:ext cx="297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7"/>
          <p:cNvGraphicFramePr>
            <a:graphicFrameLocks noChangeAspect="1"/>
          </p:cNvGraphicFramePr>
          <p:nvPr/>
        </p:nvGraphicFramePr>
        <p:xfrm>
          <a:off x="1285875" y="2692400"/>
          <a:ext cx="69294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9" imgW="3555720" imgH="457200" progId="Equation.DSMT4">
                  <p:embed/>
                </p:oleObj>
              </mc:Choice>
              <mc:Fallback>
                <p:oleObj name="Equation" r:id="rId9" imgW="355572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92400"/>
                        <a:ext cx="69294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8"/>
          <p:cNvSpPr>
            <a:spLocks noChangeArrowheads="1"/>
          </p:cNvSpPr>
          <p:nvPr/>
        </p:nvSpPr>
        <p:spPr bwMode="auto">
          <a:xfrm>
            <a:off x="608013" y="35718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57350" name="Object 19"/>
          <p:cNvGraphicFramePr>
            <a:graphicFrameLocks noChangeAspect="1"/>
          </p:cNvGraphicFramePr>
          <p:nvPr/>
        </p:nvGraphicFramePr>
        <p:xfrm>
          <a:off x="1187450" y="3968750"/>
          <a:ext cx="49784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方程式" r:id="rId11" imgW="2489040" imgH="711000" progId="Equation.3">
                  <p:embed/>
                </p:oleObj>
              </mc:Choice>
              <mc:Fallback>
                <p:oleObj name="方程式" r:id="rId11" imgW="2489040" imgH="71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68750"/>
                        <a:ext cx="49784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20"/>
          <p:cNvGraphicFramePr>
            <a:graphicFrameLocks noChangeAspect="1"/>
          </p:cNvGraphicFramePr>
          <p:nvPr/>
        </p:nvGraphicFramePr>
        <p:xfrm>
          <a:off x="1165225" y="5337175"/>
          <a:ext cx="52070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方程式" r:id="rId13" imgW="2603160" imgH="711000" progId="Equation.3">
                  <p:embed/>
                </p:oleObj>
              </mc:Choice>
              <mc:Fallback>
                <p:oleObj name="方程式" r:id="rId13" imgW="2603160" imgH="71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337175"/>
                        <a:ext cx="52070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FFF34155-F38B-4096-8753-78FD1B6C19DA}" type="slidenum">
              <a:rPr lang="en-US" altLang="zh-TW" sz="1400" smtClean="0">
                <a:ea typeface="新細明體" charset="-120"/>
              </a:rPr>
              <a:pPr eaLnBrk="1" hangingPunct="1"/>
              <a:t>61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58370" name="Object 0"/>
          <p:cNvGraphicFramePr>
            <a:graphicFrameLocks noChangeAspect="1"/>
          </p:cNvGraphicFramePr>
          <p:nvPr/>
        </p:nvGraphicFramePr>
        <p:xfrm>
          <a:off x="1187450" y="981075"/>
          <a:ext cx="4165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方程式" r:id="rId3" imgW="2082600" imgH="215640" progId="Equation.3">
                  <p:embed/>
                </p:oleObj>
              </mc:Choice>
              <mc:Fallback>
                <p:oleObj name="方程式" r:id="rId3" imgW="208260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4165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1"/>
          <p:cNvGraphicFramePr>
            <a:graphicFrameLocks noChangeAspect="1"/>
          </p:cNvGraphicFramePr>
          <p:nvPr/>
        </p:nvGraphicFramePr>
        <p:xfrm>
          <a:off x="1187450" y="2924175"/>
          <a:ext cx="4191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方程式" r:id="rId5" imgW="2095200" imgH="215640" progId="Equation.3">
                  <p:embed/>
                </p:oleObj>
              </mc:Choice>
              <mc:Fallback>
                <p:oleObj name="方程式" r:id="rId5" imgW="209520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41910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2"/>
          <p:cNvGraphicFramePr>
            <a:graphicFrameLocks noChangeAspect="1"/>
          </p:cNvGraphicFramePr>
          <p:nvPr/>
        </p:nvGraphicFramePr>
        <p:xfrm>
          <a:off x="1662113" y="1557338"/>
          <a:ext cx="57912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7" imgW="2895480" imgH="634680" progId="Equation.3">
                  <p:embed/>
                </p:oleObj>
              </mc:Choice>
              <mc:Fallback>
                <p:oleObj name="Equation" r:id="rId7" imgW="289548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557338"/>
                        <a:ext cx="57912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1589088" y="3533775"/>
          <a:ext cx="60452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9" imgW="3022560" imgH="711000" progId="Equation.3">
                  <p:embed/>
                </p:oleObj>
              </mc:Choice>
              <mc:Fallback>
                <p:oleObj name="Equation" r:id="rId9" imgW="30225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33775"/>
                        <a:ext cx="60452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EDD59256-B745-4125-BB97-B5D9894E49E9}" type="slidenum">
              <a:rPr lang="en-US" altLang="zh-TW" sz="1400" smtClean="0">
                <a:ea typeface="新細明體" charset="-120"/>
              </a:rPr>
              <a:pPr eaLnBrk="1" hangingPunct="1"/>
              <a:t>62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Inverse linear transformation (</a:t>
            </a:r>
            <a:r>
              <a:rPr lang="zh-TW" altLang="en-US" smtClean="0"/>
              <a:t>反線性轉換</a:t>
            </a:r>
            <a:r>
              <a:rPr lang="en-US" altLang="zh-TW" smtClean="0"/>
              <a:t>):</a:t>
            </a:r>
          </a:p>
        </p:txBody>
      </p:sp>
      <p:graphicFrame>
        <p:nvGraphicFramePr>
          <p:cNvPr id="59394" name="Object 11"/>
          <p:cNvGraphicFramePr>
            <a:graphicFrameLocks noChangeAspect="1"/>
          </p:cNvGraphicFramePr>
          <p:nvPr/>
        </p:nvGraphicFramePr>
        <p:xfrm>
          <a:off x="890588" y="1606550"/>
          <a:ext cx="7543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3" imgW="3771720" imgH="241200" progId="Equation.DSMT4">
                  <p:embed/>
                </p:oleObj>
              </mc:Choice>
              <mc:Fallback>
                <p:oleObj name="Equation" r:id="rId3" imgW="37717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606550"/>
                        <a:ext cx="7543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12"/>
          <p:cNvGraphicFramePr>
            <a:graphicFrameLocks noChangeAspect="1"/>
          </p:cNvGraphicFramePr>
          <p:nvPr/>
        </p:nvGraphicFramePr>
        <p:xfrm>
          <a:off x="2489200" y="2357438"/>
          <a:ext cx="40989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方程式" r:id="rId5" imgW="4101840" imgH="368280" progId="Equation.3">
                  <p:embed/>
                </p:oleObj>
              </mc:Choice>
              <mc:Fallback>
                <p:oleObj name="方程式" r:id="rId5" imgW="410184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357438"/>
                        <a:ext cx="40989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13"/>
          <p:cNvGraphicFramePr>
            <a:graphicFrameLocks noChangeAspect="1"/>
          </p:cNvGraphicFramePr>
          <p:nvPr/>
        </p:nvGraphicFramePr>
        <p:xfrm>
          <a:off x="957263" y="3001963"/>
          <a:ext cx="7543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方程式" r:id="rId7" imgW="3771720" imgH="215640" progId="Equation.3">
                  <p:embed/>
                </p:oleObj>
              </mc:Choice>
              <mc:Fallback>
                <p:oleObj name="方程式" r:id="rId7" imgW="377172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001963"/>
                        <a:ext cx="75438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14"/>
          <p:cNvSpPr>
            <a:spLocks noChangeArrowheads="1"/>
          </p:cNvSpPr>
          <p:nvPr/>
        </p:nvSpPr>
        <p:spPr bwMode="auto">
          <a:xfrm>
            <a:off x="463550" y="4233863"/>
            <a:ext cx="79248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</a:t>
            </a:r>
          </a:p>
          <a:p>
            <a:pPr marL="57150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If the transformation </a:t>
            </a:r>
            <a:r>
              <a:rPr lang="en-US" altLang="zh-TW" i="1"/>
              <a:t>T</a:t>
            </a:r>
            <a:r>
              <a:rPr lang="en-US" altLang="zh-TW"/>
              <a:t>  is invertible, then the inverse is unique and denoted by </a:t>
            </a:r>
            <a:r>
              <a:rPr lang="en-US" altLang="zh-TW" i="1"/>
              <a:t>T</a:t>
            </a:r>
            <a:r>
              <a:rPr lang="en-US" altLang="zh-TW" baseline="30000">
                <a:cs typeface="Times New Roman" pitchFamily="18" charset="0"/>
              </a:rPr>
              <a:t>–</a:t>
            </a:r>
            <a:r>
              <a:rPr lang="en-US" altLang="zh-TW" baseline="30000"/>
              <a:t>1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8AD4CB97-A03B-41D0-9E59-B9438BF87143}" type="slidenum">
              <a:rPr lang="en-US" altLang="zh-TW" sz="1400" smtClean="0">
                <a:ea typeface="新細明體" charset="-120"/>
              </a:rPr>
              <a:pPr eaLnBrk="1" hangingPunct="1"/>
              <a:t>63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Theorem 6.12: Existence of an inverse transformation</a:t>
            </a: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642938" y="1444625"/>
          <a:ext cx="8229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4114800" imgH="457200" progId="Equation.DSMT4">
                  <p:embed/>
                </p:oleObj>
              </mc:Choice>
              <mc:Fallback>
                <p:oleObj name="Equation" r:id="rId3" imgW="4114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44625"/>
                        <a:ext cx="8229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395288" y="5287963"/>
            <a:ext cx="8064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Note:</a:t>
            </a:r>
          </a:p>
          <a:p>
            <a:pPr marL="57150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If </a:t>
            </a:r>
            <a:r>
              <a:rPr lang="en-US" altLang="zh-TW" i="1"/>
              <a:t>T</a:t>
            </a:r>
            <a:r>
              <a:rPr lang="en-US" altLang="zh-TW"/>
              <a:t> is invertible with standard matrix </a:t>
            </a:r>
            <a:r>
              <a:rPr lang="en-US" altLang="zh-TW" i="1"/>
              <a:t>A</a:t>
            </a:r>
            <a:r>
              <a:rPr lang="en-US" altLang="zh-TW"/>
              <a:t>, then the standard matrix for</a:t>
            </a:r>
            <a:r>
              <a:rPr lang="en-US" altLang="zh-TW" i="1"/>
              <a:t> T</a:t>
            </a:r>
            <a:r>
              <a:rPr lang="en-US" altLang="zh-TW" baseline="30000">
                <a:cs typeface="Times New Roman" pitchFamily="18" charset="0"/>
              </a:rPr>
              <a:t>–</a:t>
            </a:r>
            <a:r>
              <a:rPr lang="en-US" altLang="zh-TW" baseline="30000"/>
              <a:t>1</a:t>
            </a:r>
            <a:r>
              <a:rPr lang="en-US" altLang="zh-TW"/>
              <a:t> is </a:t>
            </a:r>
            <a:r>
              <a:rPr lang="en-US" altLang="zh-TW" i="1"/>
              <a:t>A</a:t>
            </a:r>
            <a:r>
              <a:rPr lang="en-US" altLang="zh-TW" baseline="30000">
                <a:cs typeface="Times New Roman" pitchFamily="18" charset="0"/>
              </a:rPr>
              <a:t>–</a:t>
            </a:r>
            <a:r>
              <a:rPr lang="en-US" altLang="zh-TW" baseline="30000"/>
              <a:t>1 </a:t>
            </a:r>
            <a:endParaRPr lang="en-US" altLang="zh-TW"/>
          </a:p>
        </p:txBody>
      </p:sp>
      <p:sp>
        <p:nvSpPr>
          <p:cNvPr id="60422" name="Text Box 11"/>
          <p:cNvSpPr txBox="1">
            <a:spLocks noChangeArrowheads="1"/>
          </p:cNvSpPr>
          <p:nvPr/>
        </p:nvSpPr>
        <p:spPr bwMode="auto">
          <a:xfrm>
            <a:off x="1187450" y="2492375"/>
            <a:ext cx="5616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(1) </a:t>
            </a:r>
            <a:r>
              <a:rPr lang="en-US" altLang="zh-TW" i="1"/>
              <a:t>T</a:t>
            </a:r>
            <a:r>
              <a:rPr lang="en-US" altLang="zh-TW"/>
              <a:t> is invertible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</a:t>
            </a:r>
            <a:r>
              <a:rPr lang="en-US" altLang="zh-TW" i="1"/>
              <a:t>T</a:t>
            </a:r>
            <a:r>
              <a:rPr lang="en-US" altLang="zh-TW"/>
              <a:t> is an isomorphism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(3) </a:t>
            </a:r>
            <a:r>
              <a:rPr lang="en-US" altLang="zh-TW" i="1"/>
              <a:t>A</a:t>
            </a:r>
            <a:r>
              <a:rPr lang="en-US" altLang="zh-TW"/>
              <a:t> is invertible</a:t>
            </a:r>
          </a:p>
        </p:txBody>
      </p:sp>
      <p:sp>
        <p:nvSpPr>
          <p:cNvPr id="60423" name="文字方塊 6"/>
          <p:cNvSpPr txBox="1">
            <a:spLocks noChangeArrowheads="1"/>
          </p:cNvSpPr>
          <p:nvPr/>
        </p:nvSpPr>
        <p:spPr bwMode="auto">
          <a:xfrm>
            <a:off x="4286250" y="2357438"/>
            <a:ext cx="47148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※ For (2) 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 (1), you can imagine that since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 is one-to-one and onto, for every </a:t>
            </a:r>
            <a:r>
              <a:rPr lang="en-US" altLang="zh-TW" sz="2000" b="1">
                <a:solidFill>
                  <a:srgbClr val="3333CC"/>
                </a:solidFill>
                <a:sym typeface="Symbol" pitchFamily="18" charset="2"/>
              </a:rPr>
              <a:t>w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 in the codomain of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, there is only one preimage </a:t>
            </a:r>
            <a:r>
              <a:rPr lang="en-US" altLang="zh-TW" sz="2000" b="1">
                <a:solidFill>
                  <a:srgbClr val="3333CC"/>
                </a:solidFill>
                <a:sym typeface="Symbol" pitchFamily="18" charset="2"/>
              </a:rPr>
              <a:t>v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, which implies that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 baseline="30000">
                <a:solidFill>
                  <a:srgbClr val="3333CC"/>
                </a:solidFill>
                <a:sym typeface="Symbol" pitchFamily="18" charset="2"/>
              </a:rPr>
              <a:t>-1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lang="en-US" altLang="zh-TW" sz="2000" b="1">
                <a:solidFill>
                  <a:srgbClr val="3333CC"/>
                </a:solidFill>
                <a:sym typeface="Symbol" pitchFamily="18" charset="2"/>
              </a:rPr>
              <a:t>w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) =</a:t>
            </a:r>
            <a:r>
              <a:rPr lang="en-US" altLang="zh-TW" sz="2000" b="1">
                <a:solidFill>
                  <a:srgbClr val="3333CC"/>
                </a:solidFill>
                <a:sym typeface="Symbol" pitchFamily="18" charset="2"/>
              </a:rPr>
              <a:t>v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 can be a L.T. and well-defined, so we can infer that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 is invertible</a:t>
            </a:r>
          </a:p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※ On the contrary, if there are many preimages for each </a:t>
            </a:r>
            <a:r>
              <a:rPr lang="en-US" altLang="zh-TW" sz="2000" b="1">
                <a:solidFill>
                  <a:srgbClr val="3333CC"/>
                </a:solidFill>
              </a:rPr>
              <a:t>w</a:t>
            </a:r>
            <a:r>
              <a:rPr lang="en-US" altLang="zh-TW" sz="2000">
                <a:solidFill>
                  <a:srgbClr val="3333CC"/>
                </a:solidFill>
              </a:rPr>
              <a:t>, it is impossible to find a L.T to represent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 baseline="30000">
                <a:solidFill>
                  <a:srgbClr val="3333CC"/>
                </a:solidFill>
                <a:sym typeface="Symbol" pitchFamily="18" charset="2"/>
              </a:rPr>
              <a:t>-1 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(because for a L.T, there is always one input and one output)</a:t>
            </a:r>
            <a:r>
              <a:rPr lang="en-US" altLang="zh-TW" sz="2000">
                <a:solidFill>
                  <a:srgbClr val="3333CC"/>
                </a:solidFill>
              </a:rPr>
              <a:t>, so </a:t>
            </a:r>
            <a:r>
              <a:rPr lang="en-US" altLang="zh-TW" sz="2000" i="1">
                <a:solidFill>
                  <a:srgbClr val="3333CC"/>
                </a:solidFill>
                <a:sym typeface="Symbol" pitchFamily="18" charset="2"/>
              </a:rPr>
              <a:t>T</a:t>
            </a:r>
            <a:r>
              <a:rPr lang="en-US" altLang="zh-TW" sz="2000">
                <a:solidFill>
                  <a:srgbClr val="3333CC"/>
                </a:solidFill>
                <a:sym typeface="Symbol" pitchFamily="18" charset="2"/>
              </a:rPr>
              <a:t> cannot be invertible</a:t>
            </a:r>
            <a:endParaRPr lang="zh-TW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3A96BF7-DBF5-4F02-B534-1F0A7CC977DE}" type="slidenum">
              <a:rPr lang="en-US" altLang="zh-TW" sz="1400" smtClean="0">
                <a:ea typeface="新細明體" charset="-120"/>
              </a:rPr>
              <a:pPr eaLnBrk="1" hangingPunct="1"/>
              <a:t>64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14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4: Finding the inverse of a linear transformation</a:t>
            </a:r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1050925" y="1463675"/>
          <a:ext cx="6273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3" imgW="3136680" imgH="228600" progId="Equation.DSMT4">
                  <p:embed/>
                </p:oleObj>
              </mc:Choice>
              <mc:Fallback>
                <p:oleObj name="Equation" r:id="rId3" imgW="3136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463675"/>
                        <a:ext cx="6273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5"/>
          <p:cNvGraphicFramePr>
            <a:graphicFrameLocks noChangeAspect="1"/>
          </p:cNvGraphicFramePr>
          <p:nvPr/>
        </p:nvGraphicFramePr>
        <p:xfrm>
          <a:off x="1047750" y="2038350"/>
          <a:ext cx="7112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5" imgW="3555720" imgH="228600" progId="Equation.3">
                  <p:embed/>
                </p:oleObj>
              </mc:Choice>
              <mc:Fallback>
                <p:oleObj name="Equation" r:id="rId5" imgW="3555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038350"/>
                        <a:ext cx="7112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608013" y="30384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61444" name="Object 9"/>
          <p:cNvGraphicFramePr>
            <a:graphicFrameLocks noChangeAspect="1"/>
          </p:cNvGraphicFramePr>
          <p:nvPr/>
        </p:nvGraphicFramePr>
        <p:xfrm>
          <a:off x="1135063" y="3546475"/>
          <a:ext cx="3149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方程式" r:id="rId7" imgW="1587240" imgH="914400" progId="Equation.3">
                  <p:embed/>
                </p:oleObj>
              </mc:Choice>
              <mc:Fallback>
                <p:oleObj name="方程式" r:id="rId7" imgW="15872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546475"/>
                        <a:ext cx="31496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2"/>
          <p:cNvGraphicFramePr>
            <a:graphicFrameLocks noChangeAspect="1"/>
          </p:cNvGraphicFramePr>
          <p:nvPr/>
        </p:nvGraphicFramePr>
        <p:xfrm>
          <a:off x="3352800" y="3984625"/>
          <a:ext cx="2057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9" imgW="1028520" imgH="685800" progId="Equation.3">
                  <p:embed/>
                </p:oleObj>
              </mc:Choice>
              <mc:Fallback>
                <p:oleObj name="Equation" r:id="rId9" imgW="102852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84625"/>
                        <a:ext cx="20574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3"/>
          <p:cNvGraphicFramePr>
            <a:graphicFrameLocks noChangeAspect="1"/>
          </p:cNvGraphicFramePr>
          <p:nvPr/>
        </p:nvGraphicFramePr>
        <p:xfrm>
          <a:off x="1219200" y="5454650"/>
          <a:ext cx="38100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11" imgW="1904760" imgH="634680" progId="Equation.3">
                  <p:embed/>
                </p:oleObj>
              </mc:Choice>
              <mc:Fallback>
                <p:oleObj name="Equation" r:id="rId11" imgW="1904760" imgH="634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54650"/>
                        <a:ext cx="38100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4"/>
          <p:cNvSpPr txBox="1">
            <a:spLocks noChangeArrowheads="1"/>
          </p:cNvSpPr>
          <p:nvPr/>
        </p:nvSpPr>
        <p:spPr bwMode="auto">
          <a:xfrm>
            <a:off x="955675" y="2565400"/>
            <a:ext cx="761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Show that </a:t>
            </a:r>
            <a:r>
              <a:rPr lang="en-US" altLang="zh-TW" i="1"/>
              <a:t>T</a:t>
            </a:r>
            <a:r>
              <a:rPr lang="en-US" altLang="zh-TW"/>
              <a:t> is invertible, and find its inverse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8EBCBE1D-8AD2-4C10-BE29-9F0D3ED859BD}" type="slidenum">
              <a:rPr lang="en-US" altLang="zh-TW" sz="1400" smtClean="0">
                <a:ea typeface="新細明體" charset="-120"/>
              </a:rPr>
              <a:pPr eaLnBrk="1" hangingPunct="1"/>
              <a:t>65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896938" y="854075"/>
          <a:ext cx="57912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3" imgW="2895480" imgH="711000" progId="Equation.DSMT4">
                  <p:embed/>
                </p:oleObj>
              </mc:Choice>
              <mc:Fallback>
                <p:oleObj name="Equation" r:id="rId3" imgW="28954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854075"/>
                        <a:ext cx="57912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36625" y="2362200"/>
          <a:ext cx="7493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方程式" r:id="rId5" imgW="3746160" imgH="203040" progId="Equation.3">
                  <p:embed/>
                </p:oleObj>
              </mc:Choice>
              <mc:Fallback>
                <p:oleObj name="方程式" r:id="rId5" imgW="37461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362200"/>
                        <a:ext cx="7493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973138" y="2873375"/>
          <a:ext cx="26924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7" imgW="1346040" imgH="634680" progId="Equation.3">
                  <p:embed/>
                </p:oleObj>
              </mc:Choice>
              <mc:Fallback>
                <p:oleObj name="Equation" r:id="rId7" imgW="134604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873375"/>
                        <a:ext cx="26924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973138" y="4097338"/>
          <a:ext cx="68072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9" imgW="3403440" imgH="634680" progId="Equation.3">
                  <p:embed/>
                </p:oleObj>
              </mc:Choice>
              <mc:Fallback>
                <p:oleObj name="Equation" r:id="rId9" imgW="34034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097338"/>
                        <a:ext cx="68072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936625" y="5314950"/>
          <a:ext cx="6197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方程式" r:id="rId11" imgW="3098520" imgH="457200" progId="Equation.3">
                  <p:embed/>
                </p:oleObj>
              </mc:Choice>
              <mc:Fallback>
                <p:oleObj name="方程式" r:id="rId11" imgW="30985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314950"/>
                        <a:ext cx="61976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文字方塊 7"/>
          <p:cNvSpPr txBox="1">
            <a:spLocks noChangeArrowheads="1"/>
          </p:cNvSpPr>
          <p:nvPr/>
        </p:nvSpPr>
        <p:spPr bwMode="auto">
          <a:xfrm>
            <a:off x="928688" y="6357938"/>
            <a:ext cx="60721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FF0000"/>
                </a:solidFill>
              </a:rPr>
              <a:t>※ Check </a:t>
            </a:r>
            <a:r>
              <a:rPr lang="en-US" altLang="zh-TW" sz="2200" i="1">
                <a:solidFill>
                  <a:srgbClr val="FF0000"/>
                </a:solidFill>
              </a:rPr>
              <a:t>T</a:t>
            </a:r>
            <a:r>
              <a:rPr lang="en-US" altLang="zh-TW" sz="2200" baseline="30000">
                <a:solidFill>
                  <a:srgbClr val="FF0000"/>
                </a:solidFill>
              </a:rPr>
              <a:t>-1</a:t>
            </a:r>
            <a:r>
              <a:rPr lang="en-US" altLang="zh-TW" sz="2200">
                <a:solidFill>
                  <a:srgbClr val="FF0000"/>
                </a:solidFill>
              </a:rPr>
              <a:t>(</a:t>
            </a:r>
            <a:r>
              <a:rPr lang="en-US" altLang="zh-TW" sz="2200" i="1">
                <a:solidFill>
                  <a:srgbClr val="FF0000"/>
                </a:solidFill>
              </a:rPr>
              <a:t>T</a:t>
            </a:r>
            <a:r>
              <a:rPr lang="en-US" altLang="zh-TW" sz="2200">
                <a:solidFill>
                  <a:srgbClr val="FF0000"/>
                </a:solidFill>
              </a:rPr>
              <a:t>(2, 3, 4)) = </a:t>
            </a:r>
            <a:r>
              <a:rPr lang="en-US" altLang="zh-TW" sz="2200" i="1">
                <a:solidFill>
                  <a:srgbClr val="FF0000"/>
                </a:solidFill>
              </a:rPr>
              <a:t>T</a:t>
            </a:r>
            <a:r>
              <a:rPr lang="en-US" altLang="zh-TW" sz="2200" baseline="30000">
                <a:solidFill>
                  <a:srgbClr val="FF0000"/>
                </a:solidFill>
              </a:rPr>
              <a:t>-1</a:t>
            </a:r>
            <a:r>
              <a:rPr lang="en-US" altLang="zh-TW" sz="2200">
                <a:solidFill>
                  <a:srgbClr val="FF0000"/>
                </a:solidFill>
              </a:rPr>
              <a:t>(17, 19, 20) = (2, 3, 4)</a:t>
            </a:r>
            <a:endParaRPr lang="zh-TW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30FD6AF-6DC5-4771-9A54-7903F7D40569}" type="slidenum">
              <a:rPr lang="en-US" altLang="zh-TW" sz="1400" smtClean="0">
                <a:ea typeface="新細明體" charset="-120"/>
              </a:rPr>
              <a:pPr eaLnBrk="1" hangingPunct="1"/>
              <a:t>66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58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i="1" smtClean="0"/>
              <a:t> </a:t>
            </a:r>
            <a:r>
              <a:rPr lang="en-US" altLang="zh-TW" smtClean="0"/>
              <a:t>The matrix of</a:t>
            </a:r>
            <a:r>
              <a:rPr lang="en-US" altLang="zh-TW" i="1" smtClean="0"/>
              <a:t> T </a:t>
            </a:r>
            <a:r>
              <a:rPr lang="en-US" altLang="zh-TW" smtClean="0"/>
              <a:t>relative to the bases </a:t>
            </a:r>
            <a:r>
              <a:rPr lang="en-US" altLang="zh-TW" i="1" smtClean="0"/>
              <a:t>B </a:t>
            </a:r>
            <a:r>
              <a:rPr lang="en-US" altLang="zh-TW" smtClean="0"/>
              <a:t>and </a:t>
            </a:r>
            <a:r>
              <a:rPr lang="en-US" altLang="zh-TW" i="1" smtClean="0"/>
              <a:t>B</a:t>
            </a:r>
            <a:r>
              <a:rPr lang="en-US" altLang="zh-TW" i="1" smtClean="0">
                <a:cs typeface="Times New Roman" pitchFamily="18" charset="0"/>
              </a:rPr>
              <a:t>‘</a:t>
            </a:r>
            <a:r>
              <a:rPr lang="en-US" altLang="zh-TW" smtClean="0"/>
              <a:t>: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928688" y="1285875"/>
          <a:ext cx="68580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3" imgW="3848040" imgH="672840" progId="Equation.DSMT4">
                  <p:embed/>
                </p:oleObj>
              </mc:Choice>
              <mc:Fallback>
                <p:oleObj name="Equation" r:id="rId3" imgW="384804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85875"/>
                        <a:ext cx="68580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785813" y="3857625"/>
            <a:ext cx="7929562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 sz="2200"/>
              <a:t>A matrix </a:t>
            </a:r>
            <a:r>
              <a:rPr lang="en-US" altLang="zh-TW" sz="2200" i="1"/>
              <a:t>A</a:t>
            </a:r>
            <a:r>
              <a:rPr lang="en-US" altLang="zh-TW" sz="2200"/>
              <a:t> can represent </a:t>
            </a:r>
            <a:r>
              <a:rPr lang="en-US" altLang="zh-TW" sz="2200" i="1"/>
              <a:t>T </a:t>
            </a:r>
            <a:r>
              <a:rPr lang="en-US" altLang="zh-TW" sz="2200"/>
              <a:t>if the result of </a:t>
            </a:r>
            <a:r>
              <a:rPr lang="en-US" altLang="zh-TW" sz="2200" i="1"/>
              <a:t>A</a:t>
            </a:r>
            <a:r>
              <a:rPr lang="en-US" altLang="zh-TW" sz="2200"/>
              <a:t> multiplied by a coordinate matrix of </a:t>
            </a:r>
            <a:r>
              <a:rPr lang="en-US" altLang="zh-TW" sz="2200" b="1"/>
              <a:t>v</a:t>
            </a:r>
            <a:r>
              <a:rPr lang="en-US" altLang="zh-TW" sz="2200"/>
              <a:t> relative to </a:t>
            </a:r>
            <a:r>
              <a:rPr lang="en-US" altLang="zh-TW" sz="2200" i="1"/>
              <a:t>B </a:t>
            </a:r>
            <a:r>
              <a:rPr lang="en-US" altLang="zh-TW" sz="2200"/>
              <a:t>is a coordinate matrix of </a:t>
            </a:r>
            <a:r>
              <a:rPr lang="en-US" altLang="zh-TW" sz="2200" b="1"/>
              <a:t>v</a:t>
            </a:r>
            <a:r>
              <a:rPr lang="en-US" altLang="zh-TW" sz="2200"/>
              <a:t> relative to </a:t>
            </a:r>
            <a:r>
              <a:rPr lang="en-US" altLang="zh-TW" sz="2200" i="1"/>
              <a:t>B’</a:t>
            </a:r>
            <a:r>
              <a:rPr lang="en-US" altLang="zh-TW" sz="2200"/>
              <a:t>, where </a:t>
            </a:r>
            <a:r>
              <a:rPr lang="en-US" altLang="zh-TW" sz="2200" i="1"/>
              <a:t>B’</a:t>
            </a:r>
            <a:r>
              <a:rPr lang="en-US" altLang="zh-TW" sz="2200"/>
              <a:t> is a basis for </a:t>
            </a:r>
            <a:r>
              <a:rPr lang="en-US" altLang="zh-TW" sz="2200" i="1"/>
              <a:t>W</a:t>
            </a:r>
            <a:r>
              <a:rPr lang="en-US" altLang="zh-TW" sz="2200"/>
              <a:t>. That is,</a:t>
            </a:r>
          </a:p>
          <a:p>
            <a:pPr marL="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endParaRPr lang="en-US" altLang="zh-TW" sz="2200"/>
          </a:p>
          <a:p>
            <a:pPr marL="0"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 sz="2200"/>
              <a:t>where </a:t>
            </a:r>
            <a:r>
              <a:rPr lang="en-US" altLang="zh-TW" sz="2200" i="1"/>
              <a:t>A</a:t>
            </a:r>
            <a:r>
              <a:rPr lang="en-US" altLang="zh-TW" sz="2200"/>
              <a:t> is called the matrix of </a:t>
            </a:r>
            <a:r>
              <a:rPr lang="en-US" altLang="zh-TW" sz="2200" i="1"/>
              <a:t>T</a:t>
            </a:r>
            <a:r>
              <a:rPr lang="en-US" altLang="zh-TW" sz="2200"/>
              <a:t> relative to the bases </a:t>
            </a:r>
            <a:r>
              <a:rPr lang="en-US" altLang="zh-TW" sz="2200" i="1"/>
              <a:t>B</a:t>
            </a:r>
            <a:r>
              <a:rPr lang="en-US" altLang="zh-TW" sz="2200"/>
              <a:t> and </a:t>
            </a:r>
            <a:r>
              <a:rPr lang="en-US" altLang="zh-TW" sz="2200" i="1"/>
              <a:t>B’ </a:t>
            </a:r>
            <a:r>
              <a:rPr lang="en-US" altLang="zh-TW" sz="2200"/>
              <a:t>(</a:t>
            </a:r>
            <a:r>
              <a:rPr lang="en-US" altLang="zh-TW" sz="2200" i="1"/>
              <a:t>T</a:t>
            </a:r>
            <a:r>
              <a:rPr lang="zh-TW" altLang="en-US" sz="2200"/>
              <a:t>對應於基底</a:t>
            </a:r>
            <a:r>
              <a:rPr lang="en-US" altLang="zh-TW" sz="2200" i="1"/>
              <a:t>B</a:t>
            </a:r>
            <a:r>
              <a:rPr lang="zh-TW" altLang="en-US" sz="2200"/>
              <a:t>到</a:t>
            </a:r>
            <a:r>
              <a:rPr lang="en-US" altLang="zh-TW" sz="2200" i="1"/>
              <a:t>B'</a:t>
            </a:r>
            <a:r>
              <a:rPr lang="zh-TW" altLang="en-US" sz="2200"/>
              <a:t>的矩陣</a:t>
            </a:r>
            <a:r>
              <a:rPr lang="en-US" altLang="zh-TW" sz="2200"/>
              <a:t>)</a:t>
            </a:r>
          </a:p>
        </p:txBody>
      </p:sp>
      <p:graphicFrame>
        <p:nvGraphicFramePr>
          <p:cNvPr id="63491" name="Object 10"/>
          <p:cNvGraphicFramePr>
            <a:graphicFrameLocks noChangeAspect="1"/>
          </p:cNvGraphicFramePr>
          <p:nvPr/>
        </p:nvGraphicFramePr>
        <p:xfrm>
          <a:off x="3362325" y="5286375"/>
          <a:ext cx="2159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286375"/>
                        <a:ext cx="2159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7"/>
          <p:cNvGraphicFramePr>
            <a:graphicFrameLocks noChangeAspect="1"/>
          </p:cNvGraphicFramePr>
          <p:nvPr/>
        </p:nvGraphicFramePr>
        <p:xfrm>
          <a:off x="1222375" y="2428875"/>
          <a:ext cx="61356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7" imgW="4051080" imgH="965160" progId="Equation.DSMT4">
                  <p:embed/>
                </p:oleObj>
              </mc:Choice>
              <mc:Fallback>
                <p:oleObj name="Equation" r:id="rId7" imgW="4051080" imgH="965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428875"/>
                        <a:ext cx="613568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EB9830B8-62E5-425C-B508-78994C2E0245}" type="slidenum">
              <a:rPr lang="en-US" altLang="zh-TW" sz="1400" smtClean="0">
                <a:ea typeface="新細明體" charset="-120"/>
              </a:rPr>
              <a:pPr eaLnBrk="1" hangingPunct="1"/>
              <a:t>67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239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Transformation matrix for nonstandard bases (the generalization of Theorem 6.10, in which standard bases are considered) :</a:t>
            </a:r>
            <a:endParaRPr lang="en-US" altLang="zh-TW" i="1" smtClean="0"/>
          </a:p>
        </p:txBody>
      </p:sp>
      <p:graphicFrame>
        <p:nvGraphicFramePr>
          <p:cNvPr id="64514" name="Object 6"/>
          <p:cNvGraphicFramePr>
            <a:graphicFrameLocks noChangeAspect="1"/>
          </p:cNvGraphicFramePr>
          <p:nvPr/>
        </p:nvGraphicFramePr>
        <p:xfrm>
          <a:off x="608013" y="3778250"/>
          <a:ext cx="75692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3784320" imgH="939600" progId="Equation.DSMT4">
                  <p:embed/>
                </p:oleObj>
              </mc:Choice>
              <mc:Fallback>
                <p:oleObj name="Equation" r:id="rId3" imgW="378432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778250"/>
                        <a:ext cx="75692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465138" y="2066925"/>
          <a:ext cx="8489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5" imgW="4343400" imgH="431640" progId="Equation.DSMT4">
                  <p:embed/>
                </p:oleObj>
              </mc:Choice>
              <mc:Fallback>
                <p:oleObj name="Equation" r:id="rId5" imgW="43434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066925"/>
                        <a:ext cx="8489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8"/>
          <p:cNvGraphicFramePr>
            <a:graphicFrameLocks noChangeAspect="1"/>
          </p:cNvGraphicFramePr>
          <p:nvPr/>
        </p:nvGraphicFramePr>
        <p:xfrm>
          <a:off x="512763" y="3203575"/>
          <a:ext cx="5130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7" imgW="2565360" imgH="177480" progId="Equation.DSMT4">
                  <p:embed/>
                </p:oleObj>
              </mc:Choice>
              <mc:Fallback>
                <p:oleObj name="Equation" r:id="rId7" imgW="256536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203575"/>
                        <a:ext cx="5130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9"/>
          <p:cNvGraphicFramePr>
            <a:graphicFrameLocks noChangeAspect="1"/>
          </p:cNvGraphicFramePr>
          <p:nvPr/>
        </p:nvGraphicFramePr>
        <p:xfrm>
          <a:off x="539750" y="5972175"/>
          <a:ext cx="746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9" imgW="3733560" imgH="228600" progId="Equation.DSMT4">
                  <p:embed/>
                </p:oleObj>
              </mc:Choice>
              <mc:Fallback>
                <p:oleObj name="Equation" r:id="rId9" imgW="37335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72175"/>
                        <a:ext cx="746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9F09F64-190E-46D1-A064-D4C51B6B4A8A}" type="slidenum">
              <a:rPr lang="en-US" altLang="zh-TW" sz="1400" smtClean="0">
                <a:ea typeface="新細明體" charset="-120"/>
              </a:rPr>
              <a:pPr eaLnBrk="1" hangingPunct="1"/>
              <a:t>68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785813" y="3306763"/>
          <a:ext cx="543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3" imgW="2717640" imgH="253800" progId="Equation.DSMT4">
                  <p:embed/>
                </p:oleObj>
              </mc:Choice>
              <mc:Fallback>
                <p:oleObj name="Equation" r:id="rId3" imgW="27176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06763"/>
                        <a:ext cx="5435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787400" y="1112838"/>
          <a:ext cx="7569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5" imgW="3784320" imgH="939600" progId="Equation.DSMT4">
                  <p:embed/>
                </p:oleObj>
              </mc:Choice>
              <mc:Fallback>
                <p:oleObj name="Equation" r:id="rId5" imgW="37843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112838"/>
                        <a:ext cx="75692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文字方塊 6"/>
          <p:cNvSpPr txBox="1">
            <a:spLocks noChangeArrowheads="1"/>
          </p:cNvSpPr>
          <p:nvPr/>
        </p:nvSpPr>
        <p:spPr bwMode="auto">
          <a:xfrm>
            <a:off x="785813" y="3929063"/>
            <a:ext cx="764381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※The above result state that the coordinate of 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relative to the basis </a:t>
            </a:r>
            <a:r>
              <a:rPr lang="en-US" altLang="zh-TW" sz="2000" i="1">
                <a:solidFill>
                  <a:srgbClr val="3333CC"/>
                </a:solidFill>
              </a:rPr>
              <a:t>B’</a:t>
            </a:r>
            <a:r>
              <a:rPr lang="en-US" altLang="zh-TW" sz="2000">
                <a:solidFill>
                  <a:srgbClr val="3333CC"/>
                </a:solidFill>
              </a:rPr>
              <a:t> equals the multiplication of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>
                <a:solidFill>
                  <a:srgbClr val="3333CC"/>
                </a:solidFill>
              </a:rPr>
              <a:t> defined above and the coordinate of 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zh-TW" altLang="en-US" sz="2000">
                <a:solidFill>
                  <a:srgbClr val="3333CC"/>
                </a:solidFill>
              </a:rPr>
              <a:t> </a:t>
            </a:r>
            <a:r>
              <a:rPr lang="en-US" altLang="zh-TW" sz="2000">
                <a:solidFill>
                  <a:srgbClr val="3333CC"/>
                </a:solidFill>
              </a:rPr>
              <a:t>relative to the basis </a:t>
            </a:r>
            <a:r>
              <a:rPr lang="en-US" altLang="zh-TW" sz="2000" i="1">
                <a:solidFill>
                  <a:srgbClr val="3333CC"/>
                </a:solidFill>
              </a:rPr>
              <a:t>B</a:t>
            </a:r>
            <a:r>
              <a:rPr lang="en-US" altLang="zh-TW" sz="2000">
                <a:solidFill>
                  <a:srgbClr val="3333CC"/>
                </a:solidFill>
              </a:rPr>
              <a:t>.</a:t>
            </a:r>
          </a:p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※ Comparing to the result in Thm. 6.10 (</a:t>
            </a:r>
            <a:r>
              <a:rPr lang="en-US" altLang="zh-TW" sz="2000" i="1">
                <a:solidFill>
                  <a:srgbClr val="3333CC"/>
                </a:solidFill>
              </a:rPr>
              <a:t>T</a:t>
            </a:r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 =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 b="1">
                <a:solidFill>
                  <a:srgbClr val="3333CC"/>
                </a:solidFill>
              </a:rPr>
              <a:t>v</a:t>
            </a:r>
            <a:r>
              <a:rPr lang="en-US" altLang="zh-TW" sz="2000">
                <a:solidFill>
                  <a:srgbClr val="3333CC"/>
                </a:solidFill>
              </a:rPr>
              <a:t>), it can infer that the linear transformation and the basis change can be achieved in one step through multiplying the matrix </a:t>
            </a:r>
            <a:r>
              <a:rPr lang="en-US" altLang="zh-TW" sz="2000" i="1">
                <a:solidFill>
                  <a:srgbClr val="3333CC"/>
                </a:solidFill>
              </a:rPr>
              <a:t>A</a:t>
            </a:r>
            <a:r>
              <a:rPr lang="en-US" altLang="zh-TW" sz="2000">
                <a:solidFill>
                  <a:srgbClr val="3333CC"/>
                </a:solidFill>
              </a:rPr>
              <a:t> defined above (see the figure on 6.74 for illustration)</a:t>
            </a:r>
            <a:endParaRPr lang="zh-TW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F62E077-A900-46A0-ABED-7CB74FBECD55}" type="slidenum">
              <a:rPr lang="en-US" altLang="zh-TW" sz="1400" smtClean="0">
                <a:ea typeface="新細明體" charset="-120"/>
              </a:rPr>
              <a:pPr eaLnBrk="1" hangingPunct="1"/>
              <a:t>69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6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5: Finding a matrix relative to nonstandard bases</a:t>
            </a:r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1071563" y="1463675"/>
          <a:ext cx="6527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3" imgW="3263760" imgH="228600" progId="Equation.DSMT4">
                  <p:embed/>
                </p:oleObj>
              </mc:Choice>
              <mc:Fallback>
                <p:oleObj name="Equation" r:id="rId3" imgW="3263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463675"/>
                        <a:ext cx="6527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2424113" y="1920875"/>
          <a:ext cx="3505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5" imgW="1752480" imgH="215640" progId="Equation.3">
                  <p:embed/>
                </p:oleObj>
              </mc:Choice>
              <mc:Fallback>
                <p:oleObj name="Equation" r:id="rId5" imgW="1752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920875"/>
                        <a:ext cx="3505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1028700" y="2420938"/>
          <a:ext cx="7543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7" imgW="3771720" imgH="431640" progId="Equation.DSMT4">
                  <p:embed/>
                </p:oleObj>
              </mc:Choice>
              <mc:Fallback>
                <p:oleObj name="Equation" r:id="rId7" imgW="37717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20938"/>
                        <a:ext cx="7543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7"/>
          <p:cNvSpPr>
            <a:spLocks noChangeArrowheads="1"/>
          </p:cNvSpPr>
          <p:nvPr/>
        </p:nvSpPr>
        <p:spPr bwMode="auto">
          <a:xfrm>
            <a:off x="608013" y="332422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66565" name="Object 11"/>
          <p:cNvGraphicFramePr>
            <a:graphicFrameLocks noChangeAspect="1"/>
          </p:cNvGraphicFramePr>
          <p:nvPr/>
        </p:nvGraphicFramePr>
        <p:xfrm>
          <a:off x="1535113" y="3775075"/>
          <a:ext cx="4191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9" imgW="2095200" imgH="431640" progId="Equation.3">
                  <p:embed/>
                </p:oleObj>
              </mc:Choice>
              <mc:Fallback>
                <p:oleObj name="Equation" r:id="rId9" imgW="2095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775075"/>
                        <a:ext cx="4191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2"/>
          <p:cNvGraphicFramePr>
            <a:graphicFrameLocks noChangeAspect="1"/>
          </p:cNvGraphicFramePr>
          <p:nvPr/>
        </p:nvGraphicFramePr>
        <p:xfrm>
          <a:off x="1522413" y="4614863"/>
          <a:ext cx="4419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11" imgW="2209680" imgH="431640" progId="Equation.3">
                  <p:embed/>
                </p:oleObj>
              </mc:Choice>
              <mc:Fallback>
                <p:oleObj name="Equation" r:id="rId11" imgW="22096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614863"/>
                        <a:ext cx="4419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3"/>
          <p:cNvGraphicFramePr>
            <a:graphicFrameLocks noChangeAspect="1"/>
          </p:cNvGraphicFramePr>
          <p:nvPr/>
        </p:nvGraphicFramePr>
        <p:xfrm>
          <a:off x="1427163" y="5554663"/>
          <a:ext cx="441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方程式" r:id="rId13" imgW="2209680" imgH="177480" progId="Equation.3">
                  <p:embed/>
                </p:oleObj>
              </mc:Choice>
              <mc:Fallback>
                <p:oleObj name="方程式" r:id="rId13" imgW="220968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554663"/>
                        <a:ext cx="4419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4"/>
          <p:cNvGraphicFramePr>
            <a:graphicFrameLocks noChangeAspect="1"/>
          </p:cNvGraphicFramePr>
          <p:nvPr/>
        </p:nvGraphicFramePr>
        <p:xfrm>
          <a:off x="1941513" y="5929313"/>
          <a:ext cx="4648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15" imgW="2323800" imgH="431640" progId="Equation.3">
                  <p:embed/>
                </p:oleObj>
              </mc:Choice>
              <mc:Fallback>
                <p:oleObj name="Equation" r:id="rId15" imgW="2323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929313"/>
                        <a:ext cx="4648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674A8B1-0D0C-49F3-A0BF-380C9A0F1AD9}" type="slidenum">
              <a:rPr lang="en-US" altLang="zh-TW" sz="1400" smtClean="0">
                <a:ea typeface="新細明體" charset="-120"/>
              </a:rPr>
              <a:pPr eaLnBrk="1" hangingPunct="1"/>
              <a:t>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5725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2: Verifying a linear transformation</a:t>
            </a:r>
            <a:r>
              <a:rPr lang="en-US" altLang="zh-TW" i="1" smtClean="0"/>
              <a:t> T </a:t>
            </a:r>
            <a:r>
              <a:rPr lang="en-US" altLang="zh-TW" smtClean="0"/>
              <a:t>from </a:t>
            </a:r>
            <a:r>
              <a:rPr lang="en-US" altLang="zh-TW" i="1" smtClean="0"/>
              <a:t>R</a:t>
            </a:r>
            <a:r>
              <a:rPr lang="en-US" altLang="zh-TW" baseline="30000" smtClean="0"/>
              <a:t>2</a:t>
            </a:r>
            <a:r>
              <a:rPr lang="en-US" altLang="zh-TW" smtClean="0"/>
              <a:t> into </a:t>
            </a:r>
            <a:r>
              <a:rPr lang="en-US" altLang="zh-TW" i="1" smtClean="0"/>
              <a:t>R</a:t>
            </a:r>
            <a:r>
              <a:rPr lang="en-US" altLang="zh-TW" baseline="30000" smtClean="0"/>
              <a:t>2</a:t>
            </a:r>
            <a:endParaRPr lang="en-US" altLang="zh-TW" smtClean="0">
              <a:latin typeface="標楷體" pitchFamily="65" charset="-120"/>
            </a:endParaRPr>
          </a:p>
        </p:txBody>
      </p:sp>
      <p:sp>
        <p:nvSpPr>
          <p:cNvPr id="5128" name="Rectangle 14"/>
          <p:cNvSpPr>
            <a:spLocks noChangeArrowheads="1"/>
          </p:cNvSpPr>
          <p:nvPr/>
        </p:nvSpPr>
        <p:spPr bwMode="auto">
          <a:xfrm>
            <a:off x="557213" y="2071688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Pf:</a:t>
            </a:r>
            <a:endParaRPr lang="en-US" altLang="zh-TW"/>
          </a:p>
        </p:txBody>
      </p:sp>
      <p:graphicFrame>
        <p:nvGraphicFramePr>
          <p:cNvPr id="5122" name="Object 24"/>
          <p:cNvGraphicFramePr>
            <a:graphicFrameLocks noChangeAspect="1"/>
          </p:cNvGraphicFramePr>
          <p:nvPr/>
        </p:nvGraphicFramePr>
        <p:xfrm>
          <a:off x="1370013" y="1547813"/>
          <a:ext cx="34178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676160" imgH="215640" progId="Equation.3">
                  <p:embed/>
                </p:oleObj>
              </mc:Choice>
              <mc:Fallback>
                <p:oleObj name="Equation" r:id="rId3" imgW="167616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547813"/>
                        <a:ext cx="34178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5"/>
          <p:cNvGraphicFramePr>
            <a:graphicFrameLocks noChangeAspect="1"/>
          </p:cNvGraphicFramePr>
          <p:nvPr/>
        </p:nvGraphicFramePr>
        <p:xfrm>
          <a:off x="688975" y="2611438"/>
          <a:ext cx="6931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方程式" r:id="rId5" imgW="3479760" imgH="228600" progId="Equation.3">
                  <p:embed/>
                </p:oleObj>
              </mc:Choice>
              <mc:Fallback>
                <p:oleObj name="方程式" r:id="rId5" imgW="347976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611438"/>
                        <a:ext cx="6931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6"/>
          <p:cNvGraphicFramePr>
            <a:graphicFrameLocks noChangeAspect="1"/>
          </p:cNvGraphicFramePr>
          <p:nvPr/>
        </p:nvGraphicFramePr>
        <p:xfrm>
          <a:off x="1168400" y="3233738"/>
          <a:ext cx="53324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2717640" imgH="431640" progId="Equation.DSMT4">
                  <p:embed/>
                </p:oleObj>
              </mc:Choice>
              <mc:Fallback>
                <p:oleObj name="Equation" r:id="rId7" imgW="271764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233738"/>
                        <a:ext cx="5332413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8"/>
          <p:cNvGraphicFramePr>
            <a:graphicFrameLocks noChangeAspect="1"/>
          </p:cNvGraphicFramePr>
          <p:nvPr/>
        </p:nvGraphicFramePr>
        <p:xfrm>
          <a:off x="1627188" y="4270375"/>
          <a:ext cx="6332537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3174840" imgH="1130040" progId="Equation.3">
                  <p:embed/>
                </p:oleObj>
              </mc:Choice>
              <mc:Fallback>
                <p:oleObj name="Equation" r:id="rId9" imgW="3174840" imgH="1130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270375"/>
                        <a:ext cx="6332537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C24BF3C-8206-483A-9B94-DEC4267E35A1}" type="slidenum">
              <a:rPr lang="en-US" altLang="zh-TW" sz="1400" smtClean="0">
                <a:ea typeface="新細明體" charset="-120"/>
              </a:rPr>
              <a:pPr eaLnBrk="1" hangingPunct="1"/>
              <a:t>70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7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6:</a:t>
            </a:r>
          </a:p>
        </p:txBody>
      </p:sp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585788" y="1341438"/>
          <a:ext cx="7696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3848040" imgH="457200" progId="Equation.DSMT4">
                  <p:embed/>
                </p:oleObj>
              </mc:Choice>
              <mc:Fallback>
                <p:oleObj name="Equation" r:id="rId3" imgW="38480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341438"/>
                        <a:ext cx="7696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7"/>
          <p:cNvSpPr>
            <a:spLocks noChangeArrowheads="1"/>
          </p:cNvSpPr>
          <p:nvPr/>
        </p:nvSpPr>
        <p:spPr bwMode="auto">
          <a:xfrm>
            <a:off x="608013" y="22098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67587" name="Object 8"/>
          <p:cNvGraphicFramePr>
            <a:graphicFrameLocks noChangeAspect="1"/>
          </p:cNvGraphicFramePr>
          <p:nvPr/>
        </p:nvGraphicFramePr>
        <p:xfrm>
          <a:off x="1219200" y="2590800"/>
          <a:ext cx="3251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5" imgW="1625400" imgH="203040" progId="Equation.3">
                  <p:embed/>
                </p:oleObj>
              </mc:Choice>
              <mc:Fallback>
                <p:oleObj name="Equation" r:id="rId5" imgW="1625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3251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12"/>
          <p:cNvGraphicFramePr>
            <a:graphicFrameLocks noChangeAspect="1"/>
          </p:cNvGraphicFramePr>
          <p:nvPr/>
        </p:nvGraphicFramePr>
        <p:xfrm>
          <a:off x="1219200" y="3048000"/>
          <a:ext cx="1828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7" imgW="914400" imgH="431640" progId="Equation.3">
                  <p:embed/>
                </p:oleObj>
              </mc:Choice>
              <mc:Fallback>
                <p:oleObj name="Equation" r:id="rId7" imgW="9144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1828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3"/>
          <p:cNvGraphicFramePr>
            <a:graphicFrameLocks noChangeAspect="1"/>
          </p:cNvGraphicFramePr>
          <p:nvPr/>
        </p:nvGraphicFramePr>
        <p:xfrm>
          <a:off x="1219200" y="3943350"/>
          <a:ext cx="5003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9" imgW="2501640" imgH="431640" progId="Equation.3">
                  <p:embed/>
                </p:oleObj>
              </mc:Choice>
              <mc:Fallback>
                <p:oleObj name="Equation" r:id="rId9" imgW="25016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43350"/>
                        <a:ext cx="5003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4"/>
          <p:cNvGraphicFramePr>
            <a:graphicFrameLocks noChangeAspect="1"/>
          </p:cNvGraphicFramePr>
          <p:nvPr/>
        </p:nvGraphicFramePr>
        <p:xfrm>
          <a:off x="1219200" y="4854575"/>
          <a:ext cx="3962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11" imgW="1981080" imgH="203040" progId="Equation.3">
                  <p:embed/>
                </p:oleObj>
              </mc:Choice>
              <mc:Fallback>
                <p:oleObj name="Equation" r:id="rId11" imgW="198108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54575"/>
                        <a:ext cx="3962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5"/>
          <p:cNvGraphicFramePr>
            <a:graphicFrameLocks noChangeAspect="1"/>
          </p:cNvGraphicFramePr>
          <p:nvPr/>
        </p:nvGraphicFramePr>
        <p:xfrm>
          <a:off x="5791200" y="4854575"/>
          <a:ext cx="2159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13" imgW="1079280" imgH="203040" progId="Equation.3">
                  <p:embed/>
                </p:oleObj>
              </mc:Choice>
              <mc:Fallback>
                <p:oleObj name="Equation" r:id="rId13" imgW="10792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54575"/>
                        <a:ext cx="2159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6"/>
          <p:cNvGraphicFramePr>
            <a:graphicFrameLocks noChangeAspect="1"/>
          </p:cNvGraphicFramePr>
          <p:nvPr/>
        </p:nvGraphicFramePr>
        <p:xfrm>
          <a:off x="5791200" y="2590800"/>
          <a:ext cx="2286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15" imgW="1143000" imgH="203040" progId="Equation.3">
                  <p:embed/>
                </p:oleObj>
              </mc:Choice>
              <mc:Fallback>
                <p:oleObj name="Equation" r:id="rId15" imgW="114300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2286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8"/>
          <p:cNvGraphicFramePr>
            <a:graphicFrameLocks noChangeAspect="1"/>
          </p:cNvGraphicFramePr>
          <p:nvPr/>
        </p:nvGraphicFramePr>
        <p:xfrm>
          <a:off x="1554163" y="5978525"/>
          <a:ext cx="3810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17" imgW="1904760" imgH="203040" progId="Equation.3">
                  <p:embed/>
                </p:oleObj>
              </mc:Choice>
              <mc:Fallback>
                <p:oleObj name="Equation" r:id="rId17" imgW="190476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978525"/>
                        <a:ext cx="3810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24"/>
          <p:cNvSpPr>
            <a:spLocks noChangeArrowheads="1"/>
          </p:cNvSpPr>
          <p:nvPr/>
        </p:nvSpPr>
        <p:spPr bwMode="auto">
          <a:xfrm>
            <a:off x="468313" y="548798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Check: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734D1E9B-B9DF-49D6-9B99-D570FF678315}" type="slidenum">
              <a:rPr lang="en-US" altLang="zh-TW" sz="1400" smtClean="0">
                <a:ea typeface="新細明體" charset="-120"/>
              </a:rPr>
              <a:pPr eaLnBrk="1" hangingPunct="1"/>
              <a:t>71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Notes:</a:t>
            </a:r>
          </a:p>
        </p:txBody>
      </p:sp>
      <p:graphicFrame>
        <p:nvGraphicFramePr>
          <p:cNvPr id="68610" name="Object 17"/>
          <p:cNvGraphicFramePr>
            <a:graphicFrameLocks noChangeAspect="1"/>
          </p:cNvGraphicFramePr>
          <p:nvPr/>
        </p:nvGraphicFramePr>
        <p:xfrm>
          <a:off x="798513" y="1409700"/>
          <a:ext cx="8026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3" imgW="4012920" imgH="660240" progId="Equation.DSMT4">
                  <p:embed/>
                </p:oleObj>
              </mc:Choice>
              <mc:Fallback>
                <p:oleObj name="Equation" r:id="rId3" imgW="4012920" imgH="660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409700"/>
                        <a:ext cx="8026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18"/>
          <p:cNvGraphicFramePr>
            <a:graphicFrameLocks noChangeAspect="1"/>
          </p:cNvGraphicFramePr>
          <p:nvPr/>
        </p:nvGraphicFramePr>
        <p:xfrm>
          <a:off x="785813" y="2978150"/>
          <a:ext cx="78232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5" imgW="3911400" imgH="1600200" progId="Equation.DSMT4">
                  <p:embed/>
                </p:oleObj>
              </mc:Choice>
              <mc:Fallback>
                <p:oleObj name="Equation" r:id="rId5" imgW="3911400" imgH="160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78150"/>
                        <a:ext cx="78232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EFD85E6-5CB3-466B-8348-B1F90566339E}" type="slidenum">
              <a:rPr lang="en-US" altLang="zh-TW" sz="1400" smtClean="0">
                <a:ea typeface="新細明體" charset="-120"/>
              </a:rPr>
              <a:pPr eaLnBrk="1" hangingPunct="1"/>
              <a:t>72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Keywords in Section 6.3: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2181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standard  matrix for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chemeClr val="tx1"/>
                </a:solidFill>
              </a:rPr>
              <a:t>的標準矩陣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composition of linear transformations: </a:t>
            </a:r>
            <a:r>
              <a:rPr lang="zh-TW" altLang="en-US" smtClean="0">
                <a:solidFill>
                  <a:schemeClr val="tx1"/>
                </a:solidFill>
              </a:rPr>
              <a:t>線性轉換的合成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inverse linear transformation: </a:t>
            </a:r>
            <a:r>
              <a:rPr lang="zh-TW" altLang="en-US" smtClean="0">
                <a:solidFill>
                  <a:schemeClr val="tx1"/>
                </a:solidFill>
              </a:rPr>
              <a:t>反線性轉換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matrix of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 relative to the bases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 and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zh-TW" i="1" smtClean="0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對應於基底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zh-TW" altLang="en-US" smtClean="0">
                <a:solidFill>
                  <a:schemeClr val="tx1"/>
                </a:solidFill>
              </a:rPr>
              <a:t>到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zh-TW" altLang="en-US" smtClean="0">
                <a:solidFill>
                  <a:schemeClr val="tx1"/>
                </a:solidFill>
              </a:rPr>
              <a:t>的矩陣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matrix of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 relative to the basis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zh-TW" altLang="en-US" smtClean="0">
                <a:solidFill>
                  <a:schemeClr val="tx1"/>
                </a:solidFill>
              </a:rPr>
              <a:t>對應於基底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zh-TW" altLang="en-US" smtClean="0">
                <a:solidFill>
                  <a:schemeClr val="tx1"/>
                </a:solidFill>
              </a:rPr>
              <a:t>的矩陣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A02FC273-B8DD-431C-AF46-1CABEF0A0288}" type="slidenum">
              <a:rPr lang="en-US" altLang="zh-TW" sz="1400" smtClean="0">
                <a:ea typeface="新細明體" charset="-120"/>
              </a:rPr>
              <a:pPr eaLnBrk="1" hangingPunct="1"/>
              <a:t>73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69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6.4 Transition Matrices and Similarity</a:t>
            </a:r>
          </a:p>
        </p:txBody>
      </p:sp>
      <p:graphicFrame>
        <p:nvGraphicFramePr>
          <p:cNvPr id="69634" name="Object 10"/>
          <p:cNvGraphicFramePr>
            <a:graphicFrameLocks noChangeAspect="1"/>
          </p:cNvGraphicFramePr>
          <p:nvPr/>
        </p:nvGraphicFramePr>
        <p:xfrm>
          <a:off x="696913" y="857250"/>
          <a:ext cx="57912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3" imgW="2895480" imgH="672840" progId="Equation.DSMT4">
                  <p:embed/>
                </p:oleObj>
              </mc:Choice>
              <mc:Fallback>
                <p:oleObj name="Equation" r:id="rId3" imgW="2895480" imgH="6728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857250"/>
                        <a:ext cx="579120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11"/>
          <p:cNvGraphicFramePr>
            <a:graphicFrameLocks noChangeAspect="1"/>
          </p:cNvGraphicFramePr>
          <p:nvPr/>
        </p:nvGraphicFramePr>
        <p:xfrm>
          <a:off x="625475" y="2357438"/>
          <a:ext cx="8128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5" imgW="4063680" imgH="279360" progId="Equation.DSMT4">
                  <p:embed/>
                </p:oleObj>
              </mc:Choice>
              <mc:Fallback>
                <p:oleObj name="Equation" r:id="rId5" imgW="406368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357438"/>
                        <a:ext cx="8128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2"/>
          <p:cNvGraphicFramePr>
            <a:graphicFrameLocks noChangeAspect="1"/>
          </p:cNvGraphicFramePr>
          <p:nvPr/>
        </p:nvGraphicFramePr>
        <p:xfrm>
          <a:off x="571500" y="3019425"/>
          <a:ext cx="855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7" imgW="4279680" imgH="279360" progId="Equation.DSMT4">
                  <p:embed/>
                </p:oleObj>
              </mc:Choice>
              <mc:Fallback>
                <p:oleObj name="Equation" r:id="rId7" imgW="427968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019425"/>
                        <a:ext cx="8559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3"/>
          <p:cNvGraphicFramePr>
            <a:graphicFrameLocks noChangeAspect="1"/>
          </p:cNvGraphicFramePr>
          <p:nvPr/>
        </p:nvGraphicFramePr>
        <p:xfrm>
          <a:off x="673100" y="4402138"/>
          <a:ext cx="7899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9" imgW="3949560" imgH="279360" progId="Equation.DSMT4">
                  <p:embed/>
                </p:oleObj>
              </mc:Choice>
              <mc:Fallback>
                <p:oleObj name="Equation" r:id="rId9" imgW="3949560" imgH="279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402138"/>
                        <a:ext cx="7899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4"/>
          <p:cNvGraphicFramePr>
            <a:graphicFrameLocks noChangeAspect="1"/>
          </p:cNvGraphicFramePr>
          <p:nvPr/>
        </p:nvGraphicFramePr>
        <p:xfrm>
          <a:off x="642938" y="5018088"/>
          <a:ext cx="8001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11" imgW="4000320" imgH="279360" progId="Equation.DSMT4">
                  <p:embed/>
                </p:oleObj>
              </mc:Choice>
              <mc:Fallback>
                <p:oleObj name="Equation" r:id="rId11" imgW="400032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018088"/>
                        <a:ext cx="80010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643" name="直線單箭頭接點 14"/>
          <p:cNvCxnSpPr>
            <a:cxnSpLocks noChangeShapeType="1"/>
          </p:cNvCxnSpPr>
          <p:nvPr/>
        </p:nvCxnSpPr>
        <p:spPr bwMode="auto">
          <a:xfrm rot="5400000" flipH="1" flipV="1">
            <a:off x="556419" y="5299869"/>
            <a:ext cx="102870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直線單箭頭接點 15"/>
          <p:cNvCxnSpPr>
            <a:cxnSpLocks noChangeShapeType="1"/>
          </p:cNvCxnSpPr>
          <p:nvPr/>
        </p:nvCxnSpPr>
        <p:spPr bwMode="auto">
          <a:xfrm rot="5400000" flipH="1" flipV="1">
            <a:off x="1054100" y="5578475"/>
            <a:ext cx="414338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直線接點 21"/>
          <p:cNvCxnSpPr>
            <a:cxnSpLocks noChangeShapeType="1"/>
          </p:cNvCxnSpPr>
          <p:nvPr/>
        </p:nvCxnSpPr>
        <p:spPr bwMode="auto">
          <a:xfrm>
            <a:off x="1071563" y="5813425"/>
            <a:ext cx="642937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6" name="文字方塊 22"/>
          <p:cNvSpPr txBox="1">
            <a:spLocks noChangeArrowheads="1"/>
          </p:cNvSpPr>
          <p:nvPr/>
        </p:nvSpPr>
        <p:spPr bwMode="auto">
          <a:xfrm>
            <a:off x="1785938" y="5649913"/>
            <a:ext cx="6500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from the definition of the transition matrix on p.254 in the text book or on Slide 4.108 and 4.109 in the lecture notes</a:t>
            </a:r>
            <a:endParaRPr lang="zh-TW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69639" name="Object 17"/>
          <p:cNvGraphicFramePr>
            <a:graphicFrameLocks noChangeAspect="1"/>
          </p:cNvGraphicFramePr>
          <p:nvPr/>
        </p:nvGraphicFramePr>
        <p:xfrm>
          <a:off x="760413" y="6335713"/>
          <a:ext cx="4597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13" imgW="2298600" imgH="253800" progId="Equation.DSMT4">
                  <p:embed/>
                </p:oleObj>
              </mc:Choice>
              <mc:Fallback>
                <p:oleObj name="Equation" r:id="rId13" imgW="229860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6335713"/>
                        <a:ext cx="4597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8"/>
          <p:cNvGraphicFramePr>
            <a:graphicFrameLocks noChangeAspect="1"/>
          </p:cNvGraphicFramePr>
          <p:nvPr/>
        </p:nvGraphicFramePr>
        <p:xfrm>
          <a:off x="814388" y="3711575"/>
          <a:ext cx="5257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15" imgW="2628720" imgH="253800" progId="Equation.DSMT4">
                  <p:embed/>
                </p:oleObj>
              </mc:Choice>
              <mc:Fallback>
                <p:oleObj name="Equation" r:id="rId15" imgW="262872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711575"/>
                        <a:ext cx="5257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文字方塊 28"/>
          <p:cNvSpPr txBox="1">
            <a:spLocks noChangeArrowheads="1"/>
          </p:cNvSpPr>
          <p:nvPr/>
        </p:nvSpPr>
        <p:spPr bwMode="auto">
          <a:xfrm>
            <a:off x="5429250" y="2714625"/>
            <a:ext cx="292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en-US" altLang="zh-TW" sz="1800" i="1">
                <a:solidFill>
                  <a:srgbClr val="3333CC"/>
                </a:solidFill>
              </a:rPr>
              <a:t>T</a:t>
            </a:r>
            <a:r>
              <a:rPr lang="zh-TW" altLang="en-US" sz="1800">
                <a:solidFill>
                  <a:srgbClr val="3333CC"/>
                </a:solidFill>
              </a:rPr>
              <a:t>相對於</a:t>
            </a:r>
            <a:r>
              <a:rPr lang="en-US" altLang="zh-TW" sz="1800" i="1">
                <a:solidFill>
                  <a:srgbClr val="3333CC"/>
                </a:solidFill>
              </a:rPr>
              <a:t>B</a:t>
            </a:r>
            <a:r>
              <a:rPr lang="zh-TW" altLang="en-US" sz="1800">
                <a:solidFill>
                  <a:srgbClr val="3333CC"/>
                </a:solidFill>
              </a:rPr>
              <a:t>的矩陣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  <p:sp>
        <p:nvSpPr>
          <p:cNvPr id="69648" name="文字方塊 29"/>
          <p:cNvSpPr txBox="1">
            <a:spLocks noChangeArrowheads="1"/>
          </p:cNvSpPr>
          <p:nvPr/>
        </p:nvSpPr>
        <p:spPr bwMode="auto">
          <a:xfrm>
            <a:off x="5786438" y="3344863"/>
            <a:ext cx="292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en-US" altLang="zh-TW" sz="1800" i="1">
                <a:solidFill>
                  <a:srgbClr val="3333CC"/>
                </a:solidFill>
              </a:rPr>
              <a:t>T</a:t>
            </a:r>
            <a:r>
              <a:rPr lang="zh-TW" altLang="en-US" sz="1800">
                <a:solidFill>
                  <a:srgbClr val="3333CC"/>
                </a:solidFill>
              </a:rPr>
              <a:t>相對於</a:t>
            </a:r>
            <a:r>
              <a:rPr lang="en-US" altLang="zh-TW" sz="1800" i="1">
                <a:solidFill>
                  <a:srgbClr val="3333CC"/>
                </a:solidFill>
              </a:rPr>
              <a:t>B’</a:t>
            </a:r>
            <a:r>
              <a:rPr lang="zh-TW" altLang="en-US" sz="1800">
                <a:solidFill>
                  <a:srgbClr val="3333CC"/>
                </a:solidFill>
              </a:rPr>
              <a:t>的矩陣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  <p:sp>
        <p:nvSpPr>
          <p:cNvPr id="69649" name="文字方塊 30"/>
          <p:cNvSpPr txBox="1">
            <a:spLocks noChangeArrowheads="1"/>
          </p:cNvSpPr>
          <p:nvPr/>
        </p:nvSpPr>
        <p:spPr bwMode="auto">
          <a:xfrm>
            <a:off x="4500563" y="4773613"/>
            <a:ext cx="292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zh-TW" altLang="en-US" sz="1800">
                <a:solidFill>
                  <a:srgbClr val="3333CC"/>
                </a:solidFill>
              </a:rPr>
              <a:t>從</a:t>
            </a:r>
            <a:r>
              <a:rPr lang="en-US" altLang="zh-TW" sz="1800" i="1">
                <a:solidFill>
                  <a:srgbClr val="3333CC"/>
                </a:solidFill>
              </a:rPr>
              <a:t>B'</a:t>
            </a:r>
            <a:r>
              <a:rPr lang="zh-TW" altLang="en-US" sz="1800">
                <a:solidFill>
                  <a:srgbClr val="3333CC"/>
                </a:solidFill>
              </a:rPr>
              <a:t>到</a:t>
            </a:r>
            <a:r>
              <a:rPr lang="en-US" altLang="zh-TW" sz="1800" i="1">
                <a:solidFill>
                  <a:srgbClr val="3333CC"/>
                </a:solidFill>
              </a:rPr>
              <a:t>B</a:t>
            </a:r>
            <a:r>
              <a:rPr lang="zh-TW" altLang="en-US" sz="1800">
                <a:solidFill>
                  <a:srgbClr val="3333CC"/>
                </a:solidFill>
              </a:rPr>
              <a:t>的轉移矩陣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  <p:sp>
        <p:nvSpPr>
          <p:cNvPr id="69650" name="文字方塊 31"/>
          <p:cNvSpPr txBox="1">
            <a:spLocks noChangeArrowheads="1"/>
          </p:cNvSpPr>
          <p:nvPr/>
        </p:nvSpPr>
        <p:spPr bwMode="auto">
          <a:xfrm>
            <a:off x="4572000" y="5345113"/>
            <a:ext cx="292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3333CC"/>
                </a:solidFill>
              </a:rPr>
              <a:t>(</a:t>
            </a:r>
            <a:r>
              <a:rPr lang="zh-TW" altLang="en-US" sz="1800">
                <a:solidFill>
                  <a:srgbClr val="3333CC"/>
                </a:solidFill>
              </a:rPr>
              <a:t>從</a:t>
            </a:r>
            <a:r>
              <a:rPr lang="en-US" altLang="zh-TW" sz="1800" i="1">
                <a:solidFill>
                  <a:srgbClr val="3333CC"/>
                </a:solidFill>
              </a:rPr>
              <a:t>B</a:t>
            </a:r>
            <a:r>
              <a:rPr lang="zh-TW" altLang="en-US" sz="1800">
                <a:solidFill>
                  <a:srgbClr val="3333CC"/>
                </a:solidFill>
              </a:rPr>
              <a:t>到</a:t>
            </a:r>
            <a:r>
              <a:rPr lang="en-US" altLang="zh-TW" sz="1800" i="1">
                <a:solidFill>
                  <a:srgbClr val="3333CC"/>
                </a:solidFill>
              </a:rPr>
              <a:t>B’</a:t>
            </a:r>
            <a:r>
              <a:rPr lang="zh-TW" altLang="en-US" sz="1800">
                <a:solidFill>
                  <a:srgbClr val="3333CC"/>
                </a:solidFill>
              </a:rPr>
              <a:t>的轉移矩陣</a:t>
            </a:r>
            <a:r>
              <a:rPr lang="en-US" altLang="zh-TW" sz="1800">
                <a:solidFill>
                  <a:srgbClr val="3333CC"/>
                </a:solidFill>
              </a:rPr>
              <a:t>)</a:t>
            </a:r>
            <a:endParaRPr lang="zh-TW" altLang="en-US" sz="18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9216D6A2-E9D2-41C3-800F-33C2379CE38F}" type="slidenum">
              <a:rPr lang="en-US" altLang="zh-TW" sz="1400" smtClean="0">
                <a:ea typeface="新細明體" charset="-120"/>
              </a:rPr>
              <a:pPr eaLnBrk="1" hangingPunct="1"/>
              <a:t>74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0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Two ways to get from         to             :</a:t>
            </a:r>
          </a:p>
        </p:txBody>
      </p:sp>
      <p:graphicFrame>
        <p:nvGraphicFramePr>
          <p:cNvPr id="70658" name="Object 4"/>
          <p:cNvGraphicFramePr>
            <a:graphicFrameLocks noChangeAspect="1"/>
          </p:cNvGraphicFramePr>
          <p:nvPr/>
        </p:nvGraphicFramePr>
        <p:xfrm>
          <a:off x="746125" y="1500188"/>
          <a:ext cx="3683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500188"/>
                        <a:ext cx="3683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7"/>
          <p:cNvGraphicFramePr>
            <a:graphicFrameLocks noChangeAspect="1"/>
          </p:cNvGraphicFramePr>
          <p:nvPr/>
        </p:nvGraphicFramePr>
        <p:xfrm>
          <a:off x="3411538" y="928688"/>
          <a:ext cx="584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291960" imgH="215640" progId="Equation.3">
                  <p:embed/>
                </p:oleObj>
              </mc:Choice>
              <mc:Fallback>
                <p:oleObj name="Equation" r:id="rId5" imgW="291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928688"/>
                        <a:ext cx="584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8"/>
          <p:cNvGraphicFramePr>
            <a:graphicFrameLocks noChangeAspect="1"/>
          </p:cNvGraphicFramePr>
          <p:nvPr/>
        </p:nvGraphicFramePr>
        <p:xfrm>
          <a:off x="4302125" y="949325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949325"/>
                        <a:ext cx="990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9"/>
          <p:cNvGraphicFramePr>
            <a:graphicFrameLocks noChangeAspect="1"/>
          </p:cNvGraphicFramePr>
          <p:nvPr/>
        </p:nvGraphicFramePr>
        <p:xfrm>
          <a:off x="714375" y="2071688"/>
          <a:ext cx="6299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9" imgW="3149280" imgH="241200" progId="Equation.DSMT4">
                  <p:embed/>
                </p:oleObj>
              </mc:Choice>
              <mc:Fallback>
                <p:oleObj name="Equation" r:id="rId9" imgW="31492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71688"/>
                        <a:ext cx="6299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6" name="群組 18"/>
          <p:cNvGrpSpPr>
            <a:grpSpLocks noChangeAspect="1"/>
          </p:cNvGrpSpPr>
          <p:nvPr/>
        </p:nvGrpSpPr>
        <p:grpSpPr bwMode="auto">
          <a:xfrm>
            <a:off x="1071563" y="2643188"/>
            <a:ext cx="6316662" cy="4114800"/>
            <a:chOff x="1257953" y="2843213"/>
            <a:chExt cx="5742939" cy="3740490"/>
          </a:xfrm>
        </p:grpSpPr>
        <p:grpSp>
          <p:nvGrpSpPr>
            <p:cNvPr id="70667" name="Group 10"/>
            <p:cNvGrpSpPr>
              <a:grpSpLocks/>
            </p:cNvGrpSpPr>
            <p:nvPr/>
          </p:nvGrpSpPr>
          <p:grpSpPr bwMode="auto">
            <a:xfrm>
              <a:off x="1417973" y="3358855"/>
              <a:ext cx="5227319" cy="3224848"/>
              <a:chOff x="3312" y="2688"/>
              <a:chExt cx="2352" cy="1451"/>
            </a:xfrm>
          </p:grpSpPr>
          <p:pic>
            <p:nvPicPr>
              <p:cNvPr id="70670" name="Picture 11" descr="fig6-1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2688"/>
                <a:ext cx="2352" cy="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671" name="Rectangle 12"/>
              <p:cNvSpPr>
                <a:spLocks noChangeArrowheads="1"/>
              </p:cNvSpPr>
              <p:nvPr/>
            </p:nvSpPr>
            <p:spPr bwMode="auto">
              <a:xfrm>
                <a:off x="3504" y="393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0668" name="Freeform 14"/>
            <p:cNvSpPr>
              <a:spLocks/>
            </p:cNvSpPr>
            <p:nvPr/>
          </p:nvSpPr>
          <p:spPr bwMode="auto">
            <a:xfrm>
              <a:off x="3231533" y="5812495"/>
              <a:ext cx="1813560" cy="337820"/>
            </a:xfrm>
            <a:custGeom>
              <a:avLst/>
              <a:gdLst>
                <a:gd name="T0" fmla="*/ 0 w 816"/>
                <a:gd name="T1" fmla="*/ 2147483647 h 152"/>
                <a:gd name="T2" fmla="*/ 2147483647 w 816"/>
                <a:gd name="T3" fmla="*/ 2147483647 h 152"/>
                <a:gd name="T4" fmla="*/ 2147483647 w 816"/>
                <a:gd name="T5" fmla="*/ 0 h 152"/>
                <a:gd name="T6" fmla="*/ 0 60000 65536"/>
                <a:gd name="T7" fmla="*/ 0 60000 65536"/>
                <a:gd name="T8" fmla="*/ 0 60000 65536"/>
                <a:gd name="T9" fmla="*/ 0 w 816"/>
                <a:gd name="T10" fmla="*/ 0 h 152"/>
                <a:gd name="T11" fmla="*/ 816 w 816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2">
                  <a:moveTo>
                    <a:pt x="0" y="48"/>
                  </a:moveTo>
                  <a:cubicBezTo>
                    <a:pt x="148" y="100"/>
                    <a:pt x="296" y="152"/>
                    <a:pt x="432" y="144"/>
                  </a:cubicBezTo>
                  <a:cubicBezTo>
                    <a:pt x="568" y="136"/>
                    <a:pt x="692" y="68"/>
                    <a:pt x="816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aphicFrame>
          <p:nvGraphicFramePr>
            <p:cNvPr id="70662" name="Object 16"/>
            <p:cNvGraphicFramePr>
              <a:graphicFrameLocks noChangeAspect="1"/>
            </p:cNvGraphicFramePr>
            <p:nvPr/>
          </p:nvGraphicFramePr>
          <p:xfrm>
            <a:off x="3705224" y="6216672"/>
            <a:ext cx="7953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6" name="Equation" r:id="rId12" imgW="393480" imgH="177480" progId="Equation.DSMT4">
                    <p:embed/>
                  </p:oleObj>
                </mc:Choice>
                <mc:Fallback>
                  <p:oleObj name="Equation" r:id="rId12" imgW="3934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24" y="6216672"/>
                          <a:ext cx="7953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Freeform 15"/>
            <p:cNvSpPr>
              <a:spLocks/>
            </p:cNvSpPr>
            <p:nvPr/>
          </p:nvSpPr>
          <p:spPr bwMode="auto">
            <a:xfrm>
              <a:off x="1257953" y="3252175"/>
              <a:ext cx="5742939" cy="1920240"/>
            </a:xfrm>
            <a:custGeom>
              <a:avLst/>
              <a:gdLst>
                <a:gd name="T0" fmla="*/ 2147483647 w 2584"/>
                <a:gd name="T1" fmla="*/ 2147483647 h 768"/>
                <a:gd name="T2" fmla="*/ 2147483647 w 2584"/>
                <a:gd name="T3" fmla="*/ 2147483647 h 768"/>
                <a:gd name="T4" fmla="*/ 2147483647 w 2584"/>
                <a:gd name="T5" fmla="*/ 2147483647 h 768"/>
                <a:gd name="T6" fmla="*/ 2147483647 w 2584"/>
                <a:gd name="T7" fmla="*/ 214748364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4"/>
                <a:gd name="T13" fmla="*/ 0 h 768"/>
                <a:gd name="T14" fmla="*/ 2584 w 2584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4" h="768">
                  <a:moveTo>
                    <a:pt x="408" y="768"/>
                  </a:moveTo>
                  <a:cubicBezTo>
                    <a:pt x="204" y="512"/>
                    <a:pt x="0" y="256"/>
                    <a:pt x="312" y="144"/>
                  </a:cubicBezTo>
                  <a:cubicBezTo>
                    <a:pt x="624" y="32"/>
                    <a:pt x="1976" y="0"/>
                    <a:pt x="2280" y="96"/>
                  </a:cubicBezTo>
                  <a:cubicBezTo>
                    <a:pt x="2584" y="192"/>
                    <a:pt x="2360" y="456"/>
                    <a:pt x="2136" y="72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aphicFrame>
          <p:nvGraphicFramePr>
            <p:cNvPr id="70663" name="Object 17"/>
            <p:cNvGraphicFramePr>
              <a:graphicFrameLocks noChangeAspect="1"/>
            </p:cNvGraphicFramePr>
            <p:nvPr/>
          </p:nvGraphicFramePr>
          <p:xfrm>
            <a:off x="3475037" y="2843213"/>
            <a:ext cx="102552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7" name="方程式" r:id="rId14" imgW="507960" imgH="177480" progId="Equation.3">
                    <p:embed/>
                  </p:oleObj>
                </mc:Choice>
                <mc:Fallback>
                  <p:oleObj name="方程式" r:id="rId14" imgW="50796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037" y="2843213"/>
                          <a:ext cx="1025525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54F9D31F-C8D7-47A5-BD23-EA2E41FDF008}" type="slidenum">
              <a:rPr lang="en-US" altLang="zh-TW" sz="1400" smtClean="0">
                <a:ea typeface="新細明體" charset="-120"/>
              </a:rPr>
              <a:pPr eaLnBrk="1" hangingPunct="1"/>
              <a:t>75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1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50913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1: (Finding a matrix for a linear transformation)</a:t>
            </a:r>
          </a:p>
        </p:txBody>
      </p:sp>
      <p:sp>
        <p:nvSpPr>
          <p:cNvPr id="71691" name="Rectangle 5"/>
          <p:cNvSpPr>
            <a:spLocks noChangeArrowheads="1"/>
          </p:cNvSpPr>
          <p:nvPr/>
        </p:nvSpPr>
        <p:spPr bwMode="auto">
          <a:xfrm>
            <a:off x="428625" y="30003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71682" name="Object 0"/>
          <p:cNvGraphicFramePr>
            <a:graphicFrameLocks noChangeAspect="1"/>
          </p:cNvGraphicFramePr>
          <p:nvPr/>
        </p:nvGraphicFramePr>
        <p:xfrm>
          <a:off x="1547813" y="4011613"/>
          <a:ext cx="6629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3314520" imgH="431640" progId="Equation.3">
                  <p:embed/>
                </p:oleObj>
              </mc:Choice>
              <mc:Fallback>
                <p:oleObj name="Equation" r:id="rId3" imgW="331452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11613"/>
                        <a:ext cx="6629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"/>
          <p:cNvGraphicFramePr>
            <a:graphicFrameLocks noChangeAspect="1"/>
          </p:cNvGraphicFramePr>
          <p:nvPr/>
        </p:nvGraphicFramePr>
        <p:xfrm>
          <a:off x="1262063" y="1560513"/>
          <a:ext cx="4318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方程式" r:id="rId5" imgW="2158920" imgH="203040" progId="Equation.3">
                  <p:embed/>
                </p:oleObj>
              </mc:Choice>
              <mc:Fallback>
                <p:oleObj name="方程式" r:id="rId5" imgW="215892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60513"/>
                        <a:ext cx="4318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2201863" y="2071688"/>
          <a:ext cx="4013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7" imgW="2006280" imgH="215640" progId="Equation.3">
                  <p:embed/>
                </p:oleObj>
              </mc:Choice>
              <mc:Fallback>
                <p:oleObj name="Equation" r:id="rId7" imgW="20062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71688"/>
                        <a:ext cx="4013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3"/>
          <p:cNvGraphicFramePr>
            <a:graphicFrameLocks noChangeAspect="1"/>
          </p:cNvGraphicFramePr>
          <p:nvPr/>
        </p:nvGraphicFramePr>
        <p:xfrm>
          <a:off x="1258888" y="2667000"/>
          <a:ext cx="4495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方程式" r:id="rId9" imgW="2247840" imgH="203040" progId="Equation.3">
                  <p:embed/>
                </p:oleObj>
              </mc:Choice>
              <mc:Fallback>
                <p:oleObj name="方程式" r:id="rId9" imgW="2247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67000"/>
                        <a:ext cx="4495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4"/>
          <p:cNvGraphicFramePr>
            <a:graphicFrameLocks noChangeAspect="1"/>
          </p:cNvGraphicFramePr>
          <p:nvPr/>
        </p:nvGraphicFramePr>
        <p:xfrm>
          <a:off x="1517650" y="4876800"/>
          <a:ext cx="6654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11" imgW="3327120" imgH="431640" progId="Equation.3">
                  <p:embed/>
                </p:oleObj>
              </mc:Choice>
              <mc:Fallback>
                <p:oleObj name="Equation" r:id="rId11" imgW="3327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876800"/>
                        <a:ext cx="6654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ChangeAspect="1"/>
          </p:cNvGraphicFramePr>
          <p:nvPr/>
        </p:nvGraphicFramePr>
        <p:xfrm>
          <a:off x="1512888" y="5718175"/>
          <a:ext cx="5130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13" imgW="2565360" imgH="431640" progId="Equation.3">
                  <p:embed/>
                </p:oleObj>
              </mc:Choice>
              <mc:Fallback>
                <p:oleObj name="Equation" r:id="rId13" imgW="2565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5718175"/>
                        <a:ext cx="5130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1150938" y="3502025"/>
          <a:ext cx="4064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15" imgW="2031840" imgH="279360" progId="Equation.DSMT4">
                  <p:embed/>
                </p:oleObj>
              </mc:Choice>
              <mc:Fallback>
                <p:oleObj name="Equation" r:id="rId15" imgW="20318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502025"/>
                        <a:ext cx="4064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5CF37C01-EC57-4D87-A8F5-A60896369ADF}" type="slidenum">
              <a:rPr lang="en-US" altLang="zh-TW" sz="1400" smtClean="0">
                <a:ea typeface="新細明體" charset="-120"/>
              </a:rPr>
              <a:pPr eaLnBrk="1" hangingPunct="1"/>
              <a:t>76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72706" name="Object 0"/>
          <p:cNvGraphicFramePr>
            <a:graphicFrameLocks noChangeAspect="1"/>
          </p:cNvGraphicFramePr>
          <p:nvPr/>
        </p:nvGraphicFramePr>
        <p:xfrm>
          <a:off x="466725" y="1011238"/>
          <a:ext cx="8432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3" imgW="4216320" imgH="203040" progId="Equation.DSMT4">
                  <p:embed/>
                </p:oleObj>
              </mc:Choice>
              <mc:Fallback>
                <p:oleObj name="Equation" r:id="rId3" imgW="421632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011238"/>
                        <a:ext cx="84328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1"/>
          <p:cNvGraphicFramePr>
            <a:graphicFrameLocks noChangeAspect="1"/>
          </p:cNvGraphicFramePr>
          <p:nvPr/>
        </p:nvGraphicFramePr>
        <p:xfrm>
          <a:off x="946150" y="1444625"/>
          <a:ext cx="4114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5" imgW="2057400" imgH="431640" progId="Equation.3">
                  <p:embed/>
                </p:oleObj>
              </mc:Choice>
              <mc:Fallback>
                <p:oleObj name="Equation" r:id="rId5" imgW="20574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444625"/>
                        <a:ext cx="4114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2"/>
          <p:cNvGraphicFramePr>
            <a:graphicFrameLocks noChangeAspect="1"/>
          </p:cNvGraphicFramePr>
          <p:nvPr/>
        </p:nvGraphicFramePr>
        <p:xfrm>
          <a:off x="915988" y="2336800"/>
          <a:ext cx="38608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7" imgW="1930320" imgH="685800" progId="Equation.DSMT4">
                  <p:embed/>
                </p:oleObj>
              </mc:Choice>
              <mc:Fallback>
                <p:oleObj name="Equation" r:id="rId7" imgW="19303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336800"/>
                        <a:ext cx="38608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889000" y="3632200"/>
          <a:ext cx="4826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9" imgW="2412720" imgH="685800" progId="Equation.DSMT4">
                  <p:embed/>
                </p:oleObj>
              </mc:Choice>
              <mc:Fallback>
                <p:oleObj name="Equation" r:id="rId9" imgW="241272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632200"/>
                        <a:ext cx="4826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915988" y="5073650"/>
          <a:ext cx="62992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方程式" r:id="rId11" imgW="3149280" imgH="685800" progId="Equation.3">
                  <p:embed/>
                </p:oleObj>
              </mc:Choice>
              <mc:Fallback>
                <p:oleObj name="方程式" r:id="rId11" imgW="31492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073650"/>
                        <a:ext cx="62992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文字方塊 7"/>
          <p:cNvSpPr txBox="1">
            <a:spLocks noChangeArrowheads="1"/>
          </p:cNvSpPr>
          <p:nvPr/>
        </p:nvSpPr>
        <p:spPr bwMode="auto">
          <a:xfrm>
            <a:off x="5786438" y="4065588"/>
            <a:ext cx="32146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3333CC"/>
                </a:solidFill>
              </a:rPr>
              <a:t>※ Solve </a:t>
            </a:r>
            <a:r>
              <a:rPr lang="en-US" altLang="zh-TW" sz="1600" i="1">
                <a:solidFill>
                  <a:srgbClr val="3333CC"/>
                </a:solidFill>
              </a:rPr>
              <a:t>a</a:t>
            </a:r>
            <a:r>
              <a:rPr lang="en-US" altLang="zh-TW" sz="1600">
                <a:solidFill>
                  <a:srgbClr val="3333CC"/>
                </a:solidFill>
              </a:rPr>
              <a:t>(1, 0) + </a:t>
            </a:r>
            <a:r>
              <a:rPr lang="en-US" altLang="zh-TW" sz="1600" i="1">
                <a:solidFill>
                  <a:srgbClr val="3333CC"/>
                </a:solidFill>
              </a:rPr>
              <a:t>b</a:t>
            </a:r>
            <a:r>
              <a:rPr lang="en-US" altLang="zh-TW" sz="1600">
                <a:solidFill>
                  <a:srgbClr val="3333CC"/>
                </a:solidFill>
              </a:rPr>
              <a:t>(1, 1) = (1, 0) 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 (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b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) = (1, 0)</a:t>
            </a:r>
          </a:p>
          <a:p>
            <a:pPr eaLnBrk="1" hangingPunct="1"/>
            <a:r>
              <a:rPr lang="en-US" altLang="zh-TW" sz="1600">
                <a:solidFill>
                  <a:srgbClr val="3333CC"/>
                </a:solidFill>
              </a:rPr>
              <a:t>※ Solve </a:t>
            </a:r>
            <a:r>
              <a:rPr lang="en-US" altLang="zh-TW" sz="1600" i="1">
                <a:solidFill>
                  <a:srgbClr val="3333CC"/>
                </a:solidFill>
              </a:rPr>
              <a:t>c</a:t>
            </a:r>
            <a:r>
              <a:rPr lang="en-US" altLang="zh-TW" sz="1600">
                <a:solidFill>
                  <a:srgbClr val="3333CC"/>
                </a:solidFill>
              </a:rPr>
              <a:t>(1, 0) + </a:t>
            </a:r>
            <a:r>
              <a:rPr lang="en-US" altLang="zh-TW" sz="1600" i="1">
                <a:solidFill>
                  <a:srgbClr val="3333CC"/>
                </a:solidFill>
              </a:rPr>
              <a:t>d</a:t>
            </a:r>
            <a:r>
              <a:rPr lang="en-US" altLang="zh-TW" sz="1600">
                <a:solidFill>
                  <a:srgbClr val="3333CC"/>
                </a:solidFill>
              </a:rPr>
              <a:t>(1, 1) = (0, 1) 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 (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c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d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) = (-1, 1)</a:t>
            </a:r>
            <a:endParaRPr lang="zh-TW" altLang="en-US" sz="1600">
              <a:solidFill>
                <a:srgbClr val="3333CC"/>
              </a:solidFill>
            </a:endParaRPr>
          </a:p>
        </p:txBody>
      </p:sp>
      <p:sp>
        <p:nvSpPr>
          <p:cNvPr id="72713" name="文字方塊 8"/>
          <p:cNvSpPr txBox="1">
            <a:spLocks noChangeArrowheads="1"/>
          </p:cNvSpPr>
          <p:nvPr/>
        </p:nvSpPr>
        <p:spPr bwMode="auto">
          <a:xfrm>
            <a:off x="4929188" y="2708275"/>
            <a:ext cx="32146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3333CC"/>
                </a:solidFill>
              </a:rPr>
              <a:t>※ Solve </a:t>
            </a:r>
            <a:r>
              <a:rPr lang="en-US" altLang="zh-TW" sz="1600" i="1">
                <a:solidFill>
                  <a:srgbClr val="3333CC"/>
                </a:solidFill>
              </a:rPr>
              <a:t>a</a:t>
            </a:r>
            <a:r>
              <a:rPr lang="en-US" altLang="zh-TW" sz="1600">
                <a:solidFill>
                  <a:srgbClr val="3333CC"/>
                </a:solidFill>
              </a:rPr>
              <a:t>(1, 0) + </a:t>
            </a:r>
            <a:r>
              <a:rPr lang="en-US" altLang="zh-TW" sz="1600" i="1">
                <a:solidFill>
                  <a:srgbClr val="3333CC"/>
                </a:solidFill>
              </a:rPr>
              <a:t>b</a:t>
            </a:r>
            <a:r>
              <a:rPr lang="en-US" altLang="zh-TW" sz="1600">
                <a:solidFill>
                  <a:srgbClr val="3333CC"/>
                </a:solidFill>
              </a:rPr>
              <a:t>(0, 1) = (1, 0) 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 (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a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b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) = (1, 0)</a:t>
            </a:r>
          </a:p>
          <a:p>
            <a:pPr eaLnBrk="1" hangingPunct="1"/>
            <a:r>
              <a:rPr lang="en-US" altLang="zh-TW" sz="1600">
                <a:solidFill>
                  <a:srgbClr val="3333CC"/>
                </a:solidFill>
              </a:rPr>
              <a:t>※ Solve </a:t>
            </a:r>
            <a:r>
              <a:rPr lang="en-US" altLang="zh-TW" sz="1600" i="1">
                <a:solidFill>
                  <a:srgbClr val="3333CC"/>
                </a:solidFill>
              </a:rPr>
              <a:t>c</a:t>
            </a:r>
            <a:r>
              <a:rPr lang="en-US" altLang="zh-TW" sz="1600">
                <a:solidFill>
                  <a:srgbClr val="3333CC"/>
                </a:solidFill>
              </a:rPr>
              <a:t>(1, 0) + </a:t>
            </a:r>
            <a:r>
              <a:rPr lang="en-US" altLang="zh-TW" sz="1600" i="1">
                <a:solidFill>
                  <a:srgbClr val="3333CC"/>
                </a:solidFill>
              </a:rPr>
              <a:t>d</a:t>
            </a:r>
            <a:r>
              <a:rPr lang="en-US" altLang="zh-TW" sz="1600">
                <a:solidFill>
                  <a:srgbClr val="3333CC"/>
                </a:solidFill>
              </a:rPr>
              <a:t>(0, 1) = (1, 1) 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 (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c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rgbClr val="3333CC"/>
                </a:solidFill>
                <a:sym typeface="Symbol" pitchFamily="18" charset="2"/>
              </a:rPr>
              <a:t>d</a:t>
            </a:r>
            <a:r>
              <a:rPr lang="en-US" altLang="zh-TW" sz="1600">
                <a:solidFill>
                  <a:srgbClr val="3333CC"/>
                </a:solidFill>
                <a:sym typeface="Symbol" pitchFamily="18" charset="2"/>
              </a:rPr>
              <a:t>) = (1, 1)</a:t>
            </a:r>
            <a:endParaRPr lang="zh-TW" altLang="en-US" sz="16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24D5AF5D-1440-4285-A198-4E63C872DD94}" type="slidenum">
              <a:rPr lang="en-US" altLang="zh-TW" sz="1400" smtClean="0">
                <a:ea typeface="新細明體" charset="-120"/>
              </a:rPr>
              <a:pPr eaLnBrk="1" hangingPunct="1"/>
              <a:t>77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373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57188" y="857250"/>
            <a:ext cx="7924800" cy="5334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 2: (Finding a matrix for a linear transformation)</a:t>
            </a:r>
          </a:p>
        </p:txBody>
      </p:sp>
      <p:sp>
        <p:nvSpPr>
          <p:cNvPr id="73737" name="Rectangle 17"/>
          <p:cNvSpPr>
            <a:spLocks noChangeArrowheads="1"/>
          </p:cNvSpPr>
          <p:nvPr/>
        </p:nvSpPr>
        <p:spPr bwMode="auto">
          <a:xfrm>
            <a:off x="285750" y="300037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73730" name="Object 18"/>
          <p:cNvGraphicFramePr>
            <a:graphicFrameLocks noChangeAspect="1"/>
          </p:cNvGraphicFramePr>
          <p:nvPr/>
        </p:nvGraphicFramePr>
        <p:xfrm>
          <a:off x="725488" y="1357313"/>
          <a:ext cx="7597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3" imgW="4178160" imgH="888840" progId="Equation.DSMT4">
                  <p:embed/>
                </p:oleObj>
              </mc:Choice>
              <mc:Fallback>
                <p:oleObj name="Equation" r:id="rId3" imgW="4178160" imgH="888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357313"/>
                        <a:ext cx="75977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19"/>
          <p:cNvGraphicFramePr>
            <a:graphicFrameLocks noChangeAspect="1"/>
          </p:cNvGraphicFramePr>
          <p:nvPr/>
        </p:nvGraphicFramePr>
        <p:xfrm>
          <a:off x="682625" y="4259263"/>
          <a:ext cx="7567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方程式" r:id="rId5" imgW="4203360" imgH="457200" progId="Equation.3">
                  <p:embed/>
                </p:oleObj>
              </mc:Choice>
              <mc:Fallback>
                <p:oleObj name="方程式" r:id="rId5" imgW="420336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259263"/>
                        <a:ext cx="7567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20"/>
          <p:cNvGraphicFramePr>
            <a:graphicFrameLocks noChangeAspect="1"/>
          </p:cNvGraphicFramePr>
          <p:nvPr/>
        </p:nvGraphicFramePr>
        <p:xfrm>
          <a:off x="682625" y="5041900"/>
          <a:ext cx="7818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方程式" r:id="rId7" imgW="4343400" imgH="457200" progId="Equation.3">
                  <p:embed/>
                </p:oleObj>
              </mc:Choice>
              <mc:Fallback>
                <p:oleObj name="方程式" r:id="rId7" imgW="4343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041900"/>
                        <a:ext cx="7818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21"/>
          <p:cNvGraphicFramePr>
            <a:graphicFrameLocks noChangeAspect="1"/>
          </p:cNvGraphicFramePr>
          <p:nvPr/>
        </p:nvGraphicFramePr>
        <p:xfrm>
          <a:off x="754063" y="5707063"/>
          <a:ext cx="68818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方程式" r:id="rId9" imgW="7645320" imgH="1295280" progId="Equation.3">
                  <p:embed/>
                </p:oleObj>
              </mc:Choice>
              <mc:Fallback>
                <p:oleObj name="方程式" r:id="rId9" imgW="7645320" imgH="1295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707063"/>
                        <a:ext cx="68818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26"/>
          <p:cNvGraphicFramePr>
            <a:graphicFrameLocks noChangeAspect="1"/>
          </p:cNvGraphicFramePr>
          <p:nvPr/>
        </p:nvGraphicFramePr>
        <p:xfrm>
          <a:off x="4527550" y="3365500"/>
          <a:ext cx="889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11" imgW="88560" imgH="126720" progId="Equation.3">
                  <p:embed/>
                </p:oleObj>
              </mc:Choice>
              <mc:Fallback>
                <p:oleObj name="Equation" r:id="rId11" imgW="88560" imgH="126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365500"/>
                        <a:ext cx="889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文字方塊 9"/>
          <p:cNvSpPr txBox="1">
            <a:spLocks noChangeArrowheads="1"/>
          </p:cNvSpPr>
          <p:nvPr/>
        </p:nvSpPr>
        <p:spPr bwMode="auto">
          <a:xfrm>
            <a:off x="714375" y="3357563"/>
            <a:ext cx="742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200">
                <a:solidFill>
                  <a:srgbClr val="3333CC"/>
                </a:solidFill>
              </a:rPr>
              <a:t>Because the specific function is unknown, it is difficult to apply the direct method to derive </a:t>
            </a:r>
            <a:r>
              <a:rPr lang="en-US" altLang="zh-TW" sz="2200" i="1">
                <a:solidFill>
                  <a:srgbClr val="3333CC"/>
                </a:solidFill>
              </a:rPr>
              <a:t>A’</a:t>
            </a:r>
            <a:r>
              <a:rPr lang="en-US" altLang="zh-TW" sz="2200">
                <a:solidFill>
                  <a:srgbClr val="3333CC"/>
                </a:solidFill>
              </a:rPr>
              <a:t>, so we resort to the indirect method where </a:t>
            </a:r>
            <a:r>
              <a:rPr lang="en-US" altLang="zh-TW" sz="2200" i="1">
                <a:solidFill>
                  <a:srgbClr val="3333CC"/>
                </a:solidFill>
              </a:rPr>
              <a:t>A’</a:t>
            </a:r>
            <a:r>
              <a:rPr lang="en-US" altLang="zh-TW" sz="2200">
                <a:solidFill>
                  <a:srgbClr val="3333CC"/>
                </a:solidFill>
              </a:rPr>
              <a:t> = </a:t>
            </a:r>
            <a:r>
              <a:rPr lang="en-US" altLang="zh-TW" sz="2200" i="1">
                <a:solidFill>
                  <a:srgbClr val="3333CC"/>
                </a:solidFill>
              </a:rPr>
              <a:t>P</a:t>
            </a:r>
            <a:r>
              <a:rPr lang="en-US" altLang="zh-TW" sz="2200" baseline="30000">
                <a:solidFill>
                  <a:srgbClr val="3333CC"/>
                </a:solidFill>
              </a:rPr>
              <a:t>-1</a:t>
            </a:r>
            <a:r>
              <a:rPr lang="en-US" altLang="zh-TW" sz="2200" i="1">
                <a:solidFill>
                  <a:srgbClr val="3333CC"/>
                </a:solidFill>
              </a:rPr>
              <a:t>AP</a:t>
            </a:r>
            <a:endParaRPr lang="zh-TW" altLang="en-US" sz="2200" i="1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3E8ECCA-B6E8-4E5A-86B0-09F41E24F9ED}" type="slidenum">
              <a:rPr lang="en-US" altLang="zh-TW" sz="1400" smtClean="0">
                <a:ea typeface="新細明體" charset="-120"/>
              </a:rPr>
              <a:pPr eaLnBrk="1" hangingPunct="1"/>
              <a:t>78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47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7924800" cy="5334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 3: (Finding a matrix for a linear transformation)</a:t>
            </a:r>
          </a:p>
        </p:txBody>
      </p:sp>
      <p:sp>
        <p:nvSpPr>
          <p:cNvPr id="74761" name="Rectangle 4"/>
          <p:cNvSpPr>
            <a:spLocks noChangeArrowheads="1"/>
          </p:cNvSpPr>
          <p:nvPr/>
        </p:nvSpPr>
        <p:spPr bwMode="auto">
          <a:xfrm>
            <a:off x="357188" y="2752725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74754" name="Object 5"/>
          <p:cNvGraphicFramePr>
            <a:graphicFrameLocks noChangeAspect="1"/>
          </p:cNvGraphicFramePr>
          <p:nvPr/>
        </p:nvGraphicFramePr>
        <p:xfrm>
          <a:off x="658813" y="1146175"/>
          <a:ext cx="80772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3" imgW="4038480" imgH="1002960" progId="Equation.DSMT4">
                  <p:embed/>
                </p:oleObj>
              </mc:Choice>
              <mc:Fallback>
                <p:oleObj name="Equation" r:id="rId3" imgW="4038480" imgH="1002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146175"/>
                        <a:ext cx="80772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13"/>
          <p:cNvGraphicFramePr>
            <a:graphicFrameLocks noChangeAspect="1"/>
          </p:cNvGraphicFramePr>
          <p:nvPr/>
        </p:nvGraphicFramePr>
        <p:xfrm>
          <a:off x="1150938" y="3314700"/>
          <a:ext cx="4546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5" imgW="2273040" imgH="431640" progId="Equation.3">
                  <p:embed/>
                </p:oleObj>
              </mc:Choice>
              <mc:Fallback>
                <p:oleObj name="Equation" r:id="rId5" imgW="2273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314700"/>
                        <a:ext cx="4546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14"/>
          <p:cNvGraphicFramePr>
            <a:graphicFrameLocks noChangeAspect="1"/>
          </p:cNvGraphicFramePr>
          <p:nvPr/>
        </p:nvGraphicFramePr>
        <p:xfrm>
          <a:off x="1150938" y="4178300"/>
          <a:ext cx="5054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7" imgW="2527200" imgH="431640" progId="Equation.3">
                  <p:embed/>
                </p:oleObj>
              </mc:Choice>
              <mc:Fallback>
                <p:oleObj name="Equation" r:id="rId7" imgW="2527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178300"/>
                        <a:ext cx="5054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15"/>
          <p:cNvGraphicFramePr>
            <a:graphicFrameLocks noChangeAspect="1"/>
          </p:cNvGraphicFramePr>
          <p:nvPr/>
        </p:nvGraphicFramePr>
        <p:xfrm>
          <a:off x="1150938" y="5041900"/>
          <a:ext cx="5715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9" imgW="2857320" imgH="431640" progId="Equation.3">
                  <p:embed/>
                </p:oleObj>
              </mc:Choice>
              <mc:Fallback>
                <p:oleObj name="Equation" r:id="rId9" imgW="285732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041900"/>
                        <a:ext cx="5715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16"/>
          <p:cNvGraphicFramePr>
            <a:graphicFrameLocks noChangeAspect="1"/>
          </p:cNvGraphicFramePr>
          <p:nvPr/>
        </p:nvGraphicFramePr>
        <p:xfrm>
          <a:off x="1150938" y="5954713"/>
          <a:ext cx="5384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方程式" r:id="rId11" imgW="2692080" imgH="457200" progId="Equation.3">
                  <p:embed/>
                </p:oleObj>
              </mc:Choice>
              <mc:Fallback>
                <p:oleObj name="方程式" r:id="rId11" imgW="2692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954713"/>
                        <a:ext cx="5384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4EFBA813-2EAC-4366-8606-9554DA400099}" type="slidenum">
              <a:rPr lang="en-US" altLang="zh-TW" sz="1400" smtClean="0">
                <a:ea typeface="新細明體" charset="-120"/>
              </a:rPr>
              <a:pPr eaLnBrk="1" hangingPunct="1"/>
              <a:t>79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57250"/>
            <a:ext cx="8391525" cy="144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Similar matrix (</a:t>
            </a:r>
            <a:r>
              <a:rPr lang="zh-TW" altLang="en-US" smtClean="0"/>
              <a:t>相似矩陣</a:t>
            </a:r>
            <a:r>
              <a:rPr lang="en-US" altLang="zh-TW" smtClean="0"/>
              <a:t>):</a:t>
            </a:r>
          </a:p>
          <a:p>
            <a:pPr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/>
              <a:t>For square matrices </a:t>
            </a:r>
            <a:r>
              <a:rPr lang="en-US" altLang="zh-TW" i="1" smtClean="0"/>
              <a:t>A </a:t>
            </a:r>
            <a:r>
              <a:rPr lang="en-US" altLang="zh-TW" smtClean="0"/>
              <a:t>and </a:t>
            </a:r>
            <a:r>
              <a:rPr lang="en-US" altLang="zh-TW" i="1" smtClean="0"/>
              <a:t>A’ </a:t>
            </a:r>
            <a:r>
              <a:rPr lang="en-US" altLang="zh-TW" smtClean="0">
                <a:cs typeface="Times New Roman" pitchFamily="18" charset="0"/>
              </a:rPr>
              <a:t>of order</a:t>
            </a:r>
            <a:r>
              <a:rPr lang="en-US" altLang="zh-TW" i="1" smtClean="0">
                <a:cs typeface="Times New Roman" pitchFamily="18" charset="0"/>
              </a:rPr>
              <a:t> </a:t>
            </a:r>
            <a:r>
              <a:rPr lang="en-US" altLang="zh-TW" i="1" smtClean="0"/>
              <a:t>n, A</a:t>
            </a:r>
            <a:r>
              <a:rPr lang="en-US" altLang="zh-TW" i="1" smtClean="0">
                <a:cs typeface="Times New Roman" pitchFamily="18" charset="0"/>
              </a:rPr>
              <a:t>’ </a:t>
            </a:r>
            <a:r>
              <a:rPr lang="en-US" altLang="zh-TW" smtClean="0">
                <a:cs typeface="Times New Roman" pitchFamily="18" charset="0"/>
              </a:rPr>
              <a:t>is said to be similar to</a:t>
            </a:r>
            <a:r>
              <a:rPr lang="en-US" altLang="zh-TW" i="1" smtClean="0">
                <a:cs typeface="Times New Roman" pitchFamily="18" charset="0"/>
              </a:rPr>
              <a:t> A </a:t>
            </a:r>
            <a:r>
              <a:rPr lang="en-US" altLang="zh-TW" smtClean="0">
                <a:cs typeface="Times New Roman" pitchFamily="18" charset="0"/>
              </a:rPr>
              <a:t>if there exist an invertible matrix</a:t>
            </a:r>
            <a:r>
              <a:rPr lang="en-US" altLang="zh-TW" i="1" smtClean="0">
                <a:cs typeface="Times New Roman" pitchFamily="18" charset="0"/>
              </a:rPr>
              <a:t> </a:t>
            </a:r>
            <a:r>
              <a:rPr lang="en-US" altLang="zh-TW" i="1" smtClean="0"/>
              <a:t>P </a:t>
            </a:r>
            <a:r>
              <a:rPr lang="en-US" altLang="zh-TW" smtClean="0"/>
              <a:t>s.t. </a:t>
            </a:r>
            <a:r>
              <a:rPr lang="en-US" altLang="zh-TW" i="1" smtClean="0"/>
              <a:t>A’</a:t>
            </a:r>
            <a:r>
              <a:rPr lang="en-US" altLang="zh-TW" smtClean="0"/>
              <a:t>=</a:t>
            </a:r>
            <a:r>
              <a:rPr lang="en-US" altLang="zh-TW" i="1" smtClean="0"/>
              <a:t>P</a:t>
            </a:r>
            <a:r>
              <a:rPr lang="en-US" altLang="zh-TW" i="1" baseline="30000" smtClean="0"/>
              <a:t>-1</a:t>
            </a:r>
            <a:r>
              <a:rPr lang="en-US" altLang="zh-TW" i="1" smtClean="0"/>
              <a:t>AP</a:t>
            </a:r>
          </a:p>
        </p:txBody>
      </p:sp>
      <p:sp>
        <p:nvSpPr>
          <p:cNvPr id="75782" name="Rectangle 15"/>
          <p:cNvSpPr>
            <a:spLocks noChangeArrowheads="1"/>
          </p:cNvSpPr>
          <p:nvPr/>
        </p:nvSpPr>
        <p:spPr bwMode="auto">
          <a:xfrm>
            <a:off x="395288" y="2276475"/>
            <a:ext cx="87487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</a:rPr>
              <a:t>Theorem 6.13: (Properties of similar matrices)</a:t>
            </a:r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Let 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, and </a:t>
            </a:r>
            <a:r>
              <a:rPr lang="en-US" altLang="zh-TW" i="1"/>
              <a:t>C </a:t>
            </a:r>
            <a:r>
              <a:rPr lang="en-US" altLang="zh-TW"/>
              <a:t>be square matrices of order </a:t>
            </a:r>
            <a:r>
              <a:rPr lang="en-US" altLang="zh-TW" i="1"/>
              <a:t>n.</a:t>
            </a:r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Then the following properties are true.</a:t>
            </a:r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(1) </a:t>
            </a:r>
            <a:r>
              <a:rPr lang="en-US" altLang="zh-TW" i="1"/>
              <a:t>A</a:t>
            </a:r>
            <a:r>
              <a:rPr lang="en-US" altLang="zh-TW"/>
              <a:t> is similar to </a:t>
            </a:r>
            <a:r>
              <a:rPr lang="en-US" altLang="zh-TW" i="1"/>
              <a:t>A</a:t>
            </a:r>
            <a:endParaRPr lang="en-US" altLang="zh-TW"/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(2) If </a:t>
            </a:r>
            <a:r>
              <a:rPr lang="en-US" altLang="zh-TW" i="1"/>
              <a:t>A</a:t>
            </a:r>
            <a:r>
              <a:rPr lang="en-US" altLang="zh-TW"/>
              <a:t> is similar to </a:t>
            </a:r>
            <a:r>
              <a:rPr lang="en-US" altLang="zh-TW" i="1"/>
              <a:t>B</a:t>
            </a:r>
            <a:r>
              <a:rPr lang="en-US" altLang="zh-TW"/>
              <a:t>, then </a:t>
            </a:r>
            <a:r>
              <a:rPr lang="en-US" altLang="zh-TW" i="1"/>
              <a:t>B</a:t>
            </a:r>
            <a:r>
              <a:rPr lang="en-US" altLang="zh-TW"/>
              <a:t> is similar to </a:t>
            </a:r>
            <a:r>
              <a:rPr lang="en-US" altLang="zh-TW" i="1"/>
              <a:t>A</a:t>
            </a:r>
            <a:endParaRPr lang="en-US" altLang="zh-TW"/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r>
              <a:rPr lang="en-US" altLang="zh-TW"/>
              <a:t>(3) If </a:t>
            </a:r>
            <a:r>
              <a:rPr lang="en-US" altLang="zh-TW" i="1"/>
              <a:t>A</a:t>
            </a:r>
            <a:r>
              <a:rPr lang="en-US" altLang="zh-TW"/>
              <a:t> is similar to </a:t>
            </a:r>
            <a:r>
              <a:rPr lang="en-US" altLang="zh-TW" i="1"/>
              <a:t>B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/>
              <a:t> is similar to </a:t>
            </a:r>
            <a:r>
              <a:rPr lang="en-US" altLang="zh-TW" i="1"/>
              <a:t>C</a:t>
            </a:r>
            <a:r>
              <a:rPr lang="en-US" altLang="zh-TW"/>
              <a:t>, then </a:t>
            </a:r>
            <a:r>
              <a:rPr lang="en-US" altLang="zh-TW" i="1"/>
              <a:t>A</a:t>
            </a:r>
            <a:r>
              <a:rPr lang="en-US" altLang="zh-TW"/>
              <a:t> is similar to </a:t>
            </a:r>
            <a:r>
              <a:rPr lang="en-US" altLang="zh-TW" i="1"/>
              <a:t>C</a:t>
            </a:r>
            <a:endParaRPr lang="en-US" altLang="zh-TW"/>
          </a:p>
          <a:p>
            <a:pPr marL="57150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None/>
            </a:pPr>
            <a:endParaRPr lang="en-US" altLang="zh-TW"/>
          </a:p>
        </p:txBody>
      </p:sp>
      <p:sp>
        <p:nvSpPr>
          <p:cNvPr id="75783" name="Rectangle 19"/>
          <p:cNvSpPr>
            <a:spLocks noChangeArrowheads="1"/>
          </p:cNvSpPr>
          <p:nvPr/>
        </p:nvSpPr>
        <p:spPr bwMode="auto">
          <a:xfrm>
            <a:off x="625475" y="4767263"/>
            <a:ext cx="751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Pf for (1) and (2) (the proof of (3) is left in Exercise 23):</a:t>
            </a:r>
          </a:p>
        </p:txBody>
      </p:sp>
      <p:graphicFrame>
        <p:nvGraphicFramePr>
          <p:cNvPr id="75778" name="Object 20"/>
          <p:cNvGraphicFramePr>
            <a:graphicFrameLocks noChangeAspect="1"/>
          </p:cNvGraphicFramePr>
          <p:nvPr/>
        </p:nvGraphicFramePr>
        <p:xfrm>
          <a:off x="1000125" y="5207000"/>
          <a:ext cx="6985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3" imgW="3492360" imgH="228600" progId="Equation.DSMT4">
                  <p:embed/>
                </p:oleObj>
              </mc:Choice>
              <mc:Fallback>
                <p:oleObj name="Equation" r:id="rId3" imgW="34923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07000"/>
                        <a:ext cx="6985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21"/>
          <p:cNvGraphicFramePr>
            <a:graphicFrameLocks noChangeAspect="1"/>
          </p:cNvGraphicFramePr>
          <p:nvPr/>
        </p:nvGraphicFramePr>
        <p:xfrm>
          <a:off x="1004888" y="5686425"/>
          <a:ext cx="7924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5" imgW="3962160" imgH="482400" progId="Equation.DSMT4">
                  <p:embed/>
                </p:oleObj>
              </mc:Choice>
              <mc:Fallback>
                <p:oleObj name="Equation" r:id="rId5" imgW="396216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686425"/>
                        <a:ext cx="7924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D5B67834-A4E3-43DA-9DAB-C97DE02D18A3}" type="slidenum">
              <a:rPr lang="en-US" altLang="zh-TW" sz="1400" smtClean="0">
                <a:ea typeface="新細明體" charset="-120"/>
              </a:rPr>
              <a:pPr eaLnBrk="1" hangingPunct="1"/>
              <a:t>8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55663" y="960438"/>
          <a:ext cx="342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方程式" r:id="rId3" imgW="3429000" imgH="812520" progId="Equation.3">
                  <p:embed/>
                </p:oleObj>
              </mc:Choice>
              <mc:Fallback>
                <p:oleObj name="方程式" r:id="rId3" imgW="342900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960438"/>
                        <a:ext cx="3429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246188" y="1871663"/>
          <a:ext cx="508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2540000" imgH="635000" progId="Equation.3">
                  <p:embed/>
                </p:oleObj>
              </mc:Choice>
              <mc:Fallback>
                <p:oleObj r:id="rId5" imgW="25400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871663"/>
                        <a:ext cx="50800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169988" y="3187700"/>
            <a:ext cx="613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6250" indent="-4762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/>
              <a:t>Therefore, </a:t>
            </a:r>
            <a:r>
              <a:rPr lang="en-US" altLang="zh-TW" i="1"/>
              <a:t>T </a:t>
            </a:r>
            <a:r>
              <a:rPr lang="en-US" altLang="zh-TW"/>
              <a:t>is a linear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6C2B4AC-DAC3-4F7F-9451-2A350A27A4F2}" type="slidenum">
              <a:rPr lang="en-US" altLang="zh-TW" sz="1400" smtClean="0">
                <a:ea typeface="新細明體" charset="-120"/>
              </a:rPr>
              <a:pPr eaLnBrk="1" hangingPunct="1"/>
              <a:t>80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50913"/>
            <a:ext cx="7924800" cy="5334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 4: (Similar matrices)</a:t>
            </a:r>
          </a:p>
        </p:txBody>
      </p:sp>
      <p:graphicFrame>
        <p:nvGraphicFramePr>
          <p:cNvPr id="76802" name="Object 14"/>
          <p:cNvGraphicFramePr>
            <a:graphicFrameLocks noChangeAspect="1"/>
          </p:cNvGraphicFramePr>
          <p:nvPr/>
        </p:nvGraphicFramePr>
        <p:xfrm>
          <a:off x="736600" y="1614488"/>
          <a:ext cx="5943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2971800" imgH="457200" progId="Equation.DSMT4">
                  <p:embed/>
                </p:oleObj>
              </mc:Choice>
              <mc:Fallback>
                <p:oleObj name="Equation" r:id="rId3" imgW="29718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614488"/>
                        <a:ext cx="59436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5"/>
          <p:cNvGraphicFramePr>
            <a:graphicFrameLocks noChangeAspect="1"/>
          </p:cNvGraphicFramePr>
          <p:nvPr/>
        </p:nvGraphicFramePr>
        <p:xfrm>
          <a:off x="1116013" y="2522538"/>
          <a:ext cx="46736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方程式" r:id="rId5" imgW="2336760" imgH="457200" progId="Equation.3">
                  <p:embed/>
                </p:oleObj>
              </mc:Choice>
              <mc:Fallback>
                <p:oleObj name="方程式" r:id="rId5" imgW="23367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22538"/>
                        <a:ext cx="46736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6"/>
          <p:cNvGraphicFramePr>
            <a:graphicFrameLocks noChangeAspect="1"/>
          </p:cNvGraphicFramePr>
          <p:nvPr/>
        </p:nvGraphicFramePr>
        <p:xfrm>
          <a:off x="736600" y="3629025"/>
          <a:ext cx="5537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7" imgW="2768400" imgH="457200" progId="Equation.DSMT4">
                  <p:embed/>
                </p:oleObj>
              </mc:Choice>
              <mc:Fallback>
                <p:oleObj name="Equation" r:id="rId7" imgW="2768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629025"/>
                        <a:ext cx="5537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7"/>
          <p:cNvGraphicFramePr>
            <a:graphicFrameLocks noChangeAspect="1"/>
          </p:cNvGraphicFramePr>
          <p:nvPr/>
        </p:nvGraphicFramePr>
        <p:xfrm>
          <a:off x="1131888" y="4706938"/>
          <a:ext cx="4953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方程式" r:id="rId9" imgW="2476440" imgH="457200" progId="Equation.3">
                  <p:embed/>
                </p:oleObj>
              </mc:Choice>
              <mc:Fallback>
                <p:oleObj name="方程式" r:id="rId9" imgW="24764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706938"/>
                        <a:ext cx="49530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4BC5E6D1-5E6F-451A-9C33-CB0AB4635202}" type="slidenum">
              <a:rPr lang="en-US" altLang="zh-TW" sz="1400" smtClean="0">
                <a:ea typeface="新細明體" charset="-120"/>
              </a:rPr>
              <a:pPr eaLnBrk="1" hangingPunct="1"/>
              <a:t>81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785813"/>
            <a:ext cx="8497887" cy="5334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 5: (A comparison of two matrices for a linear transformation)</a:t>
            </a:r>
          </a:p>
        </p:txBody>
      </p:sp>
      <p:graphicFrame>
        <p:nvGraphicFramePr>
          <p:cNvPr id="77826" name="Object 0"/>
          <p:cNvGraphicFramePr>
            <a:graphicFrameLocks noChangeAspect="1"/>
          </p:cNvGraphicFramePr>
          <p:nvPr/>
        </p:nvGraphicFramePr>
        <p:xfrm>
          <a:off x="811213" y="1214438"/>
          <a:ext cx="7670800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3" imgW="3835080" imgH="1155600" progId="Equation.DSMT4">
                  <p:embed/>
                </p:oleObj>
              </mc:Choice>
              <mc:Fallback>
                <p:oleObj name="Equation" r:id="rId3" imgW="3835080" imgH="1155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14438"/>
                        <a:ext cx="7670800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12"/>
          <p:cNvSpPr>
            <a:spLocks noChangeArrowheads="1"/>
          </p:cNvSpPr>
          <p:nvPr/>
        </p:nvSpPr>
        <p:spPr bwMode="auto">
          <a:xfrm>
            <a:off x="571500" y="35385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Sol:</a:t>
            </a: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1116013" y="4121150"/>
          <a:ext cx="666432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方程式" r:id="rId5" imgW="6667200" imgH="1752480" progId="Equation.3">
                  <p:embed/>
                </p:oleObj>
              </mc:Choice>
              <mc:Fallback>
                <p:oleObj name="方程式" r:id="rId5" imgW="6667200" imgH="1752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21150"/>
                        <a:ext cx="666432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3"/>
          <p:cNvGraphicFramePr>
            <a:graphicFrameLocks noChangeAspect="1"/>
          </p:cNvGraphicFramePr>
          <p:nvPr/>
        </p:nvGraphicFramePr>
        <p:xfrm>
          <a:off x="1257300" y="5602288"/>
          <a:ext cx="26670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7" imgW="1333440" imgH="634680" progId="Equation.3">
                  <p:embed/>
                </p:oleObj>
              </mc:Choice>
              <mc:Fallback>
                <p:oleObj name="Equation" r:id="rId7" imgW="133344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602288"/>
                        <a:ext cx="26670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F0DCDA56-37EE-4ADD-9759-30DCA44E2787}" type="slidenum">
              <a:rPr lang="en-US" altLang="zh-TW" sz="1400" smtClean="0">
                <a:ea typeface="新細明體" charset="-120"/>
              </a:rPr>
              <a:pPr eaLnBrk="1" hangingPunct="1"/>
              <a:t>82</a:t>
            </a:fld>
            <a:endParaRPr lang="en-US" altLang="zh-TW" sz="1400" smtClean="0">
              <a:ea typeface="新細明體" charset="-120"/>
            </a:endParaRPr>
          </a:p>
        </p:txBody>
      </p:sp>
      <p:graphicFrame>
        <p:nvGraphicFramePr>
          <p:cNvPr id="78850" name="Object 0"/>
          <p:cNvGraphicFramePr>
            <a:graphicFrameLocks noChangeAspect="1"/>
          </p:cNvGraphicFramePr>
          <p:nvPr/>
        </p:nvGraphicFramePr>
        <p:xfrm>
          <a:off x="1168400" y="1120775"/>
          <a:ext cx="627380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3" imgW="3136680" imgH="1638000" progId="Equation.DSMT4">
                  <p:embed/>
                </p:oleObj>
              </mc:Choice>
              <mc:Fallback>
                <p:oleObj name="Equation" r:id="rId3" imgW="3136680" imgH="1638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120775"/>
                        <a:ext cx="6273800" cy="32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文字方塊 3"/>
          <p:cNvSpPr txBox="1">
            <a:spLocks noChangeArrowheads="1"/>
          </p:cNvSpPr>
          <p:nvPr/>
        </p:nvSpPr>
        <p:spPr bwMode="auto">
          <a:xfrm>
            <a:off x="714375" y="4714875"/>
            <a:ext cx="78581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>
                <a:solidFill>
                  <a:srgbClr val="FF0000"/>
                </a:solidFill>
              </a:rPr>
              <a:t>※ You have seen that the standard matrix for a linear transformation </a:t>
            </a:r>
            <a:r>
              <a:rPr lang="en-US" altLang="zh-TW" i="1">
                <a:solidFill>
                  <a:srgbClr val="FF0000"/>
                </a:solidFill>
              </a:rPr>
              <a:t>T:V →V </a:t>
            </a:r>
            <a:r>
              <a:rPr lang="en-US" altLang="zh-TW">
                <a:solidFill>
                  <a:srgbClr val="FF0000"/>
                </a:solidFill>
              </a:rPr>
              <a:t>depends on the basis used for </a:t>
            </a:r>
            <a:r>
              <a:rPr lang="en-US" altLang="zh-TW" i="1">
                <a:solidFill>
                  <a:srgbClr val="FF0000"/>
                </a:solidFill>
              </a:rPr>
              <a:t>V</a:t>
            </a:r>
            <a:r>
              <a:rPr lang="en-US" altLang="zh-TW">
                <a:solidFill>
                  <a:srgbClr val="FF0000"/>
                </a:solidFill>
              </a:rPr>
              <a:t>. What choice of basis will make the standard matrix for </a:t>
            </a:r>
            <a:r>
              <a:rPr lang="en-US" altLang="zh-TW" i="1">
                <a:solidFill>
                  <a:srgbClr val="FF0000"/>
                </a:solidFill>
              </a:rPr>
              <a:t>T</a:t>
            </a:r>
            <a:r>
              <a:rPr lang="en-US" altLang="zh-TW">
                <a:solidFill>
                  <a:srgbClr val="FF0000"/>
                </a:solidFill>
              </a:rPr>
              <a:t> as simple as possible?  This case shows that it is not always the standard basis.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8853" name="文字方塊 4"/>
          <p:cNvSpPr txBox="1">
            <a:spLocks noChangeArrowheads="1"/>
          </p:cNvSpPr>
          <p:nvPr/>
        </p:nvSpPr>
        <p:spPr bwMode="auto">
          <a:xfrm>
            <a:off x="3714750" y="3198813"/>
            <a:ext cx="3786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3333CC"/>
                </a:solidFill>
              </a:rPr>
              <a:t>(</a:t>
            </a:r>
            <a:r>
              <a:rPr lang="en-US" altLang="zh-TW" sz="2000" i="1">
                <a:solidFill>
                  <a:srgbClr val="3333CC"/>
                </a:solidFill>
              </a:rPr>
              <a:t>A’ </a:t>
            </a:r>
            <a:r>
              <a:rPr lang="en-US" altLang="zh-TW" sz="2000">
                <a:solidFill>
                  <a:srgbClr val="3333CC"/>
                </a:solidFill>
              </a:rPr>
              <a:t>is a diagonal matrix, which is simple and with some computational advantages)</a:t>
            </a:r>
            <a:endParaRPr lang="zh-TW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FFA82A79-D16F-47C5-A57C-14B1D32677F5}" type="slidenum">
              <a:rPr lang="en-US" altLang="zh-TW" sz="1400" smtClean="0">
                <a:ea typeface="新細明體" charset="-120"/>
              </a:rPr>
              <a:pPr eaLnBrk="1" hangingPunct="1"/>
              <a:t>83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1050"/>
            <a:ext cx="8462962" cy="576263"/>
          </a:xfrm>
          <a:noFill/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TW" smtClean="0"/>
              <a:t>Notes:  Diagonal matrices have many computational advantages over nondiagonal ones (it will be used in the next chapter)</a:t>
            </a:r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2857500" y="1666875"/>
          <a:ext cx="294957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1638000" imgH="939600" progId="Equation.DSMT4">
                  <p:embed/>
                </p:oleObj>
              </mc:Choice>
              <mc:Fallback>
                <p:oleObj name="Equation" r:id="rId3" imgW="16380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666875"/>
                        <a:ext cx="294957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9"/>
          <p:cNvGraphicFramePr>
            <a:graphicFrameLocks noChangeAspect="1"/>
          </p:cNvGraphicFramePr>
          <p:nvPr/>
        </p:nvGraphicFramePr>
        <p:xfrm>
          <a:off x="714375" y="3357563"/>
          <a:ext cx="315277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5" imgW="1752480" imgH="939600" progId="Equation.DSMT4">
                  <p:embed/>
                </p:oleObj>
              </mc:Choice>
              <mc:Fallback>
                <p:oleObj name="Equation" r:id="rId5" imgW="175248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357563"/>
                        <a:ext cx="3152775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"/>
          <p:cNvGraphicFramePr>
            <a:graphicFrameLocks noChangeAspect="1"/>
          </p:cNvGraphicFramePr>
          <p:nvPr/>
        </p:nvGraphicFramePr>
        <p:xfrm>
          <a:off x="5500688" y="3875088"/>
          <a:ext cx="13255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875088"/>
                        <a:ext cx="13255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1"/>
          <p:cNvGraphicFramePr>
            <a:graphicFrameLocks noChangeAspect="1"/>
          </p:cNvGraphicFramePr>
          <p:nvPr/>
        </p:nvGraphicFramePr>
        <p:xfrm>
          <a:off x="642938" y="5029200"/>
          <a:ext cx="3997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9" imgW="2222280" imgH="1015920" progId="Equation.DSMT4">
                  <p:embed/>
                </p:oleObj>
              </mc:Choice>
              <mc:Fallback>
                <p:oleObj name="Equation" r:id="rId9" imgW="2222280" imgH="1015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029200"/>
                        <a:ext cx="39973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6E806575-DE62-4DBD-9539-14285A7981C4}" type="slidenum">
              <a:rPr lang="en-US" altLang="zh-TW" sz="1400" smtClean="0">
                <a:ea typeface="新細明體" charset="-120"/>
              </a:rPr>
              <a:pPr eaLnBrk="1" hangingPunct="1"/>
              <a:t>84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Keywords in Section 6.4: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21811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matrix of </a:t>
            </a:r>
            <a:r>
              <a:rPr lang="en-US" altLang="zh-TW" i="1" smtClean="0">
                <a:solidFill>
                  <a:schemeClr val="tx1"/>
                </a:solidFill>
              </a:rPr>
              <a:t>T </a:t>
            </a:r>
            <a:r>
              <a:rPr lang="en-US" altLang="zh-TW" smtClean="0">
                <a:solidFill>
                  <a:schemeClr val="tx1"/>
                </a:solidFill>
              </a:rPr>
              <a:t>relative to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: 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chemeClr val="tx1"/>
                </a:solidFill>
              </a:rPr>
              <a:t>相對於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zh-TW" altLang="en-US" smtClean="0">
                <a:solidFill>
                  <a:schemeClr val="tx1"/>
                </a:solidFill>
              </a:rPr>
              <a:t>的矩陣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matrix of </a:t>
            </a:r>
            <a:r>
              <a:rPr lang="en-US" altLang="zh-TW" i="1" smtClean="0">
                <a:solidFill>
                  <a:schemeClr val="tx1"/>
                </a:solidFill>
              </a:rPr>
              <a:t>T </a:t>
            </a:r>
            <a:r>
              <a:rPr lang="en-US" altLang="zh-TW" smtClean="0">
                <a:solidFill>
                  <a:schemeClr val="tx1"/>
                </a:solidFill>
              </a:rPr>
              <a:t>relative to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zh-TW" smtClean="0">
                <a:solidFill>
                  <a:schemeClr val="tx1"/>
                </a:solidFill>
              </a:rPr>
              <a:t> : </a:t>
            </a:r>
            <a:r>
              <a:rPr lang="en-US" altLang="zh-TW" i="1" smtClean="0">
                <a:solidFill>
                  <a:schemeClr val="tx1"/>
                </a:solidFill>
              </a:rPr>
              <a:t>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chemeClr val="tx1"/>
                </a:solidFill>
              </a:rPr>
              <a:t>相對於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zh-TW" altLang="en-US" smtClean="0">
                <a:solidFill>
                  <a:schemeClr val="tx1"/>
                </a:solidFill>
              </a:rPr>
              <a:t>的矩陣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transition matrix from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zh-TW" smtClean="0">
                <a:solidFill>
                  <a:schemeClr val="tx1"/>
                </a:solidFill>
              </a:rPr>
              <a:t> to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 : </a:t>
            </a:r>
            <a:r>
              <a:rPr lang="zh-TW" altLang="en-US" smtClean="0">
                <a:solidFill>
                  <a:schemeClr val="tx1"/>
                </a:solidFill>
              </a:rPr>
              <a:t>從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zh-TW" altLang="en-US" smtClean="0">
                <a:solidFill>
                  <a:schemeClr val="tx1"/>
                </a:solidFill>
              </a:rPr>
              <a:t>到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zh-TW" altLang="en-US" smtClean="0">
                <a:solidFill>
                  <a:schemeClr val="tx1"/>
                </a:solidFill>
              </a:rPr>
              <a:t>的轉移矩陣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transition matrix from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 to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zh-TW" smtClean="0">
                <a:solidFill>
                  <a:schemeClr val="tx1"/>
                </a:solidFill>
              </a:rPr>
              <a:t> : </a:t>
            </a:r>
            <a:r>
              <a:rPr lang="zh-TW" altLang="en-US" smtClean="0">
                <a:solidFill>
                  <a:schemeClr val="tx1"/>
                </a:solidFill>
              </a:rPr>
              <a:t>從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zh-TW" altLang="en-US" smtClean="0">
                <a:solidFill>
                  <a:schemeClr val="tx1"/>
                </a:solidFill>
              </a:rPr>
              <a:t>到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zh-TW" altLang="en-US" smtClean="0">
                <a:solidFill>
                  <a:schemeClr val="tx1"/>
                </a:solidFill>
              </a:rPr>
              <a:t>的轉移矩陣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similar matrix: </a:t>
            </a:r>
            <a:r>
              <a:rPr lang="zh-TW" altLang="en-US" smtClean="0">
                <a:solidFill>
                  <a:schemeClr val="tx1"/>
                </a:solidFill>
              </a:rPr>
              <a:t>相似矩陣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169F8DF3-8A3D-4B2D-8995-A26E19F819B3}" type="slidenum">
              <a:rPr lang="en-US" altLang="zh-TW" sz="1400" smtClean="0">
                <a:ea typeface="新細明體" charset="-120"/>
              </a:rPr>
              <a:pPr eaLnBrk="1" hangingPunct="1"/>
              <a:t>85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6.5 Applications of Linear Transformation</a:t>
            </a:r>
          </a:p>
        </p:txBody>
      </p:sp>
      <p:sp>
        <p:nvSpPr>
          <p:cNvPr id="47112" name="Rectangle 20"/>
          <p:cNvSpPr>
            <a:spLocks noChangeArrowheads="1"/>
          </p:cNvSpPr>
          <p:nvPr/>
        </p:nvSpPr>
        <p:spPr bwMode="auto">
          <a:xfrm>
            <a:off x="395288" y="950913"/>
            <a:ext cx="839152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  <a:latin typeface="+mn-lt"/>
              </a:rPr>
              <a:t>The geometry of linear transformation in the plane </a:t>
            </a:r>
            <a:r>
              <a:rPr lang="en-US" altLang="zh-TW">
                <a:solidFill>
                  <a:schemeClr val="hlink"/>
                </a:solidFill>
                <a:latin typeface="+mn-lt"/>
              </a:rPr>
              <a:t>(p.407-p.110</a:t>
            </a:r>
            <a:r>
              <a:rPr lang="en-US" altLang="zh-TW" dirty="0">
                <a:solidFill>
                  <a:schemeClr val="hlink"/>
                </a:solidFill>
                <a:latin typeface="+mn-lt"/>
              </a:rPr>
              <a:t>)</a:t>
            </a:r>
          </a:p>
          <a:p>
            <a:pPr marL="654050" lvl="1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  <a:latin typeface="+mn-lt"/>
              </a:rPr>
              <a:t>Reflection in </a:t>
            </a:r>
            <a:r>
              <a:rPr lang="en-US" altLang="zh-TW" i="1" dirty="0">
                <a:solidFill>
                  <a:schemeClr val="hlink"/>
                </a:solidFill>
                <a:latin typeface="+mn-lt"/>
              </a:rPr>
              <a:t>x</a:t>
            </a:r>
            <a:r>
              <a:rPr lang="en-US" altLang="zh-TW" dirty="0">
                <a:solidFill>
                  <a:schemeClr val="hlink"/>
                </a:solidFill>
                <a:latin typeface="+mn-lt"/>
              </a:rPr>
              <a:t>-axis, </a:t>
            </a:r>
            <a:r>
              <a:rPr lang="en-US" altLang="zh-TW" i="1" dirty="0">
                <a:solidFill>
                  <a:schemeClr val="hlink"/>
                </a:solidFill>
                <a:latin typeface="+mn-lt"/>
              </a:rPr>
              <a:t>y</a:t>
            </a:r>
            <a:r>
              <a:rPr lang="en-US" altLang="zh-TW" dirty="0">
                <a:solidFill>
                  <a:schemeClr val="hlink"/>
                </a:solidFill>
                <a:latin typeface="+mn-lt"/>
              </a:rPr>
              <a:t>-axis, and </a:t>
            </a:r>
            <a:r>
              <a:rPr lang="en-US" altLang="zh-TW" i="1" dirty="0">
                <a:solidFill>
                  <a:schemeClr val="hlink"/>
                </a:solidFill>
                <a:latin typeface="+mn-lt"/>
              </a:rPr>
              <a:t>y</a:t>
            </a:r>
            <a:r>
              <a:rPr lang="en-US" altLang="zh-TW" dirty="0">
                <a:solidFill>
                  <a:schemeClr val="hlink"/>
                </a:solidFill>
                <a:latin typeface="+mn-lt"/>
              </a:rPr>
              <a:t>=</a:t>
            </a:r>
            <a:r>
              <a:rPr lang="en-US" altLang="zh-TW" i="1" dirty="0">
                <a:solidFill>
                  <a:schemeClr val="hlink"/>
                </a:solidFill>
                <a:latin typeface="+mn-lt"/>
              </a:rPr>
              <a:t>x</a:t>
            </a:r>
          </a:p>
          <a:p>
            <a:pPr marL="654050" lvl="1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  <a:latin typeface="+mn-lt"/>
              </a:rPr>
              <a:t>Horizontal and vertical expansion and contraction</a:t>
            </a:r>
          </a:p>
          <a:p>
            <a:pPr marL="654050" lvl="1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  <a:latin typeface="+mn-lt"/>
              </a:rPr>
              <a:t>Horizontal and vertical shear</a:t>
            </a:r>
          </a:p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  <a:defRPr/>
            </a:pPr>
            <a:r>
              <a:rPr lang="en-US" altLang="zh-TW" dirty="0">
                <a:solidFill>
                  <a:schemeClr val="hlink"/>
                </a:solidFill>
                <a:latin typeface="+mn-lt"/>
              </a:rPr>
              <a:t>Computer graphics (to produce any desired angle of view of a 3-D figure)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1400" smtClean="0">
                <a:ea typeface="新細明體" charset="-120"/>
              </a:rPr>
              <a:t>6.</a:t>
            </a:r>
            <a:fld id="{BEF44946-2FED-47B6-B9B4-E3228CD1AA91}" type="slidenum">
              <a:rPr lang="en-US" altLang="zh-TW" sz="1400" smtClean="0">
                <a:ea typeface="新細明體" charset="-120"/>
              </a:rPr>
              <a:pPr eaLnBrk="1" hangingPunct="1"/>
              <a:t>9</a:t>
            </a:fld>
            <a:endParaRPr lang="en-US" altLang="zh-TW" sz="1400" smtClean="0">
              <a:ea typeface="新細明體" charset="-120"/>
            </a:endParaRPr>
          </a:p>
        </p:txBody>
      </p:sp>
      <p:sp>
        <p:nvSpPr>
          <p:cNvPr id="7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5725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 3: Functions that are not linear transformations</a:t>
            </a:r>
            <a:endParaRPr lang="en-US" altLang="zh-TW" smtClean="0">
              <a:latin typeface="標楷體" pitchFamily="65" charset="-120"/>
            </a:endParaRP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571500" y="1357313"/>
          <a:ext cx="1968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357313"/>
                        <a:ext cx="1968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601663" y="2643188"/>
          <a:ext cx="16843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643188"/>
                        <a:ext cx="16843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26"/>
          <p:cNvGraphicFramePr>
            <a:graphicFrameLocks noChangeAspect="1"/>
          </p:cNvGraphicFramePr>
          <p:nvPr/>
        </p:nvGraphicFramePr>
        <p:xfrm>
          <a:off x="628650" y="4143375"/>
          <a:ext cx="19192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939600" imgH="203040" progId="Equation.DSMT4">
                  <p:embed/>
                </p:oleObj>
              </mc:Choice>
              <mc:Fallback>
                <p:oleObj name="Equation" r:id="rId7" imgW="939600" imgH="2030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143375"/>
                        <a:ext cx="19192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27"/>
          <p:cNvGraphicFramePr>
            <a:graphicFrameLocks noChangeAspect="1"/>
          </p:cNvGraphicFramePr>
          <p:nvPr/>
        </p:nvGraphicFramePr>
        <p:xfrm>
          <a:off x="1009650" y="1738313"/>
          <a:ext cx="3727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1828800" imgH="215640" progId="Equation.3">
                  <p:embed/>
                </p:oleObj>
              </mc:Choice>
              <mc:Fallback>
                <p:oleObj name="Equation" r:id="rId9" imgW="1828800" imgH="215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738313"/>
                        <a:ext cx="3727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28"/>
          <p:cNvGraphicFramePr>
            <a:graphicFrameLocks noChangeAspect="1"/>
          </p:cNvGraphicFramePr>
          <p:nvPr/>
        </p:nvGraphicFramePr>
        <p:xfrm>
          <a:off x="1004888" y="2195513"/>
          <a:ext cx="3397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1" imgW="1663560" imgH="228600" progId="Equation.3">
                  <p:embed/>
                </p:oleObj>
              </mc:Choice>
              <mc:Fallback>
                <p:oleObj name="Equation" r:id="rId11" imgW="166356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195513"/>
                        <a:ext cx="3397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29"/>
          <p:cNvGraphicFramePr>
            <a:graphicFrameLocks noChangeAspect="1"/>
          </p:cNvGraphicFramePr>
          <p:nvPr/>
        </p:nvGraphicFramePr>
        <p:xfrm>
          <a:off x="1009650" y="3035300"/>
          <a:ext cx="2406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3" imgW="1180800" imgH="228600" progId="Equation.3">
                  <p:embed/>
                </p:oleObj>
              </mc:Choice>
              <mc:Fallback>
                <p:oleObj name="Equation" r:id="rId13" imgW="1180800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035300"/>
                        <a:ext cx="24066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30"/>
          <p:cNvGraphicFramePr>
            <a:graphicFrameLocks noChangeAspect="1"/>
          </p:cNvGraphicFramePr>
          <p:nvPr/>
        </p:nvGraphicFramePr>
        <p:xfrm>
          <a:off x="1009650" y="3568700"/>
          <a:ext cx="2070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5" imgW="1015920" imgH="228600" progId="Equation.3">
                  <p:embed/>
                </p:oleObj>
              </mc:Choice>
              <mc:Fallback>
                <p:oleObj name="Equation" r:id="rId15" imgW="101592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568700"/>
                        <a:ext cx="2070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31"/>
          <p:cNvGraphicFramePr>
            <a:graphicFrameLocks noChangeAspect="1"/>
          </p:cNvGraphicFramePr>
          <p:nvPr/>
        </p:nvGraphicFramePr>
        <p:xfrm>
          <a:off x="1009650" y="4560888"/>
          <a:ext cx="28209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7" imgW="1384200" imgH="215640" progId="Equation.3">
                  <p:embed/>
                </p:oleObj>
              </mc:Choice>
              <mc:Fallback>
                <p:oleObj name="Equation" r:id="rId17" imgW="1384200" imgH="2156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560888"/>
                        <a:ext cx="28209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32"/>
          <p:cNvGraphicFramePr>
            <a:graphicFrameLocks noChangeAspect="1"/>
          </p:cNvGraphicFramePr>
          <p:nvPr/>
        </p:nvGraphicFramePr>
        <p:xfrm>
          <a:off x="1009650" y="5018088"/>
          <a:ext cx="5619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9" imgW="2755800" imgH="215640" progId="Equation.3">
                  <p:embed/>
                </p:oleObj>
              </mc:Choice>
              <mc:Fallback>
                <p:oleObj name="Equation" r:id="rId19" imgW="2755800" imgH="215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018088"/>
                        <a:ext cx="5619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033"/>
          <p:cNvGraphicFramePr>
            <a:graphicFrameLocks noChangeAspect="1"/>
          </p:cNvGraphicFramePr>
          <p:nvPr/>
        </p:nvGraphicFramePr>
        <p:xfrm>
          <a:off x="1009650" y="5537200"/>
          <a:ext cx="3340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21" imgW="1638000" imgH="215640" progId="Equation.3">
                  <p:embed/>
                </p:oleObj>
              </mc:Choice>
              <mc:Fallback>
                <p:oleObj name="Equation" r:id="rId21" imgW="1638000" imgH="2156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537200"/>
                        <a:ext cx="3340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文字方塊 19"/>
          <p:cNvSpPr txBox="1">
            <a:spLocks noChangeArrowheads="1"/>
          </p:cNvSpPr>
          <p:nvPr/>
        </p:nvSpPr>
        <p:spPr bwMode="auto">
          <a:xfrm>
            <a:off x="4643438" y="1944688"/>
            <a:ext cx="435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f</a:t>
            </a:r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x</a:t>
            </a:r>
            <a:r>
              <a:rPr lang="en-US" altLang="zh-TW" sz="2000">
                <a:solidFill>
                  <a:srgbClr val="FF0000"/>
                </a:solidFill>
              </a:rPr>
              <a:t>) = sin </a:t>
            </a:r>
            <a:r>
              <a:rPr lang="en-US" altLang="zh-TW" sz="2000" i="1">
                <a:solidFill>
                  <a:srgbClr val="FF0000"/>
                </a:solidFill>
              </a:rPr>
              <a:t>x</a:t>
            </a:r>
            <a:r>
              <a:rPr lang="en-US" altLang="zh-TW" sz="2000">
                <a:solidFill>
                  <a:srgbClr val="FF0000"/>
                </a:solidFill>
              </a:rPr>
              <a:t> is not a linear transformation)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184" name="文字方塊 20"/>
          <p:cNvSpPr txBox="1">
            <a:spLocks noChangeArrowheads="1"/>
          </p:cNvSpPr>
          <p:nvPr/>
        </p:nvSpPr>
        <p:spPr bwMode="auto">
          <a:xfrm>
            <a:off x="3429000" y="3348038"/>
            <a:ext cx="4929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f</a:t>
            </a:r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x</a:t>
            </a:r>
            <a:r>
              <a:rPr lang="en-US" altLang="zh-TW" sz="2000">
                <a:solidFill>
                  <a:srgbClr val="FF0000"/>
                </a:solidFill>
              </a:rPr>
              <a:t>) = </a:t>
            </a:r>
            <a:r>
              <a:rPr lang="en-US" altLang="zh-TW" sz="2000" i="1">
                <a:solidFill>
                  <a:srgbClr val="FF0000"/>
                </a:solidFill>
              </a:rPr>
              <a:t>x</a:t>
            </a:r>
            <a:r>
              <a:rPr lang="en-US" altLang="zh-TW" sz="2000" i="1" baseline="30000">
                <a:solidFill>
                  <a:srgbClr val="FF0000"/>
                </a:solidFill>
              </a:rPr>
              <a:t>2</a:t>
            </a:r>
            <a:r>
              <a:rPr lang="en-US" altLang="zh-TW" sz="2000">
                <a:solidFill>
                  <a:srgbClr val="FF0000"/>
                </a:solidFill>
              </a:rPr>
              <a:t> is not a linear transformation)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185" name="文字方塊 21"/>
          <p:cNvSpPr txBox="1">
            <a:spLocks noChangeArrowheads="1"/>
          </p:cNvSpPr>
          <p:nvPr/>
        </p:nvSpPr>
        <p:spPr bwMode="auto">
          <a:xfrm>
            <a:off x="4357688" y="5565775"/>
            <a:ext cx="442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f</a:t>
            </a:r>
            <a:r>
              <a:rPr lang="en-US" altLang="zh-TW" sz="2000">
                <a:solidFill>
                  <a:srgbClr val="FF0000"/>
                </a:solidFill>
              </a:rPr>
              <a:t>(</a:t>
            </a:r>
            <a:r>
              <a:rPr lang="en-US" altLang="zh-TW" sz="2000" i="1">
                <a:solidFill>
                  <a:srgbClr val="FF0000"/>
                </a:solidFill>
              </a:rPr>
              <a:t>x</a:t>
            </a:r>
            <a:r>
              <a:rPr lang="en-US" altLang="zh-TW" sz="2000">
                <a:solidFill>
                  <a:srgbClr val="FF0000"/>
                </a:solidFill>
              </a:rPr>
              <a:t>) = </a:t>
            </a:r>
            <a:r>
              <a:rPr lang="en-US" altLang="zh-TW" sz="2000" i="1">
                <a:solidFill>
                  <a:srgbClr val="FF0000"/>
                </a:solidFill>
              </a:rPr>
              <a:t>x+</a:t>
            </a:r>
            <a:r>
              <a:rPr lang="en-US" altLang="zh-TW" sz="2000">
                <a:solidFill>
                  <a:srgbClr val="FF0000"/>
                </a:solidFill>
              </a:rPr>
              <a:t>1 is not a linear transformation, although it is a linear function)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7180" name="Object 17"/>
          <p:cNvGraphicFramePr>
            <a:graphicFrameLocks noChangeAspect="1"/>
          </p:cNvGraphicFramePr>
          <p:nvPr/>
        </p:nvGraphicFramePr>
        <p:xfrm>
          <a:off x="1071563" y="6370638"/>
          <a:ext cx="2692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23" imgW="1320480" imgH="203040" progId="Equation.DSMT4">
                  <p:embed/>
                </p:oleObj>
              </mc:Choice>
              <mc:Fallback>
                <p:oleObj name="Equation" r:id="rId23" imgW="132048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6370638"/>
                        <a:ext cx="2692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線性代數樣版">
  <a:themeElements>
    <a:clrScheme name="線性代數樣版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線性代數樣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線性代數樣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線性代數樣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線性代數樣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線性代數樣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G:\Jacky\book\線代\投影片\線性代數樣版.pot</Template>
  <TotalTime>9676</TotalTime>
  <Words>4098</Words>
  <Application>Microsoft Office PowerPoint</Application>
  <PresentationFormat>如螢幕大小 (4:3)</PresentationFormat>
  <Paragraphs>456</Paragraphs>
  <Slides>85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85</vt:i4>
      </vt:variant>
    </vt:vector>
  </HeadingPairs>
  <TitlesOfParts>
    <vt:vector size="95" baseType="lpstr">
      <vt:lpstr>Times New Roman</vt:lpstr>
      <vt:lpstr>標楷體</vt:lpstr>
      <vt:lpstr>Arial</vt:lpstr>
      <vt:lpstr>Wingdings</vt:lpstr>
      <vt:lpstr>Tahoma</vt:lpstr>
      <vt:lpstr>新細明體</vt:lpstr>
      <vt:lpstr>Symbol</vt:lpstr>
      <vt:lpstr>線性代數樣版</vt:lpstr>
      <vt:lpstr>MathType 5.0 Equation</vt:lpstr>
      <vt:lpstr>Microsoft 方程式編輯器 3.0</vt:lpstr>
      <vt:lpstr> Chapter 6 Linear Transformations</vt:lpstr>
      <vt:lpstr>6.1 Introduction to Linear Transformations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Keywords in Section 6.1:</vt:lpstr>
      <vt:lpstr>6.2 The Kernel and Range of a Linear Transformation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Keywords in Section 6.2:</vt:lpstr>
      <vt:lpstr>6.3 Matrices for Linear Transformations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Keywords in Section 6.3:</vt:lpstr>
      <vt:lpstr>6.4 Transition Matrices and Similarity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Keywords in Section 6.4:</vt:lpstr>
      <vt:lpstr>6.5 Applications of Linear Transformation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Linear Transformations</dc:title>
  <dc:creator>Jr-Yan Wang</dc:creator>
  <cp:lastModifiedBy>Jr-Yan Wang</cp:lastModifiedBy>
  <cp:revision>903</cp:revision>
  <dcterms:created xsi:type="dcterms:W3CDTF">2003-07-07T10:07:20Z</dcterms:created>
  <dcterms:modified xsi:type="dcterms:W3CDTF">2011-09-20T06:23:29Z</dcterms:modified>
</cp:coreProperties>
</file>