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0"/>
  </p:notesMasterIdLst>
  <p:sldIdLst>
    <p:sldId id="274" r:id="rId3"/>
    <p:sldId id="268" r:id="rId4"/>
    <p:sldId id="353" r:id="rId5"/>
    <p:sldId id="273" r:id="rId6"/>
    <p:sldId id="354" r:id="rId7"/>
    <p:sldId id="357" r:id="rId8"/>
    <p:sldId id="355" r:id="rId9"/>
    <p:sldId id="275" r:id="rId10"/>
    <p:sldId id="356" r:id="rId11"/>
    <p:sldId id="272" r:id="rId12"/>
    <p:sldId id="369" r:id="rId13"/>
    <p:sldId id="359" r:id="rId14"/>
    <p:sldId id="360" r:id="rId15"/>
    <p:sldId id="358" r:id="rId16"/>
    <p:sldId id="271" r:id="rId17"/>
    <p:sldId id="362" r:id="rId18"/>
    <p:sldId id="363" r:id="rId19"/>
    <p:sldId id="366" r:id="rId20"/>
    <p:sldId id="365" r:id="rId21"/>
    <p:sldId id="370" r:id="rId22"/>
    <p:sldId id="371" r:id="rId23"/>
    <p:sldId id="372" r:id="rId24"/>
    <p:sldId id="373" r:id="rId25"/>
    <p:sldId id="374" r:id="rId26"/>
    <p:sldId id="375" r:id="rId27"/>
    <p:sldId id="364" r:id="rId28"/>
    <p:sldId id="36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7710" autoAdjust="0"/>
  </p:normalViewPr>
  <p:slideViewPr>
    <p:cSldViewPr snapToGrid="0" snapToObjects="1">
      <p:cViewPr>
        <p:scale>
          <a:sx n="114" d="100"/>
          <a:sy n="114" d="100"/>
        </p:scale>
        <p:origin x="156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B1FDA-BBB1-EE47-B690-81AE3394C535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06D9-3571-BA42-A53D-B60A7F01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847E-3210-E243-947B-B55FF8ABBFEC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0688-03DA-D049-9699-6451419D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2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847E-3210-E243-947B-B55FF8ABBFEC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0688-03DA-D049-9699-6451419D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8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847E-3210-E243-947B-B55FF8ABBFEC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0688-03DA-D049-9699-6451419D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5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0D617-74C0-A64E-A15B-670898A284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E800F-E0A5-A242-9D46-FB1FEFDBF3E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7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DD775-2E47-B74A-A104-E00AA87C77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12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B8084-CB4F-0C48-B7D5-03AFBD369A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6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5161C-6680-7B4C-821A-2530936EEC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73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19AA8-36ED-E345-B114-82B1BEC02E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17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6AC9D-722F-4141-BE18-1D680C95FD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57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E2358-F695-8E4B-8786-4388C6739C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2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847E-3210-E243-947B-B55FF8ABBFEC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0688-03DA-D049-9699-6451419D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1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112AA-C45C-1D4E-BD16-C4A1D76E9E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05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48AB4-D80E-1643-8028-C1CA507160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84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B628-2C7F-B549-84EF-E841ACFE66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3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847E-3210-E243-947B-B55FF8ABBFEC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0688-03DA-D049-9699-6451419D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847E-3210-E243-947B-B55FF8ABBFEC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0688-03DA-D049-9699-6451419D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6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847E-3210-E243-947B-B55FF8ABBFEC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0688-03DA-D049-9699-6451419D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8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847E-3210-E243-947B-B55FF8ABBFEC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0688-03DA-D049-9699-6451419D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847E-3210-E243-947B-B55FF8ABBFEC}" type="datetimeFigureOut">
              <a:rPr lang="en-US" smtClean="0"/>
              <a:t>4/27/19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0688-03DA-D049-9699-6451419D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847E-3210-E243-947B-B55FF8ABBFEC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0688-03DA-D049-9699-6451419D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847E-3210-E243-947B-B55FF8ABBFEC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0688-03DA-D049-9699-6451419D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847E-3210-E243-947B-B55FF8ABBFEC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0688-03DA-D049-9699-6451419D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C392D66A-3065-D644-9982-625ED8981B7F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1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1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Substrate and Gate Current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78480" y="3561111"/>
            <a:ext cx="862657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Wingdings"/>
              </a:rPr>
              <a:t>Channel carrier (electron / hole) heating due to high lateral field (NMOS / PMOS)</a:t>
            </a:r>
          </a:p>
          <a:p>
            <a:pPr eaLnBrk="1" hangingPunct="1"/>
            <a:endParaRPr lang="en-US" b="1" dirty="0">
              <a:sym typeface="Wingdings"/>
            </a:endParaRPr>
          </a:p>
          <a:p>
            <a:pPr eaLnBrk="1" hangingPunct="1"/>
            <a:r>
              <a:rPr lang="en-US" b="1" dirty="0">
                <a:sym typeface="Wingdings"/>
              </a:rPr>
              <a:t>Impact ionization  electron / hole pair generation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Substrate current </a:t>
            </a:r>
            <a:r>
              <a:rPr lang="en-US" b="1" dirty="0">
                <a:sym typeface="Wingdings"/>
              </a:rPr>
              <a:t> hole (NMOS), electron (PMOS) </a:t>
            </a:r>
          </a:p>
          <a:p>
            <a:pPr eaLnBrk="1" hangingPunct="1"/>
            <a:endParaRPr lang="en-US" b="1" dirty="0">
              <a:sym typeface="Wingdings"/>
            </a:endParaRPr>
          </a:p>
          <a:p>
            <a:pPr eaLnBrk="1" hangingPunct="1"/>
            <a:r>
              <a:rPr lang="en-US" b="1" dirty="0">
                <a:sym typeface="Wingdings"/>
              </a:rPr>
              <a:t>Gate current  Electron or hole injection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8480" y="1288684"/>
            <a:ext cx="2051463" cy="1702074"/>
            <a:chOff x="361547" y="1085488"/>
            <a:chExt cx="2051463" cy="1702074"/>
          </a:xfrm>
        </p:grpSpPr>
        <p:sp>
          <p:nvSpPr>
            <p:cNvPr id="9" name="Rectangle 8"/>
            <p:cNvSpPr/>
            <p:nvPr/>
          </p:nvSpPr>
          <p:spPr>
            <a:xfrm>
              <a:off x="361547" y="1863664"/>
              <a:ext cx="2031831" cy="9238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8580" y="1165078"/>
              <a:ext cx="1204103" cy="2724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11"/>
            <p:cNvSpPr/>
            <p:nvPr/>
          </p:nvSpPr>
          <p:spPr>
            <a:xfrm flipV="1">
              <a:off x="361547" y="1864316"/>
              <a:ext cx="634971" cy="325602"/>
            </a:xfrm>
            <a:prstGeom prst="round2Same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Same Side Corner Rectangle 12"/>
            <p:cNvSpPr/>
            <p:nvPr/>
          </p:nvSpPr>
          <p:spPr>
            <a:xfrm flipV="1">
              <a:off x="1778039" y="1877016"/>
              <a:ext cx="634971" cy="325602"/>
            </a:xfrm>
            <a:prstGeom prst="round2Same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12856" y="1794715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9669" y="1804422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81493" y="1085488"/>
              <a:ext cx="384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03378" y="2334772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8" name="Rectangle 7"/>
          <p:cNvSpPr/>
          <p:nvPr/>
        </p:nvSpPr>
        <p:spPr>
          <a:xfrm flipV="1">
            <a:off x="785516" y="1661034"/>
            <a:ext cx="1204103" cy="420290"/>
          </a:xfrm>
          <a:prstGeom prst="rect">
            <a:avLst/>
          </a:prstGeom>
          <a:solidFill>
            <a:srgbClr val="FFEF0E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270868" y="1567024"/>
            <a:ext cx="570880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Wingdings"/>
              </a:rPr>
              <a:t>Non-zero V</a:t>
            </a:r>
            <a:r>
              <a:rPr lang="en-US" b="1" baseline="-25000" dirty="0">
                <a:sym typeface="Wingdings"/>
              </a:rPr>
              <a:t>G</a:t>
            </a:r>
            <a:r>
              <a:rPr lang="en-US" b="1" dirty="0">
                <a:sym typeface="Wingdings"/>
              </a:rPr>
              <a:t> and V</a:t>
            </a:r>
            <a:r>
              <a:rPr lang="en-US" b="1" baseline="-25000" dirty="0">
                <a:sym typeface="Wingdings"/>
              </a:rPr>
              <a:t>D</a:t>
            </a:r>
          </a:p>
          <a:p>
            <a:pPr eaLnBrk="1" hangingPunct="1"/>
            <a:endParaRPr lang="en-US" b="1" dirty="0">
              <a:sym typeface="Wingdings"/>
            </a:endParaRPr>
          </a:p>
          <a:p>
            <a:pPr eaLnBrk="1" hangingPunct="1"/>
            <a:r>
              <a:rPr lang="en-US" b="1" dirty="0">
                <a:sym typeface="Wingdings"/>
              </a:rPr>
              <a:t>Observed in SiO</a:t>
            </a:r>
            <a:r>
              <a:rPr lang="en-US" b="1" baseline="-25000" dirty="0">
                <a:sym typeface="Wingdings"/>
              </a:rPr>
              <a:t>2</a:t>
            </a:r>
            <a:r>
              <a:rPr lang="en-US" b="1" dirty="0">
                <a:sym typeface="Wingdings"/>
              </a:rPr>
              <a:t>, SiON and HKMG technology, in both NMOS and PMOS</a:t>
            </a:r>
            <a:endParaRPr lang="en-US" b="1" dirty="0">
              <a:sym typeface="SymbolPS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56490" y="2293008"/>
            <a:ext cx="1133129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639741" y="2131018"/>
            <a:ext cx="113201" cy="1302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39741" y="2327994"/>
            <a:ext cx="113201" cy="130240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10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Parametric Shift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53100" y="1348078"/>
            <a:ext cx="86265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Linear correlation between </a:t>
            </a:r>
            <a:r>
              <a:rPr lang="en-US" b="1" dirty="0">
                <a:latin typeface="Symbol" charset="2"/>
                <a:cs typeface="Symbol" charset="2"/>
                <a:sym typeface="SymbolPS" charset="0"/>
              </a:rPr>
              <a:t>D</a:t>
            </a:r>
            <a:r>
              <a:rPr lang="en-US" b="1" dirty="0">
                <a:sym typeface="SymbolPS" charset="0"/>
              </a:rPr>
              <a:t>V</a:t>
            </a:r>
            <a:r>
              <a:rPr lang="en-US" b="1" baseline="-25000" dirty="0">
                <a:sym typeface="SymbolPS" charset="0"/>
              </a:rPr>
              <a:t>T</a:t>
            </a:r>
            <a:r>
              <a:rPr lang="en-US" b="1" dirty="0">
                <a:sym typeface="SymbolPS" charset="0"/>
              </a:rPr>
              <a:t>, </a:t>
            </a:r>
            <a:r>
              <a:rPr lang="en-US" b="1" dirty="0">
                <a:latin typeface="Symbol" charset="2"/>
                <a:cs typeface="Symbol" charset="2"/>
                <a:sym typeface="SymbolPS" charset="0"/>
              </a:rPr>
              <a:t>D</a:t>
            </a:r>
            <a:r>
              <a:rPr lang="en-US" b="1" dirty="0">
                <a:sym typeface="SymbolPS" charset="0"/>
              </a:rPr>
              <a:t>SS, </a:t>
            </a:r>
            <a:r>
              <a:rPr lang="en-US" b="1" dirty="0" err="1">
                <a:latin typeface="Symbol" charset="2"/>
                <a:cs typeface="Symbol" charset="2"/>
                <a:sym typeface="SymbolPS" charset="0"/>
              </a:rPr>
              <a:t>D</a:t>
            </a:r>
            <a:r>
              <a:rPr lang="en-US" b="1" dirty="0" err="1">
                <a:sym typeface="SymbolPS" charset="0"/>
              </a:rPr>
              <a:t>g</a:t>
            </a:r>
            <a:r>
              <a:rPr lang="en-US" b="1" baseline="-25000" dirty="0" err="1">
                <a:sym typeface="SymbolPS" charset="0"/>
              </a:rPr>
              <a:t>m</a:t>
            </a:r>
            <a:r>
              <a:rPr lang="en-US" b="1" dirty="0">
                <a:sym typeface="SymbolPS" charset="0"/>
              </a:rPr>
              <a:t> </a:t>
            </a:r>
            <a:r>
              <a:rPr lang="en-US" b="1" dirty="0">
                <a:sym typeface="Wingdings"/>
              </a:rPr>
              <a:t> Interface traps (another evidence)</a:t>
            </a:r>
            <a:endParaRPr lang="en-US" b="1" baseline="-25000" dirty="0">
              <a:sym typeface="SymbolP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7570"/>
            <a:ext cx="5067300" cy="410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187" y="2237570"/>
            <a:ext cx="4399483" cy="4160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71938" y="6365891"/>
            <a:ext cx="133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Hu, TED 1985</a:t>
            </a:r>
          </a:p>
        </p:txBody>
      </p:sp>
    </p:spTree>
    <p:extLst>
      <p:ext uri="{BB962C8B-B14F-4D97-AF65-F5344CB8AC3E}">
        <p14:creationId xmlns:p14="http://schemas.microsoft.com/office/powerpoint/2010/main" val="339744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11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Location of HCD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8480" y="1288684"/>
            <a:ext cx="2051463" cy="1702074"/>
            <a:chOff x="361547" y="1085488"/>
            <a:chExt cx="2051463" cy="1702074"/>
          </a:xfrm>
        </p:grpSpPr>
        <p:sp>
          <p:nvSpPr>
            <p:cNvPr id="9" name="Rectangle 8"/>
            <p:cNvSpPr/>
            <p:nvPr/>
          </p:nvSpPr>
          <p:spPr>
            <a:xfrm>
              <a:off x="361547" y="1863664"/>
              <a:ext cx="2031831" cy="9238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8580" y="1165078"/>
              <a:ext cx="1204103" cy="2724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11"/>
            <p:cNvSpPr/>
            <p:nvPr/>
          </p:nvSpPr>
          <p:spPr>
            <a:xfrm flipV="1">
              <a:off x="361547" y="1864316"/>
              <a:ext cx="634971" cy="325602"/>
            </a:xfrm>
            <a:prstGeom prst="round2Same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Same Side Corner Rectangle 12"/>
            <p:cNvSpPr/>
            <p:nvPr/>
          </p:nvSpPr>
          <p:spPr>
            <a:xfrm flipV="1">
              <a:off x="1778039" y="1877016"/>
              <a:ext cx="634971" cy="325602"/>
            </a:xfrm>
            <a:prstGeom prst="round2Same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12856" y="1794715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9669" y="1804422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81493" y="1085488"/>
              <a:ext cx="384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03378" y="2334772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8" name="Rectangle 7"/>
          <p:cNvSpPr/>
          <p:nvPr/>
        </p:nvSpPr>
        <p:spPr>
          <a:xfrm flipV="1">
            <a:off x="785516" y="1661034"/>
            <a:ext cx="1204103" cy="420290"/>
          </a:xfrm>
          <a:prstGeom prst="rect">
            <a:avLst/>
          </a:prstGeom>
          <a:solidFill>
            <a:srgbClr val="FFEF0E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428742" y="1995490"/>
            <a:ext cx="184975" cy="1862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9262" y="1995827"/>
            <a:ext cx="184975" cy="1862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427222" y="1743766"/>
            <a:ext cx="184975" cy="1862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67742" y="1744103"/>
            <a:ext cx="184975" cy="1862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95434" y="4184551"/>
            <a:ext cx="830626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Wingdings"/>
              </a:rPr>
              <a:t>Stress  V</a:t>
            </a:r>
            <a:r>
              <a:rPr lang="en-US" b="1" baseline="-25000" dirty="0">
                <a:sym typeface="Wingdings"/>
              </a:rPr>
              <a:t>G</a:t>
            </a:r>
            <a:r>
              <a:rPr lang="en-US" b="1" dirty="0">
                <a:sym typeface="Wingdings"/>
              </a:rPr>
              <a:t> and V</a:t>
            </a:r>
            <a:r>
              <a:rPr lang="en-US" b="1" baseline="-25000" dirty="0">
                <a:sym typeface="Wingdings"/>
              </a:rPr>
              <a:t>D</a:t>
            </a:r>
            <a:r>
              <a:rPr lang="en-US" b="1" dirty="0">
                <a:sym typeface="Wingdings"/>
              </a:rPr>
              <a:t> (physical / actual drain)</a:t>
            </a:r>
          </a:p>
          <a:p>
            <a:pPr eaLnBrk="1" hangingPunct="1"/>
            <a:endParaRPr lang="en-US" sz="1200" b="1" dirty="0">
              <a:sym typeface="Wingdings"/>
            </a:endParaRPr>
          </a:p>
          <a:p>
            <a:pPr eaLnBrk="1" hangingPunct="1"/>
            <a:r>
              <a:rPr lang="en-US" b="1" dirty="0">
                <a:sym typeface="Wingdings"/>
              </a:rPr>
              <a:t>Forward read  V</a:t>
            </a:r>
            <a:r>
              <a:rPr lang="en-US" b="1" baseline="-25000" dirty="0">
                <a:sym typeface="Wingdings"/>
              </a:rPr>
              <a:t>D</a:t>
            </a:r>
            <a:r>
              <a:rPr lang="en-US" b="1" dirty="0">
                <a:sym typeface="Wingdings"/>
              </a:rPr>
              <a:t> at actual drain, damage near actual drain</a:t>
            </a:r>
            <a:endParaRPr lang="en-US" b="1" baseline="-25000" dirty="0">
              <a:sym typeface="Wingdings"/>
            </a:endParaRPr>
          </a:p>
          <a:p>
            <a:pPr eaLnBrk="1" hangingPunct="1"/>
            <a:endParaRPr lang="en-US" sz="1200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Reverse read </a:t>
            </a:r>
            <a:r>
              <a:rPr lang="en-US" b="1" dirty="0">
                <a:sym typeface="Wingdings"/>
              </a:rPr>
              <a:t> V</a:t>
            </a:r>
            <a:r>
              <a:rPr lang="en-US" b="1" baseline="-25000" dirty="0">
                <a:sym typeface="Wingdings"/>
              </a:rPr>
              <a:t>D</a:t>
            </a:r>
            <a:r>
              <a:rPr lang="en-US" b="1" dirty="0">
                <a:sym typeface="Wingdings"/>
              </a:rPr>
              <a:t> at actual source, damage near electrical source, more impact </a:t>
            </a:r>
            <a:endParaRPr lang="en-US" b="1" dirty="0">
              <a:sym typeface="SymbolP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687" y="1172481"/>
            <a:ext cx="4737100" cy="2921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861295" y="6219664"/>
            <a:ext cx="19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Arial"/>
                <a:cs typeface="Arial"/>
              </a:rPr>
              <a:t>Koyanagi</a:t>
            </a:r>
            <a:r>
              <a:rPr lang="en-US" sz="1400" b="1" dirty="0">
                <a:latin typeface="Arial"/>
                <a:cs typeface="Arial"/>
              </a:rPr>
              <a:t>, TED 1987</a:t>
            </a:r>
          </a:p>
        </p:txBody>
      </p:sp>
    </p:spTree>
    <p:extLst>
      <p:ext uri="{BB962C8B-B14F-4D97-AF65-F5344CB8AC3E}">
        <p14:creationId xmlns:p14="http://schemas.microsoft.com/office/powerpoint/2010/main" val="97278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12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“Universality” of HCD Time Kinetics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53100" y="1348078"/>
            <a:ext cx="86265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Universal relation when time dependence at different stress conditions is shifted along the time axis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535437"/>
            <a:ext cx="4435260" cy="35669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0" y="2711448"/>
            <a:ext cx="4254500" cy="3390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7500" y="6338986"/>
            <a:ext cx="1451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Goo, SSE 1995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85309" y="4580018"/>
            <a:ext cx="1731636" cy="384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6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13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Universal “Universality”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53100" y="1251858"/>
            <a:ext cx="8626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Unique physics governing time kinetics (</a:t>
            </a:r>
            <a:r>
              <a:rPr lang="en-US" b="1" dirty="0">
                <a:solidFill>
                  <a:srgbClr val="FF0000"/>
                </a:solidFill>
                <a:sym typeface="SymbolPS" charset="0"/>
              </a:rPr>
              <a:t>not understood!</a:t>
            </a:r>
            <a:r>
              <a:rPr lang="en-US" b="1" dirty="0">
                <a:sym typeface="SymbolPS" charset="0"/>
              </a:rPr>
              <a:t>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" y="1875449"/>
            <a:ext cx="6464300" cy="4711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38752" y="6338986"/>
            <a:ext cx="1990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Mahapatra, TED 2018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711263" y="2347204"/>
            <a:ext cx="226840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Planar and FinFET devices, different channel length, different range of V</a:t>
            </a:r>
            <a:r>
              <a:rPr lang="en-US" b="1" baseline="-25000" dirty="0">
                <a:sym typeface="SymbolPS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6836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14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“Classical” Hot Carrier Mechanism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53100" y="1348078"/>
            <a:ext cx="8626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Maximum degradation coincides with peak I</a:t>
            </a:r>
            <a:r>
              <a:rPr lang="en-US" b="1" baseline="-25000" dirty="0">
                <a:sym typeface="SymbolPS" charset="0"/>
              </a:rPr>
              <a:t>SUB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03" y="2082971"/>
            <a:ext cx="3648903" cy="44099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943" y="2082971"/>
            <a:ext cx="3940074" cy="4006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71938" y="6365891"/>
            <a:ext cx="133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Hu, TED 1985</a:t>
            </a:r>
          </a:p>
        </p:txBody>
      </p:sp>
    </p:spTree>
    <p:extLst>
      <p:ext uri="{BB962C8B-B14F-4D97-AF65-F5344CB8AC3E}">
        <p14:creationId xmlns:p14="http://schemas.microsoft.com/office/powerpoint/2010/main" val="136836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15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 smtClean="0"/>
              <a:t>Lucky Electron Model</a:t>
            </a:r>
            <a:endParaRPr lang="en-US" sz="3200" b="1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41690" y="1351634"/>
            <a:ext cx="528030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NMOS: Channel electrons gain energy from drain bias; one of the following happens:</a:t>
            </a:r>
          </a:p>
          <a:p>
            <a:pPr eaLnBrk="1" hangingPunct="1"/>
            <a:endParaRPr lang="en-US" b="1" dirty="0">
              <a:sym typeface="Wingdings"/>
            </a:endParaRPr>
          </a:p>
          <a:p>
            <a:pPr eaLnBrk="1" hangingPunct="1"/>
            <a:endParaRPr lang="en-US" b="1" dirty="0">
              <a:sym typeface="Wingdings"/>
            </a:endParaRPr>
          </a:p>
          <a:p>
            <a:pPr eaLnBrk="1" hangingPunct="1"/>
            <a:r>
              <a:rPr lang="en-US" b="1" dirty="0">
                <a:sym typeface="Wingdings"/>
              </a:rPr>
              <a:t>Impact ionization  I</a:t>
            </a:r>
            <a:r>
              <a:rPr lang="en-US" b="1" baseline="-25000" dirty="0">
                <a:sym typeface="Wingdings"/>
              </a:rPr>
              <a:t>SUB</a:t>
            </a:r>
          </a:p>
          <a:p>
            <a:pPr eaLnBrk="1" hangingPunct="1"/>
            <a:endParaRPr lang="en-US" b="1" dirty="0">
              <a:sym typeface="Wingdings"/>
            </a:endParaRPr>
          </a:p>
          <a:p>
            <a:pPr eaLnBrk="1" hangingPunct="1"/>
            <a:r>
              <a:rPr lang="en-US" b="1" dirty="0">
                <a:sym typeface="Wingdings"/>
              </a:rPr>
              <a:t>Some electrons scatter towards oxide and get injected  I</a:t>
            </a:r>
            <a:r>
              <a:rPr lang="en-US" b="1" baseline="-25000" dirty="0">
                <a:sym typeface="Wingdings"/>
              </a:rPr>
              <a:t>G</a:t>
            </a:r>
            <a:endParaRPr lang="en-US" b="1" dirty="0">
              <a:sym typeface="Wingdings"/>
            </a:endParaRPr>
          </a:p>
          <a:p>
            <a:pPr eaLnBrk="1" hangingPunct="1"/>
            <a:endParaRPr lang="en-US" b="1" dirty="0">
              <a:sym typeface="Wingdings"/>
            </a:endParaRPr>
          </a:p>
          <a:p>
            <a:pPr eaLnBrk="1" hangingPunct="1"/>
            <a:r>
              <a:rPr lang="en-US" b="1" dirty="0">
                <a:sym typeface="Wingdings"/>
              </a:rPr>
              <a:t>These electrons can also break H passivated defects  N</a:t>
            </a:r>
            <a:r>
              <a:rPr lang="en-US" b="1" baseline="-25000" dirty="0">
                <a:sym typeface="Wingdings"/>
              </a:rPr>
              <a:t>IT</a:t>
            </a:r>
            <a:r>
              <a:rPr lang="en-US" b="1" dirty="0">
                <a:sym typeface="Wingdings"/>
              </a:rPr>
              <a:t> </a:t>
            </a:r>
            <a:endParaRPr lang="en-US" b="1" dirty="0">
              <a:sym typeface="SymbolP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09199" y="1351634"/>
            <a:ext cx="2051463" cy="1702074"/>
            <a:chOff x="361547" y="1085488"/>
            <a:chExt cx="2051463" cy="1702074"/>
          </a:xfrm>
        </p:grpSpPr>
        <p:sp>
          <p:nvSpPr>
            <p:cNvPr id="7" name="Rectangle 6"/>
            <p:cNvSpPr/>
            <p:nvPr/>
          </p:nvSpPr>
          <p:spPr>
            <a:xfrm>
              <a:off x="361547" y="1863664"/>
              <a:ext cx="2031831" cy="9238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8580" y="1165078"/>
              <a:ext cx="1204103" cy="2724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8"/>
            <p:cNvSpPr/>
            <p:nvPr/>
          </p:nvSpPr>
          <p:spPr>
            <a:xfrm flipV="1">
              <a:off x="361547" y="1864316"/>
              <a:ext cx="634971" cy="325602"/>
            </a:xfrm>
            <a:prstGeom prst="round2Same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Same Side Corner Rectangle 9"/>
            <p:cNvSpPr/>
            <p:nvPr/>
          </p:nvSpPr>
          <p:spPr>
            <a:xfrm flipV="1">
              <a:off x="1778039" y="1877016"/>
              <a:ext cx="634971" cy="325602"/>
            </a:xfrm>
            <a:prstGeom prst="round2Same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12856" y="1794715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9669" y="1804422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1493" y="1085488"/>
              <a:ext cx="384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03378" y="2334772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 flipV="1">
            <a:off x="7216235" y="1723984"/>
            <a:ext cx="1204103" cy="420290"/>
          </a:xfrm>
          <a:prstGeom prst="rect">
            <a:avLst/>
          </a:prstGeom>
          <a:solidFill>
            <a:srgbClr val="FFEF0E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87209" y="2355958"/>
            <a:ext cx="1133129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0460" y="2193968"/>
            <a:ext cx="113201" cy="1302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70460" y="2390944"/>
            <a:ext cx="113201" cy="130240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78297" y="1277335"/>
            <a:ext cx="133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Hu, TED 1985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915254" y="3913673"/>
            <a:ext cx="226840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Driven by peak lateral field near drain junction</a:t>
            </a:r>
            <a:endParaRPr lang="en-US" b="1" baseline="-25000" dirty="0">
              <a:sym typeface="SymbolP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44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16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Lucky Electron Model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848582" y="1235098"/>
            <a:ext cx="2289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Barrier for I/I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347713"/>
              </p:ext>
            </p:extLst>
          </p:nvPr>
        </p:nvGraphicFramePr>
        <p:xfrm>
          <a:off x="532400" y="1304637"/>
          <a:ext cx="4354661" cy="5187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3" imgW="1460500" imgH="1739900" progId="Equation.3">
                  <p:embed/>
                </p:oleObj>
              </mc:Choice>
              <mc:Fallback>
                <p:oleObj name="Equation" r:id="rId3" imgW="1460500" imgH="173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400" y="1304637"/>
                        <a:ext cx="4354661" cy="5187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39461" y="1773578"/>
            <a:ext cx="2214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sym typeface="SymbolPS" charset="0"/>
              </a:rPr>
              <a:t>Peak E-field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752379" y="2347685"/>
            <a:ext cx="3751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HC mean free path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87061" y="2906099"/>
            <a:ext cx="3944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Electron injection barrier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66048" y="4214479"/>
            <a:ext cx="3944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Trap generation barrier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651427" y="5690346"/>
            <a:ext cx="18128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Lifetime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281489" y="3597418"/>
            <a:ext cx="3944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Time exponent of HCD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887061" y="4923687"/>
            <a:ext cx="3944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Channel width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1201" y="6338475"/>
            <a:ext cx="133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Hu, TED 1985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88335" y="1526476"/>
            <a:ext cx="1260247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40735" y="1967533"/>
            <a:ext cx="1260247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</p:cNvCxnSpPr>
          <p:nvPr/>
        </p:nvCxnSpPr>
        <p:spPr>
          <a:xfrm flipH="1" flipV="1">
            <a:off x="3263012" y="2142295"/>
            <a:ext cx="1489367" cy="4362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263012" y="2581636"/>
            <a:ext cx="1585570" cy="57434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752379" y="3597419"/>
            <a:ext cx="711896" cy="25133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1"/>
          </p:cNvCxnSpPr>
          <p:nvPr/>
        </p:nvCxnSpPr>
        <p:spPr>
          <a:xfrm flipH="1" flipV="1">
            <a:off x="4274419" y="3710162"/>
            <a:ext cx="891629" cy="73515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1"/>
          </p:cNvCxnSpPr>
          <p:nvPr/>
        </p:nvCxnSpPr>
        <p:spPr>
          <a:xfrm flipH="1" flipV="1">
            <a:off x="3205613" y="4597712"/>
            <a:ext cx="1681448" cy="55680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3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17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Failure of Lucky Electron Model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657412" y="2153951"/>
            <a:ext cx="311134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LEM cannot explain V</a:t>
            </a:r>
            <a:r>
              <a:rPr lang="en-US" b="1" baseline="-25000" dirty="0">
                <a:sym typeface="SymbolPS" charset="0"/>
              </a:rPr>
              <a:t>G</a:t>
            </a:r>
            <a:r>
              <a:rPr lang="en-US" b="1" dirty="0">
                <a:sym typeface="SymbolPS" charset="0"/>
              </a:rPr>
              <a:t> dependence of lifetime (time to fail) for experiments over wide range of V</a:t>
            </a:r>
            <a:r>
              <a:rPr lang="en-US" b="1" baseline="-25000" dirty="0">
                <a:sym typeface="SymbolPS" charset="0"/>
              </a:rPr>
              <a:t>G </a:t>
            </a:r>
            <a:endParaRPr lang="en-US" b="1" dirty="0">
              <a:sym typeface="SymbolPS" charset="0"/>
            </a:endParaRP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TTF ~ 1/ fixed time degradation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1809743"/>
            <a:ext cx="4838700" cy="42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1201" y="6338475"/>
            <a:ext cx="1830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Guerin, TDMR 2007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07929" y="4308386"/>
            <a:ext cx="10242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sym typeface="SymbolPS" charset="0"/>
              </a:rPr>
              <a:t>Data</a:t>
            </a:r>
            <a:endParaRPr lang="en-US" sz="2000" b="1" baseline="-25000" dirty="0">
              <a:sym typeface="SymbolPS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694157" y="1371973"/>
            <a:ext cx="10242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sym typeface="SymbolPS" charset="0"/>
              </a:rPr>
              <a:t>LEM</a:t>
            </a:r>
            <a:endParaRPr lang="en-US" sz="2000" b="1" baseline="-25000" dirty="0">
              <a:sym typeface="SymbolPS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694157" y="3944974"/>
            <a:ext cx="519491" cy="363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06302" y="1716041"/>
            <a:ext cx="519491" cy="901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37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18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Channel Length Dependence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53100" y="1348078"/>
            <a:ext cx="8626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TTF ~ 1 / fixed time degradation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36" y="1977414"/>
            <a:ext cx="5334000" cy="4673600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65336" y="2160640"/>
            <a:ext cx="29574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Non monotonic “U” shaped V</a:t>
            </a:r>
            <a:r>
              <a:rPr lang="en-US" b="1" baseline="-25000" dirty="0">
                <a:sym typeface="SymbolPS" charset="0"/>
              </a:rPr>
              <a:t>G</a:t>
            </a:r>
            <a:r>
              <a:rPr lang="en-US" b="1" dirty="0">
                <a:sym typeface="SymbolPS" charset="0"/>
              </a:rPr>
              <a:t> dependence at higher L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Monotonic V</a:t>
            </a:r>
            <a:r>
              <a:rPr lang="en-US" b="1" baseline="-25000" dirty="0">
                <a:sym typeface="SymbolPS" charset="0"/>
              </a:rPr>
              <a:t>G</a:t>
            </a:r>
            <a:r>
              <a:rPr lang="en-US" b="1" dirty="0">
                <a:sym typeface="SymbolPS" charset="0"/>
              </a:rPr>
              <a:t> dependence at lower L</a:t>
            </a:r>
          </a:p>
        </p:txBody>
      </p:sp>
    </p:spTree>
    <p:extLst>
      <p:ext uri="{BB962C8B-B14F-4D97-AF65-F5344CB8AC3E}">
        <p14:creationId xmlns:p14="http://schemas.microsoft.com/office/powerpoint/2010/main" val="229097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19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Key Experimental Signatures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22244" y="1275426"/>
            <a:ext cx="29574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Difference in V</a:t>
            </a:r>
            <a:r>
              <a:rPr lang="en-US" b="1" baseline="-25000" dirty="0">
                <a:sym typeface="SymbolPS" charset="0"/>
              </a:rPr>
              <a:t>G</a:t>
            </a:r>
            <a:r>
              <a:rPr lang="en-US" b="1" dirty="0">
                <a:sym typeface="SymbolPS" charset="0"/>
              </a:rPr>
              <a:t> dependence for high L, high V</a:t>
            </a:r>
            <a:r>
              <a:rPr lang="en-US" b="1" baseline="-25000" dirty="0">
                <a:sym typeface="SymbolPS" charset="0"/>
              </a:rPr>
              <a:t>D</a:t>
            </a:r>
            <a:r>
              <a:rPr lang="en-US" b="1" dirty="0">
                <a:sym typeface="SymbolPS" charset="0"/>
              </a:rPr>
              <a:t> and low L, low V</a:t>
            </a:r>
            <a:r>
              <a:rPr lang="en-US" b="1" baseline="-25000" dirty="0">
                <a:sym typeface="SymbolPS" charset="0"/>
              </a:rPr>
              <a:t>D</a:t>
            </a:r>
            <a:r>
              <a:rPr lang="en-US" b="1" dirty="0">
                <a:sym typeface="SymbolPS" charset="0"/>
              </a:rPr>
              <a:t> experiments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Higher degradation with reverse V</a:t>
            </a:r>
            <a:r>
              <a:rPr lang="en-US" b="1" baseline="-25000" dirty="0">
                <a:sym typeface="SymbolPS" charset="0"/>
              </a:rPr>
              <a:t>B</a:t>
            </a:r>
            <a:r>
              <a:rPr lang="en-US" b="1" dirty="0">
                <a:sym typeface="SymbolPS" charset="0"/>
              </a:rPr>
              <a:t>, larger impact for larger L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Reverse read more sensitive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" y="1971703"/>
            <a:ext cx="5645763" cy="3617831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2287" y="1279205"/>
            <a:ext cx="4480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Degradation at fixed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966" y="6015184"/>
            <a:ext cx="180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Bravaix, IRPS 2009</a:t>
            </a:r>
          </a:p>
        </p:txBody>
      </p:sp>
    </p:spTree>
    <p:extLst>
      <p:ext uri="{BB962C8B-B14F-4D97-AF65-F5344CB8AC3E}">
        <p14:creationId xmlns:p14="http://schemas.microsoft.com/office/powerpoint/2010/main" val="6392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2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Substrate Current (Hot Carrier)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194980" y="1502029"/>
            <a:ext cx="363083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NMOS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Substrate current: 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(1) Increases with V</a:t>
            </a:r>
            <a:r>
              <a:rPr lang="en-US" b="1" baseline="-25000" dirty="0">
                <a:sym typeface="SymbolPS" charset="0"/>
              </a:rPr>
              <a:t>G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(2) Peaks at V</a:t>
            </a:r>
            <a:r>
              <a:rPr lang="en-US" b="1" baseline="-25000" dirty="0">
                <a:sym typeface="SymbolPS" charset="0"/>
              </a:rPr>
              <a:t>G</a:t>
            </a:r>
            <a:r>
              <a:rPr lang="en-US" b="1" dirty="0">
                <a:sym typeface="SymbolPS" charset="0"/>
              </a:rPr>
              <a:t> ~ V</a:t>
            </a:r>
            <a:r>
              <a:rPr lang="en-US" b="1" baseline="-25000" dirty="0">
                <a:sym typeface="SymbolPS" charset="0"/>
              </a:rPr>
              <a:t>D</a:t>
            </a:r>
            <a:r>
              <a:rPr lang="en-US" b="1" dirty="0">
                <a:sym typeface="SymbolPS" charset="0"/>
              </a:rPr>
              <a:t>/2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(3) Falls for V</a:t>
            </a:r>
            <a:r>
              <a:rPr lang="en-US" b="1" baseline="-25000" dirty="0">
                <a:sym typeface="SymbolPS" charset="0"/>
              </a:rPr>
              <a:t>G</a:t>
            </a:r>
            <a:r>
              <a:rPr lang="en-US" b="1" dirty="0">
                <a:sym typeface="SymbolPS" charset="0"/>
              </a:rPr>
              <a:t> &gt; V</a:t>
            </a:r>
            <a:r>
              <a:rPr lang="en-US" b="1" baseline="-25000" dirty="0">
                <a:sym typeface="SymbolPS" charset="0"/>
              </a:rPr>
              <a:t>D</a:t>
            </a:r>
            <a:r>
              <a:rPr lang="en-US" b="1" dirty="0">
                <a:sym typeface="SymbolPS" charset="0"/>
              </a:rPr>
              <a:t>/2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90" y="1930400"/>
            <a:ext cx="4918742" cy="3669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2299" y="5760310"/>
            <a:ext cx="196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Arial"/>
                <a:cs typeface="Arial"/>
              </a:rPr>
              <a:t>Heremans</a:t>
            </a:r>
            <a:r>
              <a:rPr lang="en-US" sz="1400" b="1" dirty="0">
                <a:latin typeface="Arial"/>
                <a:cs typeface="Arial"/>
              </a:rPr>
              <a:t>, TED 1988</a:t>
            </a:r>
          </a:p>
        </p:txBody>
      </p:sp>
    </p:spTree>
    <p:extLst>
      <p:ext uri="{BB962C8B-B14F-4D97-AF65-F5344CB8AC3E}">
        <p14:creationId xmlns:p14="http://schemas.microsoft.com/office/powerpoint/2010/main" val="339744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09550" y="280923"/>
            <a:ext cx="78105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Channel Hot Electron (CHE)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4937125" y="2103437"/>
            <a:ext cx="38735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Channel electrons are heated by lateral field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Some hot electrons undergo </a:t>
            </a:r>
            <a:r>
              <a:rPr lang="ja-JP" altLang="en-US" sz="2400" b="1" dirty="0">
                <a:solidFill>
                  <a:srgbClr val="000000"/>
                </a:solidFill>
                <a:latin typeface="Arial"/>
                <a:ea typeface="ＭＳ Ｐゴシック" charset="0"/>
                <a:cs typeface="Arial" charset="0"/>
              </a:rPr>
              <a:t>“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re-directional</a:t>
            </a:r>
            <a:r>
              <a:rPr lang="ja-JP" altLang="en-US" sz="2400" b="1" dirty="0">
                <a:solidFill>
                  <a:srgbClr val="000000"/>
                </a:solidFill>
                <a:latin typeface="Arial"/>
                <a:ea typeface="ＭＳ Ｐゴシック" charset="0"/>
                <a:cs typeface="Arial" charset="0"/>
              </a:rPr>
              <a:t>”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collision and move towards the interface and create damage</a:t>
            </a:r>
          </a:p>
        </p:txBody>
      </p:sp>
      <p:sp>
        <p:nvSpPr>
          <p:cNvPr id="59403" name="Rectangle 9"/>
          <p:cNvSpPr>
            <a:spLocks noChangeArrowheads="1"/>
          </p:cNvSpPr>
          <p:nvPr/>
        </p:nvSpPr>
        <p:spPr bwMode="auto">
          <a:xfrm>
            <a:off x="754063" y="3695700"/>
            <a:ext cx="3471862" cy="1216025"/>
          </a:xfrm>
          <a:prstGeom prst="rect">
            <a:avLst/>
          </a:prstGeom>
          <a:solidFill>
            <a:srgbClr val="9ED3D7"/>
          </a:solidFill>
          <a:ln>
            <a:noFill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04" name="Rectangle 10"/>
          <p:cNvSpPr>
            <a:spLocks noChangeArrowheads="1"/>
          </p:cNvSpPr>
          <p:nvPr/>
        </p:nvSpPr>
        <p:spPr bwMode="auto">
          <a:xfrm>
            <a:off x="754063" y="3695700"/>
            <a:ext cx="787400" cy="5048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05" name="Rectangle 11"/>
          <p:cNvSpPr>
            <a:spLocks noChangeArrowheads="1"/>
          </p:cNvSpPr>
          <p:nvPr/>
        </p:nvSpPr>
        <p:spPr bwMode="auto">
          <a:xfrm>
            <a:off x="3438525" y="3695700"/>
            <a:ext cx="787400" cy="5048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06" name="Rectangle 12"/>
          <p:cNvSpPr>
            <a:spLocks noChangeArrowheads="1"/>
          </p:cNvSpPr>
          <p:nvPr/>
        </p:nvSpPr>
        <p:spPr bwMode="auto">
          <a:xfrm>
            <a:off x="1295400" y="3005138"/>
            <a:ext cx="2474912" cy="55721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07" name="Text Box 13"/>
          <p:cNvSpPr txBox="1">
            <a:spLocks noChangeArrowheads="1"/>
          </p:cNvSpPr>
          <p:nvPr/>
        </p:nvSpPr>
        <p:spPr bwMode="auto">
          <a:xfrm>
            <a:off x="774700" y="3709988"/>
            <a:ext cx="554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56038" y="3708400"/>
            <a:ext cx="627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3300"/>
                </a:solidFill>
              </a:rPr>
              <a:t>D</a:t>
            </a: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2319338" y="3087688"/>
            <a:ext cx="517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3300"/>
                </a:solidFill>
              </a:rPr>
              <a:t>G</a:t>
            </a:r>
          </a:p>
        </p:txBody>
      </p:sp>
      <p:sp>
        <p:nvSpPr>
          <p:cNvPr id="59410" name="Text Box 16"/>
          <p:cNvSpPr txBox="1">
            <a:spLocks noChangeArrowheads="1"/>
          </p:cNvSpPr>
          <p:nvPr/>
        </p:nvSpPr>
        <p:spPr bwMode="auto">
          <a:xfrm>
            <a:off x="2354263" y="4532313"/>
            <a:ext cx="4556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59401" name="Line 19"/>
          <p:cNvSpPr>
            <a:spLocks noChangeShapeType="1"/>
          </p:cNvSpPr>
          <p:nvPr/>
        </p:nvSpPr>
        <p:spPr bwMode="auto">
          <a:xfrm>
            <a:off x="1293813" y="3870325"/>
            <a:ext cx="2592387" cy="104775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 flipV="1">
            <a:off x="3459163" y="3182938"/>
            <a:ext cx="0" cy="741363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3844925" y="3186113"/>
            <a:ext cx="1017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High V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2015563" y="2453300"/>
            <a:ext cx="10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High V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G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20</a:t>
            </a:fld>
            <a:endParaRPr lang="en-US" sz="1600" b="1" dirty="0"/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6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228790" y="296439"/>
            <a:ext cx="70358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CHE: Hot Electron Generation</a:t>
            </a:r>
          </a:p>
        </p:txBody>
      </p:sp>
      <p:pic>
        <p:nvPicPr>
          <p:cNvPr id="1812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2" t="21213" r="9804" b="50757"/>
          <a:stretch>
            <a:fillRect/>
          </a:stretch>
        </p:blipFill>
        <p:spPr bwMode="auto">
          <a:xfrm>
            <a:off x="4576763" y="1644650"/>
            <a:ext cx="41878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1273" name="Text Box 25"/>
          <p:cNvSpPr txBox="1">
            <a:spLocks noChangeArrowheads="1"/>
          </p:cNvSpPr>
          <p:nvPr/>
        </p:nvSpPr>
        <p:spPr bwMode="auto">
          <a:xfrm>
            <a:off x="514350" y="1187450"/>
            <a:ext cx="809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L</a:t>
            </a:r>
            <a:r>
              <a:rPr lang="en-US" sz="2400" b="1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G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=0.26</a:t>
            </a:r>
            <a:r>
              <a:rPr lang="en-US" sz="2400" b="1" dirty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m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m, V</a:t>
            </a:r>
            <a:r>
              <a:rPr lang="en-US" sz="2400" b="1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FG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=6V, V</a:t>
            </a:r>
            <a:r>
              <a:rPr lang="en-US" sz="2400" b="1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=3.7V; Electron energy &gt; 3.1eV</a:t>
            </a:r>
          </a:p>
        </p:txBody>
      </p:sp>
      <p:sp>
        <p:nvSpPr>
          <p:cNvPr id="181274" name="Text Box 26"/>
          <p:cNvSpPr txBox="1">
            <a:spLocks noChangeArrowheads="1"/>
          </p:cNvSpPr>
          <p:nvPr/>
        </p:nvSpPr>
        <p:spPr bwMode="auto">
          <a:xfrm>
            <a:off x="5000625" y="4964113"/>
            <a:ext cx="28511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HED simulation from SMC</a:t>
            </a:r>
          </a:p>
        </p:txBody>
      </p:sp>
      <p:sp>
        <p:nvSpPr>
          <p:cNvPr id="181276" name="Text Box 28"/>
          <p:cNvSpPr txBox="1">
            <a:spLocks noChangeArrowheads="1"/>
          </p:cNvSpPr>
          <p:nvPr/>
        </p:nvSpPr>
        <p:spPr bwMode="auto">
          <a:xfrm>
            <a:off x="5559425" y="6329363"/>
            <a:ext cx="323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PhD thesis: Deelep Nair, IIT Bombay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754063" y="3718002"/>
            <a:ext cx="3471862" cy="1216025"/>
          </a:xfrm>
          <a:prstGeom prst="rect">
            <a:avLst/>
          </a:prstGeom>
          <a:solidFill>
            <a:srgbClr val="9ED3D7"/>
          </a:solidFill>
          <a:ln>
            <a:noFill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54063" y="3695700"/>
            <a:ext cx="787400" cy="5048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3438525" y="3695700"/>
            <a:ext cx="787400" cy="5048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295400" y="3005138"/>
            <a:ext cx="2474912" cy="55721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774700" y="3709988"/>
            <a:ext cx="554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856038" y="3708400"/>
            <a:ext cx="627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3300"/>
                </a:solidFill>
              </a:rPr>
              <a:t>D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2319338" y="3087688"/>
            <a:ext cx="517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3300"/>
                </a:solidFill>
              </a:rPr>
              <a:t>G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2354263" y="4532313"/>
            <a:ext cx="4556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3844925" y="3186113"/>
            <a:ext cx="1017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High V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2015563" y="2453300"/>
            <a:ext cx="10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High V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G</a:t>
            </a: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V="1">
            <a:off x="3670300" y="3225800"/>
            <a:ext cx="2438400" cy="5969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3035300" y="3713163"/>
            <a:ext cx="593725" cy="4381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21</a:t>
            </a:fld>
            <a:endParaRPr lang="en-US" sz="1600" b="1" dirty="0"/>
          </a:p>
        </p:txBody>
      </p:sp>
      <p:sp>
        <p:nvSpPr>
          <p:cNvPr id="37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76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09550" y="180975"/>
            <a:ext cx="893445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CH</a:t>
            </a:r>
            <a:r>
              <a:rPr lang="en-US" sz="3200" b="1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annel</a:t>
            </a:r>
            <a:r>
              <a:rPr lang="en-US" sz="32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3200" b="1" u="sng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nitiated </a:t>
            </a:r>
            <a:r>
              <a:rPr lang="en-US" sz="3200" b="1" u="sng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lang="en-US" sz="32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econdary </a:t>
            </a:r>
            <a:r>
              <a:rPr lang="en-US" sz="3200" b="1" u="sng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EL</a:t>
            </a:r>
            <a:r>
              <a:rPr lang="en-US" sz="3200" b="1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ectron</a:t>
            </a:r>
            <a:endParaRPr lang="en-US" sz="3200" b="1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460" name="Rectangle 8"/>
          <p:cNvSpPr>
            <a:spLocks noChangeArrowheads="1"/>
          </p:cNvSpPr>
          <p:nvPr/>
        </p:nvSpPr>
        <p:spPr bwMode="auto">
          <a:xfrm>
            <a:off x="715963" y="3759200"/>
            <a:ext cx="3471862" cy="1216025"/>
          </a:xfrm>
          <a:prstGeom prst="rect">
            <a:avLst/>
          </a:prstGeom>
          <a:solidFill>
            <a:srgbClr val="9ED3D7"/>
          </a:solidFill>
          <a:ln>
            <a:noFill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1" name="Rectangle 9"/>
          <p:cNvSpPr>
            <a:spLocks noChangeArrowheads="1"/>
          </p:cNvSpPr>
          <p:nvPr/>
        </p:nvSpPr>
        <p:spPr bwMode="auto">
          <a:xfrm>
            <a:off x="715963" y="3759200"/>
            <a:ext cx="787400" cy="5048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2" name="Rectangle 10"/>
          <p:cNvSpPr>
            <a:spLocks noChangeArrowheads="1"/>
          </p:cNvSpPr>
          <p:nvPr/>
        </p:nvSpPr>
        <p:spPr bwMode="auto">
          <a:xfrm>
            <a:off x="3400425" y="3759200"/>
            <a:ext cx="787400" cy="5048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3" name="Rectangle 11"/>
          <p:cNvSpPr>
            <a:spLocks noChangeArrowheads="1"/>
          </p:cNvSpPr>
          <p:nvPr/>
        </p:nvSpPr>
        <p:spPr bwMode="auto">
          <a:xfrm>
            <a:off x="1257300" y="3068638"/>
            <a:ext cx="2474912" cy="557213"/>
          </a:xfrm>
          <a:prstGeom prst="rect">
            <a:avLst/>
          </a:prstGeom>
          <a:solidFill>
            <a:srgbClr val="9ED3D7"/>
          </a:solidFill>
          <a:ln>
            <a:noFill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4" name="Text Box 12"/>
          <p:cNvSpPr txBox="1">
            <a:spLocks noChangeArrowheads="1"/>
          </p:cNvSpPr>
          <p:nvPr/>
        </p:nvSpPr>
        <p:spPr bwMode="auto">
          <a:xfrm>
            <a:off x="736600" y="3773488"/>
            <a:ext cx="554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61465" name="Text Box 13"/>
          <p:cNvSpPr txBox="1">
            <a:spLocks noChangeArrowheads="1"/>
          </p:cNvSpPr>
          <p:nvPr/>
        </p:nvSpPr>
        <p:spPr bwMode="auto">
          <a:xfrm>
            <a:off x="3817938" y="3771900"/>
            <a:ext cx="627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3300"/>
                </a:solidFill>
              </a:rPr>
              <a:t>D</a:t>
            </a:r>
          </a:p>
        </p:txBody>
      </p:sp>
      <p:sp>
        <p:nvSpPr>
          <p:cNvPr id="61466" name="Text Box 14"/>
          <p:cNvSpPr txBox="1">
            <a:spLocks noChangeArrowheads="1"/>
          </p:cNvSpPr>
          <p:nvPr/>
        </p:nvSpPr>
        <p:spPr bwMode="auto">
          <a:xfrm>
            <a:off x="2281238" y="3151188"/>
            <a:ext cx="517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3300"/>
                </a:solidFill>
              </a:rPr>
              <a:t>G</a:t>
            </a:r>
          </a:p>
        </p:txBody>
      </p:sp>
      <p:sp>
        <p:nvSpPr>
          <p:cNvPr id="61467" name="Text Box 15"/>
          <p:cNvSpPr txBox="1">
            <a:spLocks noChangeArrowheads="1"/>
          </p:cNvSpPr>
          <p:nvPr/>
        </p:nvSpPr>
        <p:spPr bwMode="auto">
          <a:xfrm>
            <a:off x="2316163" y="4595813"/>
            <a:ext cx="4556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3300"/>
                </a:solidFill>
              </a:rPr>
              <a:t>B</a:t>
            </a:r>
          </a:p>
        </p:txBody>
      </p:sp>
      <p:grpSp>
        <p:nvGrpSpPr>
          <p:cNvPr id="61450" name="Group 28"/>
          <p:cNvGrpSpPr>
            <a:grpSpLocks/>
          </p:cNvGrpSpPr>
          <p:nvPr/>
        </p:nvGrpSpPr>
        <p:grpSpPr bwMode="auto">
          <a:xfrm>
            <a:off x="1255713" y="3405188"/>
            <a:ext cx="2592387" cy="1457325"/>
            <a:chOff x="791" y="2145"/>
            <a:chExt cx="1633" cy="918"/>
          </a:xfrm>
        </p:grpSpPr>
        <p:sp>
          <p:nvSpPr>
            <p:cNvPr id="61453" name="Line 19"/>
            <p:cNvSpPr>
              <a:spLocks noChangeShapeType="1"/>
            </p:cNvSpPr>
            <p:nvPr/>
          </p:nvSpPr>
          <p:spPr bwMode="auto">
            <a:xfrm>
              <a:off x="791" y="2478"/>
              <a:ext cx="1633" cy="6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2049" y="2428"/>
              <a:ext cx="81" cy="73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1819" y="2711"/>
              <a:ext cx="81" cy="73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2040" y="2562"/>
              <a:ext cx="81" cy="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1843" y="2858"/>
              <a:ext cx="81" cy="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072" name="Line 24"/>
            <p:cNvSpPr>
              <a:spLocks noChangeShapeType="1"/>
            </p:cNvSpPr>
            <p:nvPr/>
          </p:nvSpPr>
          <p:spPr bwMode="auto">
            <a:xfrm flipH="1">
              <a:off x="1623" y="2646"/>
              <a:ext cx="426" cy="417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073" name="Line 25"/>
            <p:cNvSpPr>
              <a:spLocks noChangeShapeType="1"/>
            </p:cNvSpPr>
            <p:nvPr/>
          </p:nvSpPr>
          <p:spPr bwMode="auto">
            <a:xfrm flipV="1">
              <a:off x="1865" y="2145"/>
              <a:ext cx="50" cy="55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3308350" y="4051300"/>
            <a:ext cx="79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FF3300"/>
                </a:solidFill>
                <a:latin typeface="Arial" charset="0"/>
                <a:ea typeface="ＭＳ Ｐゴシック" charset="0"/>
                <a:cs typeface="Arial" charset="0"/>
              </a:rPr>
              <a:t>M1</a:t>
            </a:r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2392363" y="4213225"/>
            <a:ext cx="820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FF3300"/>
                </a:solidFill>
                <a:latin typeface="Arial" charset="0"/>
                <a:ea typeface="ＭＳ Ｐゴシック" charset="0"/>
                <a:cs typeface="Arial" charset="0"/>
              </a:rPr>
              <a:t>M2</a:t>
            </a:r>
          </a:p>
        </p:txBody>
      </p:sp>
      <p:sp>
        <p:nvSpPr>
          <p:cNvPr id="130078" name="Text Box 30"/>
          <p:cNvSpPr txBox="1">
            <a:spLocks noChangeArrowheads="1"/>
          </p:cNvSpPr>
          <p:nvPr/>
        </p:nvSpPr>
        <p:spPr bwMode="auto">
          <a:xfrm>
            <a:off x="5038725" y="1972995"/>
            <a:ext cx="410527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Channel hot electrons create primary EHP by M1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Holes flow to bulk, create secondary EHP by M2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Secondary electrons move towards the interface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Electrons create damage near drain</a:t>
            </a:r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2438490" y="5688955"/>
            <a:ext cx="9745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V</a:t>
            </a:r>
            <a:r>
              <a:rPr lang="en-US" sz="2400" b="1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&lt;0</a:t>
            </a:r>
          </a:p>
        </p:txBody>
      </p: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3819525" y="3351213"/>
            <a:ext cx="1017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High V</a:t>
            </a:r>
            <a:r>
              <a:rPr lang="en-US" b="1" baseline="-25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</a:t>
            </a:r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2062956" y="2539621"/>
            <a:ext cx="1027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High V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G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22</a:t>
            </a:fld>
            <a:endParaRPr lang="en-US" sz="1600" b="1" dirty="0"/>
          </a:p>
        </p:txBody>
      </p:sp>
      <p:sp>
        <p:nvSpPr>
          <p:cNvPr id="32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13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209550" y="277195"/>
            <a:ext cx="76454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CHISEL: Hot Electron Generation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30200" y="1192830"/>
            <a:ext cx="809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L</a:t>
            </a:r>
            <a:r>
              <a:rPr lang="en-US" sz="2400" b="1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G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=0.26</a:t>
            </a:r>
            <a:r>
              <a:rPr lang="en-US" sz="2400" b="1" dirty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m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m, V</a:t>
            </a:r>
            <a:r>
              <a:rPr lang="en-US" sz="2400" b="1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FG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=6V, V</a:t>
            </a:r>
            <a:r>
              <a:rPr lang="en-US" sz="2400" b="1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=3.7V; Electron energy &gt; 3.1eV</a:t>
            </a:r>
          </a:p>
        </p:txBody>
      </p:sp>
      <p:pic>
        <p:nvPicPr>
          <p:cNvPr id="132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2" t="21213" r="9804" b="50757"/>
          <a:stretch>
            <a:fillRect/>
          </a:stretch>
        </p:blipFill>
        <p:spPr bwMode="auto">
          <a:xfrm>
            <a:off x="4657725" y="1673225"/>
            <a:ext cx="418465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428625" y="5932488"/>
            <a:ext cx="3406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Broader Damage Area</a:t>
            </a:r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4962525" y="5421313"/>
            <a:ext cx="28511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HED simulation from SMC</a:t>
            </a: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5559425" y="6329363"/>
            <a:ext cx="323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PhD thesis: Deelep Nair, IIT Bombay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906463" y="3848100"/>
            <a:ext cx="3471862" cy="1216025"/>
          </a:xfrm>
          <a:prstGeom prst="rect">
            <a:avLst/>
          </a:prstGeom>
          <a:solidFill>
            <a:srgbClr val="9ED3D7"/>
          </a:solidFill>
          <a:ln>
            <a:noFill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906463" y="3848100"/>
            <a:ext cx="787400" cy="5048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3590925" y="3848100"/>
            <a:ext cx="787400" cy="5048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1447800" y="3157538"/>
            <a:ext cx="2474912" cy="55721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927100" y="3862388"/>
            <a:ext cx="554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008438" y="3860800"/>
            <a:ext cx="627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3300"/>
                </a:solidFill>
              </a:rPr>
              <a:t>D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71738" y="3240088"/>
            <a:ext cx="517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3300"/>
                </a:solidFill>
              </a:rPr>
              <a:t>G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2506663" y="4684713"/>
            <a:ext cx="4556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2167963" y="2605700"/>
            <a:ext cx="10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High V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G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3187700" y="3865563"/>
            <a:ext cx="593725" cy="4381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V="1">
            <a:off x="3781424" y="3251199"/>
            <a:ext cx="1895475" cy="614363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3997325" y="3338513"/>
            <a:ext cx="1017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High V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23</a:t>
            </a:fld>
            <a:endParaRPr lang="en-US" sz="1600" b="1" dirty="0"/>
          </a:p>
        </p:txBody>
      </p:sp>
      <p:sp>
        <p:nvSpPr>
          <p:cNvPr id="37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80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209550" y="315681"/>
            <a:ext cx="84836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HE Distribution (1D cut along channel)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6064250" y="2497138"/>
            <a:ext cx="2543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Broader HED for CHISEL compared to CHE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17500" y="1358900"/>
            <a:ext cx="5156200" cy="4699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aphicFrame>
        <p:nvGraphicFramePr>
          <p:cNvPr id="63493" name="Object 6"/>
          <p:cNvGraphicFramePr>
            <a:graphicFrameLocks noChangeAspect="1"/>
          </p:cNvGraphicFramePr>
          <p:nvPr/>
        </p:nvGraphicFramePr>
        <p:xfrm>
          <a:off x="266700" y="1385888"/>
          <a:ext cx="5054600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Graph" r:id="rId3" imgW="3263382" imgH="3100096" progId="Origin50.Graph">
                  <p:embed/>
                </p:oleObj>
              </mc:Choice>
              <mc:Fallback>
                <p:oleObj name="Graph" r:id="rId3" imgW="3263382" imgH="3100096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385888"/>
                        <a:ext cx="5054600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5559425" y="6329363"/>
            <a:ext cx="323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PhD thesis: Deelep Nair, IIT Bombay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24</a:t>
            </a:fld>
            <a:endParaRPr lang="en-US" sz="1600" b="1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209550" y="215463"/>
            <a:ext cx="66929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Electron Energy Distribution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317500" y="1358900"/>
            <a:ext cx="5029200" cy="4699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aphicFrame>
        <p:nvGraphicFramePr>
          <p:cNvPr id="64516" name="Object 7"/>
          <p:cNvGraphicFramePr>
            <a:graphicFrameLocks noChangeAspect="1"/>
          </p:cNvGraphicFramePr>
          <p:nvPr/>
        </p:nvGraphicFramePr>
        <p:xfrm>
          <a:off x="301625" y="1552575"/>
          <a:ext cx="4973638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Graph" r:id="rId3" imgW="3200400" imgH="2941476" progId="Origin50.Graph">
                  <p:embed/>
                </p:oleObj>
              </mc:Choice>
              <mc:Fallback>
                <p:oleObj name="Graph" r:id="rId3" imgW="3200400" imgH="2941476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552575"/>
                        <a:ext cx="4973638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5935663" y="2162175"/>
            <a:ext cx="3051175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Simulated at maximum injection point at the interface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CHISEL offers energetically higher electron energy distribution</a:t>
            </a: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5559425" y="6329363"/>
            <a:ext cx="323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PhD thesis: Deelep Nair, IIT Bombay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25</a:t>
            </a:fld>
            <a:endParaRPr lang="en-US" sz="1600" b="1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1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26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Energy Driven Model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53100" y="1348078"/>
            <a:ext cx="8035714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Lateral field induced heating of channel carriers near drain end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Impact ionization and interface trap generation caused by carrier energy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Carrier energy ~ electric field when V</a:t>
            </a:r>
            <a:r>
              <a:rPr lang="en-US" b="1" baseline="-25000" dirty="0">
                <a:sym typeface="SymbolPS" charset="0"/>
              </a:rPr>
              <a:t>D</a:t>
            </a:r>
            <a:r>
              <a:rPr lang="en-US" b="1" dirty="0">
                <a:sym typeface="SymbolPS" charset="0"/>
              </a:rPr>
              <a:t> is very high and LEM would work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Electron-electron scattering plays important role when V</a:t>
            </a:r>
            <a:r>
              <a:rPr lang="en-US" b="1" baseline="-25000" dirty="0">
                <a:sym typeface="SymbolPS" charset="0"/>
              </a:rPr>
              <a:t>D</a:t>
            </a:r>
            <a:r>
              <a:rPr lang="en-US" b="1" dirty="0">
                <a:sym typeface="SymbolPS" charset="0"/>
              </a:rPr>
              <a:t> is relatively small, and LEM would not work</a:t>
            </a:r>
          </a:p>
        </p:txBody>
      </p:sp>
    </p:spTree>
    <p:extLst>
      <p:ext uri="{BB962C8B-B14F-4D97-AF65-F5344CB8AC3E}">
        <p14:creationId xmlns:p14="http://schemas.microsoft.com/office/powerpoint/2010/main" val="639237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27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Energy Driven Model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53100" y="1348078"/>
            <a:ext cx="862657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Electron energy distribution: f(E)</a:t>
            </a:r>
          </a:p>
          <a:p>
            <a:pPr eaLnBrk="1" hangingPunct="1"/>
            <a:r>
              <a:rPr lang="en-US" b="1" dirty="0">
                <a:sym typeface="SymbolPS" charset="0"/>
              </a:rPr>
              <a:t>Impact ionization cross section: S</a:t>
            </a:r>
            <a:r>
              <a:rPr lang="en-US" b="1" baseline="-25000" dirty="0">
                <a:sym typeface="SymbolPS" charset="0"/>
              </a:rPr>
              <a:t>II</a:t>
            </a:r>
            <a:r>
              <a:rPr lang="en-US" b="1" dirty="0">
                <a:sym typeface="SymbolPS" charset="0"/>
              </a:rPr>
              <a:t> (E)</a:t>
            </a:r>
          </a:p>
          <a:p>
            <a:pPr eaLnBrk="1" hangingPunct="1"/>
            <a:r>
              <a:rPr lang="en-US" b="1" dirty="0">
                <a:sym typeface="SymbolPS" charset="0"/>
              </a:rPr>
              <a:t>Trap generation cross section: S</a:t>
            </a:r>
            <a:r>
              <a:rPr lang="en-US" b="1" baseline="-25000" dirty="0">
                <a:sym typeface="SymbolPS" charset="0"/>
              </a:rPr>
              <a:t>IT</a:t>
            </a:r>
            <a:r>
              <a:rPr lang="en-US" b="1" dirty="0">
                <a:sym typeface="SymbolPS" charset="0"/>
              </a:rPr>
              <a:t> (E)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1201" y="6095703"/>
            <a:ext cx="183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Rauch, TDMR 2005</a:t>
            </a:r>
          </a:p>
          <a:p>
            <a:r>
              <a:rPr lang="en-US" sz="1400" b="1" dirty="0">
                <a:latin typeface="Arial"/>
                <a:cs typeface="Arial"/>
              </a:rPr>
              <a:t>Guerin, TDMR 2007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853754"/>
              </p:ext>
            </p:extLst>
          </p:nvPr>
        </p:nvGraphicFramePr>
        <p:xfrm>
          <a:off x="494301" y="2819205"/>
          <a:ext cx="4065674" cy="312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3" imgW="1536700" imgH="1181100" progId="Equation.3">
                  <p:embed/>
                </p:oleObj>
              </mc:Choice>
              <mc:Fallback>
                <p:oleObj name="Equation" r:id="rId3" imgW="1536700" imgH="1181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301" y="2819205"/>
                        <a:ext cx="4065674" cy="3124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73071" y="3146257"/>
            <a:ext cx="3573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Impact ionization rate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73071" y="4395553"/>
            <a:ext cx="3573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Trap generation rate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86338" y="5821840"/>
            <a:ext cx="3573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sym typeface="SymbolPS" charset="0"/>
              </a:rPr>
              <a:t>More work needed to model HCD</a:t>
            </a:r>
          </a:p>
        </p:txBody>
      </p:sp>
    </p:spTree>
    <p:extLst>
      <p:ext uri="{BB962C8B-B14F-4D97-AF65-F5344CB8AC3E}">
        <p14:creationId xmlns:p14="http://schemas.microsoft.com/office/powerpoint/2010/main" val="136836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3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864885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Explanation of V</a:t>
            </a:r>
            <a:r>
              <a:rPr lang="en-US" sz="3200" b="1" baseline="-25000" dirty="0"/>
              <a:t>G</a:t>
            </a:r>
            <a:r>
              <a:rPr lang="en-US" sz="3200" b="1" dirty="0"/>
              <a:t> Dependence of I</a:t>
            </a:r>
            <a:r>
              <a:rPr lang="en-US" sz="3200" b="1" baseline="-25000" dirty="0"/>
              <a:t>SUB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983604" y="1343628"/>
            <a:ext cx="3573118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I</a:t>
            </a:r>
            <a:r>
              <a:rPr lang="en-US" b="1" baseline="-25000" dirty="0">
                <a:sym typeface="SymbolPS" charset="0"/>
              </a:rPr>
              <a:t>D</a:t>
            </a:r>
            <a:r>
              <a:rPr lang="en-US" b="1" dirty="0">
                <a:sym typeface="SymbolPS" charset="0"/>
              </a:rPr>
              <a:t> increases with V</a:t>
            </a:r>
            <a:r>
              <a:rPr lang="en-US" b="1" baseline="-25000" dirty="0">
                <a:sym typeface="SymbolPS" charset="0"/>
              </a:rPr>
              <a:t>G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M reduces with V</a:t>
            </a:r>
            <a:r>
              <a:rPr lang="en-US" b="1" baseline="-25000" dirty="0">
                <a:sym typeface="SymbolPS" charset="0"/>
              </a:rPr>
              <a:t>G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013889"/>
              </p:ext>
            </p:extLst>
          </p:nvPr>
        </p:nvGraphicFramePr>
        <p:xfrm>
          <a:off x="330200" y="1548748"/>
          <a:ext cx="3879850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3" imgW="1409700" imgH="1511300" progId="Equation.3">
                  <p:embed/>
                </p:oleObj>
              </mc:Choice>
              <mc:Fallback>
                <p:oleObj name="Equation" r:id="rId3" imgW="1409700" imgH="151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00" y="1548748"/>
                        <a:ext cx="3879850" cy="415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33434"/>
              </p:ext>
            </p:extLst>
          </p:nvPr>
        </p:nvGraphicFramePr>
        <p:xfrm>
          <a:off x="1882775" y="5037138"/>
          <a:ext cx="3111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Equation" r:id="rId5" imgW="127000" imgH="190500" progId="Equation.3">
                  <p:embed/>
                </p:oleObj>
              </mc:Choice>
              <mc:Fallback>
                <p:oleObj name="Equation" r:id="rId5" imgW="127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5037138"/>
                        <a:ext cx="3111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34"/>
          <p:cNvSpPr>
            <a:spLocks noChangeArrowheads="1"/>
          </p:cNvSpPr>
          <p:nvPr/>
        </p:nvSpPr>
        <p:spPr bwMode="auto">
          <a:xfrm flipV="1">
            <a:off x="6054820" y="4182410"/>
            <a:ext cx="1155700" cy="203200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7080345" y="419034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Symbol" charset="0"/>
              </a:rPr>
              <a:t>D</a:t>
            </a:r>
            <a:r>
              <a:rPr lang="en-US" sz="1800" b="1"/>
              <a:t>L</a:t>
            </a:r>
          </a:p>
        </p:txBody>
      </p:sp>
      <p:grpSp>
        <p:nvGrpSpPr>
          <p:cNvPr id="10" name="Group 1"/>
          <p:cNvGrpSpPr>
            <a:grpSpLocks/>
          </p:cNvGrpSpPr>
          <p:nvPr/>
        </p:nvGrpSpPr>
        <p:grpSpPr bwMode="auto">
          <a:xfrm>
            <a:off x="4543520" y="3602973"/>
            <a:ext cx="4468813" cy="1854200"/>
            <a:chOff x="4483008" y="1871663"/>
            <a:chExt cx="4468592" cy="1854200"/>
          </a:xfrm>
        </p:grpSpPr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4543425" y="1871663"/>
              <a:ext cx="4362450" cy="1854200"/>
              <a:chOff x="446" y="891"/>
              <a:chExt cx="2748" cy="1168"/>
            </a:xfrm>
          </p:grpSpPr>
          <p:sp>
            <p:nvSpPr>
              <p:cNvPr id="14" name="Rectangle 19" descr="Wide upward diagonal"/>
              <p:cNvSpPr>
                <a:spLocks noChangeArrowheads="1"/>
              </p:cNvSpPr>
              <p:nvPr/>
            </p:nvSpPr>
            <p:spPr bwMode="auto">
              <a:xfrm>
                <a:off x="446" y="1153"/>
                <a:ext cx="2748" cy="101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5" name="Group 20"/>
              <p:cNvGrpSpPr>
                <a:grpSpLocks/>
              </p:cNvGrpSpPr>
              <p:nvPr/>
            </p:nvGrpSpPr>
            <p:grpSpPr bwMode="auto">
              <a:xfrm>
                <a:off x="446" y="891"/>
                <a:ext cx="2748" cy="1168"/>
                <a:chOff x="446" y="891"/>
                <a:chExt cx="2748" cy="1168"/>
              </a:xfrm>
            </p:grpSpPr>
            <p:sp>
              <p:nvSpPr>
                <p:cNvPr id="16" name="Rectangle 21"/>
                <p:cNvSpPr>
                  <a:spLocks noChangeArrowheads="1"/>
                </p:cNvSpPr>
                <p:nvPr/>
              </p:nvSpPr>
              <p:spPr bwMode="auto">
                <a:xfrm>
                  <a:off x="446" y="1254"/>
                  <a:ext cx="2748" cy="8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22"/>
                <p:cNvSpPr>
                  <a:spLocks noChangeArrowheads="1"/>
                </p:cNvSpPr>
                <p:nvPr/>
              </p:nvSpPr>
              <p:spPr bwMode="auto">
                <a:xfrm>
                  <a:off x="1282" y="891"/>
                  <a:ext cx="1064" cy="249"/>
                </a:xfrm>
                <a:prstGeom prst="rect">
                  <a:avLst/>
                </a:prstGeom>
                <a:solidFill>
                  <a:srgbClr val="DDDDDD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 eaLnBrk="0" hangingPunct="0"/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1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450" y="906"/>
                  <a:ext cx="76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>
                      <a:latin typeface="Times New Roman" charset="0"/>
                    </a:rPr>
                    <a:t>N+ poly-Si</a:t>
                  </a:r>
                </a:p>
              </p:txBody>
            </p:sp>
            <p:grpSp>
              <p:nvGrpSpPr>
                <p:cNvPr id="19" name="Group 24"/>
                <p:cNvGrpSpPr>
                  <a:grpSpLocks/>
                </p:cNvGrpSpPr>
                <p:nvPr/>
              </p:nvGrpSpPr>
              <p:grpSpPr bwMode="auto">
                <a:xfrm>
                  <a:off x="446" y="1250"/>
                  <a:ext cx="912" cy="201"/>
                  <a:chOff x="960" y="2112"/>
                  <a:chExt cx="576" cy="192"/>
                </a:xfrm>
              </p:grpSpPr>
              <p:sp>
                <p:nvSpPr>
                  <p:cNvPr id="26" name="Arc 25"/>
                  <p:cNvSpPr>
                    <a:spLocks/>
                  </p:cNvSpPr>
                  <p:nvPr/>
                </p:nvSpPr>
                <p:spPr bwMode="auto">
                  <a:xfrm flipV="1">
                    <a:off x="1296" y="2160"/>
                    <a:ext cx="240" cy="14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112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30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28"/>
                <p:cNvGrpSpPr>
                  <a:grpSpLocks/>
                </p:cNvGrpSpPr>
                <p:nvPr/>
              </p:nvGrpSpPr>
              <p:grpSpPr bwMode="auto">
                <a:xfrm flipH="1">
                  <a:off x="2270" y="1250"/>
                  <a:ext cx="911" cy="201"/>
                  <a:chOff x="960" y="2112"/>
                  <a:chExt cx="576" cy="192"/>
                </a:xfrm>
              </p:grpSpPr>
              <p:sp>
                <p:nvSpPr>
                  <p:cNvPr id="23" name="Arc 29"/>
                  <p:cNvSpPr>
                    <a:spLocks/>
                  </p:cNvSpPr>
                  <p:nvPr/>
                </p:nvSpPr>
                <p:spPr bwMode="auto">
                  <a:xfrm flipV="1">
                    <a:off x="1296" y="2160"/>
                    <a:ext cx="240" cy="14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112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30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85" y="1250"/>
                  <a:ext cx="30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>
                      <a:latin typeface="Times New Roman" charset="0"/>
                    </a:rPr>
                    <a:t>N+</a:t>
                  </a:r>
                </a:p>
              </p:txBody>
            </p:sp>
            <p:sp>
              <p:nvSpPr>
                <p:cNvPr id="2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661" y="1250"/>
                  <a:ext cx="30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>
                      <a:latin typeface="Times New Roman" charset="0"/>
                    </a:rPr>
                    <a:t>N+</a:t>
                  </a:r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 bwMode="auto">
            <a:xfrm>
              <a:off x="4483008" y="2257425"/>
              <a:ext cx="1369945" cy="1666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581655" y="2255838"/>
              <a:ext cx="1369945" cy="16668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2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4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Gate Current (Hot Carrier)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699390" y="1732954"/>
            <a:ext cx="408292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NMOS, Gate Current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Electron injection for V</a:t>
            </a:r>
            <a:r>
              <a:rPr lang="en-US" b="1" baseline="-25000" dirty="0">
                <a:sym typeface="SymbolPS" charset="0"/>
              </a:rPr>
              <a:t>G</a:t>
            </a:r>
            <a:r>
              <a:rPr lang="en-US" b="1" dirty="0">
                <a:sym typeface="SymbolPS" charset="0"/>
              </a:rPr>
              <a:t> &gt; V</a:t>
            </a:r>
            <a:r>
              <a:rPr lang="en-US" b="1" baseline="-25000" dirty="0">
                <a:sym typeface="SymbolPS" charset="0"/>
              </a:rPr>
              <a:t>D</a:t>
            </a:r>
            <a:r>
              <a:rPr lang="en-US" b="1" dirty="0">
                <a:sym typeface="SymbolPS" charset="0"/>
              </a:rPr>
              <a:t>/2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Hole injection for V</a:t>
            </a:r>
            <a:r>
              <a:rPr lang="en-US" b="1" baseline="-25000" dirty="0">
                <a:sym typeface="SymbolPS" charset="0"/>
              </a:rPr>
              <a:t>G</a:t>
            </a:r>
            <a:r>
              <a:rPr lang="en-US" b="1" dirty="0">
                <a:sym typeface="SymbolPS" charset="0"/>
              </a:rPr>
              <a:t> &lt; V</a:t>
            </a:r>
            <a:r>
              <a:rPr lang="en-US" b="1" baseline="-25000" dirty="0">
                <a:sym typeface="SymbolPS" charset="0"/>
              </a:rPr>
              <a:t>D</a:t>
            </a:r>
            <a:r>
              <a:rPr lang="en-US" b="1" dirty="0">
                <a:sym typeface="SymbolPS" charset="0"/>
              </a:rPr>
              <a:t>/2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Negligible at V</a:t>
            </a:r>
            <a:r>
              <a:rPr lang="en-US" b="1" baseline="-25000" dirty="0">
                <a:sym typeface="SymbolPS" charset="0"/>
              </a:rPr>
              <a:t>G</a:t>
            </a:r>
            <a:r>
              <a:rPr lang="en-US" b="1" dirty="0">
                <a:sym typeface="SymbolPS" charset="0"/>
              </a:rPr>
              <a:t> ~ V</a:t>
            </a:r>
            <a:r>
              <a:rPr lang="en-US" b="1" baseline="-25000" dirty="0">
                <a:sym typeface="SymbolPS" charset="0"/>
              </a:rPr>
              <a:t>D</a:t>
            </a:r>
            <a:r>
              <a:rPr lang="en-US" b="1" dirty="0">
                <a:sym typeface="SymbolPS" charset="0"/>
              </a:rPr>
              <a:t>/2 (Due to injection of both electrons and holes)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90" y="1348078"/>
            <a:ext cx="4457700" cy="546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2299" y="5760310"/>
            <a:ext cx="1870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Hofmann, TED 1985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9107" y="2455586"/>
            <a:ext cx="74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9729" y="1494411"/>
            <a:ext cx="1210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Electron</a:t>
            </a:r>
          </a:p>
        </p:txBody>
      </p:sp>
    </p:spTree>
    <p:extLst>
      <p:ext uri="{BB962C8B-B14F-4D97-AF65-F5344CB8AC3E}">
        <p14:creationId xmlns:p14="http://schemas.microsoft.com/office/powerpoint/2010/main" val="339744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5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Explanation of V</a:t>
            </a:r>
            <a:r>
              <a:rPr lang="en-US" sz="3200" b="1" baseline="-25000" dirty="0"/>
              <a:t>G</a:t>
            </a:r>
            <a:r>
              <a:rPr lang="en-US" sz="3200" b="1" dirty="0"/>
              <a:t> Dependence of I</a:t>
            </a:r>
            <a:r>
              <a:rPr lang="en-US" sz="3200" b="1" baseline="-25000" dirty="0"/>
              <a:t>G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30818" y="1348906"/>
            <a:ext cx="834660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Lower VG, high M for impact ionization (carrier heating), low I</a:t>
            </a:r>
            <a:r>
              <a:rPr lang="en-US" b="1" baseline="-25000" dirty="0">
                <a:sym typeface="SymbolPS" charset="0"/>
              </a:rPr>
              <a:t>D</a:t>
            </a:r>
            <a:r>
              <a:rPr lang="en-US" b="1" dirty="0">
                <a:sym typeface="SymbolPS" charset="0"/>
              </a:rPr>
              <a:t>, negative vertical field near drain favors hole injection</a:t>
            </a:r>
            <a:endParaRPr lang="en-US" b="1" baseline="-25000" dirty="0">
              <a:sym typeface="SymbolPS" charset="0"/>
            </a:endParaRP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Higher VG, low M for impact ionization (carrier heating), high I</a:t>
            </a:r>
            <a:r>
              <a:rPr lang="en-US" b="1" baseline="-25000" dirty="0">
                <a:sym typeface="SymbolPS" charset="0"/>
              </a:rPr>
              <a:t>D</a:t>
            </a:r>
            <a:r>
              <a:rPr lang="en-US" b="1" dirty="0">
                <a:sym typeface="SymbolPS" charset="0"/>
              </a:rPr>
              <a:t>, positive vertical field near drain favors electron injection</a:t>
            </a:r>
            <a:endParaRPr lang="en-US" b="1" baseline="-25000" dirty="0">
              <a:sym typeface="SymbolP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4009" y="4274084"/>
            <a:ext cx="2051463" cy="1702074"/>
            <a:chOff x="361547" y="1085488"/>
            <a:chExt cx="2051463" cy="1702074"/>
          </a:xfrm>
        </p:grpSpPr>
        <p:sp>
          <p:nvSpPr>
            <p:cNvPr id="7" name="Rectangle 6"/>
            <p:cNvSpPr/>
            <p:nvPr/>
          </p:nvSpPr>
          <p:spPr>
            <a:xfrm>
              <a:off x="361547" y="1863664"/>
              <a:ext cx="2031831" cy="9238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8580" y="1165078"/>
              <a:ext cx="1204103" cy="2724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8"/>
            <p:cNvSpPr/>
            <p:nvPr/>
          </p:nvSpPr>
          <p:spPr>
            <a:xfrm flipV="1">
              <a:off x="361547" y="1864316"/>
              <a:ext cx="634971" cy="325602"/>
            </a:xfrm>
            <a:prstGeom prst="round2Same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Same Side Corner Rectangle 9"/>
            <p:cNvSpPr/>
            <p:nvPr/>
          </p:nvSpPr>
          <p:spPr>
            <a:xfrm flipV="1">
              <a:off x="1778039" y="1877016"/>
              <a:ext cx="634971" cy="325602"/>
            </a:xfrm>
            <a:prstGeom prst="round2Same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12856" y="1794715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9669" y="1804422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1493" y="1085488"/>
              <a:ext cx="384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03378" y="2334772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 flipV="1">
            <a:off x="1021045" y="4646434"/>
            <a:ext cx="1204103" cy="420290"/>
          </a:xfrm>
          <a:prstGeom prst="rect">
            <a:avLst/>
          </a:prstGeom>
          <a:solidFill>
            <a:srgbClr val="FFEF0E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92019" y="5278408"/>
            <a:ext cx="1133129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75270" y="5116418"/>
            <a:ext cx="113201" cy="1302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75270" y="5313394"/>
            <a:ext cx="113201" cy="130240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32888" y="5976158"/>
            <a:ext cx="360204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250605" y="3837082"/>
            <a:ext cx="0" cy="21019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834931" y="3874162"/>
            <a:ext cx="0" cy="21019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55929" y="6079593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49987" y="6143497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32888" y="4274084"/>
            <a:ext cx="3602043" cy="1681282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50605" y="4519712"/>
            <a:ext cx="3602043" cy="0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32888" y="5282294"/>
            <a:ext cx="3602043" cy="0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12627" y="5517492"/>
            <a:ext cx="226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Surface potential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11665" y="4821744"/>
            <a:ext cx="1072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Low V</a:t>
            </a:r>
            <a:r>
              <a:rPr lang="en-US" sz="2000" b="1" baseline="-250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11665" y="4074029"/>
            <a:ext cx="112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High V</a:t>
            </a:r>
            <a:r>
              <a:rPr lang="en-US" sz="2000" b="1" baseline="-250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52314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6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Hole and Electron Injection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53100" y="1348078"/>
            <a:ext cx="3629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Negative vertical field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29" y="1940439"/>
            <a:ext cx="3935771" cy="45524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83" y="1809743"/>
            <a:ext cx="3324380" cy="4820351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195568" y="1364140"/>
            <a:ext cx="3629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Positive vertical field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8134" y="6210640"/>
            <a:ext cx="1870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Hofmann, TED 1985</a:t>
            </a:r>
          </a:p>
        </p:txBody>
      </p:sp>
    </p:spTree>
    <p:extLst>
      <p:ext uri="{BB962C8B-B14F-4D97-AF65-F5344CB8AC3E}">
        <p14:creationId xmlns:p14="http://schemas.microsoft.com/office/powerpoint/2010/main" val="24230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7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864885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Summary: Substrate and Gate Current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49" y="1348078"/>
            <a:ext cx="3777325" cy="4804341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291610" y="1348078"/>
            <a:ext cx="26880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Impact ionization peaks, co injection of holes and electrons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375466" y="3559562"/>
            <a:ext cx="268805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Vertical field is positive near Drain, electron injection, drops at higher V</a:t>
            </a:r>
            <a:r>
              <a:rPr lang="en-US" b="1" baseline="-25000" dirty="0">
                <a:sym typeface="SymbolPS" charset="0"/>
              </a:rPr>
              <a:t>G</a:t>
            </a:r>
            <a:r>
              <a:rPr lang="en-US" b="1" dirty="0">
                <a:sym typeface="SymbolPS" charset="0"/>
              </a:rPr>
              <a:t> due to lower E</a:t>
            </a:r>
            <a:r>
              <a:rPr lang="en-US" b="1" baseline="-25000" dirty="0">
                <a:sym typeface="SymbolPS" charset="0"/>
              </a:rPr>
              <a:t>LAT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4680" y="3747434"/>
            <a:ext cx="268805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Vertical field is negative near Drain, hole injection, drops at lower V</a:t>
            </a:r>
            <a:r>
              <a:rPr lang="en-US" b="1" baseline="-25000" dirty="0">
                <a:sym typeface="SymbolPS" charset="0"/>
              </a:rPr>
              <a:t>G</a:t>
            </a:r>
            <a:r>
              <a:rPr lang="en-US" b="1" dirty="0">
                <a:sym typeface="SymbolPS" charset="0"/>
              </a:rPr>
              <a:t> due to lower I</a:t>
            </a:r>
            <a:r>
              <a:rPr lang="en-US" b="1" baseline="-25000" dirty="0">
                <a:sym typeface="SymbolPS" charset="0"/>
              </a:rPr>
              <a:t>D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82012" y="4503043"/>
            <a:ext cx="1443030" cy="1731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675417" y="1635721"/>
            <a:ext cx="1616193" cy="4426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827817" y="1788121"/>
            <a:ext cx="1463793" cy="3600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154905" y="2975470"/>
            <a:ext cx="1309869" cy="950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8134" y="6210640"/>
            <a:ext cx="1870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Hofmann, TED 1985</a:t>
            </a:r>
          </a:p>
        </p:txBody>
      </p:sp>
    </p:spTree>
    <p:extLst>
      <p:ext uri="{BB962C8B-B14F-4D97-AF65-F5344CB8AC3E}">
        <p14:creationId xmlns:p14="http://schemas.microsoft.com/office/powerpoint/2010/main" val="24230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8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Hot Carrier Degradation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78480" y="3638087"/>
            <a:ext cx="862657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Wingdings"/>
              </a:rPr>
              <a:t>Observed in SiO</a:t>
            </a:r>
            <a:r>
              <a:rPr lang="en-US" b="1" baseline="-25000" dirty="0">
                <a:sym typeface="Wingdings"/>
              </a:rPr>
              <a:t>2</a:t>
            </a:r>
            <a:r>
              <a:rPr lang="en-US" b="1" dirty="0">
                <a:sym typeface="Wingdings"/>
              </a:rPr>
              <a:t>, SiON and HKMG technology  Degradation of channel/oxide interface and oxide bulk</a:t>
            </a:r>
            <a:endParaRPr lang="en-US" b="1" dirty="0">
              <a:sym typeface="SymbolPS" charset="0"/>
            </a:endParaRP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Wingdings"/>
              </a:rPr>
              <a:t>Observed in both NMOS (negative charge) and PMOS (positive charge)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Localized (near drain) degradation </a:t>
            </a:r>
            <a:r>
              <a:rPr lang="en-US" b="1" dirty="0">
                <a:sym typeface="Wingdings"/>
              </a:rPr>
              <a:t> Shift in V</a:t>
            </a:r>
            <a:r>
              <a:rPr lang="en-US" b="1" baseline="-25000" dirty="0">
                <a:sym typeface="Wingdings"/>
              </a:rPr>
              <a:t>T</a:t>
            </a:r>
            <a:r>
              <a:rPr lang="en-US" b="1" dirty="0">
                <a:sym typeface="Wingdings"/>
              </a:rPr>
              <a:t> and g</a:t>
            </a:r>
            <a:r>
              <a:rPr lang="en-US" b="1" baseline="-25000" dirty="0">
                <a:sym typeface="Wingdings"/>
              </a:rPr>
              <a:t>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8480" y="1288684"/>
            <a:ext cx="2051463" cy="1702074"/>
            <a:chOff x="361547" y="1085488"/>
            <a:chExt cx="2051463" cy="1702074"/>
          </a:xfrm>
        </p:grpSpPr>
        <p:sp>
          <p:nvSpPr>
            <p:cNvPr id="9" name="Rectangle 8"/>
            <p:cNvSpPr/>
            <p:nvPr/>
          </p:nvSpPr>
          <p:spPr>
            <a:xfrm>
              <a:off x="361547" y="1863664"/>
              <a:ext cx="2031831" cy="9238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8580" y="1165078"/>
              <a:ext cx="1204103" cy="2724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11"/>
            <p:cNvSpPr/>
            <p:nvPr/>
          </p:nvSpPr>
          <p:spPr>
            <a:xfrm flipV="1">
              <a:off x="361547" y="1864316"/>
              <a:ext cx="634971" cy="325602"/>
            </a:xfrm>
            <a:prstGeom prst="round2Same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Same Side Corner Rectangle 12"/>
            <p:cNvSpPr/>
            <p:nvPr/>
          </p:nvSpPr>
          <p:spPr>
            <a:xfrm flipV="1">
              <a:off x="1778039" y="1877016"/>
              <a:ext cx="634971" cy="325602"/>
            </a:xfrm>
            <a:prstGeom prst="round2Same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12856" y="1794715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9669" y="1804422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81493" y="1085488"/>
              <a:ext cx="384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03378" y="2334772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8" name="Rectangle 7"/>
          <p:cNvSpPr/>
          <p:nvPr/>
        </p:nvSpPr>
        <p:spPr>
          <a:xfrm flipV="1">
            <a:off x="785516" y="1661034"/>
            <a:ext cx="1204103" cy="420290"/>
          </a:xfrm>
          <a:prstGeom prst="rect">
            <a:avLst/>
          </a:prstGeom>
          <a:solidFill>
            <a:srgbClr val="FFEF0E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12117" y="1288684"/>
            <a:ext cx="2051463" cy="1702074"/>
            <a:chOff x="378480" y="1051622"/>
            <a:chExt cx="2051463" cy="1702074"/>
          </a:xfrm>
        </p:grpSpPr>
        <p:grpSp>
          <p:nvGrpSpPr>
            <p:cNvPr id="19" name="Group 18"/>
            <p:cNvGrpSpPr/>
            <p:nvPr/>
          </p:nvGrpSpPr>
          <p:grpSpPr>
            <a:xfrm>
              <a:off x="378480" y="1051622"/>
              <a:ext cx="2051463" cy="1702074"/>
              <a:chOff x="361547" y="1085488"/>
              <a:chExt cx="2051463" cy="170207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61547" y="1863664"/>
                <a:ext cx="2031831" cy="92389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8580" y="1165078"/>
                <a:ext cx="1204103" cy="272463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V="1">
                <a:off x="768580" y="1437541"/>
                <a:ext cx="1204103" cy="254320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 flipV="1">
                <a:off x="361547" y="1864316"/>
                <a:ext cx="634971" cy="325602"/>
              </a:xfrm>
              <a:prstGeom prst="round2Same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 flipV="1">
                <a:off x="1778039" y="1877016"/>
                <a:ext cx="634971" cy="325602"/>
              </a:xfrm>
              <a:prstGeom prst="round2Same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12856" y="1794715"/>
                <a:ext cx="3698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9669" y="1804422"/>
                <a:ext cx="3698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81493" y="1085488"/>
                <a:ext cx="3841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G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303378" y="2334772"/>
                <a:ext cx="3698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 flipV="1">
              <a:off x="785516" y="1691862"/>
              <a:ext cx="1204103" cy="152400"/>
            </a:xfrm>
            <a:prstGeom prst="rect">
              <a:avLst/>
            </a:prstGeom>
            <a:solidFill>
              <a:srgbClr val="FFEF0E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/>
          <p:cNvSpPr/>
          <p:nvPr/>
        </p:nvSpPr>
        <p:spPr>
          <a:xfrm>
            <a:off x="1428742" y="1995490"/>
            <a:ext cx="184975" cy="1862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9262" y="1995827"/>
            <a:ext cx="184975" cy="1862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00790" y="1954397"/>
            <a:ext cx="184975" cy="1862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41310" y="1954734"/>
            <a:ext cx="184975" cy="1862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427222" y="1743766"/>
            <a:ext cx="184975" cy="1862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67742" y="1744103"/>
            <a:ext cx="184975" cy="1862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619380" y="1567024"/>
            <a:ext cx="32640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Wingdings"/>
              </a:rPr>
              <a:t>Non-zero V</a:t>
            </a:r>
            <a:r>
              <a:rPr lang="en-US" b="1" baseline="-25000" dirty="0">
                <a:sym typeface="Wingdings"/>
              </a:rPr>
              <a:t>G</a:t>
            </a:r>
            <a:r>
              <a:rPr lang="en-US" b="1" dirty="0">
                <a:sym typeface="Wingdings"/>
              </a:rPr>
              <a:t> and V</a:t>
            </a:r>
            <a:r>
              <a:rPr lang="en-US" b="1" baseline="-25000" dirty="0">
                <a:sym typeface="Wingdings"/>
              </a:rPr>
              <a:t>D</a:t>
            </a:r>
          </a:p>
          <a:p>
            <a:pPr eaLnBrk="1" hangingPunct="1"/>
            <a:endParaRPr lang="en-US" b="1" dirty="0">
              <a:sym typeface="SymbolPS" charset="0"/>
            </a:endParaRPr>
          </a:p>
          <a:p>
            <a:pPr eaLnBrk="1" hangingPunct="1"/>
            <a:r>
              <a:rPr lang="en-US" b="1" dirty="0">
                <a:sym typeface="SymbolPS" charset="0"/>
              </a:rPr>
              <a:t>Degradation of drain current</a:t>
            </a:r>
          </a:p>
        </p:txBody>
      </p:sp>
    </p:spTree>
    <p:extLst>
      <p:ext uri="{BB962C8B-B14F-4D97-AF65-F5344CB8AC3E}">
        <p14:creationId xmlns:p14="http://schemas.microsoft.com/office/powerpoint/2010/main" val="421497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0D355-E88A-F64D-84D5-16305EC8258F}" type="slidenum">
              <a:rPr lang="en-US" sz="1600" b="1"/>
              <a:pPr eaLnBrk="1" hangingPunct="1"/>
              <a:t>9</a:t>
            </a:fld>
            <a:endParaRPr lang="en-US" sz="1600" b="1" dirty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41690" y="1101725"/>
            <a:ext cx="873798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0818" y="337828"/>
            <a:ext cx="75041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/>
              <a:t>Time Evolution of Degradation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53100" y="1213370"/>
            <a:ext cx="86265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Shift in drain current due to generated interface traps (evidence from charge pumping)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" y="2513781"/>
            <a:ext cx="4429948" cy="40945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766" y="2709051"/>
            <a:ext cx="4127500" cy="386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7500" y="6338986"/>
            <a:ext cx="1361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Arial"/>
                <a:cs typeface="Arial"/>
              </a:rPr>
              <a:t>Ang</a:t>
            </a:r>
            <a:r>
              <a:rPr lang="en-US" sz="1400" b="1" dirty="0">
                <a:latin typeface="Arial"/>
                <a:cs typeface="Arial"/>
              </a:rPr>
              <a:t>, MR 1999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27078" y="2186728"/>
            <a:ext cx="6612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ym typeface="SymbolPS" charset="0"/>
              </a:rPr>
              <a:t>Lifetime: To reach a given degradation level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95032" y="3826410"/>
            <a:ext cx="3091779" cy="56181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42361" y="3826410"/>
            <a:ext cx="0" cy="202369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1066</Words>
  <Application>Microsoft Macintosh PowerPoint</Application>
  <PresentationFormat>On-screen Show (4:3)</PresentationFormat>
  <Paragraphs>252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Calibri</vt:lpstr>
      <vt:lpstr>ＭＳ Ｐゴシック</vt:lpstr>
      <vt:lpstr>Symbol</vt:lpstr>
      <vt:lpstr>SymbolPS</vt:lpstr>
      <vt:lpstr>Times New Roman</vt:lpstr>
      <vt:lpstr>Wingdings</vt:lpstr>
      <vt:lpstr>Arial</vt:lpstr>
      <vt:lpstr>Office Theme</vt:lpstr>
      <vt:lpstr>Default Design</vt:lpstr>
      <vt:lpstr>Equation</vt:lpstr>
      <vt:lpstr>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 Bombay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Mahapatra</dc:creator>
  <cp:lastModifiedBy>devesh kumar</cp:lastModifiedBy>
  <cp:revision>178</cp:revision>
  <dcterms:created xsi:type="dcterms:W3CDTF">2018-10-29T01:59:52Z</dcterms:created>
  <dcterms:modified xsi:type="dcterms:W3CDTF">2019-04-27T17:23:37Z</dcterms:modified>
</cp:coreProperties>
</file>