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firstSlideNum="0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  <p:sldMasterId id="2147483708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y="6858000" cx="9144000"/>
  <p:notesSz cx="6797675" cy="9926625"/>
  <p:embeddedFontLst>
    <p:embeddedFont>
      <p:font typeface="Tahom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font" Target="fonts/Tahoma-bold.fntdata"/><Relationship Id="rId27" Type="http://schemas.openxmlformats.org/officeDocument/2006/relationships/font" Target="fonts/Tahoma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46399" cy="4968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49687" y="0"/>
            <a:ext cx="2946399" cy="4968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28161"/>
            <a:ext cx="2946399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49687" y="9428161"/>
            <a:ext cx="2946399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81000" y="1447800"/>
            <a:ext cx="4114800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48200" y="1447800"/>
            <a:ext cx="4114800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 rot="5400000">
            <a:off x="4890293" y="2329656"/>
            <a:ext cx="5516562" cy="2076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 rot="5400000">
            <a:off x="661193" y="329406"/>
            <a:ext cx="5516562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Shape 15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 rot="5400000">
            <a:off x="4695824" y="2181224"/>
            <a:ext cx="6172199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 rot="5400000">
            <a:off x="390524" y="142874"/>
            <a:ext cx="6172199" cy="6191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2" name="Shape 192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 rot="5400000">
            <a:off x="2133600" y="-304799"/>
            <a:ext cx="4876799" cy="8381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3" Type="http://schemas.openxmlformats.org/officeDocument/2006/relationships/theme" Target="../theme/theme7.xml"/><Relationship Id="rId12" Type="http://schemas.openxmlformats.org/officeDocument/2006/relationships/slideLayout" Target="../slideLayouts/slideLayout44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9AC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Shape 12"/>
          <p:cNvSpPr txBox="1"/>
          <p:nvPr/>
        </p:nvSpPr>
        <p:spPr>
          <a:xfrm>
            <a:off x="7239000" y="6721475"/>
            <a:ext cx="1519236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52412"/>
            <a:ext cx="8229600" cy="649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001712"/>
            <a:ext cx="82296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9540" lvl="0" marL="342900" marR="0" rtl="0" algn="l">
              <a:lnSpc>
                <a:spcPct val="105000"/>
              </a:lnSpc>
              <a:spcBef>
                <a:spcPts val="1260"/>
              </a:spcBef>
              <a:spcAft>
                <a:spcPts val="0"/>
              </a:spcAft>
              <a:buClr>
                <a:srgbClr val="00B85C"/>
              </a:buClr>
              <a:buSzPct val="119999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2865" lvl="1" marL="742950" marR="0" rtl="0" algn="l">
              <a:spcBef>
                <a:spcPts val="540"/>
              </a:spcBef>
              <a:spcAft>
                <a:spcPts val="0"/>
              </a:spcAft>
              <a:buClr>
                <a:srgbClr val="0066CC"/>
              </a:buClr>
              <a:buSzPct val="129999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008080"/>
              </a:buClr>
              <a:buSzPct val="1100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34975" y="6361112"/>
            <a:ext cx="7851774" cy="400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700" u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/>
        </p:nvSpPr>
        <p:spPr>
          <a:xfrm>
            <a:off x="8432800" y="6367462"/>
            <a:ext cx="609599" cy="374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700" u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0" y="-4761"/>
            <a:ext cx="9151936" cy="620711"/>
            <a:chOff x="0" y="-4761"/>
            <a:chExt cx="9151936" cy="620711"/>
          </a:xfrm>
        </p:grpSpPr>
        <p:sp>
          <p:nvSpPr>
            <p:cNvPr id="56" name="Shape 56"/>
            <p:cNvSpPr/>
            <p:nvPr/>
          </p:nvSpPr>
          <p:spPr>
            <a:xfrm>
              <a:off x="0" y="-4761"/>
              <a:ext cx="9144000" cy="6143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" name="Shape 57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-4761"/>
              <a:ext cx="9151936" cy="6207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Shape 58"/>
          <p:cNvSpPr txBox="1"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C2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0" y="533400"/>
            <a:ext cx="9144000" cy="152399"/>
          </a:xfrm>
          <a:prstGeom prst="rect">
            <a:avLst/>
          </a:prstGeom>
          <a:solidFill>
            <a:srgbClr val="C2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533400" y="533400"/>
            <a:ext cx="1524000" cy="152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6934200" y="6721475"/>
            <a:ext cx="1904999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 Background Art02" id="102" name="Shape 10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395287"/>
            <a:ext cx="9144000" cy="606583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6934200" y="6721475"/>
            <a:ext cx="1519236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 Background Art" id="141" name="Shape 141"/>
          <p:cNvPicPr preferRelativeResize="0"/>
          <p:nvPr/>
        </p:nvPicPr>
        <p:blipFill rotWithShape="1">
          <a:blip r:embed="rId1">
            <a:alphaModFix/>
          </a:blip>
          <a:srcRect b="2249" l="0" r="1666" t="217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7239000" y="6569075"/>
            <a:ext cx="1519236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9AC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1" name="Shape 181"/>
          <p:cNvSpPr txBox="1"/>
          <p:nvPr/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</a:p>
        </p:txBody>
      </p:sp>
      <p:cxnSp>
        <p:nvCxnSpPr>
          <p:cNvPr id="182" name="Shape 182"/>
          <p:cNvCxnSpPr/>
          <p:nvPr/>
        </p:nvCxnSpPr>
        <p:spPr>
          <a:xfrm>
            <a:off x="473075" y="1108075"/>
            <a:ext cx="8293099" cy="0"/>
          </a:xfrm>
          <a:prstGeom prst="straightConnector1">
            <a:avLst/>
          </a:prstGeom>
          <a:noFill/>
          <a:ln cap="flat" cmpd="sng" w="12700">
            <a:solidFill>
              <a:srgbClr val="FFFFCC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83" name="Shape 183"/>
          <p:cNvSpPr txBox="1"/>
          <p:nvPr/>
        </p:nvSpPr>
        <p:spPr>
          <a:xfrm>
            <a:off x="6934200" y="6721475"/>
            <a:ext cx="1519236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models in Economic analysis – Two examples</a:t>
            </a:r>
          </a:p>
        </p:txBody>
      </p:sp>
      <p:sp>
        <p:nvSpPr>
          <p:cNvPr id="225" name="Shape 22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Narayanan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Humanities &amp; Social Sciences, IIT Bombay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4876800" y="2133600"/>
            <a:ext cx="1887537" cy="1533524"/>
          </a:xfrm>
          <a:custGeom>
            <a:pathLst>
              <a:path extrusionOk="0" h="120000" w="120000">
                <a:moveTo>
                  <a:pt x="0" y="30807"/>
                </a:moveTo>
                <a:lnTo>
                  <a:pt x="89621" y="0"/>
                </a:lnTo>
                <a:lnTo>
                  <a:pt x="119899" y="88819"/>
                </a:lnTo>
                <a:lnTo>
                  <a:pt x="29974" y="119875"/>
                </a:lnTo>
                <a:lnTo>
                  <a:pt x="0" y="30807"/>
                </a:lnTo>
              </a:path>
            </a:pathLst>
          </a:custGeom>
          <a:solidFill>
            <a:srgbClr val="FF0000"/>
          </a:solidFill>
          <a:ln cap="rnd" cmpd="sng" w="127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5578475" y="3308350"/>
            <a:ext cx="1766886" cy="1430337"/>
          </a:xfrm>
          <a:custGeom>
            <a:pathLst>
              <a:path extrusionOk="0" h="120000" w="120000">
                <a:moveTo>
                  <a:pt x="0" y="21043"/>
                </a:moveTo>
                <a:lnTo>
                  <a:pt x="99730" y="0"/>
                </a:lnTo>
                <a:lnTo>
                  <a:pt x="119892" y="99223"/>
                </a:lnTo>
                <a:lnTo>
                  <a:pt x="20161" y="119866"/>
                </a:lnTo>
                <a:lnTo>
                  <a:pt x="0" y="21043"/>
                </a:lnTo>
              </a:path>
            </a:pathLst>
          </a:custGeom>
          <a:solidFill>
            <a:srgbClr val="FF4300"/>
          </a:solidFill>
          <a:ln cap="rnd" cmpd="sng" w="12700">
            <a:solidFill>
              <a:srgbClr val="FF4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6664325" y="4675187"/>
            <a:ext cx="1490661" cy="12017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72" y="0"/>
                </a:lnTo>
                <a:lnTo>
                  <a:pt x="119872" y="119841"/>
                </a:lnTo>
                <a:lnTo>
                  <a:pt x="0" y="119841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cap="rnd" cmpd="sng" w="127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4965700" y="2198686"/>
            <a:ext cx="1712911" cy="1397000"/>
          </a:xfrm>
          <a:custGeom>
            <a:pathLst>
              <a:path extrusionOk="0" h="120000" w="120000">
                <a:moveTo>
                  <a:pt x="0" y="31090"/>
                </a:moveTo>
                <a:lnTo>
                  <a:pt x="89416" y="0"/>
                </a:lnTo>
                <a:lnTo>
                  <a:pt x="119888" y="89045"/>
                </a:lnTo>
                <a:lnTo>
                  <a:pt x="29694" y="119863"/>
                </a:lnTo>
                <a:lnTo>
                  <a:pt x="0" y="31090"/>
                </a:lnTo>
              </a:path>
            </a:pathLst>
          </a:custGeom>
          <a:solidFill>
            <a:srgbClr val="FFFFFF"/>
          </a:solidFill>
          <a:ln cap="rnd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5502275" y="2520950"/>
            <a:ext cx="950912" cy="873125"/>
          </a:xfrm>
          <a:custGeom>
            <a:pathLst>
              <a:path extrusionOk="0" h="120000" w="120000">
                <a:moveTo>
                  <a:pt x="58697" y="70690"/>
                </a:moveTo>
                <a:lnTo>
                  <a:pt x="19432" y="83345"/>
                </a:lnTo>
                <a:lnTo>
                  <a:pt x="18831" y="94909"/>
                </a:lnTo>
                <a:lnTo>
                  <a:pt x="19432" y="99927"/>
                </a:lnTo>
                <a:lnTo>
                  <a:pt x="19432" y="103854"/>
                </a:lnTo>
                <a:lnTo>
                  <a:pt x="22237" y="106909"/>
                </a:lnTo>
                <a:lnTo>
                  <a:pt x="26043" y="108654"/>
                </a:lnTo>
                <a:lnTo>
                  <a:pt x="29849" y="107781"/>
                </a:lnTo>
                <a:lnTo>
                  <a:pt x="37061" y="106909"/>
                </a:lnTo>
                <a:lnTo>
                  <a:pt x="38464" y="108654"/>
                </a:lnTo>
                <a:lnTo>
                  <a:pt x="1001" y="119781"/>
                </a:lnTo>
                <a:lnTo>
                  <a:pt x="0" y="118036"/>
                </a:lnTo>
                <a:lnTo>
                  <a:pt x="5208" y="115200"/>
                </a:lnTo>
                <a:lnTo>
                  <a:pt x="8414" y="110836"/>
                </a:lnTo>
                <a:lnTo>
                  <a:pt x="10818" y="103854"/>
                </a:lnTo>
                <a:lnTo>
                  <a:pt x="11819" y="93163"/>
                </a:lnTo>
                <a:lnTo>
                  <a:pt x="21235" y="872"/>
                </a:lnTo>
                <a:lnTo>
                  <a:pt x="22838" y="0"/>
                </a:lnTo>
                <a:lnTo>
                  <a:pt x="94357" y="69600"/>
                </a:lnTo>
                <a:lnTo>
                  <a:pt x="103572" y="77890"/>
                </a:lnTo>
                <a:lnTo>
                  <a:pt x="109382" y="81163"/>
                </a:lnTo>
                <a:lnTo>
                  <a:pt x="114590" y="82472"/>
                </a:lnTo>
                <a:lnTo>
                  <a:pt x="118397" y="81163"/>
                </a:lnTo>
                <a:lnTo>
                  <a:pt x="119799" y="84218"/>
                </a:lnTo>
                <a:lnTo>
                  <a:pt x="65709" y="99927"/>
                </a:lnTo>
                <a:lnTo>
                  <a:pt x="65709" y="97963"/>
                </a:lnTo>
                <a:lnTo>
                  <a:pt x="67312" y="97527"/>
                </a:lnTo>
                <a:lnTo>
                  <a:pt x="72320" y="95563"/>
                </a:lnTo>
                <a:lnTo>
                  <a:pt x="76126" y="93163"/>
                </a:lnTo>
                <a:lnTo>
                  <a:pt x="76327" y="91636"/>
                </a:lnTo>
                <a:lnTo>
                  <a:pt x="76126" y="89236"/>
                </a:lnTo>
                <a:lnTo>
                  <a:pt x="74724" y="86618"/>
                </a:lnTo>
                <a:lnTo>
                  <a:pt x="70116" y="82472"/>
                </a:lnTo>
                <a:lnTo>
                  <a:pt x="58697" y="70690"/>
                </a:lnTo>
              </a:path>
            </a:pathLst>
          </a:custGeom>
          <a:solidFill>
            <a:srgbClr val="FF0000"/>
          </a:solidFill>
          <a:ln cap="rnd" cmpd="sng" w="127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5670550" y="2798761"/>
            <a:ext cx="250825" cy="279399"/>
          </a:xfrm>
          <a:custGeom>
            <a:pathLst>
              <a:path extrusionOk="0" h="120000" w="120000">
                <a:moveTo>
                  <a:pt x="119240" y="87272"/>
                </a:moveTo>
                <a:lnTo>
                  <a:pt x="14430" y="0"/>
                </a:lnTo>
                <a:lnTo>
                  <a:pt x="0" y="119318"/>
                </a:lnTo>
                <a:lnTo>
                  <a:pt x="119240" y="87272"/>
                </a:lnTo>
              </a:path>
            </a:pathLst>
          </a:custGeom>
          <a:solidFill>
            <a:srgbClr val="FFFFFF"/>
          </a:solidFill>
          <a:ln cap="rnd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5656262" y="3373437"/>
            <a:ext cx="1595436" cy="1295400"/>
          </a:xfrm>
          <a:custGeom>
            <a:pathLst>
              <a:path extrusionOk="0" h="120000" w="120000">
                <a:moveTo>
                  <a:pt x="0" y="21176"/>
                </a:moveTo>
                <a:lnTo>
                  <a:pt x="99820" y="0"/>
                </a:lnTo>
                <a:lnTo>
                  <a:pt x="119880" y="99411"/>
                </a:lnTo>
                <a:lnTo>
                  <a:pt x="20298" y="119852"/>
                </a:lnTo>
                <a:lnTo>
                  <a:pt x="0" y="21176"/>
                </a:lnTo>
              </a:path>
            </a:pathLst>
          </a:custGeom>
          <a:solidFill>
            <a:srgbClr val="FFFFFF"/>
          </a:solidFill>
          <a:ln cap="rnd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5897562" y="3646487"/>
            <a:ext cx="990599" cy="830261"/>
          </a:xfrm>
          <a:custGeom>
            <a:pathLst>
              <a:path extrusionOk="0" h="120000" w="120000">
                <a:moveTo>
                  <a:pt x="81730" y="48642"/>
                </a:moveTo>
                <a:lnTo>
                  <a:pt x="93846" y="43365"/>
                </a:lnTo>
                <a:lnTo>
                  <a:pt x="101153" y="35105"/>
                </a:lnTo>
                <a:lnTo>
                  <a:pt x="104423" y="27992"/>
                </a:lnTo>
                <a:lnTo>
                  <a:pt x="104423" y="19961"/>
                </a:lnTo>
                <a:lnTo>
                  <a:pt x="102115" y="12848"/>
                </a:lnTo>
                <a:lnTo>
                  <a:pt x="97115" y="7342"/>
                </a:lnTo>
                <a:lnTo>
                  <a:pt x="89038" y="3441"/>
                </a:lnTo>
                <a:lnTo>
                  <a:pt x="81730" y="0"/>
                </a:lnTo>
                <a:lnTo>
                  <a:pt x="69807" y="0"/>
                </a:lnTo>
                <a:lnTo>
                  <a:pt x="54038" y="2982"/>
                </a:lnTo>
                <a:lnTo>
                  <a:pt x="0" y="12848"/>
                </a:lnTo>
                <a:lnTo>
                  <a:pt x="0" y="15831"/>
                </a:lnTo>
                <a:lnTo>
                  <a:pt x="6730" y="14455"/>
                </a:lnTo>
                <a:lnTo>
                  <a:pt x="12307" y="15143"/>
                </a:lnTo>
                <a:lnTo>
                  <a:pt x="13653" y="15831"/>
                </a:lnTo>
                <a:lnTo>
                  <a:pt x="15769" y="17667"/>
                </a:lnTo>
                <a:lnTo>
                  <a:pt x="17115" y="20650"/>
                </a:lnTo>
                <a:lnTo>
                  <a:pt x="19423" y="27992"/>
                </a:lnTo>
                <a:lnTo>
                  <a:pt x="34038" y="98891"/>
                </a:lnTo>
                <a:lnTo>
                  <a:pt x="35384" y="105774"/>
                </a:lnTo>
                <a:lnTo>
                  <a:pt x="34038" y="109674"/>
                </a:lnTo>
                <a:lnTo>
                  <a:pt x="34038" y="112657"/>
                </a:lnTo>
                <a:lnTo>
                  <a:pt x="32115" y="114034"/>
                </a:lnTo>
                <a:lnTo>
                  <a:pt x="28461" y="116787"/>
                </a:lnTo>
                <a:lnTo>
                  <a:pt x="21346" y="117934"/>
                </a:lnTo>
                <a:lnTo>
                  <a:pt x="22115" y="119770"/>
                </a:lnTo>
                <a:lnTo>
                  <a:pt x="78846" y="108757"/>
                </a:lnTo>
                <a:lnTo>
                  <a:pt x="99038" y="102562"/>
                </a:lnTo>
                <a:lnTo>
                  <a:pt x="113846" y="92925"/>
                </a:lnTo>
                <a:lnTo>
                  <a:pt x="119423" y="81912"/>
                </a:lnTo>
                <a:lnTo>
                  <a:pt x="119807" y="70439"/>
                </a:lnTo>
                <a:lnTo>
                  <a:pt x="115384" y="59655"/>
                </a:lnTo>
                <a:lnTo>
                  <a:pt x="107115" y="53690"/>
                </a:lnTo>
                <a:lnTo>
                  <a:pt x="96730" y="50936"/>
                </a:lnTo>
                <a:lnTo>
                  <a:pt x="81730" y="48642"/>
                </a:lnTo>
              </a:path>
            </a:pathLst>
          </a:custGeom>
          <a:solidFill>
            <a:srgbClr val="FF4300"/>
          </a:solidFill>
          <a:ln cap="rnd" cmpd="sng" w="12700">
            <a:solidFill>
              <a:srgbClr val="FF4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6323012" y="4044950"/>
            <a:ext cx="317500" cy="330200"/>
          </a:xfrm>
          <a:custGeom>
            <a:pathLst>
              <a:path extrusionOk="0" h="120000" w="120000">
                <a:moveTo>
                  <a:pt x="0" y="4038"/>
                </a:moveTo>
                <a:lnTo>
                  <a:pt x="37200" y="0"/>
                </a:lnTo>
                <a:lnTo>
                  <a:pt x="67200" y="1730"/>
                </a:lnTo>
                <a:lnTo>
                  <a:pt x="89400" y="4038"/>
                </a:lnTo>
                <a:lnTo>
                  <a:pt x="103800" y="16153"/>
                </a:lnTo>
                <a:lnTo>
                  <a:pt x="112200" y="31730"/>
                </a:lnTo>
                <a:lnTo>
                  <a:pt x="117600" y="49615"/>
                </a:lnTo>
                <a:lnTo>
                  <a:pt x="119400" y="65192"/>
                </a:lnTo>
                <a:lnTo>
                  <a:pt x="117600" y="81923"/>
                </a:lnTo>
                <a:lnTo>
                  <a:pt x="111000" y="95769"/>
                </a:lnTo>
                <a:lnTo>
                  <a:pt x="94200" y="106153"/>
                </a:lnTo>
                <a:lnTo>
                  <a:pt x="79800" y="113653"/>
                </a:lnTo>
                <a:lnTo>
                  <a:pt x="60000" y="119423"/>
                </a:lnTo>
                <a:lnTo>
                  <a:pt x="48000" y="119423"/>
                </a:lnTo>
                <a:lnTo>
                  <a:pt x="37200" y="117692"/>
                </a:lnTo>
                <a:lnTo>
                  <a:pt x="31200" y="113076"/>
                </a:lnTo>
                <a:lnTo>
                  <a:pt x="28200" y="103269"/>
                </a:lnTo>
                <a:lnTo>
                  <a:pt x="24000" y="93461"/>
                </a:lnTo>
                <a:lnTo>
                  <a:pt x="0" y="4038"/>
                </a:lnTo>
              </a:path>
            </a:pathLst>
          </a:custGeom>
          <a:solidFill>
            <a:srgbClr val="FFFFFF"/>
          </a:solidFill>
          <a:ln cap="rnd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6245225" y="3708400"/>
            <a:ext cx="296861" cy="311149"/>
          </a:xfrm>
          <a:custGeom>
            <a:pathLst>
              <a:path extrusionOk="0" h="120000" w="120000">
                <a:moveTo>
                  <a:pt x="27593" y="119387"/>
                </a:moveTo>
                <a:lnTo>
                  <a:pt x="64812" y="111428"/>
                </a:lnTo>
                <a:lnTo>
                  <a:pt x="87914" y="101632"/>
                </a:lnTo>
                <a:lnTo>
                  <a:pt x="104598" y="91224"/>
                </a:lnTo>
                <a:lnTo>
                  <a:pt x="117433" y="78979"/>
                </a:lnTo>
                <a:lnTo>
                  <a:pt x="119358" y="61224"/>
                </a:lnTo>
                <a:lnTo>
                  <a:pt x="117433" y="45306"/>
                </a:lnTo>
                <a:lnTo>
                  <a:pt x="111657" y="26326"/>
                </a:lnTo>
                <a:lnTo>
                  <a:pt x="101390" y="16530"/>
                </a:lnTo>
                <a:lnTo>
                  <a:pt x="83422" y="6122"/>
                </a:lnTo>
                <a:lnTo>
                  <a:pt x="66737" y="0"/>
                </a:lnTo>
                <a:lnTo>
                  <a:pt x="40427" y="0"/>
                </a:lnTo>
                <a:lnTo>
                  <a:pt x="0" y="3673"/>
                </a:lnTo>
                <a:lnTo>
                  <a:pt x="27593" y="119387"/>
                </a:lnTo>
              </a:path>
            </a:pathLst>
          </a:custGeom>
          <a:solidFill>
            <a:srgbClr val="FFFFFF"/>
          </a:solidFill>
          <a:ln cap="rnd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5173662" y="4675187"/>
            <a:ext cx="1492250" cy="12017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72" y="0"/>
                </a:lnTo>
                <a:lnTo>
                  <a:pt x="119872" y="119841"/>
                </a:lnTo>
                <a:lnTo>
                  <a:pt x="0" y="119841"/>
                </a:lnTo>
                <a:lnTo>
                  <a:pt x="0" y="0"/>
                </a:lnTo>
              </a:path>
            </a:pathLst>
          </a:custGeom>
          <a:solidFill>
            <a:srgbClr val="018001"/>
          </a:solidFill>
          <a:ln cap="rnd" cmpd="sng" w="12700">
            <a:solidFill>
              <a:srgbClr val="0985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5238750" y="4724400"/>
            <a:ext cx="1360487" cy="10953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59" y="0"/>
                </a:lnTo>
                <a:lnTo>
                  <a:pt x="119859" y="119826"/>
                </a:lnTo>
                <a:lnTo>
                  <a:pt x="0" y="11982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cap="rnd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5468937" y="4878387"/>
            <a:ext cx="898524" cy="801686"/>
          </a:xfrm>
          <a:custGeom>
            <a:pathLst>
              <a:path extrusionOk="0" h="120000" w="120000">
                <a:moveTo>
                  <a:pt x="119787" y="0"/>
                </a:moveTo>
                <a:lnTo>
                  <a:pt x="116819" y="0"/>
                </a:lnTo>
                <a:lnTo>
                  <a:pt x="115759" y="4039"/>
                </a:lnTo>
                <a:lnTo>
                  <a:pt x="112367" y="7603"/>
                </a:lnTo>
                <a:lnTo>
                  <a:pt x="105371" y="7603"/>
                </a:lnTo>
                <a:lnTo>
                  <a:pt x="98162" y="5940"/>
                </a:lnTo>
                <a:lnTo>
                  <a:pt x="83321" y="1425"/>
                </a:lnTo>
                <a:lnTo>
                  <a:pt x="69540" y="0"/>
                </a:lnTo>
                <a:lnTo>
                  <a:pt x="51519" y="2376"/>
                </a:lnTo>
                <a:lnTo>
                  <a:pt x="34134" y="8316"/>
                </a:lnTo>
                <a:lnTo>
                  <a:pt x="20141" y="18772"/>
                </a:lnTo>
                <a:lnTo>
                  <a:pt x="9540" y="31366"/>
                </a:lnTo>
                <a:lnTo>
                  <a:pt x="2120" y="46574"/>
                </a:lnTo>
                <a:lnTo>
                  <a:pt x="0" y="62970"/>
                </a:lnTo>
                <a:lnTo>
                  <a:pt x="2120" y="77940"/>
                </a:lnTo>
                <a:lnTo>
                  <a:pt x="8904" y="91960"/>
                </a:lnTo>
                <a:lnTo>
                  <a:pt x="18657" y="104079"/>
                </a:lnTo>
                <a:lnTo>
                  <a:pt x="32014" y="112396"/>
                </a:lnTo>
                <a:lnTo>
                  <a:pt x="48975" y="117386"/>
                </a:lnTo>
                <a:lnTo>
                  <a:pt x="68268" y="119762"/>
                </a:lnTo>
                <a:lnTo>
                  <a:pt x="82261" y="118099"/>
                </a:lnTo>
                <a:lnTo>
                  <a:pt x="94770" y="115722"/>
                </a:lnTo>
                <a:lnTo>
                  <a:pt x="106219" y="110495"/>
                </a:lnTo>
                <a:lnTo>
                  <a:pt x="116819" y="102415"/>
                </a:lnTo>
                <a:lnTo>
                  <a:pt x="116819" y="91960"/>
                </a:lnTo>
                <a:lnTo>
                  <a:pt x="106219" y="102415"/>
                </a:lnTo>
                <a:lnTo>
                  <a:pt x="96254" y="108831"/>
                </a:lnTo>
                <a:lnTo>
                  <a:pt x="86077" y="112158"/>
                </a:lnTo>
                <a:lnTo>
                  <a:pt x="74628" y="112396"/>
                </a:lnTo>
                <a:lnTo>
                  <a:pt x="61696" y="111445"/>
                </a:lnTo>
                <a:lnTo>
                  <a:pt x="51095" y="106455"/>
                </a:lnTo>
                <a:lnTo>
                  <a:pt x="43462" y="99326"/>
                </a:lnTo>
                <a:lnTo>
                  <a:pt x="38162" y="87683"/>
                </a:lnTo>
                <a:lnTo>
                  <a:pt x="34558" y="73663"/>
                </a:lnTo>
                <a:lnTo>
                  <a:pt x="34134" y="57980"/>
                </a:lnTo>
                <a:lnTo>
                  <a:pt x="35618" y="43722"/>
                </a:lnTo>
                <a:lnTo>
                  <a:pt x="40494" y="31128"/>
                </a:lnTo>
                <a:lnTo>
                  <a:pt x="46007" y="20673"/>
                </a:lnTo>
                <a:lnTo>
                  <a:pt x="54699" y="13782"/>
                </a:lnTo>
                <a:lnTo>
                  <a:pt x="64664" y="9267"/>
                </a:lnTo>
                <a:lnTo>
                  <a:pt x="75689" y="7603"/>
                </a:lnTo>
                <a:lnTo>
                  <a:pt x="90106" y="9742"/>
                </a:lnTo>
                <a:lnTo>
                  <a:pt x="101342" y="16396"/>
                </a:lnTo>
                <a:lnTo>
                  <a:pt x="110883" y="26376"/>
                </a:lnTo>
                <a:lnTo>
                  <a:pt x="116819" y="40158"/>
                </a:lnTo>
                <a:lnTo>
                  <a:pt x="119787" y="40158"/>
                </a:lnTo>
                <a:lnTo>
                  <a:pt x="119787" y="0"/>
                </a:lnTo>
              </a:path>
            </a:pathLst>
          </a:custGeom>
          <a:solidFill>
            <a:srgbClr val="018001"/>
          </a:solidFill>
          <a:ln cap="rnd" cmpd="sng" w="12700">
            <a:solidFill>
              <a:srgbClr val="0985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6732586" y="4724400"/>
            <a:ext cx="1358899" cy="10953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59" y="0"/>
                </a:lnTo>
                <a:lnTo>
                  <a:pt x="119859" y="119826"/>
                </a:lnTo>
                <a:lnTo>
                  <a:pt x="0" y="11982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cap="rnd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6938961" y="4899025"/>
            <a:ext cx="941386" cy="762000"/>
          </a:xfrm>
          <a:custGeom>
            <a:pathLst>
              <a:path extrusionOk="0" h="120000" w="120000">
                <a:moveTo>
                  <a:pt x="0" y="119750"/>
                </a:moveTo>
                <a:lnTo>
                  <a:pt x="69814" y="119750"/>
                </a:lnTo>
                <a:lnTo>
                  <a:pt x="80539" y="116000"/>
                </a:lnTo>
                <a:lnTo>
                  <a:pt x="90657" y="113500"/>
                </a:lnTo>
                <a:lnTo>
                  <a:pt x="97740" y="107750"/>
                </a:lnTo>
                <a:lnTo>
                  <a:pt x="104418" y="101500"/>
                </a:lnTo>
                <a:lnTo>
                  <a:pt x="111096" y="93750"/>
                </a:lnTo>
                <a:lnTo>
                  <a:pt x="115548" y="84000"/>
                </a:lnTo>
                <a:lnTo>
                  <a:pt x="118785" y="72250"/>
                </a:lnTo>
                <a:lnTo>
                  <a:pt x="119797" y="60500"/>
                </a:lnTo>
                <a:lnTo>
                  <a:pt x="116964" y="43250"/>
                </a:lnTo>
                <a:lnTo>
                  <a:pt x="111096" y="27500"/>
                </a:lnTo>
                <a:lnTo>
                  <a:pt x="100775" y="15000"/>
                </a:lnTo>
                <a:lnTo>
                  <a:pt x="86812" y="5500"/>
                </a:lnTo>
                <a:lnTo>
                  <a:pt x="71635" y="1750"/>
                </a:lnTo>
                <a:lnTo>
                  <a:pt x="52613" y="0"/>
                </a:lnTo>
                <a:lnTo>
                  <a:pt x="0" y="0"/>
                </a:lnTo>
                <a:lnTo>
                  <a:pt x="0" y="3250"/>
                </a:lnTo>
                <a:lnTo>
                  <a:pt x="3237" y="3250"/>
                </a:lnTo>
                <a:lnTo>
                  <a:pt x="8094" y="3500"/>
                </a:lnTo>
                <a:lnTo>
                  <a:pt x="10927" y="5000"/>
                </a:lnTo>
                <a:lnTo>
                  <a:pt x="13760" y="6750"/>
                </a:lnTo>
                <a:lnTo>
                  <a:pt x="15379" y="8500"/>
                </a:lnTo>
                <a:lnTo>
                  <a:pt x="16188" y="13250"/>
                </a:lnTo>
                <a:lnTo>
                  <a:pt x="16188" y="107750"/>
                </a:lnTo>
                <a:lnTo>
                  <a:pt x="15379" y="111750"/>
                </a:lnTo>
                <a:lnTo>
                  <a:pt x="13760" y="113750"/>
                </a:lnTo>
                <a:lnTo>
                  <a:pt x="10927" y="116000"/>
                </a:lnTo>
                <a:lnTo>
                  <a:pt x="8094" y="117000"/>
                </a:lnTo>
                <a:lnTo>
                  <a:pt x="0" y="117000"/>
                </a:lnTo>
                <a:lnTo>
                  <a:pt x="0" y="119750"/>
                </a:lnTo>
              </a:path>
            </a:pathLst>
          </a:custGeom>
          <a:solidFill>
            <a:srgbClr val="0000FF"/>
          </a:solidFill>
          <a:ln cap="rnd" cmpd="sng" w="127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7294561" y="4941887"/>
            <a:ext cx="331786" cy="68262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1906"/>
                </a:lnTo>
                <a:lnTo>
                  <a:pt x="1722" y="114976"/>
                </a:lnTo>
                <a:lnTo>
                  <a:pt x="2870" y="116651"/>
                </a:lnTo>
                <a:lnTo>
                  <a:pt x="6889" y="119441"/>
                </a:lnTo>
                <a:lnTo>
                  <a:pt x="16076" y="119720"/>
                </a:lnTo>
                <a:lnTo>
                  <a:pt x="28708" y="119720"/>
                </a:lnTo>
                <a:lnTo>
                  <a:pt x="60861" y="116651"/>
                </a:lnTo>
                <a:lnTo>
                  <a:pt x="89569" y="109116"/>
                </a:lnTo>
                <a:lnTo>
                  <a:pt x="112535" y="89023"/>
                </a:lnTo>
                <a:lnTo>
                  <a:pt x="119425" y="60558"/>
                </a:lnTo>
                <a:lnTo>
                  <a:pt x="114258" y="37674"/>
                </a:lnTo>
                <a:lnTo>
                  <a:pt x="98755" y="18976"/>
                </a:lnTo>
                <a:lnTo>
                  <a:pt x="78660" y="9488"/>
                </a:lnTo>
                <a:lnTo>
                  <a:pt x="59712" y="2790"/>
                </a:lnTo>
                <a:lnTo>
                  <a:pt x="35023" y="27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cap="rnd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Second Model: The Production Possibilities Frontier</a:t>
            </a: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Concepts illustrated by the production possibilities frontier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Trade-offs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Opportunity cost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 growth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457200" y="317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Figure 3 A Shift in the Production Possibilities Frontier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1797050" y="1052512"/>
            <a:ext cx="5603874" cy="5206999"/>
          </a:xfrm>
          <a:prstGeom prst="rect">
            <a:avLst/>
          </a:prstGeom>
          <a:solidFill>
            <a:srgbClr val="F3F6F9"/>
          </a:solidFill>
          <a:ln cap="flat" cmpd="sng" w="21907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1797050" y="1052512"/>
            <a:ext cx="5603874" cy="5206999"/>
          </a:xfrm>
          <a:prstGeom prst="rect">
            <a:avLst/>
          </a:prstGeom>
          <a:solidFill>
            <a:srgbClr val="F2F4F8"/>
          </a:solidFill>
          <a:ln cap="flat" cmpd="sng" w="20002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1797050" y="1052512"/>
            <a:ext cx="5603874" cy="5206999"/>
          </a:xfrm>
          <a:prstGeom prst="rect">
            <a:avLst/>
          </a:prstGeom>
          <a:solidFill>
            <a:srgbClr val="F1F4F7"/>
          </a:solidFill>
          <a:ln cap="flat" cmpd="sng" w="17937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1797050" y="1052512"/>
            <a:ext cx="5603874" cy="5206999"/>
          </a:xfrm>
          <a:prstGeom prst="rect">
            <a:avLst/>
          </a:prstGeom>
          <a:solidFill>
            <a:srgbClr val="F0F2F5"/>
          </a:solidFill>
          <a:ln cap="flat" cmpd="sng" w="16032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1797050" y="1052512"/>
            <a:ext cx="5603874" cy="5206999"/>
          </a:xfrm>
          <a:prstGeom prst="rect">
            <a:avLst/>
          </a:prstGeom>
          <a:solidFill>
            <a:srgbClr val="EEF1F4"/>
          </a:solidFill>
          <a:ln cap="flat" cmpd="sng" w="139700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1797050" y="1052512"/>
            <a:ext cx="5603874" cy="5206999"/>
          </a:xfrm>
          <a:prstGeom prst="rect">
            <a:avLst/>
          </a:prstGeom>
          <a:solidFill>
            <a:srgbClr val="EDEFF3"/>
          </a:solidFill>
          <a:ln cap="flat" cmpd="sng" w="11905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1797050" y="1052512"/>
            <a:ext cx="5603874" cy="5206999"/>
          </a:xfrm>
          <a:prstGeom prst="rect">
            <a:avLst/>
          </a:prstGeom>
          <a:solidFill>
            <a:srgbClr val="EBEEF2"/>
          </a:solidFill>
          <a:ln cap="flat" cmpd="sng" w="10000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1797050" y="1052512"/>
            <a:ext cx="5603874" cy="5206999"/>
          </a:xfrm>
          <a:prstGeom prst="rect">
            <a:avLst/>
          </a:prstGeom>
          <a:solidFill>
            <a:srgbClr val="EAECF1"/>
          </a:solidFill>
          <a:ln cap="flat" cmpd="sng" w="7937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1797050" y="1052512"/>
            <a:ext cx="5603874" cy="5206999"/>
          </a:xfrm>
          <a:prstGeom prst="rect">
            <a:avLst/>
          </a:prstGeom>
          <a:solidFill>
            <a:srgbClr val="E9EBF0"/>
          </a:solidFill>
          <a:ln cap="flat" cmpd="sng" w="6032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1797050" y="1052512"/>
            <a:ext cx="5603874" cy="5206999"/>
          </a:xfrm>
          <a:prstGeom prst="rect">
            <a:avLst/>
          </a:prstGeom>
          <a:solidFill>
            <a:srgbClr val="E7EAEF"/>
          </a:solidFill>
          <a:ln cap="flat" cmpd="sng" w="396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1797050" y="1052512"/>
            <a:ext cx="5603874" cy="5206999"/>
          </a:xfrm>
          <a:prstGeom prst="rect">
            <a:avLst/>
          </a:prstGeom>
          <a:solidFill>
            <a:srgbClr val="E6E9EF"/>
          </a:solidFill>
          <a:ln cap="flat" cmpd="sng" w="2062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1717675" y="952500"/>
            <a:ext cx="5583236" cy="520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1717675" y="3095625"/>
            <a:ext cx="3789361" cy="3063874"/>
          </a:xfrm>
          <a:custGeom>
            <a:pathLst>
              <a:path extrusionOk="0" h="120000" w="120000">
                <a:moveTo>
                  <a:pt x="120000" y="120000"/>
                </a:moveTo>
                <a:cubicBezTo>
                  <a:pt x="96631" y="32156"/>
                  <a:pt x="56842" y="8627"/>
                  <a:pt x="0" y="0"/>
                </a:cubicBezTo>
              </a:path>
            </a:pathLst>
          </a:custGeom>
          <a:noFill/>
          <a:ln cap="flat" cmpd="sng" w="60325">
            <a:solidFill>
              <a:srgbClr val="0069B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1698625" y="933450"/>
            <a:ext cx="5603874" cy="522605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7" name="Shape 477"/>
          <p:cNvCxnSpPr/>
          <p:nvPr/>
        </p:nvCxnSpPr>
        <p:spPr>
          <a:xfrm flipH="1" rot="10800000">
            <a:off x="2994025" y="2971799"/>
            <a:ext cx="282574" cy="323850"/>
          </a:xfrm>
          <a:prstGeom prst="straightConnector1">
            <a:avLst/>
          </a:prstGeom>
          <a:noFill/>
          <a:ln cap="flat" cmpd="sng" w="20700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sp>
        <p:nvSpPr>
          <p:cNvPr id="478" name="Shape 478"/>
          <p:cNvSpPr txBox="1"/>
          <p:nvPr/>
        </p:nvSpPr>
        <p:spPr>
          <a:xfrm>
            <a:off x="6194425" y="6130925"/>
            <a:ext cx="1139825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of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5799137" y="6330950"/>
            <a:ext cx="1538286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Cars Produced</a:t>
            </a:r>
          </a:p>
        </p:txBody>
      </p:sp>
      <p:grpSp>
        <p:nvGrpSpPr>
          <p:cNvPr id="480" name="Shape 480"/>
          <p:cNvGrpSpPr/>
          <p:nvPr/>
        </p:nvGrpSpPr>
        <p:grpSpPr>
          <a:xfrm>
            <a:off x="1052512" y="4027487"/>
            <a:ext cx="3311525" cy="2465387"/>
            <a:chOff x="1052512" y="4027487"/>
            <a:chExt cx="3311525" cy="2465387"/>
          </a:xfrm>
        </p:grpSpPr>
        <p:sp>
          <p:nvSpPr>
            <p:cNvPr id="481" name="Shape 481"/>
            <p:cNvSpPr/>
            <p:nvPr/>
          </p:nvSpPr>
          <p:spPr>
            <a:xfrm>
              <a:off x="1717675" y="4137025"/>
              <a:ext cx="2613025" cy="20224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06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 txBox="1"/>
            <p:nvPr/>
          </p:nvSpPr>
          <p:spPr>
            <a:xfrm>
              <a:off x="1052512" y="4027487"/>
              <a:ext cx="542925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2,200</a:t>
              </a:r>
            </a:p>
          </p:txBody>
        </p:sp>
        <p:sp>
          <p:nvSpPr>
            <p:cNvPr id="483" name="Shape 483"/>
            <p:cNvSpPr txBox="1"/>
            <p:nvPr/>
          </p:nvSpPr>
          <p:spPr>
            <a:xfrm>
              <a:off x="4002087" y="6234112"/>
              <a:ext cx="361950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600</a:t>
              </a:r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1052512" y="3806825"/>
            <a:ext cx="3760787" cy="2686049"/>
            <a:chOff x="1052512" y="3806825"/>
            <a:chExt cx="3760787" cy="2686049"/>
          </a:xfrm>
        </p:grpSpPr>
        <p:sp>
          <p:nvSpPr>
            <p:cNvPr id="485" name="Shape 485"/>
            <p:cNvSpPr/>
            <p:nvPr/>
          </p:nvSpPr>
          <p:spPr>
            <a:xfrm>
              <a:off x="1717675" y="3937000"/>
              <a:ext cx="2811461" cy="2222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206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 txBox="1"/>
            <p:nvPr/>
          </p:nvSpPr>
          <p:spPr>
            <a:xfrm>
              <a:off x="1052512" y="3806825"/>
              <a:ext cx="542925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2,300</a:t>
              </a:r>
            </a:p>
          </p:txBody>
        </p:sp>
        <p:sp>
          <p:nvSpPr>
            <p:cNvPr id="487" name="Shape 487"/>
            <p:cNvSpPr txBox="1"/>
            <p:nvPr/>
          </p:nvSpPr>
          <p:spPr>
            <a:xfrm>
              <a:off x="4451350" y="6234112"/>
              <a:ext cx="361950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650</a:t>
              </a:r>
            </a:p>
          </p:txBody>
        </p:sp>
      </p:grpSp>
      <p:sp>
        <p:nvSpPr>
          <p:cNvPr id="488" name="Shape 488"/>
          <p:cNvSpPr txBox="1"/>
          <p:nvPr/>
        </p:nvSpPr>
        <p:spPr>
          <a:xfrm>
            <a:off x="1468437" y="6259512"/>
            <a:ext cx="2143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grpSp>
        <p:nvGrpSpPr>
          <p:cNvPr id="489" name="Shape 489"/>
          <p:cNvGrpSpPr/>
          <p:nvPr/>
        </p:nvGrpSpPr>
        <p:grpSpPr>
          <a:xfrm>
            <a:off x="1052512" y="1990725"/>
            <a:ext cx="4473575" cy="4168773"/>
            <a:chOff x="1052512" y="1990725"/>
            <a:chExt cx="4473575" cy="4168773"/>
          </a:xfrm>
        </p:grpSpPr>
        <p:sp>
          <p:nvSpPr>
            <p:cNvPr id="490" name="Shape 490"/>
            <p:cNvSpPr/>
            <p:nvPr/>
          </p:nvSpPr>
          <p:spPr>
            <a:xfrm>
              <a:off x="1717675" y="2093911"/>
              <a:ext cx="3808412" cy="4065586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93612" y="39605"/>
                    <a:pt x="68481" y="29556"/>
                    <a:pt x="0" y="0"/>
                  </a:cubicBezTo>
                </a:path>
              </a:pathLst>
            </a:custGeom>
            <a:noFill/>
            <a:ln cap="flat" cmpd="sng" w="60325">
              <a:solidFill>
                <a:srgbClr val="3F00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 txBox="1"/>
            <p:nvPr/>
          </p:nvSpPr>
          <p:spPr>
            <a:xfrm>
              <a:off x="1052512" y="1990725"/>
              <a:ext cx="63658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4,000</a:t>
              </a:r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1052512" y="3008311"/>
            <a:ext cx="4779962" cy="3514725"/>
            <a:chOff x="1052512" y="3008311"/>
            <a:chExt cx="4779962" cy="3514725"/>
          </a:xfrm>
        </p:grpSpPr>
        <p:sp>
          <p:nvSpPr>
            <p:cNvPr id="493" name="Shape 493"/>
            <p:cNvSpPr txBox="1"/>
            <p:nvPr/>
          </p:nvSpPr>
          <p:spPr>
            <a:xfrm>
              <a:off x="1052512" y="3008311"/>
              <a:ext cx="63658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3,000</a:t>
              </a:r>
            </a:p>
          </p:txBody>
        </p:sp>
        <p:sp>
          <p:nvSpPr>
            <p:cNvPr id="494" name="Shape 494"/>
            <p:cNvSpPr txBox="1"/>
            <p:nvPr/>
          </p:nvSpPr>
          <p:spPr>
            <a:xfrm>
              <a:off x="5195887" y="6234112"/>
              <a:ext cx="63658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1,000</a:t>
              </a:r>
            </a:p>
          </p:txBody>
        </p:sp>
      </p:grpSp>
      <p:sp>
        <p:nvSpPr>
          <p:cNvPr id="495" name="Shape 495"/>
          <p:cNvSpPr txBox="1"/>
          <p:nvPr/>
        </p:nvSpPr>
        <p:spPr>
          <a:xfrm>
            <a:off x="455612" y="895350"/>
            <a:ext cx="1227136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of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455612" y="1163637"/>
            <a:ext cx="1227136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Computers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596900" y="1431925"/>
            <a:ext cx="107315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Produced</a:t>
            </a:r>
          </a:p>
        </p:txBody>
      </p:sp>
      <p:grpSp>
        <p:nvGrpSpPr>
          <p:cNvPr id="498" name="Shape 498"/>
          <p:cNvGrpSpPr/>
          <p:nvPr/>
        </p:nvGrpSpPr>
        <p:grpSpPr>
          <a:xfrm>
            <a:off x="4149725" y="4070350"/>
            <a:ext cx="247649" cy="396874"/>
            <a:chOff x="4149725" y="4070350"/>
            <a:chExt cx="247649" cy="396874"/>
          </a:xfrm>
        </p:grpSpPr>
        <p:sp>
          <p:nvSpPr>
            <p:cNvPr id="499" name="Shape 499"/>
            <p:cNvSpPr txBox="1"/>
            <p:nvPr/>
          </p:nvSpPr>
          <p:spPr>
            <a:xfrm>
              <a:off x="4149725" y="4208462"/>
              <a:ext cx="155574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</a:p>
          </p:txBody>
        </p:sp>
        <p:sp>
          <p:nvSpPr>
            <p:cNvPr id="500" name="Shape 500"/>
            <p:cNvSpPr/>
            <p:nvPr/>
          </p:nvSpPr>
          <p:spPr>
            <a:xfrm>
              <a:off x="4260850" y="4070350"/>
              <a:ext cx="136524" cy="1365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1" name="Shape 501"/>
          <p:cNvGrpSpPr/>
          <p:nvPr/>
        </p:nvGrpSpPr>
        <p:grpSpPr>
          <a:xfrm>
            <a:off x="4470400" y="3759200"/>
            <a:ext cx="303212" cy="260349"/>
            <a:chOff x="4470400" y="3759200"/>
            <a:chExt cx="303212" cy="260349"/>
          </a:xfrm>
        </p:grpSpPr>
        <p:sp>
          <p:nvSpPr>
            <p:cNvPr id="502" name="Shape 502"/>
            <p:cNvSpPr/>
            <p:nvPr/>
          </p:nvSpPr>
          <p:spPr>
            <a:xfrm>
              <a:off x="4470400" y="3883025"/>
              <a:ext cx="136524" cy="1365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 txBox="1"/>
            <p:nvPr/>
          </p:nvSpPr>
          <p:spPr>
            <a:xfrm>
              <a:off x="4605337" y="3759200"/>
              <a:ext cx="168274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Microeconomics and Macroeconomics</a:t>
            </a:r>
          </a:p>
        </p:txBody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Times New Roman"/>
              <a:buChar char="•"/>
            </a:pPr>
            <a:r>
              <a:rPr b="0" i="1" lang="en-US" sz="32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Microeconomics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focuses on the individual parts of the economy.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households and firms make decisions and how they interact in specific markets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Times New Roman"/>
              <a:buChar char="•"/>
            </a:pPr>
            <a:r>
              <a:rPr b="0" i="1" lang="en-US" sz="32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Macroeconomics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looks at the economy as a whole.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Economy-wide phenomena, including inflation, unemployment, and economic growth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ECONOMIST AS POLICY ADVISOR</a:t>
            </a:r>
          </a:p>
        </p:txBody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381000" y="1616075"/>
            <a:ext cx="8381999" cy="47085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economists are trying to explain the world, they are scientists.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economists are trying to change the world, they are policy advisors.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Positive versus Normative Analysis</a:t>
            </a:r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Times New Roman"/>
              <a:buChar char="•"/>
            </a:pPr>
            <a:r>
              <a:rPr b="0" i="1" lang="en-US" sz="32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statements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statements that attempt to describe the world as it is.	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 descriptive analysis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Times New Roman"/>
              <a:buChar char="•"/>
            </a:pPr>
            <a:r>
              <a:rPr b="0" i="1" lang="en-US" sz="32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Normative statements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statements about how the world should be.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 prescriptive analysis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Positive Versus Normative Analysis</a:t>
            </a:r>
          </a:p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 following positive or normative statements?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increase in the minimum wage will cause a decrease in employment among the least-skilled.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federal budget deficits will cause interest rates to increase.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Shape 53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Shape 536"/>
          <p:cNvSpPr txBox="1"/>
          <p:nvPr/>
        </p:nvSpPr>
        <p:spPr>
          <a:xfrm>
            <a:off x="249237" y="1449387"/>
            <a:ext cx="609599" cy="15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9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8101011" y="1317625"/>
            <a:ext cx="609599" cy="15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9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6165850" y="4594225"/>
            <a:ext cx="609599" cy="15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9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2836861" y="4794250"/>
            <a:ext cx="609599" cy="15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9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Positive Versus Normative Analysis</a:t>
            </a:r>
          </a:p>
        </p:txBody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 following positive or normative statements?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income gains from a higher minimum wage are worth more than any slight reductions in employment.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NORMATIVE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governments should be allowed to collect from tobacco companies the costs of treating smoking-related illnesses among the poor.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NORMATIVE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 txBox="1"/>
          <p:nvPr/>
        </p:nvSpPr>
        <p:spPr>
          <a:xfrm>
            <a:off x="414337" y="2690811"/>
            <a:ext cx="609599" cy="15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9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8115300" y="933450"/>
            <a:ext cx="609599" cy="15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9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7723186" y="4730750"/>
            <a:ext cx="609599" cy="15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9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Shape 55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Shape 557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WHY ECONOMISTS DISAGREE</a:t>
            </a:r>
          </a:p>
        </p:txBody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may disagree about the validity of alternative positive theories about how the world works.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may have different values and, therefore, different normative views about what policy should try to accomplish.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Economic Models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Economists use models to simplify reality in order to improve our understanding of the world.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Two of the most basic economic models are: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Circular Flow Diagram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Production Possibilities Frontier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First Model: The Circular-Flow Diagram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32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circular-flow diagram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visual model of the economy that shows how dollars flow through markets among households and firms.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Figure 1 The Circular Flow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681161" y="1201737"/>
            <a:ext cx="5802311" cy="5270499"/>
          </a:xfrm>
          <a:prstGeom prst="rect">
            <a:avLst/>
          </a:prstGeom>
          <a:solidFill>
            <a:srgbClr val="F3F6F9"/>
          </a:solidFill>
          <a:ln cap="flat" cmpd="sng" w="14762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1681161" y="1201737"/>
            <a:ext cx="5802311" cy="5270499"/>
          </a:xfrm>
          <a:prstGeom prst="rect">
            <a:avLst/>
          </a:prstGeom>
          <a:solidFill>
            <a:srgbClr val="F2F4F8"/>
          </a:solidFill>
          <a:ln cap="flat" cmpd="sng" w="13492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1681161" y="1201737"/>
            <a:ext cx="5802311" cy="5270499"/>
          </a:xfrm>
          <a:prstGeom prst="rect">
            <a:avLst/>
          </a:prstGeom>
          <a:solidFill>
            <a:srgbClr val="F1F4F7"/>
          </a:solidFill>
          <a:ln cap="flat" cmpd="sng" w="12065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1681161" y="1201737"/>
            <a:ext cx="5802311" cy="5270499"/>
          </a:xfrm>
          <a:prstGeom prst="rect">
            <a:avLst/>
          </a:prstGeom>
          <a:solidFill>
            <a:srgbClr val="F0F2F5"/>
          </a:solidFill>
          <a:ln cap="flat" cmpd="sng" w="10795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1681161" y="1201737"/>
            <a:ext cx="5802311" cy="5270499"/>
          </a:xfrm>
          <a:prstGeom prst="rect">
            <a:avLst/>
          </a:prstGeom>
          <a:solidFill>
            <a:srgbClr val="EEF1F4"/>
          </a:solidFill>
          <a:ln cap="flat" cmpd="sng" w="93650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1681161" y="1201737"/>
            <a:ext cx="5802311" cy="5270499"/>
          </a:xfrm>
          <a:prstGeom prst="rect">
            <a:avLst/>
          </a:prstGeom>
          <a:solidFill>
            <a:srgbClr val="EDEFF3"/>
          </a:solidFill>
          <a:ln cap="flat" cmpd="sng" w="8095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1681161" y="1201737"/>
            <a:ext cx="5802311" cy="5270499"/>
          </a:xfrm>
          <a:prstGeom prst="rect">
            <a:avLst/>
          </a:prstGeom>
          <a:solidFill>
            <a:srgbClr val="EBEEF2"/>
          </a:solidFill>
          <a:ln cap="flat" cmpd="sng" w="6667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1681161" y="1201737"/>
            <a:ext cx="5802311" cy="5270499"/>
          </a:xfrm>
          <a:prstGeom prst="rect">
            <a:avLst/>
          </a:prstGeom>
          <a:solidFill>
            <a:srgbClr val="EAECF1"/>
          </a:solidFill>
          <a:ln cap="flat" cmpd="sng" w="5397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681161" y="1201737"/>
            <a:ext cx="5802311" cy="5270499"/>
          </a:xfrm>
          <a:prstGeom prst="rect">
            <a:avLst/>
          </a:prstGeom>
          <a:solidFill>
            <a:srgbClr val="E9EBF0"/>
          </a:solidFill>
          <a:ln cap="flat" cmpd="sng" w="3967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1681161" y="1201737"/>
            <a:ext cx="5802311" cy="5270499"/>
          </a:xfrm>
          <a:prstGeom prst="rect">
            <a:avLst/>
          </a:prstGeom>
          <a:solidFill>
            <a:srgbClr val="E7EAEF"/>
          </a:solidFill>
          <a:ln cap="flat" cmpd="sng" w="269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1681161" y="1201737"/>
            <a:ext cx="5802311" cy="5270499"/>
          </a:xfrm>
          <a:prstGeom prst="rect">
            <a:avLst/>
          </a:prstGeom>
          <a:solidFill>
            <a:srgbClr val="E6E9EF"/>
          </a:solidFill>
          <a:ln cap="flat" cmpd="sng" w="1270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1600200" y="1095375"/>
            <a:ext cx="5803900" cy="528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Shape 256"/>
          <p:cNvGrpSpPr/>
          <p:nvPr/>
        </p:nvGrpSpPr>
        <p:grpSpPr>
          <a:xfrm>
            <a:off x="2460625" y="1847850"/>
            <a:ext cx="1195386" cy="1223961"/>
            <a:chOff x="2460625" y="1847850"/>
            <a:chExt cx="1195386" cy="1223961"/>
          </a:xfrm>
        </p:grpSpPr>
        <p:sp>
          <p:nvSpPr>
            <p:cNvPr id="257" name="Shape 257"/>
            <p:cNvSpPr/>
            <p:nvPr/>
          </p:nvSpPr>
          <p:spPr>
            <a:xfrm>
              <a:off x="2527300" y="1847850"/>
              <a:ext cx="1128711" cy="1062037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75BC4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2460625" y="2855911"/>
              <a:ext cx="134936" cy="215899"/>
            </a:xfrm>
            <a:custGeom>
              <a:pathLst>
                <a:path extrusionOk="0" h="120000" w="120000">
                  <a:moveTo>
                    <a:pt x="60000" y="22500"/>
                  </a:moveTo>
                  <a:cubicBezTo>
                    <a:pt x="120000" y="0"/>
                    <a:pt x="120000" y="0"/>
                    <a:pt x="120000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84000" y="60000"/>
                    <a:pt x="84000" y="60000"/>
                    <a:pt x="84000" y="60000"/>
                  </a:cubicBezTo>
                  <a:cubicBezTo>
                    <a:pt x="72000" y="82500"/>
                    <a:pt x="72000" y="97500"/>
                    <a:pt x="60000" y="120000"/>
                  </a:cubicBezTo>
                  <a:cubicBezTo>
                    <a:pt x="60000" y="97500"/>
                    <a:pt x="48000" y="82500"/>
                    <a:pt x="36000" y="6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0000" y="22500"/>
                  </a:lnTo>
                  <a:close/>
                </a:path>
              </a:pathLst>
            </a:custGeom>
            <a:solidFill>
              <a:srgbClr val="75BC4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Shape 259"/>
          <p:cNvGrpSpPr/>
          <p:nvPr/>
        </p:nvGrpSpPr>
        <p:grpSpPr>
          <a:xfrm>
            <a:off x="2743200" y="1995486"/>
            <a:ext cx="925512" cy="1076324"/>
            <a:chOff x="2743200" y="1995486"/>
            <a:chExt cx="925512" cy="1076324"/>
          </a:xfrm>
        </p:grpSpPr>
        <p:sp>
          <p:nvSpPr>
            <p:cNvPr id="260" name="Shape 260"/>
            <p:cNvSpPr/>
            <p:nvPr/>
          </p:nvSpPr>
          <p:spPr>
            <a:xfrm>
              <a:off x="2743200" y="2062161"/>
              <a:ext cx="765175" cy="100964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E17E2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3454400" y="1995486"/>
              <a:ext cx="214312" cy="134936"/>
            </a:xfrm>
            <a:custGeom>
              <a:pathLst>
                <a:path extrusionOk="0" h="120000" w="120000">
                  <a:moveTo>
                    <a:pt x="22500" y="6000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0000" y="36000"/>
                    <a:pt x="60000" y="36000"/>
                    <a:pt x="60000" y="36000"/>
                  </a:cubicBezTo>
                  <a:cubicBezTo>
                    <a:pt x="75000" y="36000"/>
                    <a:pt x="97500" y="48000"/>
                    <a:pt x="120000" y="60000"/>
                  </a:cubicBezTo>
                  <a:cubicBezTo>
                    <a:pt x="97500" y="60000"/>
                    <a:pt x="75000" y="72000"/>
                    <a:pt x="60000" y="72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108000"/>
                    <a:pt x="0" y="108000"/>
                    <a:pt x="0" y="108000"/>
                  </a:cubicBezTo>
                  <a:lnTo>
                    <a:pt x="22500" y="60000"/>
                  </a:lnTo>
                  <a:close/>
                </a:path>
              </a:pathLst>
            </a:custGeom>
            <a:solidFill>
              <a:srgbClr val="E17E2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Shape 262"/>
          <p:cNvGrpSpPr/>
          <p:nvPr/>
        </p:nvGrpSpPr>
        <p:grpSpPr>
          <a:xfrm>
            <a:off x="2527300" y="4106862"/>
            <a:ext cx="1128712" cy="1303337"/>
            <a:chOff x="2527300" y="4106862"/>
            <a:chExt cx="1128712" cy="1303337"/>
          </a:xfrm>
        </p:grpSpPr>
        <p:sp>
          <p:nvSpPr>
            <p:cNvPr id="263" name="Shape 263"/>
            <p:cNvSpPr/>
            <p:nvPr/>
          </p:nvSpPr>
          <p:spPr>
            <a:xfrm>
              <a:off x="2527300" y="4106862"/>
              <a:ext cx="981074" cy="1236661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75BC4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3441700" y="5276850"/>
              <a:ext cx="214312" cy="133349"/>
            </a:xfrm>
            <a:custGeom>
              <a:pathLst>
                <a:path extrusionOk="0" h="120000" w="120000">
                  <a:moveTo>
                    <a:pt x="22500" y="6000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0000" y="36000"/>
                    <a:pt x="60000" y="36000"/>
                    <a:pt x="60000" y="36000"/>
                  </a:cubicBezTo>
                  <a:cubicBezTo>
                    <a:pt x="82500" y="48000"/>
                    <a:pt x="97500" y="48000"/>
                    <a:pt x="120000" y="60000"/>
                  </a:cubicBezTo>
                  <a:cubicBezTo>
                    <a:pt x="97500" y="72000"/>
                    <a:pt x="82500" y="72000"/>
                    <a:pt x="60000" y="84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22500" y="60000"/>
                  </a:lnTo>
                  <a:close/>
                </a:path>
              </a:pathLst>
            </a:custGeom>
            <a:solidFill>
              <a:srgbClr val="75BC4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Shape 265"/>
          <p:cNvGrpSpPr/>
          <p:nvPr/>
        </p:nvGrpSpPr>
        <p:grpSpPr>
          <a:xfrm>
            <a:off x="2674936" y="4133850"/>
            <a:ext cx="981075" cy="995362"/>
            <a:chOff x="2674936" y="4133850"/>
            <a:chExt cx="981075" cy="995362"/>
          </a:xfrm>
        </p:grpSpPr>
        <p:sp>
          <p:nvSpPr>
            <p:cNvPr id="266" name="Shape 266"/>
            <p:cNvSpPr/>
            <p:nvPr/>
          </p:nvSpPr>
          <p:spPr>
            <a:xfrm>
              <a:off x="2743200" y="4281487"/>
              <a:ext cx="912811" cy="847725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E17E2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674936" y="4133850"/>
              <a:ext cx="134936" cy="214312"/>
            </a:xfrm>
            <a:custGeom>
              <a:pathLst>
                <a:path extrusionOk="0" h="120000" w="120000">
                  <a:moveTo>
                    <a:pt x="60000" y="9750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60000"/>
                    <a:pt x="36000" y="60000"/>
                    <a:pt x="36000" y="60000"/>
                  </a:cubicBezTo>
                  <a:cubicBezTo>
                    <a:pt x="48000" y="37500"/>
                    <a:pt x="60000" y="15000"/>
                    <a:pt x="60000" y="0"/>
                  </a:cubicBezTo>
                  <a:cubicBezTo>
                    <a:pt x="72000" y="15000"/>
                    <a:pt x="72000" y="37500"/>
                    <a:pt x="84000" y="6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60000" y="97500"/>
                  </a:lnTo>
                  <a:close/>
                </a:path>
              </a:pathLst>
            </a:custGeom>
            <a:solidFill>
              <a:srgbClr val="E17E2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Shape 268"/>
          <p:cNvGrpSpPr/>
          <p:nvPr/>
        </p:nvGrpSpPr>
        <p:grpSpPr>
          <a:xfrm>
            <a:off x="5468937" y="1781175"/>
            <a:ext cx="1008061" cy="1290636"/>
            <a:chOff x="5468937" y="1781175"/>
            <a:chExt cx="1008061" cy="1290636"/>
          </a:xfrm>
        </p:grpSpPr>
        <p:sp>
          <p:nvSpPr>
            <p:cNvPr id="269" name="Shape 269"/>
            <p:cNvSpPr/>
            <p:nvPr/>
          </p:nvSpPr>
          <p:spPr>
            <a:xfrm>
              <a:off x="5630862" y="1847850"/>
              <a:ext cx="846136" cy="12239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12700">
              <a:solidFill>
                <a:srgbClr val="75BC4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5468937" y="1781175"/>
              <a:ext cx="215899" cy="133349"/>
            </a:xfrm>
            <a:custGeom>
              <a:pathLst>
                <a:path extrusionOk="0" h="120000" w="120000">
                  <a:moveTo>
                    <a:pt x="97500" y="60000"/>
                  </a:moveTo>
                  <a:cubicBezTo>
                    <a:pt x="120000" y="108000"/>
                    <a:pt x="120000" y="108000"/>
                    <a:pt x="120000" y="108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60000" y="72000"/>
                    <a:pt x="60000" y="72000"/>
                    <a:pt x="60000" y="72000"/>
                  </a:cubicBezTo>
                  <a:cubicBezTo>
                    <a:pt x="37500" y="72000"/>
                    <a:pt x="22500" y="60000"/>
                    <a:pt x="0" y="60000"/>
                  </a:cubicBezTo>
                  <a:cubicBezTo>
                    <a:pt x="22500" y="48000"/>
                    <a:pt x="37500" y="36000"/>
                    <a:pt x="60000" y="3600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97500" y="60000"/>
                  </a:lnTo>
                  <a:close/>
                </a:path>
              </a:pathLst>
            </a:custGeom>
            <a:solidFill>
              <a:srgbClr val="75BC4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5456237" y="2062161"/>
            <a:ext cx="858837" cy="1009649"/>
            <a:chOff x="5456237" y="2062161"/>
            <a:chExt cx="858837" cy="1009649"/>
          </a:xfrm>
        </p:grpSpPr>
        <p:sp>
          <p:nvSpPr>
            <p:cNvPr id="272" name="Shape 272"/>
            <p:cNvSpPr/>
            <p:nvPr/>
          </p:nvSpPr>
          <p:spPr>
            <a:xfrm>
              <a:off x="5456237" y="2062161"/>
              <a:ext cx="804861" cy="8477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E17E2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6194425" y="2855911"/>
              <a:ext cx="120649" cy="215899"/>
            </a:xfrm>
            <a:custGeom>
              <a:pathLst>
                <a:path extrusionOk="0" h="120000" w="120000">
                  <a:moveTo>
                    <a:pt x="66666" y="22500"/>
                  </a:moveTo>
                  <a:cubicBezTo>
                    <a:pt x="120000" y="0"/>
                    <a:pt x="120000" y="0"/>
                    <a:pt x="120000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80000" y="60000"/>
                    <a:pt x="80000" y="60000"/>
                    <a:pt x="80000" y="60000"/>
                  </a:cubicBezTo>
                  <a:cubicBezTo>
                    <a:pt x="80000" y="82500"/>
                    <a:pt x="66666" y="105000"/>
                    <a:pt x="66666" y="120000"/>
                  </a:cubicBezTo>
                  <a:cubicBezTo>
                    <a:pt x="53333" y="105000"/>
                    <a:pt x="40000" y="82500"/>
                    <a:pt x="40000" y="6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6666" y="22500"/>
                  </a:lnTo>
                  <a:close/>
                </a:path>
              </a:pathLst>
            </a:custGeom>
            <a:solidFill>
              <a:srgbClr val="E17E2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5468937" y="4119562"/>
            <a:ext cx="1062037" cy="1223962"/>
            <a:chOff x="5468937" y="4119562"/>
            <a:chExt cx="1062037" cy="1223962"/>
          </a:xfrm>
        </p:grpSpPr>
        <p:sp>
          <p:nvSpPr>
            <p:cNvPr id="275" name="Shape 275"/>
            <p:cNvSpPr/>
            <p:nvPr/>
          </p:nvSpPr>
          <p:spPr>
            <a:xfrm>
              <a:off x="5468937" y="4281487"/>
              <a:ext cx="1008062" cy="1062037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75BC4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6408737" y="4119562"/>
              <a:ext cx="122237" cy="215899"/>
            </a:xfrm>
            <a:custGeom>
              <a:pathLst>
                <a:path extrusionOk="0" h="120000" w="120000">
                  <a:moveTo>
                    <a:pt x="66666" y="10500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40000" y="60000"/>
                    <a:pt x="40000" y="60000"/>
                    <a:pt x="40000" y="60000"/>
                  </a:cubicBezTo>
                  <a:cubicBezTo>
                    <a:pt x="40000" y="45000"/>
                    <a:pt x="53333" y="22500"/>
                    <a:pt x="66666" y="0"/>
                  </a:cubicBezTo>
                  <a:cubicBezTo>
                    <a:pt x="66666" y="22500"/>
                    <a:pt x="80000" y="45000"/>
                    <a:pt x="80000" y="6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66666" y="105000"/>
                  </a:lnTo>
                  <a:close/>
                </a:path>
              </a:pathLst>
            </a:custGeom>
            <a:solidFill>
              <a:srgbClr val="75BC4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5468937" y="4119562"/>
            <a:ext cx="792161" cy="1076324"/>
            <a:chOff x="5468937" y="4119562"/>
            <a:chExt cx="792161" cy="1076324"/>
          </a:xfrm>
        </p:grpSpPr>
        <p:sp>
          <p:nvSpPr>
            <p:cNvPr id="278" name="Shape 278"/>
            <p:cNvSpPr/>
            <p:nvPr/>
          </p:nvSpPr>
          <p:spPr>
            <a:xfrm>
              <a:off x="5630862" y="4119562"/>
              <a:ext cx="630236" cy="1009649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E17E2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5468937" y="5060950"/>
              <a:ext cx="215899" cy="134936"/>
            </a:xfrm>
            <a:custGeom>
              <a:pathLst>
                <a:path extrusionOk="0" h="120000" w="120000">
                  <a:moveTo>
                    <a:pt x="97500" y="6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60000" y="84000"/>
                    <a:pt x="60000" y="84000"/>
                    <a:pt x="60000" y="84000"/>
                  </a:cubicBezTo>
                  <a:cubicBezTo>
                    <a:pt x="45000" y="72000"/>
                    <a:pt x="22500" y="72000"/>
                    <a:pt x="0" y="60000"/>
                  </a:cubicBezTo>
                  <a:cubicBezTo>
                    <a:pt x="22500" y="48000"/>
                    <a:pt x="45000" y="48000"/>
                    <a:pt x="60000" y="3600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97500" y="60000"/>
                  </a:lnTo>
                  <a:close/>
                </a:path>
              </a:pathLst>
            </a:custGeom>
            <a:solidFill>
              <a:srgbClr val="E17E2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0" name="Shape 280"/>
          <p:cNvCxnSpPr/>
          <p:nvPr/>
        </p:nvCxnSpPr>
        <p:spPr>
          <a:xfrm>
            <a:off x="5603875" y="5719762"/>
            <a:ext cx="268286" cy="1587"/>
          </a:xfrm>
          <a:prstGeom prst="straightConnector1">
            <a:avLst/>
          </a:prstGeom>
          <a:noFill/>
          <a:ln cap="flat" cmpd="sng" w="12700">
            <a:solidFill>
              <a:srgbClr val="E17E26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81" name="Shape 281"/>
          <p:cNvSpPr/>
          <p:nvPr/>
        </p:nvSpPr>
        <p:spPr>
          <a:xfrm>
            <a:off x="5818187" y="5653087"/>
            <a:ext cx="215899" cy="134936"/>
          </a:xfrm>
          <a:custGeom>
            <a:pathLst>
              <a:path extrusionOk="0" h="120000" w="120000">
                <a:moveTo>
                  <a:pt x="22500" y="6000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60000" y="36000"/>
                  <a:pt x="60000" y="36000"/>
                  <a:pt x="60000" y="36000"/>
                </a:cubicBezTo>
                <a:cubicBezTo>
                  <a:pt x="75000" y="48000"/>
                  <a:pt x="97500" y="48000"/>
                  <a:pt x="120000" y="60000"/>
                </a:cubicBezTo>
                <a:cubicBezTo>
                  <a:pt x="97500" y="72000"/>
                  <a:pt x="75000" y="72000"/>
                  <a:pt x="60000" y="84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0" y="120000"/>
                  <a:pt x="0" y="120000"/>
                  <a:pt x="0" y="120000"/>
                </a:cubicBezTo>
                <a:lnTo>
                  <a:pt x="22500" y="60000"/>
                </a:lnTo>
                <a:close/>
              </a:path>
            </a:pathLst>
          </a:custGeom>
          <a:solidFill>
            <a:srgbClr val="E17E26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Shape 282"/>
          <p:cNvCxnSpPr/>
          <p:nvPr/>
        </p:nvCxnSpPr>
        <p:spPr>
          <a:xfrm>
            <a:off x="5603875" y="6110287"/>
            <a:ext cx="268286" cy="1587"/>
          </a:xfrm>
          <a:prstGeom prst="straightConnector1">
            <a:avLst/>
          </a:prstGeom>
          <a:noFill/>
          <a:ln cap="flat" cmpd="sng" w="12700">
            <a:solidFill>
              <a:srgbClr val="75BC40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83" name="Shape 283"/>
          <p:cNvSpPr/>
          <p:nvPr/>
        </p:nvSpPr>
        <p:spPr>
          <a:xfrm>
            <a:off x="5818187" y="6042025"/>
            <a:ext cx="215899" cy="134936"/>
          </a:xfrm>
          <a:custGeom>
            <a:pathLst>
              <a:path extrusionOk="0" h="120000" w="120000">
                <a:moveTo>
                  <a:pt x="22500" y="6000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60000" y="36000"/>
                  <a:pt x="60000" y="36000"/>
                  <a:pt x="60000" y="36000"/>
                </a:cubicBezTo>
                <a:cubicBezTo>
                  <a:pt x="75000" y="48000"/>
                  <a:pt x="97500" y="60000"/>
                  <a:pt x="120000" y="60000"/>
                </a:cubicBezTo>
                <a:cubicBezTo>
                  <a:pt x="97500" y="72000"/>
                  <a:pt x="75000" y="72000"/>
                  <a:pt x="60000" y="84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0" y="120000"/>
                  <a:pt x="0" y="120000"/>
                  <a:pt x="0" y="120000"/>
                </a:cubicBezTo>
                <a:lnTo>
                  <a:pt x="22500" y="60000"/>
                </a:lnTo>
                <a:close/>
              </a:path>
            </a:pathLst>
          </a:custGeom>
          <a:solidFill>
            <a:srgbClr val="75BC4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5761037" y="1674811"/>
            <a:ext cx="531811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Spending</a:t>
            </a:r>
          </a:p>
        </p:txBody>
      </p:sp>
      <p:grpSp>
        <p:nvGrpSpPr>
          <p:cNvPr id="285" name="Shape 285"/>
          <p:cNvGrpSpPr/>
          <p:nvPr/>
        </p:nvGrpSpPr>
        <p:grpSpPr>
          <a:xfrm>
            <a:off x="5537200" y="2062161"/>
            <a:ext cx="615949" cy="477838"/>
            <a:chOff x="5537200" y="2062161"/>
            <a:chExt cx="615949" cy="477838"/>
          </a:xfrm>
        </p:grpSpPr>
        <p:sp>
          <p:nvSpPr>
            <p:cNvPr id="286" name="Shape 286"/>
            <p:cNvSpPr txBox="1"/>
            <p:nvPr/>
          </p:nvSpPr>
          <p:spPr>
            <a:xfrm>
              <a:off x="5537200" y="2062161"/>
              <a:ext cx="615949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Goods and</a:t>
              </a:r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5537200" y="2224086"/>
              <a:ext cx="465137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services</a:t>
              </a:r>
            </a:p>
          </p:txBody>
        </p:sp>
        <p:sp>
          <p:nvSpPr>
            <p:cNvPr id="288" name="Shape 288"/>
            <p:cNvSpPr txBox="1"/>
            <p:nvPr/>
          </p:nvSpPr>
          <p:spPr>
            <a:xfrm>
              <a:off x="5537200" y="2387600"/>
              <a:ext cx="384174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bought</a:t>
              </a:r>
            </a:p>
          </p:txBody>
        </p:sp>
      </p:grpSp>
      <p:sp>
        <p:nvSpPr>
          <p:cNvPr id="289" name="Shape 289"/>
          <p:cNvSpPr txBox="1"/>
          <p:nvPr/>
        </p:nvSpPr>
        <p:spPr>
          <a:xfrm>
            <a:off x="3063875" y="1682750"/>
            <a:ext cx="504824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</a:p>
        </p:txBody>
      </p:sp>
      <p:grpSp>
        <p:nvGrpSpPr>
          <p:cNvPr id="290" name="Shape 290"/>
          <p:cNvGrpSpPr/>
          <p:nvPr/>
        </p:nvGrpSpPr>
        <p:grpSpPr>
          <a:xfrm>
            <a:off x="2998786" y="2070100"/>
            <a:ext cx="709612" cy="477836"/>
            <a:chOff x="2998786" y="2070100"/>
            <a:chExt cx="709612" cy="477836"/>
          </a:xfrm>
        </p:grpSpPr>
        <p:sp>
          <p:nvSpPr>
            <p:cNvPr id="291" name="Shape 291"/>
            <p:cNvSpPr txBox="1"/>
            <p:nvPr/>
          </p:nvSpPr>
          <p:spPr>
            <a:xfrm>
              <a:off x="2998786" y="2070100"/>
              <a:ext cx="371474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Goods</a:t>
              </a:r>
            </a:p>
          </p:txBody>
        </p:sp>
        <p:sp>
          <p:nvSpPr>
            <p:cNvPr id="292" name="Shape 292"/>
            <p:cNvSpPr txBox="1"/>
            <p:nvPr/>
          </p:nvSpPr>
          <p:spPr>
            <a:xfrm>
              <a:off x="2998786" y="2232025"/>
              <a:ext cx="709612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and services</a:t>
              </a:r>
            </a:p>
          </p:txBody>
        </p:sp>
        <p:sp>
          <p:nvSpPr>
            <p:cNvPr id="293" name="Shape 293"/>
            <p:cNvSpPr txBox="1"/>
            <p:nvPr/>
          </p:nvSpPr>
          <p:spPr>
            <a:xfrm>
              <a:off x="2998786" y="2395536"/>
              <a:ext cx="231775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sold</a:t>
              </a:r>
            </a:p>
          </p:txBody>
        </p:sp>
      </p:grpSp>
      <p:grpSp>
        <p:nvGrpSpPr>
          <p:cNvPr id="294" name="Shape 294"/>
          <p:cNvGrpSpPr/>
          <p:nvPr/>
        </p:nvGrpSpPr>
        <p:grpSpPr>
          <a:xfrm>
            <a:off x="5549900" y="4773612"/>
            <a:ext cx="665161" cy="315912"/>
            <a:chOff x="5549900" y="4773612"/>
            <a:chExt cx="665161" cy="315912"/>
          </a:xfrm>
        </p:grpSpPr>
        <p:sp>
          <p:nvSpPr>
            <p:cNvPr id="295" name="Shape 295"/>
            <p:cNvSpPr txBox="1"/>
            <p:nvPr/>
          </p:nvSpPr>
          <p:spPr>
            <a:xfrm>
              <a:off x="5549900" y="4773612"/>
              <a:ext cx="665161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Labor, land,</a:t>
              </a:r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5578475" y="4937125"/>
              <a:ext cx="609599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and capital</a:t>
              </a:r>
            </a:p>
          </p:txBody>
        </p:sp>
      </p:grpSp>
      <p:sp>
        <p:nvSpPr>
          <p:cNvPr id="297" name="Shape 297"/>
          <p:cNvSpPr txBox="1"/>
          <p:nvPr/>
        </p:nvSpPr>
        <p:spPr>
          <a:xfrm>
            <a:off x="5622925" y="5356225"/>
            <a:ext cx="414337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Income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097587" y="5621337"/>
            <a:ext cx="96836" cy="187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159500" y="5653087"/>
            <a:ext cx="923924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Flow of inputs 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5992812" y="5784850"/>
            <a:ext cx="96836" cy="187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6270625" y="5816600"/>
            <a:ext cx="657224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outputs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6097587" y="5980112"/>
            <a:ext cx="96836" cy="187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6159500" y="6011862"/>
            <a:ext cx="925511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Flow of dollars</a:t>
            </a:r>
          </a:p>
        </p:txBody>
      </p:sp>
      <p:grpSp>
        <p:nvGrpSpPr>
          <p:cNvPr id="304" name="Shape 304"/>
          <p:cNvGrpSpPr/>
          <p:nvPr/>
        </p:nvGrpSpPr>
        <p:grpSpPr>
          <a:xfrm>
            <a:off x="2874961" y="4806950"/>
            <a:ext cx="588962" cy="314324"/>
            <a:chOff x="2874961" y="4806950"/>
            <a:chExt cx="588962" cy="314324"/>
          </a:xfrm>
        </p:grpSpPr>
        <p:sp>
          <p:nvSpPr>
            <p:cNvPr id="305" name="Shape 305"/>
            <p:cNvSpPr txBox="1"/>
            <p:nvPr/>
          </p:nvSpPr>
          <p:spPr>
            <a:xfrm>
              <a:off x="2890836" y="4806950"/>
              <a:ext cx="561975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Factors of</a:t>
              </a:r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2874961" y="4968875"/>
              <a:ext cx="588962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production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2619375" y="5356225"/>
            <a:ext cx="715962" cy="314324"/>
            <a:chOff x="2619375" y="5356225"/>
            <a:chExt cx="715962" cy="314324"/>
          </a:xfrm>
        </p:grpSpPr>
        <p:sp>
          <p:nvSpPr>
            <p:cNvPr id="308" name="Shape 308"/>
            <p:cNvSpPr txBox="1"/>
            <p:nvPr/>
          </p:nvSpPr>
          <p:spPr>
            <a:xfrm>
              <a:off x="2619375" y="5356225"/>
              <a:ext cx="715962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Wages, rent,</a:t>
              </a:r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x="2619375" y="5518150"/>
              <a:ext cx="525462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and profit</a:t>
              </a:r>
            </a:p>
          </p:txBody>
        </p:sp>
      </p:grpSp>
      <p:sp>
        <p:nvSpPr>
          <p:cNvPr id="310" name="Shape 310"/>
          <p:cNvSpPr txBox="1"/>
          <p:nvPr/>
        </p:nvSpPr>
        <p:spPr>
          <a:xfrm>
            <a:off x="2212975" y="3535362"/>
            <a:ext cx="96836" cy="187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2168525" y="3697287"/>
            <a:ext cx="96836" cy="187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2212975" y="3860800"/>
            <a:ext cx="96836" cy="187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2168525" y="4022725"/>
            <a:ext cx="96836" cy="187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314" name="Shape 314"/>
          <p:cNvGrpSpPr/>
          <p:nvPr/>
        </p:nvGrpSpPr>
        <p:grpSpPr>
          <a:xfrm>
            <a:off x="1816100" y="3071811"/>
            <a:ext cx="1652586" cy="1035049"/>
            <a:chOff x="1816100" y="3071811"/>
            <a:chExt cx="1652586" cy="1035049"/>
          </a:xfrm>
        </p:grpSpPr>
        <p:sp>
          <p:nvSpPr>
            <p:cNvPr id="315" name="Shape 315"/>
            <p:cNvSpPr txBox="1"/>
            <p:nvPr/>
          </p:nvSpPr>
          <p:spPr>
            <a:xfrm>
              <a:off x="1816100" y="3071811"/>
              <a:ext cx="1652586" cy="1035049"/>
            </a:xfrm>
            <a:prstGeom prst="rect">
              <a:avLst/>
            </a:prstGeom>
            <a:solidFill>
              <a:srgbClr val="B4D9F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 txBox="1"/>
            <p:nvPr/>
          </p:nvSpPr>
          <p:spPr>
            <a:xfrm>
              <a:off x="2444750" y="3219450"/>
              <a:ext cx="395287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FIRMS</a:t>
              </a:r>
            </a:p>
          </p:txBody>
        </p:sp>
        <p:sp>
          <p:nvSpPr>
            <p:cNvPr id="317" name="Shape 317"/>
            <p:cNvSpPr txBox="1"/>
            <p:nvPr/>
          </p:nvSpPr>
          <p:spPr>
            <a:xfrm>
              <a:off x="2146300" y="3382962"/>
              <a:ext cx="984250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Produce and sell</a:t>
              </a:r>
            </a:p>
          </p:txBody>
        </p:sp>
        <p:sp>
          <p:nvSpPr>
            <p:cNvPr id="318" name="Shape 318"/>
            <p:cNvSpPr txBox="1"/>
            <p:nvPr/>
          </p:nvSpPr>
          <p:spPr>
            <a:xfrm>
              <a:off x="2190750" y="3544887"/>
              <a:ext cx="1087437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goods and services</a:t>
              </a:r>
            </a:p>
          </p:txBody>
        </p:sp>
        <p:sp>
          <p:nvSpPr>
            <p:cNvPr id="319" name="Shape 319"/>
            <p:cNvSpPr txBox="1"/>
            <p:nvPr/>
          </p:nvSpPr>
          <p:spPr>
            <a:xfrm>
              <a:off x="2146300" y="3708400"/>
              <a:ext cx="1174749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Hire and use factors</a:t>
              </a:r>
            </a:p>
          </p:txBody>
        </p:sp>
        <p:sp>
          <p:nvSpPr>
            <p:cNvPr id="320" name="Shape 320"/>
            <p:cNvSpPr txBox="1"/>
            <p:nvPr/>
          </p:nvSpPr>
          <p:spPr>
            <a:xfrm>
              <a:off x="2190750" y="3870325"/>
              <a:ext cx="728661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of production</a:t>
              </a:r>
            </a:p>
          </p:txBody>
        </p:sp>
      </p:grpSp>
      <p:sp>
        <p:nvSpPr>
          <p:cNvPr id="321" name="Shape 321"/>
          <p:cNvSpPr txBox="1"/>
          <p:nvPr/>
        </p:nvSpPr>
        <p:spPr>
          <a:xfrm>
            <a:off x="5597525" y="3535362"/>
            <a:ext cx="96836" cy="187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5553075" y="3697287"/>
            <a:ext cx="96836" cy="187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597525" y="3860800"/>
            <a:ext cx="96836" cy="187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5553075" y="4022725"/>
            <a:ext cx="96836" cy="187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325" name="Shape 325"/>
          <p:cNvGrpSpPr/>
          <p:nvPr/>
        </p:nvGrpSpPr>
        <p:grpSpPr>
          <a:xfrm>
            <a:off x="5537200" y="3071811"/>
            <a:ext cx="1650999" cy="1035049"/>
            <a:chOff x="5537200" y="3071811"/>
            <a:chExt cx="1650999" cy="1035049"/>
          </a:xfrm>
        </p:grpSpPr>
        <p:sp>
          <p:nvSpPr>
            <p:cNvPr id="326" name="Shape 326"/>
            <p:cNvSpPr txBox="1"/>
            <p:nvPr/>
          </p:nvSpPr>
          <p:spPr>
            <a:xfrm>
              <a:off x="5537200" y="3071811"/>
              <a:ext cx="1650999" cy="1035049"/>
            </a:xfrm>
            <a:prstGeom prst="rect">
              <a:avLst/>
            </a:prstGeom>
            <a:solidFill>
              <a:srgbClr val="B4D9F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5821362" y="3376612"/>
              <a:ext cx="1054100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Buy and consume</a:t>
              </a:r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5872162" y="3538537"/>
              <a:ext cx="1087437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goods and services</a:t>
              </a:r>
            </a:p>
          </p:txBody>
        </p:sp>
        <p:sp>
          <p:nvSpPr>
            <p:cNvPr id="329" name="Shape 329"/>
            <p:cNvSpPr txBox="1"/>
            <p:nvPr/>
          </p:nvSpPr>
          <p:spPr>
            <a:xfrm>
              <a:off x="5821362" y="3702050"/>
              <a:ext cx="1189037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Own and sell factors</a:t>
              </a:r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5872162" y="3863975"/>
              <a:ext cx="728661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of production</a:t>
              </a:r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x="5918200" y="3213100"/>
              <a:ext cx="887411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HOUSEHOLDS</a:t>
              </a:r>
            </a:p>
          </p:txBody>
        </p:sp>
      </p:grpSp>
      <p:sp>
        <p:nvSpPr>
          <p:cNvPr id="332" name="Shape 332"/>
          <p:cNvSpPr txBox="1"/>
          <p:nvPr/>
        </p:nvSpPr>
        <p:spPr>
          <a:xfrm>
            <a:off x="4084637" y="5348287"/>
            <a:ext cx="96836" cy="187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4084637" y="5511800"/>
            <a:ext cx="96836" cy="187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334" name="Shape 334"/>
          <p:cNvGrpSpPr/>
          <p:nvPr/>
        </p:nvGrpSpPr>
        <p:grpSpPr>
          <a:xfrm>
            <a:off x="3656012" y="4591050"/>
            <a:ext cx="1827211" cy="1290636"/>
            <a:chOff x="3656012" y="4591050"/>
            <a:chExt cx="1827211" cy="1290636"/>
          </a:xfrm>
        </p:grpSpPr>
        <p:sp>
          <p:nvSpPr>
            <p:cNvPr id="335" name="Shape 335"/>
            <p:cNvSpPr/>
            <p:nvPr/>
          </p:nvSpPr>
          <p:spPr>
            <a:xfrm>
              <a:off x="3656012" y="4591050"/>
              <a:ext cx="1827211" cy="1290636"/>
            </a:xfrm>
            <a:prstGeom prst="ellipse">
              <a:avLst/>
            </a:prstGeom>
            <a:solidFill>
              <a:srgbClr val="FAF1E2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4235450" y="5348287"/>
              <a:ext cx="936624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Households sell</a:t>
              </a:r>
            </a:p>
          </p:txBody>
        </p:sp>
        <p:sp>
          <p:nvSpPr>
            <p:cNvPr id="337" name="Shape 337"/>
            <p:cNvSpPr txBox="1"/>
            <p:nvPr/>
          </p:nvSpPr>
          <p:spPr>
            <a:xfrm>
              <a:off x="4235450" y="5511800"/>
              <a:ext cx="601661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Firms buy</a:t>
              </a:r>
            </a:p>
          </p:txBody>
        </p:sp>
        <p:grpSp>
          <p:nvGrpSpPr>
            <p:cNvPr id="338" name="Shape 338"/>
            <p:cNvGrpSpPr/>
            <p:nvPr/>
          </p:nvGrpSpPr>
          <p:grpSpPr>
            <a:xfrm>
              <a:off x="3716337" y="4818061"/>
              <a:ext cx="1706561" cy="477837"/>
              <a:chOff x="3713162" y="4768850"/>
              <a:chExt cx="1706561" cy="477837"/>
            </a:xfrm>
          </p:grpSpPr>
          <p:sp>
            <p:nvSpPr>
              <p:cNvPr id="339" name="Shape 339"/>
              <p:cNvSpPr txBox="1"/>
              <p:nvPr/>
            </p:nvSpPr>
            <p:spPr>
              <a:xfrm>
                <a:off x="4273550" y="4768850"/>
                <a:ext cx="612775" cy="152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MARKETS</a:t>
                </a:r>
              </a:p>
            </p:txBody>
          </p:sp>
          <p:sp>
            <p:nvSpPr>
              <p:cNvPr id="340" name="Shape 340"/>
              <p:cNvSpPr txBox="1"/>
              <p:nvPr/>
            </p:nvSpPr>
            <p:spPr>
              <a:xfrm>
                <a:off x="4452937" y="4932362"/>
                <a:ext cx="268286" cy="152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FOR</a:t>
                </a:r>
              </a:p>
            </p:txBody>
          </p:sp>
          <p:sp>
            <p:nvSpPr>
              <p:cNvPr id="341" name="Shape 341"/>
              <p:cNvSpPr txBox="1"/>
              <p:nvPr/>
            </p:nvSpPr>
            <p:spPr>
              <a:xfrm>
                <a:off x="3713162" y="5094287"/>
                <a:ext cx="1706561" cy="152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FACTORS OF PRODUCTION</a:t>
                </a:r>
              </a:p>
            </p:txBody>
          </p:sp>
        </p:grpSp>
      </p:grpSp>
      <p:sp>
        <p:nvSpPr>
          <p:cNvPr id="342" name="Shape 342"/>
          <p:cNvSpPr txBox="1"/>
          <p:nvPr/>
        </p:nvSpPr>
        <p:spPr>
          <a:xfrm>
            <a:off x="4084637" y="2343150"/>
            <a:ext cx="96836" cy="187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4084637" y="2505075"/>
            <a:ext cx="96836" cy="187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344" name="Shape 344"/>
          <p:cNvGrpSpPr/>
          <p:nvPr/>
        </p:nvGrpSpPr>
        <p:grpSpPr>
          <a:xfrm>
            <a:off x="3656012" y="1309687"/>
            <a:ext cx="1827211" cy="1277936"/>
            <a:chOff x="3656012" y="1309687"/>
            <a:chExt cx="1827211" cy="1277936"/>
          </a:xfrm>
        </p:grpSpPr>
        <p:sp>
          <p:nvSpPr>
            <p:cNvPr id="345" name="Shape 345"/>
            <p:cNvSpPr/>
            <p:nvPr/>
          </p:nvSpPr>
          <p:spPr>
            <a:xfrm>
              <a:off x="3656012" y="1309687"/>
              <a:ext cx="1827211" cy="1277936"/>
            </a:xfrm>
            <a:prstGeom prst="ellipse">
              <a:avLst/>
            </a:prstGeom>
            <a:solidFill>
              <a:srgbClr val="FAF1E2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4191000" y="2012950"/>
              <a:ext cx="588962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Firms sell</a:t>
              </a:r>
            </a:p>
          </p:txBody>
        </p:sp>
        <p:sp>
          <p:nvSpPr>
            <p:cNvPr id="347" name="Shape 347"/>
            <p:cNvSpPr txBox="1"/>
            <p:nvPr/>
          </p:nvSpPr>
          <p:spPr>
            <a:xfrm>
              <a:off x="4191000" y="2174875"/>
              <a:ext cx="949324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Households buy</a:t>
              </a:r>
            </a:p>
          </p:txBody>
        </p:sp>
        <p:sp>
          <p:nvSpPr>
            <p:cNvPr id="348" name="Shape 348"/>
            <p:cNvSpPr txBox="1"/>
            <p:nvPr/>
          </p:nvSpPr>
          <p:spPr>
            <a:xfrm>
              <a:off x="4259262" y="1524000"/>
              <a:ext cx="612775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MARKETS</a:t>
              </a:r>
            </a:p>
          </p:txBody>
        </p:sp>
        <p:sp>
          <p:nvSpPr>
            <p:cNvPr id="349" name="Shape 349"/>
            <p:cNvSpPr txBox="1"/>
            <p:nvPr/>
          </p:nvSpPr>
          <p:spPr>
            <a:xfrm>
              <a:off x="4433887" y="1687511"/>
              <a:ext cx="268286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</a:t>
              </a:r>
            </a:p>
          </p:txBody>
        </p:sp>
        <p:sp>
          <p:nvSpPr>
            <p:cNvPr id="350" name="Shape 350"/>
            <p:cNvSpPr txBox="1"/>
            <p:nvPr/>
          </p:nvSpPr>
          <p:spPr>
            <a:xfrm>
              <a:off x="3827462" y="1849436"/>
              <a:ext cx="1449386" cy="15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GOODS AND SERVICES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First Model: The Circular-Flow Diagram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Firms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Produce and sell goods and services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Hire and use factors of production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Households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Buy and consume goods and services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Own and sell factors of production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First Model: The Circular-Flow Diagram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Markets for Goods and Services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Firms sell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Households buy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Markets for Factors of Production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Households sell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Firms buy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First Model: The Circular-Flow Diagram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Factors of Production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Inputs used to produce goods and services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Land, labor, and capital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Second Model: The Production Possibilities Frontier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32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production possibilities frontier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graph that shows the combinations of output that the economy can possibly produce given the available factors of production and the available production technology.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457200" y="-2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Figure 2 The Production Possibilities Frontier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919286" y="1047750"/>
            <a:ext cx="6324600" cy="5165724"/>
          </a:xfrm>
          <a:prstGeom prst="rect">
            <a:avLst/>
          </a:prstGeom>
          <a:solidFill>
            <a:srgbClr val="F3F6F9"/>
          </a:solidFill>
          <a:ln cap="flat" cmpd="sng" w="25082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1919286" y="1047750"/>
            <a:ext cx="6324600" cy="5165724"/>
          </a:xfrm>
          <a:prstGeom prst="rect">
            <a:avLst/>
          </a:prstGeom>
          <a:solidFill>
            <a:srgbClr val="F2F4F8"/>
          </a:solidFill>
          <a:ln cap="flat" cmpd="sng" w="228600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1919286" y="1047750"/>
            <a:ext cx="6324600" cy="5165724"/>
          </a:xfrm>
          <a:prstGeom prst="rect">
            <a:avLst/>
          </a:prstGeom>
          <a:solidFill>
            <a:srgbClr val="F1F4F7"/>
          </a:solidFill>
          <a:ln cap="flat" cmpd="sng" w="20477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1919286" y="1047750"/>
            <a:ext cx="6324600" cy="5165724"/>
          </a:xfrm>
          <a:prstGeom prst="rect">
            <a:avLst/>
          </a:prstGeom>
          <a:solidFill>
            <a:srgbClr val="F0F2F5"/>
          </a:solidFill>
          <a:ln cap="flat" cmpd="sng" w="18255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1919286" y="1047750"/>
            <a:ext cx="6324600" cy="5165724"/>
          </a:xfrm>
          <a:prstGeom prst="rect">
            <a:avLst/>
          </a:prstGeom>
          <a:solidFill>
            <a:srgbClr val="EEF1F4"/>
          </a:solidFill>
          <a:ln cap="flat" cmpd="sng" w="1603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1919286" y="1047750"/>
            <a:ext cx="6324600" cy="5165724"/>
          </a:xfrm>
          <a:prstGeom prst="rect">
            <a:avLst/>
          </a:prstGeom>
          <a:solidFill>
            <a:srgbClr val="EDEFF3"/>
          </a:solidFill>
          <a:ln cap="flat" cmpd="sng" w="13652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919286" y="1047750"/>
            <a:ext cx="6324600" cy="5165724"/>
          </a:xfrm>
          <a:prstGeom prst="rect">
            <a:avLst/>
          </a:prstGeom>
          <a:solidFill>
            <a:srgbClr val="EBEEF2"/>
          </a:solidFill>
          <a:ln cap="flat" cmpd="sng" w="11430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1919286" y="1047750"/>
            <a:ext cx="6324600" cy="5165724"/>
          </a:xfrm>
          <a:prstGeom prst="rect">
            <a:avLst/>
          </a:prstGeom>
          <a:solidFill>
            <a:srgbClr val="EAECF1"/>
          </a:solidFill>
          <a:ln cap="flat" cmpd="sng" w="9207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1919286" y="1047750"/>
            <a:ext cx="6324600" cy="5165724"/>
          </a:xfrm>
          <a:prstGeom prst="rect">
            <a:avLst/>
          </a:prstGeom>
          <a:solidFill>
            <a:srgbClr val="E9EBF0"/>
          </a:solidFill>
          <a:ln cap="flat" cmpd="sng" w="6825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1919286" y="1047750"/>
            <a:ext cx="6324600" cy="5165724"/>
          </a:xfrm>
          <a:prstGeom prst="rect">
            <a:avLst/>
          </a:prstGeom>
          <a:solidFill>
            <a:srgbClr val="E7EAEF"/>
          </a:solidFill>
          <a:ln cap="flat" cmpd="sng" w="4602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1919286" y="1047750"/>
            <a:ext cx="6324600" cy="5165724"/>
          </a:xfrm>
          <a:prstGeom prst="rect">
            <a:avLst/>
          </a:prstGeom>
          <a:solidFill>
            <a:srgbClr val="E6E9EF"/>
          </a:solidFill>
          <a:ln cap="flat" cmpd="sng" w="2222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1827211" y="933450"/>
            <a:ext cx="6302375" cy="51657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1804986" y="2898775"/>
            <a:ext cx="4178300" cy="3200399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97704" y="34285"/>
                  <a:pt x="64918" y="18857"/>
                  <a:pt x="0" y="0"/>
                </a:cubicBezTo>
                <a:close/>
              </a:path>
            </a:pathLst>
          </a:custGeom>
          <a:solidFill>
            <a:srgbClr val="D6EC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1827211" y="2921000"/>
            <a:ext cx="4156075" cy="3178174"/>
          </a:xfrm>
          <a:custGeom>
            <a:pathLst>
              <a:path extrusionOk="0" h="120000" w="120000">
                <a:moveTo>
                  <a:pt x="120000" y="120000"/>
                </a:moveTo>
                <a:cubicBezTo>
                  <a:pt x="94285" y="18129"/>
                  <a:pt x="50109" y="16402"/>
                  <a:pt x="0" y="0"/>
                </a:cubicBezTo>
              </a:path>
            </a:pathLst>
          </a:custGeom>
          <a:noFill/>
          <a:ln cap="flat" cmpd="sng" w="68250">
            <a:solidFill>
              <a:srgbClr val="005EA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1803400" y="933450"/>
            <a:ext cx="6302375" cy="5165724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22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" name="Shape 397"/>
          <p:cNvGrpSpPr/>
          <p:nvPr/>
        </p:nvGrpSpPr>
        <p:grpSpPr>
          <a:xfrm>
            <a:off x="5184775" y="4129087"/>
            <a:ext cx="2284412" cy="962024"/>
            <a:chOff x="5184775" y="4129087"/>
            <a:chExt cx="2284412" cy="962024"/>
          </a:xfrm>
        </p:grpSpPr>
        <p:cxnSp>
          <p:nvCxnSpPr>
            <p:cNvPr id="398" name="Shape 398"/>
            <p:cNvCxnSpPr/>
            <p:nvPr/>
          </p:nvCxnSpPr>
          <p:spPr>
            <a:xfrm>
              <a:off x="5184775" y="4292600"/>
              <a:ext cx="798512" cy="1587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399" name="Shape 399"/>
            <p:cNvSpPr txBox="1"/>
            <p:nvPr/>
          </p:nvSpPr>
          <p:spPr>
            <a:xfrm>
              <a:off x="6083300" y="4129087"/>
              <a:ext cx="1300162" cy="346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Production</a:t>
              </a:r>
            </a:p>
          </p:txBody>
        </p:sp>
        <p:sp>
          <p:nvSpPr>
            <p:cNvPr id="400" name="Shape 400"/>
            <p:cNvSpPr txBox="1"/>
            <p:nvPr/>
          </p:nvSpPr>
          <p:spPr>
            <a:xfrm>
              <a:off x="6083300" y="4437062"/>
              <a:ext cx="1385887" cy="346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possibilities</a:t>
              </a:r>
            </a:p>
          </p:txBody>
        </p:sp>
        <p:sp>
          <p:nvSpPr>
            <p:cNvPr id="401" name="Shape 401"/>
            <p:cNvSpPr txBox="1"/>
            <p:nvPr/>
          </p:nvSpPr>
          <p:spPr>
            <a:xfrm>
              <a:off x="6083300" y="4745037"/>
              <a:ext cx="885825" cy="346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frontier</a:t>
              </a:r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4648200" y="3708400"/>
            <a:ext cx="415924" cy="342900"/>
            <a:chOff x="4635500" y="3721100"/>
            <a:chExt cx="415924" cy="342900"/>
          </a:xfrm>
        </p:grpSpPr>
        <p:sp>
          <p:nvSpPr>
            <p:cNvPr id="403" name="Shape 403"/>
            <p:cNvSpPr/>
            <p:nvPr/>
          </p:nvSpPr>
          <p:spPr>
            <a:xfrm>
              <a:off x="4635500" y="3905250"/>
              <a:ext cx="160337" cy="158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 txBox="1"/>
            <p:nvPr/>
          </p:nvSpPr>
          <p:spPr>
            <a:xfrm>
              <a:off x="4891087" y="3721100"/>
              <a:ext cx="160337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2979736" y="4876800"/>
            <a:ext cx="387350" cy="288925"/>
            <a:chOff x="2992436" y="4876800"/>
            <a:chExt cx="387350" cy="288925"/>
          </a:xfrm>
        </p:grpSpPr>
        <p:sp>
          <p:nvSpPr>
            <p:cNvPr id="406" name="Shape 406"/>
            <p:cNvSpPr/>
            <p:nvPr/>
          </p:nvSpPr>
          <p:spPr>
            <a:xfrm>
              <a:off x="2992436" y="4956175"/>
              <a:ext cx="158750" cy="1603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 txBox="1"/>
            <p:nvPr/>
          </p:nvSpPr>
          <p:spPr>
            <a:xfrm>
              <a:off x="3205161" y="4876800"/>
              <a:ext cx="174625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4191000" y="3459162"/>
            <a:ext cx="325437" cy="331787"/>
            <a:chOff x="4225925" y="3459162"/>
            <a:chExt cx="325437" cy="331787"/>
          </a:xfrm>
        </p:grpSpPr>
        <p:sp>
          <p:nvSpPr>
            <p:cNvPr id="409" name="Shape 409"/>
            <p:cNvSpPr/>
            <p:nvPr/>
          </p:nvSpPr>
          <p:spPr>
            <a:xfrm>
              <a:off x="4225925" y="3630612"/>
              <a:ext cx="158750" cy="1603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 txBox="1"/>
            <p:nvPr/>
          </p:nvSpPr>
          <p:spPr>
            <a:xfrm>
              <a:off x="4391025" y="3459162"/>
              <a:ext cx="160337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</a:p>
          </p:txBody>
        </p:sp>
      </p:grpSp>
      <p:sp>
        <p:nvSpPr>
          <p:cNvPr id="411" name="Shape 411"/>
          <p:cNvSpPr txBox="1"/>
          <p:nvPr/>
        </p:nvSpPr>
        <p:spPr>
          <a:xfrm>
            <a:off x="7250111" y="6064250"/>
            <a:ext cx="127634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of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7148511" y="6302375"/>
            <a:ext cx="17192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Cars Produced</a:t>
            </a:r>
          </a:p>
        </p:txBody>
      </p:sp>
      <p:grpSp>
        <p:nvGrpSpPr>
          <p:cNvPr id="413" name="Shape 413"/>
          <p:cNvGrpSpPr/>
          <p:nvPr/>
        </p:nvGrpSpPr>
        <p:grpSpPr>
          <a:xfrm>
            <a:off x="1065212" y="3582987"/>
            <a:ext cx="3517899" cy="2940049"/>
            <a:chOff x="1065212" y="3582987"/>
            <a:chExt cx="3517899" cy="2940049"/>
          </a:xfrm>
        </p:grpSpPr>
        <p:sp>
          <p:nvSpPr>
            <p:cNvPr id="414" name="Shape 414"/>
            <p:cNvSpPr/>
            <p:nvPr/>
          </p:nvSpPr>
          <p:spPr>
            <a:xfrm>
              <a:off x="1827211" y="3721100"/>
              <a:ext cx="2443161" cy="23780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222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 txBox="1"/>
            <p:nvPr/>
          </p:nvSpPr>
          <p:spPr>
            <a:xfrm>
              <a:off x="1065212" y="3582987"/>
              <a:ext cx="738187" cy="346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2,200</a:t>
              </a:r>
            </a:p>
          </p:txBody>
        </p:sp>
        <p:sp>
          <p:nvSpPr>
            <p:cNvPr id="416" name="Shape 416"/>
            <p:cNvSpPr txBox="1"/>
            <p:nvPr/>
          </p:nvSpPr>
          <p:spPr>
            <a:xfrm>
              <a:off x="4051300" y="6176962"/>
              <a:ext cx="531811" cy="346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600</a:t>
              </a:r>
            </a:p>
          </p:txBody>
        </p:sp>
      </p:grpSp>
      <p:grpSp>
        <p:nvGrpSpPr>
          <p:cNvPr id="417" name="Shape 417"/>
          <p:cNvGrpSpPr/>
          <p:nvPr/>
        </p:nvGrpSpPr>
        <p:grpSpPr>
          <a:xfrm>
            <a:off x="1065212" y="4899025"/>
            <a:ext cx="2317749" cy="1624012"/>
            <a:chOff x="1065212" y="4899025"/>
            <a:chExt cx="2317749" cy="1624012"/>
          </a:xfrm>
        </p:grpSpPr>
        <p:sp>
          <p:nvSpPr>
            <p:cNvPr id="418" name="Shape 418"/>
            <p:cNvSpPr/>
            <p:nvPr/>
          </p:nvSpPr>
          <p:spPr>
            <a:xfrm>
              <a:off x="1827211" y="5048250"/>
              <a:ext cx="1233487" cy="1050924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19999" y="0"/>
                  </a:lnTo>
                  <a:lnTo>
                    <a:pt x="0" y="0"/>
                  </a:lnTo>
                </a:path>
              </a:pathLst>
            </a:custGeom>
            <a:noFill/>
            <a:ln cap="flat" cmpd="sng" w="222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 txBox="1"/>
            <p:nvPr/>
          </p:nvSpPr>
          <p:spPr>
            <a:xfrm>
              <a:off x="1065212" y="4899025"/>
              <a:ext cx="738187" cy="346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1,000</a:t>
              </a:r>
            </a:p>
          </p:txBody>
        </p:sp>
        <p:sp>
          <p:nvSpPr>
            <p:cNvPr id="420" name="Shape 420"/>
            <p:cNvSpPr txBox="1"/>
            <p:nvPr/>
          </p:nvSpPr>
          <p:spPr>
            <a:xfrm>
              <a:off x="2851150" y="6176962"/>
              <a:ext cx="531811" cy="346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</a:p>
          </p:txBody>
        </p:sp>
      </p:grpSp>
      <p:sp>
        <p:nvSpPr>
          <p:cNvPr id="421" name="Shape 421"/>
          <p:cNvSpPr txBox="1"/>
          <p:nvPr/>
        </p:nvSpPr>
        <p:spPr>
          <a:xfrm>
            <a:off x="1735136" y="6176962"/>
            <a:ext cx="254000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grpSp>
        <p:nvGrpSpPr>
          <p:cNvPr id="422" name="Shape 422"/>
          <p:cNvGrpSpPr/>
          <p:nvPr/>
        </p:nvGrpSpPr>
        <p:grpSpPr>
          <a:xfrm>
            <a:off x="1065212" y="3813175"/>
            <a:ext cx="4025899" cy="2709862"/>
            <a:chOff x="1065212" y="3813175"/>
            <a:chExt cx="4025899" cy="2709862"/>
          </a:xfrm>
        </p:grpSpPr>
        <p:sp>
          <p:nvSpPr>
            <p:cNvPr id="423" name="Shape 423"/>
            <p:cNvSpPr/>
            <p:nvPr/>
          </p:nvSpPr>
          <p:spPr>
            <a:xfrm>
              <a:off x="1827211" y="3973512"/>
              <a:ext cx="2900362" cy="212566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22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 txBox="1"/>
            <p:nvPr/>
          </p:nvSpPr>
          <p:spPr>
            <a:xfrm>
              <a:off x="4559300" y="6176962"/>
              <a:ext cx="531811" cy="346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700</a:t>
              </a:r>
            </a:p>
          </p:txBody>
        </p:sp>
        <p:sp>
          <p:nvSpPr>
            <p:cNvPr id="425" name="Shape 425"/>
            <p:cNvSpPr txBox="1"/>
            <p:nvPr/>
          </p:nvSpPr>
          <p:spPr>
            <a:xfrm>
              <a:off x="1065212" y="3813175"/>
              <a:ext cx="738187" cy="346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2,000</a:t>
              </a:r>
            </a:p>
          </p:txBody>
        </p:sp>
      </p:grpSp>
      <p:sp>
        <p:nvSpPr>
          <p:cNvPr id="426" name="Shape 426"/>
          <p:cNvSpPr txBox="1"/>
          <p:nvPr/>
        </p:nvSpPr>
        <p:spPr>
          <a:xfrm>
            <a:off x="1065212" y="2736850"/>
            <a:ext cx="738187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3,000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5667375" y="6176962"/>
            <a:ext cx="738187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381000" y="844550"/>
            <a:ext cx="145414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of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381000" y="1152525"/>
            <a:ext cx="145414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Computers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550862" y="1460500"/>
            <a:ext cx="1277936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Produced</a:t>
            </a:r>
          </a:p>
        </p:txBody>
      </p:sp>
      <p:grpSp>
        <p:nvGrpSpPr>
          <p:cNvPr id="431" name="Shape 431"/>
          <p:cNvGrpSpPr/>
          <p:nvPr/>
        </p:nvGrpSpPr>
        <p:grpSpPr>
          <a:xfrm>
            <a:off x="4591050" y="2759075"/>
            <a:ext cx="450850" cy="288925"/>
            <a:chOff x="4591050" y="2759075"/>
            <a:chExt cx="450850" cy="288925"/>
          </a:xfrm>
        </p:grpSpPr>
        <p:sp>
          <p:nvSpPr>
            <p:cNvPr id="432" name="Shape 432"/>
            <p:cNvSpPr/>
            <p:nvPr/>
          </p:nvSpPr>
          <p:spPr>
            <a:xfrm>
              <a:off x="4591050" y="2830511"/>
              <a:ext cx="158750" cy="1603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 txBox="1"/>
            <p:nvPr/>
          </p:nvSpPr>
          <p:spPr>
            <a:xfrm>
              <a:off x="4867275" y="2759075"/>
              <a:ext cx="174625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etemplate">
  <a:themeElements>
    <a:clrScheme name="3e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