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firstSlideNum="0" strictFirstAndLastChars="0" saveSubsetFonts="1">
  <p:sldMasterIdLst>
    <p:sldMasterId id="2147483705" r:id="rId3"/>
    <p:sldMasterId id="2147483706" r:id="rId4"/>
    <p:sldMasterId id="2147483707" r:id="rId5"/>
    <p:sldMasterId id="2147483708" r:id="rId6"/>
    <p:sldMasterId id="2147483709" r:id="rId7"/>
    <p:sldMasterId id="214748371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Lst>
  <p:sldSz cy="6858000" cx="9144000"/>
  <p:notesSz cx="6797675" cy="9926625"/>
  <p:embeddedFontLst>
    <p:embeddedFont>
      <p:font typeface="Arial Narrow"/>
      <p:regular r:id="rId94"/>
      <p:bold r:id="rId95"/>
      <p:italic r:id="rId96"/>
      <p:boldItalic r:id="rId97"/>
    </p:embeddedFont>
    <p:embeddedFont>
      <p:font typeface="Tahoma"/>
      <p:regular r:id="rId98"/>
      <p:bold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95" Type="http://schemas.openxmlformats.org/officeDocument/2006/relationships/font" Target="fonts/ArialNarrow-bold.fntdata"/><Relationship Id="rId94" Type="http://schemas.openxmlformats.org/officeDocument/2006/relationships/font" Target="fonts/ArialNarrow-regular.fntdata"/><Relationship Id="rId97" Type="http://schemas.openxmlformats.org/officeDocument/2006/relationships/font" Target="fonts/ArialNarrow-boldItalic.fntdata"/><Relationship Id="rId96" Type="http://schemas.openxmlformats.org/officeDocument/2006/relationships/font" Target="fonts/ArialNarrow-italic.fntdata"/><Relationship Id="rId11" Type="http://schemas.openxmlformats.org/officeDocument/2006/relationships/slide" Target="slides/slide2.xml"/><Relationship Id="rId99" Type="http://schemas.openxmlformats.org/officeDocument/2006/relationships/font" Target="fonts/Tahoma-bold.fntdata"/><Relationship Id="rId10" Type="http://schemas.openxmlformats.org/officeDocument/2006/relationships/slide" Target="slides/slide1.xml"/><Relationship Id="rId98" Type="http://schemas.openxmlformats.org/officeDocument/2006/relationships/font" Target="fonts/Tahoma-regular.fntdata"/><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69" Type="http://schemas.openxmlformats.org/officeDocument/2006/relationships/slide" Target="slides/slide6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54" Type="http://schemas.openxmlformats.org/officeDocument/2006/relationships/slide" Target="slides/slide45.xml"/><Relationship Id="rId57" Type="http://schemas.openxmlformats.org/officeDocument/2006/relationships/slide" Target="slides/slide48.xml"/><Relationship Id="rId56" Type="http://schemas.openxmlformats.org/officeDocument/2006/relationships/slide" Target="slides/slide47.xml"/><Relationship Id="rId59" Type="http://schemas.openxmlformats.org/officeDocument/2006/relationships/slide" Target="slides/slide50.xml"/><Relationship Id="rId58"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46399" cy="496886"/>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49687" y="0"/>
            <a:ext cx="2946399" cy="496886"/>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6" name="Shape 6"/>
          <p:cNvSpPr txBox="1"/>
          <p:nvPr>
            <p:ph idx="1" type="body"/>
          </p:nvPr>
        </p:nvSpPr>
        <p:spPr>
          <a:xfrm>
            <a:off x="679450" y="4573587"/>
            <a:ext cx="5438774" cy="4608512"/>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457200" marR="0" rtl="0" algn="l">
              <a:spcBef>
                <a:spcPts val="0"/>
              </a:spcBef>
              <a:buChar char="○"/>
              <a:defRPr b="0" i="0" sz="1800" u="none" cap="none" strike="noStrike"/>
            </a:lvl2pPr>
            <a:lvl3pPr indent="0" lvl="2" marL="914400" marR="0" rtl="0" algn="l">
              <a:spcBef>
                <a:spcPts val="0"/>
              </a:spcBef>
              <a:buChar char="■"/>
              <a:defRPr b="0" i="0" sz="1800" u="none" cap="none" strike="noStrike"/>
            </a:lvl3pPr>
            <a:lvl4pPr indent="0" lvl="3" marL="1371600" marR="0" rtl="0" algn="l">
              <a:spcBef>
                <a:spcPts val="0"/>
              </a:spcBef>
              <a:buChar char="●"/>
              <a:defRPr b="0" i="0" sz="1800" u="none" cap="none" strike="noStrike"/>
            </a:lvl4pPr>
            <a:lvl5pPr indent="0" lvl="4" marL="1828800" marR="0" rtl="0" algn="l">
              <a:spcBef>
                <a:spcPts val="0"/>
              </a:spcBef>
              <a:buChar char="○"/>
              <a:defRPr b="0" i="0" sz="1800" u="none" cap="none" strike="noStrike"/>
            </a:lvl5pPr>
            <a:lvl6pPr indent="0" lvl="5" marL="2286000" marR="0" rtl="0" algn="l">
              <a:spcBef>
                <a:spcPts val="0"/>
              </a:spcBef>
              <a:buChar char="■"/>
              <a:defRPr b="0" i="0" sz="1800" u="none" cap="none" strike="noStrike"/>
            </a:lvl6pPr>
            <a:lvl7pPr indent="0" lvl="6" marL="2743200" marR="0" rtl="0" algn="l">
              <a:spcBef>
                <a:spcPts val="0"/>
              </a:spcBef>
              <a:buChar char="●"/>
              <a:defRPr b="0" i="0" sz="1800" u="none" cap="none" strike="noStrike"/>
            </a:lvl7pPr>
            <a:lvl8pPr indent="0" lvl="7" marL="3200400" marR="0" rtl="0" algn="l">
              <a:spcBef>
                <a:spcPts val="0"/>
              </a:spcBef>
              <a:buChar char="○"/>
              <a:defRPr b="0" i="0" sz="1800" u="none" cap="none" strike="noStrike"/>
            </a:lvl8pPr>
            <a:lvl9pPr indent="0" lvl="8" marL="3657600" marR="0" rtl="0" algn="l">
              <a:spcBef>
                <a:spcPts val="0"/>
              </a:spcBef>
              <a:buChar char="■"/>
              <a:defRPr b="0" i="0" sz="1800" u="none" cap="none" strike="noStrike"/>
            </a:lvl9pPr>
          </a:lstStyle>
          <a:p/>
        </p:txBody>
      </p:sp>
      <p:sp>
        <p:nvSpPr>
          <p:cNvPr id="7" name="Shape 7"/>
          <p:cNvSpPr txBox="1"/>
          <p:nvPr>
            <p:ph idx="11" type="ftr"/>
          </p:nvPr>
        </p:nvSpPr>
        <p:spPr>
          <a:xfrm>
            <a:off x="0" y="9428161"/>
            <a:ext cx="2946399" cy="496886"/>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sng"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49687" y="9428161"/>
            <a:ext cx="2946399" cy="496886"/>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33" name="Shape 23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92" name="Shape 29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312" name="Shape 31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318" name="Shape 318"/>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324" name="Shape 32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370" name="Shape 37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417" name="Shape 41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464" name="Shape 46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511" name="Shape 511"/>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555" name="Shape 55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562" name="Shape 56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39" name="Shape 239"/>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Shape 60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603" name="Shape 60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Shape 608"/>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609" name="Shape 609"/>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672" name="Shape 67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678" name="Shape 678"/>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Shape 74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742" name="Shape 74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Shape 748"/>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749" name="Shape 749"/>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Shape 81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20" name="Shape 82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Shape 82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26" name="Shape 82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Shape 83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34" name="Shape 83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Shape 83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40" name="Shape 84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45" name="Shape 24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Shape 84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46" name="Shape 84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Shape 85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53" name="Shape 85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59" name="Shape 859"/>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Shape 90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04" name="Shape 90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Shape 950"/>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51" name="Shape 951"/>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7" name="Shape 997"/>
        <p:cNvGrpSpPr/>
        <p:nvPr/>
      </p:nvGrpSpPr>
      <p:grpSpPr>
        <a:xfrm>
          <a:off x="0" y="0"/>
          <a:ext cx="0" cy="0"/>
          <a:chOff x="0" y="0"/>
          <a:chExt cx="0" cy="0"/>
        </a:xfrm>
      </p:grpSpPr>
      <p:sp>
        <p:nvSpPr>
          <p:cNvPr id="998" name="Shape 998"/>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99" name="Shape 999"/>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4" name="Shape 1044"/>
        <p:cNvGrpSpPr/>
        <p:nvPr/>
      </p:nvGrpSpPr>
      <p:grpSpPr>
        <a:xfrm>
          <a:off x="0" y="0"/>
          <a:ext cx="0" cy="0"/>
          <a:chOff x="0" y="0"/>
          <a:chExt cx="0" cy="0"/>
        </a:xfrm>
      </p:grpSpPr>
      <p:sp>
        <p:nvSpPr>
          <p:cNvPr id="1045" name="Shape 104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046" name="Shape 104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1" name="Shape 1091"/>
        <p:cNvGrpSpPr/>
        <p:nvPr/>
      </p:nvGrpSpPr>
      <p:grpSpPr>
        <a:xfrm>
          <a:off x="0" y="0"/>
          <a:ext cx="0" cy="0"/>
          <a:chOff x="0" y="0"/>
          <a:chExt cx="0" cy="0"/>
        </a:xfrm>
      </p:grpSpPr>
      <p:sp>
        <p:nvSpPr>
          <p:cNvPr id="1092" name="Shape 109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093" name="Shape 109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7" name="Shape 1097"/>
        <p:cNvGrpSpPr/>
        <p:nvPr/>
      </p:nvGrpSpPr>
      <p:grpSpPr>
        <a:xfrm>
          <a:off x="0" y="0"/>
          <a:ext cx="0" cy="0"/>
          <a:chOff x="0" y="0"/>
          <a:chExt cx="0" cy="0"/>
        </a:xfrm>
      </p:grpSpPr>
      <p:sp>
        <p:nvSpPr>
          <p:cNvPr id="1098" name="Shape 1098"/>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099" name="Shape 1099"/>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Shape 110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106" name="Shape 110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51" name="Shape 251"/>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0" name="Shape 1110"/>
        <p:cNvGrpSpPr/>
        <p:nvPr/>
      </p:nvGrpSpPr>
      <p:grpSpPr>
        <a:xfrm>
          <a:off x="0" y="0"/>
          <a:ext cx="0" cy="0"/>
          <a:chOff x="0" y="0"/>
          <a:chExt cx="0" cy="0"/>
        </a:xfrm>
      </p:grpSpPr>
      <p:sp>
        <p:nvSpPr>
          <p:cNvPr id="1111" name="Shape 111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112" name="Shape 111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Shape 1117"/>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118" name="Shape 1118"/>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5" name="Shape 1185"/>
        <p:cNvGrpSpPr/>
        <p:nvPr/>
      </p:nvGrpSpPr>
      <p:grpSpPr>
        <a:xfrm>
          <a:off x="0" y="0"/>
          <a:ext cx="0" cy="0"/>
          <a:chOff x="0" y="0"/>
          <a:chExt cx="0" cy="0"/>
        </a:xfrm>
      </p:grpSpPr>
      <p:sp>
        <p:nvSpPr>
          <p:cNvPr id="1186" name="Shape 118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187" name="Shape 118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Shape 119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194" name="Shape 119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8" name="Shape 1198"/>
        <p:cNvGrpSpPr/>
        <p:nvPr/>
      </p:nvGrpSpPr>
      <p:grpSpPr>
        <a:xfrm>
          <a:off x="0" y="0"/>
          <a:ext cx="0" cy="0"/>
          <a:chOff x="0" y="0"/>
          <a:chExt cx="0" cy="0"/>
        </a:xfrm>
      </p:grpSpPr>
      <p:sp>
        <p:nvSpPr>
          <p:cNvPr id="1199" name="Shape 119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200" name="Shape 120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4" name="Shape 1204"/>
        <p:cNvGrpSpPr/>
        <p:nvPr/>
      </p:nvGrpSpPr>
      <p:grpSpPr>
        <a:xfrm>
          <a:off x="0" y="0"/>
          <a:ext cx="0" cy="0"/>
          <a:chOff x="0" y="0"/>
          <a:chExt cx="0" cy="0"/>
        </a:xfrm>
      </p:grpSpPr>
      <p:sp>
        <p:nvSpPr>
          <p:cNvPr id="1205" name="Shape 120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206" name="Shape 120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5" name="Shape 1255"/>
        <p:cNvGrpSpPr/>
        <p:nvPr/>
      </p:nvGrpSpPr>
      <p:grpSpPr>
        <a:xfrm>
          <a:off x="0" y="0"/>
          <a:ext cx="0" cy="0"/>
          <a:chOff x="0" y="0"/>
          <a:chExt cx="0" cy="0"/>
        </a:xfrm>
      </p:grpSpPr>
      <p:sp>
        <p:nvSpPr>
          <p:cNvPr id="1256" name="Shape 125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257" name="Shape 125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5" name="Shape 1265"/>
        <p:cNvGrpSpPr/>
        <p:nvPr/>
      </p:nvGrpSpPr>
      <p:grpSpPr>
        <a:xfrm>
          <a:off x="0" y="0"/>
          <a:ext cx="0" cy="0"/>
          <a:chOff x="0" y="0"/>
          <a:chExt cx="0" cy="0"/>
        </a:xfrm>
      </p:grpSpPr>
      <p:sp>
        <p:nvSpPr>
          <p:cNvPr id="1266" name="Shape 126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267" name="Shape 126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1" name="Shape 1271"/>
        <p:cNvGrpSpPr/>
        <p:nvPr/>
      </p:nvGrpSpPr>
      <p:grpSpPr>
        <a:xfrm>
          <a:off x="0" y="0"/>
          <a:ext cx="0" cy="0"/>
          <a:chOff x="0" y="0"/>
          <a:chExt cx="0" cy="0"/>
        </a:xfrm>
      </p:grpSpPr>
      <p:sp>
        <p:nvSpPr>
          <p:cNvPr id="1272" name="Shape 127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273" name="Shape 127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7" name="Shape 1277"/>
        <p:cNvGrpSpPr/>
        <p:nvPr/>
      </p:nvGrpSpPr>
      <p:grpSpPr>
        <a:xfrm>
          <a:off x="0" y="0"/>
          <a:ext cx="0" cy="0"/>
          <a:chOff x="0" y="0"/>
          <a:chExt cx="0" cy="0"/>
        </a:xfrm>
      </p:grpSpPr>
      <p:sp>
        <p:nvSpPr>
          <p:cNvPr id="1278" name="Shape 1278"/>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279" name="Shape 1279"/>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57" name="Shape 25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Shape 128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285" name="Shape 128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3" name="Shape 1333"/>
        <p:cNvGrpSpPr/>
        <p:nvPr/>
      </p:nvGrpSpPr>
      <p:grpSpPr>
        <a:xfrm>
          <a:off x="0" y="0"/>
          <a:ext cx="0" cy="0"/>
          <a:chOff x="0" y="0"/>
          <a:chExt cx="0" cy="0"/>
        </a:xfrm>
      </p:grpSpPr>
      <p:sp>
        <p:nvSpPr>
          <p:cNvPr id="1334" name="Shape 133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335" name="Shape 133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Shape 1397"/>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398" name="Shape 1398"/>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Shape 140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406" name="Shape 140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Shape 141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415" name="Shape 141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2" name="Shape 1462"/>
        <p:cNvGrpSpPr/>
        <p:nvPr/>
      </p:nvGrpSpPr>
      <p:grpSpPr>
        <a:xfrm>
          <a:off x="0" y="0"/>
          <a:ext cx="0" cy="0"/>
          <a:chOff x="0" y="0"/>
          <a:chExt cx="0" cy="0"/>
        </a:xfrm>
      </p:grpSpPr>
      <p:sp>
        <p:nvSpPr>
          <p:cNvPr id="1463" name="Shape 146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464" name="Shape 146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5" name="Shape 1535"/>
        <p:cNvGrpSpPr/>
        <p:nvPr/>
      </p:nvGrpSpPr>
      <p:grpSpPr>
        <a:xfrm>
          <a:off x="0" y="0"/>
          <a:ext cx="0" cy="0"/>
          <a:chOff x="0" y="0"/>
          <a:chExt cx="0" cy="0"/>
        </a:xfrm>
      </p:grpSpPr>
      <p:sp>
        <p:nvSpPr>
          <p:cNvPr id="1536" name="Shape 153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537" name="Shape 153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1" name="Shape 1541"/>
        <p:cNvGrpSpPr/>
        <p:nvPr/>
      </p:nvGrpSpPr>
      <p:grpSpPr>
        <a:xfrm>
          <a:off x="0" y="0"/>
          <a:ext cx="0" cy="0"/>
          <a:chOff x="0" y="0"/>
          <a:chExt cx="0" cy="0"/>
        </a:xfrm>
      </p:grpSpPr>
      <p:sp>
        <p:nvSpPr>
          <p:cNvPr id="1542" name="Shape 154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543" name="Shape 154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Shape 158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584" name="Shape 158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2" name="Shape 1622"/>
        <p:cNvGrpSpPr/>
        <p:nvPr/>
      </p:nvGrpSpPr>
      <p:grpSpPr>
        <a:xfrm>
          <a:off x="0" y="0"/>
          <a:ext cx="0" cy="0"/>
          <a:chOff x="0" y="0"/>
          <a:chExt cx="0" cy="0"/>
        </a:xfrm>
      </p:grpSpPr>
      <p:sp>
        <p:nvSpPr>
          <p:cNvPr id="1623" name="Shape 162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624" name="Shape 162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64" name="Shape 26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2" name="Shape 1632"/>
        <p:cNvGrpSpPr/>
        <p:nvPr/>
      </p:nvGrpSpPr>
      <p:grpSpPr>
        <a:xfrm>
          <a:off x="0" y="0"/>
          <a:ext cx="0" cy="0"/>
          <a:chOff x="0" y="0"/>
          <a:chExt cx="0" cy="0"/>
        </a:xfrm>
      </p:grpSpPr>
      <p:sp>
        <p:nvSpPr>
          <p:cNvPr id="1633" name="Shape 163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634" name="Shape 163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3" name="Shape 1683"/>
        <p:cNvGrpSpPr/>
        <p:nvPr/>
      </p:nvGrpSpPr>
      <p:grpSpPr>
        <a:xfrm>
          <a:off x="0" y="0"/>
          <a:ext cx="0" cy="0"/>
          <a:chOff x="0" y="0"/>
          <a:chExt cx="0" cy="0"/>
        </a:xfrm>
      </p:grpSpPr>
      <p:sp>
        <p:nvSpPr>
          <p:cNvPr id="1684" name="Shape 168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685" name="Shape 168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5" name="Shape 1745"/>
        <p:cNvGrpSpPr/>
        <p:nvPr/>
      </p:nvGrpSpPr>
      <p:grpSpPr>
        <a:xfrm>
          <a:off x="0" y="0"/>
          <a:ext cx="0" cy="0"/>
          <a:chOff x="0" y="0"/>
          <a:chExt cx="0" cy="0"/>
        </a:xfrm>
      </p:grpSpPr>
      <p:sp>
        <p:nvSpPr>
          <p:cNvPr id="1746" name="Shape 174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747" name="Shape 174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3" name="Shape 1753"/>
        <p:cNvGrpSpPr/>
        <p:nvPr/>
      </p:nvGrpSpPr>
      <p:grpSpPr>
        <a:xfrm>
          <a:off x="0" y="0"/>
          <a:ext cx="0" cy="0"/>
          <a:chOff x="0" y="0"/>
          <a:chExt cx="0" cy="0"/>
        </a:xfrm>
      </p:grpSpPr>
      <p:sp>
        <p:nvSpPr>
          <p:cNvPr id="1754" name="Shape 175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755" name="Shape 175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1" name="Shape 1761"/>
        <p:cNvGrpSpPr/>
        <p:nvPr/>
      </p:nvGrpSpPr>
      <p:grpSpPr>
        <a:xfrm>
          <a:off x="0" y="0"/>
          <a:ext cx="0" cy="0"/>
          <a:chOff x="0" y="0"/>
          <a:chExt cx="0" cy="0"/>
        </a:xfrm>
      </p:grpSpPr>
      <p:sp>
        <p:nvSpPr>
          <p:cNvPr id="1762" name="Shape 176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763" name="Shape 176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8" name="Shape 1768"/>
        <p:cNvGrpSpPr/>
        <p:nvPr/>
      </p:nvGrpSpPr>
      <p:grpSpPr>
        <a:xfrm>
          <a:off x="0" y="0"/>
          <a:ext cx="0" cy="0"/>
          <a:chOff x="0" y="0"/>
          <a:chExt cx="0" cy="0"/>
        </a:xfrm>
      </p:grpSpPr>
      <p:sp>
        <p:nvSpPr>
          <p:cNvPr id="1769" name="Shape 176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770" name="Shape 177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1" name="Shape 1801"/>
        <p:cNvGrpSpPr/>
        <p:nvPr/>
      </p:nvGrpSpPr>
      <p:grpSpPr>
        <a:xfrm>
          <a:off x="0" y="0"/>
          <a:ext cx="0" cy="0"/>
          <a:chOff x="0" y="0"/>
          <a:chExt cx="0" cy="0"/>
        </a:xfrm>
      </p:grpSpPr>
      <p:sp>
        <p:nvSpPr>
          <p:cNvPr id="1802" name="Shape 180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803" name="Shape 180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3" name="Shape 1843"/>
        <p:cNvGrpSpPr/>
        <p:nvPr/>
      </p:nvGrpSpPr>
      <p:grpSpPr>
        <a:xfrm>
          <a:off x="0" y="0"/>
          <a:ext cx="0" cy="0"/>
          <a:chOff x="0" y="0"/>
          <a:chExt cx="0" cy="0"/>
        </a:xfrm>
      </p:grpSpPr>
      <p:sp>
        <p:nvSpPr>
          <p:cNvPr id="1844" name="Shape 184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845" name="Shape 184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3" name="Shape 1853"/>
        <p:cNvGrpSpPr/>
        <p:nvPr/>
      </p:nvGrpSpPr>
      <p:grpSpPr>
        <a:xfrm>
          <a:off x="0" y="0"/>
          <a:ext cx="0" cy="0"/>
          <a:chOff x="0" y="0"/>
          <a:chExt cx="0" cy="0"/>
        </a:xfrm>
      </p:grpSpPr>
      <p:sp>
        <p:nvSpPr>
          <p:cNvPr id="1854" name="Shape 185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855" name="Shape 185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2" name="Shape 1862"/>
        <p:cNvGrpSpPr/>
        <p:nvPr/>
      </p:nvGrpSpPr>
      <p:grpSpPr>
        <a:xfrm>
          <a:off x="0" y="0"/>
          <a:ext cx="0" cy="0"/>
          <a:chOff x="0" y="0"/>
          <a:chExt cx="0" cy="0"/>
        </a:xfrm>
      </p:grpSpPr>
      <p:sp>
        <p:nvSpPr>
          <p:cNvPr id="1863" name="Shape 186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864" name="Shape 186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72" name="Shape 27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0" name="Shape 1870"/>
        <p:cNvGrpSpPr/>
        <p:nvPr/>
      </p:nvGrpSpPr>
      <p:grpSpPr>
        <a:xfrm>
          <a:off x="0" y="0"/>
          <a:ext cx="0" cy="0"/>
          <a:chOff x="0" y="0"/>
          <a:chExt cx="0" cy="0"/>
        </a:xfrm>
      </p:grpSpPr>
      <p:sp>
        <p:nvSpPr>
          <p:cNvPr id="1871" name="Shape 187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872" name="Shape 187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8" name="Shape 1878"/>
        <p:cNvGrpSpPr/>
        <p:nvPr/>
      </p:nvGrpSpPr>
      <p:grpSpPr>
        <a:xfrm>
          <a:off x="0" y="0"/>
          <a:ext cx="0" cy="0"/>
          <a:chOff x="0" y="0"/>
          <a:chExt cx="0" cy="0"/>
        </a:xfrm>
      </p:grpSpPr>
      <p:sp>
        <p:nvSpPr>
          <p:cNvPr id="1879" name="Shape 187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880" name="Shape 188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7" name="Shape 1967"/>
        <p:cNvGrpSpPr/>
        <p:nvPr/>
      </p:nvGrpSpPr>
      <p:grpSpPr>
        <a:xfrm>
          <a:off x="0" y="0"/>
          <a:ext cx="0" cy="0"/>
          <a:chOff x="0" y="0"/>
          <a:chExt cx="0" cy="0"/>
        </a:xfrm>
      </p:grpSpPr>
      <p:sp>
        <p:nvSpPr>
          <p:cNvPr id="1968" name="Shape 1968"/>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1969" name="Shape 1969"/>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3" name="Shape 2053"/>
        <p:cNvGrpSpPr/>
        <p:nvPr/>
      </p:nvGrpSpPr>
      <p:grpSpPr>
        <a:xfrm>
          <a:off x="0" y="0"/>
          <a:ext cx="0" cy="0"/>
          <a:chOff x="0" y="0"/>
          <a:chExt cx="0" cy="0"/>
        </a:xfrm>
      </p:grpSpPr>
      <p:sp>
        <p:nvSpPr>
          <p:cNvPr id="2054" name="Shape 205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055" name="Shape 205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1" name="Shape 2061"/>
        <p:cNvGrpSpPr/>
        <p:nvPr/>
      </p:nvGrpSpPr>
      <p:grpSpPr>
        <a:xfrm>
          <a:off x="0" y="0"/>
          <a:ext cx="0" cy="0"/>
          <a:chOff x="0" y="0"/>
          <a:chExt cx="0" cy="0"/>
        </a:xfrm>
      </p:grpSpPr>
      <p:sp>
        <p:nvSpPr>
          <p:cNvPr id="2062" name="Shape 206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063" name="Shape 206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8" name="Shape 2108"/>
        <p:cNvGrpSpPr/>
        <p:nvPr/>
      </p:nvGrpSpPr>
      <p:grpSpPr>
        <a:xfrm>
          <a:off x="0" y="0"/>
          <a:ext cx="0" cy="0"/>
          <a:chOff x="0" y="0"/>
          <a:chExt cx="0" cy="0"/>
        </a:xfrm>
      </p:grpSpPr>
      <p:sp>
        <p:nvSpPr>
          <p:cNvPr id="2109" name="Shape 210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110" name="Shape 211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6" name="Shape 2116"/>
        <p:cNvGrpSpPr/>
        <p:nvPr/>
      </p:nvGrpSpPr>
      <p:grpSpPr>
        <a:xfrm>
          <a:off x="0" y="0"/>
          <a:ext cx="0" cy="0"/>
          <a:chOff x="0" y="0"/>
          <a:chExt cx="0" cy="0"/>
        </a:xfrm>
      </p:grpSpPr>
      <p:sp>
        <p:nvSpPr>
          <p:cNvPr id="2117" name="Shape 2117"/>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118" name="Shape 2118"/>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5" name="Shape 2185"/>
        <p:cNvGrpSpPr/>
        <p:nvPr/>
      </p:nvGrpSpPr>
      <p:grpSpPr>
        <a:xfrm>
          <a:off x="0" y="0"/>
          <a:ext cx="0" cy="0"/>
          <a:chOff x="0" y="0"/>
          <a:chExt cx="0" cy="0"/>
        </a:xfrm>
      </p:grpSpPr>
      <p:sp>
        <p:nvSpPr>
          <p:cNvPr id="2186" name="Shape 218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187" name="Shape 218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3" name="Shape 2253"/>
        <p:cNvGrpSpPr/>
        <p:nvPr/>
      </p:nvGrpSpPr>
      <p:grpSpPr>
        <a:xfrm>
          <a:off x="0" y="0"/>
          <a:ext cx="0" cy="0"/>
          <a:chOff x="0" y="0"/>
          <a:chExt cx="0" cy="0"/>
        </a:xfrm>
      </p:grpSpPr>
      <p:sp>
        <p:nvSpPr>
          <p:cNvPr id="2254" name="Shape 2254"/>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255" name="Shape 2255"/>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4" name="Shape 2264"/>
        <p:cNvGrpSpPr/>
        <p:nvPr/>
      </p:nvGrpSpPr>
      <p:grpSpPr>
        <a:xfrm>
          <a:off x="0" y="0"/>
          <a:ext cx="0" cy="0"/>
          <a:chOff x="0" y="0"/>
          <a:chExt cx="0" cy="0"/>
        </a:xfrm>
      </p:grpSpPr>
      <p:sp>
        <p:nvSpPr>
          <p:cNvPr id="2265" name="Shape 226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266" name="Shape 226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79" name="Shape 279"/>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9" name="Shape 2269"/>
        <p:cNvGrpSpPr/>
        <p:nvPr/>
      </p:nvGrpSpPr>
      <p:grpSpPr>
        <a:xfrm>
          <a:off x="0" y="0"/>
          <a:ext cx="0" cy="0"/>
          <a:chOff x="0" y="0"/>
          <a:chExt cx="0" cy="0"/>
        </a:xfrm>
      </p:grpSpPr>
      <p:sp>
        <p:nvSpPr>
          <p:cNvPr id="2270" name="Shape 2270"/>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271" name="Shape 2271"/>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4" name="Shape 2274"/>
        <p:cNvGrpSpPr/>
        <p:nvPr/>
      </p:nvGrpSpPr>
      <p:grpSpPr>
        <a:xfrm>
          <a:off x="0" y="0"/>
          <a:ext cx="0" cy="0"/>
          <a:chOff x="0" y="0"/>
          <a:chExt cx="0" cy="0"/>
        </a:xfrm>
      </p:grpSpPr>
      <p:sp>
        <p:nvSpPr>
          <p:cNvPr id="2275" name="Shape 227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276" name="Shape 227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9" name="Shape 2279"/>
        <p:cNvGrpSpPr/>
        <p:nvPr/>
      </p:nvGrpSpPr>
      <p:grpSpPr>
        <a:xfrm>
          <a:off x="0" y="0"/>
          <a:ext cx="0" cy="0"/>
          <a:chOff x="0" y="0"/>
          <a:chExt cx="0" cy="0"/>
        </a:xfrm>
      </p:grpSpPr>
      <p:sp>
        <p:nvSpPr>
          <p:cNvPr id="2280" name="Shape 2280"/>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281" name="Shape 2281"/>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4" name="Shape 2284"/>
        <p:cNvGrpSpPr/>
        <p:nvPr/>
      </p:nvGrpSpPr>
      <p:grpSpPr>
        <a:xfrm>
          <a:off x="0" y="0"/>
          <a:ext cx="0" cy="0"/>
          <a:chOff x="0" y="0"/>
          <a:chExt cx="0" cy="0"/>
        </a:xfrm>
      </p:grpSpPr>
      <p:sp>
        <p:nvSpPr>
          <p:cNvPr id="2285" name="Shape 228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286" name="Shape 228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9" name="Shape 2289"/>
        <p:cNvGrpSpPr/>
        <p:nvPr/>
      </p:nvGrpSpPr>
      <p:grpSpPr>
        <a:xfrm>
          <a:off x="0" y="0"/>
          <a:ext cx="0" cy="0"/>
          <a:chOff x="0" y="0"/>
          <a:chExt cx="0" cy="0"/>
        </a:xfrm>
      </p:grpSpPr>
      <p:sp>
        <p:nvSpPr>
          <p:cNvPr id="2290" name="Shape 2290"/>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291" name="Shape 2291"/>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86" name="Shape 28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3" name="Shape 13"/>
        <p:cNvGrpSpPr/>
        <p:nvPr/>
      </p:nvGrpSpPr>
      <p:grpSpPr>
        <a:xfrm>
          <a:off x="0" y="0"/>
          <a:ext cx="0" cy="0"/>
          <a:chOff x="0" y="0"/>
          <a:chExt cx="0" cy="0"/>
        </a:xfrm>
      </p:grpSpPr>
      <p:sp>
        <p:nvSpPr>
          <p:cNvPr id="14" name="Shape 14"/>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5" name="Shape 15"/>
          <p:cNvSpPr txBox="1"/>
          <p:nvPr>
            <p:ph idx="1" type="body"/>
          </p:nvPr>
        </p:nvSpPr>
        <p:spPr>
          <a:xfrm>
            <a:off x="381000" y="1447800"/>
            <a:ext cx="8381999"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3" name="Shape 43"/>
        <p:cNvGrpSpPr/>
        <p:nvPr/>
      </p:nvGrpSpPr>
      <p:grpSpPr>
        <a:xfrm>
          <a:off x="0" y="0"/>
          <a:ext cx="0" cy="0"/>
          <a:chOff x="0" y="0"/>
          <a:chExt cx="0" cy="0"/>
        </a:xfrm>
      </p:grpSpPr>
      <p:sp>
        <p:nvSpPr>
          <p:cNvPr id="44" name="Shape 44"/>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45" name="Shape 45"/>
          <p:cNvSpPr txBox="1"/>
          <p:nvPr>
            <p:ph idx="1" type="body"/>
          </p:nvPr>
        </p:nvSpPr>
        <p:spPr>
          <a:xfrm>
            <a:off x="381000" y="1447800"/>
            <a:ext cx="4114800" cy="4876799"/>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46" name="Shape 46"/>
          <p:cNvSpPr txBox="1"/>
          <p:nvPr>
            <p:ph idx="2" type="body"/>
          </p:nvPr>
        </p:nvSpPr>
        <p:spPr>
          <a:xfrm>
            <a:off x="4648200" y="1447800"/>
            <a:ext cx="4114800" cy="4876799"/>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7" name="Shape 47"/>
        <p:cNvGrpSpPr/>
        <p:nvPr/>
      </p:nvGrpSpPr>
      <p:grpSpPr>
        <a:xfrm>
          <a:off x="0" y="0"/>
          <a:ext cx="0" cy="0"/>
          <a:chOff x="0" y="0"/>
          <a:chExt cx="0" cy="0"/>
        </a:xfrm>
      </p:grpSpPr>
      <p:sp>
        <p:nvSpPr>
          <p:cNvPr id="48" name="Shape 48"/>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49" name="Shape 49"/>
          <p:cNvSpPr txBox="1"/>
          <p:nvPr>
            <p:ph idx="1" type="body"/>
          </p:nvPr>
        </p:nvSpPr>
        <p:spPr>
          <a:xfrm>
            <a:off x="722312" y="2906713"/>
            <a:ext cx="7772400" cy="1500187"/>
          </a:xfrm>
          <a:prstGeom prst="rect">
            <a:avLst/>
          </a:prstGeom>
          <a:solidFill>
            <a:schemeClr val="lt1"/>
          </a:solidFill>
          <a:ln>
            <a:noFill/>
          </a:ln>
        </p:spPr>
        <p:txBody>
          <a:bodyPr anchorCtr="0" anchor="b" bIns="91425" lIns="91425" rIns="91425" wrap="square" tIns="91425"/>
          <a:lstStyle>
            <a:lvl1pPr indent="0" lvl="0" marL="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0" name="Shape 50"/>
        <p:cNvGrpSpPr/>
        <p:nvPr/>
      </p:nvGrpSpPr>
      <p:grpSpPr>
        <a:xfrm>
          <a:off x="0" y="0"/>
          <a:ext cx="0" cy="0"/>
          <a:chOff x="0" y="0"/>
          <a:chExt cx="0" cy="0"/>
        </a:xfrm>
      </p:grpSpPr>
      <p:sp>
        <p:nvSpPr>
          <p:cNvPr id="51" name="Shape 51"/>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52" name="Shape 52"/>
          <p:cNvSpPr txBox="1"/>
          <p:nvPr>
            <p:ph idx="1" type="subTitle"/>
          </p:nvPr>
        </p:nvSpPr>
        <p:spPr>
          <a:xfrm>
            <a:off x="1371600" y="3886200"/>
            <a:ext cx="6400799" cy="1752600"/>
          </a:xfrm>
          <a:prstGeom prst="rect">
            <a:avLst/>
          </a:prstGeom>
          <a:solidFill>
            <a:schemeClr val="lt1"/>
          </a:solidFill>
          <a:ln>
            <a:noFill/>
          </a:ln>
        </p:spPr>
        <p:txBody>
          <a:bodyPr anchorCtr="0" anchor="t" bIns="91425" lIns="91425" rIns="91425" wrap="square" tIns="91425"/>
          <a:lstStyle>
            <a:lvl1pPr indent="0" lvl="0" marL="0" marR="0" rtl="0" algn="ctr">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22860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27432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32004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36576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4" name="Shape 64"/>
        <p:cNvGrpSpPr/>
        <p:nvPr/>
      </p:nvGrpSpPr>
      <p:grpSpPr>
        <a:xfrm>
          <a:off x="0" y="0"/>
          <a:ext cx="0" cy="0"/>
          <a:chOff x="0" y="0"/>
          <a:chExt cx="0" cy="0"/>
        </a:xfrm>
      </p:grpSpPr>
      <p:sp>
        <p:nvSpPr>
          <p:cNvPr id="65" name="Shape 65"/>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66" name="Shape 66"/>
          <p:cNvSpPr txBox="1"/>
          <p:nvPr>
            <p:ph idx="1" type="body"/>
          </p:nvPr>
        </p:nvSpPr>
        <p:spPr>
          <a:xfrm>
            <a:off x="457200" y="1600200"/>
            <a:ext cx="8229600" cy="4525961"/>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67" name="Shape 67"/>
        <p:cNvGrpSpPr/>
        <p:nvPr/>
      </p:nvGrpSpPr>
      <p:grpSpPr>
        <a:xfrm>
          <a:off x="0" y="0"/>
          <a:ext cx="0" cy="0"/>
          <a:chOff x="0" y="0"/>
          <a:chExt cx="0" cy="0"/>
        </a:xfrm>
      </p:grpSpPr>
      <p:sp>
        <p:nvSpPr>
          <p:cNvPr id="68" name="Shape 68"/>
          <p:cNvSpPr txBox="1"/>
          <p:nvPr>
            <p:ph type="title"/>
          </p:nvPr>
        </p:nvSpPr>
        <p:spPr>
          <a:xfrm rot="5400000">
            <a:off x="4890293" y="2329656"/>
            <a:ext cx="5516562" cy="2076449"/>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69" name="Shape 69"/>
          <p:cNvSpPr txBox="1"/>
          <p:nvPr>
            <p:ph idx="1" type="body"/>
          </p:nvPr>
        </p:nvSpPr>
        <p:spPr>
          <a:xfrm rot="5400000">
            <a:off x="661193" y="329406"/>
            <a:ext cx="5516562" cy="607695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0" name="Shape 70"/>
        <p:cNvGrpSpPr/>
        <p:nvPr/>
      </p:nvGrpSpPr>
      <p:grpSpPr>
        <a:xfrm>
          <a:off x="0" y="0"/>
          <a:ext cx="0" cy="0"/>
          <a:chOff x="0" y="0"/>
          <a:chExt cx="0" cy="0"/>
        </a:xfrm>
      </p:grpSpPr>
      <p:sp>
        <p:nvSpPr>
          <p:cNvPr id="71" name="Shape 71"/>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72" name="Shape 72"/>
          <p:cNvSpPr txBox="1"/>
          <p:nvPr>
            <p:ph idx="1" type="body"/>
          </p:nvPr>
        </p:nvSpPr>
        <p:spPr>
          <a:xfrm rot="5400000">
            <a:off x="2309018" y="-251619"/>
            <a:ext cx="4525961" cy="8229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3" name="Shape 73"/>
        <p:cNvGrpSpPr/>
        <p:nvPr/>
      </p:nvGrpSpPr>
      <p:grpSpPr>
        <a:xfrm>
          <a:off x="0" y="0"/>
          <a:ext cx="0" cy="0"/>
          <a:chOff x="0" y="0"/>
          <a:chExt cx="0" cy="0"/>
        </a:xfrm>
      </p:grpSpPr>
      <p:sp>
        <p:nvSpPr>
          <p:cNvPr id="74" name="Shape 74"/>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75" name="Shape 75"/>
          <p:cNvSpPr/>
          <p:nvPr>
            <p:ph idx="2" type="pic"/>
          </p:nvPr>
        </p:nvSpPr>
        <p:spPr>
          <a:xfrm>
            <a:off x="1792288" y="612775"/>
            <a:ext cx="5486399" cy="41148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76" name="Shape 76"/>
          <p:cNvSpPr txBox="1"/>
          <p:nvPr>
            <p:ph idx="1" type="body"/>
          </p:nvPr>
        </p:nvSpPr>
        <p:spPr>
          <a:xfrm>
            <a:off x="1792288" y="5367337"/>
            <a:ext cx="5486399" cy="804861"/>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7" name="Shape 77"/>
        <p:cNvGrpSpPr/>
        <p:nvPr/>
      </p:nvGrpSpPr>
      <p:grpSpPr>
        <a:xfrm>
          <a:off x="0" y="0"/>
          <a:ext cx="0" cy="0"/>
          <a:chOff x="0" y="0"/>
          <a:chExt cx="0" cy="0"/>
        </a:xfrm>
      </p:grpSpPr>
      <p:sp>
        <p:nvSpPr>
          <p:cNvPr id="78" name="Shape 78"/>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79" name="Shape 79"/>
          <p:cNvSpPr txBox="1"/>
          <p:nvPr>
            <p:ph idx="1" type="body"/>
          </p:nvPr>
        </p:nvSpPr>
        <p:spPr>
          <a:xfrm>
            <a:off x="3575050" y="273050"/>
            <a:ext cx="5111750" cy="5853112"/>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0" name="Shape 80"/>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2" name="Shape 82"/>
        <p:cNvGrpSpPr/>
        <p:nvPr/>
      </p:nvGrpSpPr>
      <p:grpSpPr>
        <a:xfrm>
          <a:off x="0" y="0"/>
          <a:ext cx="0" cy="0"/>
          <a:chOff x="0" y="0"/>
          <a:chExt cx="0" cy="0"/>
        </a:xfrm>
      </p:grpSpPr>
      <p:sp>
        <p:nvSpPr>
          <p:cNvPr id="83" name="Shape 83"/>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16" name="Shape 16"/>
        <p:cNvGrpSpPr/>
        <p:nvPr/>
      </p:nvGrpSpPr>
      <p:grpSpPr>
        <a:xfrm>
          <a:off x="0" y="0"/>
          <a:ext cx="0" cy="0"/>
          <a:chOff x="0" y="0"/>
          <a:chExt cx="0" cy="0"/>
        </a:xfrm>
      </p:grpSpPr>
      <p:sp>
        <p:nvSpPr>
          <p:cNvPr id="17" name="Shape 17"/>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8" name="Shape 18"/>
          <p:cNvSpPr txBox="1"/>
          <p:nvPr>
            <p:ph idx="1" type="body"/>
          </p:nvPr>
        </p:nvSpPr>
        <p:spPr>
          <a:xfrm>
            <a:off x="381000" y="1447800"/>
            <a:ext cx="4114800"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9" name="Shape 19"/>
          <p:cNvSpPr txBox="1"/>
          <p:nvPr>
            <p:ph idx="2" type="body"/>
          </p:nvPr>
        </p:nvSpPr>
        <p:spPr>
          <a:xfrm>
            <a:off x="4648200" y="1447800"/>
            <a:ext cx="4114800"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86" name="Shape 86"/>
          <p:cNvSpPr txBox="1"/>
          <p:nvPr>
            <p:ph idx="1" type="body"/>
          </p:nvPr>
        </p:nvSpPr>
        <p:spPr>
          <a:xfrm>
            <a:off x="457200" y="1535112"/>
            <a:ext cx="4040187"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87" name="Shape 87"/>
          <p:cNvSpPr txBox="1"/>
          <p:nvPr>
            <p:ph idx="2" type="body"/>
          </p:nvPr>
        </p:nvSpPr>
        <p:spPr>
          <a:xfrm>
            <a:off x="457200" y="2174875"/>
            <a:ext cx="4040187"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88" name="Shape 88"/>
          <p:cNvSpPr txBox="1"/>
          <p:nvPr>
            <p:ph idx="3" type="body"/>
          </p:nvPr>
        </p:nvSpPr>
        <p:spPr>
          <a:xfrm>
            <a:off x="4645025" y="1535112"/>
            <a:ext cx="4041774"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89" name="Shape 89"/>
          <p:cNvSpPr txBox="1"/>
          <p:nvPr>
            <p:ph idx="4" type="body"/>
          </p:nvPr>
        </p:nvSpPr>
        <p:spPr>
          <a:xfrm>
            <a:off x="4645025" y="2174875"/>
            <a:ext cx="4041774"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0" name="Shape 90"/>
        <p:cNvGrpSpPr/>
        <p:nvPr/>
      </p:nvGrpSpPr>
      <p:grpSpPr>
        <a:xfrm>
          <a:off x="0" y="0"/>
          <a:ext cx="0" cy="0"/>
          <a:chOff x="0" y="0"/>
          <a:chExt cx="0" cy="0"/>
        </a:xfrm>
      </p:grpSpPr>
      <p:sp>
        <p:nvSpPr>
          <p:cNvPr id="91" name="Shape 91"/>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92" name="Shape 92"/>
          <p:cNvSpPr txBox="1"/>
          <p:nvPr>
            <p:ph idx="1" type="body"/>
          </p:nvPr>
        </p:nvSpPr>
        <p:spPr>
          <a:xfrm>
            <a:off x="457200" y="1600200"/>
            <a:ext cx="4038599" cy="4525963"/>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93" name="Shape 93"/>
          <p:cNvSpPr txBox="1"/>
          <p:nvPr>
            <p:ph idx="2" type="body"/>
          </p:nvPr>
        </p:nvSpPr>
        <p:spPr>
          <a:xfrm>
            <a:off x="4648200" y="1600200"/>
            <a:ext cx="4038599" cy="4525963"/>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4" name="Shape 94"/>
        <p:cNvGrpSpPr/>
        <p:nvPr/>
      </p:nvGrpSpPr>
      <p:grpSpPr>
        <a:xfrm>
          <a:off x="0" y="0"/>
          <a:ext cx="0" cy="0"/>
          <a:chOff x="0" y="0"/>
          <a:chExt cx="0" cy="0"/>
        </a:xfrm>
      </p:grpSpPr>
      <p:sp>
        <p:nvSpPr>
          <p:cNvPr id="95" name="Shape 95"/>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96" name="Shape 96"/>
          <p:cNvSpPr txBox="1"/>
          <p:nvPr>
            <p:ph idx="1" type="body"/>
          </p:nvPr>
        </p:nvSpPr>
        <p:spPr>
          <a:xfrm>
            <a:off x="722312"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7" name="Shape 97"/>
        <p:cNvGrpSpPr/>
        <p:nvPr/>
      </p:nvGrpSpPr>
      <p:grpSpPr>
        <a:xfrm>
          <a:off x="0" y="0"/>
          <a:ext cx="0" cy="0"/>
          <a:chOff x="0" y="0"/>
          <a:chExt cx="0" cy="0"/>
        </a:xfrm>
      </p:grpSpPr>
      <p:sp>
        <p:nvSpPr>
          <p:cNvPr id="98" name="Shape 98"/>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99" name="Shape 99"/>
          <p:cNvSpPr txBox="1"/>
          <p:nvPr>
            <p:ph idx="1" type="subTitle"/>
          </p:nvPr>
        </p:nvSpPr>
        <p:spPr>
          <a:xfrm>
            <a:off x="1371600" y="3886200"/>
            <a:ext cx="6400799" cy="1752600"/>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08" name="Shape 108"/>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11" name="Shape 111"/>
          <p:cNvSpPr txBox="1"/>
          <p:nvPr>
            <p:ph idx="1" type="body"/>
          </p:nvPr>
        </p:nvSpPr>
        <p:spPr>
          <a:xfrm>
            <a:off x="457200" y="1600200"/>
            <a:ext cx="4038599" cy="4525963"/>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12" name="Shape 112"/>
          <p:cNvSpPr txBox="1"/>
          <p:nvPr>
            <p:ph idx="2" type="body"/>
          </p:nvPr>
        </p:nvSpPr>
        <p:spPr>
          <a:xfrm>
            <a:off x="4648200" y="1600200"/>
            <a:ext cx="4038599" cy="2185988"/>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13" name="Shape 113"/>
          <p:cNvSpPr txBox="1"/>
          <p:nvPr>
            <p:ph idx="3" type="body"/>
          </p:nvPr>
        </p:nvSpPr>
        <p:spPr>
          <a:xfrm>
            <a:off x="4648200" y="3938587"/>
            <a:ext cx="4038599" cy="2187574"/>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14" name="Shape 114"/>
        <p:cNvGrpSpPr/>
        <p:nvPr/>
      </p:nvGrpSpPr>
      <p:grpSpPr>
        <a:xfrm>
          <a:off x="0" y="0"/>
          <a:ext cx="0" cy="0"/>
          <a:chOff x="0" y="0"/>
          <a:chExt cx="0" cy="0"/>
        </a:xfrm>
      </p:grpSpPr>
      <p:sp>
        <p:nvSpPr>
          <p:cNvPr id="115" name="Shape 11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16" name="Shape 116"/>
          <p:cNvSpPr txBox="1"/>
          <p:nvPr>
            <p:ph idx="1" type="body"/>
          </p:nvPr>
        </p:nvSpPr>
        <p:spPr>
          <a:xfrm rot="5400000">
            <a:off x="541337" y="190500"/>
            <a:ext cx="5851525" cy="6019799"/>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sz="3200">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19" name="Shape 119"/>
          <p:cNvSpPr txBox="1"/>
          <p:nvPr>
            <p:ph idx="1" type="body"/>
          </p:nvPr>
        </p:nvSpPr>
        <p:spPr>
          <a:xfrm rot="5400000">
            <a:off x="2309018" y="-251618"/>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sz="3200">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20" name="Shape 120"/>
        <p:cNvGrpSpPr/>
        <p:nvPr/>
      </p:nvGrpSpPr>
      <p:grpSpPr>
        <a:xfrm>
          <a:off x="0" y="0"/>
          <a:ext cx="0" cy="0"/>
          <a:chOff x="0" y="0"/>
          <a:chExt cx="0" cy="0"/>
        </a:xfrm>
      </p:grpSpPr>
      <p:sp>
        <p:nvSpPr>
          <p:cNvPr id="121" name="Shape 121"/>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22" name="Shape 122"/>
          <p:cNvSpPr/>
          <p:nvPr>
            <p:ph idx="2" type="pic"/>
          </p:nvPr>
        </p:nvSpPr>
        <p:spPr>
          <a:xfrm>
            <a:off x="1792288" y="612775"/>
            <a:ext cx="5486399" cy="41148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chemeClr val="dk1"/>
              </a:buClr>
              <a:buFont typeface="Arial"/>
              <a:buNone/>
              <a:defRPr sz="3200">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123" name="Shape 123"/>
          <p:cNvSpPr txBox="1"/>
          <p:nvPr>
            <p:ph idx="1" type="body"/>
          </p:nvPr>
        </p:nvSpPr>
        <p:spPr>
          <a:xfrm>
            <a:off x="1792288" y="5367337"/>
            <a:ext cx="5486399" cy="804861"/>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Arial"/>
              <a:buChar char="●"/>
              <a:defRPr sz="1400">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Char char="○"/>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Char char="■"/>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20" name="Shape 20"/>
        <p:cNvGrpSpPr/>
        <p:nvPr/>
      </p:nvGrpSpPr>
      <p:grpSpPr>
        <a:xfrm>
          <a:off x="0" y="0"/>
          <a:ext cx="0" cy="0"/>
          <a:chOff x="0" y="0"/>
          <a:chExt cx="0" cy="0"/>
        </a:xfrm>
      </p:grpSpPr>
      <p:sp>
        <p:nvSpPr>
          <p:cNvPr id="21" name="Shape 21"/>
          <p:cNvSpPr txBox="1"/>
          <p:nvPr>
            <p:ph type="title"/>
          </p:nvPr>
        </p:nvSpPr>
        <p:spPr>
          <a:xfrm rot="5400000">
            <a:off x="4695824" y="2181224"/>
            <a:ext cx="6172199" cy="211455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2" name="Shape 22"/>
          <p:cNvSpPr txBox="1"/>
          <p:nvPr>
            <p:ph idx="1" type="body"/>
          </p:nvPr>
        </p:nvSpPr>
        <p:spPr>
          <a:xfrm rot="5400000">
            <a:off x="390524" y="142874"/>
            <a:ext cx="6172199" cy="6191250"/>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4" name="Shape 124"/>
        <p:cNvGrpSpPr/>
        <p:nvPr/>
      </p:nvGrpSpPr>
      <p:grpSpPr>
        <a:xfrm>
          <a:off x="0" y="0"/>
          <a:ext cx="0" cy="0"/>
          <a:chOff x="0" y="0"/>
          <a:chExt cx="0" cy="0"/>
        </a:xfrm>
      </p:grpSpPr>
      <p:sp>
        <p:nvSpPr>
          <p:cNvPr id="125" name="Shape 125"/>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26" name="Shape 126"/>
          <p:cNvSpPr txBox="1"/>
          <p:nvPr>
            <p:ph idx="1" type="body"/>
          </p:nvPr>
        </p:nvSpPr>
        <p:spPr>
          <a:xfrm>
            <a:off x="3575050" y="273050"/>
            <a:ext cx="5111750" cy="5853112"/>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sz="3200">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7" name="Shape 12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Arial"/>
              <a:buChar char="●"/>
              <a:defRPr sz="1400">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Char char="○"/>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Char char="■"/>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31" name="Shape 131"/>
          <p:cNvSpPr txBox="1"/>
          <p:nvPr>
            <p:ph idx="1" type="body"/>
          </p:nvPr>
        </p:nvSpPr>
        <p:spPr>
          <a:xfrm>
            <a:off x="457200" y="1535112"/>
            <a:ext cx="4040187"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Arial"/>
              <a:buChar char="●"/>
              <a:defRPr b="1" sz="2400">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Char char="○"/>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Char char="■"/>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9pPr>
          </a:lstStyle>
          <a:p/>
        </p:txBody>
      </p:sp>
      <p:sp>
        <p:nvSpPr>
          <p:cNvPr id="132" name="Shape 132"/>
          <p:cNvSpPr txBox="1"/>
          <p:nvPr>
            <p:ph idx="2" type="body"/>
          </p:nvPr>
        </p:nvSpPr>
        <p:spPr>
          <a:xfrm>
            <a:off x="457200" y="2174875"/>
            <a:ext cx="4040187"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sz="2400">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133" name="Shape 133"/>
          <p:cNvSpPr txBox="1"/>
          <p:nvPr>
            <p:ph idx="3" type="body"/>
          </p:nvPr>
        </p:nvSpPr>
        <p:spPr>
          <a:xfrm>
            <a:off x="4645025" y="1535112"/>
            <a:ext cx="4041774"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Arial"/>
              <a:buChar char="●"/>
              <a:defRPr b="1" sz="2400">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Char char="○"/>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Char char="■"/>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9pPr>
          </a:lstStyle>
          <a:p/>
        </p:txBody>
      </p:sp>
      <p:sp>
        <p:nvSpPr>
          <p:cNvPr id="134" name="Shape 134"/>
          <p:cNvSpPr txBox="1"/>
          <p:nvPr>
            <p:ph idx="4" type="body"/>
          </p:nvPr>
        </p:nvSpPr>
        <p:spPr>
          <a:xfrm>
            <a:off x="4645025" y="2174875"/>
            <a:ext cx="4041774"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sz="2400">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37" name="Shape 137"/>
          <p:cNvSpPr txBox="1"/>
          <p:nvPr>
            <p:ph idx="1" type="body"/>
          </p:nvPr>
        </p:nvSpPr>
        <p:spPr>
          <a:xfrm>
            <a:off x="457200" y="1600200"/>
            <a:ext cx="4038599" cy="4525963"/>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sz="2800">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38" name="Shape 138"/>
          <p:cNvSpPr txBox="1"/>
          <p:nvPr>
            <p:ph idx="2" type="body"/>
          </p:nvPr>
        </p:nvSpPr>
        <p:spPr>
          <a:xfrm>
            <a:off x="4648200" y="1600200"/>
            <a:ext cx="4038599" cy="4525963"/>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sz="2800">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9" name="Shape 139"/>
        <p:cNvGrpSpPr/>
        <p:nvPr/>
      </p:nvGrpSpPr>
      <p:grpSpPr>
        <a:xfrm>
          <a:off x="0" y="0"/>
          <a:ext cx="0" cy="0"/>
          <a:chOff x="0" y="0"/>
          <a:chExt cx="0" cy="0"/>
        </a:xfrm>
      </p:grpSpPr>
      <p:sp>
        <p:nvSpPr>
          <p:cNvPr id="140" name="Shape 140"/>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41" name="Shape 141"/>
          <p:cNvSpPr txBox="1"/>
          <p:nvPr>
            <p:ph idx="1" type="body"/>
          </p:nvPr>
        </p:nvSpPr>
        <p:spPr>
          <a:xfrm>
            <a:off x="722312"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Char char="■"/>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42" name="Shape 142"/>
        <p:cNvGrpSpPr/>
        <p:nvPr/>
      </p:nvGrpSpPr>
      <p:grpSpPr>
        <a:xfrm>
          <a:off x="0" y="0"/>
          <a:ext cx="0" cy="0"/>
          <a:chOff x="0" y="0"/>
          <a:chExt cx="0" cy="0"/>
        </a:xfrm>
      </p:grpSpPr>
      <p:sp>
        <p:nvSpPr>
          <p:cNvPr id="143" name="Shape 143"/>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44" name="Shape 144"/>
          <p:cNvSpPr txBox="1"/>
          <p:nvPr>
            <p:ph idx="1" type="subTitle"/>
          </p:nvPr>
        </p:nvSpPr>
        <p:spPr>
          <a:xfrm>
            <a:off x="1371600" y="3886200"/>
            <a:ext cx="6400799" cy="1752600"/>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chemeClr val="dk1"/>
              </a:buClr>
              <a:buFont typeface="Arial"/>
              <a:buNone/>
              <a:defRPr sz="3200">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49" name="Shape 149"/>
        <p:cNvGrpSpPr/>
        <p:nvPr/>
      </p:nvGrpSpPr>
      <p:grpSpPr>
        <a:xfrm>
          <a:off x="0" y="0"/>
          <a:ext cx="0" cy="0"/>
          <a:chOff x="0" y="0"/>
          <a:chExt cx="0" cy="0"/>
        </a:xfrm>
      </p:grpSpPr>
      <p:sp>
        <p:nvSpPr>
          <p:cNvPr id="150" name="Shape 150"/>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51" name="Shape 151"/>
          <p:cNvSpPr txBox="1"/>
          <p:nvPr>
            <p:ph idx="1" type="body"/>
          </p:nvPr>
        </p:nvSpPr>
        <p:spPr>
          <a:xfrm>
            <a:off x="381000" y="1447800"/>
            <a:ext cx="8381999"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52" name="Shape 152"/>
        <p:cNvGrpSpPr/>
        <p:nvPr/>
      </p:nvGrpSpPr>
      <p:grpSpPr>
        <a:xfrm>
          <a:off x="0" y="0"/>
          <a:ext cx="0" cy="0"/>
          <a:chOff x="0" y="0"/>
          <a:chExt cx="0" cy="0"/>
        </a:xfrm>
      </p:grpSpPr>
      <p:sp>
        <p:nvSpPr>
          <p:cNvPr id="153" name="Shape 153"/>
          <p:cNvSpPr txBox="1"/>
          <p:nvPr>
            <p:ph type="title"/>
          </p:nvPr>
        </p:nvSpPr>
        <p:spPr>
          <a:xfrm rot="5400000">
            <a:off x="4695824" y="2181224"/>
            <a:ext cx="6172199" cy="211455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54" name="Shape 154"/>
          <p:cNvSpPr txBox="1"/>
          <p:nvPr>
            <p:ph idx="1" type="body"/>
          </p:nvPr>
        </p:nvSpPr>
        <p:spPr>
          <a:xfrm rot="5400000">
            <a:off x="390524" y="142874"/>
            <a:ext cx="6172199" cy="6191250"/>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55" name="Shape 155"/>
        <p:cNvGrpSpPr/>
        <p:nvPr/>
      </p:nvGrpSpPr>
      <p:grpSpPr>
        <a:xfrm>
          <a:off x="0" y="0"/>
          <a:ext cx="0" cy="0"/>
          <a:chOff x="0" y="0"/>
          <a:chExt cx="0" cy="0"/>
        </a:xfrm>
      </p:grpSpPr>
      <p:sp>
        <p:nvSpPr>
          <p:cNvPr id="156" name="Shape 156"/>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57" name="Shape 157"/>
          <p:cNvSpPr txBox="1"/>
          <p:nvPr>
            <p:ph idx="1" type="body"/>
          </p:nvPr>
        </p:nvSpPr>
        <p:spPr>
          <a:xfrm rot="5400000">
            <a:off x="2133600" y="-304799"/>
            <a:ext cx="4876799" cy="83819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58" name="Shape 158"/>
        <p:cNvGrpSpPr/>
        <p:nvPr/>
      </p:nvGrpSpPr>
      <p:grpSpPr>
        <a:xfrm>
          <a:off x="0" y="0"/>
          <a:ext cx="0" cy="0"/>
          <a:chOff x="0" y="0"/>
          <a:chExt cx="0" cy="0"/>
        </a:xfrm>
      </p:grpSpPr>
      <p:sp>
        <p:nvSpPr>
          <p:cNvPr id="159" name="Shape 159"/>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60" name="Shape 160"/>
          <p:cNvSpPr/>
          <p:nvPr>
            <p:ph idx="2" type="pic"/>
          </p:nvPr>
        </p:nvSpPr>
        <p:spPr>
          <a:xfrm>
            <a:off x="1792288" y="612775"/>
            <a:ext cx="5486399" cy="4114800"/>
          </a:xfrm>
          <a:prstGeom prst="rect">
            <a:avLst/>
          </a:prstGeom>
          <a:solidFill>
            <a:schemeClr val="lt1"/>
          </a:solidFill>
          <a:ln>
            <a:noFill/>
          </a:ln>
        </p:spPr>
        <p:txBody>
          <a:bodyPr anchorCtr="0" anchor="t" bIns="91425" lIns="91425" rIns="91425" wrap="square" tIns="91425"/>
          <a:lstStyle>
            <a:lvl1pPr indent="0" lvl="0" marL="0" marR="0" rtl="0" algn="l">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61" name="Shape 161"/>
          <p:cNvSpPr txBox="1"/>
          <p:nvPr>
            <p:ph idx="1" type="body"/>
          </p:nvPr>
        </p:nvSpPr>
        <p:spPr>
          <a:xfrm>
            <a:off x="1792288" y="5367337"/>
            <a:ext cx="5486399" cy="804861"/>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3" name="Shape 23"/>
        <p:cNvGrpSpPr/>
        <p:nvPr/>
      </p:nvGrpSpPr>
      <p:grpSpPr>
        <a:xfrm>
          <a:off x="0" y="0"/>
          <a:ext cx="0" cy="0"/>
          <a:chOff x="0" y="0"/>
          <a:chExt cx="0" cy="0"/>
        </a:xfrm>
      </p:grpSpPr>
      <p:sp>
        <p:nvSpPr>
          <p:cNvPr id="24" name="Shape 24"/>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5" name="Shape 25"/>
          <p:cNvSpPr txBox="1"/>
          <p:nvPr>
            <p:ph idx="1" type="body"/>
          </p:nvPr>
        </p:nvSpPr>
        <p:spPr>
          <a:xfrm rot="5400000">
            <a:off x="2133600" y="-304799"/>
            <a:ext cx="4876799" cy="83819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62" name="Shape 162"/>
        <p:cNvGrpSpPr/>
        <p:nvPr/>
      </p:nvGrpSpPr>
      <p:grpSpPr>
        <a:xfrm>
          <a:off x="0" y="0"/>
          <a:ext cx="0" cy="0"/>
          <a:chOff x="0" y="0"/>
          <a:chExt cx="0" cy="0"/>
        </a:xfrm>
      </p:grpSpPr>
      <p:sp>
        <p:nvSpPr>
          <p:cNvPr id="163" name="Shape 163"/>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64" name="Shape 164"/>
          <p:cNvSpPr txBox="1"/>
          <p:nvPr>
            <p:ph idx="1" type="body"/>
          </p:nvPr>
        </p:nvSpPr>
        <p:spPr>
          <a:xfrm>
            <a:off x="3575050" y="273050"/>
            <a:ext cx="5111750" cy="5853112"/>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5" name="Shape 165"/>
          <p:cNvSpPr txBox="1"/>
          <p:nvPr>
            <p:ph idx="2" type="body"/>
          </p:nvPr>
        </p:nvSpPr>
        <p:spPr>
          <a:xfrm>
            <a:off x="457200" y="1435100"/>
            <a:ext cx="3008313" cy="4691063"/>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66" name="Shape 166"/>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7" name="Shape 167"/>
        <p:cNvGrpSpPr/>
        <p:nvPr/>
      </p:nvGrpSpPr>
      <p:grpSpPr>
        <a:xfrm>
          <a:off x="0" y="0"/>
          <a:ext cx="0" cy="0"/>
          <a:chOff x="0" y="0"/>
          <a:chExt cx="0" cy="0"/>
        </a:xfrm>
      </p:grpSpPr>
      <p:sp>
        <p:nvSpPr>
          <p:cNvPr id="168" name="Shape 168"/>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71" name="Shape 171"/>
          <p:cNvSpPr txBox="1"/>
          <p:nvPr>
            <p:ph idx="1" type="body"/>
          </p:nvPr>
        </p:nvSpPr>
        <p:spPr>
          <a:xfrm>
            <a:off x="457200" y="1535112"/>
            <a:ext cx="4040187"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72" name="Shape 172"/>
          <p:cNvSpPr txBox="1"/>
          <p:nvPr>
            <p:ph idx="2" type="body"/>
          </p:nvPr>
        </p:nvSpPr>
        <p:spPr>
          <a:xfrm>
            <a:off x="457200" y="2174875"/>
            <a:ext cx="4040187"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73" name="Shape 173"/>
          <p:cNvSpPr txBox="1"/>
          <p:nvPr>
            <p:ph idx="3" type="body"/>
          </p:nvPr>
        </p:nvSpPr>
        <p:spPr>
          <a:xfrm>
            <a:off x="4645025" y="1535112"/>
            <a:ext cx="4041774"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74" name="Shape 174"/>
          <p:cNvSpPr txBox="1"/>
          <p:nvPr>
            <p:ph idx="4" type="body"/>
          </p:nvPr>
        </p:nvSpPr>
        <p:spPr>
          <a:xfrm>
            <a:off x="4645025" y="2174875"/>
            <a:ext cx="4041774"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75" name="Shape 175"/>
        <p:cNvGrpSpPr/>
        <p:nvPr/>
      </p:nvGrpSpPr>
      <p:grpSpPr>
        <a:xfrm>
          <a:off x="0" y="0"/>
          <a:ext cx="0" cy="0"/>
          <a:chOff x="0" y="0"/>
          <a:chExt cx="0" cy="0"/>
        </a:xfrm>
      </p:grpSpPr>
      <p:sp>
        <p:nvSpPr>
          <p:cNvPr id="176" name="Shape 176"/>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77" name="Shape 177"/>
          <p:cNvSpPr txBox="1"/>
          <p:nvPr>
            <p:ph idx="1" type="body"/>
          </p:nvPr>
        </p:nvSpPr>
        <p:spPr>
          <a:xfrm>
            <a:off x="381000" y="1447800"/>
            <a:ext cx="4114800" cy="4876799"/>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78" name="Shape 178"/>
          <p:cNvSpPr txBox="1"/>
          <p:nvPr>
            <p:ph idx="2" type="body"/>
          </p:nvPr>
        </p:nvSpPr>
        <p:spPr>
          <a:xfrm>
            <a:off x="4648200" y="1447800"/>
            <a:ext cx="4114800" cy="4876799"/>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9" name="Shape 179"/>
        <p:cNvGrpSpPr/>
        <p:nvPr/>
      </p:nvGrpSpPr>
      <p:grpSpPr>
        <a:xfrm>
          <a:off x="0" y="0"/>
          <a:ext cx="0" cy="0"/>
          <a:chOff x="0" y="0"/>
          <a:chExt cx="0" cy="0"/>
        </a:xfrm>
      </p:grpSpPr>
      <p:sp>
        <p:nvSpPr>
          <p:cNvPr id="180" name="Shape 180"/>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81" name="Shape 181"/>
          <p:cNvSpPr txBox="1"/>
          <p:nvPr>
            <p:ph idx="1" type="body"/>
          </p:nvPr>
        </p:nvSpPr>
        <p:spPr>
          <a:xfrm>
            <a:off x="722312" y="2906713"/>
            <a:ext cx="7772400" cy="1500187"/>
          </a:xfrm>
          <a:prstGeom prst="rect">
            <a:avLst/>
          </a:prstGeom>
          <a:solidFill>
            <a:schemeClr val="lt1"/>
          </a:solidFill>
          <a:ln>
            <a:noFill/>
          </a:ln>
        </p:spPr>
        <p:txBody>
          <a:bodyPr anchorCtr="0" anchor="b" bIns="91425" lIns="91425" rIns="91425" wrap="square" tIns="91425"/>
          <a:lstStyle>
            <a:lvl1pPr indent="0" lvl="0" marL="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82" name="Shape 182"/>
        <p:cNvGrpSpPr/>
        <p:nvPr/>
      </p:nvGrpSpPr>
      <p:grpSpPr>
        <a:xfrm>
          <a:off x="0" y="0"/>
          <a:ext cx="0" cy="0"/>
          <a:chOff x="0" y="0"/>
          <a:chExt cx="0" cy="0"/>
        </a:xfrm>
      </p:grpSpPr>
      <p:sp>
        <p:nvSpPr>
          <p:cNvPr id="183" name="Shape 183"/>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84" name="Shape 184"/>
          <p:cNvSpPr txBox="1"/>
          <p:nvPr>
            <p:ph idx="1" type="subTitle"/>
          </p:nvPr>
        </p:nvSpPr>
        <p:spPr>
          <a:xfrm>
            <a:off x="1371600" y="3886200"/>
            <a:ext cx="6400799" cy="1752600"/>
          </a:xfrm>
          <a:prstGeom prst="rect">
            <a:avLst/>
          </a:prstGeom>
          <a:solidFill>
            <a:schemeClr val="lt1"/>
          </a:solidFill>
          <a:ln>
            <a:noFill/>
          </a:ln>
        </p:spPr>
        <p:txBody>
          <a:bodyPr anchorCtr="0" anchor="t" bIns="91425" lIns="91425" rIns="91425" wrap="square" tIns="91425"/>
          <a:lstStyle>
            <a:lvl1pPr indent="0" lvl="0" marL="0" marR="0" rtl="0" algn="ctr">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22860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27432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32004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36576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92" name="Shape 192"/>
          <p:cNvSpPr txBox="1"/>
          <p:nvPr>
            <p:ph idx="1" type="body"/>
          </p:nvPr>
        </p:nvSpPr>
        <p:spPr>
          <a:xfrm>
            <a:off x="457200" y="1600200"/>
            <a:ext cx="8229600" cy="4525961"/>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93" name="Shape 193"/>
        <p:cNvGrpSpPr/>
        <p:nvPr/>
      </p:nvGrpSpPr>
      <p:grpSpPr>
        <a:xfrm>
          <a:off x="0" y="0"/>
          <a:ext cx="0" cy="0"/>
          <a:chOff x="0" y="0"/>
          <a:chExt cx="0" cy="0"/>
        </a:xfrm>
      </p:grpSpPr>
      <p:sp>
        <p:nvSpPr>
          <p:cNvPr id="194" name="Shape 194"/>
          <p:cNvSpPr txBox="1"/>
          <p:nvPr>
            <p:ph type="title"/>
          </p:nvPr>
        </p:nvSpPr>
        <p:spPr>
          <a:xfrm rot="5400000">
            <a:off x="4732337" y="2171700"/>
            <a:ext cx="5851525" cy="20574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95" name="Shape 195"/>
          <p:cNvSpPr txBox="1"/>
          <p:nvPr>
            <p:ph idx="1" type="body"/>
          </p:nvPr>
        </p:nvSpPr>
        <p:spPr>
          <a:xfrm rot="5400000">
            <a:off x="541337" y="190500"/>
            <a:ext cx="5851525" cy="6019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98" name="Shape 198"/>
          <p:cNvSpPr txBox="1"/>
          <p:nvPr>
            <p:ph idx="1" type="body"/>
          </p:nvPr>
        </p:nvSpPr>
        <p:spPr>
          <a:xfrm rot="5400000">
            <a:off x="2309018" y="-251619"/>
            <a:ext cx="4525961" cy="8229600"/>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6" name="Shape 26"/>
        <p:cNvGrpSpPr/>
        <p:nvPr/>
      </p:nvGrpSpPr>
      <p:grpSpPr>
        <a:xfrm>
          <a:off x="0" y="0"/>
          <a:ext cx="0" cy="0"/>
          <a:chOff x="0" y="0"/>
          <a:chExt cx="0" cy="0"/>
        </a:xfrm>
      </p:grpSpPr>
      <p:sp>
        <p:nvSpPr>
          <p:cNvPr id="27" name="Shape 27"/>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8" name="Shape 28"/>
          <p:cNvSpPr/>
          <p:nvPr>
            <p:ph idx="2" type="pic"/>
          </p:nvPr>
        </p:nvSpPr>
        <p:spPr>
          <a:xfrm>
            <a:off x="1792288" y="612775"/>
            <a:ext cx="5486399" cy="4114800"/>
          </a:xfrm>
          <a:prstGeom prst="rect">
            <a:avLst/>
          </a:prstGeom>
          <a:solidFill>
            <a:schemeClr val="lt1"/>
          </a:solidFill>
          <a:ln>
            <a:noFill/>
          </a:ln>
        </p:spPr>
        <p:txBody>
          <a:bodyPr anchorCtr="0" anchor="t" bIns="91425" lIns="91425" rIns="91425" wrap="square" tIns="91425"/>
          <a:lstStyle>
            <a:lvl1pPr indent="0" lvl="0" marL="0" marR="0" rtl="0" algn="l">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29" name="Shape 29"/>
          <p:cNvSpPr txBox="1"/>
          <p:nvPr>
            <p:ph idx="1" type="body"/>
          </p:nvPr>
        </p:nvSpPr>
        <p:spPr>
          <a:xfrm>
            <a:off x="1792288" y="5367337"/>
            <a:ext cx="5486399" cy="804861"/>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99" name="Shape 199"/>
        <p:cNvGrpSpPr/>
        <p:nvPr/>
      </p:nvGrpSpPr>
      <p:grpSpPr>
        <a:xfrm>
          <a:off x="0" y="0"/>
          <a:ext cx="0" cy="0"/>
          <a:chOff x="0" y="0"/>
          <a:chExt cx="0" cy="0"/>
        </a:xfrm>
      </p:grpSpPr>
      <p:sp>
        <p:nvSpPr>
          <p:cNvPr id="200" name="Shape 200"/>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201" name="Shape 201"/>
          <p:cNvSpPr/>
          <p:nvPr>
            <p:ph idx="2" type="pic"/>
          </p:nvPr>
        </p:nvSpPr>
        <p:spPr>
          <a:xfrm>
            <a:off x="1792288" y="612775"/>
            <a:ext cx="5486399" cy="4114800"/>
          </a:xfrm>
          <a:prstGeom prst="rect">
            <a:avLst/>
          </a:prstGeom>
          <a:solidFill>
            <a:schemeClr val="lt1"/>
          </a:solidFill>
          <a:ln>
            <a:noFill/>
          </a:ln>
        </p:spPr>
        <p:txBody>
          <a:bodyPr anchorCtr="0" anchor="t" bIns="91425" lIns="91425" rIns="91425" wrap="square" tIns="91425"/>
          <a:lstStyle>
            <a:lvl1pPr indent="0" lvl="0" marL="0" marR="0" rtl="0" algn="l">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202" name="Shape 202"/>
          <p:cNvSpPr txBox="1"/>
          <p:nvPr>
            <p:ph idx="1" type="body"/>
          </p:nvPr>
        </p:nvSpPr>
        <p:spPr>
          <a:xfrm>
            <a:off x="1792288" y="5367337"/>
            <a:ext cx="5486399" cy="804861"/>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03" name="Shape 203"/>
        <p:cNvGrpSpPr/>
        <p:nvPr/>
      </p:nvGrpSpPr>
      <p:grpSpPr>
        <a:xfrm>
          <a:off x="0" y="0"/>
          <a:ext cx="0" cy="0"/>
          <a:chOff x="0" y="0"/>
          <a:chExt cx="0" cy="0"/>
        </a:xfrm>
      </p:grpSpPr>
      <p:sp>
        <p:nvSpPr>
          <p:cNvPr id="204" name="Shape 204"/>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205" name="Shape 205"/>
          <p:cNvSpPr txBox="1"/>
          <p:nvPr>
            <p:ph idx="1" type="body"/>
          </p:nvPr>
        </p:nvSpPr>
        <p:spPr>
          <a:xfrm>
            <a:off x="3575050" y="273050"/>
            <a:ext cx="5111750" cy="5853112"/>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06" name="Shape 206"/>
          <p:cNvSpPr txBox="1"/>
          <p:nvPr>
            <p:ph idx="2" type="body"/>
          </p:nvPr>
        </p:nvSpPr>
        <p:spPr>
          <a:xfrm>
            <a:off x="457200" y="1435100"/>
            <a:ext cx="3008313" cy="4691063"/>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07" name="Shape 207"/>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212" name="Shape 212"/>
          <p:cNvSpPr txBox="1"/>
          <p:nvPr>
            <p:ph idx="1" type="body"/>
          </p:nvPr>
        </p:nvSpPr>
        <p:spPr>
          <a:xfrm>
            <a:off x="457200" y="1535112"/>
            <a:ext cx="4040187"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213" name="Shape 213"/>
          <p:cNvSpPr txBox="1"/>
          <p:nvPr>
            <p:ph idx="2" type="body"/>
          </p:nvPr>
        </p:nvSpPr>
        <p:spPr>
          <a:xfrm>
            <a:off x="457200" y="2174875"/>
            <a:ext cx="4040187"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214" name="Shape 214"/>
          <p:cNvSpPr txBox="1"/>
          <p:nvPr>
            <p:ph idx="3" type="body"/>
          </p:nvPr>
        </p:nvSpPr>
        <p:spPr>
          <a:xfrm>
            <a:off x="4645025" y="1535112"/>
            <a:ext cx="4041774"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215" name="Shape 215"/>
          <p:cNvSpPr txBox="1"/>
          <p:nvPr>
            <p:ph idx="4" type="body"/>
          </p:nvPr>
        </p:nvSpPr>
        <p:spPr>
          <a:xfrm>
            <a:off x="4645025" y="2174875"/>
            <a:ext cx="4041774"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16" name="Shape 216"/>
        <p:cNvGrpSpPr/>
        <p:nvPr/>
      </p:nvGrpSpPr>
      <p:grpSpPr>
        <a:xfrm>
          <a:off x="0" y="0"/>
          <a:ext cx="0" cy="0"/>
          <a:chOff x="0" y="0"/>
          <a:chExt cx="0" cy="0"/>
        </a:xfrm>
      </p:grpSpPr>
      <p:sp>
        <p:nvSpPr>
          <p:cNvPr id="217" name="Shape 217"/>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218" name="Shape 218"/>
          <p:cNvSpPr txBox="1"/>
          <p:nvPr>
            <p:ph idx="1" type="body"/>
          </p:nvPr>
        </p:nvSpPr>
        <p:spPr>
          <a:xfrm>
            <a:off x="457200" y="1600200"/>
            <a:ext cx="4038599" cy="4525963"/>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19" name="Shape 219"/>
          <p:cNvSpPr txBox="1"/>
          <p:nvPr>
            <p:ph idx="2" type="body"/>
          </p:nvPr>
        </p:nvSpPr>
        <p:spPr>
          <a:xfrm>
            <a:off x="4648200" y="1600200"/>
            <a:ext cx="4038599" cy="4525963"/>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20" name="Shape 220"/>
        <p:cNvGrpSpPr/>
        <p:nvPr/>
      </p:nvGrpSpPr>
      <p:grpSpPr>
        <a:xfrm>
          <a:off x="0" y="0"/>
          <a:ext cx="0" cy="0"/>
          <a:chOff x="0" y="0"/>
          <a:chExt cx="0" cy="0"/>
        </a:xfrm>
      </p:grpSpPr>
      <p:sp>
        <p:nvSpPr>
          <p:cNvPr id="221" name="Shape 221"/>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222" name="Shape 222"/>
          <p:cNvSpPr txBox="1"/>
          <p:nvPr>
            <p:ph idx="1" type="body"/>
          </p:nvPr>
        </p:nvSpPr>
        <p:spPr>
          <a:xfrm>
            <a:off x="722312" y="2906713"/>
            <a:ext cx="7772400" cy="1500187"/>
          </a:xfrm>
          <a:prstGeom prst="rect">
            <a:avLst/>
          </a:prstGeom>
          <a:solidFill>
            <a:schemeClr val="lt1"/>
          </a:solidFill>
          <a:ln>
            <a:noFill/>
          </a:ln>
        </p:spPr>
        <p:txBody>
          <a:bodyPr anchorCtr="0" anchor="b" bIns="91425" lIns="91425" rIns="91425" wrap="square" tIns="91425"/>
          <a:lstStyle>
            <a:lvl1pPr indent="0" lvl="0" marL="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23" name="Shape 223"/>
        <p:cNvGrpSpPr/>
        <p:nvPr/>
      </p:nvGrpSpPr>
      <p:grpSpPr>
        <a:xfrm>
          <a:off x="0" y="0"/>
          <a:ext cx="0" cy="0"/>
          <a:chOff x="0" y="0"/>
          <a:chExt cx="0" cy="0"/>
        </a:xfrm>
      </p:grpSpPr>
      <p:sp>
        <p:nvSpPr>
          <p:cNvPr id="224" name="Shape 224"/>
          <p:cNvSpPr txBox="1"/>
          <p:nvPr>
            <p:ph type="ctrTitle"/>
          </p:nvPr>
        </p:nvSpPr>
        <p:spPr>
          <a:xfrm>
            <a:off x="685800" y="2130425"/>
            <a:ext cx="7772400" cy="1470024"/>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225" name="Shape 225"/>
          <p:cNvSpPr txBox="1"/>
          <p:nvPr>
            <p:ph idx="1" type="subTitle"/>
          </p:nvPr>
        </p:nvSpPr>
        <p:spPr>
          <a:xfrm>
            <a:off x="1371600" y="3886200"/>
            <a:ext cx="6400799" cy="1752600"/>
          </a:xfrm>
          <a:prstGeom prst="rect">
            <a:avLst/>
          </a:prstGeom>
          <a:solidFill>
            <a:schemeClr val="lt1"/>
          </a:solidFill>
          <a:ln>
            <a:noFill/>
          </a:ln>
        </p:spPr>
        <p:txBody>
          <a:bodyPr anchorCtr="0" anchor="t" bIns="91425" lIns="91425" rIns="91425" wrap="square" tIns="91425"/>
          <a:lstStyle>
            <a:lvl1pPr indent="0" lvl="0" marL="0" marR="0" rtl="0" algn="ctr">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0" name="Shape 30"/>
        <p:cNvGrpSpPr/>
        <p:nvPr/>
      </p:nvGrpSpPr>
      <p:grpSpPr>
        <a:xfrm>
          <a:off x="0" y="0"/>
          <a:ext cx="0" cy="0"/>
          <a:chOff x="0" y="0"/>
          <a:chExt cx="0" cy="0"/>
        </a:xfrm>
      </p:grpSpPr>
      <p:sp>
        <p:nvSpPr>
          <p:cNvPr id="31" name="Shape 31"/>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32" name="Shape 32"/>
          <p:cNvSpPr txBox="1"/>
          <p:nvPr>
            <p:ph idx="1" type="body"/>
          </p:nvPr>
        </p:nvSpPr>
        <p:spPr>
          <a:xfrm>
            <a:off x="3575050" y="273050"/>
            <a:ext cx="5111750" cy="5853112"/>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3" name="Shape 33"/>
          <p:cNvSpPr txBox="1"/>
          <p:nvPr>
            <p:ph idx="2" type="body"/>
          </p:nvPr>
        </p:nvSpPr>
        <p:spPr>
          <a:xfrm>
            <a:off x="457200" y="1435100"/>
            <a:ext cx="3008313" cy="4691063"/>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7" name="Shape 37"/>
        <p:cNvGrpSpPr/>
        <p:nvPr/>
      </p:nvGrpSpPr>
      <p:grpSpPr>
        <a:xfrm>
          <a:off x="0" y="0"/>
          <a:ext cx="0" cy="0"/>
          <a:chOff x="0" y="0"/>
          <a:chExt cx="0" cy="0"/>
        </a:xfrm>
      </p:grpSpPr>
      <p:sp>
        <p:nvSpPr>
          <p:cNvPr id="38" name="Shape 38"/>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39" name="Shape 39"/>
          <p:cNvSpPr txBox="1"/>
          <p:nvPr>
            <p:ph idx="1" type="body"/>
          </p:nvPr>
        </p:nvSpPr>
        <p:spPr>
          <a:xfrm>
            <a:off x="457200" y="1535112"/>
            <a:ext cx="4040187"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0" name="Shape 40"/>
          <p:cNvSpPr txBox="1"/>
          <p:nvPr>
            <p:ph idx="2" type="body"/>
          </p:nvPr>
        </p:nvSpPr>
        <p:spPr>
          <a:xfrm>
            <a:off x="457200" y="2174875"/>
            <a:ext cx="4040187"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41" name="Shape 41"/>
          <p:cNvSpPr txBox="1"/>
          <p:nvPr>
            <p:ph idx="3" type="body"/>
          </p:nvPr>
        </p:nvSpPr>
        <p:spPr>
          <a:xfrm>
            <a:off x="4645025" y="1535112"/>
            <a:ext cx="4041774"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2" name="Shape 42"/>
          <p:cNvSpPr txBox="1"/>
          <p:nvPr>
            <p:ph idx="4" type="body"/>
          </p:nvPr>
        </p:nvSpPr>
        <p:spPr>
          <a:xfrm>
            <a:off x="4645025" y="2174875"/>
            <a:ext cx="4041774"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5.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2.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2" Type="http://schemas.openxmlformats.org/officeDocument/2006/relationships/theme" Target="../theme/theme6.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2" Type="http://schemas.openxmlformats.org/officeDocument/2006/relationships/theme" Target="../theme/theme7.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9AC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1" name="Shape 11"/>
          <p:cNvSpPr txBox="1"/>
          <p:nvPr>
            <p:ph idx="1" type="body"/>
          </p:nvPr>
        </p:nvSpPr>
        <p:spPr>
          <a:xfrm>
            <a:off x="381000" y="1447800"/>
            <a:ext cx="8381999"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nvSpPr>
        <p:spPr>
          <a:xfrm>
            <a:off x="7239000" y="6721475"/>
            <a:ext cx="1519236"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900" u="none" cap="none" strike="noStrike">
                <a:solidFill>
                  <a:schemeClr val="dk1"/>
                </a:solidFill>
                <a:latin typeface="Times New Roman"/>
                <a:ea typeface="Times New Roman"/>
                <a:cs typeface="Times New Roman"/>
                <a:sym typeface="Times New Roman"/>
              </a:rPr>
              <a:t>© 2007 Thomson South-Western</a:t>
            </a: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grpSp>
        <p:nvGrpSpPr>
          <p:cNvPr id="54" name="Shape 54"/>
          <p:cNvGrpSpPr/>
          <p:nvPr/>
        </p:nvGrpSpPr>
        <p:grpSpPr>
          <a:xfrm>
            <a:off x="0" y="-4761"/>
            <a:ext cx="9151936" cy="620711"/>
            <a:chOff x="0" y="-4761"/>
            <a:chExt cx="9151936" cy="620711"/>
          </a:xfrm>
        </p:grpSpPr>
        <p:sp>
          <p:nvSpPr>
            <p:cNvPr id="55" name="Shape 55"/>
            <p:cNvSpPr/>
            <p:nvPr/>
          </p:nvSpPr>
          <p:spPr>
            <a:xfrm>
              <a:off x="0" y="-4761"/>
              <a:ext cx="9144000" cy="61436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pic>
          <p:nvPicPr>
            <p:cNvPr id="56" name="Shape 56"/>
            <p:cNvPicPr preferRelativeResize="0"/>
            <p:nvPr/>
          </p:nvPicPr>
          <p:blipFill rotWithShape="1">
            <a:blip r:embed="rId1">
              <a:alphaModFix/>
            </a:blip>
            <a:srcRect b="0" l="0" r="0" t="0"/>
            <a:stretch/>
          </p:blipFill>
          <p:spPr>
            <a:xfrm>
              <a:off x="0" y="-4761"/>
              <a:ext cx="9151936" cy="620711"/>
            </a:xfrm>
            <a:prstGeom prst="rect">
              <a:avLst/>
            </a:prstGeom>
            <a:noFill/>
            <a:ln>
              <a:noFill/>
            </a:ln>
          </p:spPr>
        </p:pic>
      </p:grpSp>
      <p:sp>
        <p:nvSpPr>
          <p:cNvPr id="57" name="Shape 57"/>
          <p:cNvSpPr txBox="1"/>
          <p:nvPr/>
        </p:nvSpPr>
        <p:spPr>
          <a:xfrm>
            <a:off x="0" y="6705600"/>
            <a:ext cx="9144000" cy="152399"/>
          </a:xfrm>
          <a:prstGeom prst="rect">
            <a:avLst/>
          </a:prstGeom>
          <a:solidFill>
            <a:srgbClr val="C20000"/>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8" name="Shape 58"/>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9" name="Shape 59"/>
          <p:cNvSpPr txBox="1"/>
          <p:nvPr/>
        </p:nvSpPr>
        <p:spPr>
          <a:xfrm>
            <a:off x="0" y="533400"/>
            <a:ext cx="9144000" cy="152399"/>
          </a:xfrm>
          <a:prstGeom prst="rect">
            <a:avLst/>
          </a:prstGeom>
          <a:solidFill>
            <a:srgbClr val="C20000"/>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0" name="Shape 60"/>
          <p:cNvSpPr/>
          <p:nvPr/>
        </p:nvSpPr>
        <p:spPr>
          <a:xfrm>
            <a:off x="533400" y="533400"/>
            <a:ext cx="1524000" cy="1524000"/>
          </a:xfrm>
          <a:prstGeom prst="ellipse">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1" name="Shape 61"/>
          <p:cNvSpPr txBox="1"/>
          <p:nvPr/>
        </p:nvSpPr>
        <p:spPr>
          <a:xfrm>
            <a:off x="6934200" y="6721475"/>
            <a:ext cx="1904999"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lt1"/>
              </a:buClr>
              <a:buSzPct val="25000"/>
              <a:buFont typeface="Times New Roman"/>
              <a:buNone/>
            </a:pPr>
            <a:r>
              <a:rPr b="0" i="0" lang="en-US" sz="900" u="none">
                <a:solidFill>
                  <a:schemeClr val="lt1"/>
                </a:solidFill>
                <a:latin typeface="Times New Roman"/>
                <a:ea typeface="Times New Roman"/>
                <a:cs typeface="Times New Roman"/>
                <a:sym typeface="Times New Roman"/>
              </a:rPr>
              <a:t>© 2007 Thomson South-Western</a:t>
            </a:r>
          </a:p>
        </p:txBody>
      </p:sp>
      <p:sp>
        <p:nvSpPr>
          <p:cNvPr id="62" name="Shape 62"/>
          <p:cNvSpPr txBox="1"/>
          <p:nvPr>
            <p:ph idx="1" type="body"/>
          </p:nvPr>
        </p:nvSpPr>
        <p:spPr>
          <a:xfrm>
            <a:off x="457200" y="1600200"/>
            <a:ext cx="8229600" cy="4525961"/>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3" name="Shape 63"/>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pic>
        <p:nvPicPr>
          <p:cNvPr descr="Figure Background Art" id="101" name="Shape 101"/>
          <p:cNvPicPr preferRelativeResize="0"/>
          <p:nvPr/>
        </p:nvPicPr>
        <p:blipFill rotWithShape="1">
          <a:blip r:embed="rId1">
            <a:alphaModFix/>
          </a:blip>
          <a:srcRect b="2249" l="0" r="1666" t="2172"/>
          <a:stretch/>
        </p:blipFill>
        <p:spPr>
          <a:xfrm>
            <a:off x="0" y="0"/>
            <a:ext cx="9144000" cy="6858000"/>
          </a:xfrm>
          <a:prstGeom prst="rect">
            <a:avLst/>
          </a:prstGeom>
          <a:noFill/>
          <a:ln>
            <a:noFill/>
          </a:ln>
        </p:spPr>
      </p:pic>
      <p:sp>
        <p:nvSpPr>
          <p:cNvPr id="102" name="Shape 102"/>
          <p:cNvSpPr txBox="1"/>
          <p:nvPr/>
        </p:nvSpPr>
        <p:spPr>
          <a:xfrm>
            <a:off x="7239000" y="6569075"/>
            <a:ext cx="1519236"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900" u="none">
                <a:solidFill>
                  <a:schemeClr val="dk1"/>
                </a:solidFill>
                <a:latin typeface="Times New Roman"/>
                <a:ea typeface="Times New Roman"/>
                <a:cs typeface="Times New Roman"/>
                <a:sym typeface="Times New Roman"/>
              </a:rPr>
              <a:t>© 2007 Thomson South-Western</a:t>
            </a:r>
          </a:p>
        </p:txBody>
      </p:sp>
      <p:sp>
        <p:nvSpPr>
          <p:cNvPr id="103" name="Shape 103"/>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9AC1"/>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47" name="Shape 147"/>
          <p:cNvSpPr txBox="1"/>
          <p:nvPr>
            <p:ph idx="1" type="body"/>
          </p:nvPr>
        </p:nvSpPr>
        <p:spPr>
          <a:xfrm>
            <a:off x="381000" y="1447800"/>
            <a:ext cx="8381999"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48" name="Shape 148"/>
          <p:cNvSpPr txBox="1"/>
          <p:nvPr/>
        </p:nvSpPr>
        <p:spPr>
          <a:xfrm>
            <a:off x="7239000" y="6721475"/>
            <a:ext cx="1519236"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900" u="none">
                <a:solidFill>
                  <a:schemeClr val="dk1"/>
                </a:solidFill>
                <a:latin typeface="Times New Roman"/>
                <a:ea typeface="Times New Roman"/>
                <a:cs typeface="Times New Roman"/>
                <a:sym typeface="Times New Roman"/>
              </a:rPr>
              <a:t>© 2007 Thomson South-Western</a:t>
            </a:r>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9AC2"/>
        </a:solidFill>
      </p:bgPr>
    </p:bg>
    <p:spTree>
      <p:nvGrpSpPr>
        <p:cNvPr id="185" name="Shape 185"/>
        <p:cNvGrpSpPr/>
        <p:nvPr/>
      </p:nvGrpSpPr>
      <p:grpSpPr>
        <a:xfrm>
          <a:off x="0" y="0"/>
          <a:ext cx="0" cy="0"/>
          <a:chOff x="0" y="0"/>
          <a:chExt cx="0" cy="0"/>
        </a:xfrm>
      </p:grpSpPr>
      <p:sp>
        <p:nvSpPr>
          <p:cNvPr id="186" name="Shape 186"/>
          <p:cNvSpPr txBox="1"/>
          <p:nvPr>
            <p:ph idx="1" type="body"/>
          </p:nvPr>
        </p:nvSpPr>
        <p:spPr>
          <a:xfrm>
            <a:off x="457200" y="1600200"/>
            <a:ext cx="8229600" cy="4525961"/>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7" name="Shape 187"/>
          <p:cNvSpPr txBox="1"/>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Times New Roman"/>
              <a:buNone/>
            </a:pPr>
            <a:r>
              <a:rPr b="1" i="0" lang="en-US" sz="4000" u="none">
                <a:solidFill>
                  <a:schemeClr val="lt1"/>
                </a:solidFill>
                <a:latin typeface="Times New Roman"/>
                <a:ea typeface="Times New Roman"/>
                <a:cs typeface="Times New Roman"/>
                <a:sym typeface="Times New Roman"/>
              </a:rPr>
              <a:t>Summary</a:t>
            </a:r>
          </a:p>
        </p:txBody>
      </p:sp>
      <p:cxnSp>
        <p:nvCxnSpPr>
          <p:cNvPr id="188" name="Shape 188"/>
          <p:cNvCxnSpPr/>
          <p:nvPr/>
        </p:nvCxnSpPr>
        <p:spPr>
          <a:xfrm>
            <a:off x="473075" y="1108075"/>
            <a:ext cx="8293099" cy="0"/>
          </a:xfrm>
          <a:prstGeom prst="straightConnector1">
            <a:avLst/>
          </a:prstGeom>
          <a:noFill/>
          <a:ln cap="flat" cmpd="sng" w="12700">
            <a:solidFill>
              <a:srgbClr val="FFFFCC"/>
            </a:solidFill>
            <a:prstDash val="solid"/>
            <a:miter lim="8000"/>
            <a:headEnd len="med" w="med" type="none"/>
            <a:tailEnd len="med" w="med" type="none"/>
          </a:ln>
        </p:spPr>
      </p:cxnSp>
      <p:sp>
        <p:nvSpPr>
          <p:cNvPr id="189" name="Shape 189"/>
          <p:cNvSpPr txBox="1"/>
          <p:nvPr/>
        </p:nvSpPr>
        <p:spPr>
          <a:xfrm>
            <a:off x="6934200" y="6721475"/>
            <a:ext cx="1519236"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lt1"/>
              </a:buClr>
              <a:buSzPct val="25000"/>
              <a:buFont typeface="Times New Roman"/>
              <a:buNone/>
            </a:pPr>
            <a:r>
              <a:rPr b="0" i="0" lang="en-US" sz="900" u="none">
                <a:solidFill>
                  <a:schemeClr val="lt1"/>
                </a:solidFill>
                <a:latin typeface="Times New Roman"/>
                <a:ea typeface="Times New Roman"/>
                <a:cs typeface="Times New Roman"/>
                <a:sym typeface="Times New Roman"/>
              </a:rPr>
              <a:t>© 2007 Thomson South-Western</a:t>
            </a:r>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457200" y="252412"/>
            <a:ext cx="8229600" cy="649286"/>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400" u="none" cap="none" strike="noStrike">
                <a:solidFill>
                  <a:srgbClr val="333399"/>
                </a:solidFill>
                <a:latin typeface="Tahoma"/>
                <a:ea typeface="Tahoma"/>
                <a:cs typeface="Tahoma"/>
                <a:sym typeface="Tahoma"/>
              </a:defRPr>
            </a:lvl1pPr>
            <a:lvl2pPr indent="0" lvl="1" marL="0" marR="0" rtl="0" algn="ctr">
              <a:spcBef>
                <a:spcPts val="0"/>
              </a:spcBef>
              <a:spcAft>
                <a:spcPts val="0"/>
              </a:spcAft>
              <a:buNone/>
              <a:defRPr b="1" i="0" sz="3400" u="none" cap="none" strike="noStrike">
                <a:solidFill>
                  <a:srgbClr val="333399"/>
                </a:solidFill>
                <a:latin typeface="Tahoma"/>
                <a:ea typeface="Tahoma"/>
                <a:cs typeface="Tahoma"/>
                <a:sym typeface="Tahoma"/>
              </a:defRPr>
            </a:lvl2pPr>
            <a:lvl3pPr indent="0" lvl="2" marL="0" marR="0" rtl="0" algn="ctr">
              <a:spcBef>
                <a:spcPts val="0"/>
              </a:spcBef>
              <a:spcAft>
                <a:spcPts val="0"/>
              </a:spcAft>
              <a:buNone/>
              <a:defRPr b="1" i="0" sz="3400" u="none" cap="none" strike="noStrike">
                <a:solidFill>
                  <a:srgbClr val="333399"/>
                </a:solidFill>
                <a:latin typeface="Tahoma"/>
                <a:ea typeface="Tahoma"/>
                <a:cs typeface="Tahoma"/>
                <a:sym typeface="Tahoma"/>
              </a:defRPr>
            </a:lvl3pPr>
            <a:lvl4pPr indent="0" lvl="3" marL="0" marR="0" rtl="0" algn="ctr">
              <a:spcBef>
                <a:spcPts val="0"/>
              </a:spcBef>
              <a:spcAft>
                <a:spcPts val="0"/>
              </a:spcAft>
              <a:buNone/>
              <a:defRPr b="1" i="0" sz="3400" u="none" cap="none" strike="noStrike">
                <a:solidFill>
                  <a:srgbClr val="333399"/>
                </a:solidFill>
                <a:latin typeface="Tahoma"/>
                <a:ea typeface="Tahoma"/>
                <a:cs typeface="Tahoma"/>
                <a:sym typeface="Tahoma"/>
              </a:defRPr>
            </a:lvl4pPr>
            <a:lvl5pPr indent="0" lvl="4" marL="0" marR="0" rtl="0" algn="ctr">
              <a:spcBef>
                <a:spcPts val="0"/>
              </a:spcBef>
              <a:spcAft>
                <a:spcPts val="0"/>
              </a:spcAft>
              <a:buNone/>
              <a:defRPr b="1" i="0" sz="3400" u="none" cap="none" strike="noStrike">
                <a:solidFill>
                  <a:srgbClr val="333399"/>
                </a:solidFill>
                <a:latin typeface="Tahoma"/>
                <a:ea typeface="Tahoma"/>
                <a:cs typeface="Tahoma"/>
                <a:sym typeface="Tahoma"/>
              </a:defRPr>
            </a:lvl5pPr>
            <a:lvl6pPr indent="0" lvl="5" marL="457200" marR="0" rtl="0" algn="ctr">
              <a:spcBef>
                <a:spcPts val="0"/>
              </a:spcBef>
              <a:spcAft>
                <a:spcPts val="0"/>
              </a:spcAft>
              <a:buNone/>
              <a:defRPr b="1" i="0" sz="3400" u="none" cap="none" strike="noStrike">
                <a:solidFill>
                  <a:srgbClr val="333399"/>
                </a:solidFill>
                <a:latin typeface="Tahoma"/>
                <a:ea typeface="Tahoma"/>
                <a:cs typeface="Tahoma"/>
                <a:sym typeface="Tahoma"/>
              </a:defRPr>
            </a:lvl6pPr>
            <a:lvl7pPr indent="0" lvl="6" marL="914400" marR="0" rtl="0" algn="ctr">
              <a:spcBef>
                <a:spcPts val="0"/>
              </a:spcBef>
              <a:spcAft>
                <a:spcPts val="0"/>
              </a:spcAft>
              <a:buNone/>
              <a:defRPr b="1" i="0" sz="3400" u="none" cap="none" strike="noStrike">
                <a:solidFill>
                  <a:srgbClr val="333399"/>
                </a:solidFill>
                <a:latin typeface="Tahoma"/>
                <a:ea typeface="Tahoma"/>
                <a:cs typeface="Tahoma"/>
                <a:sym typeface="Tahoma"/>
              </a:defRPr>
            </a:lvl7pPr>
            <a:lvl8pPr indent="0" lvl="7" marL="1371600" marR="0" rtl="0" algn="ctr">
              <a:spcBef>
                <a:spcPts val="0"/>
              </a:spcBef>
              <a:spcAft>
                <a:spcPts val="0"/>
              </a:spcAft>
              <a:buNone/>
              <a:defRPr b="1" i="0" sz="3400" u="none" cap="none" strike="noStrike">
                <a:solidFill>
                  <a:srgbClr val="333399"/>
                </a:solidFill>
                <a:latin typeface="Tahoma"/>
                <a:ea typeface="Tahoma"/>
                <a:cs typeface="Tahoma"/>
                <a:sym typeface="Tahoma"/>
              </a:defRPr>
            </a:lvl8pPr>
            <a:lvl9pPr indent="0" lvl="8" marL="1828800" marR="0" rtl="0" algn="ctr">
              <a:spcBef>
                <a:spcPts val="0"/>
              </a:spcBef>
              <a:spcAft>
                <a:spcPts val="0"/>
              </a:spcAft>
              <a:buNone/>
              <a:defRPr b="1" i="0" sz="3400" u="none" cap="none" strike="noStrike">
                <a:solidFill>
                  <a:srgbClr val="333399"/>
                </a:solidFill>
                <a:latin typeface="Tahoma"/>
                <a:ea typeface="Tahoma"/>
                <a:cs typeface="Tahoma"/>
                <a:sym typeface="Tahoma"/>
              </a:defRPr>
            </a:lvl9pPr>
          </a:lstStyle>
          <a:p/>
        </p:txBody>
      </p:sp>
      <p:sp>
        <p:nvSpPr>
          <p:cNvPr id="228" name="Shape 228"/>
          <p:cNvSpPr txBox="1"/>
          <p:nvPr>
            <p:ph idx="1" type="body"/>
          </p:nvPr>
        </p:nvSpPr>
        <p:spPr>
          <a:xfrm>
            <a:off x="457200" y="1001712"/>
            <a:ext cx="8229600" cy="5124450"/>
          </a:xfrm>
          <a:prstGeom prst="rect">
            <a:avLst/>
          </a:prstGeom>
          <a:noFill/>
          <a:ln>
            <a:noFill/>
          </a:ln>
        </p:spPr>
        <p:txBody>
          <a:bodyPr anchorCtr="0" anchor="t" bIns="91425" lIns="91425" rIns="91425" wrap="square" tIns="91425"/>
          <a:lstStyle>
            <a:lvl1pPr indent="-129540" lvl="0" marL="342900" marR="0" rtl="0" algn="l">
              <a:lnSpc>
                <a:spcPct val="105000"/>
              </a:lnSpc>
              <a:spcBef>
                <a:spcPts val="1260"/>
              </a:spcBef>
              <a:spcAft>
                <a:spcPts val="0"/>
              </a:spcAft>
              <a:buClr>
                <a:srgbClr val="00B85C"/>
              </a:buClr>
              <a:buSzPct val="119999"/>
              <a:buFont typeface="Noto Sans Symbols"/>
              <a:buChar char="▪"/>
              <a:defRPr b="0" i="0" sz="2800" u="none" cap="none" strike="noStrike">
                <a:solidFill>
                  <a:schemeClr val="dk1"/>
                </a:solidFill>
                <a:latin typeface="Arial"/>
                <a:ea typeface="Arial"/>
                <a:cs typeface="Arial"/>
                <a:sym typeface="Arial"/>
              </a:defRPr>
            </a:lvl1pPr>
            <a:lvl2pPr indent="-62865" lvl="1" marL="742950" marR="0" rtl="0" algn="l">
              <a:spcBef>
                <a:spcPts val="540"/>
              </a:spcBef>
              <a:spcAft>
                <a:spcPts val="0"/>
              </a:spcAft>
              <a:buClr>
                <a:srgbClr val="0066CC"/>
              </a:buClr>
              <a:buSzPct val="129999"/>
              <a:buFont typeface="Arial"/>
              <a:buChar char="•"/>
              <a:defRPr b="0" i="0" sz="2700" u="none" cap="none" strike="noStrike">
                <a:solidFill>
                  <a:schemeClr val="dk1"/>
                </a:solidFill>
                <a:latin typeface="Arial"/>
                <a:ea typeface="Arial"/>
                <a:cs typeface="Arial"/>
                <a:sym typeface="Arial"/>
              </a:defRPr>
            </a:lvl2pPr>
            <a:lvl3pPr indent="-60960" lvl="2" marL="1143000" marR="0" rtl="0" algn="l">
              <a:spcBef>
                <a:spcPts val="480"/>
              </a:spcBef>
              <a:spcAft>
                <a:spcPts val="0"/>
              </a:spcAft>
              <a:buClr>
                <a:srgbClr val="008080"/>
              </a:buClr>
              <a:buSzPct val="11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29" name="Shape 229"/>
          <p:cNvSpPr txBox="1"/>
          <p:nvPr>
            <p:ph idx="11" type="ftr"/>
          </p:nvPr>
        </p:nvSpPr>
        <p:spPr>
          <a:xfrm>
            <a:off x="434975" y="6361112"/>
            <a:ext cx="7851774" cy="400049"/>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1" i="0" sz="1700" u="none">
                <a:solidFill>
                  <a:srgbClr val="777777"/>
                </a:solidFill>
                <a:latin typeface="Arial"/>
                <a:ea typeface="Arial"/>
                <a:cs typeface="Arial"/>
                <a:sym typeface="Arial"/>
              </a:defRPr>
            </a:lvl1pPr>
            <a:lvl2pPr indent="0" lvl="1" marL="457200" marR="0" rtl="0" algn="l">
              <a:lnSpc>
                <a:spcPct val="100000"/>
              </a:lnSpc>
              <a:spcBef>
                <a:spcPts val="0"/>
              </a:spcBef>
              <a:spcAft>
                <a:spcPts val="0"/>
              </a:spcAft>
              <a:buNone/>
              <a:defRPr b="0" i="0" sz="1800" u="sng"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sng"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sng"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sng"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sng"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sng"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sng"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sng" cap="none" strike="noStrike">
                <a:solidFill>
                  <a:schemeClr val="dk1"/>
                </a:solidFill>
                <a:latin typeface="Arial"/>
                <a:ea typeface="Arial"/>
                <a:cs typeface="Arial"/>
                <a:sym typeface="Arial"/>
              </a:defRPr>
            </a:lvl9pPr>
          </a:lstStyle>
          <a:p/>
        </p:txBody>
      </p:sp>
      <p:sp>
        <p:nvSpPr>
          <p:cNvPr id="230" name="Shape 230"/>
          <p:cNvSpPr txBox="1"/>
          <p:nvPr/>
        </p:nvSpPr>
        <p:spPr>
          <a:xfrm>
            <a:off x="8432800" y="6367462"/>
            <a:ext cx="609599" cy="374649"/>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777777"/>
              </a:buClr>
              <a:buSzPct val="25000"/>
              <a:buFont typeface="Arial"/>
              <a:buNone/>
            </a:pPr>
            <a:fld id="{00000000-1234-1234-1234-123412341234}" type="slidenum">
              <a:rPr b="0" i="0" lang="en-US" sz="1700" u="none">
                <a:solidFill>
                  <a:srgbClr val="777777"/>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3.xml"/><Relationship Id="rId3" Type="http://schemas.openxmlformats.org/officeDocument/2006/relationships/image" Target="../media/image15.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8.xml"/><Relationship Id="rId3" Type="http://schemas.openxmlformats.org/officeDocument/2006/relationships/image" Target="../media/image17.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3.xml"/><Relationship Id="rId3" Type="http://schemas.openxmlformats.org/officeDocument/2006/relationships/image" Target="../media/image17.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8.xml"/><Relationship Id="rId3" Type="http://schemas.openxmlformats.org/officeDocument/2006/relationships/image" Target="../media/image18.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Elasticity . . .	</a:t>
            </a:r>
          </a:p>
        </p:txBody>
      </p:sp>
      <p:sp>
        <p:nvSpPr>
          <p:cNvPr id="236" name="Shape 236"/>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 … allows us to analyze supply and demand with greater precision. </a:t>
            </a:r>
          </a:p>
          <a:p>
            <a:pPr indent="-342900" lvl="0" marL="342900" marR="0" rtl="0" algn="l">
              <a:lnSpc>
                <a:spcPct val="100000"/>
              </a:lnSpc>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 is a measure of how much buyers and sellers respond to changes in market conditions  </a:t>
            </a:r>
            <a:br>
              <a:rPr b="0" i="0" lang="en-US" sz="3200" u="none" cap="none" strike="noStrike">
                <a:solidFill>
                  <a:schemeClr val="dk1"/>
                </a:solidFill>
                <a:latin typeface="Times New Roman"/>
                <a:ea typeface="Times New Roman"/>
                <a:cs typeface="Times New Roman"/>
                <a:sym typeface="Times New Roman"/>
              </a:rPr>
            </a:b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Computing the Price Elasticity of Demand</a:t>
            </a:r>
          </a:p>
        </p:txBody>
      </p:sp>
      <p:sp>
        <p:nvSpPr>
          <p:cNvPr id="295" name="Shape 295"/>
          <p:cNvSpPr txBox="1"/>
          <p:nvPr/>
        </p:nvSpPr>
        <p:spPr>
          <a:xfrm>
            <a:off x="4210050" y="5829300"/>
            <a:ext cx="4694236" cy="579436"/>
          </a:xfrm>
          <a:prstGeom prst="rect">
            <a:avLst/>
          </a:prstGeom>
          <a:solidFill>
            <a:schemeClr val="lt1"/>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CC0000"/>
              </a:buClr>
              <a:buSzPct val="25000"/>
              <a:buFont typeface="Arial"/>
              <a:buNone/>
            </a:pPr>
            <a:r>
              <a:rPr b="0" i="0" lang="en-US" sz="3200" u="none">
                <a:solidFill>
                  <a:srgbClr val="CC0000"/>
                </a:solidFill>
                <a:latin typeface="Arial"/>
                <a:ea typeface="Arial"/>
                <a:cs typeface="Arial"/>
                <a:sym typeface="Arial"/>
              </a:rPr>
              <a:t>Demand is price elastic.</a:t>
            </a:r>
          </a:p>
        </p:txBody>
      </p:sp>
      <p:sp>
        <p:nvSpPr>
          <p:cNvPr id="296" name="Shape 296"/>
          <p:cNvSpPr txBox="1"/>
          <p:nvPr/>
        </p:nvSpPr>
        <p:spPr>
          <a:xfrm>
            <a:off x="900112" y="3057525"/>
            <a:ext cx="266699" cy="350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Narrow"/>
              <a:buNone/>
            </a:pPr>
            <a:r>
              <a:rPr b="1" i="0" lang="en-US" sz="2300" u="none">
                <a:solidFill>
                  <a:srgbClr val="000000"/>
                </a:solidFill>
                <a:latin typeface="Arial Narrow"/>
                <a:ea typeface="Arial Narrow"/>
                <a:cs typeface="Arial Narrow"/>
                <a:sym typeface="Arial Narrow"/>
              </a:rPr>
              <a:t>$5</a:t>
            </a:r>
          </a:p>
        </p:txBody>
      </p:sp>
      <p:sp>
        <p:nvSpPr>
          <p:cNvPr id="297" name="Shape 297"/>
          <p:cNvSpPr txBox="1"/>
          <p:nvPr/>
        </p:nvSpPr>
        <p:spPr>
          <a:xfrm>
            <a:off x="1068387" y="3533775"/>
            <a:ext cx="133349" cy="350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Narrow"/>
              <a:buNone/>
            </a:pPr>
            <a:r>
              <a:rPr b="1" i="0" lang="en-US" sz="2300" u="none">
                <a:solidFill>
                  <a:srgbClr val="000000"/>
                </a:solidFill>
                <a:latin typeface="Arial Narrow"/>
                <a:ea typeface="Arial Narrow"/>
                <a:cs typeface="Arial Narrow"/>
                <a:sym typeface="Arial Narrow"/>
              </a:rPr>
              <a:t>4</a:t>
            </a:r>
          </a:p>
        </p:txBody>
      </p:sp>
      <p:sp>
        <p:nvSpPr>
          <p:cNvPr id="298" name="Shape 298"/>
          <p:cNvSpPr txBox="1"/>
          <p:nvPr/>
        </p:nvSpPr>
        <p:spPr>
          <a:xfrm>
            <a:off x="3124200" y="3810000"/>
            <a:ext cx="944561" cy="350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Narrow"/>
              <a:buNone/>
            </a:pPr>
            <a:r>
              <a:rPr b="1" i="0" lang="en-US" sz="2300" u="none">
                <a:solidFill>
                  <a:srgbClr val="000000"/>
                </a:solidFill>
                <a:latin typeface="Arial Narrow"/>
                <a:ea typeface="Arial Narrow"/>
                <a:cs typeface="Arial Narrow"/>
                <a:sym typeface="Arial Narrow"/>
              </a:rPr>
              <a:t>Demand</a:t>
            </a:r>
          </a:p>
        </p:txBody>
      </p:sp>
      <p:sp>
        <p:nvSpPr>
          <p:cNvPr id="299" name="Shape 299"/>
          <p:cNvSpPr txBox="1"/>
          <p:nvPr/>
        </p:nvSpPr>
        <p:spPr>
          <a:xfrm>
            <a:off x="3416300" y="5602287"/>
            <a:ext cx="969961" cy="350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CC"/>
              </a:buClr>
              <a:buSzPct val="25000"/>
              <a:buFont typeface="Arial Narrow"/>
              <a:buNone/>
            </a:pPr>
            <a:r>
              <a:rPr b="1" i="0" lang="en-US" sz="2300" u="none">
                <a:solidFill>
                  <a:srgbClr val="0000CC"/>
                </a:solidFill>
                <a:latin typeface="Arial Narrow"/>
                <a:ea typeface="Arial Narrow"/>
                <a:cs typeface="Arial Narrow"/>
                <a:sym typeface="Arial Narrow"/>
              </a:rPr>
              <a:t>Quantity</a:t>
            </a:r>
          </a:p>
        </p:txBody>
      </p:sp>
      <p:sp>
        <p:nvSpPr>
          <p:cNvPr id="300" name="Shape 300"/>
          <p:cNvSpPr txBox="1"/>
          <p:nvPr/>
        </p:nvSpPr>
        <p:spPr>
          <a:xfrm>
            <a:off x="2833686" y="5605462"/>
            <a:ext cx="400049" cy="350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Narrow"/>
              <a:buNone/>
            </a:pPr>
            <a:r>
              <a:rPr b="1" i="0" lang="en-US" sz="2300" u="none">
                <a:solidFill>
                  <a:srgbClr val="000000"/>
                </a:solidFill>
                <a:latin typeface="Arial Narrow"/>
                <a:ea typeface="Arial Narrow"/>
                <a:cs typeface="Arial Narrow"/>
                <a:sym typeface="Arial Narrow"/>
              </a:rPr>
              <a:t>100</a:t>
            </a:r>
          </a:p>
        </p:txBody>
      </p:sp>
      <p:sp>
        <p:nvSpPr>
          <p:cNvPr id="301" name="Shape 301"/>
          <p:cNvSpPr txBox="1"/>
          <p:nvPr/>
        </p:nvSpPr>
        <p:spPr>
          <a:xfrm>
            <a:off x="1068387" y="5605462"/>
            <a:ext cx="133349" cy="350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Narrow"/>
              <a:buNone/>
            </a:pPr>
            <a:r>
              <a:rPr b="1" i="0" lang="en-US" sz="2300" u="none">
                <a:solidFill>
                  <a:srgbClr val="000000"/>
                </a:solidFill>
                <a:latin typeface="Arial Narrow"/>
                <a:ea typeface="Arial Narrow"/>
                <a:cs typeface="Arial Narrow"/>
                <a:sym typeface="Arial Narrow"/>
              </a:rPr>
              <a:t>0</a:t>
            </a:r>
          </a:p>
        </p:txBody>
      </p:sp>
      <p:sp>
        <p:nvSpPr>
          <p:cNvPr id="302" name="Shape 302"/>
          <p:cNvSpPr/>
          <p:nvPr/>
        </p:nvSpPr>
        <p:spPr>
          <a:xfrm>
            <a:off x="1214437" y="2141536"/>
            <a:ext cx="3071812" cy="3454399"/>
          </a:xfrm>
          <a:custGeom>
            <a:pathLst>
              <a:path extrusionOk="0" h="120000" w="120000">
                <a:moveTo>
                  <a:pt x="0" y="0"/>
                </a:moveTo>
                <a:lnTo>
                  <a:pt x="0" y="119944"/>
                </a:lnTo>
                <a:lnTo>
                  <a:pt x="119937" y="119944"/>
                </a:lnTo>
              </a:path>
            </a:pathLst>
          </a:custGeom>
          <a:noFill/>
          <a:ln cap="rnd" cmpd="sng" w="1270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03" name="Shape 303"/>
          <p:cNvSpPr/>
          <p:nvPr/>
        </p:nvSpPr>
        <p:spPr>
          <a:xfrm>
            <a:off x="1201737" y="3676650"/>
            <a:ext cx="1752600" cy="1882775"/>
          </a:xfrm>
          <a:custGeom>
            <a:pathLst>
              <a:path extrusionOk="0" h="120000" w="120000">
                <a:moveTo>
                  <a:pt x="119891" y="119898"/>
                </a:moveTo>
                <a:lnTo>
                  <a:pt x="119891" y="0"/>
                </a:lnTo>
                <a:lnTo>
                  <a:pt x="0" y="0"/>
                </a:lnTo>
              </a:path>
            </a:pathLst>
          </a:custGeom>
          <a:noFill/>
          <a:ln cap="flat" cmpd="sng" w="1270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04" name="Shape 304"/>
          <p:cNvSpPr txBox="1"/>
          <p:nvPr/>
        </p:nvSpPr>
        <p:spPr>
          <a:xfrm>
            <a:off x="1995486" y="5605462"/>
            <a:ext cx="266699" cy="350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Narrow"/>
              <a:buNone/>
            </a:pPr>
            <a:r>
              <a:rPr b="1" i="0" lang="en-US" sz="2300" u="none">
                <a:solidFill>
                  <a:srgbClr val="000000"/>
                </a:solidFill>
                <a:latin typeface="Arial Narrow"/>
                <a:ea typeface="Arial Narrow"/>
                <a:cs typeface="Arial Narrow"/>
                <a:sym typeface="Arial Narrow"/>
              </a:rPr>
              <a:t>50</a:t>
            </a:r>
          </a:p>
        </p:txBody>
      </p:sp>
      <p:sp>
        <p:nvSpPr>
          <p:cNvPr id="305" name="Shape 305"/>
          <p:cNvSpPr/>
          <p:nvPr/>
        </p:nvSpPr>
        <p:spPr>
          <a:xfrm>
            <a:off x="1201737" y="3224211"/>
            <a:ext cx="869949" cy="2335211"/>
          </a:xfrm>
          <a:custGeom>
            <a:pathLst>
              <a:path extrusionOk="0" h="120000" w="120000">
                <a:moveTo>
                  <a:pt x="119781" y="119918"/>
                </a:moveTo>
                <a:lnTo>
                  <a:pt x="119781" y="0"/>
                </a:lnTo>
                <a:lnTo>
                  <a:pt x="0" y="0"/>
                </a:lnTo>
              </a:path>
            </a:pathLst>
          </a:custGeom>
          <a:noFill/>
          <a:ln cap="flat" cmpd="sng" w="1270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306" name="Shape 306"/>
          <p:cNvCxnSpPr/>
          <p:nvPr/>
        </p:nvCxnSpPr>
        <p:spPr>
          <a:xfrm rot="10800000">
            <a:off x="2952750" y="3684587"/>
            <a:ext cx="0" cy="1870074"/>
          </a:xfrm>
          <a:prstGeom prst="straightConnector1">
            <a:avLst/>
          </a:prstGeom>
          <a:noFill/>
          <a:ln cap="flat" cmpd="sng" w="12700">
            <a:solidFill>
              <a:srgbClr val="000000"/>
            </a:solidFill>
            <a:prstDash val="solid"/>
            <a:miter lim="8000"/>
            <a:headEnd len="med" w="med" type="none"/>
            <a:tailEnd len="med" w="med" type="none"/>
          </a:ln>
        </p:spPr>
      </p:cxnSp>
      <p:sp>
        <p:nvSpPr>
          <p:cNvPr id="307" name="Shape 307"/>
          <p:cNvSpPr/>
          <p:nvPr/>
        </p:nvSpPr>
        <p:spPr>
          <a:xfrm>
            <a:off x="1501775" y="2438400"/>
            <a:ext cx="2051050" cy="1335086"/>
          </a:xfrm>
          <a:custGeom>
            <a:pathLst>
              <a:path extrusionOk="0" h="120000" w="120000">
                <a:moveTo>
                  <a:pt x="0" y="0"/>
                </a:moveTo>
                <a:lnTo>
                  <a:pt x="33250" y="70630"/>
                </a:lnTo>
                <a:lnTo>
                  <a:pt x="76996" y="109155"/>
                </a:lnTo>
                <a:lnTo>
                  <a:pt x="119907" y="119857"/>
                </a:lnTo>
              </a:path>
            </a:pathLst>
          </a:custGeom>
          <a:noFill/>
          <a:ln cap="rnd" cmpd="sng" w="38100">
            <a:solidFill>
              <a:srgbClr val="000099"/>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pic>
        <p:nvPicPr>
          <p:cNvPr id="308" name="Shape 308"/>
          <p:cNvPicPr preferRelativeResize="0"/>
          <p:nvPr/>
        </p:nvPicPr>
        <p:blipFill rotWithShape="1">
          <a:blip r:embed="rId3">
            <a:alphaModFix/>
          </a:blip>
          <a:srcRect b="0" l="0" r="0" t="0"/>
          <a:stretch/>
        </p:blipFill>
        <p:spPr>
          <a:xfrm>
            <a:off x="4348162" y="1397000"/>
            <a:ext cx="4065586" cy="2846387"/>
          </a:xfrm>
          <a:prstGeom prst="rect">
            <a:avLst/>
          </a:prstGeom>
          <a:noFill/>
          <a:ln>
            <a:noFill/>
          </a:ln>
        </p:spPr>
      </p:pic>
      <p:sp>
        <p:nvSpPr>
          <p:cNvPr id="309" name="Shape 309"/>
          <p:cNvSpPr txBox="1"/>
          <p:nvPr/>
        </p:nvSpPr>
        <p:spPr>
          <a:xfrm>
            <a:off x="555625" y="2438400"/>
            <a:ext cx="587374" cy="350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CC"/>
              </a:buClr>
              <a:buSzPct val="25000"/>
              <a:buFont typeface="Arial Narrow"/>
              <a:buNone/>
            </a:pPr>
            <a:r>
              <a:rPr b="1" i="0" lang="en-US" sz="2300" u="none">
                <a:solidFill>
                  <a:srgbClr val="0000CC"/>
                </a:solidFill>
                <a:latin typeface="Arial Narrow"/>
                <a:ea typeface="Arial Narrow"/>
                <a:cs typeface="Arial Narrow"/>
                <a:sym typeface="Arial Narrow"/>
              </a:rPr>
              <a:t>Price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ppt_w</p:attrName>
                                        </p:attrNameLst>
                                      </p:cBhvr>
                                      <p:tavLst>
                                        <p:tav fmla="" tm="0">
                                          <p:val>
                                            <p:strVal val="0"/>
                                          </p:val>
                                        </p:tav>
                                        <p:tav fmla="" tm="100000">
                                          <p:val>
                                            <p:strVal val="#ppt_w"/>
                                          </p:val>
                                        </p:tav>
                                      </p:tavLst>
                                    </p:anim>
                                    <p:anim calcmode="lin" valueType="num">
                                      <p:cBhvr additive="base">
                                        <p:cTn dur="500"/>
                                        <p:tgtEl>
                                          <p:spTgt spid="2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The Variety of Demand Curves</a:t>
            </a:r>
          </a:p>
        </p:txBody>
      </p:sp>
      <p:sp>
        <p:nvSpPr>
          <p:cNvPr id="315" name="Shape 315"/>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Perfectly Inelastic</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Quantity demanded does not respond to price changes.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Perfectly Elastic</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Quantity demanded changes infinitely with any change in price.</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Unit Elastic</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Quantity demanded changes by the same percentage as the price.</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The Variety of Demand Curves</a:t>
            </a:r>
          </a:p>
        </p:txBody>
      </p:sp>
      <p:sp>
        <p:nvSpPr>
          <p:cNvPr id="321" name="Shape 321"/>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Because the price elasticity of demand measures how much quantity demanded responds to the price, it is closely related to the slope of the demand curve.</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But it is not the same thing as the slope!</a:t>
            </a:r>
          </a:p>
          <a:p>
            <a:pPr indent="-342900" lvl="0" marL="342900" marR="0" rtl="0" algn="l">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1 The Price Elasticity of Demand</a:t>
            </a:r>
          </a:p>
        </p:txBody>
      </p:sp>
      <p:sp>
        <p:nvSpPr>
          <p:cNvPr id="327" name="Shape 327"/>
          <p:cNvSpPr txBox="1"/>
          <p:nvPr/>
        </p:nvSpPr>
        <p:spPr>
          <a:xfrm>
            <a:off x="2147886" y="2143125"/>
            <a:ext cx="5862636" cy="3300412"/>
          </a:xfrm>
          <a:prstGeom prst="rect">
            <a:avLst/>
          </a:prstGeom>
          <a:solidFill>
            <a:srgbClr val="F3F6F9"/>
          </a:solidFill>
          <a:ln cap="flat" cmpd="sng" w="2619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28" name="Shape 328"/>
          <p:cNvSpPr txBox="1"/>
          <p:nvPr/>
        </p:nvSpPr>
        <p:spPr>
          <a:xfrm>
            <a:off x="2147886" y="2143125"/>
            <a:ext cx="5862636" cy="3300412"/>
          </a:xfrm>
          <a:prstGeom prst="rect">
            <a:avLst/>
          </a:prstGeom>
          <a:solidFill>
            <a:srgbClr val="F2F4F8"/>
          </a:solidFill>
          <a:ln cap="flat" cmpd="sng" w="2381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29" name="Shape 329"/>
          <p:cNvSpPr txBox="1"/>
          <p:nvPr/>
        </p:nvSpPr>
        <p:spPr>
          <a:xfrm>
            <a:off x="2147886" y="2143125"/>
            <a:ext cx="5862636" cy="3300412"/>
          </a:xfrm>
          <a:prstGeom prst="rect">
            <a:avLst/>
          </a:prstGeom>
          <a:solidFill>
            <a:srgbClr val="F1F4F7"/>
          </a:solidFill>
          <a:ln cap="flat" cmpd="sng" w="2143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0" name="Shape 330"/>
          <p:cNvSpPr txBox="1"/>
          <p:nvPr/>
        </p:nvSpPr>
        <p:spPr>
          <a:xfrm>
            <a:off x="2147886" y="2143125"/>
            <a:ext cx="5862636" cy="3300412"/>
          </a:xfrm>
          <a:prstGeom prst="rect">
            <a:avLst/>
          </a:prstGeom>
          <a:solidFill>
            <a:srgbClr val="F0F2F5"/>
          </a:solidFill>
          <a:ln cap="flat" cmpd="sng" w="1905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1" name="Shape 331"/>
          <p:cNvSpPr txBox="1"/>
          <p:nvPr/>
        </p:nvSpPr>
        <p:spPr>
          <a:xfrm>
            <a:off x="2147886" y="2143125"/>
            <a:ext cx="5862636" cy="3300412"/>
          </a:xfrm>
          <a:prstGeom prst="rect">
            <a:avLst/>
          </a:prstGeom>
          <a:solidFill>
            <a:srgbClr val="EEF1F4"/>
          </a:solidFill>
          <a:ln cap="flat" cmpd="sng" w="1666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2" name="Shape 332"/>
          <p:cNvSpPr txBox="1"/>
          <p:nvPr/>
        </p:nvSpPr>
        <p:spPr>
          <a:xfrm>
            <a:off x="2147886" y="2143125"/>
            <a:ext cx="5862636" cy="3300412"/>
          </a:xfrm>
          <a:prstGeom prst="rect">
            <a:avLst/>
          </a:prstGeom>
          <a:solidFill>
            <a:srgbClr val="EDEFF3"/>
          </a:solidFill>
          <a:ln cap="flat" cmpd="sng" w="1428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3" name="Shape 333"/>
          <p:cNvSpPr txBox="1"/>
          <p:nvPr/>
        </p:nvSpPr>
        <p:spPr>
          <a:xfrm>
            <a:off x="2147886" y="2143125"/>
            <a:ext cx="5862636" cy="3300412"/>
          </a:xfrm>
          <a:prstGeom prst="rect">
            <a:avLst/>
          </a:prstGeom>
          <a:solidFill>
            <a:srgbClr val="EBEEF2"/>
          </a:solidFill>
          <a:ln cap="flat" cmpd="sng" w="1190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4" name="Shape 334"/>
          <p:cNvSpPr txBox="1"/>
          <p:nvPr/>
        </p:nvSpPr>
        <p:spPr>
          <a:xfrm>
            <a:off x="2147886" y="2143125"/>
            <a:ext cx="5862636" cy="3300412"/>
          </a:xfrm>
          <a:prstGeom prst="rect">
            <a:avLst/>
          </a:prstGeom>
          <a:solidFill>
            <a:srgbClr val="EAECF1"/>
          </a:solidFill>
          <a:ln cap="flat" cmpd="sng" w="952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5" name="Shape 335"/>
          <p:cNvSpPr txBox="1"/>
          <p:nvPr/>
        </p:nvSpPr>
        <p:spPr>
          <a:xfrm>
            <a:off x="2147886" y="2143125"/>
            <a:ext cx="5862636" cy="3300412"/>
          </a:xfrm>
          <a:prstGeom prst="rect">
            <a:avLst/>
          </a:prstGeom>
          <a:solidFill>
            <a:srgbClr val="E9EBF0"/>
          </a:solidFill>
          <a:ln cap="flat" cmpd="sng" w="7142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6" name="Shape 336"/>
          <p:cNvSpPr txBox="1"/>
          <p:nvPr/>
        </p:nvSpPr>
        <p:spPr>
          <a:xfrm>
            <a:off x="2147886" y="2143125"/>
            <a:ext cx="5862636" cy="3300412"/>
          </a:xfrm>
          <a:prstGeom prst="rect">
            <a:avLst/>
          </a:prstGeom>
          <a:solidFill>
            <a:srgbClr val="E7EAEF"/>
          </a:solidFill>
          <a:ln cap="flat" cmpd="sng" w="4762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7" name="Shape 337"/>
          <p:cNvSpPr txBox="1"/>
          <p:nvPr/>
        </p:nvSpPr>
        <p:spPr>
          <a:xfrm>
            <a:off x="2147886" y="2143125"/>
            <a:ext cx="5862636" cy="3300412"/>
          </a:xfrm>
          <a:prstGeom prst="rect">
            <a:avLst/>
          </a:prstGeom>
          <a:solidFill>
            <a:srgbClr val="E6E9EF"/>
          </a:solidFill>
          <a:ln cap="flat" cmpd="sng" w="23800">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8" name="Shape 338"/>
          <p:cNvSpPr txBox="1"/>
          <p:nvPr/>
        </p:nvSpPr>
        <p:spPr>
          <a:xfrm>
            <a:off x="2028825" y="2044700"/>
            <a:ext cx="5862636" cy="3300412"/>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39" name="Shape 339"/>
          <p:cNvSpPr/>
          <p:nvPr/>
        </p:nvSpPr>
        <p:spPr>
          <a:xfrm>
            <a:off x="2028825" y="2044700"/>
            <a:ext cx="5862636" cy="3300412"/>
          </a:xfrm>
          <a:custGeom>
            <a:pathLst>
              <a:path extrusionOk="0" h="120000" w="120000">
                <a:moveTo>
                  <a:pt x="0" y="0"/>
                </a:moveTo>
                <a:lnTo>
                  <a:pt x="0" y="120000"/>
                </a:lnTo>
                <a:lnTo>
                  <a:pt x="120000" y="120000"/>
                </a:lnTo>
              </a:path>
            </a:pathLst>
          </a:custGeom>
          <a:noFill/>
          <a:ln cap="flat" cmpd="sng" w="2380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340" name="Shape 340"/>
          <p:cNvCxnSpPr/>
          <p:nvPr/>
        </p:nvCxnSpPr>
        <p:spPr>
          <a:xfrm>
            <a:off x="1862136" y="3246436"/>
            <a:ext cx="1587" cy="249237"/>
          </a:xfrm>
          <a:prstGeom prst="straightConnector1">
            <a:avLst/>
          </a:prstGeom>
          <a:noFill/>
          <a:ln cap="flat" cmpd="sng" w="23875">
            <a:solidFill>
              <a:srgbClr val="000000"/>
            </a:solidFill>
            <a:prstDash val="solid"/>
            <a:miter lim="8000"/>
            <a:headEnd len="med" w="med" type="stealth"/>
            <a:tailEnd len="med" w="med" type="none"/>
          </a:ln>
        </p:spPr>
      </p:cxnSp>
      <p:sp>
        <p:nvSpPr>
          <p:cNvPr id="341" name="Shape 341"/>
          <p:cNvSpPr txBox="1"/>
          <p:nvPr/>
        </p:nvSpPr>
        <p:spPr>
          <a:xfrm>
            <a:off x="1968500" y="1571625"/>
            <a:ext cx="6227761"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(a) Perfectly Inelastic Demand: Elasticity Equals 0</a:t>
            </a:r>
          </a:p>
        </p:txBody>
      </p:sp>
      <p:grpSp>
        <p:nvGrpSpPr>
          <p:cNvPr id="342" name="Shape 342"/>
          <p:cNvGrpSpPr/>
          <p:nvPr/>
        </p:nvGrpSpPr>
        <p:grpSpPr>
          <a:xfrm>
            <a:off x="1666875" y="3008311"/>
            <a:ext cx="3698875" cy="258762"/>
            <a:chOff x="1666875" y="3008311"/>
            <a:chExt cx="3698875" cy="258762"/>
          </a:xfrm>
        </p:grpSpPr>
        <p:cxnSp>
          <p:nvCxnSpPr>
            <p:cNvPr id="343" name="Shape 343"/>
            <p:cNvCxnSpPr/>
            <p:nvPr/>
          </p:nvCxnSpPr>
          <p:spPr>
            <a:xfrm flipH="1">
              <a:off x="2028824" y="3105150"/>
              <a:ext cx="3336925" cy="1587"/>
            </a:xfrm>
            <a:prstGeom prst="straightConnector1">
              <a:avLst/>
            </a:prstGeom>
            <a:noFill/>
            <a:ln cap="flat" cmpd="sng" w="23800">
              <a:solidFill>
                <a:schemeClr val="dk1"/>
              </a:solidFill>
              <a:prstDash val="solid"/>
              <a:miter lim="8000"/>
              <a:headEnd len="med" w="med" type="none"/>
              <a:tailEnd len="med" w="med" type="none"/>
            </a:ln>
          </p:spPr>
        </p:cxnSp>
        <p:sp>
          <p:nvSpPr>
            <p:cNvPr id="344" name="Shape 344"/>
            <p:cNvSpPr txBox="1"/>
            <p:nvPr/>
          </p:nvSpPr>
          <p:spPr>
            <a:xfrm>
              <a:off x="1666875" y="3008311"/>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$5</a:t>
              </a:r>
            </a:p>
          </p:txBody>
        </p:sp>
      </p:grpSp>
      <p:grpSp>
        <p:nvGrpSpPr>
          <p:cNvPr id="345" name="Shape 345"/>
          <p:cNvGrpSpPr/>
          <p:nvPr/>
        </p:nvGrpSpPr>
        <p:grpSpPr>
          <a:xfrm>
            <a:off x="1787525" y="3444875"/>
            <a:ext cx="3578225" cy="258762"/>
            <a:chOff x="1787525" y="3444875"/>
            <a:chExt cx="3578225" cy="258762"/>
          </a:xfrm>
        </p:grpSpPr>
        <p:cxnSp>
          <p:nvCxnSpPr>
            <p:cNvPr id="346" name="Shape 346"/>
            <p:cNvCxnSpPr/>
            <p:nvPr/>
          </p:nvCxnSpPr>
          <p:spPr>
            <a:xfrm flipH="1">
              <a:off x="2028824" y="3557587"/>
              <a:ext cx="3336925" cy="1587"/>
            </a:xfrm>
            <a:prstGeom prst="straightConnector1">
              <a:avLst/>
            </a:prstGeom>
            <a:noFill/>
            <a:ln cap="flat" cmpd="sng" w="23800">
              <a:solidFill>
                <a:schemeClr val="dk1"/>
              </a:solidFill>
              <a:prstDash val="solid"/>
              <a:miter lim="8000"/>
              <a:headEnd len="med" w="med" type="none"/>
              <a:tailEnd len="med" w="med" type="none"/>
            </a:ln>
          </p:spPr>
        </p:cxnSp>
        <p:sp>
          <p:nvSpPr>
            <p:cNvPr id="347" name="Shape 347"/>
            <p:cNvSpPr txBox="1"/>
            <p:nvPr/>
          </p:nvSpPr>
          <p:spPr>
            <a:xfrm>
              <a:off x="1787525" y="3444875"/>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grpSp>
      <p:sp>
        <p:nvSpPr>
          <p:cNvPr id="348" name="Shape 348"/>
          <p:cNvSpPr txBox="1"/>
          <p:nvPr/>
        </p:nvSpPr>
        <p:spPr>
          <a:xfrm>
            <a:off x="6961186" y="5391150"/>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grpSp>
        <p:nvGrpSpPr>
          <p:cNvPr id="349" name="Shape 349"/>
          <p:cNvGrpSpPr/>
          <p:nvPr/>
        </p:nvGrpSpPr>
        <p:grpSpPr>
          <a:xfrm>
            <a:off x="5180012" y="2295525"/>
            <a:ext cx="1370012" cy="3360737"/>
            <a:chOff x="5180012" y="2295525"/>
            <a:chExt cx="1370012" cy="3360737"/>
          </a:xfrm>
        </p:grpSpPr>
        <p:grpSp>
          <p:nvGrpSpPr>
            <p:cNvPr id="350" name="Shape 350"/>
            <p:cNvGrpSpPr/>
            <p:nvPr/>
          </p:nvGrpSpPr>
          <p:grpSpPr>
            <a:xfrm>
              <a:off x="5365750" y="2295525"/>
              <a:ext cx="1184274" cy="3049587"/>
              <a:chOff x="5365750" y="2295525"/>
              <a:chExt cx="1184274" cy="3049587"/>
            </a:xfrm>
          </p:grpSpPr>
          <p:cxnSp>
            <p:nvCxnSpPr>
              <p:cNvPr id="351" name="Shape 351"/>
              <p:cNvCxnSpPr/>
              <p:nvPr/>
            </p:nvCxnSpPr>
            <p:spPr>
              <a:xfrm flipH="1" rot="10800000">
                <a:off x="5365750" y="2378075"/>
                <a:ext cx="1587" cy="2967037"/>
              </a:xfrm>
              <a:prstGeom prst="straightConnector1">
                <a:avLst/>
              </a:prstGeom>
              <a:noFill/>
              <a:ln cap="flat" cmpd="sng" w="71425">
                <a:solidFill>
                  <a:srgbClr val="004C9F"/>
                </a:solidFill>
                <a:prstDash val="solid"/>
                <a:miter lim="8000"/>
                <a:headEnd len="med" w="med" type="none"/>
                <a:tailEnd len="med" w="med" type="none"/>
              </a:ln>
            </p:spPr>
          </p:cxnSp>
          <p:sp>
            <p:nvSpPr>
              <p:cNvPr id="352" name="Shape 352"/>
              <p:cNvSpPr txBox="1"/>
              <p:nvPr/>
            </p:nvSpPr>
            <p:spPr>
              <a:xfrm>
                <a:off x="5472112" y="2295525"/>
                <a:ext cx="1077912"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sp>
          <p:nvSpPr>
            <p:cNvPr id="353" name="Shape 353"/>
            <p:cNvSpPr txBox="1"/>
            <p:nvPr/>
          </p:nvSpPr>
          <p:spPr>
            <a:xfrm>
              <a:off x="5180012" y="5397500"/>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sp>
        <p:nvSpPr>
          <p:cNvPr id="354" name="Shape 354"/>
          <p:cNvSpPr txBox="1"/>
          <p:nvPr/>
        </p:nvSpPr>
        <p:spPr>
          <a:xfrm>
            <a:off x="1966911" y="5397500"/>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grpSp>
        <p:nvGrpSpPr>
          <p:cNvPr id="355" name="Shape 355"/>
          <p:cNvGrpSpPr/>
          <p:nvPr/>
        </p:nvGrpSpPr>
        <p:grpSpPr>
          <a:xfrm>
            <a:off x="528637" y="3400425"/>
            <a:ext cx="1404936" cy="1217611"/>
            <a:chOff x="528637" y="3400425"/>
            <a:chExt cx="1404936" cy="1217611"/>
          </a:xfrm>
        </p:grpSpPr>
        <p:cxnSp>
          <p:nvCxnSpPr>
            <p:cNvPr id="356" name="Shape 356"/>
            <p:cNvCxnSpPr/>
            <p:nvPr/>
          </p:nvCxnSpPr>
          <p:spPr>
            <a:xfrm flipH="1" rot="10800000">
              <a:off x="1290637" y="3400425"/>
              <a:ext cx="476249" cy="471487"/>
            </a:xfrm>
            <a:prstGeom prst="straightConnector1">
              <a:avLst/>
            </a:prstGeom>
            <a:noFill/>
            <a:ln cap="flat" cmpd="sng" w="23800">
              <a:solidFill>
                <a:srgbClr val="000000"/>
              </a:solidFill>
              <a:prstDash val="solid"/>
              <a:miter lim="8000"/>
              <a:headEnd len="med" w="med" type="none"/>
              <a:tailEnd len="med" w="med" type="none"/>
            </a:ln>
          </p:spPr>
        </p:cxnSp>
        <p:grpSp>
          <p:nvGrpSpPr>
            <p:cNvPr id="357" name="Shape 357"/>
            <p:cNvGrpSpPr/>
            <p:nvPr/>
          </p:nvGrpSpPr>
          <p:grpSpPr>
            <a:xfrm>
              <a:off x="528637" y="3792537"/>
              <a:ext cx="1404936" cy="825499"/>
              <a:chOff x="528637" y="3792537"/>
              <a:chExt cx="1404936" cy="825499"/>
            </a:xfrm>
          </p:grpSpPr>
          <p:sp>
            <p:nvSpPr>
              <p:cNvPr id="358" name="Shape 358"/>
              <p:cNvSpPr txBox="1"/>
              <p:nvPr/>
            </p:nvSpPr>
            <p:spPr>
              <a:xfrm>
                <a:off x="528637" y="3792537"/>
                <a:ext cx="1404936" cy="825499"/>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59" name="Shape 359"/>
              <p:cNvSpPr txBox="1"/>
              <p:nvPr/>
            </p:nvSpPr>
            <p:spPr>
              <a:xfrm>
                <a:off x="638175" y="3798887"/>
                <a:ext cx="50641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An</a:t>
                </a:r>
              </a:p>
            </p:txBody>
          </p:sp>
          <p:sp>
            <p:nvSpPr>
              <p:cNvPr id="360" name="Shape 360"/>
              <p:cNvSpPr txBox="1"/>
              <p:nvPr/>
            </p:nvSpPr>
            <p:spPr>
              <a:xfrm>
                <a:off x="638175" y="4059237"/>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increase</a:t>
                </a:r>
              </a:p>
            </p:txBody>
          </p:sp>
          <p:sp>
            <p:nvSpPr>
              <p:cNvPr id="361" name="Shape 361"/>
              <p:cNvSpPr txBox="1"/>
              <p:nvPr/>
            </p:nvSpPr>
            <p:spPr>
              <a:xfrm>
                <a:off x="638175" y="4321175"/>
                <a:ext cx="10588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 price . . .</a:t>
                </a:r>
              </a:p>
            </p:txBody>
          </p:sp>
        </p:grpSp>
      </p:grpSp>
      <p:grpSp>
        <p:nvGrpSpPr>
          <p:cNvPr id="362" name="Shape 362"/>
          <p:cNvGrpSpPr/>
          <p:nvPr/>
        </p:nvGrpSpPr>
        <p:grpSpPr>
          <a:xfrm>
            <a:off x="2411411" y="5640387"/>
            <a:ext cx="4845050" cy="509587"/>
            <a:chOff x="2411411" y="5640387"/>
            <a:chExt cx="4845050" cy="509587"/>
          </a:xfrm>
        </p:grpSpPr>
        <p:cxnSp>
          <p:nvCxnSpPr>
            <p:cNvPr id="363" name="Shape 363"/>
            <p:cNvCxnSpPr/>
            <p:nvPr/>
          </p:nvCxnSpPr>
          <p:spPr>
            <a:xfrm flipH="1">
              <a:off x="5294311" y="5640387"/>
              <a:ext cx="119061" cy="254000"/>
            </a:xfrm>
            <a:prstGeom prst="straightConnector1">
              <a:avLst/>
            </a:prstGeom>
            <a:noFill/>
            <a:ln cap="flat" cmpd="sng" w="23800">
              <a:solidFill>
                <a:srgbClr val="000000"/>
              </a:solidFill>
              <a:prstDash val="solid"/>
              <a:miter lim="8000"/>
              <a:headEnd len="med" w="med" type="none"/>
              <a:tailEnd len="med" w="med" type="none"/>
            </a:ln>
          </p:spPr>
        </p:cxnSp>
        <p:grpSp>
          <p:nvGrpSpPr>
            <p:cNvPr id="364" name="Shape 364"/>
            <p:cNvGrpSpPr/>
            <p:nvPr/>
          </p:nvGrpSpPr>
          <p:grpSpPr>
            <a:xfrm>
              <a:off x="2411411" y="5835650"/>
              <a:ext cx="4845050" cy="314324"/>
              <a:chOff x="2411411" y="5835650"/>
              <a:chExt cx="4845050" cy="314324"/>
            </a:xfrm>
          </p:grpSpPr>
          <p:sp>
            <p:nvSpPr>
              <p:cNvPr id="365" name="Shape 365"/>
              <p:cNvSpPr txBox="1"/>
              <p:nvPr/>
            </p:nvSpPr>
            <p:spPr>
              <a:xfrm>
                <a:off x="2411411" y="5835650"/>
                <a:ext cx="4845050" cy="31432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66" name="Shape 366"/>
              <p:cNvSpPr txBox="1"/>
              <p:nvPr/>
            </p:nvSpPr>
            <p:spPr>
              <a:xfrm>
                <a:off x="2538411" y="5865812"/>
                <a:ext cx="468788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 . . leaves the quantity demanded unchanged.</a:t>
                </a:r>
              </a:p>
            </p:txBody>
          </p:sp>
        </p:grpSp>
      </p:grpSp>
      <p:sp>
        <p:nvSpPr>
          <p:cNvPr id="367" name="Shape 367"/>
          <p:cNvSpPr txBox="1"/>
          <p:nvPr/>
        </p:nvSpPr>
        <p:spPr>
          <a:xfrm>
            <a:off x="1303337" y="2035175"/>
            <a:ext cx="752474"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500"/>
                                        <p:tgtEl>
                                          <p:spTgt spid="340"/>
                                        </p:tgtEl>
                                        <p:attrNameLst>
                                          <p:attrName>ppt_w</p:attrName>
                                        </p:attrNameLst>
                                      </p:cBhvr>
                                      <p:tavLst>
                                        <p:tav fmla="" tm="0">
                                          <p:val>
                                            <p:strVal val="0"/>
                                          </p:val>
                                        </p:tav>
                                        <p:tav fmla="" tm="100000">
                                          <p:val>
                                            <p:strVal val="#ppt_w"/>
                                          </p:val>
                                        </p:tav>
                                      </p:tavLst>
                                    </p:anim>
                                    <p:anim calcmode="lin" valueType="num">
                                      <p:cBhvr additive="base">
                                        <p:cTn dur="500"/>
                                        <p:tgtEl>
                                          <p:spTgt spid="34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1 The Price Elasticity of Demand</a:t>
            </a:r>
          </a:p>
        </p:txBody>
      </p:sp>
      <p:sp>
        <p:nvSpPr>
          <p:cNvPr id="373" name="Shape 373"/>
          <p:cNvSpPr txBox="1"/>
          <p:nvPr/>
        </p:nvSpPr>
        <p:spPr>
          <a:xfrm>
            <a:off x="2105025" y="2181225"/>
            <a:ext cx="5862636" cy="3300412"/>
          </a:xfrm>
          <a:prstGeom prst="rect">
            <a:avLst/>
          </a:prstGeom>
          <a:solidFill>
            <a:srgbClr val="F3F6F9"/>
          </a:solidFill>
          <a:ln cap="flat" cmpd="sng" w="2619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74" name="Shape 374"/>
          <p:cNvSpPr txBox="1"/>
          <p:nvPr/>
        </p:nvSpPr>
        <p:spPr>
          <a:xfrm>
            <a:off x="2105025" y="2181225"/>
            <a:ext cx="5862636" cy="3300412"/>
          </a:xfrm>
          <a:prstGeom prst="rect">
            <a:avLst/>
          </a:prstGeom>
          <a:solidFill>
            <a:srgbClr val="F2F4F8"/>
          </a:solidFill>
          <a:ln cap="flat" cmpd="sng" w="2381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75" name="Shape 375"/>
          <p:cNvSpPr txBox="1"/>
          <p:nvPr/>
        </p:nvSpPr>
        <p:spPr>
          <a:xfrm>
            <a:off x="2105025" y="2181225"/>
            <a:ext cx="5862636" cy="3300412"/>
          </a:xfrm>
          <a:prstGeom prst="rect">
            <a:avLst/>
          </a:prstGeom>
          <a:solidFill>
            <a:srgbClr val="F1F4F7"/>
          </a:solidFill>
          <a:ln cap="flat" cmpd="sng" w="2143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76" name="Shape 376"/>
          <p:cNvSpPr txBox="1"/>
          <p:nvPr/>
        </p:nvSpPr>
        <p:spPr>
          <a:xfrm>
            <a:off x="2105025" y="2181225"/>
            <a:ext cx="5862636" cy="3300412"/>
          </a:xfrm>
          <a:prstGeom prst="rect">
            <a:avLst/>
          </a:prstGeom>
          <a:solidFill>
            <a:srgbClr val="F0F2F5"/>
          </a:solidFill>
          <a:ln cap="flat" cmpd="sng" w="1905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77" name="Shape 377"/>
          <p:cNvSpPr txBox="1"/>
          <p:nvPr/>
        </p:nvSpPr>
        <p:spPr>
          <a:xfrm>
            <a:off x="2105025" y="2181225"/>
            <a:ext cx="5862636" cy="3300412"/>
          </a:xfrm>
          <a:prstGeom prst="rect">
            <a:avLst/>
          </a:prstGeom>
          <a:solidFill>
            <a:srgbClr val="EEF1F4"/>
          </a:solidFill>
          <a:ln cap="flat" cmpd="sng" w="1666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78" name="Shape 378"/>
          <p:cNvSpPr txBox="1"/>
          <p:nvPr/>
        </p:nvSpPr>
        <p:spPr>
          <a:xfrm>
            <a:off x="2105025" y="2181225"/>
            <a:ext cx="5862636" cy="3300412"/>
          </a:xfrm>
          <a:prstGeom prst="rect">
            <a:avLst/>
          </a:prstGeom>
          <a:solidFill>
            <a:srgbClr val="EDEFF3"/>
          </a:solidFill>
          <a:ln cap="flat" cmpd="sng" w="1428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79" name="Shape 379"/>
          <p:cNvSpPr txBox="1"/>
          <p:nvPr/>
        </p:nvSpPr>
        <p:spPr>
          <a:xfrm>
            <a:off x="2105025" y="2181225"/>
            <a:ext cx="5862636" cy="3300412"/>
          </a:xfrm>
          <a:prstGeom prst="rect">
            <a:avLst/>
          </a:prstGeom>
          <a:solidFill>
            <a:srgbClr val="EBEEF2"/>
          </a:solidFill>
          <a:ln cap="flat" cmpd="sng" w="1190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80" name="Shape 380"/>
          <p:cNvSpPr txBox="1"/>
          <p:nvPr/>
        </p:nvSpPr>
        <p:spPr>
          <a:xfrm>
            <a:off x="2105025" y="2181225"/>
            <a:ext cx="5862636" cy="3300412"/>
          </a:xfrm>
          <a:prstGeom prst="rect">
            <a:avLst/>
          </a:prstGeom>
          <a:solidFill>
            <a:srgbClr val="EAECF1"/>
          </a:solidFill>
          <a:ln cap="flat" cmpd="sng" w="952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81" name="Shape 381"/>
          <p:cNvSpPr txBox="1"/>
          <p:nvPr/>
        </p:nvSpPr>
        <p:spPr>
          <a:xfrm>
            <a:off x="2105025" y="2181225"/>
            <a:ext cx="5862636" cy="3300412"/>
          </a:xfrm>
          <a:prstGeom prst="rect">
            <a:avLst/>
          </a:prstGeom>
          <a:solidFill>
            <a:srgbClr val="E9EBF0"/>
          </a:solidFill>
          <a:ln cap="flat" cmpd="sng" w="7142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82" name="Shape 382"/>
          <p:cNvSpPr txBox="1"/>
          <p:nvPr/>
        </p:nvSpPr>
        <p:spPr>
          <a:xfrm>
            <a:off x="2105025" y="2181225"/>
            <a:ext cx="5862636" cy="3300412"/>
          </a:xfrm>
          <a:prstGeom prst="rect">
            <a:avLst/>
          </a:prstGeom>
          <a:solidFill>
            <a:srgbClr val="E7EAEF"/>
          </a:solidFill>
          <a:ln cap="flat" cmpd="sng" w="4762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83" name="Shape 383"/>
          <p:cNvSpPr txBox="1"/>
          <p:nvPr/>
        </p:nvSpPr>
        <p:spPr>
          <a:xfrm>
            <a:off x="2105025" y="2181225"/>
            <a:ext cx="5862636" cy="3300412"/>
          </a:xfrm>
          <a:prstGeom prst="rect">
            <a:avLst/>
          </a:prstGeom>
          <a:solidFill>
            <a:srgbClr val="E6E9EF"/>
          </a:solidFill>
          <a:ln cap="flat" cmpd="sng" w="23800">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84" name="Shape 384"/>
          <p:cNvSpPr txBox="1"/>
          <p:nvPr/>
        </p:nvSpPr>
        <p:spPr>
          <a:xfrm>
            <a:off x="2009775" y="2082800"/>
            <a:ext cx="5862636" cy="3300412"/>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85" name="Shape 385"/>
          <p:cNvSpPr/>
          <p:nvPr/>
        </p:nvSpPr>
        <p:spPr>
          <a:xfrm>
            <a:off x="1997075" y="2082800"/>
            <a:ext cx="5862636" cy="3300412"/>
          </a:xfrm>
          <a:custGeom>
            <a:pathLst>
              <a:path extrusionOk="0" h="120000" w="120000">
                <a:moveTo>
                  <a:pt x="0" y="0"/>
                </a:moveTo>
                <a:lnTo>
                  <a:pt x="0" y="120000"/>
                </a:lnTo>
                <a:lnTo>
                  <a:pt x="120000" y="120000"/>
                </a:lnTo>
              </a:path>
            </a:pathLst>
          </a:custGeom>
          <a:noFill/>
          <a:ln cap="flat" cmpd="sng" w="2380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386" name="Shape 386"/>
          <p:cNvCxnSpPr/>
          <p:nvPr/>
        </p:nvCxnSpPr>
        <p:spPr>
          <a:xfrm>
            <a:off x="1819275" y="3290887"/>
            <a:ext cx="1587" cy="242886"/>
          </a:xfrm>
          <a:prstGeom prst="straightConnector1">
            <a:avLst/>
          </a:prstGeom>
          <a:noFill/>
          <a:ln cap="flat" cmpd="sng" w="23875">
            <a:solidFill>
              <a:srgbClr val="000000"/>
            </a:solidFill>
            <a:prstDash val="solid"/>
            <a:miter lim="8000"/>
            <a:headEnd len="med" w="med" type="stealth"/>
            <a:tailEnd len="med" w="med" type="none"/>
          </a:ln>
        </p:spPr>
      </p:cxnSp>
      <p:cxnSp>
        <p:nvCxnSpPr>
          <p:cNvPr id="387" name="Shape 387"/>
          <p:cNvCxnSpPr/>
          <p:nvPr/>
        </p:nvCxnSpPr>
        <p:spPr>
          <a:xfrm>
            <a:off x="5043487" y="5578475"/>
            <a:ext cx="217487" cy="3174"/>
          </a:xfrm>
          <a:prstGeom prst="straightConnector1">
            <a:avLst/>
          </a:prstGeom>
          <a:noFill/>
          <a:ln cap="flat" cmpd="sng" w="23875">
            <a:solidFill>
              <a:srgbClr val="000000"/>
            </a:solidFill>
            <a:prstDash val="solid"/>
            <a:miter lim="8000"/>
            <a:headEnd len="med" w="med" type="stealth"/>
            <a:tailEnd len="med" w="med" type="none"/>
          </a:ln>
        </p:spPr>
      </p:cxnSp>
      <p:sp>
        <p:nvSpPr>
          <p:cNvPr id="388" name="Shape 388"/>
          <p:cNvSpPr txBox="1"/>
          <p:nvPr/>
        </p:nvSpPr>
        <p:spPr>
          <a:xfrm>
            <a:off x="2130425" y="1609725"/>
            <a:ext cx="47497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(b) Inelastic Demand: Elasticity Is Less Than 1</a:t>
            </a:r>
          </a:p>
        </p:txBody>
      </p:sp>
      <p:sp>
        <p:nvSpPr>
          <p:cNvPr id="389" name="Shape 389"/>
          <p:cNvSpPr txBox="1"/>
          <p:nvPr/>
        </p:nvSpPr>
        <p:spPr>
          <a:xfrm>
            <a:off x="6991350" y="5459412"/>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sp>
        <p:nvSpPr>
          <p:cNvPr id="390" name="Shape 390"/>
          <p:cNvSpPr txBox="1"/>
          <p:nvPr/>
        </p:nvSpPr>
        <p:spPr>
          <a:xfrm>
            <a:off x="1939925" y="5465762"/>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grpSp>
        <p:nvGrpSpPr>
          <p:cNvPr id="391" name="Shape 391"/>
          <p:cNvGrpSpPr/>
          <p:nvPr/>
        </p:nvGrpSpPr>
        <p:grpSpPr>
          <a:xfrm>
            <a:off x="1620837" y="3044825"/>
            <a:ext cx="3392488" cy="2679699"/>
            <a:chOff x="1620837" y="3044825"/>
            <a:chExt cx="3392488" cy="2679699"/>
          </a:xfrm>
        </p:grpSpPr>
        <p:sp>
          <p:nvSpPr>
            <p:cNvPr id="392" name="Shape 392"/>
            <p:cNvSpPr/>
            <p:nvPr/>
          </p:nvSpPr>
          <p:spPr>
            <a:xfrm>
              <a:off x="2009775" y="3143250"/>
              <a:ext cx="3003550" cy="2239961"/>
            </a:xfrm>
            <a:custGeom>
              <a:pathLst>
                <a:path extrusionOk="0" h="120000" w="120000">
                  <a:moveTo>
                    <a:pt x="120000" y="120000"/>
                  </a:moveTo>
                  <a:lnTo>
                    <a:pt x="120000" y="0"/>
                  </a:lnTo>
                  <a:lnTo>
                    <a:pt x="0" y="0"/>
                  </a:lnTo>
                </a:path>
              </a:pathLst>
            </a:custGeom>
            <a:noFill/>
            <a:ln cap="flat" cmpd="sng" w="2380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93" name="Shape 393"/>
            <p:cNvSpPr txBox="1"/>
            <p:nvPr/>
          </p:nvSpPr>
          <p:spPr>
            <a:xfrm>
              <a:off x="1620837" y="3044825"/>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$5</a:t>
              </a:r>
            </a:p>
          </p:txBody>
        </p:sp>
        <p:sp>
          <p:nvSpPr>
            <p:cNvPr id="394" name="Shape 394"/>
            <p:cNvSpPr txBox="1"/>
            <p:nvPr/>
          </p:nvSpPr>
          <p:spPr>
            <a:xfrm>
              <a:off x="4745037" y="5465762"/>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90</a:t>
              </a:r>
            </a:p>
          </p:txBody>
        </p:sp>
      </p:grpSp>
      <p:grpSp>
        <p:nvGrpSpPr>
          <p:cNvPr id="395" name="Shape 395"/>
          <p:cNvGrpSpPr/>
          <p:nvPr/>
        </p:nvGrpSpPr>
        <p:grpSpPr>
          <a:xfrm>
            <a:off x="4725987" y="2416175"/>
            <a:ext cx="2238374" cy="1743074"/>
            <a:chOff x="4725987" y="2416175"/>
            <a:chExt cx="2238374" cy="1743074"/>
          </a:xfrm>
        </p:grpSpPr>
        <p:sp>
          <p:nvSpPr>
            <p:cNvPr id="396" name="Shape 396"/>
            <p:cNvSpPr/>
            <p:nvPr/>
          </p:nvSpPr>
          <p:spPr>
            <a:xfrm>
              <a:off x="4725987" y="2416175"/>
              <a:ext cx="1358899" cy="1571624"/>
            </a:xfrm>
            <a:custGeom>
              <a:pathLst>
                <a:path extrusionOk="0" h="120000" w="120000">
                  <a:moveTo>
                    <a:pt x="0" y="0"/>
                  </a:moveTo>
                  <a:cubicBezTo>
                    <a:pt x="21052" y="49500"/>
                    <a:pt x="29473" y="96000"/>
                    <a:pt x="119999" y="120000"/>
                  </a:cubicBezTo>
                </a:path>
              </a:pathLst>
            </a:custGeom>
            <a:noFill/>
            <a:ln cap="flat" cmpd="sng" w="71425">
              <a:solidFill>
                <a:srgbClr val="004C9F"/>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397" name="Shape 397"/>
            <p:cNvSpPr txBox="1"/>
            <p:nvPr/>
          </p:nvSpPr>
          <p:spPr>
            <a:xfrm>
              <a:off x="6146800" y="3900487"/>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nvGrpSpPr>
          <p:cNvPr id="398" name="Shape 398"/>
          <p:cNvGrpSpPr/>
          <p:nvPr/>
        </p:nvGrpSpPr>
        <p:grpSpPr>
          <a:xfrm>
            <a:off x="461962" y="3438525"/>
            <a:ext cx="1404936" cy="1217612"/>
            <a:chOff x="461962" y="3438525"/>
            <a:chExt cx="1404936" cy="1217612"/>
          </a:xfrm>
        </p:grpSpPr>
        <p:cxnSp>
          <p:nvCxnSpPr>
            <p:cNvPr id="399" name="Shape 399"/>
            <p:cNvCxnSpPr/>
            <p:nvPr/>
          </p:nvCxnSpPr>
          <p:spPr>
            <a:xfrm flipH="1" rot="10800000">
              <a:off x="1152525" y="3438525"/>
              <a:ext cx="571500" cy="431799"/>
            </a:xfrm>
            <a:prstGeom prst="straightConnector1">
              <a:avLst/>
            </a:prstGeom>
            <a:noFill/>
            <a:ln cap="flat" cmpd="sng" w="23800">
              <a:solidFill>
                <a:srgbClr val="000000"/>
              </a:solidFill>
              <a:prstDash val="solid"/>
              <a:miter lim="8000"/>
              <a:headEnd len="med" w="med" type="none"/>
              <a:tailEnd len="med" w="med" type="none"/>
            </a:ln>
          </p:spPr>
        </p:cxnSp>
        <p:grpSp>
          <p:nvGrpSpPr>
            <p:cNvPr id="400" name="Shape 400"/>
            <p:cNvGrpSpPr/>
            <p:nvPr/>
          </p:nvGrpSpPr>
          <p:grpSpPr>
            <a:xfrm>
              <a:off x="461962" y="3830637"/>
              <a:ext cx="1404936" cy="825499"/>
              <a:chOff x="461962" y="3830637"/>
              <a:chExt cx="1404936" cy="825499"/>
            </a:xfrm>
          </p:grpSpPr>
          <p:sp>
            <p:nvSpPr>
              <p:cNvPr id="401" name="Shape 401"/>
              <p:cNvSpPr txBox="1"/>
              <p:nvPr/>
            </p:nvSpPr>
            <p:spPr>
              <a:xfrm>
                <a:off x="461962" y="3830637"/>
                <a:ext cx="1404936" cy="825499"/>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02" name="Shape 402"/>
              <p:cNvSpPr txBox="1"/>
              <p:nvPr/>
            </p:nvSpPr>
            <p:spPr>
              <a:xfrm>
                <a:off x="560387" y="3856037"/>
                <a:ext cx="87947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 22%</a:t>
                </a:r>
              </a:p>
            </p:txBody>
          </p:sp>
          <p:sp>
            <p:nvSpPr>
              <p:cNvPr id="403" name="Shape 403"/>
              <p:cNvSpPr txBox="1"/>
              <p:nvPr/>
            </p:nvSpPr>
            <p:spPr>
              <a:xfrm>
                <a:off x="560387" y="4116387"/>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increase</a:t>
                </a:r>
              </a:p>
            </p:txBody>
          </p:sp>
          <p:sp>
            <p:nvSpPr>
              <p:cNvPr id="404" name="Shape 404"/>
              <p:cNvSpPr txBox="1"/>
              <p:nvPr/>
            </p:nvSpPr>
            <p:spPr>
              <a:xfrm>
                <a:off x="560387" y="4378325"/>
                <a:ext cx="10588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 price . . .</a:t>
                </a:r>
              </a:p>
            </p:txBody>
          </p:sp>
        </p:grpSp>
      </p:grpSp>
      <p:sp>
        <p:nvSpPr>
          <p:cNvPr id="405" name="Shape 405"/>
          <p:cNvSpPr txBox="1"/>
          <p:nvPr/>
        </p:nvSpPr>
        <p:spPr>
          <a:xfrm>
            <a:off x="1331912" y="2073275"/>
            <a:ext cx="53022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grpSp>
        <p:nvGrpSpPr>
          <p:cNvPr id="406" name="Shape 406"/>
          <p:cNvGrpSpPr/>
          <p:nvPr/>
        </p:nvGrpSpPr>
        <p:grpSpPr>
          <a:xfrm>
            <a:off x="1724025" y="5657850"/>
            <a:ext cx="5418136" cy="530224"/>
            <a:chOff x="1724025" y="5657850"/>
            <a:chExt cx="5418136" cy="530224"/>
          </a:xfrm>
        </p:grpSpPr>
        <p:cxnSp>
          <p:nvCxnSpPr>
            <p:cNvPr id="407" name="Shape 407"/>
            <p:cNvCxnSpPr/>
            <p:nvPr/>
          </p:nvCxnSpPr>
          <p:spPr>
            <a:xfrm flipH="1">
              <a:off x="5013325" y="5657850"/>
              <a:ext cx="214312" cy="255587"/>
            </a:xfrm>
            <a:prstGeom prst="straightConnector1">
              <a:avLst/>
            </a:prstGeom>
            <a:noFill/>
            <a:ln cap="flat" cmpd="sng" w="23800">
              <a:solidFill>
                <a:srgbClr val="000000"/>
              </a:solidFill>
              <a:prstDash val="solid"/>
              <a:miter lim="8000"/>
              <a:headEnd len="med" w="med" type="none"/>
              <a:tailEnd len="med" w="med" type="none"/>
            </a:ln>
          </p:spPr>
        </p:cxnSp>
        <p:grpSp>
          <p:nvGrpSpPr>
            <p:cNvPr id="408" name="Shape 408"/>
            <p:cNvGrpSpPr/>
            <p:nvPr/>
          </p:nvGrpSpPr>
          <p:grpSpPr>
            <a:xfrm>
              <a:off x="1724025" y="5873750"/>
              <a:ext cx="5418136" cy="314324"/>
              <a:chOff x="1724025" y="5873750"/>
              <a:chExt cx="5418136" cy="314324"/>
            </a:xfrm>
          </p:grpSpPr>
          <p:sp>
            <p:nvSpPr>
              <p:cNvPr id="409" name="Shape 409"/>
              <p:cNvSpPr txBox="1"/>
              <p:nvPr/>
            </p:nvSpPr>
            <p:spPr>
              <a:xfrm>
                <a:off x="1724025" y="5873750"/>
                <a:ext cx="5418136" cy="31432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10" name="Shape 410"/>
              <p:cNvSpPr txBox="1"/>
              <p:nvPr/>
            </p:nvSpPr>
            <p:spPr>
              <a:xfrm>
                <a:off x="1797050" y="5897562"/>
                <a:ext cx="53006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 . . leads to an 11% decrease in quantity demanded.</a:t>
                </a:r>
              </a:p>
            </p:txBody>
          </p:sp>
        </p:grpSp>
      </p:grpSp>
      <p:grpSp>
        <p:nvGrpSpPr>
          <p:cNvPr id="411" name="Shape 411"/>
          <p:cNvGrpSpPr/>
          <p:nvPr/>
        </p:nvGrpSpPr>
        <p:grpSpPr>
          <a:xfrm>
            <a:off x="1741486" y="3508375"/>
            <a:ext cx="3903663" cy="2216149"/>
            <a:chOff x="1741486" y="3508375"/>
            <a:chExt cx="3903663" cy="2216149"/>
          </a:xfrm>
        </p:grpSpPr>
        <p:sp>
          <p:nvSpPr>
            <p:cNvPr id="412" name="Shape 412"/>
            <p:cNvSpPr/>
            <p:nvPr/>
          </p:nvSpPr>
          <p:spPr>
            <a:xfrm>
              <a:off x="2009775" y="3595687"/>
              <a:ext cx="3336925" cy="1787524"/>
            </a:xfrm>
            <a:custGeom>
              <a:pathLst>
                <a:path extrusionOk="0" h="120000" w="120000">
                  <a:moveTo>
                    <a:pt x="120000" y="120000"/>
                  </a:moveTo>
                  <a:lnTo>
                    <a:pt x="120000" y="0"/>
                  </a:lnTo>
                  <a:lnTo>
                    <a:pt x="0" y="0"/>
                  </a:lnTo>
                </a:path>
              </a:pathLst>
            </a:custGeom>
            <a:noFill/>
            <a:ln cap="flat" cmpd="sng" w="2380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13" name="Shape 413"/>
            <p:cNvSpPr txBox="1"/>
            <p:nvPr/>
          </p:nvSpPr>
          <p:spPr>
            <a:xfrm>
              <a:off x="1741486" y="3508375"/>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sp>
          <p:nvSpPr>
            <p:cNvPr id="414" name="Shape 414"/>
            <p:cNvSpPr txBox="1"/>
            <p:nvPr/>
          </p:nvSpPr>
          <p:spPr>
            <a:xfrm>
              <a:off x="5283200" y="5465762"/>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ppt_w</p:attrName>
                                        </p:attrNameLst>
                                      </p:cBhvr>
                                      <p:tavLst>
                                        <p:tav fmla="" tm="0">
                                          <p:val>
                                            <p:strVal val="0"/>
                                          </p:val>
                                        </p:tav>
                                        <p:tav fmla="" tm="100000">
                                          <p:val>
                                            <p:strVal val="#ppt_w"/>
                                          </p:val>
                                        </p:tav>
                                      </p:tavLst>
                                    </p:anim>
                                    <p:anim calcmode="lin" valueType="num">
                                      <p:cBhvr additive="base">
                                        <p:cTn dur="500"/>
                                        <p:tgtEl>
                                          <p:spTgt spid="38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ppt_w</p:attrName>
                                        </p:attrNameLst>
                                      </p:cBhvr>
                                      <p:tavLst>
                                        <p:tav fmla="" tm="0">
                                          <p:val>
                                            <p:strVal val="0"/>
                                          </p:val>
                                        </p:tav>
                                        <p:tav fmla="" tm="100000">
                                          <p:val>
                                            <p:strVal val="#ppt_w"/>
                                          </p:val>
                                        </p:tav>
                                      </p:tavLst>
                                    </p:anim>
                                    <p:anim calcmode="lin" valueType="num">
                                      <p:cBhvr additive="base">
                                        <p:cTn dur="500"/>
                                        <p:tgtEl>
                                          <p:spTgt spid="38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1 The Price Elasticity of Demand</a:t>
            </a:r>
          </a:p>
        </p:txBody>
      </p:sp>
      <p:sp>
        <p:nvSpPr>
          <p:cNvPr id="420" name="Shape 420"/>
          <p:cNvSpPr txBox="1"/>
          <p:nvPr/>
        </p:nvSpPr>
        <p:spPr>
          <a:xfrm>
            <a:off x="2322511" y="2119311"/>
            <a:ext cx="5861050" cy="3300412"/>
          </a:xfrm>
          <a:prstGeom prst="rect">
            <a:avLst/>
          </a:prstGeom>
          <a:solidFill>
            <a:srgbClr val="F3F6F9"/>
          </a:solidFill>
          <a:ln cap="flat" cmpd="sng" w="2619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21" name="Shape 421"/>
          <p:cNvSpPr txBox="1"/>
          <p:nvPr/>
        </p:nvSpPr>
        <p:spPr>
          <a:xfrm>
            <a:off x="2322511" y="2119311"/>
            <a:ext cx="5861050" cy="3300412"/>
          </a:xfrm>
          <a:prstGeom prst="rect">
            <a:avLst/>
          </a:prstGeom>
          <a:solidFill>
            <a:srgbClr val="F2F4F8"/>
          </a:solidFill>
          <a:ln cap="flat" cmpd="sng" w="2381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22" name="Shape 422"/>
          <p:cNvSpPr txBox="1"/>
          <p:nvPr/>
        </p:nvSpPr>
        <p:spPr>
          <a:xfrm>
            <a:off x="2322511" y="2119311"/>
            <a:ext cx="5861050" cy="3300412"/>
          </a:xfrm>
          <a:prstGeom prst="rect">
            <a:avLst/>
          </a:prstGeom>
          <a:solidFill>
            <a:srgbClr val="F1F4F7"/>
          </a:solidFill>
          <a:ln cap="flat" cmpd="sng" w="2143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23" name="Shape 423"/>
          <p:cNvSpPr txBox="1"/>
          <p:nvPr/>
        </p:nvSpPr>
        <p:spPr>
          <a:xfrm>
            <a:off x="2322511" y="2119311"/>
            <a:ext cx="5861050" cy="3300412"/>
          </a:xfrm>
          <a:prstGeom prst="rect">
            <a:avLst/>
          </a:prstGeom>
          <a:solidFill>
            <a:srgbClr val="F0F2F5"/>
          </a:solidFill>
          <a:ln cap="flat" cmpd="sng" w="1905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24" name="Shape 424"/>
          <p:cNvSpPr txBox="1"/>
          <p:nvPr/>
        </p:nvSpPr>
        <p:spPr>
          <a:xfrm>
            <a:off x="2322511" y="2119311"/>
            <a:ext cx="5861050" cy="3300412"/>
          </a:xfrm>
          <a:prstGeom prst="rect">
            <a:avLst/>
          </a:prstGeom>
          <a:solidFill>
            <a:srgbClr val="EEF1F4"/>
          </a:solidFill>
          <a:ln cap="flat" cmpd="sng" w="1666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25" name="Shape 425"/>
          <p:cNvSpPr txBox="1"/>
          <p:nvPr/>
        </p:nvSpPr>
        <p:spPr>
          <a:xfrm>
            <a:off x="2322511" y="2119311"/>
            <a:ext cx="5861050" cy="3300412"/>
          </a:xfrm>
          <a:prstGeom prst="rect">
            <a:avLst/>
          </a:prstGeom>
          <a:solidFill>
            <a:srgbClr val="EDEFF3"/>
          </a:solidFill>
          <a:ln cap="flat" cmpd="sng" w="1428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26" name="Shape 426"/>
          <p:cNvSpPr txBox="1"/>
          <p:nvPr/>
        </p:nvSpPr>
        <p:spPr>
          <a:xfrm>
            <a:off x="2322511" y="2119311"/>
            <a:ext cx="5861050" cy="3300412"/>
          </a:xfrm>
          <a:prstGeom prst="rect">
            <a:avLst/>
          </a:prstGeom>
          <a:solidFill>
            <a:srgbClr val="EBEEF2"/>
          </a:solidFill>
          <a:ln cap="flat" cmpd="sng" w="1190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27" name="Shape 427"/>
          <p:cNvSpPr txBox="1"/>
          <p:nvPr/>
        </p:nvSpPr>
        <p:spPr>
          <a:xfrm>
            <a:off x="2322511" y="2119311"/>
            <a:ext cx="5861050" cy="3300412"/>
          </a:xfrm>
          <a:prstGeom prst="rect">
            <a:avLst/>
          </a:prstGeom>
          <a:solidFill>
            <a:srgbClr val="EAECF1"/>
          </a:solidFill>
          <a:ln cap="flat" cmpd="sng" w="952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28" name="Shape 428"/>
          <p:cNvSpPr txBox="1"/>
          <p:nvPr/>
        </p:nvSpPr>
        <p:spPr>
          <a:xfrm>
            <a:off x="2322511" y="2119311"/>
            <a:ext cx="5861050" cy="3300412"/>
          </a:xfrm>
          <a:prstGeom prst="rect">
            <a:avLst/>
          </a:prstGeom>
          <a:solidFill>
            <a:srgbClr val="E9EBF0"/>
          </a:solidFill>
          <a:ln cap="flat" cmpd="sng" w="7142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29" name="Shape 429"/>
          <p:cNvSpPr txBox="1"/>
          <p:nvPr/>
        </p:nvSpPr>
        <p:spPr>
          <a:xfrm>
            <a:off x="2322511" y="2119311"/>
            <a:ext cx="5861050" cy="3300412"/>
          </a:xfrm>
          <a:prstGeom prst="rect">
            <a:avLst/>
          </a:prstGeom>
          <a:solidFill>
            <a:srgbClr val="E7EAEF"/>
          </a:solidFill>
          <a:ln cap="flat" cmpd="sng" w="4762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30" name="Shape 430"/>
          <p:cNvSpPr txBox="1"/>
          <p:nvPr/>
        </p:nvSpPr>
        <p:spPr>
          <a:xfrm>
            <a:off x="2322511" y="2119311"/>
            <a:ext cx="5861050" cy="3300412"/>
          </a:xfrm>
          <a:prstGeom prst="rect">
            <a:avLst/>
          </a:prstGeom>
          <a:solidFill>
            <a:srgbClr val="E6E9EF"/>
          </a:solidFill>
          <a:ln cap="flat" cmpd="sng" w="23800">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31" name="Shape 431"/>
          <p:cNvSpPr txBox="1"/>
          <p:nvPr/>
        </p:nvSpPr>
        <p:spPr>
          <a:xfrm>
            <a:off x="2203450" y="2020886"/>
            <a:ext cx="5861050" cy="3300412"/>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32" name="Shape 432"/>
          <p:cNvSpPr/>
          <p:nvPr/>
        </p:nvSpPr>
        <p:spPr>
          <a:xfrm>
            <a:off x="2203450" y="2020886"/>
            <a:ext cx="5861050" cy="3300412"/>
          </a:xfrm>
          <a:custGeom>
            <a:pathLst>
              <a:path extrusionOk="0" h="120000" w="120000">
                <a:moveTo>
                  <a:pt x="0" y="0"/>
                </a:moveTo>
                <a:lnTo>
                  <a:pt x="0" y="120000"/>
                </a:lnTo>
                <a:lnTo>
                  <a:pt x="120000" y="120000"/>
                </a:lnTo>
              </a:path>
            </a:pathLst>
          </a:custGeom>
          <a:noFill/>
          <a:ln cap="flat" cmpd="sng" w="2380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433" name="Shape 433"/>
          <p:cNvCxnSpPr/>
          <p:nvPr/>
        </p:nvCxnSpPr>
        <p:spPr>
          <a:xfrm>
            <a:off x="2012950" y="3217861"/>
            <a:ext cx="1587" cy="236536"/>
          </a:xfrm>
          <a:prstGeom prst="straightConnector1">
            <a:avLst/>
          </a:prstGeom>
          <a:noFill/>
          <a:ln cap="flat" cmpd="sng" w="23875">
            <a:solidFill>
              <a:srgbClr val="000000"/>
            </a:solidFill>
            <a:prstDash val="solid"/>
            <a:miter lim="8000"/>
            <a:headEnd len="med" w="med" type="stealth"/>
            <a:tailEnd len="med" w="med" type="none"/>
          </a:ln>
        </p:spPr>
      </p:cxnSp>
      <p:cxnSp>
        <p:nvCxnSpPr>
          <p:cNvPr id="434" name="Shape 434"/>
          <p:cNvCxnSpPr/>
          <p:nvPr/>
        </p:nvCxnSpPr>
        <p:spPr>
          <a:xfrm>
            <a:off x="5003800" y="5518150"/>
            <a:ext cx="282574" cy="1587"/>
          </a:xfrm>
          <a:prstGeom prst="straightConnector1">
            <a:avLst/>
          </a:prstGeom>
          <a:noFill/>
          <a:ln cap="flat" cmpd="sng" w="23875">
            <a:solidFill>
              <a:srgbClr val="000000"/>
            </a:solidFill>
            <a:prstDash val="solid"/>
            <a:miter lim="8000"/>
            <a:headEnd len="med" w="med" type="stealth"/>
            <a:tailEnd len="med" w="med" type="none"/>
          </a:ln>
        </p:spPr>
      </p:cxnSp>
      <p:grpSp>
        <p:nvGrpSpPr>
          <p:cNvPr id="435" name="Shape 435"/>
          <p:cNvGrpSpPr/>
          <p:nvPr/>
        </p:nvGrpSpPr>
        <p:grpSpPr>
          <a:xfrm>
            <a:off x="2012950" y="5557837"/>
            <a:ext cx="5329237" cy="569912"/>
            <a:chOff x="2012950" y="5557837"/>
            <a:chExt cx="5329237" cy="569912"/>
          </a:xfrm>
        </p:grpSpPr>
        <p:cxnSp>
          <p:nvCxnSpPr>
            <p:cNvPr id="436" name="Shape 436"/>
            <p:cNvCxnSpPr/>
            <p:nvPr/>
          </p:nvCxnSpPr>
          <p:spPr>
            <a:xfrm flipH="1">
              <a:off x="4991099" y="5557837"/>
              <a:ext cx="285750" cy="293687"/>
            </a:xfrm>
            <a:prstGeom prst="straightConnector1">
              <a:avLst/>
            </a:prstGeom>
            <a:noFill/>
            <a:ln cap="flat" cmpd="sng" w="23800">
              <a:solidFill>
                <a:srgbClr val="000000"/>
              </a:solidFill>
              <a:prstDash val="solid"/>
              <a:miter lim="8000"/>
              <a:headEnd len="med" w="med" type="none"/>
              <a:tailEnd len="med" w="med" type="none"/>
            </a:ln>
          </p:spPr>
        </p:cxnSp>
        <p:grpSp>
          <p:nvGrpSpPr>
            <p:cNvPr id="437" name="Shape 437"/>
            <p:cNvGrpSpPr/>
            <p:nvPr/>
          </p:nvGrpSpPr>
          <p:grpSpPr>
            <a:xfrm>
              <a:off x="2012950" y="5813425"/>
              <a:ext cx="5329237" cy="314324"/>
              <a:chOff x="2012950" y="5813425"/>
              <a:chExt cx="5329237" cy="314324"/>
            </a:xfrm>
          </p:grpSpPr>
          <p:sp>
            <p:nvSpPr>
              <p:cNvPr id="438" name="Shape 438"/>
              <p:cNvSpPr txBox="1"/>
              <p:nvPr/>
            </p:nvSpPr>
            <p:spPr>
              <a:xfrm>
                <a:off x="2012950" y="5813425"/>
                <a:ext cx="5329237" cy="31432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39" name="Shape 439"/>
              <p:cNvSpPr txBox="1"/>
              <p:nvPr/>
            </p:nvSpPr>
            <p:spPr>
              <a:xfrm>
                <a:off x="2039936" y="5851525"/>
                <a:ext cx="518001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 . . leads to a 22% decrease in quantity demanded.</a:t>
                </a:r>
              </a:p>
            </p:txBody>
          </p:sp>
        </p:grpSp>
      </p:grpSp>
      <p:sp>
        <p:nvSpPr>
          <p:cNvPr id="440" name="Shape 440"/>
          <p:cNvSpPr txBox="1"/>
          <p:nvPr/>
        </p:nvSpPr>
        <p:spPr>
          <a:xfrm>
            <a:off x="2514600" y="1597025"/>
            <a:ext cx="444817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 Unit Elastic Demand: Elasticity Equals 1</a:t>
            </a:r>
          </a:p>
        </p:txBody>
      </p:sp>
      <p:sp>
        <p:nvSpPr>
          <p:cNvPr id="441" name="Shape 441"/>
          <p:cNvSpPr txBox="1"/>
          <p:nvPr/>
        </p:nvSpPr>
        <p:spPr>
          <a:xfrm>
            <a:off x="7170736" y="5381625"/>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grpSp>
        <p:nvGrpSpPr>
          <p:cNvPr id="442" name="Shape 442"/>
          <p:cNvGrpSpPr/>
          <p:nvPr/>
        </p:nvGrpSpPr>
        <p:grpSpPr>
          <a:xfrm>
            <a:off x="1944686" y="3436937"/>
            <a:ext cx="3762375" cy="2209799"/>
            <a:chOff x="1944686" y="3436937"/>
            <a:chExt cx="3762375" cy="2209799"/>
          </a:xfrm>
        </p:grpSpPr>
        <p:sp>
          <p:nvSpPr>
            <p:cNvPr id="443" name="Shape 443"/>
            <p:cNvSpPr/>
            <p:nvPr/>
          </p:nvSpPr>
          <p:spPr>
            <a:xfrm>
              <a:off x="2203450" y="3533775"/>
              <a:ext cx="3335336" cy="1787524"/>
            </a:xfrm>
            <a:custGeom>
              <a:pathLst>
                <a:path extrusionOk="0" h="120000" w="120000">
                  <a:moveTo>
                    <a:pt x="120000" y="120000"/>
                  </a:moveTo>
                  <a:lnTo>
                    <a:pt x="120000" y="0"/>
                  </a:lnTo>
                  <a:lnTo>
                    <a:pt x="0" y="0"/>
                  </a:lnTo>
                </a:path>
              </a:pathLst>
            </a:custGeom>
            <a:noFill/>
            <a:ln cap="flat" cmpd="sng" w="2380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44" name="Shape 444"/>
            <p:cNvSpPr txBox="1"/>
            <p:nvPr/>
          </p:nvSpPr>
          <p:spPr>
            <a:xfrm>
              <a:off x="1944686" y="3436937"/>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sp>
          <p:nvSpPr>
            <p:cNvPr id="445" name="Shape 445"/>
            <p:cNvSpPr txBox="1"/>
            <p:nvPr/>
          </p:nvSpPr>
          <p:spPr>
            <a:xfrm>
              <a:off x="5345112" y="5387975"/>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sp>
        <p:nvSpPr>
          <p:cNvPr id="446" name="Shape 446"/>
          <p:cNvSpPr txBox="1"/>
          <p:nvPr/>
        </p:nvSpPr>
        <p:spPr>
          <a:xfrm>
            <a:off x="2138361" y="5387975"/>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447" name="Shape 447"/>
          <p:cNvSpPr txBox="1"/>
          <p:nvPr/>
        </p:nvSpPr>
        <p:spPr>
          <a:xfrm>
            <a:off x="1535112" y="1968500"/>
            <a:ext cx="53022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grpSp>
        <p:nvGrpSpPr>
          <p:cNvPr id="448" name="Shape 448"/>
          <p:cNvGrpSpPr/>
          <p:nvPr/>
        </p:nvGrpSpPr>
        <p:grpSpPr>
          <a:xfrm>
            <a:off x="1824036" y="2973386"/>
            <a:ext cx="3143250" cy="2673350"/>
            <a:chOff x="1824036" y="2973386"/>
            <a:chExt cx="3143250" cy="2673350"/>
          </a:xfrm>
        </p:grpSpPr>
        <p:sp>
          <p:nvSpPr>
            <p:cNvPr id="449" name="Shape 449"/>
            <p:cNvSpPr/>
            <p:nvPr/>
          </p:nvSpPr>
          <p:spPr>
            <a:xfrm>
              <a:off x="2203450" y="3081336"/>
              <a:ext cx="2668586" cy="2239961"/>
            </a:xfrm>
            <a:custGeom>
              <a:pathLst>
                <a:path extrusionOk="0" h="120000" w="120000">
                  <a:moveTo>
                    <a:pt x="119999" y="120000"/>
                  </a:moveTo>
                  <a:lnTo>
                    <a:pt x="119999" y="0"/>
                  </a:lnTo>
                  <a:lnTo>
                    <a:pt x="0" y="0"/>
                  </a:lnTo>
                </a:path>
              </a:pathLst>
            </a:custGeom>
            <a:noFill/>
            <a:ln cap="flat" cmpd="sng" w="2380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50" name="Shape 450"/>
            <p:cNvSpPr txBox="1"/>
            <p:nvPr/>
          </p:nvSpPr>
          <p:spPr>
            <a:xfrm>
              <a:off x="1824036" y="2973386"/>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$5</a:t>
              </a:r>
            </a:p>
          </p:txBody>
        </p:sp>
        <p:sp>
          <p:nvSpPr>
            <p:cNvPr id="451" name="Shape 451"/>
            <p:cNvSpPr txBox="1"/>
            <p:nvPr/>
          </p:nvSpPr>
          <p:spPr>
            <a:xfrm>
              <a:off x="4725987" y="5387975"/>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80</a:t>
              </a:r>
            </a:p>
          </p:txBody>
        </p:sp>
      </p:grpSp>
      <p:grpSp>
        <p:nvGrpSpPr>
          <p:cNvPr id="452" name="Shape 452"/>
          <p:cNvGrpSpPr/>
          <p:nvPr/>
        </p:nvGrpSpPr>
        <p:grpSpPr>
          <a:xfrm>
            <a:off x="725487" y="3376611"/>
            <a:ext cx="1382712" cy="1217612"/>
            <a:chOff x="725487" y="3376611"/>
            <a:chExt cx="1382712" cy="1217612"/>
          </a:xfrm>
        </p:grpSpPr>
        <p:cxnSp>
          <p:nvCxnSpPr>
            <p:cNvPr id="453" name="Shape 453"/>
            <p:cNvCxnSpPr/>
            <p:nvPr/>
          </p:nvCxnSpPr>
          <p:spPr>
            <a:xfrm flipH="1" rot="10800000">
              <a:off x="1368425" y="3376611"/>
              <a:ext cx="573086" cy="452436"/>
            </a:xfrm>
            <a:prstGeom prst="straightConnector1">
              <a:avLst/>
            </a:prstGeom>
            <a:noFill/>
            <a:ln cap="flat" cmpd="sng" w="23800">
              <a:solidFill>
                <a:srgbClr val="000000"/>
              </a:solidFill>
              <a:prstDash val="solid"/>
              <a:miter lim="8000"/>
              <a:headEnd len="med" w="med" type="none"/>
              <a:tailEnd len="med" w="med" type="none"/>
            </a:ln>
          </p:spPr>
        </p:cxnSp>
        <p:grpSp>
          <p:nvGrpSpPr>
            <p:cNvPr id="454" name="Shape 454"/>
            <p:cNvGrpSpPr/>
            <p:nvPr/>
          </p:nvGrpSpPr>
          <p:grpSpPr>
            <a:xfrm>
              <a:off x="725487" y="3770312"/>
              <a:ext cx="1382712" cy="823912"/>
              <a:chOff x="725487" y="3770312"/>
              <a:chExt cx="1382712" cy="823912"/>
            </a:xfrm>
          </p:grpSpPr>
          <p:sp>
            <p:nvSpPr>
              <p:cNvPr id="455" name="Shape 455"/>
              <p:cNvSpPr txBox="1"/>
              <p:nvPr/>
            </p:nvSpPr>
            <p:spPr>
              <a:xfrm>
                <a:off x="725487" y="3770312"/>
                <a:ext cx="1382712" cy="823912"/>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56" name="Shape 456"/>
              <p:cNvSpPr txBox="1"/>
              <p:nvPr/>
            </p:nvSpPr>
            <p:spPr>
              <a:xfrm>
                <a:off x="803275" y="3784600"/>
                <a:ext cx="87947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 22%</a:t>
                </a:r>
              </a:p>
            </p:txBody>
          </p:sp>
          <p:sp>
            <p:nvSpPr>
              <p:cNvPr id="457" name="Shape 457"/>
              <p:cNvSpPr txBox="1"/>
              <p:nvPr/>
            </p:nvSpPr>
            <p:spPr>
              <a:xfrm>
                <a:off x="803275" y="4044950"/>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increase</a:t>
                </a:r>
              </a:p>
            </p:txBody>
          </p:sp>
          <p:sp>
            <p:nvSpPr>
              <p:cNvPr id="458" name="Shape 458"/>
              <p:cNvSpPr txBox="1"/>
              <p:nvPr/>
            </p:nvSpPr>
            <p:spPr>
              <a:xfrm>
                <a:off x="803275" y="4305300"/>
                <a:ext cx="10588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 price . . .</a:t>
                </a:r>
              </a:p>
            </p:txBody>
          </p:sp>
        </p:grpSp>
      </p:grpSp>
      <p:grpSp>
        <p:nvGrpSpPr>
          <p:cNvPr id="459" name="Shape 459"/>
          <p:cNvGrpSpPr/>
          <p:nvPr/>
        </p:nvGrpSpPr>
        <p:grpSpPr>
          <a:xfrm>
            <a:off x="4395787" y="2393950"/>
            <a:ext cx="3270249" cy="1647824"/>
            <a:chOff x="4395787" y="2393950"/>
            <a:chExt cx="3270249" cy="1647824"/>
          </a:xfrm>
        </p:grpSpPr>
        <p:sp>
          <p:nvSpPr>
            <p:cNvPr id="460" name="Shape 460"/>
            <p:cNvSpPr/>
            <p:nvPr/>
          </p:nvSpPr>
          <p:spPr>
            <a:xfrm>
              <a:off x="4395787" y="2393950"/>
              <a:ext cx="2382836" cy="1533524"/>
            </a:xfrm>
            <a:custGeom>
              <a:pathLst>
                <a:path extrusionOk="0" h="120000" w="120000">
                  <a:moveTo>
                    <a:pt x="0" y="0"/>
                  </a:moveTo>
                  <a:cubicBezTo>
                    <a:pt x="20400" y="80000"/>
                    <a:pt x="80400" y="107692"/>
                    <a:pt x="120000" y="120000"/>
                  </a:cubicBezTo>
                </a:path>
              </a:pathLst>
            </a:custGeom>
            <a:noFill/>
            <a:ln cap="flat" cmpd="sng" w="71425">
              <a:solidFill>
                <a:srgbClr val="004C9F"/>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61" name="Shape 461"/>
            <p:cNvSpPr txBox="1"/>
            <p:nvPr/>
          </p:nvSpPr>
          <p:spPr>
            <a:xfrm>
              <a:off x="6848475" y="3783012"/>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ppt_w</p:attrName>
                                        </p:attrNameLst>
                                      </p:cBhvr>
                                      <p:tavLst>
                                        <p:tav fmla="" tm="0">
                                          <p:val>
                                            <p:strVal val="0"/>
                                          </p:val>
                                        </p:tav>
                                        <p:tav fmla="" tm="100000">
                                          <p:val>
                                            <p:strVal val="#ppt_w"/>
                                          </p:val>
                                        </p:tav>
                                      </p:tavLst>
                                    </p:anim>
                                    <p:anim calcmode="lin" valueType="num">
                                      <p:cBhvr additive="base">
                                        <p:cTn dur="500"/>
                                        <p:tgtEl>
                                          <p:spTgt spid="43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ppt_w</p:attrName>
                                        </p:attrNameLst>
                                      </p:cBhvr>
                                      <p:tavLst>
                                        <p:tav fmla="" tm="0">
                                          <p:val>
                                            <p:strVal val="0"/>
                                          </p:val>
                                        </p:tav>
                                        <p:tav fmla="" tm="100000">
                                          <p:val>
                                            <p:strVal val="#ppt_w"/>
                                          </p:val>
                                        </p:tav>
                                      </p:tavLst>
                                    </p:anim>
                                    <p:anim calcmode="lin" valueType="num">
                                      <p:cBhvr additive="base">
                                        <p:cTn dur="500"/>
                                        <p:tgtEl>
                                          <p:spTgt spid="43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1 The Price Elasticity of Demand</a:t>
            </a:r>
          </a:p>
        </p:txBody>
      </p:sp>
      <p:sp>
        <p:nvSpPr>
          <p:cNvPr id="467" name="Shape 467"/>
          <p:cNvSpPr txBox="1"/>
          <p:nvPr/>
        </p:nvSpPr>
        <p:spPr>
          <a:xfrm>
            <a:off x="2128836" y="2019300"/>
            <a:ext cx="5862636" cy="3300412"/>
          </a:xfrm>
          <a:prstGeom prst="rect">
            <a:avLst/>
          </a:prstGeom>
          <a:solidFill>
            <a:srgbClr val="F3F6F9"/>
          </a:solidFill>
          <a:ln cap="flat" cmpd="sng" w="2619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68" name="Shape 468"/>
          <p:cNvSpPr txBox="1"/>
          <p:nvPr/>
        </p:nvSpPr>
        <p:spPr>
          <a:xfrm>
            <a:off x="2128836" y="2019300"/>
            <a:ext cx="5862636" cy="3300412"/>
          </a:xfrm>
          <a:prstGeom prst="rect">
            <a:avLst/>
          </a:prstGeom>
          <a:solidFill>
            <a:srgbClr val="F2F4F8"/>
          </a:solidFill>
          <a:ln cap="flat" cmpd="sng" w="2381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69" name="Shape 469"/>
          <p:cNvSpPr txBox="1"/>
          <p:nvPr/>
        </p:nvSpPr>
        <p:spPr>
          <a:xfrm>
            <a:off x="2128836" y="2019300"/>
            <a:ext cx="5862636" cy="3300412"/>
          </a:xfrm>
          <a:prstGeom prst="rect">
            <a:avLst/>
          </a:prstGeom>
          <a:solidFill>
            <a:srgbClr val="F1F4F7"/>
          </a:solidFill>
          <a:ln cap="flat" cmpd="sng" w="2143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70" name="Shape 470"/>
          <p:cNvSpPr txBox="1"/>
          <p:nvPr/>
        </p:nvSpPr>
        <p:spPr>
          <a:xfrm>
            <a:off x="2128836" y="2019300"/>
            <a:ext cx="5862636" cy="3300412"/>
          </a:xfrm>
          <a:prstGeom prst="rect">
            <a:avLst/>
          </a:prstGeom>
          <a:solidFill>
            <a:srgbClr val="F0F2F5"/>
          </a:solidFill>
          <a:ln cap="flat" cmpd="sng" w="1905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71" name="Shape 471"/>
          <p:cNvSpPr txBox="1"/>
          <p:nvPr/>
        </p:nvSpPr>
        <p:spPr>
          <a:xfrm>
            <a:off x="2128836" y="2019300"/>
            <a:ext cx="5862636" cy="3300412"/>
          </a:xfrm>
          <a:prstGeom prst="rect">
            <a:avLst/>
          </a:prstGeom>
          <a:solidFill>
            <a:srgbClr val="EEF1F4"/>
          </a:solidFill>
          <a:ln cap="flat" cmpd="sng" w="1666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72" name="Shape 472"/>
          <p:cNvSpPr txBox="1"/>
          <p:nvPr/>
        </p:nvSpPr>
        <p:spPr>
          <a:xfrm>
            <a:off x="2128836" y="2019300"/>
            <a:ext cx="5862636" cy="3300412"/>
          </a:xfrm>
          <a:prstGeom prst="rect">
            <a:avLst/>
          </a:prstGeom>
          <a:solidFill>
            <a:srgbClr val="EDEFF3"/>
          </a:solidFill>
          <a:ln cap="flat" cmpd="sng" w="1428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73" name="Shape 473"/>
          <p:cNvSpPr txBox="1"/>
          <p:nvPr/>
        </p:nvSpPr>
        <p:spPr>
          <a:xfrm>
            <a:off x="2128836" y="2019300"/>
            <a:ext cx="5862636" cy="3300412"/>
          </a:xfrm>
          <a:prstGeom prst="rect">
            <a:avLst/>
          </a:prstGeom>
          <a:solidFill>
            <a:srgbClr val="EBEEF2"/>
          </a:solidFill>
          <a:ln cap="flat" cmpd="sng" w="1190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74" name="Shape 474"/>
          <p:cNvSpPr txBox="1"/>
          <p:nvPr/>
        </p:nvSpPr>
        <p:spPr>
          <a:xfrm>
            <a:off x="2128836" y="2019300"/>
            <a:ext cx="5862636" cy="3300412"/>
          </a:xfrm>
          <a:prstGeom prst="rect">
            <a:avLst/>
          </a:prstGeom>
          <a:solidFill>
            <a:srgbClr val="EAECF1"/>
          </a:solidFill>
          <a:ln cap="flat" cmpd="sng" w="952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75" name="Shape 475"/>
          <p:cNvSpPr txBox="1"/>
          <p:nvPr/>
        </p:nvSpPr>
        <p:spPr>
          <a:xfrm>
            <a:off x="2128836" y="2019300"/>
            <a:ext cx="5862636" cy="3300412"/>
          </a:xfrm>
          <a:prstGeom prst="rect">
            <a:avLst/>
          </a:prstGeom>
          <a:solidFill>
            <a:srgbClr val="E9EBF0"/>
          </a:solidFill>
          <a:ln cap="flat" cmpd="sng" w="7142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76" name="Shape 476"/>
          <p:cNvSpPr txBox="1"/>
          <p:nvPr/>
        </p:nvSpPr>
        <p:spPr>
          <a:xfrm>
            <a:off x="2128836" y="2019300"/>
            <a:ext cx="5862636" cy="3300412"/>
          </a:xfrm>
          <a:prstGeom prst="rect">
            <a:avLst/>
          </a:prstGeom>
          <a:solidFill>
            <a:srgbClr val="E7EAEF"/>
          </a:solidFill>
          <a:ln cap="flat" cmpd="sng" w="4762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77" name="Shape 477"/>
          <p:cNvSpPr txBox="1"/>
          <p:nvPr/>
        </p:nvSpPr>
        <p:spPr>
          <a:xfrm>
            <a:off x="2128836" y="2019300"/>
            <a:ext cx="5862636" cy="3300412"/>
          </a:xfrm>
          <a:prstGeom prst="rect">
            <a:avLst/>
          </a:prstGeom>
          <a:solidFill>
            <a:srgbClr val="E6E9EF"/>
          </a:solidFill>
          <a:ln cap="flat" cmpd="sng" w="23800">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478" name="Shape 478"/>
          <p:cNvCxnSpPr/>
          <p:nvPr/>
        </p:nvCxnSpPr>
        <p:spPr>
          <a:xfrm>
            <a:off x="1700211" y="3198811"/>
            <a:ext cx="1587" cy="1587"/>
          </a:xfrm>
          <a:prstGeom prst="straightConnector1">
            <a:avLst/>
          </a:prstGeom>
          <a:noFill/>
          <a:ln cap="flat" cmpd="sng" w="23800">
            <a:solidFill>
              <a:srgbClr val="000000"/>
            </a:solidFill>
            <a:prstDash val="solid"/>
            <a:miter lim="8000"/>
            <a:headEnd len="med" w="med" type="none"/>
            <a:tailEnd len="med" w="med" type="none"/>
          </a:ln>
        </p:spPr>
      </p:cxnSp>
      <p:sp>
        <p:nvSpPr>
          <p:cNvPr id="479" name="Shape 479"/>
          <p:cNvSpPr txBox="1"/>
          <p:nvPr/>
        </p:nvSpPr>
        <p:spPr>
          <a:xfrm>
            <a:off x="2009775" y="1922461"/>
            <a:ext cx="5862636" cy="3300412"/>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80" name="Shape 480"/>
          <p:cNvSpPr/>
          <p:nvPr/>
        </p:nvSpPr>
        <p:spPr>
          <a:xfrm>
            <a:off x="2009775" y="1922461"/>
            <a:ext cx="5862636" cy="3300412"/>
          </a:xfrm>
          <a:custGeom>
            <a:pathLst>
              <a:path extrusionOk="0" h="120000" w="120000">
                <a:moveTo>
                  <a:pt x="0" y="0"/>
                </a:moveTo>
                <a:lnTo>
                  <a:pt x="0" y="120000"/>
                </a:lnTo>
                <a:lnTo>
                  <a:pt x="120000" y="120000"/>
                </a:lnTo>
              </a:path>
            </a:pathLst>
          </a:custGeom>
          <a:noFill/>
          <a:ln cap="flat" cmpd="sng" w="2380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481" name="Shape 481"/>
          <p:cNvCxnSpPr/>
          <p:nvPr/>
        </p:nvCxnSpPr>
        <p:spPr>
          <a:xfrm>
            <a:off x="1843086" y="3089275"/>
            <a:ext cx="3174" cy="217487"/>
          </a:xfrm>
          <a:prstGeom prst="straightConnector1">
            <a:avLst/>
          </a:prstGeom>
          <a:noFill/>
          <a:ln cap="flat" cmpd="sng" w="23875">
            <a:solidFill>
              <a:srgbClr val="000000"/>
            </a:solidFill>
            <a:prstDash val="solid"/>
            <a:miter lim="8000"/>
            <a:headEnd len="med" w="med" type="stealth"/>
            <a:tailEnd len="med" w="med" type="none"/>
          </a:ln>
        </p:spPr>
      </p:cxnSp>
      <p:cxnSp>
        <p:nvCxnSpPr>
          <p:cNvPr id="482" name="Shape 482"/>
          <p:cNvCxnSpPr/>
          <p:nvPr/>
        </p:nvCxnSpPr>
        <p:spPr>
          <a:xfrm>
            <a:off x="4059237" y="5418137"/>
            <a:ext cx="1001711" cy="1587"/>
          </a:xfrm>
          <a:prstGeom prst="straightConnector1">
            <a:avLst/>
          </a:prstGeom>
          <a:noFill/>
          <a:ln cap="flat" cmpd="sng" w="23875">
            <a:solidFill>
              <a:srgbClr val="000000"/>
            </a:solidFill>
            <a:prstDash val="solid"/>
            <a:miter lim="8000"/>
            <a:headEnd len="med" w="med" type="stealth"/>
            <a:tailEnd len="med" w="med" type="none"/>
          </a:ln>
        </p:spPr>
      </p:cxnSp>
      <p:sp>
        <p:nvSpPr>
          <p:cNvPr id="483" name="Shape 483"/>
          <p:cNvSpPr txBox="1"/>
          <p:nvPr/>
        </p:nvSpPr>
        <p:spPr>
          <a:xfrm>
            <a:off x="2092325" y="1481137"/>
            <a:ext cx="48577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(d) Elastic Demand: Elasticity Is Greater Than 1</a:t>
            </a:r>
          </a:p>
        </p:txBody>
      </p:sp>
      <p:grpSp>
        <p:nvGrpSpPr>
          <p:cNvPr id="484" name="Shape 484"/>
          <p:cNvGrpSpPr/>
          <p:nvPr/>
        </p:nvGrpSpPr>
        <p:grpSpPr>
          <a:xfrm>
            <a:off x="2582861" y="2255836"/>
            <a:ext cx="4867275" cy="1376362"/>
            <a:chOff x="2582861" y="2255836"/>
            <a:chExt cx="4867275" cy="1376362"/>
          </a:xfrm>
        </p:grpSpPr>
        <p:sp>
          <p:nvSpPr>
            <p:cNvPr id="485" name="Shape 485"/>
            <p:cNvSpPr/>
            <p:nvPr/>
          </p:nvSpPr>
          <p:spPr>
            <a:xfrm>
              <a:off x="2582861" y="2255836"/>
              <a:ext cx="3906836" cy="1276349"/>
            </a:xfrm>
            <a:custGeom>
              <a:pathLst>
                <a:path extrusionOk="0" h="120000" w="120000">
                  <a:moveTo>
                    <a:pt x="0" y="0"/>
                  </a:moveTo>
                  <a:cubicBezTo>
                    <a:pt x="24146" y="84923"/>
                    <a:pt x="81219" y="118153"/>
                    <a:pt x="120000" y="120000"/>
                  </a:cubicBezTo>
                </a:path>
              </a:pathLst>
            </a:custGeom>
            <a:noFill/>
            <a:ln cap="flat" cmpd="sng" w="71425">
              <a:solidFill>
                <a:srgbClr val="004C9F"/>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86" name="Shape 486"/>
            <p:cNvSpPr txBox="1"/>
            <p:nvPr/>
          </p:nvSpPr>
          <p:spPr>
            <a:xfrm>
              <a:off x="6632575" y="3373437"/>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sp>
        <p:nvSpPr>
          <p:cNvPr id="487" name="Shape 487"/>
          <p:cNvSpPr txBox="1"/>
          <p:nvPr/>
        </p:nvSpPr>
        <p:spPr>
          <a:xfrm>
            <a:off x="6846886" y="5272087"/>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grpSp>
        <p:nvGrpSpPr>
          <p:cNvPr id="488" name="Shape 488"/>
          <p:cNvGrpSpPr/>
          <p:nvPr/>
        </p:nvGrpSpPr>
        <p:grpSpPr>
          <a:xfrm>
            <a:off x="1768475" y="3294062"/>
            <a:ext cx="3729037" cy="2243137"/>
            <a:chOff x="1768475" y="3294062"/>
            <a:chExt cx="3729037" cy="2243137"/>
          </a:xfrm>
        </p:grpSpPr>
        <p:sp>
          <p:nvSpPr>
            <p:cNvPr id="489" name="Shape 489"/>
            <p:cNvSpPr/>
            <p:nvPr/>
          </p:nvSpPr>
          <p:spPr>
            <a:xfrm>
              <a:off x="2009775" y="3433762"/>
              <a:ext cx="3336925" cy="1789111"/>
            </a:xfrm>
            <a:custGeom>
              <a:pathLst>
                <a:path extrusionOk="0" h="120000" w="120000">
                  <a:moveTo>
                    <a:pt x="120000" y="120000"/>
                  </a:moveTo>
                  <a:lnTo>
                    <a:pt x="120000" y="0"/>
                  </a:lnTo>
                  <a:lnTo>
                    <a:pt x="0" y="0"/>
                  </a:lnTo>
                </a:path>
              </a:pathLst>
            </a:custGeom>
            <a:noFill/>
            <a:ln cap="flat" cmpd="sng" w="2380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90" name="Shape 490"/>
            <p:cNvSpPr txBox="1"/>
            <p:nvPr/>
          </p:nvSpPr>
          <p:spPr>
            <a:xfrm>
              <a:off x="1768475" y="3294062"/>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sp>
          <p:nvSpPr>
            <p:cNvPr id="491" name="Shape 491"/>
            <p:cNvSpPr txBox="1"/>
            <p:nvPr/>
          </p:nvSpPr>
          <p:spPr>
            <a:xfrm>
              <a:off x="5135562" y="5278437"/>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sp>
        <p:nvSpPr>
          <p:cNvPr id="492" name="Shape 492"/>
          <p:cNvSpPr txBox="1"/>
          <p:nvPr/>
        </p:nvSpPr>
        <p:spPr>
          <a:xfrm>
            <a:off x="1776411" y="5278437"/>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493" name="Shape 493"/>
          <p:cNvSpPr txBox="1"/>
          <p:nvPr/>
        </p:nvSpPr>
        <p:spPr>
          <a:xfrm>
            <a:off x="1284287" y="1858961"/>
            <a:ext cx="53022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grpSp>
        <p:nvGrpSpPr>
          <p:cNvPr id="494" name="Shape 494"/>
          <p:cNvGrpSpPr/>
          <p:nvPr/>
        </p:nvGrpSpPr>
        <p:grpSpPr>
          <a:xfrm>
            <a:off x="1625600" y="2857500"/>
            <a:ext cx="2158999" cy="2679699"/>
            <a:chOff x="1625600" y="2857500"/>
            <a:chExt cx="2158999" cy="2679699"/>
          </a:xfrm>
        </p:grpSpPr>
        <p:sp>
          <p:nvSpPr>
            <p:cNvPr id="495" name="Shape 495"/>
            <p:cNvSpPr/>
            <p:nvPr/>
          </p:nvSpPr>
          <p:spPr>
            <a:xfrm>
              <a:off x="2009775" y="2982911"/>
              <a:ext cx="1668462" cy="2239961"/>
            </a:xfrm>
            <a:custGeom>
              <a:pathLst>
                <a:path extrusionOk="0" h="120000" w="120000">
                  <a:moveTo>
                    <a:pt x="120000" y="120000"/>
                  </a:moveTo>
                  <a:lnTo>
                    <a:pt x="120000" y="0"/>
                  </a:lnTo>
                  <a:lnTo>
                    <a:pt x="0" y="0"/>
                  </a:lnTo>
                </a:path>
              </a:pathLst>
            </a:custGeom>
            <a:noFill/>
            <a:ln cap="flat" cmpd="sng" w="2380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496" name="Shape 496"/>
            <p:cNvSpPr txBox="1"/>
            <p:nvPr/>
          </p:nvSpPr>
          <p:spPr>
            <a:xfrm>
              <a:off x="1625600" y="2857500"/>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$5</a:t>
              </a:r>
            </a:p>
          </p:txBody>
        </p:sp>
        <p:sp>
          <p:nvSpPr>
            <p:cNvPr id="497" name="Shape 497"/>
            <p:cNvSpPr txBox="1"/>
            <p:nvPr/>
          </p:nvSpPr>
          <p:spPr>
            <a:xfrm>
              <a:off x="3543300" y="5278437"/>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50</a:t>
              </a:r>
            </a:p>
          </p:txBody>
        </p:sp>
      </p:grpSp>
      <p:grpSp>
        <p:nvGrpSpPr>
          <p:cNvPr id="498" name="Shape 498"/>
          <p:cNvGrpSpPr/>
          <p:nvPr/>
        </p:nvGrpSpPr>
        <p:grpSpPr>
          <a:xfrm>
            <a:off x="509587" y="3257550"/>
            <a:ext cx="1333499" cy="1238249"/>
            <a:chOff x="509587" y="3257550"/>
            <a:chExt cx="1333499" cy="1238249"/>
          </a:xfrm>
        </p:grpSpPr>
        <p:cxnSp>
          <p:nvCxnSpPr>
            <p:cNvPr id="499" name="Shape 499"/>
            <p:cNvCxnSpPr/>
            <p:nvPr/>
          </p:nvCxnSpPr>
          <p:spPr>
            <a:xfrm flipH="1" rot="10800000">
              <a:off x="1176337" y="3257550"/>
              <a:ext cx="571500" cy="471487"/>
            </a:xfrm>
            <a:prstGeom prst="straightConnector1">
              <a:avLst/>
            </a:prstGeom>
            <a:noFill/>
            <a:ln cap="flat" cmpd="sng" w="23800">
              <a:solidFill>
                <a:srgbClr val="000000"/>
              </a:solidFill>
              <a:prstDash val="solid"/>
              <a:miter lim="8000"/>
              <a:headEnd len="med" w="med" type="none"/>
              <a:tailEnd len="med" w="med" type="none"/>
            </a:ln>
          </p:spPr>
        </p:cxnSp>
        <p:grpSp>
          <p:nvGrpSpPr>
            <p:cNvPr id="500" name="Shape 500"/>
            <p:cNvGrpSpPr/>
            <p:nvPr/>
          </p:nvGrpSpPr>
          <p:grpSpPr>
            <a:xfrm>
              <a:off x="509587" y="3667125"/>
              <a:ext cx="1333499" cy="828674"/>
              <a:chOff x="509587" y="3667125"/>
              <a:chExt cx="1333499" cy="828674"/>
            </a:xfrm>
          </p:grpSpPr>
          <p:sp>
            <p:nvSpPr>
              <p:cNvPr id="501" name="Shape 501"/>
              <p:cNvSpPr txBox="1"/>
              <p:nvPr/>
            </p:nvSpPr>
            <p:spPr>
              <a:xfrm>
                <a:off x="509587" y="3670300"/>
                <a:ext cx="1333499" cy="825499"/>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02" name="Shape 502"/>
              <p:cNvSpPr txBox="1"/>
              <p:nvPr/>
            </p:nvSpPr>
            <p:spPr>
              <a:xfrm>
                <a:off x="571500" y="3667125"/>
                <a:ext cx="87947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 22%</a:t>
                </a:r>
              </a:p>
            </p:txBody>
          </p:sp>
          <p:sp>
            <p:nvSpPr>
              <p:cNvPr id="503" name="Shape 503"/>
              <p:cNvSpPr txBox="1"/>
              <p:nvPr/>
            </p:nvSpPr>
            <p:spPr>
              <a:xfrm>
                <a:off x="571500" y="3929062"/>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increase</a:t>
                </a:r>
              </a:p>
            </p:txBody>
          </p:sp>
          <p:sp>
            <p:nvSpPr>
              <p:cNvPr id="504" name="Shape 504"/>
              <p:cNvSpPr txBox="1"/>
              <p:nvPr/>
            </p:nvSpPr>
            <p:spPr>
              <a:xfrm>
                <a:off x="571500" y="4189412"/>
                <a:ext cx="10588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 price . . .</a:t>
                </a:r>
              </a:p>
            </p:txBody>
          </p:sp>
        </p:grpSp>
      </p:grpSp>
      <p:grpSp>
        <p:nvGrpSpPr>
          <p:cNvPr id="505" name="Shape 505"/>
          <p:cNvGrpSpPr/>
          <p:nvPr/>
        </p:nvGrpSpPr>
        <p:grpSpPr>
          <a:xfrm>
            <a:off x="1819275" y="5457825"/>
            <a:ext cx="5348286" cy="569912"/>
            <a:chOff x="1819275" y="5457825"/>
            <a:chExt cx="5348286" cy="569912"/>
          </a:xfrm>
        </p:grpSpPr>
        <p:cxnSp>
          <p:nvCxnSpPr>
            <p:cNvPr id="506" name="Shape 506"/>
            <p:cNvCxnSpPr/>
            <p:nvPr/>
          </p:nvCxnSpPr>
          <p:spPr>
            <a:xfrm>
              <a:off x="4559300" y="5457825"/>
              <a:ext cx="261936" cy="274636"/>
            </a:xfrm>
            <a:prstGeom prst="straightConnector1">
              <a:avLst/>
            </a:prstGeom>
            <a:noFill/>
            <a:ln cap="flat" cmpd="sng" w="23800">
              <a:solidFill>
                <a:srgbClr val="000000"/>
              </a:solidFill>
              <a:prstDash val="solid"/>
              <a:miter lim="8000"/>
              <a:headEnd len="med" w="med" type="none"/>
              <a:tailEnd len="med" w="med" type="none"/>
            </a:ln>
          </p:spPr>
        </p:cxnSp>
        <p:sp>
          <p:nvSpPr>
            <p:cNvPr id="507" name="Shape 507"/>
            <p:cNvSpPr txBox="1"/>
            <p:nvPr/>
          </p:nvSpPr>
          <p:spPr>
            <a:xfrm>
              <a:off x="1819275" y="5713412"/>
              <a:ext cx="5348286" cy="31432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08" name="Shape 508"/>
            <p:cNvSpPr txBox="1"/>
            <p:nvPr/>
          </p:nvSpPr>
          <p:spPr>
            <a:xfrm>
              <a:off x="1863725" y="5748337"/>
              <a:ext cx="518001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 . . leads to a 67% decrease in quantity demanded.</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500"/>
                                        <p:tgtEl>
                                          <p:spTgt spid="481"/>
                                        </p:tgtEl>
                                        <p:attrNameLst>
                                          <p:attrName>ppt_w</p:attrName>
                                        </p:attrNameLst>
                                      </p:cBhvr>
                                      <p:tavLst>
                                        <p:tav fmla="" tm="0">
                                          <p:val>
                                            <p:strVal val="0"/>
                                          </p:val>
                                        </p:tav>
                                        <p:tav fmla="" tm="100000">
                                          <p:val>
                                            <p:strVal val="#ppt_w"/>
                                          </p:val>
                                        </p:tav>
                                      </p:tavLst>
                                    </p:anim>
                                    <p:anim calcmode="lin" valueType="num">
                                      <p:cBhvr additive="base">
                                        <p:cTn dur="500"/>
                                        <p:tgtEl>
                                          <p:spTgt spid="48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1 The Price Elasticity of Demand</a:t>
            </a:r>
          </a:p>
        </p:txBody>
      </p:sp>
      <p:sp>
        <p:nvSpPr>
          <p:cNvPr id="514" name="Shape 514"/>
          <p:cNvSpPr txBox="1"/>
          <p:nvPr/>
        </p:nvSpPr>
        <p:spPr>
          <a:xfrm>
            <a:off x="2028825" y="2114550"/>
            <a:ext cx="5862636" cy="3300412"/>
          </a:xfrm>
          <a:prstGeom prst="rect">
            <a:avLst/>
          </a:prstGeom>
          <a:solidFill>
            <a:srgbClr val="F3F6F9"/>
          </a:solidFill>
          <a:ln cap="flat" cmpd="sng" w="2619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15" name="Shape 515"/>
          <p:cNvSpPr txBox="1"/>
          <p:nvPr/>
        </p:nvSpPr>
        <p:spPr>
          <a:xfrm>
            <a:off x="2028825" y="2114550"/>
            <a:ext cx="5862636" cy="3300412"/>
          </a:xfrm>
          <a:prstGeom prst="rect">
            <a:avLst/>
          </a:prstGeom>
          <a:solidFill>
            <a:srgbClr val="F2F4F8"/>
          </a:solidFill>
          <a:ln cap="flat" cmpd="sng" w="2381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16" name="Shape 516"/>
          <p:cNvSpPr txBox="1"/>
          <p:nvPr/>
        </p:nvSpPr>
        <p:spPr>
          <a:xfrm>
            <a:off x="2028825" y="2114550"/>
            <a:ext cx="5862636" cy="3300412"/>
          </a:xfrm>
          <a:prstGeom prst="rect">
            <a:avLst/>
          </a:prstGeom>
          <a:solidFill>
            <a:srgbClr val="F1F4F7"/>
          </a:solidFill>
          <a:ln cap="flat" cmpd="sng" w="2143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17" name="Shape 517"/>
          <p:cNvSpPr txBox="1"/>
          <p:nvPr/>
        </p:nvSpPr>
        <p:spPr>
          <a:xfrm>
            <a:off x="2028825" y="2114550"/>
            <a:ext cx="5862636" cy="3300412"/>
          </a:xfrm>
          <a:prstGeom prst="rect">
            <a:avLst/>
          </a:prstGeom>
          <a:solidFill>
            <a:srgbClr val="F0F2F5"/>
          </a:solidFill>
          <a:ln cap="flat" cmpd="sng" w="1905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18" name="Shape 518"/>
          <p:cNvSpPr txBox="1"/>
          <p:nvPr/>
        </p:nvSpPr>
        <p:spPr>
          <a:xfrm>
            <a:off x="2028825" y="2114550"/>
            <a:ext cx="5862636" cy="3300412"/>
          </a:xfrm>
          <a:prstGeom prst="rect">
            <a:avLst/>
          </a:prstGeom>
          <a:solidFill>
            <a:srgbClr val="EEF1F4"/>
          </a:solidFill>
          <a:ln cap="flat" cmpd="sng" w="1666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19" name="Shape 519"/>
          <p:cNvSpPr txBox="1"/>
          <p:nvPr/>
        </p:nvSpPr>
        <p:spPr>
          <a:xfrm>
            <a:off x="2028825" y="2114550"/>
            <a:ext cx="5862636" cy="3300412"/>
          </a:xfrm>
          <a:prstGeom prst="rect">
            <a:avLst/>
          </a:prstGeom>
          <a:solidFill>
            <a:srgbClr val="EDEFF3"/>
          </a:solidFill>
          <a:ln cap="flat" cmpd="sng" w="1428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20" name="Shape 520"/>
          <p:cNvSpPr txBox="1"/>
          <p:nvPr/>
        </p:nvSpPr>
        <p:spPr>
          <a:xfrm>
            <a:off x="2028825" y="2114550"/>
            <a:ext cx="5862636" cy="3300412"/>
          </a:xfrm>
          <a:prstGeom prst="rect">
            <a:avLst/>
          </a:prstGeom>
          <a:solidFill>
            <a:srgbClr val="EBEEF2"/>
          </a:solidFill>
          <a:ln cap="flat" cmpd="sng" w="1190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21" name="Shape 521"/>
          <p:cNvSpPr txBox="1"/>
          <p:nvPr/>
        </p:nvSpPr>
        <p:spPr>
          <a:xfrm>
            <a:off x="2028825" y="2114550"/>
            <a:ext cx="5862636" cy="3300412"/>
          </a:xfrm>
          <a:prstGeom prst="rect">
            <a:avLst/>
          </a:prstGeom>
          <a:solidFill>
            <a:srgbClr val="EAECF1"/>
          </a:solidFill>
          <a:ln cap="flat" cmpd="sng" w="952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22" name="Shape 522"/>
          <p:cNvSpPr txBox="1"/>
          <p:nvPr/>
        </p:nvSpPr>
        <p:spPr>
          <a:xfrm>
            <a:off x="2028825" y="2114550"/>
            <a:ext cx="5862636" cy="3300412"/>
          </a:xfrm>
          <a:prstGeom prst="rect">
            <a:avLst/>
          </a:prstGeom>
          <a:solidFill>
            <a:srgbClr val="E9EBF0"/>
          </a:solidFill>
          <a:ln cap="flat" cmpd="sng" w="7142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23" name="Shape 523"/>
          <p:cNvSpPr txBox="1"/>
          <p:nvPr/>
        </p:nvSpPr>
        <p:spPr>
          <a:xfrm>
            <a:off x="2028825" y="2114550"/>
            <a:ext cx="5862636" cy="3300412"/>
          </a:xfrm>
          <a:prstGeom prst="rect">
            <a:avLst/>
          </a:prstGeom>
          <a:solidFill>
            <a:srgbClr val="E7EAEF"/>
          </a:solidFill>
          <a:ln cap="flat" cmpd="sng" w="4762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24" name="Shape 524"/>
          <p:cNvSpPr txBox="1"/>
          <p:nvPr/>
        </p:nvSpPr>
        <p:spPr>
          <a:xfrm>
            <a:off x="2028825" y="2114550"/>
            <a:ext cx="5862636" cy="3300412"/>
          </a:xfrm>
          <a:prstGeom prst="rect">
            <a:avLst/>
          </a:prstGeom>
          <a:solidFill>
            <a:srgbClr val="E6E9EF"/>
          </a:solidFill>
          <a:ln cap="flat" cmpd="sng" w="23800">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25" name="Shape 525"/>
          <p:cNvSpPr txBox="1"/>
          <p:nvPr/>
        </p:nvSpPr>
        <p:spPr>
          <a:xfrm>
            <a:off x="1933575" y="2017711"/>
            <a:ext cx="5862636" cy="3300412"/>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26" name="Shape 526"/>
          <p:cNvSpPr/>
          <p:nvPr/>
        </p:nvSpPr>
        <p:spPr>
          <a:xfrm>
            <a:off x="1914525" y="2017711"/>
            <a:ext cx="5862636" cy="3300412"/>
          </a:xfrm>
          <a:custGeom>
            <a:pathLst>
              <a:path extrusionOk="0" h="120000" w="120000">
                <a:moveTo>
                  <a:pt x="0" y="0"/>
                </a:moveTo>
                <a:lnTo>
                  <a:pt x="0" y="120000"/>
                </a:lnTo>
                <a:lnTo>
                  <a:pt x="120000" y="120000"/>
                </a:lnTo>
              </a:path>
            </a:pathLst>
          </a:custGeom>
          <a:noFill/>
          <a:ln cap="flat" cmpd="sng" w="2380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27" name="Shape 527"/>
          <p:cNvSpPr txBox="1"/>
          <p:nvPr/>
        </p:nvSpPr>
        <p:spPr>
          <a:xfrm>
            <a:off x="1976436" y="1576387"/>
            <a:ext cx="55308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(e) Perfectly Elastic Demand: Elasticity Equals Infinity</a:t>
            </a:r>
          </a:p>
        </p:txBody>
      </p:sp>
      <p:sp>
        <p:nvSpPr>
          <p:cNvPr id="528" name="Shape 528"/>
          <p:cNvSpPr txBox="1"/>
          <p:nvPr/>
        </p:nvSpPr>
        <p:spPr>
          <a:xfrm>
            <a:off x="6908800" y="5367337"/>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sp>
        <p:nvSpPr>
          <p:cNvPr id="529" name="Shape 529"/>
          <p:cNvSpPr txBox="1"/>
          <p:nvPr/>
        </p:nvSpPr>
        <p:spPr>
          <a:xfrm>
            <a:off x="1704975" y="5373687"/>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530" name="Shape 530"/>
          <p:cNvSpPr txBox="1"/>
          <p:nvPr/>
        </p:nvSpPr>
        <p:spPr>
          <a:xfrm>
            <a:off x="1303337" y="1973261"/>
            <a:ext cx="53022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grpSp>
        <p:nvGrpSpPr>
          <p:cNvPr id="531" name="Shape 531"/>
          <p:cNvGrpSpPr/>
          <p:nvPr/>
        </p:nvGrpSpPr>
        <p:grpSpPr>
          <a:xfrm>
            <a:off x="1592262" y="3389312"/>
            <a:ext cx="5551487" cy="271462"/>
            <a:chOff x="1592262" y="3389312"/>
            <a:chExt cx="5551487" cy="271462"/>
          </a:xfrm>
        </p:grpSpPr>
        <p:sp>
          <p:nvSpPr>
            <p:cNvPr id="532" name="Shape 532"/>
            <p:cNvSpPr txBox="1"/>
            <p:nvPr/>
          </p:nvSpPr>
          <p:spPr>
            <a:xfrm>
              <a:off x="1592262" y="3389312"/>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grpSp>
          <p:nvGrpSpPr>
            <p:cNvPr id="533" name="Shape 533"/>
            <p:cNvGrpSpPr/>
            <p:nvPr/>
          </p:nvGrpSpPr>
          <p:grpSpPr>
            <a:xfrm>
              <a:off x="1927225" y="3402012"/>
              <a:ext cx="5216524" cy="258762"/>
              <a:chOff x="1933575" y="3402012"/>
              <a:chExt cx="5216524" cy="258762"/>
            </a:xfrm>
          </p:grpSpPr>
          <p:cxnSp>
            <p:nvCxnSpPr>
              <p:cNvPr id="534" name="Shape 534"/>
              <p:cNvCxnSpPr/>
              <p:nvPr/>
            </p:nvCxnSpPr>
            <p:spPr>
              <a:xfrm flipH="1">
                <a:off x="1933575" y="3529012"/>
                <a:ext cx="4313237" cy="1587"/>
              </a:xfrm>
              <a:prstGeom prst="straightConnector1">
                <a:avLst/>
              </a:prstGeom>
              <a:noFill/>
              <a:ln cap="flat" cmpd="sng" w="71425">
                <a:solidFill>
                  <a:srgbClr val="004C9F"/>
                </a:solidFill>
                <a:prstDash val="solid"/>
                <a:miter lim="8000"/>
                <a:headEnd len="med" w="med" type="none"/>
                <a:tailEnd len="med" w="med" type="none"/>
              </a:ln>
            </p:spPr>
          </p:cxnSp>
          <p:sp>
            <p:nvSpPr>
              <p:cNvPr id="535" name="Shape 535"/>
              <p:cNvSpPr txBox="1"/>
              <p:nvPr/>
            </p:nvSpPr>
            <p:spPr>
              <a:xfrm>
                <a:off x="6332537" y="3402012"/>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grpSp>
        <p:nvGrpSpPr>
          <p:cNvPr id="536" name="Shape 536"/>
          <p:cNvGrpSpPr/>
          <p:nvPr/>
        </p:nvGrpSpPr>
        <p:grpSpPr>
          <a:xfrm>
            <a:off x="4054475" y="3608387"/>
            <a:ext cx="2025650" cy="1139824"/>
            <a:chOff x="4054475" y="3608387"/>
            <a:chExt cx="2025650" cy="1139824"/>
          </a:xfrm>
        </p:grpSpPr>
        <p:cxnSp>
          <p:nvCxnSpPr>
            <p:cNvPr id="537" name="Shape 537"/>
            <p:cNvCxnSpPr/>
            <p:nvPr/>
          </p:nvCxnSpPr>
          <p:spPr>
            <a:xfrm>
              <a:off x="4794250" y="3608387"/>
              <a:ext cx="285750" cy="392112"/>
            </a:xfrm>
            <a:prstGeom prst="straightConnector1">
              <a:avLst/>
            </a:prstGeom>
            <a:noFill/>
            <a:ln cap="flat" cmpd="sng" w="23800">
              <a:solidFill>
                <a:srgbClr val="000000"/>
              </a:solidFill>
              <a:prstDash val="solid"/>
              <a:miter lim="8000"/>
              <a:headEnd len="med" w="med" type="none"/>
              <a:tailEnd len="med" w="med" type="none"/>
            </a:ln>
          </p:spPr>
        </p:cxnSp>
        <p:sp>
          <p:nvSpPr>
            <p:cNvPr id="538" name="Shape 538"/>
            <p:cNvSpPr txBox="1"/>
            <p:nvPr/>
          </p:nvSpPr>
          <p:spPr>
            <a:xfrm>
              <a:off x="4054475" y="3922712"/>
              <a:ext cx="2025650" cy="825499"/>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39" name="Shape 539"/>
            <p:cNvSpPr txBox="1"/>
            <p:nvPr/>
          </p:nvSpPr>
          <p:spPr>
            <a:xfrm>
              <a:off x="4113212" y="3951287"/>
              <a:ext cx="15414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At exactly $4,</a:t>
              </a:r>
            </a:p>
          </p:txBody>
        </p:sp>
        <p:sp>
          <p:nvSpPr>
            <p:cNvPr id="540" name="Shape 540"/>
            <p:cNvSpPr txBox="1"/>
            <p:nvPr/>
          </p:nvSpPr>
          <p:spPr>
            <a:xfrm>
              <a:off x="4113212" y="4211637"/>
              <a:ext cx="14160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consumers will</a:t>
              </a:r>
            </a:p>
          </p:txBody>
        </p:sp>
        <p:sp>
          <p:nvSpPr>
            <p:cNvPr id="541" name="Shape 541"/>
            <p:cNvSpPr txBox="1"/>
            <p:nvPr/>
          </p:nvSpPr>
          <p:spPr>
            <a:xfrm>
              <a:off x="4113212" y="4473575"/>
              <a:ext cx="1638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buy any quantity.</a:t>
              </a:r>
            </a:p>
          </p:txBody>
        </p:sp>
      </p:grpSp>
      <p:grpSp>
        <p:nvGrpSpPr>
          <p:cNvPr id="542" name="Shape 542"/>
          <p:cNvGrpSpPr/>
          <p:nvPr/>
        </p:nvGrpSpPr>
        <p:grpSpPr>
          <a:xfrm>
            <a:off x="2005011" y="2428875"/>
            <a:ext cx="2644774" cy="825499"/>
            <a:chOff x="2005011" y="2428875"/>
            <a:chExt cx="2644774" cy="825499"/>
          </a:xfrm>
        </p:grpSpPr>
        <p:cxnSp>
          <p:nvCxnSpPr>
            <p:cNvPr id="543" name="Shape 543"/>
            <p:cNvCxnSpPr/>
            <p:nvPr/>
          </p:nvCxnSpPr>
          <p:spPr>
            <a:xfrm flipH="1" rot="10800000">
              <a:off x="2005011" y="2665411"/>
              <a:ext cx="454024" cy="98425"/>
            </a:xfrm>
            <a:prstGeom prst="straightConnector1">
              <a:avLst/>
            </a:prstGeom>
            <a:noFill/>
            <a:ln cap="flat" cmpd="sng" w="23800">
              <a:solidFill>
                <a:srgbClr val="000000"/>
              </a:solidFill>
              <a:prstDash val="solid"/>
              <a:miter lim="8000"/>
              <a:headEnd len="med" w="med" type="none"/>
              <a:tailEnd len="med" w="med" type="none"/>
            </a:ln>
          </p:spPr>
        </p:cxnSp>
        <p:sp>
          <p:nvSpPr>
            <p:cNvPr id="544" name="Shape 544"/>
            <p:cNvSpPr txBox="1"/>
            <p:nvPr/>
          </p:nvSpPr>
          <p:spPr>
            <a:xfrm>
              <a:off x="2411411" y="2428875"/>
              <a:ext cx="2238374" cy="825499"/>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45" name="Shape 545"/>
            <p:cNvSpPr txBox="1"/>
            <p:nvPr/>
          </p:nvSpPr>
          <p:spPr>
            <a:xfrm>
              <a:off x="2489200" y="2470150"/>
              <a:ext cx="1384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At any price</a:t>
              </a:r>
            </a:p>
          </p:txBody>
        </p:sp>
        <p:sp>
          <p:nvSpPr>
            <p:cNvPr id="546" name="Shape 546"/>
            <p:cNvSpPr txBox="1"/>
            <p:nvPr/>
          </p:nvSpPr>
          <p:spPr>
            <a:xfrm>
              <a:off x="2489200" y="2730500"/>
              <a:ext cx="17716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above $4, quantity</a:t>
              </a:r>
            </a:p>
          </p:txBody>
        </p:sp>
        <p:sp>
          <p:nvSpPr>
            <p:cNvPr id="547" name="Shape 547"/>
            <p:cNvSpPr txBox="1"/>
            <p:nvPr/>
          </p:nvSpPr>
          <p:spPr>
            <a:xfrm>
              <a:off x="2489200" y="2990850"/>
              <a:ext cx="178117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demanded is zero.</a:t>
              </a:r>
            </a:p>
          </p:txBody>
        </p:sp>
      </p:grpSp>
      <p:grpSp>
        <p:nvGrpSpPr>
          <p:cNvPr id="548" name="Shape 548"/>
          <p:cNvGrpSpPr/>
          <p:nvPr/>
        </p:nvGrpSpPr>
        <p:grpSpPr>
          <a:xfrm>
            <a:off x="481012" y="4276724"/>
            <a:ext cx="3478212" cy="1924050"/>
            <a:chOff x="481012" y="4276724"/>
            <a:chExt cx="3478212" cy="1924050"/>
          </a:xfrm>
        </p:grpSpPr>
        <p:cxnSp>
          <p:nvCxnSpPr>
            <p:cNvPr id="549" name="Shape 549"/>
            <p:cNvCxnSpPr/>
            <p:nvPr/>
          </p:nvCxnSpPr>
          <p:spPr>
            <a:xfrm flipH="1" rot="10800000">
              <a:off x="742950" y="4276724"/>
              <a:ext cx="1095375" cy="1393825"/>
            </a:xfrm>
            <a:prstGeom prst="straightConnector1">
              <a:avLst/>
            </a:prstGeom>
            <a:noFill/>
            <a:ln cap="flat" cmpd="sng" w="23800">
              <a:solidFill>
                <a:srgbClr val="000000"/>
              </a:solidFill>
              <a:prstDash val="solid"/>
              <a:miter lim="8000"/>
              <a:headEnd len="med" w="med" type="none"/>
              <a:tailEnd len="med" w="med" type="none"/>
            </a:ln>
          </p:spPr>
        </p:cxnSp>
        <p:sp>
          <p:nvSpPr>
            <p:cNvPr id="550" name="Shape 550"/>
            <p:cNvSpPr txBox="1"/>
            <p:nvPr/>
          </p:nvSpPr>
          <p:spPr>
            <a:xfrm>
              <a:off x="481012" y="5632450"/>
              <a:ext cx="3478212" cy="56832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51" name="Shape 551"/>
            <p:cNvSpPr txBox="1"/>
            <p:nvPr/>
          </p:nvSpPr>
          <p:spPr>
            <a:xfrm>
              <a:off x="571500" y="5667375"/>
              <a:ext cx="21431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 At a price below $4,</a:t>
              </a:r>
            </a:p>
          </p:txBody>
        </p:sp>
        <p:sp>
          <p:nvSpPr>
            <p:cNvPr id="552" name="Shape 552"/>
            <p:cNvSpPr txBox="1"/>
            <p:nvPr/>
          </p:nvSpPr>
          <p:spPr>
            <a:xfrm>
              <a:off x="571500" y="5927725"/>
              <a:ext cx="280511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 demanded is infinite.</a:t>
              </a:r>
            </a:p>
          </p:txBody>
        </p:sp>
      </p:gr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Total Revenue and the Price Elasticity of Demand</a:t>
            </a:r>
          </a:p>
        </p:txBody>
      </p:sp>
      <p:sp>
        <p:nvSpPr>
          <p:cNvPr id="558" name="Shape 558"/>
          <p:cNvSpPr txBox="1"/>
          <p:nvPr>
            <p:ph idx="1" type="body"/>
          </p:nvPr>
        </p:nvSpPr>
        <p:spPr>
          <a:xfrm>
            <a:off x="381000" y="1447800"/>
            <a:ext cx="8120062"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rgbClr val="008000"/>
              </a:buClr>
              <a:buSzPct val="100000"/>
              <a:buFont typeface="Times New Roman"/>
              <a:buChar char="•"/>
            </a:pPr>
            <a:r>
              <a:rPr b="0" i="1" lang="en-US" sz="2800" u="none" cap="none" strike="noStrike">
                <a:solidFill>
                  <a:srgbClr val="008000"/>
                </a:solidFill>
                <a:latin typeface="Times New Roman"/>
                <a:ea typeface="Times New Roman"/>
                <a:cs typeface="Times New Roman"/>
                <a:sym typeface="Times New Roman"/>
              </a:rPr>
              <a:t>Total revenue</a:t>
            </a:r>
            <a:r>
              <a:rPr b="0" i="0" lang="en-US" sz="2800" u="none" cap="none" strike="noStrike">
                <a:solidFill>
                  <a:schemeClr val="dk1"/>
                </a:solidFill>
                <a:latin typeface="Times New Roman"/>
                <a:ea typeface="Times New Roman"/>
                <a:cs typeface="Times New Roman"/>
                <a:sym typeface="Times New Roman"/>
              </a:rPr>
              <a:t> is the amount paid by buyers and received by sellers of a good.</a:t>
            </a:r>
          </a:p>
          <a:p>
            <a:pPr indent="-342900" lvl="0" marL="34290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Computed as the price of the good times the quantity sold.</a:t>
            </a:r>
            <a:br>
              <a:rPr b="0" i="0" lang="en-US" sz="2800" u="none" cap="none" strike="noStrike">
                <a:solidFill>
                  <a:schemeClr val="dk1"/>
                </a:solidFill>
                <a:latin typeface="Times New Roman"/>
                <a:ea typeface="Times New Roman"/>
                <a:cs typeface="Times New Roman"/>
                <a:sym typeface="Times New Roman"/>
              </a:rPr>
            </a:br>
          </a:p>
          <a:p>
            <a:pPr indent="-342900" lvl="0" marL="342900" marR="0" rtl="0" algn="l">
              <a:spcBef>
                <a:spcPts val="560"/>
              </a:spcBef>
              <a:spcAft>
                <a:spcPts val="0"/>
              </a:spcAft>
              <a:buClr>
                <a:schemeClr val="dk1"/>
              </a:buClr>
              <a:buSzPct val="1000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descr="S19Picture 5354673" id="559" name="Shape 559"/>
          <p:cNvPicPr preferRelativeResize="0"/>
          <p:nvPr/>
        </p:nvPicPr>
        <p:blipFill rotWithShape="1">
          <a:blip r:embed="rId3">
            <a:alphaModFix/>
          </a:blip>
          <a:srcRect b="0" l="0" r="0" t="0"/>
          <a:stretch/>
        </p:blipFill>
        <p:spPr>
          <a:xfrm>
            <a:off x="3784600" y="3606800"/>
            <a:ext cx="1981199" cy="457200"/>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Shape 564"/>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2 Total Revenue</a:t>
            </a:r>
          </a:p>
        </p:txBody>
      </p:sp>
      <p:sp>
        <p:nvSpPr>
          <p:cNvPr id="565" name="Shape 565"/>
          <p:cNvSpPr txBox="1"/>
          <p:nvPr/>
        </p:nvSpPr>
        <p:spPr>
          <a:xfrm>
            <a:off x="1082675" y="1193800"/>
            <a:ext cx="7429500" cy="4803774"/>
          </a:xfrm>
          <a:prstGeom prst="rect">
            <a:avLst/>
          </a:prstGeom>
          <a:solidFill>
            <a:srgbClr val="F3F6F9"/>
          </a:solidFill>
          <a:ln cap="flat" cmpd="sng" w="21907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66" name="Shape 566"/>
          <p:cNvSpPr txBox="1"/>
          <p:nvPr/>
        </p:nvSpPr>
        <p:spPr>
          <a:xfrm>
            <a:off x="1082675" y="1193800"/>
            <a:ext cx="7429500" cy="4803774"/>
          </a:xfrm>
          <a:prstGeom prst="rect">
            <a:avLst/>
          </a:prstGeom>
          <a:solidFill>
            <a:srgbClr val="F2F4F8"/>
          </a:solidFill>
          <a:ln cap="flat" cmpd="sng" w="1984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67" name="Shape 567"/>
          <p:cNvSpPr txBox="1"/>
          <p:nvPr/>
        </p:nvSpPr>
        <p:spPr>
          <a:xfrm>
            <a:off x="1082675" y="1193800"/>
            <a:ext cx="7429500" cy="4803774"/>
          </a:xfrm>
          <a:prstGeom prst="rect">
            <a:avLst/>
          </a:prstGeom>
          <a:solidFill>
            <a:srgbClr val="F1F4F7"/>
          </a:solidFill>
          <a:ln cap="flat" cmpd="sng" w="17937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68" name="Shape 568"/>
          <p:cNvSpPr txBox="1"/>
          <p:nvPr/>
        </p:nvSpPr>
        <p:spPr>
          <a:xfrm>
            <a:off x="1082675" y="1193800"/>
            <a:ext cx="7429500" cy="4803774"/>
          </a:xfrm>
          <a:prstGeom prst="rect">
            <a:avLst/>
          </a:prstGeom>
          <a:solidFill>
            <a:srgbClr val="F0F2F5"/>
          </a:solidFill>
          <a:ln cap="flat" cmpd="sng" w="15875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69" name="Shape 569"/>
          <p:cNvSpPr txBox="1"/>
          <p:nvPr/>
        </p:nvSpPr>
        <p:spPr>
          <a:xfrm>
            <a:off x="1082675" y="1193800"/>
            <a:ext cx="7429500" cy="4803774"/>
          </a:xfrm>
          <a:prstGeom prst="rect">
            <a:avLst/>
          </a:prstGeom>
          <a:solidFill>
            <a:srgbClr val="EEF1F4"/>
          </a:solidFill>
          <a:ln cap="flat" cmpd="sng" w="1397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70" name="Shape 570"/>
          <p:cNvSpPr txBox="1"/>
          <p:nvPr/>
        </p:nvSpPr>
        <p:spPr>
          <a:xfrm>
            <a:off x="1082675" y="1193800"/>
            <a:ext cx="7429500" cy="4803774"/>
          </a:xfrm>
          <a:prstGeom prst="rect">
            <a:avLst/>
          </a:prstGeom>
          <a:solidFill>
            <a:srgbClr val="EDEFF3"/>
          </a:solidFill>
          <a:ln cap="flat" cmpd="sng" w="11905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71" name="Shape 571"/>
          <p:cNvSpPr txBox="1"/>
          <p:nvPr/>
        </p:nvSpPr>
        <p:spPr>
          <a:xfrm>
            <a:off x="1082675" y="1193800"/>
            <a:ext cx="7429500" cy="4803774"/>
          </a:xfrm>
          <a:prstGeom prst="rect">
            <a:avLst/>
          </a:prstGeom>
          <a:solidFill>
            <a:srgbClr val="EBEEF2"/>
          </a:solidFill>
          <a:ln cap="flat" cmpd="sng" w="10000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72" name="Shape 572"/>
          <p:cNvSpPr txBox="1"/>
          <p:nvPr/>
        </p:nvSpPr>
        <p:spPr>
          <a:xfrm>
            <a:off x="1082675" y="1193800"/>
            <a:ext cx="7429500" cy="4803774"/>
          </a:xfrm>
          <a:prstGeom prst="rect">
            <a:avLst/>
          </a:prstGeom>
          <a:solidFill>
            <a:srgbClr val="EAECF1"/>
          </a:solidFill>
          <a:ln cap="flat" cmpd="sng" w="7937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73" name="Shape 573"/>
          <p:cNvSpPr txBox="1"/>
          <p:nvPr/>
        </p:nvSpPr>
        <p:spPr>
          <a:xfrm>
            <a:off x="1082675" y="1193800"/>
            <a:ext cx="7429500" cy="4803774"/>
          </a:xfrm>
          <a:prstGeom prst="rect">
            <a:avLst/>
          </a:prstGeom>
          <a:solidFill>
            <a:srgbClr val="E9EBF0"/>
          </a:solidFill>
          <a:ln cap="flat" cmpd="sng" w="6032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74" name="Shape 574"/>
          <p:cNvSpPr txBox="1"/>
          <p:nvPr/>
        </p:nvSpPr>
        <p:spPr>
          <a:xfrm>
            <a:off x="1082675" y="1193800"/>
            <a:ext cx="7429500" cy="4803774"/>
          </a:xfrm>
          <a:prstGeom prst="rect">
            <a:avLst/>
          </a:prstGeom>
          <a:solidFill>
            <a:srgbClr val="E7EAEF"/>
          </a:solidFill>
          <a:ln cap="flat" cmpd="sng" w="396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75" name="Shape 575"/>
          <p:cNvSpPr txBox="1"/>
          <p:nvPr/>
        </p:nvSpPr>
        <p:spPr>
          <a:xfrm>
            <a:off x="1082675" y="1193800"/>
            <a:ext cx="7429500" cy="4803774"/>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76" name="Shape 576"/>
          <p:cNvSpPr txBox="1"/>
          <p:nvPr/>
        </p:nvSpPr>
        <p:spPr>
          <a:xfrm>
            <a:off x="982662" y="1111250"/>
            <a:ext cx="7429500" cy="4783136"/>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77" name="Shape 577"/>
          <p:cNvSpPr/>
          <p:nvPr/>
        </p:nvSpPr>
        <p:spPr>
          <a:xfrm>
            <a:off x="982662" y="1111250"/>
            <a:ext cx="7429500" cy="4783136"/>
          </a:xfrm>
          <a:custGeom>
            <a:pathLst>
              <a:path extrusionOk="0" h="120000" w="120000">
                <a:moveTo>
                  <a:pt x="0" y="0"/>
                </a:moveTo>
                <a:lnTo>
                  <a:pt x="0" y="120000"/>
                </a:lnTo>
                <a:lnTo>
                  <a:pt x="120000"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nvGrpSpPr>
          <p:cNvPr id="578" name="Shape 578"/>
          <p:cNvGrpSpPr/>
          <p:nvPr/>
        </p:nvGrpSpPr>
        <p:grpSpPr>
          <a:xfrm>
            <a:off x="2974975" y="2492375"/>
            <a:ext cx="4462462" cy="2524124"/>
            <a:chOff x="2974975" y="2492375"/>
            <a:chExt cx="4462462" cy="2524124"/>
          </a:xfrm>
        </p:grpSpPr>
        <p:cxnSp>
          <p:nvCxnSpPr>
            <p:cNvPr id="579" name="Shape 579"/>
            <p:cNvCxnSpPr/>
            <p:nvPr/>
          </p:nvCxnSpPr>
          <p:spPr>
            <a:xfrm>
              <a:off x="2974975" y="2492375"/>
              <a:ext cx="3484562" cy="2330449"/>
            </a:xfrm>
            <a:prstGeom prst="straightConnector1">
              <a:avLst/>
            </a:prstGeom>
            <a:noFill/>
            <a:ln cap="flat" cmpd="sng" w="60325">
              <a:solidFill>
                <a:srgbClr val="004C9F"/>
              </a:solidFill>
              <a:prstDash val="solid"/>
              <a:miter lim="8000"/>
              <a:headEnd len="med" w="med" type="none"/>
              <a:tailEnd len="med" w="med" type="none"/>
            </a:ln>
          </p:spPr>
        </p:cxnSp>
        <p:sp>
          <p:nvSpPr>
            <p:cNvPr id="580" name="Shape 580"/>
            <p:cNvSpPr txBox="1"/>
            <p:nvPr/>
          </p:nvSpPr>
          <p:spPr>
            <a:xfrm>
              <a:off x="6516687" y="4703762"/>
              <a:ext cx="920749" cy="3127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sp>
        <p:nvSpPr>
          <p:cNvPr id="581" name="Shape 581"/>
          <p:cNvSpPr txBox="1"/>
          <p:nvPr/>
        </p:nvSpPr>
        <p:spPr>
          <a:xfrm>
            <a:off x="7516811" y="5935662"/>
            <a:ext cx="1000125" cy="32702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grpSp>
        <p:nvGrpSpPr>
          <p:cNvPr id="582" name="Shape 582"/>
          <p:cNvGrpSpPr/>
          <p:nvPr/>
        </p:nvGrpSpPr>
        <p:grpSpPr>
          <a:xfrm>
            <a:off x="1023937" y="6265862"/>
            <a:ext cx="3444875" cy="457199"/>
            <a:chOff x="1023937" y="6265862"/>
            <a:chExt cx="3444875" cy="457199"/>
          </a:xfrm>
        </p:grpSpPr>
        <p:sp>
          <p:nvSpPr>
            <p:cNvPr id="583" name="Shape 583"/>
            <p:cNvSpPr/>
            <p:nvPr/>
          </p:nvSpPr>
          <p:spPr>
            <a:xfrm>
              <a:off x="1023937" y="6265862"/>
              <a:ext cx="3444875" cy="165100"/>
            </a:xfrm>
            <a:custGeom>
              <a:pathLst>
                <a:path extrusionOk="0" h="120000" w="120000">
                  <a:moveTo>
                    <a:pt x="0" y="0"/>
                  </a:moveTo>
                  <a:cubicBezTo>
                    <a:pt x="0" y="30000"/>
                    <a:pt x="2080" y="60000"/>
                    <a:pt x="4161" y="60000"/>
                  </a:cubicBezTo>
                  <a:cubicBezTo>
                    <a:pt x="57572" y="60000"/>
                    <a:pt x="57572" y="60000"/>
                    <a:pt x="57572" y="60000"/>
                  </a:cubicBezTo>
                  <a:cubicBezTo>
                    <a:pt x="58959" y="60000"/>
                    <a:pt x="60346" y="75000"/>
                    <a:pt x="60346" y="120000"/>
                  </a:cubicBezTo>
                  <a:cubicBezTo>
                    <a:pt x="60346" y="75000"/>
                    <a:pt x="61040" y="60000"/>
                    <a:pt x="63121" y="60000"/>
                  </a:cubicBezTo>
                  <a:cubicBezTo>
                    <a:pt x="115838" y="60000"/>
                    <a:pt x="115838" y="60000"/>
                    <a:pt x="115838" y="60000"/>
                  </a:cubicBezTo>
                  <a:cubicBezTo>
                    <a:pt x="117919" y="60000"/>
                    <a:pt x="120000" y="30000"/>
                    <a:pt x="120000" y="0"/>
                  </a:cubicBez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84" name="Shape 584"/>
            <p:cNvSpPr txBox="1"/>
            <p:nvPr/>
          </p:nvSpPr>
          <p:spPr>
            <a:xfrm>
              <a:off x="2660650" y="6403975"/>
              <a:ext cx="269874" cy="3190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700" u="none">
                  <a:solidFill>
                    <a:srgbClr val="000000"/>
                  </a:solidFill>
                  <a:latin typeface="Arial"/>
                  <a:ea typeface="Arial"/>
                  <a:cs typeface="Arial"/>
                  <a:sym typeface="Arial"/>
                </a:rPr>
                <a:t>Q</a:t>
              </a:r>
            </a:p>
          </p:txBody>
        </p:sp>
      </p:grpSp>
      <p:grpSp>
        <p:nvGrpSpPr>
          <p:cNvPr id="585" name="Shape 585"/>
          <p:cNvGrpSpPr/>
          <p:nvPr/>
        </p:nvGrpSpPr>
        <p:grpSpPr>
          <a:xfrm>
            <a:off x="587375" y="3524250"/>
            <a:ext cx="336549" cy="2370137"/>
            <a:chOff x="587375" y="3524250"/>
            <a:chExt cx="336549" cy="2370137"/>
          </a:xfrm>
        </p:grpSpPr>
        <p:sp>
          <p:nvSpPr>
            <p:cNvPr id="586" name="Shape 586"/>
            <p:cNvSpPr/>
            <p:nvPr/>
          </p:nvSpPr>
          <p:spPr>
            <a:xfrm>
              <a:off x="763587" y="3524250"/>
              <a:ext cx="160337" cy="2370137"/>
            </a:xfrm>
            <a:custGeom>
              <a:pathLst>
                <a:path extrusionOk="0" h="120000" w="120000">
                  <a:moveTo>
                    <a:pt x="120000" y="0"/>
                  </a:moveTo>
                  <a:cubicBezTo>
                    <a:pt x="90000" y="0"/>
                    <a:pt x="60000" y="3130"/>
                    <a:pt x="60000" y="5217"/>
                  </a:cubicBezTo>
                  <a:cubicBezTo>
                    <a:pt x="60000" y="55304"/>
                    <a:pt x="60000" y="55304"/>
                    <a:pt x="60000" y="55304"/>
                  </a:cubicBezTo>
                  <a:cubicBezTo>
                    <a:pt x="60000" y="58434"/>
                    <a:pt x="45000" y="59478"/>
                    <a:pt x="0" y="59478"/>
                  </a:cubicBezTo>
                  <a:cubicBezTo>
                    <a:pt x="45000" y="59478"/>
                    <a:pt x="60000" y="61565"/>
                    <a:pt x="60000" y="63652"/>
                  </a:cubicBezTo>
                  <a:cubicBezTo>
                    <a:pt x="60000" y="113739"/>
                    <a:pt x="60000" y="113739"/>
                    <a:pt x="60000" y="113739"/>
                  </a:cubicBezTo>
                  <a:cubicBezTo>
                    <a:pt x="60000" y="116869"/>
                    <a:pt x="90000" y="120000"/>
                    <a:pt x="120000" y="120000"/>
                  </a:cubicBez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87" name="Shape 587"/>
            <p:cNvSpPr txBox="1"/>
            <p:nvPr/>
          </p:nvSpPr>
          <p:spPr>
            <a:xfrm>
              <a:off x="587375" y="4554537"/>
              <a:ext cx="250825" cy="3190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700" u="none">
                  <a:solidFill>
                    <a:srgbClr val="000000"/>
                  </a:solidFill>
                  <a:latin typeface="Arial"/>
                  <a:ea typeface="Arial"/>
                  <a:cs typeface="Arial"/>
                  <a:sym typeface="Arial"/>
                </a:rPr>
                <a:t>P</a:t>
              </a:r>
            </a:p>
          </p:txBody>
        </p:sp>
      </p:grpSp>
      <p:sp>
        <p:nvSpPr>
          <p:cNvPr id="588" name="Shape 588"/>
          <p:cNvSpPr txBox="1"/>
          <p:nvPr/>
        </p:nvSpPr>
        <p:spPr>
          <a:xfrm>
            <a:off x="792162" y="5942012"/>
            <a:ext cx="223837" cy="3127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589" name="Shape 589"/>
          <p:cNvSpPr txBox="1"/>
          <p:nvPr/>
        </p:nvSpPr>
        <p:spPr>
          <a:xfrm>
            <a:off x="396875" y="1087437"/>
            <a:ext cx="658812" cy="32702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grpSp>
        <p:nvGrpSpPr>
          <p:cNvPr id="590" name="Shape 590"/>
          <p:cNvGrpSpPr/>
          <p:nvPr/>
        </p:nvGrpSpPr>
        <p:grpSpPr>
          <a:xfrm>
            <a:off x="982662" y="3524250"/>
            <a:ext cx="3525837" cy="2370137"/>
            <a:chOff x="982662" y="3524250"/>
            <a:chExt cx="3525837" cy="2370137"/>
          </a:xfrm>
        </p:grpSpPr>
        <p:sp>
          <p:nvSpPr>
            <p:cNvPr id="591" name="Shape 591"/>
            <p:cNvSpPr txBox="1"/>
            <p:nvPr/>
          </p:nvSpPr>
          <p:spPr>
            <a:xfrm>
              <a:off x="982662" y="3524250"/>
              <a:ext cx="3525837" cy="2370137"/>
            </a:xfrm>
            <a:prstGeom prst="rect">
              <a:avLst/>
            </a:prstGeom>
            <a:solidFill>
              <a:srgbClr val="EFE9F4"/>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92" name="Shape 592"/>
            <p:cNvSpPr txBox="1"/>
            <p:nvPr/>
          </p:nvSpPr>
          <p:spPr>
            <a:xfrm>
              <a:off x="2112961" y="4405312"/>
              <a:ext cx="1347786" cy="258762"/>
            </a:xfrm>
            <a:prstGeom prst="rect">
              <a:avLst/>
            </a:prstGeom>
            <a:noFill/>
            <a:ln>
              <a:noFill/>
            </a:ln>
          </p:spPr>
          <p:txBody>
            <a:bodyPr anchorCtr="0" anchor="t" bIns="0" lIns="0" rIns="0" wrap="square" tIns="0">
              <a:noAutofit/>
            </a:bodyPr>
            <a:lstStyle/>
            <a:p>
              <a:pPr indent="0" lvl="0" marL="0" marR="0" rtl="0" algn="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 </a:t>
              </a:r>
              <a:r>
                <a:rPr b="0" i="1" lang="en-US" sz="1700" u="none">
                  <a:solidFill>
                    <a:srgbClr val="000000"/>
                  </a:solidFill>
                  <a:latin typeface="Arial"/>
                  <a:ea typeface="Arial"/>
                  <a:cs typeface="Arial"/>
                  <a:sym typeface="Arial"/>
                </a:rPr>
                <a:t>P</a:t>
              </a:r>
              <a:r>
                <a:rPr b="0" i="0" lang="en-US" sz="1700" u="none">
                  <a:solidFill>
                    <a:srgbClr val="000000"/>
                  </a:solidFill>
                  <a:latin typeface="Arial"/>
                  <a:ea typeface="Arial"/>
                  <a:cs typeface="Arial"/>
                  <a:sym typeface="Arial"/>
                </a:rPr>
                <a:t> × </a:t>
              </a:r>
              <a:r>
                <a:rPr b="0" i="1" lang="en-US" sz="1700" u="none">
                  <a:solidFill>
                    <a:srgbClr val="000000"/>
                  </a:solidFill>
                  <a:latin typeface="Arial"/>
                  <a:ea typeface="Arial"/>
                  <a:cs typeface="Arial"/>
                  <a:sym typeface="Arial"/>
                </a:rPr>
                <a:t>Q</a:t>
              </a:r>
              <a:r>
                <a:rPr b="0" i="0" lang="en-US" sz="1700" u="none">
                  <a:solidFill>
                    <a:srgbClr val="000000"/>
                  </a:solidFill>
                  <a:latin typeface="Arial"/>
                  <a:ea typeface="Arial"/>
                  <a:cs typeface="Arial"/>
                  <a:sym typeface="Arial"/>
                </a:rPr>
                <a:t> = $400</a:t>
              </a:r>
            </a:p>
          </p:txBody>
        </p:sp>
        <p:sp>
          <p:nvSpPr>
            <p:cNvPr id="593" name="Shape 593"/>
            <p:cNvSpPr txBox="1"/>
            <p:nvPr/>
          </p:nvSpPr>
          <p:spPr>
            <a:xfrm>
              <a:off x="2311400" y="4676775"/>
              <a:ext cx="1033462" cy="3127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(revenue)</a:t>
              </a:r>
            </a:p>
          </p:txBody>
        </p:sp>
      </p:grpSp>
      <p:grpSp>
        <p:nvGrpSpPr>
          <p:cNvPr id="594" name="Shape 594"/>
          <p:cNvGrpSpPr/>
          <p:nvPr/>
        </p:nvGrpSpPr>
        <p:grpSpPr>
          <a:xfrm>
            <a:off x="620712" y="3392487"/>
            <a:ext cx="4171950" cy="2862262"/>
            <a:chOff x="620712" y="3392487"/>
            <a:chExt cx="4171950" cy="2862262"/>
          </a:xfrm>
        </p:grpSpPr>
        <p:sp>
          <p:nvSpPr>
            <p:cNvPr id="595" name="Shape 595"/>
            <p:cNvSpPr txBox="1"/>
            <p:nvPr/>
          </p:nvSpPr>
          <p:spPr>
            <a:xfrm>
              <a:off x="620712" y="3392487"/>
              <a:ext cx="349250" cy="3127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sp>
          <p:nvSpPr>
            <p:cNvPr id="596" name="Shape 596"/>
            <p:cNvSpPr txBox="1"/>
            <p:nvPr/>
          </p:nvSpPr>
          <p:spPr>
            <a:xfrm>
              <a:off x="4319587" y="5942012"/>
              <a:ext cx="473075" cy="3127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nvGrpSpPr>
            <p:cNvPr id="597" name="Shape 597"/>
            <p:cNvGrpSpPr/>
            <p:nvPr/>
          </p:nvGrpSpPr>
          <p:grpSpPr>
            <a:xfrm>
              <a:off x="982662" y="3462337"/>
              <a:ext cx="3605212" cy="2432049"/>
              <a:chOff x="982662" y="3462337"/>
              <a:chExt cx="3605212" cy="2432049"/>
            </a:xfrm>
          </p:grpSpPr>
          <p:sp>
            <p:nvSpPr>
              <p:cNvPr id="598" name="Shape 598"/>
              <p:cNvSpPr/>
              <p:nvPr/>
            </p:nvSpPr>
            <p:spPr>
              <a:xfrm>
                <a:off x="982662" y="3524250"/>
                <a:ext cx="3525837" cy="2370137"/>
              </a:xfrm>
              <a:custGeom>
                <a:pathLst>
                  <a:path extrusionOk="0" h="120000" w="120000">
                    <a:moveTo>
                      <a:pt x="120000" y="120000"/>
                    </a:moveTo>
                    <a:lnTo>
                      <a:pt x="120000" y="0"/>
                    </a:lnTo>
                    <a:lnTo>
                      <a:pt x="0" y="0"/>
                    </a:lnTo>
                  </a:path>
                </a:pathLst>
              </a:custGeom>
              <a:noFill/>
              <a:ln cap="flat" cmpd="sng" w="206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599" name="Shape 599"/>
              <p:cNvSpPr/>
              <p:nvPr/>
            </p:nvSpPr>
            <p:spPr>
              <a:xfrm>
                <a:off x="4448175" y="3462337"/>
                <a:ext cx="139699"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grpSp>
      <p:sp>
        <p:nvSpPr>
          <p:cNvPr id="600" name="Shape 600"/>
          <p:cNvSpPr txBox="1"/>
          <p:nvPr/>
        </p:nvSpPr>
        <p:spPr>
          <a:xfrm>
            <a:off x="4229100" y="1524000"/>
            <a:ext cx="3962399" cy="91598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1800" u="none">
                <a:solidFill>
                  <a:schemeClr val="accent2"/>
                </a:solidFill>
                <a:latin typeface="Arial"/>
                <a:ea typeface="Arial"/>
                <a:cs typeface="Arial"/>
                <a:sym typeface="Arial"/>
              </a:rPr>
              <a:t>When the price is $4, consumers will demand 100 units, and spend $400 on this good.</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100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81000" y="609600"/>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i="0" lang="en-US" sz="4000" u="none" cap="none" strike="noStrike">
                <a:solidFill>
                  <a:schemeClr val="dk2"/>
                </a:solidFill>
                <a:latin typeface="Times New Roman"/>
                <a:ea typeface="Times New Roman"/>
                <a:cs typeface="Times New Roman"/>
                <a:sym typeface="Times New Roman"/>
              </a:rPr>
              <a:t>THE ELASTICITY OF DEMAND</a:t>
            </a:r>
          </a:p>
        </p:txBody>
      </p:sp>
      <p:sp>
        <p:nvSpPr>
          <p:cNvPr id="242" name="Shape 242"/>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a:t>
            </a:r>
            <a:r>
              <a:rPr b="0" i="1" lang="en-US" sz="3200" u="none" cap="none" strike="noStrike">
                <a:solidFill>
                  <a:srgbClr val="008000"/>
                </a:solidFill>
                <a:latin typeface="Times New Roman"/>
                <a:ea typeface="Times New Roman"/>
                <a:cs typeface="Times New Roman"/>
                <a:sym typeface="Times New Roman"/>
              </a:rPr>
              <a:t>price elasticity of demand</a:t>
            </a:r>
            <a:r>
              <a:rPr b="0" i="0" lang="en-US" sz="3200" u="none" cap="none" strike="noStrike">
                <a:solidFill>
                  <a:schemeClr val="dk1"/>
                </a:solidFill>
                <a:latin typeface="Times New Roman"/>
                <a:ea typeface="Times New Roman"/>
                <a:cs typeface="Times New Roman"/>
                <a:sym typeface="Times New Roman"/>
              </a:rPr>
              <a:t> is a measure of how much the quantity demanded of a good responds to a change in the price of that good.</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When we talk about </a:t>
            </a:r>
            <a:r>
              <a:rPr b="0" i="1" lang="en-US" sz="3200" u="none" cap="none" strike="noStrike">
                <a:solidFill>
                  <a:srgbClr val="008000"/>
                </a:solidFill>
                <a:latin typeface="Times New Roman"/>
                <a:ea typeface="Times New Roman"/>
                <a:cs typeface="Times New Roman"/>
                <a:sym typeface="Times New Roman"/>
              </a:rPr>
              <a:t>elasticity</a:t>
            </a:r>
            <a:r>
              <a:rPr b="0" i="0" lang="en-US" sz="3200" u="none" cap="none" strike="noStrike">
                <a:solidFill>
                  <a:schemeClr val="dk1"/>
                </a:solidFill>
                <a:latin typeface="Times New Roman"/>
                <a:ea typeface="Times New Roman"/>
                <a:cs typeface="Times New Roman"/>
                <a:sym typeface="Times New Roman"/>
              </a:rPr>
              <a:t>, that responsiveness is always measured in percentage terms.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Specifically, the price elasticity of demand is the percentage change in quantity demanded due to a percentage change in the price. </a:t>
            </a:r>
            <a:br>
              <a:rPr b="0" i="0" lang="en-US" sz="3200" u="none" cap="none" strike="noStrike">
                <a:solidFill>
                  <a:schemeClr val="dk1"/>
                </a:solidFill>
                <a:latin typeface="Times New Roman"/>
                <a:ea typeface="Times New Roman"/>
                <a:cs typeface="Times New Roman"/>
                <a:sym typeface="Times New Roman"/>
              </a:rPr>
            </a:b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Shape 605"/>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Elasticity and Total Revenue along a Linear Demand Curve</a:t>
            </a:r>
          </a:p>
        </p:txBody>
      </p:sp>
      <p:sp>
        <p:nvSpPr>
          <p:cNvPr id="606" name="Shape 606"/>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With an inelastic demand curve, an increase in price leads to a decrease in quantity that is proportionately smaller. Thus, total revenue increases. </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Shape 611"/>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3 How Total Revenue Changes When Price Changes: Inelastic Demand</a:t>
            </a:r>
          </a:p>
        </p:txBody>
      </p:sp>
      <p:sp>
        <p:nvSpPr>
          <p:cNvPr id="612" name="Shape 612"/>
          <p:cNvSpPr txBox="1"/>
          <p:nvPr/>
        </p:nvSpPr>
        <p:spPr>
          <a:xfrm>
            <a:off x="561975" y="1865311"/>
            <a:ext cx="3738561" cy="3421062"/>
          </a:xfrm>
          <a:prstGeom prst="rect">
            <a:avLst/>
          </a:prstGeom>
          <a:solidFill>
            <a:srgbClr val="F3F6F9"/>
          </a:solidFill>
          <a:ln cap="flat" cmpd="sng" w="1619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13" name="Shape 613"/>
          <p:cNvSpPr txBox="1"/>
          <p:nvPr/>
        </p:nvSpPr>
        <p:spPr>
          <a:xfrm>
            <a:off x="5165725" y="1865311"/>
            <a:ext cx="3738561" cy="3421062"/>
          </a:xfrm>
          <a:prstGeom prst="rect">
            <a:avLst/>
          </a:prstGeom>
          <a:solidFill>
            <a:srgbClr val="F3F6F9"/>
          </a:solidFill>
          <a:ln cap="flat" cmpd="sng" w="1619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14" name="Shape 614"/>
          <p:cNvSpPr txBox="1"/>
          <p:nvPr/>
        </p:nvSpPr>
        <p:spPr>
          <a:xfrm>
            <a:off x="561975" y="1865311"/>
            <a:ext cx="3738561" cy="3421062"/>
          </a:xfrm>
          <a:prstGeom prst="rect">
            <a:avLst/>
          </a:prstGeom>
          <a:solidFill>
            <a:srgbClr val="F2F4F8"/>
          </a:solidFill>
          <a:ln cap="flat" cmpd="sng" w="14605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15" name="Shape 615"/>
          <p:cNvSpPr txBox="1"/>
          <p:nvPr/>
        </p:nvSpPr>
        <p:spPr>
          <a:xfrm>
            <a:off x="5165725" y="1865311"/>
            <a:ext cx="3738561" cy="3421062"/>
          </a:xfrm>
          <a:prstGeom prst="rect">
            <a:avLst/>
          </a:prstGeom>
          <a:solidFill>
            <a:srgbClr val="F2F4F8"/>
          </a:solidFill>
          <a:ln cap="flat" cmpd="sng" w="14605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16" name="Shape 616"/>
          <p:cNvSpPr txBox="1"/>
          <p:nvPr/>
        </p:nvSpPr>
        <p:spPr>
          <a:xfrm>
            <a:off x="561975" y="1865311"/>
            <a:ext cx="3738561" cy="3421062"/>
          </a:xfrm>
          <a:prstGeom prst="rect">
            <a:avLst/>
          </a:prstGeom>
          <a:solidFill>
            <a:srgbClr val="F1F4F7"/>
          </a:solidFill>
          <a:ln cap="flat" cmpd="sng" w="1317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17" name="Shape 617"/>
          <p:cNvSpPr txBox="1"/>
          <p:nvPr/>
        </p:nvSpPr>
        <p:spPr>
          <a:xfrm>
            <a:off x="5165725" y="1865311"/>
            <a:ext cx="3738561" cy="3421062"/>
          </a:xfrm>
          <a:prstGeom prst="rect">
            <a:avLst/>
          </a:prstGeom>
          <a:solidFill>
            <a:srgbClr val="F1F4F7"/>
          </a:solidFill>
          <a:ln cap="flat" cmpd="sng" w="1317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18" name="Shape 618"/>
          <p:cNvSpPr txBox="1"/>
          <p:nvPr/>
        </p:nvSpPr>
        <p:spPr>
          <a:xfrm>
            <a:off x="561975" y="1865311"/>
            <a:ext cx="3738561" cy="3421062"/>
          </a:xfrm>
          <a:prstGeom prst="rect">
            <a:avLst/>
          </a:prstGeom>
          <a:solidFill>
            <a:srgbClr val="F0F2F5"/>
          </a:solidFill>
          <a:ln cap="flat" cmpd="sng" w="1174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19" name="Shape 619"/>
          <p:cNvSpPr txBox="1"/>
          <p:nvPr/>
        </p:nvSpPr>
        <p:spPr>
          <a:xfrm>
            <a:off x="5165725" y="1865311"/>
            <a:ext cx="3738561" cy="3421062"/>
          </a:xfrm>
          <a:prstGeom prst="rect">
            <a:avLst/>
          </a:prstGeom>
          <a:solidFill>
            <a:srgbClr val="F0F2F5"/>
          </a:solidFill>
          <a:ln cap="flat" cmpd="sng" w="1174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0" name="Shape 620"/>
          <p:cNvSpPr txBox="1"/>
          <p:nvPr/>
        </p:nvSpPr>
        <p:spPr>
          <a:xfrm>
            <a:off x="561975" y="1865311"/>
            <a:ext cx="3738561" cy="3421062"/>
          </a:xfrm>
          <a:prstGeom prst="rect">
            <a:avLst/>
          </a:prstGeom>
          <a:solidFill>
            <a:srgbClr val="EEF1F4"/>
          </a:solidFill>
          <a:ln cap="flat" cmpd="sng" w="1031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1" name="Shape 621"/>
          <p:cNvSpPr txBox="1"/>
          <p:nvPr/>
        </p:nvSpPr>
        <p:spPr>
          <a:xfrm>
            <a:off x="5165725" y="1865311"/>
            <a:ext cx="3738561" cy="3421062"/>
          </a:xfrm>
          <a:prstGeom prst="rect">
            <a:avLst/>
          </a:prstGeom>
          <a:solidFill>
            <a:srgbClr val="EEF1F4"/>
          </a:solidFill>
          <a:ln cap="flat" cmpd="sng" w="1031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2" name="Shape 622"/>
          <p:cNvSpPr txBox="1"/>
          <p:nvPr/>
        </p:nvSpPr>
        <p:spPr>
          <a:xfrm>
            <a:off x="561975" y="1865311"/>
            <a:ext cx="3738561" cy="3421062"/>
          </a:xfrm>
          <a:prstGeom prst="rect">
            <a:avLst/>
          </a:prstGeom>
          <a:solidFill>
            <a:srgbClr val="EDEFF3"/>
          </a:solidFill>
          <a:ln cap="flat" cmpd="sng" w="8730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3" name="Shape 623"/>
          <p:cNvSpPr txBox="1"/>
          <p:nvPr/>
        </p:nvSpPr>
        <p:spPr>
          <a:xfrm>
            <a:off x="5165725" y="1865311"/>
            <a:ext cx="3738561" cy="3421062"/>
          </a:xfrm>
          <a:prstGeom prst="rect">
            <a:avLst/>
          </a:prstGeom>
          <a:solidFill>
            <a:srgbClr val="EDEFF3"/>
          </a:solidFill>
          <a:ln cap="flat" cmpd="sng" w="8730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4" name="Shape 624"/>
          <p:cNvSpPr txBox="1"/>
          <p:nvPr/>
        </p:nvSpPr>
        <p:spPr>
          <a:xfrm>
            <a:off x="561975" y="1865311"/>
            <a:ext cx="3738561" cy="3421062"/>
          </a:xfrm>
          <a:prstGeom prst="rect">
            <a:avLst/>
          </a:prstGeom>
          <a:solidFill>
            <a:srgbClr val="EBEEF2"/>
          </a:solidFill>
          <a:ln cap="flat" cmpd="sng" w="730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5" name="Shape 625"/>
          <p:cNvSpPr txBox="1"/>
          <p:nvPr/>
        </p:nvSpPr>
        <p:spPr>
          <a:xfrm>
            <a:off x="5165725" y="1865311"/>
            <a:ext cx="3738561" cy="3421062"/>
          </a:xfrm>
          <a:prstGeom prst="rect">
            <a:avLst/>
          </a:prstGeom>
          <a:solidFill>
            <a:srgbClr val="EBEEF2"/>
          </a:solidFill>
          <a:ln cap="flat" cmpd="sng" w="730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6" name="Shape 626"/>
          <p:cNvSpPr txBox="1"/>
          <p:nvPr/>
        </p:nvSpPr>
        <p:spPr>
          <a:xfrm>
            <a:off x="561975" y="1865311"/>
            <a:ext cx="3738561" cy="3421062"/>
          </a:xfrm>
          <a:prstGeom prst="rect">
            <a:avLst/>
          </a:prstGeom>
          <a:solidFill>
            <a:srgbClr val="EAECF1"/>
          </a:solidFill>
          <a:ln cap="flat" cmpd="sng" w="587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7" name="Shape 627"/>
          <p:cNvSpPr txBox="1"/>
          <p:nvPr/>
        </p:nvSpPr>
        <p:spPr>
          <a:xfrm>
            <a:off x="5165725" y="1865311"/>
            <a:ext cx="3738561" cy="3421062"/>
          </a:xfrm>
          <a:prstGeom prst="rect">
            <a:avLst/>
          </a:prstGeom>
          <a:solidFill>
            <a:srgbClr val="EAECF1"/>
          </a:solidFill>
          <a:ln cap="flat" cmpd="sng" w="587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8" name="Shape 628"/>
          <p:cNvSpPr txBox="1"/>
          <p:nvPr/>
        </p:nvSpPr>
        <p:spPr>
          <a:xfrm>
            <a:off x="561975" y="1865311"/>
            <a:ext cx="3738561" cy="3421062"/>
          </a:xfrm>
          <a:prstGeom prst="rect">
            <a:avLst/>
          </a:prstGeom>
          <a:solidFill>
            <a:srgbClr val="E9EBF0"/>
          </a:solidFill>
          <a:ln cap="flat" cmpd="sng" w="4445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29" name="Shape 629"/>
          <p:cNvSpPr txBox="1"/>
          <p:nvPr/>
        </p:nvSpPr>
        <p:spPr>
          <a:xfrm>
            <a:off x="5165725" y="1865311"/>
            <a:ext cx="3738561" cy="3421062"/>
          </a:xfrm>
          <a:prstGeom prst="rect">
            <a:avLst/>
          </a:prstGeom>
          <a:solidFill>
            <a:srgbClr val="E9EBF0"/>
          </a:solidFill>
          <a:ln cap="flat" cmpd="sng" w="4445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30" name="Shape 630"/>
          <p:cNvSpPr txBox="1"/>
          <p:nvPr/>
        </p:nvSpPr>
        <p:spPr>
          <a:xfrm>
            <a:off x="561975" y="1865311"/>
            <a:ext cx="3738561" cy="3421062"/>
          </a:xfrm>
          <a:prstGeom prst="rect">
            <a:avLst/>
          </a:prstGeom>
          <a:solidFill>
            <a:srgbClr val="E7EAEF"/>
          </a:solidFill>
          <a:ln cap="flat" cmpd="sng" w="285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31" name="Shape 631"/>
          <p:cNvSpPr txBox="1"/>
          <p:nvPr/>
        </p:nvSpPr>
        <p:spPr>
          <a:xfrm>
            <a:off x="5165725" y="1865311"/>
            <a:ext cx="3738561" cy="3421062"/>
          </a:xfrm>
          <a:prstGeom prst="rect">
            <a:avLst/>
          </a:prstGeom>
          <a:solidFill>
            <a:srgbClr val="E7EAEF"/>
          </a:solidFill>
          <a:ln cap="flat" cmpd="sng" w="285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32" name="Shape 632"/>
          <p:cNvSpPr txBox="1"/>
          <p:nvPr/>
        </p:nvSpPr>
        <p:spPr>
          <a:xfrm>
            <a:off x="561975" y="1865311"/>
            <a:ext cx="3738561" cy="3421062"/>
          </a:xfrm>
          <a:prstGeom prst="rect">
            <a:avLst/>
          </a:prstGeom>
          <a:solidFill>
            <a:srgbClr val="E6E9EF"/>
          </a:solidFill>
          <a:ln cap="flat" cmpd="sng" w="1427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33" name="Shape 633"/>
          <p:cNvSpPr txBox="1"/>
          <p:nvPr/>
        </p:nvSpPr>
        <p:spPr>
          <a:xfrm>
            <a:off x="5165725" y="1865311"/>
            <a:ext cx="3738561" cy="3421062"/>
          </a:xfrm>
          <a:prstGeom prst="rect">
            <a:avLst/>
          </a:prstGeom>
          <a:solidFill>
            <a:srgbClr val="E6E9EF"/>
          </a:solidFill>
          <a:ln cap="flat" cmpd="sng" w="1427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34" name="Shape 634"/>
          <p:cNvSpPr txBox="1"/>
          <p:nvPr/>
        </p:nvSpPr>
        <p:spPr>
          <a:xfrm>
            <a:off x="487362" y="1806575"/>
            <a:ext cx="3754437" cy="3405187"/>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35" name="Shape 635"/>
          <p:cNvSpPr txBox="1"/>
          <p:nvPr/>
        </p:nvSpPr>
        <p:spPr>
          <a:xfrm>
            <a:off x="5106987" y="1806575"/>
            <a:ext cx="3738561" cy="3405187"/>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nvGrpSpPr>
          <p:cNvPr id="636" name="Shape 636"/>
          <p:cNvGrpSpPr/>
          <p:nvPr/>
        </p:nvGrpSpPr>
        <p:grpSpPr>
          <a:xfrm>
            <a:off x="2320925" y="2306636"/>
            <a:ext cx="1616075" cy="2905125"/>
            <a:chOff x="2320925" y="2306636"/>
            <a:chExt cx="1616075" cy="2905125"/>
          </a:xfrm>
        </p:grpSpPr>
        <p:cxnSp>
          <p:nvCxnSpPr>
            <p:cNvPr id="637" name="Shape 637"/>
            <p:cNvCxnSpPr/>
            <p:nvPr/>
          </p:nvCxnSpPr>
          <p:spPr>
            <a:xfrm>
              <a:off x="2320925" y="2306636"/>
              <a:ext cx="895349" cy="2905125"/>
            </a:xfrm>
            <a:prstGeom prst="straightConnector1">
              <a:avLst/>
            </a:prstGeom>
            <a:noFill/>
            <a:ln cap="flat" cmpd="sng" w="44450">
              <a:solidFill>
                <a:srgbClr val="004C9F"/>
              </a:solidFill>
              <a:prstDash val="solid"/>
              <a:miter lim="8000"/>
              <a:headEnd len="med" w="med" type="none"/>
              <a:tailEnd len="med" w="med" type="none"/>
            </a:ln>
          </p:spPr>
        </p:cxnSp>
        <p:sp>
          <p:nvSpPr>
            <p:cNvPr id="638" name="Shape 638"/>
            <p:cNvSpPr txBox="1"/>
            <p:nvPr/>
          </p:nvSpPr>
          <p:spPr>
            <a:xfrm>
              <a:off x="3254375" y="4832350"/>
              <a:ext cx="682625" cy="223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Demand</a:t>
              </a:r>
            </a:p>
          </p:txBody>
        </p:sp>
      </p:grpSp>
      <p:sp>
        <p:nvSpPr>
          <p:cNvPr id="639" name="Shape 639"/>
          <p:cNvSpPr txBox="1"/>
          <p:nvPr/>
        </p:nvSpPr>
        <p:spPr>
          <a:xfrm>
            <a:off x="3635375" y="5248275"/>
            <a:ext cx="739775" cy="2333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Quantity</a:t>
            </a:r>
          </a:p>
        </p:txBody>
      </p:sp>
      <p:sp>
        <p:nvSpPr>
          <p:cNvPr id="640" name="Shape 640"/>
          <p:cNvSpPr txBox="1"/>
          <p:nvPr/>
        </p:nvSpPr>
        <p:spPr>
          <a:xfrm>
            <a:off x="381000" y="5253037"/>
            <a:ext cx="165100" cy="223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0</a:t>
            </a:r>
          </a:p>
        </p:txBody>
      </p:sp>
      <p:sp>
        <p:nvSpPr>
          <p:cNvPr id="641" name="Shape 641"/>
          <p:cNvSpPr txBox="1"/>
          <p:nvPr/>
        </p:nvSpPr>
        <p:spPr>
          <a:xfrm>
            <a:off x="88900" y="1771650"/>
            <a:ext cx="487361" cy="2333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Price</a:t>
            </a:r>
          </a:p>
        </p:txBody>
      </p:sp>
      <p:grpSp>
        <p:nvGrpSpPr>
          <p:cNvPr id="642" name="Shape 642"/>
          <p:cNvGrpSpPr/>
          <p:nvPr/>
        </p:nvGrpSpPr>
        <p:grpSpPr>
          <a:xfrm>
            <a:off x="487362" y="4802187"/>
            <a:ext cx="2611436" cy="409575"/>
            <a:chOff x="487362" y="4802187"/>
            <a:chExt cx="2611436" cy="409575"/>
          </a:xfrm>
        </p:grpSpPr>
        <p:sp>
          <p:nvSpPr>
            <p:cNvPr id="643" name="Shape 643"/>
            <p:cNvSpPr txBox="1"/>
            <p:nvPr/>
          </p:nvSpPr>
          <p:spPr>
            <a:xfrm>
              <a:off x="487362" y="4802187"/>
              <a:ext cx="2611436" cy="409575"/>
            </a:xfrm>
            <a:prstGeom prst="rect">
              <a:avLst/>
            </a:prstGeom>
            <a:solidFill>
              <a:srgbClr val="EFE9F4"/>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44" name="Shape 644"/>
            <p:cNvSpPr txBox="1"/>
            <p:nvPr/>
          </p:nvSpPr>
          <p:spPr>
            <a:xfrm>
              <a:off x="1238250" y="4895850"/>
              <a:ext cx="120332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Revenue =  $100 </a:t>
              </a:r>
            </a:p>
          </p:txBody>
        </p:sp>
      </p:grpSp>
      <p:sp>
        <p:nvSpPr>
          <p:cNvPr id="645" name="Shape 645"/>
          <p:cNvSpPr txBox="1"/>
          <p:nvPr/>
        </p:nvSpPr>
        <p:spPr>
          <a:xfrm>
            <a:off x="8218486" y="5248275"/>
            <a:ext cx="739775" cy="2333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Quantity</a:t>
            </a:r>
          </a:p>
        </p:txBody>
      </p:sp>
      <p:sp>
        <p:nvSpPr>
          <p:cNvPr id="646" name="Shape 646"/>
          <p:cNvSpPr txBox="1"/>
          <p:nvPr/>
        </p:nvSpPr>
        <p:spPr>
          <a:xfrm>
            <a:off x="4970462" y="5253037"/>
            <a:ext cx="165100" cy="223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0</a:t>
            </a:r>
          </a:p>
        </p:txBody>
      </p:sp>
      <p:sp>
        <p:nvSpPr>
          <p:cNvPr id="647" name="Shape 647"/>
          <p:cNvSpPr txBox="1"/>
          <p:nvPr/>
        </p:nvSpPr>
        <p:spPr>
          <a:xfrm>
            <a:off x="4676775" y="1771650"/>
            <a:ext cx="487361" cy="2333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Price</a:t>
            </a:r>
          </a:p>
        </p:txBody>
      </p:sp>
      <p:grpSp>
        <p:nvGrpSpPr>
          <p:cNvPr id="648" name="Shape 648"/>
          <p:cNvGrpSpPr/>
          <p:nvPr/>
        </p:nvGrpSpPr>
        <p:grpSpPr>
          <a:xfrm>
            <a:off x="5106987" y="3949700"/>
            <a:ext cx="2066924" cy="1262062"/>
            <a:chOff x="5106987" y="3949700"/>
            <a:chExt cx="2066924" cy="1262062"/>
          </a:xfrm>
        </p:grpSpPr>
        <p:sp>
          <p:nvSpPr>
            <p:cNvPr id="649" name="Shape 649"/>
            <p:cNvSpPr txBox="1"/>
            <p:nvPr/>
          </p:nvSpPr>
          <p:spPr>
            <a:xfrm>
              <a:off x="5106987" y="3949700"/>
              <a:ext cx="2066924" cy="1262062"/>
            </a:xfrm>
            <a:prstGeom prst="rect">
              <a:avLst/>
            </a:prstGeom>
            <a:solidFill>
              <a:srgbClr val="EFE9F4"/>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50" name="Shape 650"/>
            <p:cNvSpPr txBox="1"/>
            <p:nvPr/>
          </p:nvSpPr>
          <p:spPr>
            <a:xfrm>
              <a:off x="5568950" y="4438650"/>
              <a:ext cx="1160462"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Revenue = $240 </a:t>
              </a:r>
            </a:p>
          </p:txBody>
        </p:sp>
      </p:grpSp>
      <p:grpSp>
        <p:nvGrpSpPr>
          <p:cNvPr id="651" name="Shape 651"/>
          <p:cNvGrpSpPr/>
          <p:nvPr/>
        </p:nvGrpSpPr>
        <p:grpSpPr>
          <a:xfrm>
            <a:off x="6646861" y="2276475"/>
            <a:ext cx="1635125" cy="2935287"/>
            <a:chOff x="6646861" y="2276475"/>
            <a:chExt cx="1635125" cy="2935287"/>
          </a:xfrm>
        </p:grpSpPr>
        <p:cxnSp>
          <p:nvCxnSpPr>
            <p:cNvPr id="652" name="Shape 652"/>
            <p:cNvCxnSpPr/>
            <p:nvPr/>
          </p:nvCxnSpPr>
          <p:spPr>
            <a:xfrm>
              <a:off x="6646861" y="2276475"/>
              <a:ext cx="923924" cy="2935287"/>
            </a:xfrm>
            <a:prstGeom prst="straightConnector1">
              <a:avLst/>
            </a:prstGeom>
            <a:noFill/>
            <a:ln cap="flat" cmpd="sng" w="44450">
              <a:solidFill>
                <a:srgbClr val="004C9F"/>
              </a:solidFill>
              <a:prstDash val="solid"/>
              <a:miter lim="8000"/>
              <a:headEnd len="med" w="med" type="none"/>
              <a:tailEnd len="med" w="med" type="none"/>
            </a:ln>
          </p:spPr>
        </p:cxnSp>
        <p:sp>
          <p:nvSpPr>
            <p:cNvPr id="653" name="Shape 653"/>
            <p:cNvSpPr txBox="1"/>
            <p:nvPr/>
          </p:nvSpPr>
          <p:spPr>
            <a:xfrm>
              <a:off x="7599361" y="4832350"/>
              <a:ext cx="682625" cy="223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Demand</a:t>
              </a:r>
            </a:p>
          </p:txBody>
        </p:sp>
      </p:grpSp>
      <p:grpSp>
        <p:nvGrpSpPr>
          <p:cNvPr id="654" name="Shape 654"/>
          <p:cNvGrpSpPr/>
          <p:nvPr/>
        </p:nvGrpSpPr>
        <p:grpSpPr>
          <a:xfrm>
            <a:off x="293687" y="4686300"/>
            <a:ext cx="2925761" cy="749299"/>
            <a:chOff x="293687" y="4686300"/>
            <a:chExt cx="2925761" cy="749299"/>
          </a:xfrm>
        </p:grpSpPr>
        <p:sp>
          <p:nvSpPr>
            <p:cNvPr id="655" name="Shape 655"/>
            <p:cNvSpPr txBox="1"/>
            <p:nvPr/>
          </p:nvSpPr>
          <p:spPr>
            <a:xfrm>
              <a:off x="293687" y="4686300"/>
              <a:ext cx="258762" cy="223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a:t>
              </a:r>
            </a:p>
          </p:txBody>
        </p:sp>
        <p:sp>
          <p:nvSpPr>
            <p:cNvPr id="656" name="Shape 656"/>
            <p:cNvSpPr txBox="1"/>
            <p:nvPr/>
          </p:nvSpPr>
          <p:spPr>
            <a:xfrm>
              <a:off x="2967036" y="5253037"/>
              <a:ext cx="252412"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100</a:t>
              </a:r>
            </a:p>
          </p:txBody>
        </p:sp>
        <p:grpSp>
          <p:nvGrpSpPr>
            <p:cNvPr id="657" name="Shape 657"/>
            <p:cNvGrpSpPr/>
            <p:nvPr/>
          </p:nvGrpSpPr>
          <p:grpSpPr>
            <a:xfrm>
              <a:off x="487362" y="4743450"/>
              <a:ext cx="2654299" cy="468312"/>
              <a:chOff x="487362" y="4743450"/>
              <a:chExt cx="2654299" cy="468312"/>
            </a:xfrm>
          </p:grpSpPr>
          <p:sp>
            <p:nvSpPr>
              <p:cNvPr id="658" name="Shape 658"/>
              <p:cNvSpPr/>
              <p:nvPr/>
            </p:nvSpPr>
            <p:spPr>
              <a:xfrm>
                <a:off x="487362" y="4802187"/>
                <a:ext cx="2611436" cy="409575"/>
              </a:xfrm>
              <a:custGeom>
                <a:pathLst>
                  <a:path extrusionOk="0" h="120000" w="120000">
                    <a:moveTo>
                      <a:pt x="120000" y="120000"/>
                    </a:moveTo>
                    <a:lnTo>
                      <a:pt x="120000" y="0"/>
                    </a:lnTo>
                    <a:lnTo>
                      <a:pt x="0" y="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59" name="Shape 659"/>
              <p:cNvSpPr/>
              <p:nvPr/>
            </p:nvSpPr>
            <p:spPr>
              <a:xfrm>
                <a:off x="3040061" y="4743450"/>
                <a:ext cx="101599" cy="101599"/>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grpSp>
      <p:grpSp>
        <p:nvGrpSpPr>
          <p:cNvPr id="660" name="Shape 660"/>
          <p:cNvGrpSpPr/>
          <p:nvPr/>
        </p:nvGrpSpPr>
        <p:grpSpPr>
          <a:xfrm>
            <a:off x="4886325" y="3843337"/>
            <a:ext cx="2481262" cy="1633537"/>
            <a:chOff x="4886325" y="3843337"/>
            <a:chExt cx="2481262" cy="1633537"/>
          </a:xfrm>
        </p:grpSpPr>
        <p:sp>
          <p:nvSpPr>
            <p:cNvPr id="661" name="Shape 661"/>
            <p:cNvSpPr txBox="1"/>
            <p:nvPr/>
          </p:nvSpPr>
          <p:spPr>
            <a:xfrm>
              <a:off x="4886325" y="3843337"/>
              <a:ext cx="258762" cy="223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$3</a:t>
              </a:r>
            </a:p>
          </p:txBody>
        </p:sp>
        <p:sp>
          <p:nvSpPr>
            <p:cNvPr id="662" name="Shape 662"/>
            <p:cNvSpPr txBox="1"/>
            <p:nvPr/>
          </p:nvSpPr>
          <p:spPr>
            <a:xfrm>
              <a:off x="7108825" y="5253037"/>
              <a:ext cx="258762" cy="2238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80</a:t>
              </a:r>
            </a:p>
          </p:txBody>
        </p:sp>
        <p:grpSp>
          <p:nvGrpSpPr>
            <p:cNvPr id="663" name="Shape 663"/>
            <p:cNvGrpSpPr/>
            <p:nvPr/>
          </p:nvGrpSpPr>
          <p:grpSpPr>
            <a:xfrm>
              <a:off x="5106987" y="3905250"/>
              <a:ext cx="2125662" cy="1306512"/>
              <a:chOff x="5106987" y="3905250"/>
              <a:chExt cx="2125662" cy="1306512"/>
            </a:xfrm>
          </p:grpSpPr>
          <p:sp>
            <p:nvSpPr>
              <p:cNvPr id="664" name="Shape 664"/>
              <p:cNvSpPr/>
              <p:nvPr/>
            </p:nvSpPr>
            <p:spPr>
              <a:xfrm>
                <a:off x="5106987" y="3949700"/>
                <a:ext cx="2066924" cy="1262062"/>
              </a:xfrm>
              <a:custGeom>
                <a:pathLst>
                  <a:path extrusionOk="0" h="120000" w="120000">
                    <a:moveTo>
                      <a:pt x="120000" y="120000"/>
                    </a:moveTo>
                    <a:lnTo>
                      <a:pt x="120000" y="0"/>
                    </a:lnTo>
                    <a:lnTo>
                      <a:pt x="0" y="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65" name="Shape 665"/>
              <p:cNvSpPr/>
              <p:nvPr/>
            </p:nvSpPr>
            <p:spPr>
              <a:xfrm>
                <a:off x="7131050" y="3905250"/>
                <a:ext cx="101599" cy="88900"/>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grpSp>
      <p:sp>
        <p:nvSpPr>
          <p:cNvPr id="666" name="Shape 666"/>
          <p:cNvSpPr/>
          <p:nvPr/>
        </p:nvSpPr>
        <p:spPr>
          <a:xfrm>
            <a:off x="487362" y="1806575"/>
            <a:ext cx="3754437" cy="3405187"/>
          </a:xfrm>
          <a:custGeom>
            <a:pathLst>
              <a:path extrusionOk="0" h="120000" w="120000">
                <a:moveTo>
                  <a:pt x="0" y="0"/>
                </a:moveTo>
                <a:lnTo>
                  <a:pt x="0" y="120000"/>
                </a:lnTo>
                <a:lnTo>
                  <a:pt x="120000" y="12000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67" name="Shape 667"/>
          <p:cNvSpPr/>
          <p:nvPr/>
        </p:nvSpPr>
        <p:spPr>
          <a:xfrm>
            <a:off x="5106987" y="1806575"/>
            <a:ext cx="3738561" cy="3405187"/>
          </a:xfrm>
          <a:custGeom>
            <a:pathLst>
              <a:path extrusionOk="0" h="120000" w="120000">
                <a:moveTo>
                  <a:pt x="0" y="0"/>
                </a:moveTo>
                <a:lnTo>
                  <a:pt x="0" y="120000"/>
                </a:lnTo>
                <a:lnTo>
                  <a:pt x="120000" y="12000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68" name="Shape 668"/>
          <p:cNvSpPr txBox="1"/>
          <p:nvPr/>
        </p:nvSpPr>
        <p:spPr>
          <a:xfrm>
            <a:off x="1323975" y="2047875"/>
            <a:ext cx="2073274" cy="374649"/>
          </a:xfrm>
          <a:prstGeom prst="rect">
            <a:avLst/>
          </a:prstGeom>
          <a:solidFill>
            <a:schemeClr val="lt1"/>
          </a:solidFill>
          <a:ln cap="flat" cmpd="sng" w="9525">
            <a:solidFill>
              <a:schemeClr val="dk1"/>
            </a:solidFill>
            <a:prstDash val="solid"/>
            <a:miter lim="8000"/>
            <a:headEnd len="med" w="med" type="none"/>
            <a:tailEnd len="med" w="med" type="none"/>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An Increase in price from $1</a:t>
            </a:r>
          </a:p>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 to $3 …</a:t>
            </a:r>
          </a:p>
        </p:txBody>
      </p:sp>
      <p:sp>
        <p:nvSpPr>
          <p:cNvPr id="669" name="Shape 669"/>
          <p:cNvSpPr txBox="1"/>
          <p:nvPr/>
        </p:nvSpPr>
        <p:spPr>
          <a:xfrm>
            <a:off x="5829300" y="2047875"/>
            <a:ext cx="2073274" cy="557211"/>
          </a:xfrm>
          <a:prstGeom prst="rect">
            <a:avLst/>
          </a:prstGeom>
          <a:solidFill>
            <a:schemeClr val="lt1"/>
          </a:solidFill>
          <a:ln cap="flat" cmpd="sng" w="9525">
            <a:solidFill>
              <a:schemeClr val="dk1"/>
            </a:solidFill>
            <a:prstDash val="solid"/>
            <a:miter lim="8000"/>
            <a:headEnd len="med" w="med" type="none"/>
            <a:tailEnd len="med" w="med" type="none"/>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 leads to an Increase in total revenue from $100 to $240</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Shape 674"/>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2400" u="none" cap="none" strike="noStrike">
                <a:solidFill>
                  <a:schemeClr val="lt1"/>
                </a:solidFill>
                <a:latin typeface="Arial"/>
                <a:ea typeface="Arial"/>
                <a:cs typeface="Arial"/>
                <a:sym typeface="Arial"/>
              </a:rPr>
              <a:t>Elasticity and Total Revenue along a Linear Demand Curve</a:t>
            </a:r>
          </a:p>
        </p:txBody>
      </p:sp>
      <p:sp>
        <p:nvSpPr>
          <p:cNvPr id="675" name="Shape 675"/>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With an elastic demand curve, an increase in the price leads to a decrease in quantity demanded that is proportionately larger. Thus, </a:t>
            </a:r>
            <a:r>
              <a:rPr b="0" i="1" lang="en-US" sz="3200" u="none" cap="none" strike="noStrike">
                <a:solidFill>
                  <a:schemeClr val="dk1"/>
                </a:solidFill>
                <a:latin typeface="Times New Roman"/>
                <a:ea typeface="Times New Roman"/>
                <a:cs typeface="Times New Roman"/>
                <a:sym typeface="Times New Roman"/>
              </a:rPr>
              <a:t>total revenue decreases.</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3 How Total Revenue Changes When Price Changes: Elastic Demand</a:t>
            </a:r>
          </a:p>
        </p:txBody>
      </p:sp>
      <p:sp>
        <p:nvSpPr>
          <p:cNvPr id="681" name="Shape 681"/>
          <p:cNvSpPr txBox="1"/>
          <p:nvPr/>
        </p:nvSpPr>
        <p:spPr>
          <a:xfrm>
            <a:off x="596900" y="1790700"/>
            <a:ext cx="3824287" cy="3725861"/>
          </a:xfrm>
          <a:prstGeom prst="rect">
            <a:avLst/>
          </a:prstGeom>
          <a:solidFill>
            <a:srgbClr val="F3F6F9"/>
          </a:solidFill>
          <a:ln cap="flat" cmpd="sng" w="16510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82" name="Shape 682"/>
          <p:cNvSpPr txBox="1"/>
          <p:nvPr/>
        </p:nvSpPr>
        <p:spPr>
          <a:xfrm>
            <a:off x="5170487" y="1790700"/>
            <a:ext cx="3825875" cy="3725861"/>
          </a:xfrm>
          <a:prstGeom prst="rect">
            <a:avLst/>
          </a:prstGeom>
          <a:solidFill>
            <a:srgbClr val="F3F6F9"/>
          </a:solidFill>
          <a:ln cap="flat" cmpd="sng" w="16510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83" name="Shape 683"/>
          <p:cNvSpPr txBox="1"/>
          <p:nvPr/>
        </p:nvSpPr>
        <p:spPr>
          <a:xfrm>
            <a:off x="596900" y="1790700"/>
            <a:ext cx="3824287" cy="3725861"/>
          </a:xfrm>
          <a:prstGeom prst="rect">
            <a:avLst/>
          </a:prstGeom>
          <a:solidFill>
            <a:srgbClr val="F2F4F8"/>
          </a:solidFill>
          <a:ln cap="flat" cmpd="sng" w="1492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84" name="Shape 684"/>
          <p:cNvSpPr txBox="1"/>
          <p:nvPr/>
        </p:nvSpPr>
        <p:spPr>
          <a:xfrm>
            <a:off x="5170487" y="1790700"/>
            <a:ext cx="3825875" cy="3725861"/>
          </a:xfrm>
          <a:prstGeom prst="rect">
            <a:avLst/>
          </a:prstGeom>
          <a:solidFill>
            <a:srgbClr val="F2F4F8"/>
          </a:solidFill>
          <a:ln cap="flat" cmpd="sng" w="1492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85" name="Shape 685"/>
          <p:cNvSpPr txBox="1"/>
          <p:nvPr/>
        </p:nvSpPr>
        <p:spPr>
          <a:xfrm>
            <a:off x="596900" y="1790700"/>
            <a:ext cx="3824287" cy="3725861"/>
          </a:xfrm>
          <a:prstGeom prst="rect">
            <a:avLst/>
          </a:prstGeom>
          <a:solidFill>
            <a:srgbClr val="F1F4F7"/>
          </a:solidFill>
          <a:ln cap="flat" cmpd="sng" w="13492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86" name="Shape 686"/>
          <p:cNvSpPr txBox="1"/>
          <p:nvPr/>
        </p:nvSpPr>
        <p:spPr>
          <a:xfrm>
            <a:off x="5170487" y="1790700"/>
            <a:ext cx="3825875" cy="3725861"/>
          </a:xfrm>
          <a:prstGeom prst="rect">
            <a:avLst/>
          </a:prstGeom>
          <a:solidFill>
            <a:srgbClr val="F1F4F7"/>
          </a:solidFill>
          <a:ln cap="flat" cmpd="sng" w="13492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87" name="Shape 687"/>
          <p:cNvSpPr txBox="1"/>
          <p:nvPr/>
        </p:nvSpPr>
        <p:spPr>
          <a:xfrm>
            <a:off x="596900" y="1790700"/>
            <a:ext cx="3824287" cy="3725861"/>
          </a:xfrm>
          <a:prstGeom prst="rect">
            <a:avLst/>
          </a:prstGeom>
          <a:solidFill>
            <a:srgbClr val="F0F2F5"/>
          </a:solidFill>
          <a:ln cap="flat" cmpd="sng" w="12065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88" name="Shape 688"/>
          <p:cNvSpPr txBox="1"/>
          <p:nvPr/>
        </p:nvSpPr>
        <p:spPr>
          <a:xfrm>
            <a:off x="5170487" y="1790700"/>
            <a:ext cx="3825875" cy="3725861"/>
          </a:xfrm>
          <a:prstGeom prst="rect">
            <a:avLst/>
          </a:prstGeom>
          <a:solidFill>
            <a:srgbClr val="F0F2F5"/>
          </a:solidFill>
          <a:ln cap="flat" cmpd="sng" w="12065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89" name="Shape 689"/>
          <p:cNvSpPr txBox="1"/>
          <p:nvPr/>
        </p:nvSpPr>
        <p:spPr>
          <a:xfrm>
            <a:off x="596900" y="1790700"/>
            <a:ext cx="3824287" cy="3725861"/>
          </a:xfrm>
          <a:prstGeom prst="rect">
            <a:avLst/>
          </a:prstGeom>
          <a:solidFill>
            <a:srgbClr val="EEF1F4"/>
          </a:solidFill>
          <a:ln cap="flat" cmpd="sng" w="1047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0" name="Shape 690"/>
          <p:cNvSpPr txBox="1"/>
          <p:nvPr/>
        </p:nvSpPr>
        <p:spPr>
          <a:xfrm>
            <a:off x="5170487" y="1790700"/>
            <a:ext cx="3825875" cy="3725861"/>
          </a:xfrm>
          <a:prstGeom prst="rect">
            <a:avLst/>
          </a:prstGeom>
          <a:solidFill>
            <a:srgbClr val="EEF1F4"/>
          </a:solidFill>
          <a:ln cap="flat" cmpd="sng" w="1047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1" name="Shape 691"/>
          <p:cNvSpPr txBox="1"/>
          <p:nvPr/>
        </p:nvSpPr>
        <p:spPr>
          <a:xfrm>
            <a:off x="596900" y="1790700"/>
            <a:ext cx="3824287" cy="3725861"/>
          </a:xfrm>
          <a:prstGeom prst="rect">
            <a:avLst/>
          </a:prstGeom>
          <a:solidFill>
            <a:srgbClr val="EDEFF3"/>
          </a:solidFill>
          <a:ln cap="flat" cmpd="sng" w="904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2" name="Shape 692"/>
          <p:cNvSpPr txBox="1"/>
          <p:nvPr/>
        </p:nvSpPr>
        <p:spPr>
          <a:xfrm>
            <a:off x="5170487" y="1790700"/>
            <a:ext cx="3825875" cy="3725861"/>
          </a:xfrm>
          <a:prstGeom prst="rect">
            <a:avLst/>
          </a:prstGeom>
          <a:solidFill>
            <a:srgbClr val="EDEFF3"/>
          </a:solidFill>
          <a:ln cap="flat" cmpd="sng" w="904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3" name="Shape 693"/>
          <p:cNvSpPr txBox="1"/>
          <p:nvPr/>
        </p:nvSpPr>
        <p:spPr>
          <a:xfrm>
            <a:off x="596900" y="1790700"/>
            <a:ext cx="3824287" cy="3725861"/>
          </a:xfrm>
          <a:prstGeom prst="rect">
            <a:avLst/>
          </a:prstGeom>
          <a:solidFill>
            <a:srgbClr val="EBEEF2"/>
          </a:solidFill>
          <a:ln cap="flat" cmpd="sng" w="7460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4" name="Shape 694"/>
          <p:cNvSpPr txBox="1"/>
          <p:nvPr/>
        </p:nvSpPr>
        <p:spPr>
          <a:xfrm>
            <a:off x="5170487" y="1790700"/>
            <a:ext cx="3825875" cy="3725861"/>
          </a:xfrm>
          <a:prstGeom prst="rect">
            <a:avLst/>
          </a:prstGeom>
          <a:solidFill>
            <a:srgbClr val="EBEEF2"/>
          </a:solidFill>
          <a:ln cap="flat" cmpd="sng" w="7460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5" name="Shape 695"/>
          <p:cNvSpPr txBox="1"/>
          <p:nvPr/>
        </p:nvSpPr>
        <p:spPr>
          <a:xfrm>
            <a:off x="596900" y="1790700"/>
            <a:ext cx="3824287" cy="3725861"/>
          </a:xfrm>
          <a:prstGeom prst="rect">
            <a:avLst/>
          </a:prstGeom>
          <a:solidFill>
            <a:srgbClr val="EAECF1"/>
          </a:solidFill>
          <a:ln cap="flat" cmpd="sng" w="603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6" name="Shape 696"/>
          <p:cNvSpPr txBox="1"/>
          <p:nvPr/>
        </p:nvSpPr>
        <p:spPr>
          <a:xfrm>
            <a:off x="5170487" y="1790700"/>
            <a:ext cx="3825875" cy="3725861"/>
          </a:xfrm>
          <a:prstGeom prst="rect">
            <a:avLst/>
          </a:prstGeom>
          <a:solidFill>
            <a:srgbClr val="EAECF1"/>
          </a:solidFill>
          <a:ln cap="flat" cmpd="sng" w="603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7" name="Shape 697"/>
          <p:cNvSpPr txBox="1"/>
          <p:nvPr/>
        </p:nvSpPr>
        <p:spPr>
          <a:xfrm>
            <a:off x="596900" y="1790700"/>
            <a:ext cx="3824287" cy="3725861"/>
          </a:xfrm>
          <a:prstGeom prst="rect">
            <a:avLst/>
          </a:prstGeom>
          <a:solidFill>
            <a:srgbClr val="E9EBF0"/>
          </a:solidFill>
          <a:ln cap="flat" cmpd="sng" w="4445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8" name="Shape 698"/>
          <p:cNvSpPr txBox="1"/>
          <p:nvPr/>
        </p:nvSpPr>
        <p:spPr>
          <a:xfrm>
            <a:off x="5170487" y="1790700"/>
            <a:ext cx="3825875" cy="3725861"/>
          </a:xfrm>
          <a:prstGeom prst="rect">
            <a:avLst/>
          </a:prstGeom>
          <a:solidFill>
            <a:srgbClr val="E9EBF0"/>
          </a:solidFill>
          <a:ln cap="flat" cmpd="sng" w="4445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699" name="Shape 699"/>
          <p:cNvSpPr txBox="1"/>
          <p:nvPr/>
        </p:nvSpPr>
        <p:spPr>
          <a:xfrm>
            <a:off x="596900" y="1790700"/>
            <a:ext cx="3824287" cy="3725861"/>
          </a:xfrm>
          <a:prstGeom prst="rect">
            <a:avLst/>
          </a:prstGeom>
          <a:solidFill>
            <a:srgbClr val="E7EAEF"/>
          </a:solidFill>
          <a:ln cap="flat" cmpd="sng" w="301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00" name="Shape 700"/>
          <p:cNvSpPr txBox="1"/>
          <p:nvPr/>
        </p:nvSpPr>
        <p:spPr>
          <a:xfrm>
            <a:off x="5170487" y="1790700"/>
            <a:ext cx="3825875" cy="3725861"/>
          </a:xfrm>
          <a:prstGeom prst="rect">
            <a:avLst/>
          </a:prstGeom>
          <a:solidFill>
            <a:srgbClr val="E7EAEF"/>
          </a:solidFill>
          <a:ln cap="flat" cmpd="sng" w="301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01" name="Shape 701"/>
          <p:cNvSpPr txBox="1"/>
          <p:nvPr/>
        </p:nvSpPr>
        <p:spPr>
          <a:xfrm>
            <a:off x="596900" y="1790700"/>
            <a:ext cx="3824287" cy="3725861"/>
          </a:xfrm>
          <a:prstGeom prst="rect">
            <a:avLst/>
          </a:prstGeom>
          <a:solidFill>
            <a:srgbClr val="E6E9EF"/>
          </a:solidFill>
          <a:ln cap="flat" cmpd="sng" w="1427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02" name="Shape 702"/>
          <p:cNvSpPr txBox="1"/>
          <p:nvPr/>
        </p:nvSpPr>
        <p:spPr>
          <a:xfrm>
            <a:off x="5170487" y="1790700"/>
            <a:ext cx="3825875" cy="3725861"/>
          </a:xfrm>
          <a:prstGeom prst="rect">
            <a:avLst/>
          </a:prstGeom>
          <a:solidFill>
            <a:srgbClr val="E6E9EF"/>
          </a:solidFill>
          <a:ln cap="flat" cmpd="sng" w="1427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03" name="Shape 703"/>
          <p:cNvSpPr txBox="1"/>
          <p:nvPr/>
        </p:nvSpPr>
        <p:spPr>
          <a:xfrm>
            <a:off x="522287" y="1727200"/>
            <a:ext cx="3838575" cy="3709987"/>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04" name="Shape 704"/>
          <p:cNvSpPr/>
          <p:nvPr/>
        </p:nvSpPr>
        <p:spPr>
          <a:xfrm>
            <a:off x="522287" y="1727200"/>
            <a:ext cx="3838575" cy="3709987"/>
          </a:xfrm>
          <a:custGeom>
            <a:pathLst>
              <a:path extrusionOk="0" h="120000" w="120000">
                <a:moveTo>
                  <a:pt x="0" y="0"/>
                </a:moveTo>
                <a:lnTo>
                  <a:pt x="0" y="120000"/>
                </a:lnTo>
                <a:lnTo>
                  <a:pt x="120000" y="12000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05" name="Shape 705"/>
          <p:cNvSpPr txBox="1"/>
          <p:nvPr/>
        </p:nvSpPr>
        <p:spPr>
          <a:xfrm>
            <a:off x="5095875" y="1727200"/>
            <a:ext cx="3824287" cy="3709987"/>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06" name="Shape 706"/>
          <p:cNvSpPr/>
          <p:nvPr/>
        </p:nvSpPr>
        <p:spPr>
          <a:xfrm>
            <a:off x="5095875" y="1727200"/>
            <a:ext cx="3824287" cy="3709987"/>
          </a:xfrm>
          <a:custGeom>
            <a:pathLst>
              <a:path extrusionOk="0" h="120000" w="120000">
                <a:moveTo>
                  <a:pt x="0" y="0"/>
                </a:moveTo>
                <a:lnTo>
                  <a:pt x="0" y="120000"/>
                </a:lnTo>
                <a:lnTo>
                  <a:pt x="120000" y="12000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nvGrpSpPr>
          <p:cNvPr id="707" name="Shape 707"/>
          <p:cNvGrpSpPr/>
          <p:nvPr/>
        </p:nvGrpSpPr>
        <p:grpSpPr>
          <a:xfrm>
            <a:off x="627062" y="3117850"/>
            <a:ext cx="3235324" cy="1127124"/>
            <a:chOff x="627062" y="3117850"/>
            <a:chExt cx="3235324" cy="1127124"/>
          </a:xfrm>
        </p:grpSpPr>
        <p:cxnSp>
          <p:nvCxnSpPr>
            <p:cNvPr id="708" name="Shape 708"/>
            <p:cNvCxnSpPr/>
            <p:nvPr/>
          </p:nvCxnSpPr>
          <p:spPr>
            <a:xfrm>
              <a:off x="627062" y="3117850"/>
              <a:ext cx="2489199" cy="974725"/>
            </a:xfrm>
            <a:prstGeom prst="straightConnector1">
              <a:avLst/>
            </a:prstGeom>
            <a:noFill/>
            <a:ln cap="flat" cmpd="sng" w="44450">
              <a:solidFill>
                <a:srgbClr val="004C9F"/>
              </a:solidFill>
              <a:prstDash val="solid"/>
              <a:miter lim="8000"/>
              <a:headEnd len="med" w="med" type="none"/>
              <a:tailEnd len="med" w="med" type="none"/>
            </a:ln>
          </p:spPr>
        </p:cxnSp>
        <p:sp>
          <p:nvSpPr>
            <p:cNvPr id="709" name="Shape 709"/>
            <p:cNvSpPr txBox="1"/>
            <p:nvPr/>
          </p:nvSpPr>
          <p:spPr>
            <a:xfrm>
              <a:off x="3167061" y="4000500"/>
              <a:ext cx="695325"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Demand</a:t>
              </a:r>
            </a:p>
          </p:txBody>
        </p:sp>
      </p:grpSp>
      <p:sp>
        <p:nvSpPr>
          <p:cNvPr id="710" name="Shape 710"/>
          <p:cNvSpPr txBox="1"/>
          <p:nvPr/>
        </p:nvSpPr>
        <p:spPr>
          <a:xfrm>
            <a:off x="3703637" y="5470525"/>
            <a:ext cx="755649" cy="2540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300" u="none">
                <a:solidFill>
                  <a:srgbClr val="000000"/>
                </a:solidFill>
                <a:latin typeface="Arial"/>
                <a:ea typeface="Arial"/>
                <a:cs typeface="Arial"/>
                <a:sym typeface="Arial"/>
              </a:rPr>
              <a:t>Quantity</a:t>
            </a:r>
          </a:p>
        </p:txBody>
      </p:sp>
      <p:sp>
        <p:nvSpPr>
          <p:cNvPr id="711" name="Shape 711"/>
          <p:cNvSpPr txBox="1"/>
          <p:nvPr/>
        </p:nvSpPr>
        <p:spPr>
          <a:xfrm>
            <a:off x="382587" y="5475287"/>
            <a:ext cx="168274"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0</a:t>
            </a:r>
          </a:p>
        </p:txBody>
      </p:sp>
      <p:sp>
        <p:nvSpPr>
          <p:cNvPr id="712" name="Shape 712"/>
          <p:cNvSpPr txBox="1"/>
          <p:nvPr/>
        </p:nvSpPr>
        <p:spPr>
          <a:xfrm>
            <a:off x="84136" y="1689100"/>
            <a:ext cx="496886" cy="2540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300" u="none">
                <a:solidFill>
                  <a:srgbClr val="000000"/>
                </a:solidFill>
                <a:latin typeface="Arial"/>
                <a:ea typeface="Arial"/>
                <a:cs typeface="Arial"/>
                <a:sym typeface="Arial"/>
              </a:rPr>
              <a:t>Price</a:t>
            </a:r>
          </a:p>
        </p:txBody>
      </p:sp>
      <p:grpSp>
        <p:nvGrpSpPr>
          <p:cNvPr id="713" name="Shape 713"/>
          <p:cNvGrpSpPr/>
          <p:nvPr/>
        </p:nvGrpSpPr>
        <p:grpSpPr>
          <a:xfrm>
            <a:off x="522287" y="3597275"/>
            <a:ext cx="1333499" cy="1839912"/>
            <a:chOff x="522287" y="3597275"/>
            <a:chExt cx="1333499" cy="1839912"/>
          </a:xfrm>
        </p:grpSpPr>
        <p:sp>
          <p:nvSpPr>
            <p:cNvPr id="714" name="Shape 714"/>
            <p:cNvSpPr txBox="1"/>
            <p:nvPr/>
          </p:nvSpPr>
          <p:spPr>
            <a:xfrm>
              <a:off x="522287" y="3597275"/>
              <a:ext cx="1333499" cy="1839912"/>
            </a:xfrm>
            <a:prstGeom prst="rect">
              <a:avLst/>
            </a:prstGeom>
            <a:solidFill>
              <a:srgbClr val="EFE9F4"/>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15" name="Shape 715"/>
            <p:cNvSpPr txBox="1"/>
            <p:nvPr/>
          </p:nvSpPr>
          <p:spPr>
            <a:xfrm>
              <a:off x="558800" y="4356100"/>
              <a:ext cx="1265236" cy="1984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Revenue = $200 </a:t>
              </a:r>
            </a:p>
          </p:txBody>
        </p:sp>
      </p:grpSp>
      <p:grpSp>
        <p:nvGrpSpPr>
          <p:cNvPr id="716" name="Shape 716"/>
          <p:cNvGrpSpPr/>
          <p:nvPr/>
        </p:nvGrpSpPr>
        <p:grpSpPr>
          <a:xfrm>
            <a:off x="293687" y="3486150"/>
            <a:ext cx="1739899" cy="2233612"/>
            <a:chOff x="293687" y="3486150"/>
            <a:chExt cx="1739899" cy="2233612"/>
          </a:xfrm>
        </p:grpSpPr>
        <p:sp>
          <p:nvSpPr>
            <p:cNvPr id="717" name="Shape 717"/>
            <p:cNvSpPr/>
            <p:nvPr/>
          </p:nvSpPr>
          <p:spPr>
            <a:xfrm>
              <a:off x="522287" y="3597275"/>
              <a:ext cx="1333499" cy="1839912"/>
            </a:xfrm>
            <a:custGeom>
              <a:pathLst>
                <a:path extrusionOk="0" h="120000" w="120000">
                  <a:moveTo>
                    <a:pt x="120000" y="120000"/>
                  </a:moveTo>
                  <a:lnTo>
                    <a:pt x="120000" y="0"/>
                  </a:lnTo>
                  <a:lnTo>
                    <a:pt x="0" y="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18" name="Shape 718"/>
            <p:cNvSpPr/>
            <p:nvPr/>
          </p:nvSpPr>
          <p:spPr>
            <a:xfrm>
              <a:off x="1798636" y="3543300"/>
              <a:ext cx="109537" cy="111125"/>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19" name="Shape 719"/>
            <p:cNvSpPr txBox="1"/>
            <p:nvPr/>
          </p:nvSpPr>
          <p:spPr>
            <a:xfrm>
              <a:off x="293687" y="3486150"/>
              <a:ext cx="263525"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$4</a:t>
              </a:r>
            </a:p>
          </p:txBody>
        </p:sp>
        <p:sp>
          <p:nvSpPr>
            <p:cNvPr id="720" name="Shape 720"/>
            <p:cNvSpPr txBox="1"/>
            <p:nvPr/>
          </p:nvSpPr>
          <p:spPr>
            <a:xfrm>
              <a:off x="1770061" y="5475287"/>
              <a:ext cx="263525"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50</a:t>
              </a:r>
            </a:p>
          </p:txBody>
        </p:sp>
      </p:grpSp>
      <p:grpSp>
        <p:nvGrpSpPr>
          <p:cNvPr id="721" name="Shape 721"/>
          <p:cNvGrpSpPr/>
          <p:nvPr/>
        </p:nvGrpSpPr>
        <p:grpSpPr>
          <a:xfrm>
            <a:off x="5246687" y="2989261"/>
            <a:ext cx="3208337" cy="1133475"/>
            <a:chOff x="5246687" y="2989261"/>
            <a:chExt cx="3208337" cy="1133475"/>
          </a:xfrm>
        </p:grpSpPr>
        <p:cxnSp>
          <p:nvCxnSpPr>
            <p:cNvPr id="722" name="Shape 722"/>
            <p:cNvCxnSpPr/>
            <p:nvPr/>
          </p:nvCxnSpPr>
          <p:spPr>
            <a:xfrm>
              <a:off x="5246687" y="2989261"/>
              <a:ext cx="2489199" cy="992187"/>
            </a:xfrm>
            <a:prstGeom prst="straightConnector1">
              <a:avLst/>
            </a:prstGeom>
            <a:noFill/>
            <a:ln cap="flat" cmpd="sng" w="44450">
              <a:solidFill>
                <a:srgbClr val="004C9F"/>
              </a:solidFill>
              <a:prstDash val="solid"/>
              <a:miter lim="8000"/>
              <a:headEnd len="med" w="med" type="none"/>
              <a:tailEnd len="med" w="med" type="none"/>
            </a:ln>
          </p:spPr>
        </p:cxnSp>
        <p:sp>
          <p:nvSpPr>
            <p:cNvPr id="723" name="Shape 723"/>
            <p:cNvSpPr txBox="1"/>
            <p:nvPr/>
          </p:nvSpPr>
          <p:spPr>
            <a:xfrm>
              <a:off x="7759700" y="3878262"/>
              <a:ext cx="695325"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Demand</a:t>
              </a:r>
            </a:p>
          </p:txBody>
        </p:sp>
      </p:grpSp>
      <p:sp>
        <p:nvSpPr>
          <p:cNvPr id="724" name="Shape 724"/>
          <p:cNvSpPr txBox="1"/>
          <p:nvPr/>
        </p:nvSpPr>
        <p:spPr>
          <a:xfrm>
            <a:off x="8247061" y="5470525"/>
            <a:ext cx="755649" cy="2540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300" u="none">
                <a:solidFill>
                  <a:srgbClr val="000000"/>
                </a:solidFill>
                <a:latin typeface="Arial"/>
                <a:ea typeface="Arial"/>
                <a:cs typeface="Arial"/>
                <a:sym typeface="Arial"/>
              </a:rPr>
              <a:t>Quantity</a:t>
            </a:r>
          </a:p>
        </p:txBody>
      </p:sp>
      <p:sp>
        <p:nvSpPr>
          <p:cNvPr id="725" name="Shape 725"/>
          <p:cNvSpPr txBox="1"/>
          <p:nvPr/>
        </p:nvSpPr>
        <p:spPr>
          <a:xfrm>
            <a:off x="4926012" y="5475287"/>
            <a:ext cx="168274"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0</a:t>
            </a:r>
          </a:p>
        </p:txBody>
      </p:sp>
      <p:sp>
        <p:nvSpPr>
          <p:cNvPr id="726" name="Shape 726"/>
          <p:cNvSpPr txBox="1"/>
          <p:nvPr/>
        </p:nvSpPr>
        <p:spPr>
          <a:xfrm>
            <a:off x="4622800" y="1689100"/>
            <a:ext cx="496886" cy="2540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300" u="none">
                <a:solidFill>
                  <a:srgbClr val="000000"/>
                </a:solidFill>
                <a:latin typeface="Arial"/>
                <a:ea typeface="Arial"/>
                <a:cs typeface="Arial"/>
                <a:sym typeface="Arial"/>
              </a:rPr>
              <a:t>Price</a:t>
            </a:r>
          </a:p>
        </p:txBody>
      </p:sp>
      <p:grpSp>
        <p:nvGrpSpPr>
          <p:cNvPr id="727" name="Shape 727"/>
          <p:cNvGrpSpPr/>
          <p:nvPr/>
        </p:nvGrpSpPr>
        <p:grpSpPr>
          <a:xfrm>
            <a:off x="5095875" y="3133725"/>
            <a:ext cx="2070099" cy="2303461"/>
            <a:chOff x="5095875" y="3133725"/>
            <a:chExt cx="2070099" cy="2303461"/>
          </a:xfrm>
        </p:grpSpPr>
        <p:sp>
          <p:nvSpPr>
            <p:cNvPr id="728" name="Shape 728"/>
            <p:cNvSpPr txBox="1"/>
            <p:nvPr/>
          </p:nvSpPr>
          <p:spPr>
            <a:xfrm>
              <a:off x="5095875" y="3133725"/>
              <a:ext cx="525462" cy="2303461"/>
            </a:xfrm>
            <a:prstGeom prst="rect">
              <a:avLst/>
            </a:prstGeom>
            <a:solidFill>
              <a:srgbClr val="EFE9F4"/>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nvGrpSpPr>
            <p:cNvPr id="729" name="Shape 729"/>
            <p:cNvGrpSpPr/>
            <p:nvPr/>
          </p:nvGrpSpPr>
          <p:grpSpPr>
            <a:xfrm>
              <a:off x="5486400" y="4386262"/>
              <a:ext cx="1679574" cy="198436"/>
              <a:chOff x="5486400" y="4386262"/>
              <a:chExt cx="1679574" cy="198436"/>
            </a:xfrm>
          </p:grpSpPr>
          <p:cxnSp>
            <p:nvCxnSpPr>
              <p:cNvPr id="730" name="Shape 730"/>
              <p:cNvCxnSpPr/>
              <p:nvPr/>
            </p:nvCxnSpPr>
            <p:spPr>
              <a:xfrm>
                <a:off x="5486400" y="4492625"/>
                <a:ext cx="374649" cy="1587"/>
              </a:xfrm>
              <a:prstGeom prst="straightConnector1">
                <a:avLst/>
              </a:prstGeom>
              <a:noFill/>
              <a:ln cap="flat" cmpd="sng" w="14275">
                <a:solidFill>
                  <a:srgbClr val="000000"/>
                </a:solidFill>
                <a:prstDash val="solid"/>
                <a:miter lim="8000"/>
                <a:headEnd len="med" w="med" type="none"/>
                <a:tailEnd len="med" w="med" type="none"/>
              </a:ln>
            </p:spPr>
          </p:cxnSp>
          <p:sp>
            <p:nvSpPr>
              <p:cNvPr id="731" name="Shape 731"/>
              <p:cNvSpPr txBox="1"/>
              <p:nvPr/>
            </p:nvSpPr>
            <p:spPr>
              <a:xfrm>
                <a:off x="5900737" y="4386262"/>
                <a:ext cx="1265236" cy="1984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Revenue = $100 </a:t>
                </a:r>
              </a:p>
            </p:txBody>
          </p:sp>
        </p:grpSp>
      </p:grpSp>
      <p:grpSp>
        <p:nvGrpSpPr>
          <p:cNvPr id="732" name="Shape 732"/>
          <p:cNvGrpSpPr/>
          <p:nvPr/>
        </p:nvGrpSpPr>
        <p:grpSpPr>
          <a:xfrm>
            <a:off x="4837112" y="3035300"/>
            <a:ext cx="944562" cy="2684462"/>
            <a:chOff x="4837112" y="3035300"/>
            <a:chExt cx="944562" cy="2684462"/>
          </a:xfrm>
        </p:grpSpPr>
        <p:sp>
          <p:nvSpPr>
            <p:cNvPr id="733" name="Shape 733"/>
            <p:cNvSpPr/>
            <p:nvPr/>
          </p:nvSpPr>
          <p:spPr>
            <a:xfrm>
              <a:off x="5095875" y="3133725"/>
              <a:ext cx="525462" cy="2303461"/>
            </a:xfrm>
            <a:custGeom>
              <a:pathLst>
                <a:path extrusionOk="0" h="120000" w="120000">
                  <a:moveTo>
                    <a:pt x="120000" y="120000"/>
                  </a:moveTo>
                  <a:lnTo>
                    <a:pt x="120000" y="0"/>
                  </a:lnTo>
                  <a:lnTo>
                    <a:pt x="0" y="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34" name="Shape 734"/>
            <p:cNvSpPr/>
            <p:nvPr/>
          </p:nvSpPr>
          <p:spPr>
            <a:xfrm>
              <a:off x="5575300" y="3086100"/>
              <a:ext cx="106362" cy="111125"/>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35" name="Shape 735"/>
            <p:cNvSpPr txBox="1"/>
            <p:nvPr/>
          </p:nvSpPr>
          <p:spPr>
            <a:xfrm>
              <a:off x="4837112" y="3035300"/>
              <a:ext cx="263525"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$5</a:t>
              </a:r>
            </a:p>
          </p:txBody>
        </p:sp>
        <p:sp>
          <p:nvSpPr>
            <p:cNvPr id="736" name="Shape 736"/>
            <p:cNvSpPr txBox="1"/>
            <p:nvPr/>
          </p:nvSpPr>
          <p:spPr>
            <a:xfrm>
              <a:off x="5518150" y="5475287"/>
              <a:ext cx="263525"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300" u="none">
                  <a:solidFill>
                    <a:srgbClr val="000000"/>
                  </a:solidFill>
                  <a:latin typeface="Arial"/>
                  <a:ea typeface="Arial"/>
                  <a:cs typeface="Arial"/>
                  <a:sym typeface="Arial"/>
                </a:rPr>
                <a:t>20</a:t>
              </a:r>
            </a:p>
          </p:txBody>
        </p:sp>
      </p:grpSp>
      <p:sp>
        <p:nvSpPr>
          <p:cNvPr id="737" name="Shape 737"/>
          <p:cNvSpPr txBox="1"/>
          <p:nvPr/>
        </p:nvSpPr>
        <p:spPr>
          <a:xfrm>
            <a:off x="1323975" y="2047875"/>
            <a:ext cx="2073274" cy="374649"/>
          </a:xfrm>
          <a:prstGeom prst="rect">
            <a:avLst/>
          </a:prstGeom>
          <a:solidFill>
            <a:schemeClr val="lt1"/>
          </a:solidFill>
          <a:ln cap="flat" cmpd="sng" w="9525">
            <a:solidFill>
              <a:schemeClr val="dk1"/>
            </a:solidFill>
            <a:prstDash val="solid"/>
            <a:miter lim="8000"/>
            <a:headEnd len="med" w="med" type="none"/>
            <a:tailEnd len="med" w="med" type="none"/>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An Increase in price from $4</a:t>
            </a:r>
          </a:p>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 to $5 …</a:t>
            </a:r>
          </a:p>
        </p:txBody>
      </p:sp>
      <p:sp>
        <p:nvSpPr>
          <p:cNvPr id="738" name="Shape 738"/>
          <p:cNvSpPr txBox="1"/>
          <p:nvPr/>
        </p:nvSpPr>
        <p:spPr>
          <a:xfrm>
            <a:off x="5829300" y="2047875"/>
            <a:ext cx="2073274" cy="557211"/>
          </a:xfrm>
          <a:prstGeom prst="rect">
            <a:avLst/>
          </a:prstGeom>
          <a:solidFill>
            <a:schemeClr val="lt1"/>
          </a:solidFill>
          <a:ln cap="flat" cmpd="sng" w="9525">
            <a:solidFill>
              <a:schemeClr val="dk1"/>
            </a:solidFill>
            <a:prstDash val="solid"/>
            <a:miter lim="8000"/>
            <a:headEnd len="med" w="med" type="none"/>
            <a:tailEnd len="med" w="med" type="none"/>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 leads to an decrease in total revenue from $200 to $100</a:t>
            </a:r>
          </a:p>
        </p:txBody>
      </p:sp>
      <p:sp>
        <p:nvSpPr>
          <p:cNvPr id="739" name="Shape 739"/>
          <p:cNvSpPr txBox="1"/>
          <p:nvPr/>
        </p:nvSpPr>
        <p:spPr>
          <a:xfrm>
            <a:off x="533400" y="5753100"/>
            <a:ext cx="8305799" cy="91598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1800" u="none">
                <a:solidFill>
                  <a:schemeClr val="accent2"/>
                </a:solidFill>
                <a:latin typeface="Arial"/>
                <a:ea typeface="Arial"/>
                <a:cs typeface="Arial"/>
                <a:sym typeface="Arial"/>
              </a:rPr>
              <a:t>Note that with each price increase, the Law of Demand still holds – an increase in price leads to a decrease in the quantity demanded.  It is the change in TR that varies!</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par>
                          <p:cTn fill="hold">
                            <p:stCondLst>
                              <p:cond delay="500"/>
                            </p:stCondLst>
                            <p:childTnLst>
                              <p:par>
                                <p:cTn fill="hold" nodeType="afterEffect" presetClass="entr" presetID="1" presetSubtype="0">
                                  <p:stCondLst>
                                    <p:cond delay="500"/>
                                  </p:stCondLst>
                                  <p:childTnLst>
                                    <p:set>
                                      <p:cBhvr>
                                        <p:cTn dur="1" fill="hold">
                                          <p:stCondLst>
                                            <p:cond delay="0"/>
                                          </p:stCondLst>
                                        </p:cTn>
                                        <p:tgtEl>
                                          <p:spTgt spid="73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Shape 744"/>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Elasticity of a Linear Demand Curve</a:t>
            </a:r>
          </a:p>
        </p:txBody>
      </p:sp>
      <p:sp>
        <p:nvSpPr>
          <p:cNvPr id="745" name="Shape 745"/>
          <p:cNvSpPr/>
          <p:nvPr/>
        </p:nvSpPr>
        <p:spPr>
          <a:xfrm>
            <a:off x="260350" y="2544761"/>
            <a:ext cx="8597899" cy="23240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pic>
        <p:nvPicPr>
          <p:cNvPr descr="S25Picture 4517761" id="746" name="Shape 746"/>
          <p:cNvPicPr preferRelativeResize="0"/>
          <p:nvPr/>
        </p:nvPicPr>
        <p:blipFill rotWithShape="1">
          <a:blip r:embed="rId3">
            <a:alphaModFix/>
          </a:blip>
          <a:srcRect b="0" l="0" r="0" t="0"/>
          <a:stretch/>
        </p:blipFill>
        <p:spPr>
          <a:xfrm>
            <a:off x="254000" y="2540000"/>
            <a:ext cx="8597899" cy="2324099"/>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0" name="Shape 750"/>
        <p:cNvGrpSpPr/>
        <p:nvPr/>
      </p:nvGrpSpPr>
      <p:grpSpPr>
        <a:xfrm>
          <a:off x="0" y="0"/>
          <a:ext cx="0" cy="0"/>
          <a:chOff x="0" y="0"/>
          <a:chExt cx="0" cy="0"/>
        </a:xfrm>
      </p:grpSpPr>
      <p:sp>
        <p:nvSpPr>
          <p:cNvPr id="751" name="Shape 751"/>
          <p:cNvSpPr txBox="1"/>
          <p:nvPr/>
        </p:nvSpPr>
        <p:spPr>
          <a:xfrm>
            <a:off x="1800225" y="4324350"/>
            <a:ext cx="2292349" cy="915986"/>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52" name="Shape 752"/>
          <p:cNvSpPr txBox="1"/>
          <p:nvPr/>
        </p:nvSpPr>
        <p:spPr>
          <a:xfrm>
            <a:off x="1814511" y="3411537"/>
            <a:ext cx="1335086" cy="1828800"/>
          </a:xfrm>
          <a:prstGeom prst="rect">
            <a:avLst/>
          </a:prstGeom>
          <a:solidFill>
            <a:srgbClr val="66CC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753" name="Shape 753"/>
          <p:cNvCxnSpPr/>
          <p:nvPr/>
        </p:nvCxnSpPr>
        <p:spPr>
          <a:xfrm>
            <a:off x="1785936" y="1566862"/>
            <a:ext cx="0" cy="3716336"/>
          </a:xfrm>
          <a:prstGeom prst="straightConnector1">
            <a:avLst/>
          </a:prstGeom>
          <a:noFill/>
          <a:ln cap="flat" cmpd="sng" w="38100">
            <a:solidFill>
              <a:schemeClr val="dk1"/>
            </a:solidFill>
            <a:prstDash val="solid"/>
            <a:miter lim="8000"/>
            <a:headEnd len="med" w="med" type="none"/>
            <a:tailEnd len="med" w="med" type="none"/>
          </a:ln>
        </p:spPr>
      </p:cxnSp>
      <p:cxnSp>
        <p:nvCxnSpPr>
          <p:cNvPr id="754" name="Shape 754"/>
          <p:cNvCxnSpPr/>
          <p:nvPr/>
        </p:nvCxnSpPr>
        <p:spPr>
          <a:xfrm>
            <a:off x="1800225" y="5254625"/>
            <a:ext cx="4775200" cy="0"/>
          </a:xfrm>
          <a:prstGeom prst="straightConnector1">
            <a:avLst/>
          </a:prstGeom>
          <a:noFill/>
          <a:ln cap="flat" cmpd="sng" w="38100">
            <a:solidFill>
              <a:schemeClr val="dk1"/>
            </a:solidFill>
            <a:prstDash val="solid"/>
            <a:miter lim="8000"/>
            <a:headEnd len="med" w="med" type="none"/>
            <a:tailEnd len="med" w="med" type="none"/>
          </a:ln>
        </p:spPr>
      </p:cxnSp>
      <p:cxnSp>
        <p:nvCxnSpPr>
          <p:cNvPr id="755" name="Shape 755"/>
          <p:cNvCxnSpPr/>
          <p:nvPr/>
        </p:nvCxnSpPr>
        <p:spPr>
          <a:xfrm>
            <a:off x="2249486" y="5138737"/>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56" name="Shape 756"/>
          <p:cNvCxnSpPr/>
          <p:nvPr/>
        </p:nvCxnSpPr>
        <p:spPr>
          <a:xfrm>
            <a:off x="2693986" y="5135562"/>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57" name="Shape 757"/>
          <p:cNvCxnSpPr/>
          <p:nvPr/>
        </p:nvCxnSpPr>
        <p:spPr>
          <a:xfrm>
            <a:off x="3167061" y="5145087"/>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58" name="Shape 758"/>
          <p:cNvCxnSpPr/>
          <p:nvPr/>
        </p:nvCxnSpPr>
        <p:spPr>
          <a:xfrm>
            <a:off x="3627437" y="5137150"/>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59" name="Shape 759"/>
          <p:cNvCxnSpPr/>
          <p:nvPr/>
        </p:nvCxnSpPr>
        <p:spPr>
          <a:xfrm>
            <a:off x="4070350" y="5146675"/>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60" name="Shape 760"/>
          <p:cNvCxnSpPr/>
          <p:nvPr/>
        </p:nvCxnSpPr>
        <p:spPr>
          <a:xfrm>
            <a:off x="4529137" y="5127625"/>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61" name="Shape 761"/>
          <p:cNvCxnSpPr/>
          <p:nvPr/>
        </p:nvCxnSpPr>
        <p:spPr>
          <a:xfrm>
            <a:off x="5030787" y="5135562"/>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62" name="Shape 762"/>
          <p:cNvCxnSpPr/>
          <p:nvPr/>
        </p:nvCxnSpPr>
        <p:spPr>
          <a:xfrm>
            <a:off x="1770855" y="1904205"/>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63" name="Shape 763"/>
          <p:cNvCxnSpPr/>
          <p:nvPr/>
        </p:nvCxnSpPr>
        <p:spPr>
          <a:xfrm>
            <a:off x="1780380" y="2377280"/>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64" name="Shape 764"/>
          <p:cNvCxnSpPr/>
          <p:nvPr/>
        </p:nvCxnSpPr>
        <p:spPr>
          <a:xfrm>
            <a:off x="1786730" y="3285331"/>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65" name="Shape 765"/>
          <p:cNvCxnSpPr/>
          <p:nvPr/>
        </p:nvCxnSpPr>
        <p:spPr>
          <a:xfrm>
            <a:off x="1797843" y="4210842"/>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66" name="Shape 766"/>
          <p:cNvCxnSpPr/>
          <p:nvPr/>
        </p:nvCxnSpPr>
        <p:spPr>
          <a:xfrm>
            <a:off x="1778793" y="2828130"/>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67" name="Shape 767"/>
          <p:cNvCxnSpPr/>
          <p:nvPr/>
        </p:nvCxnSpPr>
        <p:spPr>
          <a:xfrm>
            <a:off x="1788318" y="3734592"/>
            <a:ext cx="0" cy="217487"/>
          </a:xfrm>
          <a:prstGeom prst="straightConnector1">
            <a:avLst/>
          </a:prstGeom>
          <a:noFill/>
          <a:ln cap="flat" cmpd="sng" w="38100">
            <a:solidFill>
              <a:schemeClr val="dk1"/>
            </a:solidFill>
            <a:prstDash val="solid"/>
            <a:miter lim="8000"/>
            <a:headEnd len="med" w="med" type="none"/>
            <a:tailEnd len="med" w="med" type="none"/>
          </a:ln>
        </p:spPr>
      </p:cxnSp>
      <p:cxnSp>
        <p:nvCxnSpPr>
          <p:cNvPr id="768" name="Shape 768"/>
          <p:cNvCxnSpPr/>
          <p:nvPr/>
        </p:nvCxnSpPr>
        <p:spPr>
          <a:xfrm>
            <a:off x="1783555" y="4660106"/>
            <a:ext cx="0" cy="217487"/>
          </a:xfrm>
          <a:prstGeom prst="straightConnector1">
            <a:avLst/>
          </a:prstGeom>
          <a:noFill/>
          <a:ln cap="flat" cmpd="sng" w="38100">
            <a:solidFill>
              <a:schemeClr val="dk1"/>
            </a:solidFill>
            <a:prstDash val="solid"/>
            <a:miter lim="8000"/>
            <a:headEnd len="med" w="med" type="none"/>
            <a:tailEnd len="med" w="med" type="none"/>
          </a:ln>
        </p:spPr>
      </p:cxnSp>
      <p:sp>
        <p:nvSpPr>
          <p:cNvPr id="769" name="Shape 769"/>
          <p:cNvSpPr txBox="1"/>
          <p:nvPr/>
        </p:nvSpPr>
        <p:spPr>
          <a:xfrm>
            <a:off x="1552575" y="5354637"/>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0</a:t>
            </a:r>
          </a:p>
        </p:txBody>
      </p:sp>
      <p:sp>
        <p:nvSpPr>
          <p:cNvPr id="770" name="Shape 770"/>
          <p:cNvSpPr txBox="1"/>
          <p:nvPr/>
        </p:nvSpPr>
        <p:spPr>
          <a:xfrm>
            <a:off x="2082800" y="5365750"/>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2</a:t>
            </a:r>
          </a:p>
        </p:txBody>
      </p:sp>
      <p:sp>
        <p:nvSpPr>
          <p:cNvPr id="771" name="Shape 771"/>
          <p:cNvSpPr txBox="1"/>
          <p:nvPr/>
        </p:nvSpPr>
        <p:spPr>
          <a:xfrm>
            <a:off x="3035300" y="5356225"/>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6</a:t>
            </a:r>
          </a:p>
        </p:txBody>
      </p:sp>
      <p:sp>
        <p:nvSpPr>
          <p:cNvPr id="772" name="Shape 772"/>
          <p:cNvSpPr txBox="1"/>
          <p:nvPr/>
        </p:nvSpPr>
        <p:spPr>
          <a:xfrm>
            <a:off x="2581275" y="5365750"/>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4</a:t>
            </a:r>
          </a:p>
        </p:txBody>
      </p:sp>
      <p:sp>
        <p:nvSpPr>
          <p:cNvPr id="773" name="Shape 773"/>
          <p:cNvSpPr txBox="1"/>
          <p:nvPr/>
        </p:nvSpPr>
        <p:spPr>
          <a:xfrm>
            <a:off x="3865562" y="5360987"/>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10</a:t>
            </a:r>
          </a:p>
        </p:txBody>
      </p:sp>
      <p:sp>
        <p:nvSpPr>
          <p:cNvPr id="774" name="Shape 774"/>
          <p:cNvSpPr txBox="1"/>
          <p:nvPr/>
        </p:nvSpPr>
        <p:spPr>
          <a:xfrm>
            <a:off x="3468687" y="5356225"/>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8</a:t>
            </a:r>
          </a:p>
        </p:txBody>
      </p:sp>
      <p:sp>
        <p:nvSpPr>
          <p:cNvPr id="775" name="Shape 775"/>
          <p:cNvSpPr txBox="1"/>
          <p:nvPr/>
        </p:nvSpPr>
        <p:spPr>
          <a:xfrm>
            <a:off x="4348162" y="5349875"/>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12</a:t>
            </a:r>
          </a:p>
        </p:txBody>
      </p:sp>
      <p:sp>
        <p:nvSpPr>
          <p:cNvPr id="776" name="Shape 776"/>
          <p:cNvSpPr txBox="1"/>
          <p:nvPr/>
        </p:nvSpPr>
        <p:spPr>
          <a:xfrm>
            <a:off x="4821237" y="5345112"/>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14</a:t>
            </a:r>
          </a:p>
        </p:txBody>
      </p:sp>
      <p:sp>
        <p:nvSpPr>
          <p:cNvPr id="777" name="Shape 777"/>
          <p:cNvSpPr txBox="1"/>
          <p:nvPr/>
        </p:nvSpPr>
        <p:spPr>
          <a:xfrm>
            <a:off x="1333500" y="4179887"/>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2</a:t>
            </a:r>
          </a:p>
        </p:txBody>
      </p:sp>
      <p:sp>
        <p:nvSpPr>
          <p:cNvPr id="778" name="Shape 778"/>
          <p:cNvSpPr txBox="1"/>
          <p:nvPr/>
        </p:nvSpPr>
        <p:spPr>
          <a:xfrm>
            <a:off x="1314450" y="4624387"/>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1</a:t>
            </a:r>
          </a:p>
        </p:txBody>
      </p:sp>
      <p:sp>
        <p:nvSpPr>
          <p:cNvPr id="779" name="Shape 779"/>
          <p:cNvSpPr txBox="1"/>
          <p:nvPr/>
        </p:nvSpPr>
        <p:spPr>
          <a:xfrm>
            <a:off x="1309687" y="3240086"/>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4</a:t>
            </a:r>
          </a:p>
        </p:txBody>
      </p:sp>
      <p:sp>
        <p:nvSpPr>
          <p:cNvPr id="780" name="Shape 780"/>
          <p:cNvSpPr txBox="1"/>
          <p:nvPr/>
        </p:nvSpPr>
        <p:spPr>
          <a:xfrm>
            <a:off x="1346200" y="3709987"/>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3</a:t>
            </a:r>
          </a:p>
        </p:txBody>
      </p:sp>
      <p:sp>
        <p:nvSpPr>
          <p:cNvPr id="781" name="Shape 781"/>
          <p:cNvSpPr txBox="1"/>
          <p:nvPr/>
        </p:nvSpPr>
        <p:spPr>
          <a:xfrm>
            <a:off x="1319212" y="2757486"/>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5</a:t>
            </a:r>
          </a:p>
        </p:txBody>
      </p:sp>
      <p:sp>
        <p:nvSpPr>
          <p:cNvPr id="782" name="Shape 782"/>
          <p:cNvSpPr txBox="1"/>
          <p:nvPr/>
        </p:nvSpPr>
        <p:spPr>
          <a:xfrm>
            <a:off x="1327150" y="2343150"/>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6</a:t>
            </a:r>
          </a:p>
        </p:txBody>
      </p:sp>
      <p:sp>
        <p:nvSpPr>
          <p:cNvPr id="783" name="Shape 783"/>
          <p:cNvSpPr txBox="1"/>
          <p:nvPr/>
        </p:nvSpPr>
        <p:spPr>
          <a:xfrm>
            <a:off x="1320800" y="1828800"/>
            <a:ext cx="377824"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200" u="none">
                <a:solidFill>
                  <a:schemeClr val="dk1"/>
                </a:solidFill>
                <a:latin typeface="Arial"/>
                <a:ea typeface="Arial"/>
                <a:cs typeface="Arial"/>
                <a:sym typeface="Arial"/>
              </a:rPr>
              <a:t>$7</a:t>
            </a:r>
          </a:p>
        </p:txBody>
      </p:sp>
      <p:cxnSp>
        <p:nvCxnSpPr>
          <p:cNvPr id="784" name="Shape 784"/>
          <p:cNvCxnSpPr/>
          <p:nvPr/>
        </p:nvCxnSpPr>
        <p:spPr>
          <a:xfrm>
            <a:off x="1785936" y="2003425"/>
            <a:ext cx="3251199" cy="3236912"/>
          </a:xfrm>
          <a:prstGeom prst="straightConnector1">
            <a:avLst/>
          </a:prstGeom>
          <a:noFill/>
          <a:ln cap="flat" cmpd="sng" w="57150">
            <a:solidFill>
              <a:schemeClr val="accent2"/>
            </a:solidFill>
            <a:prstDash val="solid"/>
            <a:miter lim="8000"/>
            <a:headEnd len="med" w="med" type="none"/>
            <a:tailEnd len="med" w="med" type="none"/>
          </a:ln>
        </p:spPr>
      </p:cxnSp>
      <p:cxnSp>
        <p:nvCxnSpPr>
          <p:cNvPr id="785" name="Shape 785"/>
          <p:cNvCxnSpPr/>
          <p:nvPr/>
        </p:nvCxnSpPr>
        <p:spPr>
          <a:xfrm>
            <a:off x="1785936" y="2481261"/>
            <a:ext cx="463550" cy="15875"/>
          </a:xfrm>
          <a:prstGeom prst="straightConnector1">
            <a:avLst/>
          </a:prstGeom>
          <a:noFill/>
          <a:ln cap="rnd" cmpd="sng" w="9525">
            <a:solidFill>
              <a:schemeClr val="dk1"/>
            </a:solidFill>
            <a:prstDash val="solid"/>
            <a:miter lim="8000"/>
            <a:headEnd len="med" w="med" type="none"/>
            <a:tailEnd len="med" w="med" type="none"/>
          </a:ln>
        </p:spPr>
      </p:cxnSp>
      <p:cxnSp>
        <p:nvCxnSpPr>
          <p:cNvPr id="786" name="Shape 786"/>
          <p:cNvCxnSpPr/>
          <p:nvPr/>
        </p:nvCxnSpPr>
        <p:spPr>
          <a:xfrm>
            <a:off x="2235200" y="2497136"/>
            <a:ext cx="14287" cy="2743199"/>
          </a:xfrm>
          <a:prstGeom prst="straightConnector1">
            <a:avLst/>
          </a:prstGeom>
          <a:noFill/>
          <a:ln cap="rnd" cmpd="sng" w="9525">
            <a:solidFill>
              <a:schemeClr val="dk1"/>
            </a:solidFill>
            <a:prstDash val="solid"/>
            <a:miter lim="8000"/>
            <a:headEnd len="med" w="med" type="none"/>
            <a:tailEnd len="med" w="med" type="none"/>
          </a:ln>
        </p:spPr>
      </p:cxnSp>
      <p:cxnSp>
        <p:nvCxnSpPr>
          <p:cNvPr id="787" name="Shape 787"/>
          <p:cNvCxnSpPr/>
          <p:nvPr/>
        </p:nvCxnSpPr>
        <p:spPr>
          <a:xfrm>
            <a:off x="1785936" y="2932111"/>
            <a:ext cx="942975" cy="0"/>
          </a:xfrm>
          <a:prstGeom prst="straightConnector1">
            <a:avLst/>
          </a:prstGeom>
          <a:noFill/>
          <a:ln cap="rnd" cmpd="sng" w="9525">
            <a:solidFill>
              <a:schemeClr val="dk1"/>
            </a:solidFill>
            <a:prstDash val="solid"/>
            <a:miter lim="8000"/>
            <a:headEnd len="med" w="med" type="none"/>
            <a:tailEnd len="med" w="med" type="none"/>
          </a:ln>
        </p:spPr>
      </p:cxnSp>
      <p:cxnSp>
        <p:nvCxnSpPr>
          <p:cNvPr id="788" name="Shape 788"/>
          <p:cNvCxnSpPr/>
          <p:nvPr/>
        </p:nvCxnSpPr>
        <p:spPr>
          <a:xfrm>
            <a:off x="2700336" y="2932111"/>
            <a:ext cx="0" cy="2292349"/>
          </a:xfrm>
          <a:prstGeom prst="straightConnector1">
            <a:avLst/>
          </a:prstGeom>
          <a:noFill/>
          <a:ln cap="rnd" cmpd="sng" w="9525">
            <a:solidFill>
              <a:schemeClr val="dk1"/>
            </a:solidFill>
            <a:prstDash val="solid"/>
            <a:miter lim="8000"/>
            <a:headEnd len="med" w="med" type="none"/>
            <a:tailEnd len="med" w="med" type="none"/>
          </a:ln>
        </p:spPr>
      </p:cxnSp>
      <p:cxnSp>
        <p:nvCxnSpPr>
          <p:cNvPr id="789" name="Shape 789"/>
          <p:cNvCxnSpPr/>
          <p:nvPr/>
        </p:nvCxnSpPr>
        <p:spPr>
          <a:xfrm>
            <a:off x="1785936" y="3409950"/>
            <a:ext cx="1349375" cy="0"/>
          </a:xfrm>
          <a:prstGeom prst="straightConnector1">
            <a:avLst/>
          </a:prstGeom>
          <a:noFill/>
          <a:ln cap="rnd" cmpd="sng" w="9525">
            <a:solidFill>
              <a:schemeClr val="dk1"/>
            </a:solidFill>
            <a:prstDash val="solid"/>
            <a:miter lim="8000"/>
            <a:headEnd len="med" w="med" type="none"/>
            <a:tailEnd len="med" w="med" type="none"/>
          </a:ln>
        </p:spPr>
      </p:cxnSp>
      <p:cxnSp>
        <p:nvCxnSpPr>
          <p:cNvPr id="790" name="Shape 790"/>
          <p:cNvCxnSpPr/>
          <p:nvPr/>
        </p:nvCxnSpPr>
        <p:spPr>
          <a:xfrm>
            <a:off x="3121025" y="3395662"/>
            <a:ext cx="28575" cy="1844674"/>
          </a:xfrm>
          <a:prstGeom prst="straightConnector1">
            <a:avLst/>
          </a:prstGeom>
          <a:noFill/>
          <a:ln cap="rnd" cmpd="sng" w="9525">
            <a:solidFill>
              <a:schemeClr val="dk1"/>
            </a:solidFill>
            <a:prstDash val="solid"/>
            <a:miter lim="8000"/>
            <a:headEnd len="med" w="med" type="none"/>
            <a:tailEnd len="med" w="med" type="none"/>
          </a:ln>
        </p:spPr>
      </p:cxnSp>
      <p:cxnSp>
        <p:nvCxnSpPr>
          <p:cNvPr id="791" name="Shape 791"/>
          <p:cNvCxnSpPr/>
          <p:nvPr/>
        </p:nvCxnSpPr>
        <p:spPr>
          <a:xfrm>
            <a:off x="1770061" y="3832225"/>
            <a:ext cx="1858961" cy="0"/>
          </a:xfrm>
          <a:prstGeom prst="straightConnector1">
            <a:avLst/>
          </a:prstGeom>
          <a:noFill/>
          <a:ln cap="rnd" cmpd="sng" w="9525">
            <a:solidFill>
              <a:schemeClr val="dk1"/>
            </a:solidFill>
            <a:prstDash val="solid"/>
            <a:miter lim="8000"/>
            <a:headEnd len="med" w="med" type="none"/>
            <a:tailEnd len="med" w="med" type="none"/>
          </a:ln>
        </p:spPr>
      </p:cxnSp>
      <p:cxnSp>
        <p:nvCxnSpPr>
          <p:cNvPr id="792" name="Shape 792"/>
          <p:cNvCxnSpPr/>
          <p:nvPr/>
        </p:nvCxnSpPr>
        <p:spPr>
          <a:xfrm>
            <a:off x="3614737" y="3832225"/>
            <a:ext cx="0" cy="1392236"/>
          </a:xfrm>
          <a:prstGeom prst="straightConnector1">
            <a:avLst/>
          </a:prstGeom>
          <a:noFill/>
          <a:ln cap="rnd" cmpd="sng" w="9525">
            <a:solidFill>
              <a:schemeClr val="dk1"/>
            </a:solidFill>
            <a:prstDash val="solid"/>
            <a:miter lim="8000"/>
            <a:headEnd len="med" w="med" type="none"/>
            <a:tailEnd len="med" w="med" type="none"/>
          </a:ln>
        </p:spPr>
      </p:cxnSp>
      <p:cxnSp>
        <p:nvCxnSpPr>
          <p:cNvPr id="793" name="Shape 793"/>
          <p:cNvCxnSpPr/>
          <p:nvPr/>
        </p:nvCxnSpPr>
        <p:spPr>
          <a:xfrm>
            <a:off x="1785936" y="4310062"/>
            <a:ext cx="2306636" cy="0"/>
          </a:xfrm>
          <a:prstGeom prst="straightConnector1">
            <a:avLst/>
          </a:prstGeom>
          <a:noFill/>
          <a:ln cap="rnd" cmpd="sng" w="9525">
            <a:solidFill>
              <a:schemeClr val="dk1"/>
            </a:solidFill>
            <a:prstDash val="solid"/>
            <a:miter lim="8000"/>
            <a:headEnd len="med" w="med" type="none"/>
            <a:tailEnd len="med" w="med" type="none"/>
          </a:ln>
        </p:spPr>
      </p:cxnSp>
      <p:cxnSp>
        <p:nvCxnSpPr>
          <p:cNvPr id="794" name="Shape 794"/>
          <p:cNvCxnSpPr/>
          <p:nvPr/>
        </p:nvCxnSpPr>
        <p:spPr>
          <a:xfrm flipH="1">
            <a:off x="4064000" y="4325937"/>
            <a:ext cx="14287" cy="898524"/>
          </a:xfrm>
          <a:prstGeom prst="straightConnector1">
            <a:avLst/>
          </a:prstGeom>
          <a:noFill/>
          <a:ln cap="rnd" cmpd="sng" w="9525">
            <a:solidFill>
              <a:schemeClr val="dk1"/>
            </a:solidFill>
            <a:prstDash val="solid"/>
            <a:miter lim="8000"/>
            <a:headEnd len="med" w="med" type="none"/>
            <a:tailEnd len="med" w="med" type="none"/>
          </a:ln>
        </p:spPr>
      </p:cxnSp>
      <p:cxnSp>
        <p:nvCxnSpPr>
          <p:cNvPr id="795" name="Shape 795"/>
          <p:cNvCxnSpPr/>
          <p:nvPr/>
        </p:nvCxnSpPr>
        <p:spPr>
          <a:xfrm flipH="1" rot="10800000">
            <a:off x="1785936" y="4746625"/>
            <a:ext cx="2757486" cy="14287"/>
          </a:xfrm>
          <a:prstGeom prst="straightConnector1">
            <a:avLst/>
          </a:prstGeom>
          <a:noFill/>
          <a:ln cap="rnd" cmpd="sng" w="9525">
            <a:solidFill>
              <a:schemeClr val="dk1"/>
            </a:solidFill>
            <a:prstDash val="solid"/>
            <a:miter lim="8000"/>
            <a:headEnd len="med" w="med" type="none"/>
            <a:tailEnd len="med" w="med" type="none"/>
          </a:ln>
        </p:spPr>
      </p:cxnSp>
      <p:cxnSp>
        <p:nvCxnSpPr>
          <p:cNvPr id="796" name="Shape 796"/>
          <p:cNvCxnSpPr/>
          <p:nvPr/>
        </p:nvCxnSpPr>
        <p:spPr>
          <a:xfrm>
            <a:off x="4529137" y="4732337"/>
            <a:ext cx="0" cy="508000"/>
          </a:xfrm>
          <a:prstGeom prst="straightConnector1">
            <a:avLst/>
          </a:prstGeom>
          <a:noFill/>
          <a:ln cap="rnd" cmpd="sng" w="9525">
            <a:solidFill>
              <a:schemeClr val="dk1"/>
            </a:solidFill>
            <a:prstDash val="solid"/>
            <a:miter lim="8000"/>
            <a:headEnd len="med" w="med" type="none"/>
            <a:tailEnd len="med" w="med" type="none"/>
          </a:ln>
        </p:spPr>
      </p:cxnSp>
      <p:sp>
        <p:nvSpPr>
          <p:cNvPr id="797" name="Shape 797"/>
          <p:cNvSpPr/>
          <p:nvPr/>
        </p:nvSpPr>
        <p:spPr>
          <a:xfrm rot="-2700000">
            <a:off x="4445000" y="3148012"/>
            <a:ext cx="330199" cy="2030411"/>
          </a:xfrm>
          <a:prstGeom prst="rightBrace">
            <a:avLst>
              <a:gd fmla="val 8333" name="adj1"/>
              <a:gd fmla="val 11559" name="adj2"/>
            </a:avLst>
          </a:prstGeom>
          <a:noFill/>
          <a:ln cap="flat" cmpd="sng" w="38100">
            <a:solidFill>
              <a:srgbClr val="FF00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98" name="Shape 798"/>
          <p:cNvSpPr/>
          <p:nvPr/>
        </p:nvSpPr>
        <p:spPr>
          <a:xfrm>
            <a:off x="3094036" y="3294062"/>
            <a:ext cx="85724" cy="100011"/>
          </a:xfrm>
          <a:prstGeom prst="ellipse">
            <a:avLst/>
          </a:prstGeom>
          <a:solidFill>
            <a:schemeClr val="dk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799" name="Shape 799"/>
          <p:cNvSpPr/>
          <p:nvPr/>
        </p:nvSpPr>
        <p:spPr>
          <a:xfrm rot="-2700000">
            <a:off x="2786061" y="1530349"/>
            <a:ext cx="330199" cy="2030411"/>
          </a:xfrm>
          <a:prstGeom prst="rightBrace">
            <a:avLst>
              <a:gd fmla="val 8333" name="adj1"/>
              <a:gd fmla="val 11559" name="adj2"/>
            </a:avLst>
          </a:prstGeom>
          <a:noFill/>
          <a:ln cap="flat" cmpd="sng" w="38100">
            <a:solidFill>
              <a:srgbClr val="FF00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00" name="Shape 800"/>
          <p:cNvSpPr/>
          <p:nvPr/>
        </p:nvSpPr>
        <p:spPr>
          <a:xfrm>
            <a:off x="2652711" y="2868611"/>
            <a:ext cx="85724" cy="100011"/>
          </a:xfrm>
          <a:prstGeom prst="ellipse">
            <a:avLst/>
          </a:prstGeom>
          <a:solidFill>
            <a:schemeClr val="dk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01" name="Shape 801"/>
          <p:cNvSpPr/>
          <p:nvPr/>
        </p:nvSpPr>
        <p:spPr>
          <a:xfrm>
            <a:off x="2181225" y="2397125"/>
            <a:ext cx="85724" cy="100011"/>
          </a:xfrm>
          <a:prstGeom prst="ellipse">
            <a:avLst/>
          </a:prstGeom>
          <a:solidFill>
            <a:schemeClr val="dk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02" name="Shape 802"/>
          <p:cNvSpPr/>
          <p:nvPr/>
        </p:nvSpPr>
        <p:spPr>
          <a:xfrm>
            <a:off x="1739900" y="1943100"/>
            <a:ext cx="85724" cy="100011"/>
          </a:xfrm>
          <a:prstGeom prst="ellipse">
            <a:avLst/>
          </a:prstGeom>
          <a:solidFill>
            <a:schemeClr val="dk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03" name="Shape 803"/>
          <p:cNvSpPr/>
          <p:nvPr/>
        </p:nvSpPr>
        <p:spPr>
          <a:xfrm>
            <a:off x="3535362" y="3754437"/>
            <a:ext cx="85724" cy="100011"/>
          </a:xfrm>
          <a:prstGeom prst="ellipse">
            <a:avLst/>
          </a:prstGeom>
          <a:solidFill>
            <a:schemeClr val="dk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04" name="Shape 804"/>
          <p:cNvSpPr/>
          <p:nvPr/>
        </p:nvSpPr>
        <p:spPr>
          <a:xfrm>
            <a:off x="4010025" y="4211637"/>
            <a:ext cx="85724" cy="100011"/>
          </a:xfrm>
          <a:prstGeom prst="ellipse">
            <a:avLst/>
          </a:prstGeom>
          <a:solidFill>
            <a:schemeClr val="dk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05" name="Shape 805"/>
          <p:cNvSpPr/>
          <p:nvPr/>
        </p:nvSpPr>
        <p:spPr>
          <a:xfrm>
            <a:off x="4483100" y="4670425"/>
            <a:ext cx="85724" cy="100011"/>
          </a:xfrm>
          <a:prstGeom prst="ellipse">
            <a:avLst/>
          </a:prstGeom>
          <a:solidFill>
            <a:schemeClr val="dk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06" name="Shape 806"/>
          <p:cNvSpPr/>
          <p:nvPr/>
        </p:nvSpPr>
        <p:spPr>
          <a:xfrm>
            <a:off x="4956175" y="5186362"/>
            <a:ext cx="85724" cy="100011"/>
          </a:xfrm>
          <a:prstGeom prst="ellipse">
            <a:avLst/>
          </a:prstGeom>
          <a:solidFill>
            <a:schemeClr val="dk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07" name="Shape 807"/>
          <p:cNvSpPr txBox="1"/>
          <p:nvPr/>
        </p:nvSpPr>
        <p:spPr>
          <a:xfrm>
            <a:off x="2655886" y="1146175"/>
            <a:ext cx="2859086" cy="91598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Demand is elastic; demand is responsive to changes in price.</a:t>
            </a:r>
          </a:p>
        </p:txBody>
      </p:sp>
      <p:sp>
        <p:nvSpPr>
          <p:cNvPr id="808" name="Shape 808"/>
          <p:cNvSpPr txBox="1"/>
          <p:nvPr/>
        </p:nvSpPr>
        <p:spPr>
          <a:xfrm>
            <a:off x="5160962" y="3490912"/>
            <a:ext cx="3513136" cy="91598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Demand is inelastic; demand is not very responsive to changes in price.</a:t>
            </a:r>
          </a:p>
        </p:txBody>
      </p:sp>
      <p:sp>
        <p:nvSpPr>
          <p:cNvPr id="809" name="Shape 809"/>
          <p:cNvSpPr txBox="1"/>
          <p:nvPr/>
        </p:nvSpPr>
        <p:spPr>
          <a:xfrm>
            <a:off x="1785936" y="2932111"/>
            <a:ext cx="914400" cy="2320924"/>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10" name="Shape 810"/>
          <p:cNvSpPr txBox="1"/>
          <p:nvPr/>
        </p:nvSpPr>
        <p:spPr>
          <a:xfrm>
            <a:off x="4849812" y="1103312"/>
            <a:ext cx="3033712" cy="91598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When price increases from $4 to $5, TR declines from $24 to $20.  </a:t>
            </a:r>
          </a:p>
        </p:txBody>
      </p:sp>
      <p:sp>
        <p:nvSpPr>
          <p:cNvPr id="811" name="Shape 811"/>
          <p:cNvSpPr txBox="1"/>
          <p:nvPr/>
        </p:nvSpPr>
        <p:spPr>
          <a:xfrm>
            <a:off x="5757862" y="4029075"/>
            <a:ext cx="3033712" cy="91598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When price increases from $2 to $3, TR increases from $20 to $24.  </a:t>
            </a:r>
          </a:p>
        </p:txBody>
      </p:sp>
      <p:sp>
        <p:nvSpPr>
          <p:cNvPr id="812" name="Shape 812"/>
          <p:cNvSpPr txBox="1"/>
          <p:nvPr/>
        </p:nvSpPr>
        <p:spPr>
          <a:xfrm>
            <a:off x="1800225" y="3832225"/>
            <a:ext cx="1800225" cy="1408111"/>
          </a:xfrm>
          <a:prstGeom prst="rect">
            <a:avLst/>
          </a:prstGeom>
          <a:solidFill>
            <a:srgbClr val="00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13" name="Shape 813"/>
          <p:cNvSpPr txBox="1"/>
          <p:nvPr/>
        </p:nvSpPr>
        <p:spPr>
          <a:xfrm>
            <a:off x="2933700" y="1741486"/>
            <a:ext cx="4570411"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0000"/>
              </a:buClr>
              <a:buSzPct val="25000"/>
              <a:buFont typeface="Arial"/>
              <a:buNone/>
            </a:pPr>
            <a:r>
              <a:rPr b="1" i="0" lang="en-US" sz="2400" u="none">
                <a:solidFill>
                  <a:srgbClr val="FF0000"/>
                </a:solidFill>
                <a:latin typeface="Arial"/>
                <a:ea typeface="Arial"/>
                <a:cs typeface="Arial"/>
                <a:sym typeface="Arial"/>
              </a:rPr>
              <a:t>Elasticity is &gt; 1 in this range.</a:t>
            </a:r>
          </a:p>
        </p:txBody>
      </p:sp>
      <p:sp>
        <p:nvSpPr>
          <p:cNvPr id="814" name="Shape 814"/>
          <p:cNvSpPr txBox="1"/>
          <p:nvPr/>
        </p:nvSpPr>
        <p:spPr>
          <a:xfrm>
            <a:off x="4379912" y="3389312"/>
            <a:ext cx="4570411"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0000"/>
              </a:buClr>
              <a:buSzPct val="25000"/>
              <a:buFont typeface="Arial"/>
              <a:buNone/>
            </a:pPr>
            <a:r>
              <a:rPr b="1" i="0" lang="en-US" sz="2400" u="none">
                <a:solidFill>
                  <a:srgbClr val="FF0000"/>
                </a:solidFill>
                <a:latin typeface="Arial"/>
                <a:ea typeface="Arial"/>
                <a:cs typeface="Arial"/>
                <a:sym typeface="Arial"/>
              </a:rPr>
              <a:t>Elasticity is &lt; 1 in this range.</a:t>
            </a:r>
          </a:p>
        </p:txBody>
      </p:sp>
      <p:sp>
        <p:nvSpPr>
          <p:cNvPr id="815" name="Shape 815"/>
          <p:cNvSpPr txBox="1"/>
          <p:nvPr/>
        </p:nvSpPr>
        <p:spPr>
          <a:xfrm>
            <a:off x="565150" y="1335087"/>
            <a:ext cx="1060449" cy="36671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800" u="none">
                <a:solidFill>
                  <a:schemeClr val="dk1"/>
                </a:solidFill>
                <a:latin typeface="Arial"/>
                <a:ea typeface="Arial"/>
                <a:cs typeface="Arial"/>
                <a:sym typeface="Arial"/>
              </a:rPr>
              <a:t>Price</a:t>
            </a:r>
          </a:p>
        </p:txBody>
      </p:sp>
      <p:sp>
        <p:nvSpPr>
          <p:cNvPr id="816" name="Shape 816"/>
          <p:cNvSpPr txBox="1"/>
          <p:nvPr/>
        </p:nvSpPr>
        <p:spPr>
          <a:xfrm>
            <a:off x="5551487" y="5392737"/>
            <a:ext cx="1336675" cy="36671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800" u="none">
                <a:solidFill>
                  <a:schemeClr val="dk1"/>
                </a:solidFill>
                <a:latin typeface="Arial"/>
                <a:ea typeface="Arial"/>
                <a:cs typeface="Arial"/>
                <a:sym typeface="Arial"/>
              </a:rPr>
              <a:t>Quantity</a:t>
            </a:r>
          </a:p>
        </p:txBody>
      </p:sp>
      <p:sp>
        <p:nvSpPr>
          <p:cNvPr id="817" name="Shape 817"/>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4 Elasticity of a Linear Demand Curve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7"/>
                                        </p:tgtEl>
                                        <p:attrNameLst>
                                          <p:attrName>style.visibility</p:attrName>
                                        </p:attrNameLst>
                                      </p:cBhvr>
                                      <p:to>
                                        <p:strVal val="visible"/>
                                      </p:to>
                                    </p:set>
                                    <p:anim calcmode="lin" valueType="num">
                                      <p:cBhvr additive="base">
                                        <p:cTn dur="500"/>
                                        <p:tgtEl>
                                          <p:spTgt spid="8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500"/>
                                        <p:tgtEl>
                                          <p:spTgt spid="7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10"/>
                                        </p:tgtEl>
                                        <p:attrNameLst>
                                          <p:attrName>style.visibility</p:attrName>
                                        </p:attrNameLst>
                                      </p:cBhvr>
                                      <p:to>
                                        <p:strVal val="visible"/>
                                      </p:to>
                                    </p:set>
                                    <p:anim calcmode="lin" valueType="num">
                                      <p:cBhvr additive="base">
                                        <p:cTn dur="500"/>
                                        <p:tgtEl>
                                          <p:spTgt spid="810"/>
                                        </p:tgtEl>
                                        <p:attrNameLst>
                                          <p:attrName>ppt_x</p:attrName>
                                        </p:attrNameLst>
                                      </p:cBhvr>
                                      <p:tavLst>
                                        <p:tav fmla="" tm="0">
                                          <p:val>
                                            <p:strVal val="#ppt_x+1"/>
                                          </p:val>
                                        </p:tav>
                                        <p:tav fmla="" tm="100000">
                                          <p:val>
                                            <p:strVal val="#ppt_x"/>
                                          </p:val>
                                        </p:tav>
                                      </p:tavLst>
                                    </p:anim>
                                  </p:childTnLst>
                                </p:cTn>
                              </p:par>
                              <p:par>
                                <p:cTn fill="hold" nodeType="withEffect" presetClass="exit" presetID="10" presetSubtype="0">
                                  <p:stCondLst>
                                    <p:cond delay="0"/>
                                  </p:stCondLst>
                                  <p:childTnLst>
                                    <p:animEffect filter="fade" transition="out">
                                      <p:cBhvr>
                                        <p:cTn dur="500"/>
                                        <p:tgtEl>
                                          <p:spTgt spid="807"/>
                                        </p:tgtEl>
                                      </p:cBhvr>
                                    </p:animEffect>
                                    <p:set>
                                      <p:cBhvr>
                                        <p:cTn dur="1" fill="hold">
                                          <p:stCondLst>
                                            <p:cond delay="500"/>
                                          </p:stCondLst>
                                        </p:cTn>
                                        <p:tgtEl>
                                          <p:spTgt spid="807"/>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1500"/>
                                  </p:stCondLst>
                                  <p:childTnLst>
                                    <p:set>
                                      <p:cBhvr>
                                        <p:cTn dur="1" fill="hold">
                                          <p:stCondLst>
                                            <p:cond delay="0"/>
                                          </p:stCondLst>
                                        </p:cTn>
                                        <p:tgtEl>
                                          <p:spTgt spid="809"/>
                                        </p:tgtEl>
                                        <p:attrNameLst>
                                          <p:attrName>style.visibility</p:attrName>
                                        </p:attrNameLst>
                                      </p:cBhvr>
                                      <p:to>
                                        <p:strVal val="visible"/>
                                      </p:to>
                                    </p:set>
                                    <p:animEffect filter="fade" transition="in">
                                      <p:cBhvr>
                                        <p:cTn dur="500"/>
                                        <p:tgtEl>
                                          <p:spTgt spid="809"/>
                                        </p:tgtEl>
                                      </p:cBhvr>
                                    </p:animEffect>
                                  </p:childTnLst>
                                </p:cTn>
                              </p:par>
                              <p:par>
                                <p:cTn fill="hold" nodeType="withEffect" presetClass="exit" presetID="10" presetSubtype="0">
                                  <p:stCondLst>
                                    <p:cond delay="0"/>
                                  </p:stCondLst>
                                  <p:childTnLst>
                                    <p:animEffect filter="fade" transition="out">
                                      <p:cBhvr>
                                        <p:cTn dur="500"/>
                                        <p:tgtEl>
                                          <p:spTgt spid="752"/>
                                        </p:tgtEl>
                                      </p:cBhvr>
                                    </p:animEffect>
                                    <p:set>
                                      <p:cBhvr>
                                        <p:cTn dur="1" fill="hold">
                                          <p:stCondLst>
                                            <p:cond delay="500"/>
                                          </p:stCondLst>
                                        </p:cTn>
                                        <p:tgtEl>
                                          <p:spTgt spid="7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8"/>
                                        </p:tgtEl>
                                        <p:attrNameLst>
                                          <p:attrName>style.visibility</p:attrName>
                                        </p:attrNameLst>
                                      </p:cBhvr>
                                      <p:to>
                                        <p:strVal val="visible"/>
                                      </p:to>
                                    </p:set>
                                    <p:anim calcmode="lin" valueType="num">
                                      <p:cBhvr additive="base">
                                        <p:cTn dur="500"/>
                                        <p:tgtEl>
                                          <p:spTgt spid="808"/>
                                        </p:tgtEl>
                                        <p:attrNameLst>
                                          <p:attrName>ppt_x</p:attrName>
                                        </p:attrNameLst>
                                      </p:cBhvr>
                                      <p:tavLst>
                                        <p:tav fmla="" tm="0">
                                          <p:val>
                                            <p:strVal val="#ppt_x-1"/>
                                          </p:val>
                                        </p:tav>
                                        <p:tav fmla="" tm="100000">
                                          <p:val>
                                            <p:strVal val="#ppt_x"/>
                                          </p:val>
                                        </p:tav>
                                      </p:tavLst>
                                    </p:anim>
                                  </p:childTnLst>
                                </p:cTn>
                              </p:par>
                              <p:par>
                                <p:cTn fill="hold" nodeType="withEffect" presetClass="exit" presetID="10" presetSubtype="0">
                                  <p:stCondLst>
                                    <p:cond delay="0"/>
                                  </p:stCondLst>
                                  <p:childTnLst>
                                    <p:animEffect filter="fade" transition="out">
                                      <p:cBhvr>
                                        <p:cTn dur="500"/>
                                        <p:tgtEl>
                                          <p:spTgt spid="809"/>
                                        </p:tgtEl>
                                      </p:cBhvr>
                                    </p:animEffect>
                                    <p:set>
                                      <p:cBhvr>
                                        <p:cTn dur="1" fill="hold">
                                          <p:stCondLst>
                                            <p:cond delay="500"/>
                                          </p:stCondLst>
                                        </p:cTn>
                                        <p:tgtEl>
                                          <p:spTgt spid="8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11"/>
                                        </p:tgtEl>
                                        <p:attrNameLst>
                                          <p:attrName>style.visibility</p:attrName>
                                        </p:attrNameLst>
                                      </p:cBhvr>
                                      <p:to>
                                        <p:strVal val="visible"/>
                                      </p:to>
                                    </p:set>
                                    <p:anim calcmode="lin" valueType="num">
                                      <p:cBhvr additive="base">
                                        <p:cTn dur="500"/>
                                        <p:tgtEl>
                                          <p:spTgt spid="811"/>
                                        </p:tgtEl>
                                        <p:attrNameLst>
                                          <p:attrName>ppt_x</p:attrName>
                                        </p:attrNameLst>
                                      </p:cBhvr>
                                      <p:tavLst>
                                        <p:tav fmla="" tm="0">
                                          <p:val>
                                            <p:strVal val="#ppt_x+1"/>
                                          </p:val>
                                        </p:tav>
                                        <p:tav fmla="" tm="100000">
                                          <p:val>
                                            <p:strVal val="#ppt_x"/>
                                          </p:val>
                                        </p:tav>
                                      </p:tavLst>
                                    </p:anim>
                                  </p:childTnLst>
                                </p:cTn>
                              </p:par>
                              <p:par>
                                <p:cTn fill="hold" nodeType="withEffect" presetClass="exit" presetID="10" presetSubtype="0">
                                  <p:stCondLst>
                                    <p:cond delay="0"/>
                                  </p:stCondLst>
                                  <p:childTnLst>
                                    <p:animEffect filter="fade" transition="out">
                                      <p:cBhvr>
                                        <p:cTn dur="500"/>
                                        <p:tgtEl>
                                          <p:spTgt spid="808"/>
                                        </p:tgtEl>
                                      </p:cBhvr>
                                    </p:animEffect>
                                    <p:set>
                                      <p:cBhvr>
                                        <p:cTn dur="1" fill="hold">
                                          <p:stCondLst>
                                            <p:cond delay="500"/>
                                          </p:stCondLst>
                                        </p:cTn>
                                        <p:tgtEl>
                                          <p:spTgt spid="80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1500"/>
                                  </p:stCondLst>
                                  <p:childTnLst>
                                    <p:set>
                                      <p:cBhvr>
                                        <p:cTn dur="1" fill="hold">
                                          <p:stCondLst>
                                            <p:cond delay="0"/>
                                          </p:stCondLst>
                                        </p:cTn>
                                        <p:tgtEl>
                                          <p:spTgt spid="812"/>
                                        </p:tgtEl>
                                        <p:attrNameLst>
                                          <p:attrName>style.visibility</p:attrName>
                                        </p:attrNameLst>
                                      </p:cBhvr>
                                      <p:to>
                                        <p:strVal val="visible"/>
                                      </p:to>
                                    </p:set>
                                    <p:animEffect filter="fade" transition="in">
                                      <p:cBhvr>
                                        <p:cTn dur="500"/>
                                        <p:tgtEl>
                                          <p:spTgt spid="812"/>
                                        </p:tgtEl>
                                      </p:cBhvr>
                                    </p:animEffect>
                                  </p:childTnLst>
                                </p:cTn>
                              </p:par>
                              <p:par>
                                <p:cTn fill="hold" nodeType="withEffect" presetClass="exit" presetID="10" presetSubtype="0">
                                  <p:stCondLst>
                                    <p:cond delay="0"/>
                                  </p:stCondLst>
                                  <p:childTnLst>
                                    <p:animEffect filter="fade" transition="out">
                                      <p:cBhvr>
                                        <p:cTn dur="500"/>
                                        <p:tgtEl>
                                          <p:spTgt spid="751"/>
                                        </p:tgtEl>
                                      </p:cBhvr>
                                    </p:animEffect>
                                    <p:set>
                                      <p:cBhvr>
                                        <p:cTn dur="1" fill="hold">
                                          <p:stCondLst>
                                            <p:cond delay="500"/>
                                          </p:stCondLst>
                                        </p:cTn>
                                        <p:tgtEl>
                                          <p:spTgt spid="7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500"/>
                                        <p:tgtEl>
                                          <p:spTgt spid="813"/>
                                        </p:tgtEl>
                                      </p:cBhvr>
                                    </p:animEffect>
                                  </p:childTnLst>
                                </p:cTn>
                              </p:par>
                              <p:par>
                                <p:cTn fill="hold" nodeType="withEffect" presetClass="exit" presetID="10" presetSubtype="0">
                                  <p:stCondLst>
                                    <p:cond delay="0"/>
                                  </p:stCondLst>
                                  <p:childTnLst>
                                    <p:animEffect filter="fade" transition="out">
                                      <p:cBhvr>
                                        <p:cTn dur="500"/>
                                        <p:tgtEl>
                                          <p:spTgt spid="812"/>
                                        </p:tgtEl>
                                      </p:cBhvr>
                                    </p:animEffect>
                                    <p:set>
                                      <p:cBhvr>
                                        <p:cTn dur="1" fill="hold">
                                          <p:stCondLst>
                                            <p:cond delay="500"/>
                                          </p:stCondLst>
                                        </p:cTn>
                                        <p:tgtEl>
                                          <p:spTgt spid="8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810"/>
                                        </p:tgtEl>
                                      </p:cBhvr>
                                    </p:animEffect>
                                    <p:set>
                                      <p:cBhvr>
                                        <p:cTn dur="1" fill="hold">
                                          <p:stCondLst>
                                            <p:cond delay="500"/>
                                          </p:stCondLst>
                                        </p:cTn>
                                        <p:tgtEl>
                                          <p:spTgt spid="8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500"/>
                                        <p:tgtEl>
                                          <p:spTgt spid="814"/>
                                        </p:tgtEl>
                                      </p:cBhvr>
                                    </p:animEffect>
                                  </p:childTnLst>
                                </p:cTn>
                              </p:par>
                              <p:par>
                                <p:cTn fill="hold" nodeType="withEffect" presetClass="exit" presetID="10" presetSubtype="0">
                                  <p:stCondLst>
                                    <p:cond delay="0"/>
                                  </p:stCondLst>
                                  <p:childTnLst>
                                    <p:animEffect filter="fade" transition="out">
                                      <p:cBhvr>
                                        <p:cTn dur="500"/>
                                        <p:tgtEl>
                                          <p:spTgt spid="811"/>
                                        </p:tgtEl>
                                      </p:cBhvr>
                                    </p:animEffect>
                                    <p:set>
                                      <p:cBhvr>
                                        <p:cTn dur="1" fill="hold">
                                          <p:stCondLst>
                                            <p:cond delay="500"/>
                                          </p:stCondLst>
                                        </p:cTn>
                                        <p:tgtEl>
                                          <p:spTgt spid="8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Shape 822"/>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Other Demand Elasticities</a:t>
            </a:r>
          </a:p>
        </p:txBody>
      </p:sp>
      <p:sp>
        <p:nvSpPr>
          <p:cNvPr id="823" name="Shape 823"/>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Income Elasticity of Demand </a:t>
            </a:r>
          </a:p>
          <a:p>
            <a:pPr indent="-285750" lvl="1" marL="742950" marR="0" rtl="0" algn="l">
              <a:lnSpc>
                <a:spcPct val="100000"/>
              </a:lnSpc>
              <a:spcBef>
                <a:spcPts val="560"/>
              </a:spcBef>
              <a:spcAft>
                <a:spcPts val="0"/>
              </a:spcAft>
              <a:buClr>
                <a:srgbClr val="008000"/>
              </a:buClr>
              <a:buSzPct val="100000"/>
              <a:buFont typeface="Times New Roman"/>
              <a:buChar char="•"/>
            </a:pPr>
            <a:r>
              <a:rPr b="0" i="1" lang="en-US" sz="2800" u="none" cap="none" strike="noStrike">
                <a:solidFill>
                  <a:srgbClr val="008000"/>
                </a:solidFill>
                <a:latin typeface="Times New Roman"/>
                <a:ea typeface="Times New Roman"/>
                <a:cs typeface="Times New Roman"/>
                <a:sym typeface="Times New Roman"/>
              </a:rPr>
              <a:t>Income elasticity of demand</a:t>
            </a:r>
            <a:r>
              <a:rPr b="0" i="0" lang="en-US" sz="2800" u="none" cap="none" strike="noStrike">
                <a:solidFill>
                  <a:schemeClr val="dk1"/>
                </a:solidFill>
                <a:latin typeface="Times New Roman"/>
                <a:ea typeface="Times New Roman"/>
                <a:cs typeface="Times New Roman"/>
                <a:sym typeface="Times New Roman"/>
              </a:rPr>
              <a:t> measures how much the quantity demanded of a good responds to a change in consumers’ income. </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It is computed as the percentage change in the quantity demanded divided by the percentage change in income.</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Shape 828"/>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 Other Demand Elasticities</a:t>
            </a:r>
          </a:p>
        </p:txBody>
      </p:sp>
      <p:sp>
        <p:nvSpPr>
          <p:cNvPr id="829" name="Shape 829"/>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Computing Income Elasticity</a:t>
            </a:r>
          </a:p>
        </p:txBody>
      </p:sp>
      <p:pic>
        <p:nvPicPr>
          <p:cNvPr descr="S28Picture 3892053" id="830" name="Shape 830"/>
          <p:cNvPicPr preferRelativeResize="0"/>
          <p:nvPr/>
        </p:nvPicPr>
        <p:blipFill rotWithShape="1">
          <a:blip r:embed="rId3">
            <a:alphaModFix/>
          </a:blip>
          <a:srcRect b="0" l="0" r="0" t="0"/>
          <a:stretch/>
        </p:blipFill>
        <p:spPr>
          <a:xfrm>
            <a:off x="876300" y="2527300"/>
            <a:ext cx="7772400" cy="1778000"/>
          </a:xfrm>
          <a:prstGeom prst="rect">
            <a:avLst/>
          </a:prstGeom>
          <a:noFill/>
          <a:ln>
            <a:noFill/>
          </a:ln>
        </p:spPr>
      </p:pic>
      <p:sp>
        <p:nvSpPr>
          <p:cNvPr id="831" name="Shape 831"/>
          <p:cNvSpPr txBox="1"/>
          <p:nvPr/>
        </p:nvSpPr>
        <p:spPr>
          <a:xfrm>
            <a:off x="1520825" y="4652962"/>
            <a:ext cx="6516687" cy="1373187"/>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2800" u="none">
                <a:solidFill>
                  <a:schemeClr val="dk1"/>
                </a:solidFill>
                <a:latin typeface="Arial"/>
                <a:ea typeface="Arial"/>
                <a:cs typeface="Arial"/>
                <a:sym typeface="Arial"/>
              </a:rPr>
              <a:t>Remember, all elasticities are measured by dividing one percentage change by another</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1000"/>
                                  </p:stCondLst>
                                  <p:childTnLst>
                                    <p:set>
                                      <p:cBhvr>
                                        <p:cTn dur="1" fill="hold">
                                          <p:stCondLst>
                                            <p:cond delay="0"/>
                                          </p:stCondLst>
                                        </p:cTn>
                                        <p:tgtEl>
                                          <p:spTgt spid="8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5" name="Shape 835"/>
        <p:cNvGrpSpPr/>
        <p:nvPr/>
      </p:nvGrpSpPr>
      <p:grpSpPr>
        <a:xfrm>
          <a:off x="0" y="0"/>
          <a:ext cx="0" cy="0"/>
          <a:chOff x="0" y="0"/>
          <a:chExt cx="0" cy="0"/>
        </a:xfrm>
      </p:grpSpPr>
      <p:sp>
        <p:nvSpPr>
          <p:cNvPr id="836" name="Shape 836"/>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Other Demand Elasticities </a:t>
            </a:r>
          </a:p>
        </p:txBody>
      </p:sp>
      <p:sp>
        <p:nvSpPr>
          <p:cNvPr id="837" name="Shape 837"/>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Income Elasticity</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Types of Goods</a:t>
            </a:r>
          </a:p>
          <a:p>
            <a:pPr indent="-228600" lvl="2" marL="11430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Normal Goods</a:t>
            </a:r>
          </a:p>
          <a:p>
            <a:pPr indent="-228600" lvl="2" marL="11430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Inferior Goods</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Higher income raises the quantity demanded for normal goods but lowers the quantity demanded for inferior goods. </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Shape 842"/>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Other Demand Elasticities </a:t>
            </a:r>
          </a:p>
        </p:txBody>
      </p:sp>
      <p:sp>
        <p:nvSpPr>
          <p:cNvPr id="843" name="Shape 843"/>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Income Elasticity</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Goods consumers regard as necessities tend to be income inelastic</a:t>
            </a:r>
          </a:p>
          <a:p>
            <a:pPr indent="-228600" lvl="2" marL="11430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Examples include food, fuel, clothing, utilities, and medical services.</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Goods consumers regard as luxuries tend to be income elastic.</a:t>
            </a:r>
          </a:p>
          <a:p>
            <a:pPr indent="-228600" lvl="2" marL="11430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Examples include sports cars, furs, and expensive foods.</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The Price Elasticity of Demand and Its Determinants</a:t>
            </a:r>
          </a:p>
        </p:txBody>
      </p:sp>
      <p:sp>
        <p:nvSpPr>
          <p:cNvPr id="248" name="Shape 248"/>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Availability of Close Substitutes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Necessities versus Luxuries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Definition of the Market</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Time Horizon</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Shape 848"/>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Other Demand Elasticities</a:t>
            </a:r>
          </a:p>
        </p:txBody>
      </p:sp>
      <p:sp>
        <p:nvSpPr>
          <p:cNvPr id="849" name="Shape 849"/>
          <p:cNvSpPr txBox="1"/>
          <p:nvPr>
            <p:ph idx="1" type="body"/>
          </p:nvPr>
        </p:nvSpPr>
        <p:spPr>
          <a:xfrm>
            <a:off x="381000" y="1447800"/>
            <a:ext cx="8518524"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rgbClr val="008000"/>
              </a:buClr>
              <a:buSzPct val="100000"/>
              <a:buFont typeface="Times New Roman"/>
              <a:buChar char="•"/>
            </a:pPr>
            <a:r>
              <a:rPr b="0" i="1" lang="en-US" sz="2800" u="none" cap="none" strike="noStrike">
                <a:solidFill>
                  <a:srgbClr val="008000"/>
                </a:solidFill>
                <a:latin typeface="Times New Roman"/>
                <a:ea typeface="Times New Roman"/>
                <a:cs typeface="Times New Roman"/>
                <a:sym typeface="Times New Roman"/>
              </a:rPr>
              <a:t>Cross-price elasticity of demand</a:t>
            </a:r>
          </a:p>
          <a:p>
            <a:pPr indent="-285750" lvl="1" marL="74295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A measure of how much the quantity demanded of one good responds to a change in the price of another good, computed as the percentage change in quantity demanded of the first good divided by the percentage change in the price of the second good</a:t>
            </a:r>
          </a:p>
        </p:txBody>
      </p:sp>
      <p:pic>
        <p:nvPicPr>
          <p:cNvPr descr="S31Picture 6723311" id="850" name="Shape 850"/>
          <p:cNvPicPr preferRelativeResize="0"/>
          <p:nvPr/>
        </p:nvPicPr>
        <p:blipFill rotWithShape="1">
          <a:blip r:embed="rId3">
            <a:alphaModFix/>
          </a:blip>
          <a:srcRect b="0" l="0" r="0" t="0"/>
          <a:stretch/>
        </p:blipFill>
        <p:spPr>
          <a:xfrm>
            <a:off x="673100" y="4025900"/>
            <a:ext cx="7785100" cy="647700"/>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Shape 855"/>
          <p:cNvSpPr txBox="1"/>
          <p:nvPr>
            <p:ph type="title"/>
          </p:nvPr>
        </p:nvSpPr>
        <p:spPr>
          <a:xfrm>
            <a:off x="381000" y="609600"/>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i="0" lang="en-US" sz="4000" u="none" cap="none" strike="noStrike">
                <a:solidFill>
                  <a:schemeClr val="dk2"/>
                </a:solidFill>
                <a:latin typeface="Times New Roman"/>
                <a:ea typeface="Times New Roman"/>
                <a:cs typeface="Times New Roman"/>
                <a:sym typeface="Times New Roman"/>
              </a:rPr>
              <a:t>THE ELASTICITY OF SUPPLY</a:t>
            </a:r>
          </a:p>
        </p:txBody>
      </p:sp>
      <p:sp>
        <p:nvSpPr>
          <p:cNvPr id="856" name="Shape 856"/>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rgbClr val="00CC00"/>
              </a:buClr>
              <a:buSzPct val="100000"/>
              <a:buFont typeface="Times New Roman"/>
              <a:buChar char="•"/>
            </a:pPr>
            <a:r>
              <a:rPr b="0" i="1" lang="en-US" sz="3200" u="none" cap="none" strike="noStrike">
                <a:solidFill>
                  <a:srgbClr val="008000"/>
                </a:solidFill>
                <a:latin typeface="Times New Roman"/>
                <a:ea typeface="Times New Roman"/>
                <a:cs typeface="Times New Roman"/>
                <a:sym typeface="Times New Roman"/>
              </a:rPr>
              <a:t>Price elasticity of supply</a:t>
            </a:r>
            <a:r>
              <a:rPr b="0" i="0" lang="en-US" sz="3200" u="none" cap="none" strike="noStrike">
                <a:solidFill>
                  <a:schemeClr val="dk1"/>
                </a:solidFill>
                <a:latin typeface="Times New Roman"/>
                <a:ea typeface="Times New Roman"/>
                <a:cs typeface="Times New Roman"/>
                <a:sym typeface="Times New Roman"/>
              </a:rPr>
              <a:t> is a measure of how much the quantity supplied of a good responds to a change in the price of that good.</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Price elasticity of supply is the percentage change in quantity supplied resulting from a percentage change in price.</a:t>
            </a:r>
          </a:p>
          <a:p>
            <a:pPr indent="-342900" lvl="0" marL="342900" marR="0" rtl="0" algn="l">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5 The Price Elasticity of Supply</a:t>
            </a:r>
          </a:p>
        </p:txBody>
      </p:sp>
      <p:sp>
        <p:nvSpPr>
          <p:cNvPr id="862" name="Shape 862"/>
          <p:cNvSpPr txBox="1"/>
          <p:nvPr/>
        </p:nvSpPr>
        <p:spPr>
          <a:xfrm>
            <a:off x="2043111" y="1911350"/>
            <a:ext cx="5322887" cy="3335336"/>
          </a:xfrm>
          <a:prstGeom prst="rect">
            <a:avLst/>
          </a:prstGeom>
          <a:solidFill>
            <a:srgbClr val="F3F6F9"/>
          </a:solidFill>
          <a:ln cap="flat" cmpd="sng" w="2381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63" name="Shape 863"/>
          <p:cNvSpPr txBox="1"/>
          <p:nvPr/>
        </p:nvSpPr>
        <p:spPr>
          <a:xfrm>
            <a:off x="2043111" y="1911350"/>
            <a:ext cx="5322887" cy="3335336"/>
          </a:xfrm>
          <a:prstGeom prst="rect">
            <a:avLst/>
          </a:prstGeom>
          <a:solidFill>
            <a:srgbClr val="F2F4F8"/>
          </a:solidFill>
          <a:ln cap="flat" cmpd="sng" w="21590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64" name="Shape 864"/>
          <p:cNvSpPr txBox="1"/>
          <p:nvPr/>
        </p:nvSpPr>
        <p:spPr>
          <a:xfrm>
            <a:off x="2043111" y="1911350"/>
            <a:ext cx="5322887" cy="3335336"/>
          </a:xfrm>
          <a:prstGeom prst="rect">
            <a:avLst/>
          </a:prstGeom>
          <a:solidFill>
            <a:srgbClr val="F1F4F7"/>
          </a:solidFill>
          <a:ln cap="flat" cmpd="sng" w="1952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65" name="Shape 865"/>
          <p:cNvSpPr txBox="1"/>
          <p:nvPr/>
        </p:nvSpPr>
        <p:spPr>
          <a:xfrm>
            <a:off x="2043111" y="1911350"/>
            <a:ext cx="5322887" cy="3335336"/>
          </a:xfrm>
          <a:prstGeom prst="rect">
            <a:avLst/>
          </a:prstGeom>
          <a:solidFill>
            <a:srgbClr val="F0F2F5"/>
          </a:solidFill>
          <a:ln cap="flat" cmpd="sng" w="17302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66" name="Shape 866"/>
          <p:cNvSpPr txBox="1"/>
          <p:nvPr/>
        </p:nvSpPr>
        <p:spPr>
          <a:xfrm>
            <a:off x="2043111" y="1911350"/>
            <a:ext cx="5322887" cy="3335336"/>
          </a:xfrm>
          <a:prstGeom prst="rect">
            <a:avLst/>
          </a:prstGeom>
          <a:solidFill>
            <a:srgbClr val="EEF1F4"/>
          </a:solidFill>
          <a:ln cap="flat" cmpd="sng" w="1508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67" name="Shape 867"/>
          <p:cNvSpPr txBox="1"/>
          <p:nvPr/>
        </p:nvSpPr>
        <p:spPr>
          <a:xfrm>
            <a:off x="2043111" y="1911350"/>
            <a:ext cx="5322887" cy="3335336"/>
          </a:xfrm>
          <a:prstGeom prst="rect">
            <a:avLst/>
          </a:prstGeom>
          <a:solidFill>
            <a:srgbClr val="EDEFF3"/>
          </a:solidFill>
          <a:ln cap="flat" cmpd="sng" w="1301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68" name="Shape 868"/>
          <p:cNvSpPr txBox="1"/>
          <p:nvPr/>
        </p:nvSpPr>
        <p:spPr>
          <a:xfrm>
            <a:off x="2043111" y="1911350"/>
            <a:ext cx="5322887" cy="3335336"/>
          </a:xfrm>
          <a:prstGeom prst="rect">
            <a:avLst/>
          </a:prstGeom>
          <a:solidFill>
            <a:srgbClr val="EBEEF2"/>
          </a:solidFill>
          <a:ln cap="flat" cmpd="sng" w="1079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69" name="Shape 869"/>
          <p:cNvSpPr txBox="1"/>
          <p:nvPr/>
        </p:nvSpPr>
        <p:spPr>
          <a:xfrm>
            <a:off x="2043111" y="1911350"/>
            <a:ext cx="5322887" cy="3335336"/>
          </a:xfrm>
          <a:prstGeom prst="rect">
            <a:avLst/>
          </a:prstGeom>
          <a:solidFill>
            <a:srgbClr val="EAECF1"/>
          </a:solidFill>
          <a:ln cap="flat" cmpd="sng" w="8730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70" name="Shape 870"/>
          <p:cNvSpPr txBox="1"/>
          <p:nvPr/>
        </p:nvSpPr>
        <p:spPr>
          <a:xfrm>
            <a:off x="2043111" y="1911350"/>
            <a:ext cx="5322887" cy="3335336"/>
          </a:xfrm>
          <a:prstGeom prst="rect">
            <a:avLst/>
          </a:prstGeom>
          <a:solidFill>
            <a:srgbClr val="E9EBF0"/>
          </a:solidFill>
          <a:ln cap="flat" cmpd="sng" w="6507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71" name="Shape 871"/>
          <p:cNvSpPr txBox="1"/>
          <p:nvPr/>
        </p:nvSpPr>
        <p:spPr>
          <a:xfrm>
            <a:off x="2043111" y="1911350"/>
            <a:ext cx="5322887" cy="3335336"/>
          </a:xfrm>
          <a:prstGeom prst="rect">
            <a:avLst/>
          </a:prstGeom>
          <a:solidFill>
            <a:srgbClr val="E7EAEF"/>
          </a:solidFill>
          <a:ln cap="flat" cmpd="sng" w="428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72" name="Shape 872"/>
          <p:cNvSpPr txBox="1"/>
          <p:nvPr/>
        </p:nvSpPr>
        <p:spPr>
          <a:xfrm>
            <a:off x="2043111" y="1911350"/>
            <a:ext cx="5322887" cy="3335336"/>
          </a:xfrm>
          <a:prstGeom prst="rect">
            <a:avLst/>
          </a:prstGeom>
          <a:solidFill>
            <a:srgbClr val="E6E9EF"/>
          </a:solidFill>
          <a:ln cap="flat" cmpd="sng" w="222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73" name="Shape 873"/>
          <p:cNvSpPr txBox="1"/>
          <p:nvPr/>
        </p:nvSpPr>
        <p:spPr>
          <a:xfrm>
            <a:off x="1935161" y="1831975"/>
            <a:ext cx="5322887" cy="3316287"/>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74" name="Shape 874"/>
          <p:cNvSpPr/>
          <p:nvPr/>
        </p:nvSpPr>
        <p:spPr>
          <a:xfrm>
            <a:off x="1935161" y="1831975"/>
            <a:ext cx="5322887" cy="3316287"/>
          </a:xfrm>
          <a:custGeom>
            <a:pathLst>
              <a:path extrusionOk="0" h="120000" w="120000">
                <a:moveTo>
                  <a:pt x="0" y="0"/>
                </a:moveTo>
                <a:lnTo>
                  <a:pt x="0" y="120000"/>
                </a:lnTo>
                <a:lnTo>
                  <a:pt x="120000" y="120000"/>
                </a:lnTo>
              </a:path>
            </a:pathLst>
          </a:custGeom>
          <a:noFill/>
          <a:ln cap="flat" cmpd="sng" w="222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875" name="Shape 875"/>
          <p:cNvCxnSpPr/>
          <p:nvPr/>
        </p:nvCxnSpPr>
        <p:spPr>
          <a:xfrm>
            <a:off x="1781175" y="3003550"/>
            <a:ext cx="4762" cy="315912"/>
          </a:xfrm>
          <a:prstGeom prst="straightConnector1">
            <a:avLst/>
          </a:prstGeom>
          <a:noFill/>
          <a:ln cap="flat" cmpd="sng" w="22225">
            <a:solidFill>
              <a:srgbClr val="000000"/>
            </a:solidFill>
            <a:prstDash val="solid"/>
            <a:miter lim="8000"/>
            <a:headEnd len="med" w="med" type="stealth"/>
            <a:tailEnd len="med" w="med" type="none"/>
          </a:ln>
        </p:spPr>
      </p:cxnSp>
      <p:sp>
        <p:nvSpPr>
          <p:cNvPr id="876" name="Shape 876"/>
          <p:cNvSpPr txBox="1"/>
          <p:nvPr/>
        </p:nvSpPr>
        <p:spPr>
          <a:xfrm>
            <a:off x="2198686" y="1365250"/>
            <a:ext cx="4979987"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(a) Perfectly Inelastic Supply: Elasticity Equals 0</a:t>
            </a:r>
          </a:p>
        </p:txBody>
      </p:sp>
      <p:grpSp>
        <p:nvGrpSpPr>
          <p:cNvPr id="877" name="Shape 877"/>
          <p:cNvGrpSpPr/>
          <p:nvPr/>
        </p:nvGrpSpPr>
        <p:grpSpPr>
          <a:xfrm>
            <a:off x="1609725" y="2760661"/>
            <a:ext cx="3354387" cy="258762"/>
            <a:chOff x="1609725" y="2760661"/>
            <a:chExt cx="3354387" cy="258762"/>
          </a:xfrm>
        </p:grpSpPr>
        <p:cxnSp>
          <p:nvCxnSpPr>
            <p:cNvPr id="878" name="Shape 878"/>
            <p:cNvCxnSpPr/>
            <p:nvPr/>
          </p:nvCxnSpPr>
          <p:spPr>
            <a:xfrm flipH="1">
              <a:off x="1935162" y="2903536"/>
              <a:ext cx="3028949" cy="1587"/>
            </a:xfrm>
            <a:prstGeom prst="straightConnector1">
              <a:avLst/>
            </a:prstGeom>
            <a:noFill/>
            <a:ln cap="flat" cmpd="sng" w="22225">
              <a:solidFill>
                <a:schemeClr val="dk1"/>
              </a:solidFill>
              <a:prstDash val="solid"/>
              <a:miter lim="8000"/>
              <a:headEnd len="med" w="med" type="none"/>
              <a:tailEnd len="med" w="med" type="none"/>
            </a:ln>
          </p:spPr>
        </p:cxnSp>
        <p:sp>
          <p:nvSpPr>
            <p:cNvPr id="879" name="Shape 879"/>
            <p:cNvSpPr txBox="1"/>
            <p:nvPr/>
          </p:nvSpPr>
          <p:spPr>
            <a:xfrm>
              <a:off x="1609725" y="2760661"/>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$5</a:t>
              </a:r>
            </a:p>
          </p:txBody>
        </p:sp>
      </p:grpSp>
      <p:grpSp>
        <p:nvGrpSpPr>
          <p:cNvPr id="880" name="Shape 880"/>
          <p:cNvGrpSpPr/>
          <p:nvPr/>
        </p:nvGrpSpPr>
        <p:grpSpPr>
          <a:xfrm>
            <a:off x="1730375" y="3294062"/>
            <a:ext cx="3233737" cy="258762"/>
            <a:chOff x="1730375" y="3294062"/>
            <a:chExt cx="3233737" cy="258762"/>
          </a:xfrm>
        </p:grpSpPr>
        <p:cxnSp>
          <p:nvCxnSpPr>
            <p:cNvPr id="881" name="Shape 881"/>
            <p:cNvCxnSpPr/>
            <p:nvPr/>
          </p:nvCxnSpPr>
          <p:spPr>
            <a:xfrm flipH="1">
              <a:off x="1935162" y="3340100"/>
              <a:ext cx="3028949" cy="1587"/>
            </a:xfrm>
            <a:prstGeom prst="straightConnector1">
              <a:avLst/>
            </a:prstGeom>
            <a:noFill/>
            <a:ln cap="flat" cmpd="sng" w="22225">
              <a:solidFill>
                <a:schemeClr val="dk1"/>
              </a:solidFill>
              <a:prstDash val="solid"/>
              <a:miter lim="8000"/>
              <a:headEnd len="med" w="med" type="none"/>
              <a:tailEnd len="med" w="med" type="none"/>
            </a:ln>
          </p:spPr>
        </p:cxnSp>
        <p:sp>
          <p:nvSpPr>
            <p:cNvPr id="882" name="Shape 882"/>
            <p:cNvSpPr txBox="1"/>
            <p:nvPr/>
          </p:nvSpPr>
          <p:spPr>
            <a:xfrm>
              <a:off x="1730375" y="3294062"/>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grpSp>
      <p:grpSp>
        <p:nvGrpSpPr>
          <p:cNvPr id="883" name="Shape 883"/>
          <p:cNvGrpSpPr/>
          <p:nvPr/>
        </p:nvGrpSpPr>
        <p:grpSpPr>
          <a:xfrm>
            <a:off x="4964112" y="2097086"/>
            <a:ext cx="909636" cy="3051175"/>
            <a:chOff x="4964112" y="2097086"/>
            <a:chExt cx="909636" cy="3051175"/>
          </a:xfrm>
        </p:grpSpPr>
        <p:cxnSp>
          <p:nvCxnSpPr>
            <p:cNvPr id="884" name="Shape 884"/>
            <p:cNvCxnSpPr/>
            <p:nvPr/>
          </p:nvCxnSpPr>
          <p:spPr>
            <a:xfrm flipH="1" rot="10800000">
              <a:off x="4964112" y="2149475"/>
              <a:ext cx="1587" cy="2998786"/>
            </a:xfrm>
            <a:prstGeom prst="straightConnector1">
              <a:avLst/>
            </a:prstGeom>
            <a:noFill/>
            <a:ln cap="flat" cmpd="sng" w="65075">
              <a:solidFill>
                <a:srgbClr val="004C9F"/>
              </a:solidFill>
              <a:prstDash val="solid"/>
              <a:miter lim="8000"/>
              <a:headEnd len="med" w="med" type="none"/>
              <a:tailEnd len="med" w="med" type="none"/>
            </a:ln>
          </p:spPr>
        </p:cxnSp>
        <p:sp>
          <p:nvSpPr>
            <p:cNvPr id="885" name="Shape 885"/>
            <p:cNvSpPr txBox="1"/>
            <p:nvPr/>
          </p:nvSpPr>
          <p:spPr>
            <a:xfrm>
              <a:off x="5059362" y="2097086"/>
              <a:ext cx="814386"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sp>
        <p:nvSpPr>
          <p:cNvPr id="886" name="Shape 886"/>
          <p:cNvSpPr txBox="1"/>
          <p:nvPr/>
        </p:nvSpPr>
        <p:spPr>
          <a:xfrm>
            <a:off x="6340475" y="5230812"/>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sp>
        <p:nvSpPr>
          <p:cNvPr id="887" name="Shape 887"/>
          <p:cNvSpPr txBox="1"/>
          <p:nvPr/>
        </p:nvSpPr>
        <p:spPr>
          <a:xfrm>
            <a:off x="4770437" y="5230812"/>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sp>
        <p:nvSpPr>
          <p:cNvPr id="888" name="Shape 888"/>
          <p:cNvSpPr txBox="1"/>
          <p:nvPr/>
        </p:nvSpPr>
        <p:spPr>
          <a:xfrm>
            <a:off x="1714500" y="5275262"/>
            <a:ext cx="238124"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grpSp>
        <p:nvGrpSpPr>
          <p:cNvPr id="889" name="Shape 889"/>
          <p:cNvGrpSpPr/>
          <p:nvPr/>
        </p:nvGrpSpPr>
        <p:grpSpPr>
          <a:xfrm>
            <a:off x="571500" y="3201987"/>
            <a:ext cx="1233487" cy="1230311"/>
            <a:chOff x="571500" y="3201987"/>
            <a:chExt cx="1233487" cy="1230311"/>
          </a:xfrm>
        </p:grpSpPr>
        <p:cxnSp>
          <p:nvCxnSpPr>
            <p:cNvPr id="890" name="Shape 890"/>
            <p:cNvCxnSpPr/>
            <p:nvPr/>
          </p:nvCxnSpPr>
          <p:spPr>
            <a:xfrm flipH="1" rot="10800000">
              <a:off x="1263650" y="3201987"/>
              <a:ext cx="433386" cy="476249"/>
            </a:xfrm>
            <a:prstGeom prst="straightConnector1">
              <a:avLst/>
            </a:prstGeom>
            <a:noFill/>
            <a:ln cap="flat" cmpd="sng" w="22225">
              <a:solidFill>
                <a:srgbClr val="000000"/>
              </a:solidFill>
              <a:prstDash val="solid"/>
              <a:miter lim="8000"/>
              <a:headEnd len="med" w="med" type="none"/>
              <a:tailEnd len="med" w="med" type="none"/>
            </a:ln>
          </p:spPr>
        </p:cxnSp>
        <p:grpSp>
          <p:nvGrpSpPr>
            <p:cNvPr id="891" name="Shape 891"/>
            <p:cNvGrpSpPr/>
            <p:nvPr/>
          </p:nvGrpSpPr>
          <p:grpSpPr>
            <a:xfrm>
              <a:off x="571500" y="3598862"/>
              <a:ext cx="1233487" cy="833436"/>
              <a:chOff x="571500" y="3598862"/>
              <a:chExt cx="1233487" cy="833436"/>
            </a:xfrm>
          </p:grpSpPr>
          <p:sp>
            <p:nvSpPr>
              <p:cNvPr id="892" name="Shape 892"/>
              <p:cNvSpPr txBox="1"/>
              <p:nvPr/>
            </p:nvSpPr>
            <p:spPr>
              <a:xfrm>
                <a:off x="571500" y="3598862"/>
                <a:ext cx="1233487" cy="833436"/>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893" name="Shape 893"/>
              <p:cNvSpPr txBox="1"/>
              <p:nvPr/>
            </p:nvSpPr>
            <p:spPr>
              <a:xfrm>
                <a:off x="641350" y="3613150"/>
                <a:ext cx="50641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An</a:t>
                </a:r>
              </a:p>
            </p:txBody>
          </p:sp>
          <p:sp>
            <p:nvSpPr>
              <p:cNvPr id="894" name="Shape 894"/>
              <p:cNvSpPr txBox="1"/>
              <p:nvPr/>
            </p:nvSpPr>
            <p:spPr>
              <a:xfrm>
                <a:off x="641350" y="3878262"/>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increase</a:t>
                </a:r>
              </a:p>
            </p:txBody>
          </p:sp>
          <p:sp>
            <p:nvSpPr>
              <p:cNvPr id="895" name="Shape 895"/>
              <p:cNvSpPr txBox="1"/>
              <p:nvPr/>
            </p:nvSpPr>
            <p:spPr>
              <a:xfrm>
                <a:off x="641350" y="4141787"/>
                <a:ext cx="10588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 price . . .</a:t>
                </a:r>
              </a:p>
            </p:txBody>
          </p:sp>
        </p:grpSp>
      </p:grpSp>
      <p:grpSp>
        <p:nvGrpSpPr>
          <p:cNvPr id="896" name="Shape 896"/>
          <p:cNvGrpSpPr/>
          <p:nvPr/>
        </p:nvGrpSpPr>
        <p:grpSpPr>
          <a:xfrm>
            <a:off x="2519361" y="5510212"/>
            <a:ext cx="4802186" cy="515937"/>
            <a:chOff x="2519361" y="5446712"/>
            <a:chExt cx="4802186" cy="515937"/>
          </a:xfrm>
        </p:grpSpPr>
        <p:cxnSp>
          <p:nvCxnSpPr>
            <p:cNvPr id="897" name="Shape 897"/>
            <p:cNvCxnSpPr/>
            <p:nvPr/>
          </p:nvCxnSpPr>
          <p:spPr>
            <a:xfrm flipH="1">
              <a:off x="4899025" y="5446712"/>
              <a:ext cx="107949" cy="277811"/>
            </a:xfrm>
            <a:prstGeom prst="straightConnector1">
              <a:avLst/>
            </a:prstGeom>
            <a:noFill/>
            <a:ln cap="flat" cmpd="sng" w="22225">
              <a:solidFill>
                <a:srgbClr val="000000"/>
              </a:solidFill>
              <a:prstDash val="solid"/>
              <a:miter lim="8000"/>
              <a:headEnd len="med" w="med" type="none"/>
              <a:tailEnd len="med" w="med" type="none"/>
            </a:ln>
          </p:spPr>
        </p:cxnSp>
        <p:grpSp>
          <p:nvGrpSpPr>
            <p:cNvPr id="898" name="Shape 898"/>
            <p:cNvGrpSpPr/>
            <p:nvPr/>
          </p:nvGrpSpPr>
          <p:grpSpPr>
            <a:xfrm>
              <a:off x="2519361" y="5645150"/>
              <a:ext cx="4802186" cy="317500"/>
              <a:chOff x="2519361" y="5645150"/>
              <a:chExt cx="4802186" cy="317500"/>
            </a:xfrm>
          </p:grpSpPr>
          <p:sp>
            <p:nvSpPr>
              <p:cNvPr id="899" name="Shape 899"/>
              <p:cNvSpPr txBox="1"/>
              <p:nvPr/>
            </p:nvSpPr>
            <p:spPr>
              <a:xfrm>
                <a:off x="2519361" y="5645150"/>
                <a:ext cx="4802186" cy="317500"/>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00" name="Shape 900"/>
              <p:cNvSpPr txBox="1"/>
              <p:nvPr/>
            </p:nvSpPr>
            <p:spPr>
              <a:xfrm>
                <a:off x="2568575" y="5668962"/>
                <a:ext cx="44703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 . . leaves the quantity supplied unchanged.</a:t>
                </a:r>
              </a:p>
            </p:txBody>
          </p:sp>
        </p:grpSp>
      </p:grpSp>
      <p:sp>
        <p:nvSpPr>
          <p:cNvPr id="901" name="Shape 901"/>
          <p:cNvSpPr txBox="1"/>
          <p:nvPr/>
        </p:nvSpPr>
        <p:spPr>
          <a:xfrm>
            <a:off x="1320800" y="1833561"/>
            <a:ext cx="53022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75"/>
                                        </p:tgtEl>
                                        <p:attrNameLst>
                                          <p:attrName>style.visibility</p:attrName>
                                        </p:attrNameLst>
                                      </p:cBhvr>
                                      <p:to>
                                        <p:strVal val="visible"/>
                                      </p:to>
                                    </p:set>
                                    <p:anim calcmode="lin" valueType="num">
                                      <p:cBhvr additive="base">
                                        <p:cTn dur="500"/>
                                        <p:tgtEl>
                                          <p:spTgt spid="875"/>
                                        </p:tgtEl>
                                        <p:attrNameLst>
                                          <p:attrName>ppt_w</p:attrName>
                                        </p:attrNameLst>
                                      </p:cBhvr>
                                      <p:tavLst>
                                        <p:tav fmla="" tm="0">
                                          <p:val>
                                            <p:strVal val="0"/>
                                          </p:val>
                                        </p:tav>
                                        <p:tav fmla="" tm="100000">
                                          <p:val>
                                            <p:strVal val="#ppt_w"/>
                                          </p:val>
                                        </p:tav>
                                      </p:tavLst>
                                    </p:anim>
                                    <p:anim calcmode="lin" valueType="num">
                                      <p:cBhvr additive="base">
                                        <p:cTn dur="500"/>
                                        <p:tgtEl>
                                          <p:spTgt spid="8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Shape 90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5 The Price Elasticity of Supply</a:t>
            </a:r>
          </a:p>
        </p:txBody>
      </p:sp>
      <p:sp>
        <p:nvSpPr>
          <p:cNvPr id="907" name="Shape 907"/>
          <p:cNvSpPr txBox="1"/>
          <p:nvPr/>
        </p:nvSpPr>
        <p:spPr>
          <a:xfrm>
            <a:off x="2266950" y="1911350"/>
            <a:ext cx="5322887" cy="3335336"/>
          </a:xfrm>
          <a:prstGeom prst="rect">
            <a:avLst/>
          </a:prstGeom>
          <a:solidFill>
            <a:srgbClr val="F3F6F9"/>
          </a:solidFill>
          <a:ln cap="flat" cmpd="sng" w="2381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08" name="Shape 908"/>
          <p:cNvSpPr txBox="1"/>
          <p:nvPr/>
        </p:nvSpPr>
        <p:spPr>
          <a:xfrm>
            <a:off x="2266950" y="1911350"/>
            <a:ext cx="5322887" cy="3335336"/>
          </a:xfrm>
          <a:prstGeom prst="rect">
            <a:avLst/>
          </a:prstGeom>
          <a:solidFill>
            <a:srgbClr val="F2F4F8"/>
          </a:solidFill>
          <a:ln cap="flat" cmpd="sng" w="21590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09" name="Shape 909"/>
          <p:cNvSpPr txBox="1"/>
          <p:nvPr/>
        </p:nvSpPr>
        <p:spPr>
          <a:xfrm>
            <a:off x="2266950" y="1911350"/>
            <a:ext cx="5322887" cy="3335336"/>
          </a:xfrm>
          <a:prstGeom prst="rect">
            <a:avLst/>
          </a:prstGeom>
          <a:solidFill>
            <a:srgbClr val="F1F4F7"/>
          </a:solidFill>
          <a:ln cap="flat" cmpd="sng" w="1952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10" name="Shape 910"/>
          <p:cNvSpPr txBox="1"/>
          <p:nvPr/>
        </p:nvSpPr>
        <p:spPr>
          <a:xfrm>
            <a:off x="2266950" y="1911350"/>
            <a:ext cx="5322887" cy="3335336"/>
          </a:xfrm>
          <a:prstGeom prst="rect">
            <a:avLst/>
          </a:prstGeom>
          <a:solidFill>
            <a:srgbClr val="F0F2F5"/>
          </a:solidFill>
          <a:ln cap="flat" cmpd="sng" w="17302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11" name="Shape 911"/>
          <p:cNvSpPr txBox="1"/>
          <p:nvPr/>
        </p:nvSpPr>
        <p:spPr>
          <a:xfrm>
            <a:off x="2266950" y="1911350"/>
            <a:ext cx="5322887" cy="3335336"/>
          </a:xfrm>
          <a:prstGeom prst="rect">
            <a:avLst/>
          </a:prstGeom>
          <a:solidFill>
            <a:srgbClr val="EEF1F4"/>
          </a:solidFill>
          <a:ln cap="flat" cmpd="sng" w="1508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12" name="Shape 912"/>
          <p:cNvSpPr txBox="1"/>
          <p:nvPr/>
        </p:nvSpPr>
        <p:spPr>
          <a:xfrm>
            <a:off x="2266950" y="1911350"/>
            <a:ext cx="5322887" cy="3335336"/>
          </a:xfrm>
          <a:prstGeom prst="rect">
            <a:avLst/>
          </a:prstGeom>
          <a:solidFill>
            <a:srgbClr val="EDEFF3"/>
          </a:solidFill>
          <a:ln cap="flat" cmpd="sng" w="1301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13" name="Shape 913"/>
          <p:cNvSpPr txBox="1"/>
          <p:nvPr/>
        </p:nvSpPr>
        <p:spPr>
          <a:xfrm>
            <a:off x="2266950" y="1911350"/>
            <a:ext cx="5322887" cy="3335336"/>
          </a:xfrm>
          <a:prstGeom prst="rect">
            <a:avLst/>
          </a:prstGeom>
          <a:solidFill>
            <a:srgbClr val="EBEEF2"/>
          </a:solidFill>
          <a:ln cap="flat" cmpd="sng" w="1079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14" name="Shape 914"/>
          <p:cNvSpPr txBox="1"/>
          <p:nvPr/>
        </p:nvSpPr>
        <p:spPr>
          <a:xfrm>
            <a:off x="2266950" y="1911350"/>
            <a:ext cx="5322887" cy="3335336"/>
          </a:xfrm>
          <a:prstGeom prst="rect">
            <a:avLst/>
          </a:prstGeom>
          <a:solidFill>
            <a:srgbClr val="EAECF1"/>
          </a:solidFill>
          <a:ln cap="flat" cmpd="sng" w="8730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15" name="Shape 915"/>
          <p:cNvSpPr txBox="1"/>
          <p:nvPr/>
        </p:nvSpPr>
        <p:spPr>
          <a:xfrm>
            <a:off x="2266950" y="1911350"/>
            <a:ext cx="5322887" cy="3335336"/>
          </a:xfrm>
          <a:prstGeom prst="rect">
            <a:avLst/>
          </a:prstGeom>
          <a:solidFill>
            <a:srgbClr val="E9EBF0"/>
          </a:solidFill>
          <a:ln cap="flat" cmpd="sng" w="6507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16" name="Shape 916"/>
          <p:cNvSpPr txBox="1"/>
          <p:nvPr/>
        </p:nvSpPr>
        <p:spPr>
          <a:xfrm>
            <a:off x="2266950" y="1911350"/>
            <a:ext cx="5322887" cy="3335336"/>
          </a:xfrm>
          <a:prstGeom prst="rect">
            <a:avLst/>
          </a:prstGeom>
          <a:solidFill>
            <a:srgbClr val="E7EAEF"/>
          </a:solidFill>
          <a:ln cap="flat" cmpd="sng" w="428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17" name="Shape 917"/>
          <p:cNvSpPr txBox="1"/>
          <p:nvPr/>
        </p:nvSpPr>
        <p:spPr>
          <a:xfrm>
            <a:off x="2266950" y="1911350"/>
            <a:ext cx="5322887" cy="3335336"/>
          </a:xfrm>
          <a:prstGeom prst="rect">
            <a:avLst/>
          </a:prstGeom>
          <a:solidFill>
            <a:srgbClr val="E6E9EF"/>
          </a:solidFill>
          <a:ln cap="flat" cmpd="sng" w="222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918" name="Shape 918"/>
          <p:cNvCxnSpPr/>
          <p:nvPr/>
        </p:nvCxnSpPr>
        <p:spPr>
          <a:xfrm flipH="1">
            <a:off x="5233986" y="5345112"/>
            <a:ext cx="252412" cy="3174"/>
          </a:xfrm>
          <a:prstGeom prst="straightConnector1">
            <a:avLst/>
          </a:prstGeom>
          <a:noFill/>
          <a:ln cap="flat" cmpd="sng" w="22225">
            <a:solidFill>
              <a:srgbClr val="000000"/>
            </a:solidFill>
            <a:prstDash val="solid"/>
            <a:miter lim="8000"/>
            <a:headEnd len="med" w="med" type="stealth"/>
            <a:tailEnd len="med" w="med" type="none"/>
          </a:ln>
        </p:spPr>
      </p:cxnSp>
      <p:sp>
        <p:nvSpPr>
          <p:cNvPr id="919" name="Shape 919"/>
          <p:cNvSpPr txBox="1"/>
          <p:nvPr/>
        </p:nvSpPr>
        <p:spPr>
          <a:xfrm>
            <a:off x="2179636" y="1811336"/>
            <a:ext cx="5322887" cy="3336925"/>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920" name="Shape 920"/>
          <p:cNvCxnSpPr/>
          <p:nvPr/>
        </p:nvCxnSpPr>
        <p:spPr>
          <a:xfrm>
            <a:off x="2006600" y="3052761"/>
            <a:ext cx="1587" cy="255587"/>
          </a:xfrm>
          <a:prstGeom prst="straightConnector1">
            <a:avLst/>
          </a:prstGeom>
          <a:noFill/>
          <a:ln cap="flat" cmpd="sng" w="22225">
            <a:solidFill>
              <a:srgbClr val="000000"/>
            </a:solidFill>
            <a:prstDash val="solid"/>
            <a:miter lim="8000"/>
            <a:headEnd len="med" w="med" type="stealth"/>
            <a:tailEnd len="med" w="med" type="none"/>
          </a:ln>
        </p:spPr>
      </p:cxnSp>
      <p:sp>
        <p:nvSpPr>
          <p:cNvPr id="921" name="Shape 921"/>
          <p:cNvSpPr/>
          <p:nvPr/>
        </p:nvSpPr>
        <p:spPr>
          <a:xfrm>
            <a:off x="2160586" y="1811336"/>
            <a:ext cx="5322887" cy="3336925"/>
          </a:xfrm>
          <a:custGeom>
            <a:pathLst>
              <a:path extrusionOk="0" h="120000" w="120000">
                <a:moveTo>
                  <a:pt x="0" y="0"/>
                </a:moveTo>
                <a:lnTo>
                  <a:pt x="0" y="120000"/>
                </a:lnTo>
                <a:lnTo>
                  <a:pt x="120000" y="120000"/>
                </a:lnTo>
              </a:path>
            </a:pathLst>
          </a:custGeom>
          <a:noFill/>
          <a:ln cap="flat" cmpd="sng" w="222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22" name="Shape 922"/>
          <p:cNvSpPr txBox="1"/>
          <p:nvPr/>
        </p:nvSpPr>
        <p:spPr>
          <a:xfrm>
            <a:off x="2505075" y="1365250"/>
            <a:ext cx="461803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(b) Inelastic Supply: Elasticity Is Less Than 1</a:t>
            </a:r>
          </a:p>
        </p:txBody>
      </p:sp>
      <p:grpSp>
        <p:nvGrpSpPr>
          <p:cNvPr id="923" name="Shape 923"/>
          <p:cNvGrpSpPr/>
          <p:nvPr/>
        </p:nvGrpSpPr>
        <p:grpSpPr>
          <a:xfrm>
            <a:off x="1811336" y="2760661"/>
            <a:ext cx="4065588" cy="2735262"/>
            <a:chOff x="1811336" y="2760661"/>
            <a:chExt cx="4065588" cy="2735262"/>
          </a:xfrm>
        </p:grpSpPr>
        <p:sp>
          <p:nvSpPr>
            <p:cNvPr id="924" name="Shape 924"/>
            <p:cNvSpPr/>
            <p:nvPr/>
          </p:nvSpPr>
          <p:spPr>
            <a:xfrm>
              <a:off x="2179636" y="2884486"/>
              <a:ext cx="3311524" cy="2263774"/>
            </a:xfrm>
            <a:custGeom>
              <a:pathLst>
                <a:path extrusionOk="0" h="120000" w="120000">
                  <a:moveTo>
                    <a:pt x="120000" y="119999"/>
                  </a:moveTo>
                  <a:lnTo>
                    <a:pt x="120000" y="0"/>
                  </a:lnTo>
                  <a:lnTo>
                    <a:pt x="0" y="0"/>
                  </a:lnTo>
                </a:path>
              </a:pathLst>
            </a:custGeom>
            <a:noFill/>
            <a:ln cap="flat" cmpd="sng" w="222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25" name="Shape 925"/>
            <p:cNvSpPr txBox="1"/>
            <p:nvPr/>
          </p:nvSpPr>
          <p:spPr>
            <a:xfrm>
              <a:off x="5514975" y="5237162"/>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110</a:t>
              </a:r>
            </a:p>
          </p:txBody>
        </p:sp>
        <p:sp>
          <p:nvSpPr>
            <p:cNvPr id="926" name="Shape 926"/>
            <p:cNvSpPr txBox="1"/>
            <p:nvPr/>
          </p:nvSpPr>
          <p:spPr>
            <a:xfrm>
              <a:off x="1811336" y="2760661"/>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$5</a:t>
              </a:r>
            </a:p>
          </p:txBody>
        </p:sp>
      </p:grpSp>
      <p:grpSp>
        <p:nvGrpSpPr>
          <p:cNvPr id="927" name="Shape 927"/>
          <p:cNvGrpSpPr/>
          <p:nvPr/>
        </p:nvGrpSpPr>
        <p:grpSpPr>
          <a:xfrm>
            <a:off x="1939925" y="3287712"/>
            <a:ext cx="3268661" cy="2208212"/>
            <a:chOff x="1939925" y="3287712"/>
            <a:chExt cx="3268661" cy="2208212"/>
          </a:xfrm>
        </p:grpSpPr>
        <p:sp>
          <p:nvSpPr>
            <p:cNvPr id="928" name="Shape 928"/>
            <p:cNvSpPr/>
            <p:nvPr/>
          </p:nvSpPr>
          <p:spPr>
            <a:xfrm>
              <a:off x="2179636" y="3340100"/>
              <a:ext cx="3028949" cy="1808162"/>
            </a:xfrm>
            <a:custGeom>
              <a:pathLst>
                <a:path extrusionOk="0" h="120000" w="120000">
                  <a:moveTo>
                    <a:pt x="120000" y="120000"/>
                  </a:moveTo>
                  <a:lnTo>
                    <a:pt x="120000" y="0"/>
                  </a:lnTo>
                  <a:lnTo>
                    <a:pt x="0" y="0"/>
                  </a:lnTo>
                </a:path>
              </a:pathLst>
            </a:custGeom>
            <a:noFill/>
            <a:ln cap="flat" cmpd="sng" w="222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29" name="Shape 929"/>
            <p:cNvSpPr txBox="1"/>
            <p:nvPr/>
          </p:nvSpPr>
          <p:spPr>
            <a:xfrm>
              <a:off x="4786312" y="5237162"/>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sp>
          <p:nvSpPr>
            <p:cNvPr id="930" name="Shape 930"/>
            <p:cNvSpPr txBox="1"/>
            <p:nvPr/>
          </p:nvSpPr>
          <p:spPr>
            <a:xfrm>
              <a:off x="1939925" y="3287712"/>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grpSp>
      <p:sp>
        <p:nvSpPr>
          <p:cNvPr id="931" name="Shape 931"/>
          <p:cNvSpPr txBox="1"/>
          <p:nvPr/>
        </p:nvSpPr>
        <p:spPr>
          <a:xfrm>
            <a:off x="6559550" y="5230812"/>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sp>
        <p:nvSpPr>
          <p:cNvPr id="932" name="Shape 932"/>
          <p:cNvSpPr txBox="1"/>
          <p:nvPr/>
        </p:nvSpPr>
        <p:spPr>
          <a:xfrm>
            <a:off x="1947861" y="5268912"/>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grpSp>
        <p:nvGrpSpPr>
          <p:cNvPr id="933" name="Shape 933"/>
          <p:cNvGrpSpPr/>
          <p:nvPr/>
        </p:nvGrpSpPr>
        <p:grpSpPr>
          <a:xfrm>
            <a:off x="750887" y="3181349"/>
            <a:ext cx="1298575" cy="1250949"/>
            <a:chOff x="750887" y="3181349"/>
            <a:chExt cx="1298575" cy="1250949"/>
          </a:xfrm>
        </p:grpSpPr>
        <p:cxnSp>
          <p:nvCxnSpPr>
            <p:cNvPr id="934" name="Shape 934"/>
            <p:cNvCxnSpPr/>
            <p:nvPr/>
          </p:nvCxnSpPr>
          <p:spPr>
            <a:xfrm flipH="1" rot="10800000">
              <a:off x="1400175" y="3181349"/>
              <a:ext cx="520700" cy="438150"/>
            </a:xfrm>
            <a:prstGeom prst="straightConnector1">
              <a:avLst/>
            </a:prstGeom>
            <a:noFill/>
            <a:ln cap="flat" cmpd="sng" w="22225">
              <a:solidFill>
                <a:srgbClr val="000000"/>
              </a:solidFill>
              <a:prstDash val="solid"/>
              <a:miter lim="8000"/>
              <a:headEnd len="med" w="med" type="none"/>
              <a:tailEnd len="med" w="med" type="none"/>
            </a:ln>
          </p:spPr>
        </p:cxnSp>
        <p:grpSp>
          <p:nvGrpSpPr>
            <p:cNvPr id="935" name="Shape 935"/>
            <p:cNvGrpSpPr/>
            <p:nvPr/>
          </p:nvGrpSpPr>
          <p:grpSpPr>
            <a:xfrm>
              <a:off x="750887" y="3598862"/>
              <a:ext cx="1298575" cy="833436"/>
              <a:chOff x="750887" y="3598862"/>
              <a:chExt cx="1298575" cy="833436"/>
            </a:xfrm>
          </p:grpSpPr>
          <p:sp>
            <p:nvSpPr>
              <p:cNvPr id="936" name="Shape 936"/>
              <p:cNvSpPr txBox="1"/>
              <p:nvPr/>
            </p:nvSpPr>
            <p:spPr>
              <a:xfrm>
                <a:off x="750887" y="3598862"/>
                <a:ext cx="1298575" cy="833436"/>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37" name="Shape 937"/>
              <p:cNvSpPr txBox="1"/>
              <p:nvPr/>
            </p:nvSpPr>
            <p:spPr>
              <a:xfrm>
                <a:off x="838200" y="3625850"/>
                <a:ext cx="87947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 22%</a:t>
                </a:r>
              </a:p>
            </p:txBody>
          </p:sp>
          <p:sp>
            <p:nvSpPr>
              <p:cNvPr id="938" name="Shape 938"/>
              <p:cNvSpPr txBox="1"/>
              <p:nvPr/>
            </p:nvSpPr>
            <p:spPr>
              <a:xfrm>
                <a:off x="838200" y="3890962"/>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increase</a:t>
                </a:r>
              </a:p>
            </p:txBody>
          </p:sp>
          <p:sp>
            <p:nvSpPr>
              <p:cNvPr id="939" name="Shape 939"/>
              <p:cNvSpPr txBox="1"/>
              <p:nvPr/>
            </p:nvSpPr>
            <p:spPr>
              <a:xfrm>
                <a:off x="838200" y="4154487"/>
                <a:ext cx="10588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 price . . .</a:t>
                </a:r>
              </a:p>
            </p:txBody>
          </p:sp>
        </p:grpSp>
      </p:grpSp>
      <p:sp>
        <p:nvSpPr>
          <p:cNvPr id="940" name="Shape 940"/>
          <p:cNvSpPr txBox="1"/>
          <p:nvPr/>
        </p:nvSpPr>
        <p:spPr>
          <a:xfrm>
            <a:off x="1500187" y="1833561"/>
            <a:ext cx="53022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grpSp>
        <p:nvGrpSpPr>
          <p:cNvPr id="941" name="Shape 941"/>
          <p:cNvGrpSpPr/>
          <p:nvPr/>
        </p:nvGrpSpPr>
        <p:grpSpPr>
          <a:xfrm>
            <a:off x="2309811" y="5426075"/>
            <a:ext cx="5040312" cy="536575"/>
            <a:chOff x="2309811" y="5426075"/>
            <a:chExt cx="5040312" cy="536575"/>
          </a:xfrm>
        </p:grpSpPr>
        <p:cxnSp>
          <p:nvCxnSpPr>
            <p:cNvPr id="942" name="Shape 942"/>
            <p:cNvCxnSpPr/>
            <p:nvPr/>
          </p:nvCxnSpPr>
          <p:spPr>
            <a:xfrm flipH="1">
              <a:off x="5100636" y="5426075"/>
              <a:ext cx="195261" cy="258762"/>
            </a:xfrm>
            <a:prstGeom prst="straightConnector1">
              <a:avLst/>
            </a:prstGeom>
            <a:noFill/>
            <a:ln cap="flat" cmpd="sng" w="22225">
              <a:solidFill>
                <a:srgbClr val="000000"/>
              </a:solidFill>
              <a:prstDash val="solid"/>
              <a:miter lim="8000"/>
              <a:headEnd len="med" w="med" type="none"/>
              <a:tailEnd len="med" w="med" type="none"/>
            </a:ln>
          </p:spPr>
        </p:cxnSp>
        <p:grpSp>
          <p:nvGrpSpPr>
            <p:cNvPr id="943" name="Shape 943"/>
            <p:cNvGrpSpPr/>
            <p:nvPr/>
          </p:nvGrpSpPr>
          <p:grpSpPr>
            <a:xfrm>
              <a:off x="2309811" y="5645150"/>
              <a:ext cx="5040312" cy="317500"/>
              <a:chOff x="2309811" y="5645150"/>
              <a:chExt cx="5040312" cy="317500"/>
            </a:xfrm>
          </p:grpSpPr>
          <p:sp>
            <p:nvSpPr>
              <p:cNvPr id="944" name="Shape 944"/>
              <p:cNvSpPr txBox="1"/>
              <p:nvPr/>
            </p:nvSpPr>
            <p:spPr>
              <a:xfrm>
                <a:off x="2309811" y="5645150"/>
                <a:ext cx="5040312" cy="317500"/>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45" name="Shape 945"/>
              <p:cNvSpPr txBox="1"/>
              <p:nvPr/>
            </p:nvSpPr>
            <p:spPr>
              <a:xfrm>
                <a:off x="2365375" y="5681662"/>
                <a:ext cx="48895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 . . leads to a 10% increase in quantity supplied.</a:t>
                </a:r>
              </a:p>
            </p:txBody>
          </p:sp>
        </p:grpSp>
      </p:grpSp>
      <p:grpSp>
        <p:nvGrpSpPr>
          <p:cNvPr id="946" name="Shape 946"/>
          <p:cNvGrpSpPr/>
          <p:nvPr/>
        </p:nvGrpSpPr>
        <p:grpSpPr>
          <a:xfrm>
            <a:off x="4516437" y="2366961"/>
            <a:ext cx="2027237" cy="2006600"/>
            <a:chOff x="4516437" y="2366961"/>
            <a:chExt cx="2027237" cy="2006600"/>
          </a:xfrm>
        </p:grpSpPr>
        <p:cxnSp>
          <p:nvCxnSpPr>
            <p:cNvPr id="947" name="Shape 947"/>
            <p:cNvCxnSpPr/>
            <p:nvPr/>
          </p:nvCxnSpPr>
          <p:spPr>
            <a:xfrm flipH="1">
              <a:off x="4516437" y="2366961"/>
              <a:ext cx="1320800" cy="2006600"/>
            </a:xfrm>
            <a:prstGeom prst="straightConnector1">
              <a:avLst/>
            </a:prstGeom>
            <a:noFill/>
            <a:ln cap="flat" cmpd="sng" w="65075">
              <a:solidFill>
                <a:srgbClr val="004C9F"/>
              </a:solidFill>
              <a:prstDash val="solid"/>
              <a:miter lim="8000"/>
              <a:headEnd len="med" w="med" type="none"/>
              <a:tailEnd len="med" w="med" type="none"/>
            </a:ln>
          </p:spPr>
        </p:cxnSp>
        <p:sp>
          <p:nvSpPr>
            <p:cNvPr id="948" name="Shape 948"/>
            <p:cNvSpPr txBox="1"/>
            <p:nvPr/>
          </p:nvSpPr>
          <p:spPr>
            <a:xfrm>
              <a:off x="5881687" y="2374900"/>
              <a:ext cx="661987"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0"/>
                                        </p:tgtEl>
                                        <p:attrNameLst>
                                          <p:attrName>style.visibility</p:attrName>
                                        </p:attrNameLst>
                                      </p:cBhvr>
                                      <p:to>
                                        <p:strVal val="visible"/>
                                      </p:to>
                                    </p:set>
                                    <p:anim calcmode="lin" valueType="num">
                                      <p:cBhvr additive="base">
                                        <p:cTn dur="500"/>
                                        <p:tgtEl>
                                          <p:spTgt spid="920"/>
                                        </p:tgtEl>
                                        <p:attrNameLst>
                                          <p:attrName>ppt_w</p:attrName>
                                        </p:attrNameLst>
                                      </p:cBhvr>
                                      <p:tavLst>
                                        <p:tav fmla="" tm="0">
                                          <p:val>
                                            <p:strVal val="0"/>
                                          </p:val>
                                        </p:tav>
                                        <p:tav fmla="" tm="100000">
                                          <p:val>
                                            <p:strVal val="#ppt_w"/>
                                          </p:val>
                                        </p:tav>
                                      </p:tavLst>
                                    </p:anim>
                                    <p:anim calcmode="lin" valueType="num">
                                      <p:cBhvr additive="base">
                                        <p:cTn dur="500"/>
                                        <p:tgtEl>
                                          <p:spTgt spid="92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18"/>
                                        </p:tgtEl>
                                        <p:attrNameLst>
                                          <p:attrName>style.visibility</p:attrName>
                                        </p:attrNameLst>
                                      </p:cBhvr>
                                      <p:to>
                                        <p:strVal val="visible"/>
                                      </p:to>
                                    </p:set>
                                    <p:anim calcmode="lin" valueType="num">
                                      <p:cBhvr additive="base">
                                        <p:cTn dur="500"/>
                                        <p:tgtEl>
                                          <p:spTgt spid="918"/>
                                        </p:tgtEl>
                                        <p:attrNameLst>
                                          <p:attrName>ppt_w</p:attrName>
                                        </p:attrNameLst>
                                      </p:cBhvr>
                                      <p:tavLst>
                                        <p:tav fmla="" tm="0">
                                          <p:val>
                                            <p:strVal val="0"/>
                                          </p:val>
                                        </p:tav>
                                        <p:tav fmla="" tm="100000">
                                          <p:val>
                                            <p:strVal val="#ppt_w"/>
                                          </p:val>
                                        </p:tav>
                                      </p:tavLst>
                                    </p:anim>
                                    <p:anim calcmode="lin" valueType="num">
                                      <p:cBhvr additive="base">
                                        <p:cTn dur="500"/>
                                        <p:tgtEl>
                                          <p:spTgt spid="91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Shape 953"/>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5 The Price Elasticity of Supply</a:t>
            </a:r>
          </a:p>
        </p:txBody>
      </p:sp>
      <p:sp>
        <p:nvSpPr>
          <p:cNvPr id="954" name="Shape 954"/>
          <p:cNvSpPr txBox="1"/>
          <p:nvPr/>
        </p:nvSpPr>
        <p:spPr>
          <a:xfrm>
            <a:off x="2311400" y="1865311"/>
            <a:ext cx="5322887" cy="3336925"/>
          </a:xfrm>
          <a:prstGeom prst="rect">
            <a:avLst/>
          </a:prstGeom>
          <a:solidFill>
            <a:srgbClr val="F3F6F9"/>
          </a:solidFill>
          <a:ln cap="flat" cmpd="sng" w="2381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55" name="Shape 955"/>
          <p:cNvSpPr txBox="1"/>
          <p:nvPr/>
        </p:nvSpPr>
        <p:spPr>
          <a:xfrm>
            <a:off x="2311400" y="1865311"/>
            <a:ext cx="5322887" cy="3336925"/>
          </a:xfrm>
          <a:prstGeom prst="rect">
            <a:avLst/>
          </a:prstGeom>
          <a:solidFill>
            <a:srgbClr val="F2F4F8"/>
          </a:solidFill>
          <a:ln cap="flat" cmpd="sng" w="21590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56" name="Shape 956"/>
          <p:cNvSpPr txBox="1"/>
          <p:nvPr/>
        </p:nvSpPr>
        <p:spPr>
          <a:xfrm>
            <a:off x="2311400" y="1865311"/>
            <a:ext cx="5322887" cy="3336925"/>
          </a:xfrm>
          <a:prstGeom prst="rect">
            <a:avLst/>
          </a:prstGeom>
          <a:solidFill>
            <a:srgbClr val="F1F4F7"/>
          </a:solidFill>
          <a:ln cap="flat" cmpd="sng" w="1952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57" name="Shape 957"/>
          <p:cNvSpPr txBox="1"/>
          <p:nvPr/>
        </p:nvSpPr>
        <p:spPr>
          <a:xfrm>
            <a:off x="2311400" y="1865311"/>
            <a:ext cx="5322887" cy="3336925"/>
          </a:xfrm>
          <a:prstGeom prst="rect">
            <a:avLst/>
          </a:prstGeom>
          <a:solidFill>
            <a:srgbClr val="F0F2F5"/>
          </a:solidFill>
          <a:ln cap="flat" cmpd="sng" w="17302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58" name="Shape 958"/>
          <p:cNvSpPr txBox="1"/>
          <p:nvPr/>
        </p:nvSpPr>
        <p:spPr>
          <a:xfrm>
            <a:off x="2311400" y="1865311"/>
            <a:ext cx="5322887" cy="3336925"/>
          </a:xfrm>
          <a:prstGeom prst="rect">
            <a:avLst/>
          </a:prstGeom>
          <a:solidFill>
            <a:srgbClr val="EEF1F4"/>
          </a:solidFill>
          <a:ln cap="flat" cmpd="sng" w="1508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59" name="Shape 959"/>
          <p:cNvSpPr txBox="1"/>
          <p:nvPr/>
        </p:nvSpPr>
        <p:spPr>
          <a:xfrm>
            <a:off x="2311400" y="1865311"/>
            <a:ext cx="5322887" cy="3336925"/>
          </a:xfrm>
          <a:prstGeom prst="rect">
            <a:avLst/>
          </a:prstGeom>
          <a:solidFill>
            <a:srgbClr val="EDEFF3"/>
          </a:solidFill>
          <a:ln cap="flat" cmpd="sng" w="1301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60" name="Shape 960"/>
          <p:cNvSpPr txBox="1"/>
          <p:nvPr/>
        </p:nvSpPr>
        <p:spPr>
          <a:xfrm>
            <a:off x="2311400" y="1865311"/>
            <a:ext cx="5322887" cy="3336925"/>
          </a:xfrm>
          <a:prstGeom prst="rect">
            <a:avLst/>
          </a:prstGeom>
          <a:solidFill>
            <a:srgbClr val="EBEEF2"/>
          </a:solidFill>
          <a:ln cap="flat" cmpd="sng" w="1079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61" name="Shape 961"/>
          <p:cNvSpPr txBox="1"/>
          <p:nvPr/>
        </p:nvSpPr>
        <p:spPr>
          <a:xfrm>
            <a:off x="2311400" y="1865311"/>
            <a:ext cx="5322887" cy="3336925"/>
          </a:xfrm>
          <a:prstGeom prst="rect">
            <a:avLst/>
          </a:prstGeom>
          <a:solidFill>
            <a:srgbClr val="EAECF1"/>
          </a:solidFill>
          <a:ln cap="flat" cmpd="sng" w="8730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62" name="Shape 962"/>
          <p:cNvSpPr txBox="1"/>
          <p:nvPr/>
        </p:nvSpPr>
        <p:spPr>
          <a:xfrm>
            <a:off x="2311400" y="1865311"/>
            <a:ext cx="5322887" cy="3336925"/>
          </a:xfrm>
          <a:prstGeom prst="rect">
            <a:avLst/>
          </a:prstGeom>
          <a:solidFill>
            <a:srgbClr val="E9EBF0"/>
          </a:solidFill>
          <a:ln cap="flat" cmpd="sng" w="6507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63" name="Shape 963"/>
          <p:cNvSpPr txBox="1"/>
          <p:nvPr/>
        </p:nvSpPr>
        <p:spPr>
          <a:xfrm>
            <a:off x="2311400" y="1865311"/>
            <a:ext cx="5322887" cy="3336925"/>
          </a:xfrm>
          <a:prstGeom prst="rect">
            <a:avLst/>
          </a:prstGeom>
          <a:solidFill>
            <a:srgbClr val="E7EAEF"/>
          </a:solidFill>
          <a:ln cap="flat" cmpd="sng" w="428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64" name="Shape 964"/>
          <p:cNvSpPr txBox="1"/>
          <p:nvPr/>
        </p:nvSpPr>
        <p:spPr>
          <a:xfrm>
            <a:off x="2311400" y="1865311"/>
            <a:ext cx="5322887" cy="3336925"/>
          </a:xfrm>
          <a:prstGeom prst="rect">
            <a:avLst/>
          </a:prstGeom>
          <a:solidFill>
            <a:srgbClr val="E6E9EF"/>
          </a:solidFill>
          <a:ln cap="flat" cmpd="sng" w="222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965" name="Shape 965"/>
          <p:cNvCxnSpPr/>
          <p:nvPr/>
        </p:nvCxnSpPr>
        <p:spPr>
          <a:xfrm flipH="1">
            <a:off x="5448300" y="5299075"/>
            <a:ext cx="346074" cy="3174"/>
          </a:xfrm>
          <a:prstGeom prst="straightConnector1">
            <a:avLst/>
          </a:prstGeom>
          <a:noFill/>
          <a:ln cap="flat" cmpd="sng" w="22225">
            <a:solidFill>
              <a:srgbClr val="000000"/>
            </a:solidFill>
            <a:prstDash val="solid"/>
            <a:miter lim="8000"/>
            <a:headEnd len="med" w="med" type="stealth"/>
            <a:tailEnd len="med" w="med" type="none"/>
          </a:ln>
        </p:spPr>
      </p:cxnSp>
      <p:sp>
        <p:nvSpPr>
          <p:cNvPr id="966" name="Shape 966"/>
          <p:cNvSpPr txBox="1"/>
          <p:nvPr/>
        </p:nvSpPr>
        <p:spPr>
          <a:xfrm>
            <a:off x="2203450" y="1785936"/>
            <a:ext cx="5322887" cy="3316287"/>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967" name="Shape 967"/>
          <p:cNvCxnSpPr/>
          <p:nvPr/>
        </p:nvCxnSpPr>
        <p:spPr>
          <a:xfrm>
            <a:off x="2030411" y="3006725"/>
            <a:ext cx="1587" cy="250825"/>
          </a:xfrm>
          <a:prstGeom prst="straightConnector1">
            <a:avLst/>
          </a:prstGeom>
          <a:noFill/>
          <a:ln cap="flat" cmpd="sng" w="22225">
            <a:solidFill>
              <a:srgbClr val="000000"/>
            </a:solidFill>
            <a:prstDash val="solid"/>
            <a:miter lim="8000"/>
            <a:headEnd len="med" w="med" type="stealth"/>
            <a:tailEnd len="med" w="med" type="none"/>
          </a:ln>
        </p:spPr>
      </p:cxnSp>
      <p:sp>
        <p:nvSpPr>
          <p:cNvPr id="968" name="Shape 968"/>
          <p:cNvSpPr/>
          <p:nvPr/>
        </p:nvSpPr>
        <p:spPr>
          <a:xfrm>
            <a:off x="2203450" y="1785936"/>
            <a:ext cx="5322887" cy="3316287"/>
          </a:xfrm>
          <a:custGeom>
            <a:pathLst>
              <a:path extrusionOk="0" h="120000" w="120000">
                <a:moveTo>
                  <a:pt x="0" y="0"/>
                </a:moveTo>
                <a:lnTo>
                  <a:pt x="0" y="120000"/>
                </a:lnTo>
                <a:lnTo>
                  <a:pt x="120000" y="120000"/>
                </a:lnTo>
              </a:path>
            </a:pathLst>
          </a:custGeom>
          <a:noFill/>
          <a:ln cap="flat" cmpd="sng" w="222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69" name="Shape 969"/>
          <p:cNvSpPr txBox="1"/>
          <p:nvPr/>
        </p:nvSpPr>
        <p:spPr>
          <a:xfrm>
            <a:off x="2557461" y="1374775"/>
            <a:ext cx="431641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 Unit Elastic Supply: Elasticity Equals 1</a:t>
            </a:r>
          </a:p>
        </p:txBody>
      </p:sp>
      <p:grpSp>
        <p:nvGrpSpPr>
          <p:cNvPr id="970" name="Shape 970"/>
          <p:cNvGrpSpPr/>
          <p:nvPr/>
        </p:nvGrpSpPr>
        <p:grpSpPr>
          <a:xfrm>
            <a:off x="1836736" y="2768600"/>
            <a:ext cx="4368800" cy="2703512"/>
            <a:chOff x="1836736" y="2768600"/>
            <a:chExt cx="4368800" cy="2703512"/>
          </a:xfrm>
        </p:grpSpPr>
        <p:sp>
          <p:nvSpPr>
            <p:cNvPr id="971" name="Shape 971"/>
            <p:cNvSpPr/>
            <p:nvPr/>
          </p:nvSpPr>
          <p:spPr>
            <a:xfrm>
              <a:off x="2203450" y="2857500"/>
              <a:ext cx="3763962" cy="2244724"/>
            </a:xfrm>
            <a:custGeom>
              <a:pathLst>
                <a:path extrusionOk="0" h="120000" w="120000">
                  <a:moveTo>
                    <a:pt x="120000" y="120000"/>
                  </a:moveTo>
                  <a:lnTo>
                    <a:pt x="120000" y="0"/>
                  </a:lnTo>
                  <a:lnTo>
                    <a:pt x="0" y="0"/>
                  </a:lnTo>
                </a:path>
              </a:pathLst>
            </a:custGeom>
            <a:noFill/>
            <a:ln cap="flat" cmpd="sng" w="222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72" name="Shape 972"/>
            <p:cNvSpPr txBox="1"/>
            <p:nvPr/>
          </p:nvSpPr>
          <p:spPr>
            <a:xfrm>
              <a:off x="5843587" y="5213350"/>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125</a:t>
              </a:r>
            </a:p>
          </p:txBody>
        </p:sp>
        <p:sp>
          <p:nvSpPr>
            <p:cNvPr id="973" name="Shape 973"/>
            <p:cNvSpPr txBox="1"/>
            <p:nvPr/>
          </p:nvSpPr>
          <p:spPr>
            <a:xfrm>
              <a:off x="1836736" y="2768600"/>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$5</a:t>
              </a:r>
            </a:p>
          </p:txBody>
        </p:sp>
      </p:grpSp>
      <p:grpSp>
        <p:nvGrpSpPr>
          <p:cNvPr id="974" name="Shape 974"/>
          <p:cNvGrpSpPr/>
          <p:nvPr/>
        </p:nvGrpSpPr>
        <p:grpSpPr>
          <a:xfrm>
            <a:off x="1966911" y="3238500"/>
            <a:ext cx="3373438" cy="2233612"/>
            <a:chOff x="1966911" y="3238500"/>
            <a:chExt cx="3373438" cy="2233612"/>
          </a:xfrm>
        </p:grpSpPr>
        <p:sp>
          <p:nvSpPr>
            <p:cNvPr id="975" name="Shape 975"/>
            <p:cNvSpPr/>
            <p:nvPr/>
          </p:nvSpPr>
          <p:spPr>
            <a:xfrm>
              <a:off x="2203450" y="3295650"/>
              <a:ext cx="3028949" cy="1806575"/>
            </a:xfrm>
            <a:custGeom>
              <a:pathLst>
                <a:path extrusionOk="0" h="120000" w="120000">
                  <a:moveTo>
                    <a:pt x="120000" y="120000"/>
                  </a:moveTo>
                  <a:lnTo>
                    <a:pt x="120000" y="0"/>
                  </a:lnTo>
                  <a:lnTo>
                    <a:pt x="0" y="0"/>
                  </a:lnTo>
                </a:path>
              </a:pathLst>
            </a:custGeom>
            <a:noFill/>
            <a:ln cap="flat" cmpd="sng" w="222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76" name="Shape 976"/>
            <p:cNvSpPr txBox="1"/>
            <p:nvPr/>
          </p:nvSpPr>
          <p:spPr>
            <a:xfrm>
              <a:off x="4978400" y="5213350"/>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sp>
          <p:nvSpPr>
            <p:cNvPr id="977" name="Shape 977"/>
            <p:cNvSpPr txBox="1"/>
            <p:nvPr/>
          </p:nvSpPr>
          <p:spPr>
            <a:xfrm>
              <a:off x="1966911" y="3238500"/>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grpSp>
      <p:sp>
        <p:nvSpPr>
          <p:cNvPr id="978" name="Shape 978"/>
          <p:cNvSpPr txBox="1"/>
          <p:nvPr/>
        </p:nvSpPr>
        <p:spPr>
          <a:xfrm>
            <a:off x="6586536" y="5207000"/>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sp>
        <p:nvSpPr>
          <p:cNvPr id="979" name="Shape 979"/>
          <p:cNvSpPr txBox="1"/>
          <p:nvPr/>
        </p:nvSpPr>
        <p:spPr>
          <a:xfrm>
            <a:off x="1981200" y="5213350"/>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980" name="Shape 980"/>
          <p:cNvSpPr txBox="1"/>
          <p:nvPr/>
        </p:nvSpPr>
        <p:spPr>
          <a:xfrm>
            <a:off x="1535112" y="1758950"/>
            <a:ext cx="53022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grpSp>
        <p:nvGrpSpPr>
          <p:cNvPr id="981" name="Shape 981"/>
          <p:cNvGrpSpPr/>
          <p:nvPr/>
        </p:nvGrpSpPr>
        <p:grpSpPr>
          <a:xfrm>
            <a:off x="2030411" y="5360987"/>
            <a:ext cx="5151437" cy="555625"/>
            <a:chOff x="2030411" y="5360987"/>
            <a:chExt cx="5151437" cy="555625"/>
          </a:xfrm>
        </p:grpSpPr>
        <p:cxnSp>
          <p:nvCxnSpPr>
            <p:cNvPr id="982" name="Shape 982"/>
            <p:cNvCxnSpPr/>
            <p:nvPr/>
          </p:nvCxnSpPr>
          <p:spPr>
            <a:xfrm flipH="1">
              <a:off x="4670425" y="5360987"/>
              <a:ext cx="258762" cy="296861"/>
            </a:xfrm>
            <a:prstGeom prst="straightConnector1">
              <a:avLst/>
            </a:prstGeom>
            <a:noFill/>
            <a:ln cap="flat" cmpd="sng" w="22225">
              <a:solidFill>
                <a:srgbClr val="000000"/>
              </a:solidFill>
              <a:prstDash val="solid"/>
              <a:miter lim="8000"/>
              <a:headEnd len="med" w="med" type="none"/>
              <a:tailEnd len="med" w="med" type="none"/>
            </a:ln>
          </p:spPr>
        </p:cxnSp>
        <p:grpSp>
          <p:nvGrpSpPr>
            <p:cNvPr id="983" name="Shape 983"/>
            <p:cNvGrpSpPr/>
            <p:nvPr/>
          </p:nvGrpSpPr>
          <p:grpSpPr>
            <a:xfrm>
              <a:off x="2030411" y="5599112"/>
              <a:ext cx="5151437" cy="317500"/>
              <a:chOff x="2030411" y="5599112"/>
              <a:chExt cx="5151437" cy="317500"/>
            </a:xfrm>
          </p:grpSpPr>
          <p:sp>
            <p:nvSpPr>
              <p:cNvPr id="984" name="Shape 984"/>
              <p:cNvSpPr txBox="1"/>
              <p:nvPr/>
            </p:nvSpPr>
            <p:spPr>
              <a:xfrm>
                <a:off x="2030411" y="5599112"/>
                <a:ext cx="5151437" cy="317500"/>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85" name="Shape 985"/>
              <p:cNvSpPr txBox="1"/>
              <p:nvPr/>
            </p:nvSpPr>
            <p:spPr>
              <a:xfrm>
                <a:off x="2132011" y="5632450"/>
                <a:ext cx="49498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 . . leads to a 22% increase in quantity supplied.</a:t>
                </a:r>
              </a:p>
            </p:txBody>
          </p:sp>
        </p:grpSp>
      </p:grpSp>
      <p:grpSp>
        <p:nvGrpSpPr>
          <p:cNvPr id="986" name="Shape 986"/>
          <p:cNvGrpSpPr/>
          <p:nvPr/>
        </p:nvGrpSpPr>
        <p:grpSpPr>
          <a:xfrm>
            <a:off x="754062" y="3136900"/>
            <a:ext cx="1276349" cy="1250949"/>
            <a:chOff x="754062" y="3136900"/>
            <a:chExt cx="1276349" cy="1250949"/>
          </a:xfrm>
        </p:grpSpPr>
        <p:cxnSp>
          <p:nvCxnSpPr>
            <p:cNvPr id="987" name="Shape 987"/>
            <p:cNvCxnSpPr/>
            <p:nvPr/>
          </p:nvCxnSpPr>
          <p:spPr>
            <a:xfrm flipH="1" rot="10800000">
              <a:off x="1446212" y="3136900"/>
              <a:ext cx="519112" cy="476249"/>
            </a:xfrm>
            <a:prstGeom prst="straightConnector1">
              <a:avLst/>
            </a:prstGeom>
            <a:noFill/>
            <a:ln cap="flat" cmpd="sng" w="22225">
              <a:solidFill>
                <a:srgbClr val="000000"/>
              </a:solidFill>
              <a:prstDash val="solid"/>
              <a:miter lim="8000"/>
              <a:headEnd len="med" w="med" type="none"/>
              <a:tailEnd len="med" w="med" type="none"/>
            </a:ln>
          </p:spPr>
        </p:cxnSp>
        <p:grpSp>
          <p:nvGrpSpPr>
            <p:cNvPr id="988" name="Shape 988"/>
            <p:cNvGrpSpPr/>
            <p:nvPr/>
          </p:nvGrpSpPr>
          <p:grpSpPr>
            <a:xfrm>
              <a:off x="754062" y="3533775"/>
              <a:ext cx="1276349" cy="854074"/>
              <a:chOff x="754062" y="3533775"/>
              <a:chExt cx="1276349" cy="854074"/>
            </a:xfrm>
          </p:grpSpPr>
          <p:sp>
            <p:nvSpPr>
              <p:cNvPr id="989" name="Shape 989"/>
              <p:cNvSpPr txBox="1"/>
              <p:nvPr/>
            </p:nvSpPr>
            <p:spPr>
              <a:xfrm>
                <a:off x="754062" y="3533775"/>
                <a:ext cx="1276349" cy="85407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990" name="Shape 990"/>
              <p:cNvSpPr txBox="1"/>
              <p:nvPr/>
            </p:nvSpPr>
            <p:spPr>
              <a:xfrm>
                <a:off x="835025" y="3576637"/>
                <a:ext cx="87947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 22%</a:t>
                </a:r>
              </a:p>
            </p:txBody>
          </p:sp>
          <p:sp>
            <p:nvSpPr>
              <p:cNvPr id="991" name="Shape 991"/>
              <p:cNvSpPr txBox="1"/>
              <p:nvPr/>
            </p:nvSpPr>
            <p:spPr>
              <a:xfrm>
                <a:off x="835025" y="3841750"/>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increase</a:t>
                </a:r>
              </a:p>
            </p:txBody>
          </p:sp>
          <p:sp>
            <p:nvSpPr>
              <p:cNvPr id="992" name="Shape 992"/>
              <p:cNvSpPr txBox="1"/>
              <p:nvPr/>
            </p:nvSpPr>
            <p:spPr>
              <a:xfrm>
                <a:off x="835025" y="4105275"/>
                <a:ext cx="10588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 price . . .</a:t>
                </a:r>
              </a:p>
            </p:txBody>
          </p:sp>
        </p:grpSp>
      </p:grpSp>
      <p:grpSp>
        <p:nvGrpSpPr>
          <p:cNvPr id="993" name="Shape 993"/>
          <p:cNvGrpSpPr/>
          <p:nvPr/>
        </p:nvGrpSpPr>
        <p:grpSpPr>
          <a:xfrm>
            <a:off x="2203450" y="2438400"/>
            <a:ext cx="5008561" cy="2663825"/>
            <a:chOff x="2203450" y="2438400"/>
            <a:chExt cx="5008561" cy="2663825"/>
          </a:xfrm>
        </p:grpSpPr>
        <p:cxnSp>
          <p:nvCxnSpPr>
            <p:cNvPr id="994" name="Shape 994"/>
            <p:cNvCxnSpPr/>
            <p:nvPr/>
          </p:nvCxnSpPr>
          <p:spPr>
            <a:xfrm flipH="1">
              <a:off x="2203450" y="2540000"/>
              <a:ext cx="4284661" cy="2562225"/>
            </a:xfrm>
            <a:prstGeom prst="straightConnector1">
              <a:avLst/>
            </a:prstGeom>
            <a:noFill/>
            <a:ln cap="flat" cmpd="sng" w="65075">
              <a:solidFill>
                <a:srgbClr val="004C9F"/>
              </a:solidFill>
              <a:prstDash val="solid"/>
              <a:miter lim="8000"/>
              <a:headEnd len="med" w="med" type="none"/>
              <a:tailEnd len="med" w="med" type="none"/>
            </a:ln>
          </p:spPr>
        </p:cxnSp>
        <p:sp>
          <p:nvSpPr>
            <p:cNvPr id="995" name="Shape 995"/>
            <p:cNvSpPr txBox="1"/>
            <p:nvPr/>
          </p:nvSpPr>
          <p:spPr>
            <a:xfrm>
              <a:off x="6550025" y="2438400"/>
              <a:ext cx="661987"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sp>
        <p:nvSpPr>
          <p:cNvPr id="996" name="Shape 996"/>
          <p:cNvSpPr txBox="1"/>
          <p:nvPr/>
        </p:nvSpPr>
        <p:spPr>
          <a:xfrm>
            <a:off x="6415087" y="3121025"/>
            <a:ext cx="2525711" cy="91598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SzPct val="25000"/>
              <a:buFont typeface="Arial"/>
              <a:buNone/>
            </a:pPr>
            <a:r>
              <a:rPr b="0" i="0" lang="en-US" sz="1800" u="none">
                <a:solidFill>
                  <a:schemeClr val="accent2"/>
                </a:solidFill>
                <a:latin typeface="Arial"/>
                <a:ea typeface="Arial"/>
                <a:cs typeface="Arial"/>
                <a:sym typeface="Arial"/>
              </a:rPr>
              <a:t>(If SUPPLY is unit elastic and linear, it will begin at the origin.)</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67"/>
                                        </p:tgtEl>
                                        <p:attrNameLst>
                                          <p:attrName>style.visibility</p:attrName>
                                        </p:attrNameLst>
                                      </p:cBhvr>
                                      <p:to>
                                        <p:strVal val="visible"/>
                                      </p:to>
                                    </p:set>
                                    <p:anim calcmode="lin" valueType="num">
                                      <p:cBhvr additive="base">
                                        <p:cTn dur="500"/>
                                        <p:tgtEl>
                                          <p:spTgt spid="967"/>
                                        </p:tgtEl>
                                        <p:attrNameLst>
                                          <p:attrName>ppt_w</p:attrName>
                                        </p:attrNameLst>
                                      </p:cBhvr>
                                      <p:tavLst>
                                        <p:tav fmla="" tm="0">
                                          <p:val>
                                            <p:strVal val="0"/>
                                          </p:val>
                                        </p:tav>
                                        <p:tav fmla="" tm="100000">
                                          <p:val>
                                            <p:strVal val="#ppt_w"/>
                                          </p:val>
                                        </p:tav>
                                      </p:tavLst>
                                    </p:anim>
                                    <p:anim calcmode="lin" valueType="num">
                                      <p:cBhvr additive="base">
                                        <p:cTn dur="500"/>
                                        <p:tgtEl>
                                          <p:spTgt spid="96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000"/>
                                        <p:tgtEl>
                                          <p:spTgt spid="9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0" name="Shape 1000"/>
        <p:cNvGrpSpPr/>
        <p:nvPr/>
      </p:nvGrpSpPr>
      <p:grpSpPr>
        <a:xfrm>
          <a:off x="0" y="0"/>
          <a:ext cx="0" cy="0"/>
          <a:chOff x="0" y="0"/>
          <a:chExt cx="0" cy="0"/>
        </a:xfrm>
      </p:grpSpPr>
      <p:sp>
        <p:nvSpPr>
          <p:cNvPr id="1001" name="Shape 1001"/>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5 The Price Elasticity of Supply</a:t>
            </a:r>
          </a:p>
        </p:txBody>
      </p:sp>
      <p:sp>
        <p:nvSpPr>
          <p:cNvPr id="1002" name="Shape 1002"/>
          <p:cNvSpPr txBox="1"/>
          <p:nvPr/>
        </p:nvSpPr>
        <p:spPr>
          <a:xfrm>
            <a:off x="2443161" y="2047875"/>
            <a:ext cx="5322887" cy="3336925"/>
          </a:xfrm>
          <a:prstGeom prst="rect">
            <a:avLst/>
          </a:prstGeom>
          <a:solidFill>
            <a:srgbClr val="F3F6F9"/>
          </a:solidFill>
          <a:ln cap="flat" cmpd="sng" w="2381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03" name="Shape 1003"/>
          <p:cNvSpPr txBox="1"/>
          <p:nvPr/>
        </p:nvSpPr>
        <p:spPr>
          <a:xfrm>
            <a:off x="2443161" y="2047875"/>
            <a:ext cx="5322887" cy="3336925"/>
          </a:xfrm>
          <a:prstGeom prst="rect">
            <a:avLst/>
          </a:prstGeom>
          <a:solidFill>
            <a:srgbClr val="F2F4F8"/>
          </a:solidFill>
          <a:ln cap="flat" cmpd="sng" w="21590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04" name="Shape 1004"/>
          <p:cNvSpPr txBox="1"/>
          <p:nvPr/>
        </p:nvSpPr>
        <p:spPr>
          <a:xfrm>
            <a:off x="2443161" y="2047875"/>
            <a:ext cx="5322887" cy="3336925"/>
          </a:xfrm>
          <a:prstGeom prst="rect">
            <a:avLst/>
          </a:prstGeom>
          <a:solidFill>
            <a:srgbClr val="F1F4F7"/>
          </a:solidFill>
          <a:ln cap="flat" cmpd="sng" w="1952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05" name="Shape 1005"/>
          <p:cNvSpPr txBox="1"/>
          <p:nvPr/>
        </p:nvSpPr>
        <p:spPr>
          <a:xfrm>
            <a:off x="2443161" y="2047875"/>
            <a:ext cx="5322887" cy="3336925"/>
          </a:xfrm>
          <a:prstGeom prst="rect">
            <a:avLst/>
          </a:prstGeom>
          <a:solidFill>
            <a:srgbClr val="F0F2F5"/>
          </a:solidFill>
          <a:ln cap="flat" cmpd="sng" w="17302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06" name="Shape 1006"/>
          <p:cNvSpPr txBox="1"/>
          <p:nvPr/>
        </p:nvSpPr>
        <p:spPr>
          <a:xfrm>
            <a:off x="2443161" y="2047875"/>
            <a:ext cx="5322887" cy="3336925"/>
          </a:xfrm>
          <a:prstGeom prst="rect">
            <a:avLst/>
          </a:prstGeom>
          <a:solidFill>
            <a:srgbClr val="EEF1F4"/>
          </a:solidFill>
          <a:ln cap="flat" cmpd="sng" w="1508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07" name="Shape 1007"/>
          <p:cNvSpPr txBox="1"/>
          <p:nvPr/>
        </p:nvSpPr>
        <p:spPr>
          <a:xfrm>
            <a:off x="2443161" y="2047875"/>
            <a:ext cx="5322887" cy="3336925"/>
          </a:xfrm>
          <a:prstGeom prst="rect">
            <a:avLst/>
          </a:prstGeom>
          <a:solidFill>
            <a:srgbClr val="EDEFF3"/>
          </a:solidFill>
          <a:ln cap="flat" cmpd="sng" w="1301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08" name="Shape 1008"/>
          <p:cNvSpPr txBox="1"/>
          <p:nvPr/>
        </p:nvSpPr>
        <p:spPr>
          <a:xfrm>
            <a:off x="2443161" y="2047875"/>
            <a:ext cx="5322887" cy="3336925"/>
          </a:xfrm>
          <a:prstGeom prst="rect">
            <a:avLst/>
          </a:prstGeom>
          <a:solidFill>
            <a:srgbClr val="EBEEF2"/>
          </a:solidFill>
          <a:ln cap="flat" cmpd="sng" w="1079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09" name="Shape 1009"/>
          <p:cNvSpPr txBox="1"/>
          <p:nvPr/>
        </p:nvSpPr>
        <p:spPr>
          <a:xfrm>
            <a:off x="2443161" y="2047875"/>
            <a:ext cx="5322887" cy="3336925"/>
          </a:xfrm>
          <a:prstGeom prst="rect">
            <a:avLst/>
          </a:prstGeom>
          <a:solidFill>
            <a:srgbClr val="EAECF1"/>
          </a:solidFill>
          <a:ln cap="flat" cmpd="sng" w="8730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10" name="Shape 1010"/>
          <p:cNvSpPr txBox="1"/>
          <p:nvPr/>
        </p:nvSpPr>
        <p:spPr>
          <a:xfrm>
            <a:off x="2443161" y="2047875"/>
            <a:ext cx="5322887" cy="3336925"/>
          </a:xfrm>
          <a:prstGeom prst="rect">
            <a:avLst/>
          </a:prstGeom>
          <a:solidFill>
            <a:srgbClr val="E9EBF0"/>
          </a:solidFill>
          <a:ln cap="flat" cmpd="sng" w="6507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11" name="Shape 1011"/>
          <p:cNvSpPr txBox="1"/>
          <p:nvPr/>
        </p:nvSpPr>
        <p:spPr>
          <a:xfrm>
            <a:off x="2443161" y="2047875"/>
            <a:ext cx="5322887" cy="3336925"/>
          </a:xfrm>
          <a:prstGeom prst="rect">
            <a:avLst/>
          </a:prstGeom>
          <a:solidFill>
            <a:srgbClr val="E7EAEF"/>
          </a:solidFill>
          <a:ln cap="flat" cmpd="sng" w="428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12" name="Shape 1012"/>
          <p:cNvSpPr txBox="1"/>
          <p:nvPr/>
        </p:nvSpPr>
        <p:spPr>
          <a:xfrm>
            <a:off x="2443161" y="2047875"/>
            <a:ext cx="5322887" cy="3336925"/>
          </a:xfrm>
          <a:prstGeom prst="rect">
            <a:avLst/>
          </a:prstGeom>
          <a:solidFill>
            <a:srgbClr val="E6E9EF"/>
          </a:solidFill>
          <a:ln cap="flat" cmpd="sng" w="222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13" name="Shape 1013"/>
          <p:cNvSpPr txBox="1"/>
          <p:nvPr/>
        </p:nvSpPr>
        <p:spPr>
          <a:xfrm>
            <a:off x="2335211" y="1949450"/>
            <a:ext cx="5322887" cy="3335336"/>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14" name="Shape 1014"/>
          <p:cNvSpPr/>
          <p:nvPr/>
        </p:nvSpPr>
        <p:spPr>
          <a:xfrm>
            <a:off x="2335211" y="1949450"/>
            <a:ext cx="5322887" cy="3335336"/>
          </a:xfrm>
          <a:custGeom>
            <a:pathLst>
              <a:path extrusionOk="0" h="120000" w="120000">
                <a:moveTo>
                  <a:pt x="0" y="0"/>
                </a:moveTo>
                <a:lnTo>
                  <a:pt x="0" y="120000"/>
                </a:lnTo>
                <a:lnTo>
                  <a:pt x="120000" y="120000"/>
                </a:lnTo>
              </a:path>
            </a:pathLst>
          </a:custGeom>
          <a:noFill/>
          <a:ln cap="flat" cmpd="sng" w="222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1015" name="Shape 1015"/>
          <p:cNvCxnSpPr/>
          <p:nvPr/>
        </p:nvCxnSpPr>
        <p:spPr>
          <a:xfrm>
            <a:off x="2182811" y="3189286"/>
            <a:ext cx="3174" cy="222250"/>
          </a:xfrm>
          <a:prstGeom prst="straightConnector1">
            <a:avLst/>
          </a:prstGeom>
          <a:noFill/>
          <a:ln cap="flat" cmpd="sng" w="22225">
            <a:solidFill>
              <a:srgbClr val="000000"/>
            </a:solidFill>
            <a:prstDash val="solid"/>
            <a:miter lim="8000"/>
            <a:headEnd len="med" w="med" type="stealth"/>
            <a:tailEnd len="med" w="med" type="none"/>
          </a:ln>
        </p:spPr>
      </p:cxnSp>
      <p:cxnSp>
        <p:nvCxnSpPr>
          <p:cNvPr id="1016" name="Shape 1016"/>
          <p:cNvCxnSpPr/>
          <p:nvPr/>
        </p:nvCxnSpPr>
        <p:spPr>
          <a:xfrm flipH="1">
            <a:off x="4130675" y="5445125"/>
            <a:ext cx="908049" cy="1587"/>
          </a:xfrm>
          <a:prstGeom prst="straightConnector1">
            <a:avLst/>
          </a:prstGeom>
          <a:noFill/>
          <a:ln cap="flat" cmpd="sng" w="22225">
            <a:solidFill>
              <a:srgbClr val="000000"/>
            </a:solidFill>
            <a:prstDash val="solid"/>
            <a:miter lim="8000"/>
            <a:headEnd len="med" w="med" type="stealth"/>
            <a:tailEnd len="med" w="med" type="none"/>
          </a:ln>
        </p:spPr>
      </p:cxnSp>
      <p:sp>
        <p:nvSpPr>
          <p:cNvPr id="1017" name="Shape 1017"/>
          <p:cNvSpPr txBox="1"/>
          <p:nvPr/>
        </p:nvSpPr>
        <p:spPr>
          <a:xfrm>
            <a:off x="2474911" y="1547812"/>
            <a:ext cx="472598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(d) Elastic Supply: Elasticity Is Greater Than 1</a:t>
            </a:r>
          </a:p>
        </p:txBody>
      </p:sp>
      <p:sp>
        <p:nvSpPr>
          <p:cNvPr id="1018" name="Shape 1018"/>
          <p:cNvSpPr txBox="1"/>
          <p:nvPr/>
        </p:nvSpPr>
        <p:spPr>
          <a:xfrm>
            <a:off x="6727825" y="5297487"/>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sp>
        <p:nvSpPr>
          <p:cNvPr id="1019" name="Shape 1019"/>
          <p:cNvSpPr txBox="1"/>
          <p:nvPr/>
        </p:nvSpPr>
        <p:spPr>
          <a:xfrm>
            <a:off x="2114550" y="5386387"/>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1020" name="Shape 1020"/>
          <p:cNvSpPr txBox="1"/>
          <p:nvPr/>
        </p:nvSpPr>
        <p:spPr>
          <a:xfrm>
            <a:off x="1668461" y="1924050"/>
            <a:ext cx="53022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grpSp>
        <p:nvGrpSpPr>
          <p:cNvPr id="1021" name="Shape 1021"/>
          <p:cNvGrpSpPr/>
          <p:nvPr/>
        </p:nvGrpSpPr>
        <p:grpSpPr>
          <a:xfrm>
            <a:off x="884237" y="3298825"/>
            <a:ext cx="1255712" cy="1271586"/>
            <a:chOff x="884237" y="3298825"/>
            <a:chExt cx="1255712" cy="1271586"/>
          </a:xfrm>
        </p:grpSpPr>
        <p:cxnSp>
          <p:nvCxnSpPr>
            <p:cNvPr id="1022" name="Shape 1022"/>
            <p:cNvCxnSpPr/>
            <p:nvPr/>
          </p:nvCxnSpPr>
          <p:spPr>
            <a:xfrm flipH="1" rot="10800000">
              <a:off x="1576387" y="3298825"/>
              <a:ext cx="520700" cy="496886"/>
            </a:xfrm>
            <a:prstGeom prst="straightConnector1">
              <a:avLst/>
            </a:prstGeom>
            <a:noFill/>
            <a:ln cap="flat" cmpd="sng" w="22225">
              <a:solidFill>
                <a:srgbClr val="000000"/>
              </a:solidFill>
              <a:prstDash val="solid"/>
              <a:miter lim="8000"/>
              <a:headEnd len="med" w="med" type="none"/>
              <a:tailEnd len="med" w="med" type="none"/>
            </a:ln>
          </p:spPr>
        </p:cxnSp>
        <p:grpSp>
          <p:nvGrpSpPr>
            <p:cNvPr id="1023" name="Shape 1023"/>
            <p:cNvGrpSpPr/>
            <p:nvPr/>
          </p:nvGrpSpPr>
          <p:grpSpPr>
            <a:xfrm>
              <a:off x="884237" y="3716337"/>
              <a:ext cx="1255712" cy="854074"/>
              <a:chOff x="884237" y="3716337"/>
              <a:chExt cx="1255712" cy="854074"/>
            </a:xfrm>
          </p:grpSpPr>
          <p:sp>
            <p:nvSpPr>
              <p:cNvPr id="1024" name="Shape 1024"/>
              <p:cNvSpPr txBox="1"/>
              <p:nvPr/>
            </p:nvSpPr>
            <p:spPr>
              <a:xfrm>
                <a:off x="884237" y="3716337"/>
                <a:ext cx="1255712" cy="85407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25" name="Shape 1025"/>
              <p:cNvSpPr txBox="1"/>
              <p:nvPr/>
            </p:nvSpPr>
            <p:spPr>
              <a:xfrm>
                <a:off x="962025" y="3756025"/>
                <a:ext cx="87947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 22%</a:t>
                </a:r>
              </a:p>
            </p:txBody>
          </p:sp>
          <p:sp>
            <p:nvSpPr>
              <p:cNvPr id="1026" name="Shape 1026"/>
              <p:cNvSpPr txBox="1"/>
              <p:nvPr/>
            </p:nvSpPr>
            <p:spPr>
              <a:xfrm>
                <a:off x="962025" y="4021137"/>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increase</a:t>
                </a:r>
              </a:p>
            </p:txBody>
          </p:sp>
          <p:sp>
            <p:nvSpPr>
              <p:cNvPr id="1027" name="Shape 1027"/>
              <p:cNvSpPr txBox="1"/>
              <p:nvPr/>
            </p:nvSpPr>
            <p:spPr>
              <a:xfrm>
                <a:off x="962025" y="4284662"/>
                <a:ext cx="10588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 price . . .</a:t>
                </a:r>
              </a:p>
            </p:txBody>
          </p:sp>
        </p:grpSp>
      </p:grpSp>
      <p:grpSp>
        <p:nvGrpSpPr>
          <p:cNvPr id="1028" name="Shape 1028"/>
          <p:cNvGrpSpPr/>
          <p:nvPr/>
        </p:nvGrpSpPr>
        <p:grpSpPr>
          <a:xfrm>
            <a:off x="2290761" y="5524500"/>
            <a:ext cx="5018086" cy="574675"/>
            <a:chOff x="2290761" y="5524500"/>
            <a:chExt cx="5018086" cy="574675"/>
          </a:xfrm>
        </p:grpSpPr>
        <p:cxnSp>
          <p:nvCxnSpPr>
            <p:cNvPr id="1029" name="Shape 1029"/>
            <p:cNvCxnSpPr/>
            <p:nvPr/>
          </p:nvCxnSpPr>
          <p:spPr>
            <a:xfrm>
              <a:off x="4649787" y="5524500"/>
              <a:ext cx="238124" cy="277811"/>
            </a:xfrm>
            <a:prstGeom prst="straightConnector1">
              <a:avLst/>
            </a:prstGeom>
            <a:noFill/>
            <a:ln cap="flat" cmpd="sng" w="22225">
              <a:solidFill>
                <a:srgbClr val="000000"/>
              </a:solidFill>
              <a:prstDash val="solid"/>
              <a:miter lim="8000"/>
              <a:headEnd len="med" w="med" type="none"/>
              <a:tailEnd len="med" w="med" type="none"/>
            </a:ln>
          </p:spPr>
        </p:cxnSp>
        <p:grpSp>
          <p:nvGrpSpPr>
            <p:cNvPr id="1030" name="Shape 1030"/>
            <p:cNvGrpSpPr/>
            <p:nvPr/>
          </p:nvGrpSpPr>
          <p:grpSpPr>
            <a:xfrm>
              <a:off x="2290761" y="5781675"/>
              <a:ext cx="5018086" cy="317500"/>
              <a:chOff x="2290761" y="5781675"/>
              <a:chExt cx="5018086" cy="317500"/>
            </a:xfrm>
          </p:grpSpPr>
          <p:sp>
            <p:nvSpPr>
              <p:cNvPr id="1031" name="Shape 1031"/>
              <p:cNvSpPr txBox="1"/>
              <p:nvPr/>
            </p:nvSpPr>
            <p:spPr>
              <a:xfrm>
                <a:off x="2290761" y="5781675"/>
                <a:ext cx="5018086" cy="317500"/>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32" name="Shape 1032"/>
              <p:cNvSpPr txBox="1"/>
              <p:nvPr/>
            </p:nvSpPr>
            <p:spPr>
              <a:xfrm>
                <a:off x="2338386" y="5811837"/>
                <a:ext cx="48895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 . . leads to a 67% increase in quantity supplied.</a:t>
                </a:r>
              </a:p>
            </p:txBody>
          </p:sp>
        </p:grpSp>
      </p:grpSp>
      <p:grpSp>
        <p:nvGrpSpPr>
          <p:cNvPr id="1033" name="Shape 1033"/>
          <p:cNvGrpSpPr/>
          <p:nvPr/>
        </p:nvGrpSpPr>
        <p:grpSpPr>
          <a:xfrm>
            <a:off x="2108200" y="3384550"/>
            <a:ext cx="1911350" cy="2178049"/>
            <a:chOff x="2108200" y="3384550"/>
            <a:chExt cx="1911350" cy="2178049"/>
          </a:xfrm>
        </p:grpSpPr>
        <p:sp>
          <p:nvSpPr>
            <p:cNvPr id="1034" name="Shape 1034"/>
            <p:cNvSpPr/>
            <p:nvPr/>
          </p:nvSpPr>
          <p:spPr>
            <a:xfrm>
              <a:off x="2335211" y="3478212"/>
              <a:ext cx="1514474" cy="1806575"/>
            </a:xfrm>
            <a:custGeom>
              <a:pathLst>
                <a:path extrusionOk="0" h="120000" w="120000">
                  <a:moveTo>
                    <a:pt x="120000" y="120000"/>
                  </a:moveTo>
                  <a:lnTo>
                    <a:pt x="120000" y="0"/>
                  </a:lnTo>
                  <a:lnTo>
                    <a:pt x="0" y="0"/>
                  </a:lnTo>
                </a:path>
              </a:pathLst>
            </a:custGeom>
            <a:noFill/>
            <a:ln cap="flat" cmpd="sng" w="222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35" name="Shape 1035"/>
            <p:cNvSpPr txBox="1"/>
            <p:nvPr/>
          </p:nvSpPr>
          <p:spPr>
            <a:xfrm>
              <a:off x="2108200" y="3384550"/>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sp>
          <p:nvSpPr>
            <p:cNvPr id="1036" name="Shape 1036"/>
            <p:cNvSpPr txBox="1"/>
            <p:nvPr/>
          </p:nvSpPr>
          <p:spPr>
            <a:xfrm>
              <a:off x="3657600" y="5303837"/>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grpSp>
        <p:nvGrpSpPr>
          <p:cNvPr id="1037" name="Shape 1037"/>
          <p:cNvGrpSpPr/>
          <p:nvPr/>
        </p:nvGrpSpPr>
        <p:grpSpPr>
          <a:xfrm>
            <a:off x="1978025" y="2941636"/>
            <a:ext cx="3554412" cy="2620962"/>
            <a:chOff x="1978025" y="2941636"/>
            <a:chExt cx="3554412" cy="2620962"/>
          </a:xfrm>
        </p:grpSpPr>
        <p:sp>
          <p:nvSpPr>
            <p:cNvPr id="1038" name="Shape 1038"/>
            <p:cNvSpPr/>
            <p:nvPr/>
          </p:nvSpPr>
          <p:spPr>
            <a:xfrm>
              <a:off x="2335211" y="3041650"/>
              <a:ext cx="3028949" cy="2243136"/>
            </a:xfrm>
            <a:custGeom>
              <a:pathLst>
                <a:path extrusionOk="0" h="120000" w="120000">
                  <a:moveTo>
                    <a:pt x="120000" y="120000"/>
                  </a:moveTo>
                  <a:lnTo>
                    <a:pt x="120000" y="0"/>
                  </a:lnTo>
                  <a:lnTo>
                    <a:pt x="0" y="0"/>
                  </a:lnTo>
                </a:path>
              </a:pathLst>
            </a:custGeom>
            <a:noFill/>
            <a:ln cap="flat" cmpd="sng" w="222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39" name="Shape 1039"/>
            <p:cNvSpPr txBox="1"/>
            <p:nvPr/>
          </p:nvSpPr>
          <p:spPr>
            <a:xfrm>
              <a:off x="1978025" y="2941636"/>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$5</a:t>
              </a:r>
            </a:p>
          </p:txBody>
        </p:sp>
        <p:sp>
          <p:nvSpPr>
            <p:cNvPr id="1040" name="Shape 1040"/>
            <p:cNvSpPr txBox="1"/>
            <p:nvPr/>
          </p:nvSpPr>
          <p:spPr>
            <a:xfrm>
              <a:off x="5170487" y="5303837"/>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200</a:t>
              </a:r>
            </a:p>
          </p:txBody>
        </p:sp>
      </p:grpSp>
      <p:grpSp>
        <p:nvGrpSpPr>
          <p:cNvPr id="1041" name="Shape 1041"/>
          <p:cNvGrpSpPr/>
          <p:nvPr/>
        </p:nvGrpSpPr>
        <p:grpSpPr>
          <a:xfrm>
            <a:off x="2551112" y="2479675"/>
            <a:ext cx="5011736" cy="1395412"/>
            <a:chOff x="2551112" y="2479675"/>
            <a:chExt cx="5011736" cy="1395412"/>
          </a:xfrm>
        </p:grpSpPr>
        <p:cxnSp>
          <p:nvCxnSpPr>
            <p:cNvPr id="1042" name="Shape 1042"/>
            <p:cNvCxnSpPr/>
            <p:nvPr/>
          </p:nvCxnSpPr>
          <p:spPr>
            <a:xfrm flipH="1">
              <a:off x="2551112" y="2603500"/>
              <a:ext cx="4284661" cy="1271587"/>
            </a:xfrm>
            <a:prstGeom prst="straightConnector1">
              <a:avLst/>
            </a:prstGeom>
            <a:noFill/>
            <a:ln cap="flat" cmpd="sng" w="65075">
              <a:solidFill>
                <a:srgbClr val="004C9F"/>
              </a:solidFill>
              <a:prstDash val="solid"/>
              <a:miter lim="8000"/>
              <a:headEnd len="med" w="med" type="none"/>
              <a:tailEnd len="med" w="med" type="none"/>
            </a:ln>
          </p:spPr>
        </p:cxnSp>
        <p:sp>
          <p:nvSpPr>
            <p:cNvPr id="1043" name="Shape 1043"/>
            <p:cNvSpPr txBox="1"/>
            <p:nvPr/>
          </p:nvSpPr>
          <p:spPr>
            <a:xfrm>
              <a:off x="6900861" y="2479675"/>
              <a:ext cx="661987"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15"/>
                                        </p:tgtEl>
                                        <p:attrNameLst>
                                          <p:attrName>style.visibility</p:attrName>
                                        </p:attrNameLst>
                                      </p:cBhvr>
                                      <p:to>
                                        <p:strVal val="visible"/>
                                      </p:to>
                                    </p:set>
                                    <p:anim calcmode="lin" valueType="num">
                                      <p:cBhvr additive="base">
                                        <p:cTn dur="500"/>
                                        <p:tgtEl>
                                          <p:spTgt spid="1015"/>
                                        </p:tgtEl>
                                        <p:attrNameLst>
                                          <p:attrName>ppt_w</p:attrName>
                                        </p:attrNameLst>
                                      </p:cBhvr>
                                      <p:tavLst>
                                        <p:tav fmla="" tm="0">
                                          <p:val>
                                            <p:strVal val="0"/>
                                          </p:val>
                                        </p:tav>
                                        <p:tav fmla="" tm="100000">
                                          <p:val>
                                            <p:strVal val="#ppt_w"/>
                                          </p:val>
                                        </p:tav>
                                      </p:tavLst>
                                    </p:anim>
                                    <p:anim calcmode="lin" valueType="num">
                                      <p:cBhvr additive="base">
                                        <p:cTn dur="500"/>
                                        <p:tgtEl>
                                          <p:spTgt spid="101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500"/>
                                        <p:tgtEl>
                                          <p:spTgt spid="10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Shape 1048"/>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5 The Price Elasticity of Supply</a:t>
            </a:r>
          </a:p>
        </p:txBody>
      </p:sp>
      <p:sp>
        <p:nvSpPr>
          <p:cNvPr id="1049" name="Shape 1049"/>
          <p:cNvSpPr txBox="1"/>
          <p:nvPr/>
        </p:nvSpPr>
        <p:spPr>
          <a:xfrm>
            <a:off x="2057400" y="2124075"/>
            <a:ext cx="5322887" cy="3336925"/>
          </a:xfrm>
          <a:prstGeom prst="rect">
            <a:avLst/>
          </a:prstGeom>
          <a:solidFill>
            <a:srgbClr val="F3F6F9"/>
          </a:solidFill>
          <a:ln cap="flat" cmpd="sng" w="2381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0" name="Shape 1050"/>
          <p:cNvSpPr txBox="1"/>
          <p:nvPr/>
        </p:nvSpPr>
        <p:spPr>
          <a:xfrm>
            <a:off x="2057400" y="2124075"/>
            <a:ext cx="5322887" cy="3336925"/>
          </a:xfrm>
          <a:prstGeom prst="rect">
            <a:avLst/>
          </a:prstGeom>
          <a:solidFill>
            <a:srgbClr val="F2F4F8"/>
          </a:solidFill>
          <a:ln cap="flat" cmpd="sng" w="21590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1" name="Shape 1051"/>
          <p:cNvSpPr txBox="1"/>
          <p:nvPr/>
        </p:nvSpPr>
        <p:spPr>
          <a:xfrm>
            <a:off x="2057400" y="2124075"/>
            <a:ext cx="5322887" cy="3336925"/>
          </a:xfrm>
          <a:prstGeom prst="rect">
            <a:avLst/>
          </a:prstGeom>
          <a:solidFill>
            <a:srgbClr val="F1F4F7"/>
          </a:solidFill>
          <a:ln cap="flat" cmpd="sng" w="1952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2" name="Shape 1052"/>
          <p:cNvSpPr txBox="1"/>
          <p:nvPr/>
        </p:nvSpPr>
        <p:spPr>
          <a:xfrm>
            <a:off x="2057400" y="2124075"/>
            <a:ext cx="5322887" cy="3336925"/>
          </a:xfrm>
          <a:prstGeom prst="rect">
            <a:avLst/>
          </a:prstGeom>
          <a:solidFill>
            <a:srgbClr val="F0F2F5"/>
          </a:solidFill>
          <a:ln cap="flat" cmpd="sng" w="17302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3" name="Shape 1053"/>
          <p:cNvSpPr txBox="1"/>
          <p:nvPr/>
        </p:nvSpPr>
        <p:spPr>
          <a:xfrm>
            <a:off x="2057400" y="2124075"/>
            <a:ext cx="5322887" cy="3336925"/>
          </a:xfrm>
          <a:prstGeom prst="rect">
            <a:avLst/>
          </a:prstGeom>
          <a:solidFill>
            <a:srgbClr val="EEF1F4"/>
          </a:solidFill>
          <a:ln cap="flat" cmpd="sng" w="1508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4" name="Shape 1054"/>
          <p:cNvSpPr txBox="1"/>
          <p:nvPr/>
        </p:nvSpPr>
        <p:spPr>
          <a:xfrm>
            <a:off x="2057400" y="2124075"/>
            <a:ext cx="5322887" cy="3336925"/>
          </a:xfrm>
          <a:prstGeom prst="rect">
            <a:avLst/>
          </a:prstGeom>
          <a:solidFill>
            <a:srgbClr val="EDEFF3"/>
          </a:solidFill>
          <a:ln cap="flat" cmpd="sng" w="1301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5" name="Shape 1055"/>
          <p:cNvSpPr txBox="1"/>
          <p:nvPr/>
        </p:nvSpPr>
        <p:spPr>
          <a:xfrm>
            <a:off x="2057400" y="2124075"/>
            <a:ext cx="5322887" cy="3336925"/>
          </a:xfrm>
          <a:prstGeom prst="rect">
            <a:avLst/>
          </a:prstGeom>
          <a:solidFill>
            <a:srgbClr val="EBEEF2"/>
          </a:solidFill>
          <a:ln cap="flat" cmpd="sng" w="10795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6" name="Shape 1056"/>
          <p:cNvSpPr txBox="1"/>
          <p:nvPr/>
        </p:nvSpPr>
        <p:spPr>
          <a:xfrm>
            <a:off x="2057400" y="2124075"/>
            <a:ext cx="5322887" cy="3336925"/>
          </a:xfrm>
          <a:prstGeom prst="rect">
            <a:avLst/>
          </a:prstGeom>
          <a:solidFill>
            <a:srgbClr val="EAECF1"/>
          </a:solidFill>
          <a:ln cap="flat" cmpd="sng" w="8730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7" name="Shape 1057"/>
          <p:cNvSpPr txBox="1"/>
          <p:nvPr/>
        </p:nvSpPr>
        <p:spPr>
          <a:xfrm>
            <a:off x="2057400" y="2124075"/>
            <a:ext cx="5322887" cy="3336925"/>
          </a:xfrm>
          <a:prstGeom prst="rect">
            <a:avLst/>
          </a:prstGeom>
          <a:solidFill>
            <a:srgbClr val="E9EBF0"/>
          </a:solidFill>
          <a:ln cap="flat" cmpd="sng" w="6507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8" name="Shape 1058"/>
          <p:cNvSpPr txBox="1"/>
          <p:nvPr/>
        </p:nvSpPr>
        <p:spPr>
          <a:xfrm>
            <a:off x="2057400" y="2124075"/>
            <a:ext cx="5322887" cy="3336925"/>
          </a:xfrm>
          <a:prstGeom prst="rect">
            <a:avLst/>
          </a:prstGeom>
          <a:solidFill>
            <a:srgbClr val="E7EAEF"/>
          </a:solidFill>
          <a:ln cap="flat" cmpd="sng" w="428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59" name="Shape 1059"/>
          <p:cNvSpPr txBox="1"/>
          <p:nvPr/>
        </p:nvSpPr>
        <p:spPr>
          <a:xfrm>
            <a:off x="2057400" y="2124075"/>
            <a:ext cx="5322887" cy="3336925"/>
          </a:xfrm>
          <a:prstGeom prst="rect">
            <a:avLst/>
          </a:prstGeom>
          <a:solidFill>
            <a:srgbClr val="E6E9EF"/>
          </a:solidFill>
          <a:ln cap="flat" cmpd="sng" w="222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60" name="Shape 1060"/>
          <p:cNvSpPr txBox="1"/>
          <p:nvPr/>
        </p:nvSpPr>
        <p:spPr>
          <a:xfrm>
            <a:off x="1970086" y="2025650"/>
            <a:ext cx="5322887" cy="3335336"/>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61" name="Shape 1061"/>
          <p:cNvSpPr/>
          <p:nvPr/>
        </p:nvSpPr>
        <p:spPr>
          <a:xfrm>
            <a:off x="1957386" y="2025650"/>
            <a:ext cx="5322887" cy="3335336"/>
          </a:xfrm>
          <a:custGeom>
            <a:pathLst>
              <a:path extrusionOk="0" h="120000" w="120000">
                <a:moveTo>
                  <a:pt x="0" y="0"/>
                </a:moveTo>
                <a:lnTo>
                  <a:pt x="0" y="120000"/>
                </a:lnTo>
                <a:lnTo>
                  <a:pt x="120000" y="120000"/>
                </a:lnTo>
              </a:path>
            </a:pathLst>
          </a:custGeom>
          <a:noFill/>
          <a:ln cap="flat" cmpd="sng" w="222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62" name="Shape 1062"/>
          <p:cNvSpPr txBox="1"/>
          <p:nvPr/>
        </p:nvSpPr>
        <p:spPr>
          <a:xfrm>
            <a:off x="1744661" y="1624012"/>
            <a:ext cx="539908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(e) Perfectly Elastic Supply: Elasticity Equals Infinity</a:t>
            </a:r>
          </a:p>
        </p:txBody>
      </p:sp>
      <p:sp>
        <p:nvSpPr>
          <p:cNvPr id="1063" name="Shape 1063"/>
          <p:cNvSpPr txBox="1"/>
          <p:nvPr/>
        </p:nvSpPr>
        <p:spPr>
          <a:xfrm>
            <a:off x="6350000" y="5456237"/>
            <a:ext cx="8763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sp>
        <p:nvSpPr>
          <p:cNvPr id="1064" name="Shape 1064"/>
          <p:cNvSpPr txBox="1"/>
          <p:nvPr/>
        </p:nvSpPr>
        <p:spPr>
          <a:xfrm>
            <a:off x="1766886" y="5462587"/>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1065" name="Shape 1065"/>
          <p:cNvSpPr txBox="1"/>
          <p:nvPr/>
        </p:nvSpPr>
        <p:spPr>
          <a:xfrm>
            <a:off x="1319212" y="2000250"/>
            <a:ext cx="53022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a:t>
            </a:r>
          </a:p>
        </p:txBody>
      </p:sp>
      <p:grpSp>
        <p:nvGrpSpPr>
          <p:cNvPr id="1066" name="Shape 1066"/>
          <p:cNvGrpSpPr/>
          <p:nvPr/>
        </p:nvGrpSpPr>
        <p:grpSpPr>
          <a:xfrm>
            <a:off x="1630362" y="3460750"/>
            <a:ext cx="5086350" cy="265112"/>
            <a:chOff x="1630362" y="3460750"/>
            <a:chExt cx="5086350" cy="265112"/>
          </a:xfrm>
        </p:grpSpPr>
        <p:sp>
          <p:nvSpPr>
            <p:cNvPr id="1067" name="Shape 1067"/>
            <p:cNvSpPr txBox="1"/>
            <p:nvPr/>
          </p:nvSpPr>
          <p:spPr>
            <a:xfrm>
              <a:off x="1630362" y="3460750"/>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grpSp>
          <p:nvGrpSpPr>
            <p:cNvPr id="1068" name="Shape 1068"/>
            <p:cNvGrpSpPr/>
            <p:nvPr/>
          </p:nvGrpSpPr>
          <p:grpSpPr>
            <a:xfrm>
              <a:off x="1970086" y="3467100"/>
              <a:ext cx="4746625" cy="258762"/>
              <a:chOff x="1970086" y="3467100"/>
              <a:chExt cx="4746625" cy="258762"/>
            </a:xfrm>
          </p:grpSpPr>
          <p:cxnSp>
            <p:nvCxnSpPr>
              <p:cNvPr id="1069" name="Shape 1069"/>
              <p:cNvCxnSpPr/>
              <p:nvPr/>
            </p:nvCxnSpPr>
            <p:spPr>
              <a:xfrm flipH="1">
                <a:off x="1970086" y="3554412"/>
                <a:ext cx="3916362" cy="1587"/>
              </a:xfrm>
              <a:prstGeom prst="straightConnector1">
                <a:avLst/>
              </a:prstGeom>
              <a:noFill/>
              <a:ln cap="flat" cmpd="sng" w="65075">
                <a:solidFill>
                  <a:srgbClr val="004C9F"/>
                </a:solidFill>
                <a:prstDash val="solid"/>
                <a:miter lim="8000"/>
                <a:headEnd len="med" w="med" type="none"/>
                <a:tailEnd len="med" w="med" type="none"/>
              </a:ln>
            </p:spPr>
          </p:cxnSp>
          <p:sp>
            <p:nvSpPr>
              <p:cNvPr id="1070" name="Shape 1070"/>
              <p:cNvSpPr txBox="1"/>
              <p:nvPr/>
            </p:nvSpPr>
            <p:spPr>
              <a:xfrm>
                <a:off x="6054725" y="3467100"/>
                <a:ext cx="661987"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grpSp>
      <p:grpSp>
        <p:nvGrpSpPr>
          <p:cNvPr id="1071" name="Shape 1071"/>
          <p:cNvGrpSpPr/>
          <p:nvPr/>
        </p:nvGrpSpPr>
        <p:grpSpPr>
          <a:xfrm>
            <a:off x="650875" y="4308475"/>
            <a:ext cx="2876550" cy="1966911"/>
            <a:chOff x="650875" y="4308475"/>
            <a:chExt cx="2876550" cy="1966911"/>
          </a:xfrm>
        </p:grpSpPr>
        <p:cxnSp>
          <p:nvCxnSpPr>
            <p:cNvPr id="1072" name="Shape 1072"/>
            <p:cNvCxnSpPr/>
            <p:nvPr/>
          </p:nvCxnSpPr>
          <p:spPr>
            <a:xfrm flipH="1" rot="10800000">
              <a:off x="889000" y="4308475"/>
              <a:ext cx="995362" cy="1411287"/>
            </a:xfrm>
            <a:prstGeom prst="straightConnector1">
              <a:avLst/>
            </a:prstGeom>
            <a:noFill/>
            <a:ln cap="flat" cmpd="sng" w="22225">
              <a:solidFill>
                <a:srgbClr val="000000"/>
              </a:solidFill>
              <a:prstDash val="solid"/>
              <a:miter lim="8000"/>
              <a:headEnd len="med" w="med" type="none"/>
              <a:tailEnd len="med" w="med" type="none"/>
            </a:ln>
          </p:spPr>
        </p:cxnSp>
        <p:grpSp>
          <p:nvGrpSpPr>
            <p:cNvPr id="1073" name="Shape 1073"/>
            <p:cNvGrpSpPr/>
            <p:nvPr/>
          </p:nvGrpSpPr>
          <p:grpSpPr>
            <a:xfrm>
              <a:off x="650875" y="5680075"/>
              <a:ext cx="2876550" cy="595311"/>
              <a:chOff x="650875" y="5680075"/>
              <a:chExt cx="2876550" cy="595311"/>
            </a:xfrm>
          </p:grpSpPr>
          <p:sp>
            <p:nvSpPr>
              <p:cNvPr id="1074" name="Shape 1074"/>
              <p:cNvSpPr txBox="1"/>
              <p:nvPr/>
            </p:nvSpPr>
            <p:spPr>
              <a:xfrm>
                <a:off x="650875" y="5680075"/>
                <a:ext cx="2876550" cy="595311"/>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75" name="Shape 1075"/>
              <p:cNvSpPr txBox="1"/>
              <p:nvPr/>
            </p:nvSpPr>
            <p:spPr>
              <a:xfrm>
                <a:off x="736600" y="5708650"/>
                <a:ext cx="21431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 At a price below $4,</a:t>
                </a:r>
              </a:p>
            </p:txBody>
          </p:sp>
          <p:sp>
            <p:nvSpPr>
              <p:cNvPr id="1076" name="Shape 1076"/>
              <p:cNvSpPr txBox="1"/>
              <p:nvPr/>
            </p:nvSpPr>
            <p:spPr>
              <a:xfrm>
                <a:off x="736600" y="5973762"/>
                <a:ext cx="238283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 supplied is zero.</a:t>
                </a:r>
              </a:p>
            </p:txBody>
          </p:sp>
        </p:grpSp>
      </p:grpSp>
      <p:grpSp>
        <p:nvGrpSpPr>
          <p:cNvPr id="1077" name="Shape 1077"/>
          <p:cNvGrpSpPr/>
          <p:nvPr/>
        </p:nvGrpSpPr>
        <p:grpSpPr>
          <a:xfrm>
            <a:off x="3895725" y="3633787"/>
            <a:ext cx="2143125" cy="1171574"/>
            <a:chOff x="3895725" y="3633787"/>
            <a:chExt cx="2143125" cy="1171574"/>
          </a:xfrm>
        </p:grpSpPr>
        <p:cxnSp>
          <p:nvCxnSpPr>
            <p:cNvPr id="1078" name="Shape 1078"/>
            <p:cNvCxnSpPr/>
            <p:nvPr/>
          </p:nvCxnSpPr>
          <p:spPr>
            <a:xfrm>
              <a:off x="4567237" y="3633787"/>
              <a:ext cx="258762" cy="396874"/>
            </a:xfrm>
            <a:prstGeom prst="straightConnector1">
              <a:avLst/>
            </a:prstGeom>
            <a:noFill/>
            <a:ln cap="flat" cmpd="sng" w="22225">
              <a:solidFill>
                <a:srgbClr val="000000"/>
              </a:solidFill>
              <a:prstDash val="solid"/>
              <a:miter lim="8000"/>
              <a:headEnd len="med" w="med" type="none"/>
              <a:tailEnd len="med" w="med" type="none"/>
            </a:ln>
          </p:spPr>
        </p:cxnSp>
        <p:grpSp>
          <p:nvGrpSpPr>
            <p:cNvPr id="1079" name="Shape 1079"/>
            <p:cNvGrpSpPr/>
            <p:nvPr/>
          </p:nvGrpSpPr>
          <p:grpSpPr>
            <a:xfrm>
              <a:off x="3895725" y="3951287"/>
              <a:ext cx="2143125" cy="854074"/>
              <a:chOff x="3895725" y="3951287"/>
              <a:chExt cx="2143125" cy="854074"/>
            </a:xfrm>
          </p:grpSpPr>
          <p:sp>
            <p:nvSpPr>
              <p:cNvPr id="1080" name="Shape 1080"/>
              <p:cNvSpPr txBox="1"/>
              <p:nvPr/>
            </p:nvSpPr>
            <p:spPr>
              <a:xfrm>
                <a:off x="3895725" y="3951287"/>
                <a:ext cx="2143125" cy="85407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81" name="Shape 1081"/>
              <p:cNvSpPr txBox="1"/>
              <p:nvPr/>
            </p:nvSpPr>
            <p:spPr>
              <a:xfrm>
                <a:off x="3957637" y="3990975"/>
                <a:ext cx="15414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At exactly $4,</a:t>
                </a:r>
              </a:p>
            </p:txBody>
          </p:sp>
          <p:sp>
            <p:nvSpPr>
              <p:cNvPr id="1082" name="Shape 1082"/>
              <p:cNvSpPr txBox="1"/>
              <p:nvPr/>
            </p:nvSpPr>
            <p:spPr>
              <a:xfrm>
                <a:off x="3957637" y="4254500"/>
                <a:ext cx="13208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producers will</a:t>
                </a:r>
              </a:p>
            </p:txBody>
          </p:sp>
          <p:sp>
            <p:nvSpPr>
              <p:cNvPr id="1083" name="Shape 1083"/>
              <p:cNvSpPr txBox="1"/>
              <p:nvPr/>
            </p:nvSpPr>
            <p:spPr>
              <a:xfrm>
                <a:off x="3957637" y="4519612"/>
                <a:ext cx="19145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 any quantity.</a:t>
                </a:r>
              </a:p>
            </p:txBody>
          </p:sp>
        </p:grpSp>
      </p:grpSp>
      <p:grpSp>
        <p:nvGrpSpPr>
          <p:cNvPr id="1084" name="Shape 1084"/>
          <p:cNvGrpSpPr/>
          <p:nvPr/>
        </p:nvGrpSpPr>
        <p:grpSpPr>
          <a:xfrm>
            <a:off x="2035175" y="2441575"/>
            <a:ext cx="2444749" cy="854074"/>
            <a:chOff x="2035175" y="2441575"/>
            <a:chExt cx="2444749" cy="854074"/>
          </a:xfrm>
        </p:grpSpPr>
        <p:cxnSp>
          <p:nvCxnSpPr>
            <p:cNvPr id="1085" name="Shape 1085"/>
            <p:cNvCxnSpPr/>
            <p:nvPr/>
          </p:nvCxnSpPr>
          <p:spPr>
            <a:xfrm flipH="1" rot="10800000">
              <a:off x="2035175" y="2679699"/>
              <a:ext cx="411161" cy="100011"/>
            </a:xfrm>
            <a:prstGeom prst="straightConnector1">
              <a:avLst/>
            </a:prstGeom>
            <a:noFill/>
            <a:ln cap="flat" cmpd="sng" w="22225">
              <a:solidFill>
                <a:srgbClr val="000000"/>
              </a:solidFill>
              <a:prstDash val="solid"/>
              <a:miter lim="8000"/>
              <a:headEnd len="med" w="med" type="none"/>
              <a:tailEnd len="med" w="med" type="none"/>
            </a:ln>
          </p:spPr>
        </p:cxnSp>
        <p:grpSp>
          <p:nvGrpSpPr>
            <p:cNvPr id="1086" name="Shape 1086"/>
            <p:cNvGrpSpPr/>
            <p:nvPr/>
          </p:nvGrpSpPr>
          <p:grpSpPr>
            <a:xfrm>
              <a:off x="2403475" y="2441575"/>
              <a:ext cx="2076449" cy="854074"/>
              <a:chOff x="2403475" y="2441575"/>
              <a:chExt cx="2076449" cy="854074"/>
            </a:xfrm>
          </p:grpSpPr>
          <p:sp>
            <p:nvSpPr>
              <p:cNvPr id="1087" name="Shape 1087"/>
              <p:cNvSpPr txBox="1"/>
              <p:nvPr/>
            </p:nvSpPr>
            <p:spPr>
              <a:xfrm>
                <a:off x="2403475" y="2441575"/>
                <a:ext cx="2076449" cy="85407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088" name="Shape 1088"/>
              <p:cNvSpPr txBox="1"/>
              <p:nvPr/>
            </p:nvSpPr>
            <p:spPr>
              <a:xfrm>
                <a:off x="2479675" y="2490786"/>
                <a:ext cx="1384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At any price</a:t>
                </a:r>
              </a:p>
            </p:txBody>
          </p:sp>
          <p:sp>
            <p:nvSpPr>
              <p:cNvPr id="1089" name="Shape 1089"/>
              <p:cNvSpPr txBox="1"/>
              <p:nvPr/>
            </p:nvSpPr>
            <p:spPr>
              <a:xfrm>
                <a:off x="2479675" y="2755900"/>
                <a:ext cx="17716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above $4, quantity</a:t>
                </a:r>
              </a:p>
            </p:txBody>
          </p:sp>
          <p:sp>
            <p:nvSpPr>
              <p:cNvPr id="1090" name="Shape 1090"/>
              <p:cNvSpPr txBox="1"/>
              <p:nvPr/>
            </p:nvSpPr>
            <p:spPr>
              <a:xfrm>
                <a:off x="2479675" y="3019425"/>
                <a:ext cx="176847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supplied is infinite.</a:t>
                </a:r>
              </a:p>
            </p:txBody>
          </p:sp>
        </p:grpSp>
      </p:gr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4" name="Shape 1094"/>
        <p:cNvGrpSpPr/>
        <p:nvPr/>
      </p:nvGrpSpPr>
      <p:grpSpPr>
        <a:xfrm>
          <a:off x="0" y="0"/>
          <a:ext cx="0" cy="0"/>
          <a:chOff x="0" y="0"/>
          <a:chExt cx="0" cy="0"/>
        </a:xfrm>
      </p:grpSpPr>
      <p:sp>
        <p:nvSpPr>
          <p:cNvPr id="1095" name="Shape 1095"/>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The Price Elasticity of Supply and Its Determinants</a:t>
            </a:r>
          </a:p>
        </p:txBody>
      </p:sp>
      <p:sp>
        <p:nvSpPr>
          <p:cNvPr id="1096" name="Shape 1096"/>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Ability of sellers to change the amount of the good they produce.</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Beach-front land is inelastic.</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Books, cars, or manufactured goods are elastic.</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Time period </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Supply is more elastic in the long run.</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0" name="Shape 1100"/>
        <p:cNvGrpSpPr/>
        <p:nvPr/>
      </p:nvGrpSpPr>
      <p:grpSpPr>
        <a:xfrm>
          <a:off x="0" y="0"/>
          <a:ext cx="0" cy="0"/>
          <a:chOff x="0" y="0"/>
          <a:chExt cx="0" cy="0"/>
        </a:xfrm>
      </p:grpSpPr>
      <p:sp>
        <p:nvSpPr>
          <p:cNvPr id="1101" name="Shape 1101"/>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Computing the Price Elasticity of Supply</a:t>
            </a:r>
          </a:p>
        </p:txBody>
      </p:sp>
      <p:sp>
        <p:nvSpPr>
          <p:cNvPr id="1102" name="Shape 1102"/>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price elasticity of supply is computed as the percentage change in the quantity supplied divided by the percentage change in price.</a:t>
            </a:r>
          </a:p>
        </p:txBody>
      </p:sp>
      <p:pic>
        <p:nvPicPr>
          <p:cNvPr id="1103" name="Shape 1103"/>
          <p:cNvPicPr preferRelativeResize="0"/>
          <p:nvPr/>
        </p:nvPicPr>
        <p:blipFill rotWithShape="1">
          <a:blip r:embed="rId3">
            <a:alphaModFix/>
          </a:blip>
          <a:srcRect b="0" l="0" r="0" t="0"/>
          <a:stretch/>
        </p:blipFill>
        <p:spPr>
          <a:xfrm>
            <a:off x="762000" y="3276600"/>
            <a:ext cx="7391399" cy="1252536"/>
          </a:xfrm>
          <a:prstGeom prst="rect">
            <a:avLst/>
          </a:prstGeom>
          <a:noFill/>
          <a:ln>
            <a:noFill/>
          </a:ln>
        </p:spPr>
      </p:pic>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Shape 1108"/>
          <p:cNvSpPr txBox="1"/>
          <p:nvPr>
            <p:ph type="title"/>
          </p:nvPr>
        </p:nvSpPr>
        <p:spPr>
          <a:xfrm>
            <a:off x="381000" y="609600"/>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i="0" lang="en-US" sz="3600" u="none" cap="none" strike="noStrike">
                <a:solidFill>
                  <a:schemeClr val="dk2"/>
                </a:solidFill>
                <a:latin typeface="Times New Roman"/>
                <a:ea typeface="Times New Roman"/>
                <a:cs typeface="Times New Roman"/>
                <a:sym typeface="Times New Roman"/>
              </a:rPr>
              <a:t>THREE APPLICATIONS OF SUPPLY, DEMAND, AND ELASTICITY</a:t>
            </a:r>
          </a:p>
        </p:txBody>
      </p:sp>
      <p:sp>
        <p:nvSpPr>
          <p:cNvPr id="1109" name="Shape 1109"/>
          <p:cNvSpPr txBox="1"/>
          <p:nvPr>
            <p:ph idx="1" type="body"/>
          </p:nvPr>
        </p:nvSpPr>
        <p:spPr>
          <a:xfrm>
            <a:off x="457200" y="1898650"/>
            <a:ext cx="8229600" cy="4227511"/>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Can good news for farming be bad news for farmers?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What happens to wheat farmers and the market for wheat when university agronomists discover a new wheat hybrid that is more productive than existing varieties?</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The Price Elasticity of Demand and Its Determinants</a:t>
            </a:r>
          </a:p>
        </p:txBody>
      </p:sp>
      <p:sp>
        <p:nvSpPr>
          <p:cNvPr id="254" name="Shape 254"/>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Demand tends to be more elastic:</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the larger the number of close substitutes.</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if the good is a luxury.</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the more narrowly defined the market.</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the longer the time period.</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sp>
        <p:nvSpPr>
          <p:cNvPr id="1114" name="Shape 1114"/>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Can Good News for Farming Be Bad News for Farmers?</a:t>
            </a:r>
          </a:p>
        </p:txBody>
      </p:sp>
      <p:sp>
        <p:nvSpPr>
          <p:cNvPr id="1115" name="Shape 1115"/>
          <p:cNvSpPr txBox="1"/>
          <p:nvPr>
            <p:ph idx="1" type="body"/>
          </p:nvPr>
        </p:nvSpPr>
        <p:spPr>
          <a:xfrm>
            <a:off x="381000" y="1874836"/>
            <a:ext cx="8381999" cy="44497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Examine whether the supply or demand curve shifts.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Determine the direction of the shift of the curve.</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Use the supply-and-demand diagram to see how the market equilibrium changes.</a:t>
            </a: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9" name="Shape 1119"/>
        <p:cNvGrpSpPr/>
        <p:nvPr/>
      </p:nvGrpSpPr>
      <p:grpSpPr>
        <a:xfrm>
          <a:off x="0" y="0"/>
          <a:ext cx="0" cy="0"/>
          <a:chOff x="0" y="0"/>
          <a:chExt cx="0" cy="0"/>
        </a:xfrm>
      </p:grpSpPr>
      <p:sp>
        <p:nvSpPr>
          <p:cNvPr id="1120" name="Shape 1120"/>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7 An Increase in Supply in the Market for Wheat</a:t>
            </a:r>
          </a:p>
        </p:txBody>
      </p:sp>
      <p:sp>
        <p:nvSpPr>
          <p:cNvPr id="1121" name="Shape 1121"/>
          <p:cNvSpPr txBox="1"/>
          <p:nvPr/>
        </p:nvSpPr>
        <p:spPr>
          <a:xfrm>
            <a:off x="3109911" y="1274762"/>
            <a:ext cx="4576761" cy="3894136"/>
          </a:xfrm>
          <a:prstGeom prst="rect">
            <a:avLst/>
          </a:prstGeom>
          <a:solidFill>
            <a:srgbClr val="F3F6F9"/>
          </a:solidFill>
          <a:ln cap="flat" cmpd="sng" w="23017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22" name="Shape 1122"/>
          <p:cNvSpPr txBox="1"/>
          <p:nvPr/>
        </p:nvSpPr>
        <p:spPr>
          <a:xfrm>
            <a:off x="3109911" y="1274762"/>
            <a:ext cx="4576761" cy="3894136"/>
          </a:xfrm>
          <a:prstGeom prst="rect">
            <a:avLst/>
          </a:prstGeom>
          <a:solidFill>
            <a:srgbClr val="F2F4F8"/>
          </a:solidFill>
          <a:ln cap="flat" cmpd="sng" w="20955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23" name="Shape 1123"/>
          <p:cNvSpPr txBox="1"/>
          <p:nvPr/>
        </p:nvSpPr>
        <p:spPr>
          <a:xfrm>
            <a:off x="3109911" y="1274762"/>
            <a:ext cx="4576761" cy="3894136"/>
          </a:xfrm>
          <a:prstGeom prst="rect">
            <a:avLst/>
          </a:prstGeom>
          <a:solidFill>
            <a:srgbClr val="F1F4F7"/>
          </a:solidFill>
          <a:ln cap="flat" cmpd="sng" w="1889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24" name="Shape 1124"/>
          <p:cNvSpPr txBox="1"/>
          <p:nvPr/>
        </p:nvSpPr>
        <p:spPr>
          <a:xfrm>
            <a:off x="3109911" y="1274762"/>
            <a:ext cx="4576761" cy="3894136"/>
          </a:xfrm>
          <a:prstGeom prst="rect">
            <a:avLst/>
          </a:prstGeom>
          <a:solidFill>
            <a:srgbClr val="F0F2F5"/>
          </a:solidFill>
          <a:ln cap="flat" cmpd="sng" w="1682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25" name="Shape 1125"/>
          <p:cNvSpPr txBox="1"/>
          <p:nvPr/>
        </p:nvSpPr>
        <p:spPr>
          <a:xfrm>
            <a:off x="3109911" y="1274762"/>
            <a:ext cx="4576761" cy="3894136"/>
          </a:xfrm>
          <a:prstGeom prst="rect">
            <a:avLst/>
          </a:prstGeom>
          <a:solidFill>
            <a:srgbClr val="EEF1F4"/>
          </a:solidFill>
          <a:ln cap="flat" cmpd="sng" w="14762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26" name="Shape 1126"/>
          <p:cNvSpPr txBox="1"/>
          <p:nvPr/>
        </p:nvSpPr>
        <p:spPr>
          <a:xfrm>
            <a:off x="3109911" y="1274762"/>
            <a:ext cx="4576761" cy="3894136"/>
          </a:xfrm>
          <a:prstGeom prst="rect">
            <a:avLst/>
          </a:prstGeom>
          <a:solidFill>
            <a:srgbClr val="EDEFF3"/>
          </a:solidFill>
          <a:ln cap="flat" cmpd="sng" w="12540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27" name="Shape 1127"/>
          <p:cNvSpPr txBox="1"/>
          <p:nvPr/>
        </p:nvSpPr>
        <p:spPr>
          <a:xfrm>
            <a:off x="3109911" y="1274762"/>
            <a:ext cx="4576761" cy="3894136"/>
          </a:xfrm>
          <a:prstGeom prst="rect">
            <a:avLst/>
          </a:prstGeom>
          <a:solidFill>
            <a:srgbClr val="EBEEF2"/>
          </a:solidFill>
          <a:ln cap="flat" cmpd="sng" w="10477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28" name="Shape 1128"/>
          <p:cNvSpPr txBox="1"/>
          <p:nvPr/>
        </p:nvSpPr>
        <p:spPr>
          <a:xfrm>
            <a:off x="3109911" y="1274762"/>
            <a:ext cx="4576761" cy="3894136"/>
          </a:xfrm>
          <a:prstGeom prst="rect">
            <a:avLst/>
          </a:prstGeom>
          <a:solidFill>
            <a:srgbClr val="EAECF1"/>
          </a:solidFill>
          <a:ln cap="flat" cmpd="sng" w="841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29" name="Shape 1129"/>
          <p:cNvSpPr txBox="1"/>
          <p:nvPr/>
        </p:nvSpPr>
        <p:spPr>
          <a:xfrm>
            <a:off x="3109911" y="1274762"/>
            <a:ext cx="4576761" cy="3894136"/>
          </a:xfrm>
          <a:prstGeom prst="rect">
            <a:avLst/>
          </a:prstGeom>
          <a:solidFill>
            <a:srgbClr val="E9EBF0"/>
          </a:solidFill>
          <a:ln cap="flat" cmpd="sng" w="6350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30" name="Shape 1130"/>
          <p:cNvSpPr txBox="1"/>
          <p:nvPr/>
        </p:nvSpPr>
        <p:spPr>
          <a:xfrm>
            <a:off x="3109911" y="1274762"/>
            <a:ext cx="4576761" cy="3894136"/>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31" name="Shape 1131"/>
          <p:cNvSpPr txBox="1"/>
          <p:nvPr/>
        </p:nvSpPr>
        <p:spPr>
          <a:xfrm>
            <a:off x="3109911" y="1274762"/>
            <a:ext cx="4576761" cy="3894136"/>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32" name="Shape 1132"/>
          <p:cNvSpPr txBox="1"/>
          <p:nvPr/>
        </p:nvSpPr>
        <p:spPr>
          <a:xfrm>
            <a:off x="3005136" y="1169987"/>
            <a:ext cx="4598987" cy="3894136"/>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33" name="Shape 1133"/>
          <p:cNvSpPr/>
          <p:nvPr/>
        </p:nvSpPr>
        <p:spPr>
          <a:xfrm>
            <a:off x="3005136" y="1169987"/>
            <a:ext cx="4598987" cy="3894136"/>
          </a:xfrm>
          <a:custGeom>
            <a:pathLst>
              <a:path extrusionOk="0" h="120000" w="120000">
                <a:moveTo>
                  <a:pt x="0" y="0"/>
                </a:moveTo>
                <a:lnTo>
                  <a:pt x="0" y="120000"/>
                </a:lnTo>
                <a:lnTo>
                  <a:pt x="120000"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1134" name="Shape 1134"/>
          <p:cNvCxnSpPr/>
          <p:nvPr/>
        </p:nvCxnSpPr>
        <p:spPr>
          <a:xfrm flipH="1" rot="10800000">
            <a:off x="2879725" y="2990849"/>
            <a:ext cx="1587" cy="422275"/>
          </a:xfrm>
          <a:prstGeom prst="straightConnector1">
            <a:avLst/>
          </a:prstGeom>
          <a:noFill/>
          <a:ln cap="flat" cmpd="sng" w="22225">
            <a:solidFill>
              <a:srgbClr val="000000"/>
            </a:solidFill>
            <a:prstDash val="solid"/>
            <a:miter lim="8000"/>
            <a:headEnd len="med" w="med" type="stealth"/>
            <a:tailEnd len="med" w="med" type="none"/>
          </a:ln>
        </p:spPr>
      </p:cxnSp>
      <p:cxnSp>
        <p:nvCxnSpPr>
          <p:cNvPr id="1135" name="Shape 1135"/>
          <p:cNvCxnSpPr/>
          <p:nvPr/>
        </p:nvCxnSpPr>
        <p:spPr>
          <a:xfrm flipH="1">
            <a:off x="5354636" y="5230812"/>
            <a:ext cx="214312" cy="3174"/>
          </a:xfrm>
          <a:prstGeom prst="straightConnector1">
            <a:avLst/>
          </a:prstGeom>
          <a:noFill/>
          <a:ln cap="flat" cmpd="sng" w="22225">
            <a:solidFill>
              <a:srgbClr val="000000"/>
            </a:solidFill>
            <a:prstDash val="solid"/>
            <a:miter lim="8000"/>
            <a:headEnd len="med" w="med" type="stealth"/>
            <a:tailEnd len="med" w="med" type="none"/>
          </a:ln>
        </p:spPr>
      </p:cxnSp>
      <p:cxnSp>
        <p:nvCxnSpPr>
          <p:cNvPr id="1136" name="Shape 1136"/>
          <p:cNvCxnSpPr/>
          <p:nvPr/>
        </p:nvCxnSpPr>
        <p:spPr>
          <a:xfrm rot="10800000">
            <a:off x="5503861" y="2635249"/>
            <a:ext cx="334961" cy="1587"/>
          </a:xfrm>
          <a:prstGeom prst="straightConnector1">
            <a:avLst/>
          </a:prstGeom>
          <a:noFill/>
          <a:ln cap="flat" cmpd="sng" w="22225">
            <a:solidFill>
              <a:srgbClr val="000000"/>
            </a:solidFill>
            <a:prstDash val="solid"/>
            <a:miter lim="8000"/>
            <a:headEnd len="med" w="med" type="stealth"/>
            <a:tailEnd len="med" w="med" type="none"/>
          </a:ln>
        </p:spPr>
      </p:cxnSp>
      <p:sp>
        <p:nvSpPr>
          <p:cNvPr id="1137" name="Shape 1137"/>
          <p:cNvSpPr txBox="1"/>
          <p:nvPr/>
        </p:nvSpPr>
        <p:spPr>
          <a:xfrm>
            <a:off x="6391275" y="5076825"/>
            <a:ext cx="1306511"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p:txBody>
      </p:sp>
      <p:sp>
        <p:nvSpPr>
          <p:cNvPr id="1138" name="Shape 1138"/>
          <p:cNvSpPr txBox="1"/>
          <p:nvPr/>
        </p:nvSpPr>
        <p:spPr>
          <a:xfrm>
            <a:off x="6896100" y="5353050"/>
            <a:ext cx="788986"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Wheat</a:t>
            </a:r>
          </a:p>
        </p:txBody>
      </p:sp>
      <p:sp>
        <p:nvSpPr>
          <p:cNvPr id="1139" name="Shape 1139"/>
          <p:cNvSpPr txBox="1"/>
          <p:nvPr/>
        </p:nvSpPr>
        <p:spPr>
          <a:xfrm>
            <a:off x="2836861" y="5084762"/>
            <a:ext cx="228600"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1140" name="Shape 1140"/>
          <p:cNvSpPr txBox="1"/>
          <p:nvPr/>
        </p:nvSpPr>
        <p:spPr>
          <a:xfrm>
            <a:off x="2138361" y="1131887"/>
            <a:ext cx="933450"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 of</a:t>
            </a:r>
          </a:p>
        </p:txBody>
      </p:sp>
      <p:sp>
        <p:nvSpPr>
          <p:cNvPr id="1141" name="Shape 1141"/>
          <p:cNvSpPr txBox="1"/>
          <p:nvPr/>
        </p:nvSpPr>
        <p:spPr>
          <a:xfrm>
            <a:off x="2282825" y="1409700"/>
            <a:ext cx="788986"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Wheat</a:t>
            </a:r>
          </a:p>
        </p:txBody>
      </p:sp>
      <p:grpSp>
        <p:nvGrpSpPr>
          <p:cNvPr id="1142" name="Shape 1142"/>
          <p:cNvGrpSpPr/>
          <p:nvPr/>
        </p:nvGrpSpPr>
        <p:grpSpPr>
          <a:xfrm>
            <a:off x="3382962" y="5294312"/>
            <a:ext cx="3948111" cy="1277937"/>
            <a:chOff x="3382962" y="5294312"/>
            <a:chExt cx="3948111" cy="1277937"/>
          </a:xfrm>
        </p:grpSpPr>
        <p:cxnSp>
          <p:nvCxnSpPr>
            <p:cNvPr id="1143" name="Shape 1143"/>
            <p:cNvCxnSpPr/>
            <p:nvPr/>
          </p:nvCxnSpPr>
          <p:spPr>
            <a:xfrm flipH="1">
              <a:off x="5126037" y="5294312"/>
              <a:ext cx="250825" cy="398461"/>
            </a:xfrm>
            <a:prstGeom prst="straightConnector1">
              <a:avLst/>
            </a:prstGeom>
            <a:noFill/>
            <a:ln cap="flat" cmpd="sng" w="20625">
              <a:solidFill>
                <a:srgbClr val="000000"/>
              </a:solidFill>
              <a:prstDash val="solid"/>
              <a:miter lim="8000"/>
              <a:headEnd len="med" w="med" type="none"/>
              <a:tailEnd len="med" w="med" type="none"/>
            </a:ln>
          </p:spPr>
        </p:cxnSp>
        <p:grpSp>
          <p:nvGrpSpPr>
            <p:cNvPr id="1144" name="Shape 1144"/>
            <p:cNvGrpSpPr/>
            <p:nvPr/>
          </p:nvGrpSpPr>
          <p:grpSpPr>
            <a:xfrm>
              <a:off x="3382962" y="5629275"/>
              <a:ext cx="3948111" cy="942975"/>
              <a:chOff x="3382962" y="5629275"/>
              <a:chExt cx="3948111" cy="942975"/>
            </a:xfrm>
          </p:grpSpPr>
          <p:sp>
            <p:nvSpPr>
              <p:cNvPr id="1145" name="Shape 1145"/>
              <p:cNvSpPr txBox="1"/>
              <p:nvPr/>
            </p:nvSpPr>
            <p:spPr>
              <a:xfrm>
                <a:off x="3382962" y="5629275"/>
                <a:ext cx="3948111" cy="942975"/>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46" name="Shape 1146"/>
              <p:cNvSpPr txBox="1"/>
              <p:nvPr/>
            </p:nvSpPr>
            <p:spPr>
              <a:xfrm>
                <a:off x="3549650" y="5680075"/>
                <a:ext cx="3609975"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  . . . and a proportionately smaller</a:t>
                </a:r>
              </a:p>
            </p:txBody>
          </p:sp>
          <p:sp>
            <p:nvSpPr>
              <p:cNvPr id="1147" name="Shape 1147"/>
              <p:cNvSpPr txBox="1"/>
              <p:nvPr/>
            </p:nvSpPr>
            <p:spPr>
              <a:xfrm>
                <a:off x="3549650" y="5956300"/>
                <a:ext cx="3719511"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increase in quantity sold. As a result,</a:t>
                </a:r>
              </a:p>
            </p:txBody>
          </p:sp>
          <p:sp>
            <p:nvSpPr>
              <p:cNvPr id="1148" name="Shape 1148"/>
              <p:cNvSpPr txBox="1"/>
              <p:nvPr/>
            </p:nvSpPr>
            <p:spPr>
              <a:xfrm>
                <a:off x="3549650" y="6232525"/>
                <a:ext cx="3408362"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revenue falls from $300 to $220.  </a:t>
                </a:r>
              </a:p>
            </p:txBody>
          </p:sp>
        </p:grpSp>
      </p:grpSp>
      <p:grpSp>
        <p:nvGrpSpPr>
          <p:cNvPr id="1149" name="Shape 1149"/>
          <p:cNvGrpSpPr/>
          <p:nvPr/>
        </p:nvGrpSpPr>
        <p:grpSpPr>
          <a:xfrm>
            <a:off x="5146675" y="2362200"/>
            <a:ext cx="1949449" cy="2508249"/>
            <a:chOff x="5146675" y="2362200"/>
            <a:chExt cx="1949449" cy="2508249"/>
          </a:xfrm>
        </p:grpSpPr>
        <p:cxnSp>
          <p:nvCxnSpPr>
            <p:cNvPr id="1150" name="Shape 1150"/>
            <p:cNvCxnSpPr/>
            <p:nvPr/>
          </p:nvCxnSpPr>
          <p:spPr>
            <a:xfrm>
              <a:off x="5146675" y="2362200"/>
              <a:ext cx="944561" cy="2408236"/>
            </a:xfrm>
            <a:prstGeom prst="straightConnector1">
              <a:avLst/>
            </a:prstGeom>
            <a:noFill/>
            <a:ln cap="flat" cmpd="sng" w="63500">
              <a:solidFill>
                <a:srgbClr val="004C9F"/>
              </a:solidFill>
              <a:prstDash val="solid"/>
              <a:miter lim="8000"/>
              <a:headEnd len="med" w="med" type="none"/>
              <a:tailEnd len="med" w="med" type="none"/>
            </a:ln>
          </p:spPr>
        </p:cxnSp>
        <p:sp>
          <p:nvSpPr>
            <p:cNvPr id="1151" name="Shape 1151"/>
            <p:cNvSpPr txBox="1"/>
            <p:nvPr/>
          </p:nvSpPr>
          <p:spPr>
            <a:xfrm>
              <a:off x="6156325" y="4559300"/>
              <a:ext cx="939799"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nvGrpSpPr>
          <p:cNvPr id="1152" name="Shape 1152"/>
          <p:cNvGrpSpPr/>
          <p:nvPr/>
        </p:nvGrpSpPr>
        <p:grpSpPr>
          <a:xfrm>
            <a:off x="4643436" y="2109786"/>
            <a:ext cx="1081088" cy="2514600"/>
            <a:chOff x="4643436" y="2109786"/>
            <a:chExt cx="1081088" cy="2514600"/>
          </a:xfrm>
        </p:grpSpPr>
        <p:cxnSp>
          <p:nvCxnSpPr>
            <p:cNvPr id="1153" name="Shape 1153"/>
            <p:cNvCxnSpPr/>
            <p:nvPr/>
          </p:nvCxnSpPr>
          <p:spPr>
            <a:xfrm flipH="1">
              <a:off x="4643436" y="2341561"/>
              <a:ext cx="881062" cy="2282825"/>
            </a:xfrm>
            <a:prstGeom prst="straightConnector1">
              <a:avLst/>
            </a:prstGeom>
            <a:noFill/>
            <a:ln cap="flat" cmpd="sng" w="63500">
              <a:solidFill>
                <a:srgbClr val="004C9F"/>
              </a:solidFill>
              <a:prstDash val="solid"/>
              <a:miter lim="8000"/>
              <a:headEnd len="med" w="med" type="none"/>
              <a:tailEnd len="med" w="med" type="none"/>
            </a:ln>
          </p:spPr>
        </p:cxnSp>
        <p:sp>
          <p:nvSpPr>
            <p:cNvPr id="1154" name="Shape 1154"/>
            <p:cNvSpPr txBox="1"/>
            <p:nvPr/>
          </p:nvSpPr>
          <p:spPr>
            <a:xfrm>
              <a:off x="5502275" y="2109786"/>
              <a:ext cx="2222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700" u="none">
                  <a:solidFill>
                    <a:srgbClr val="000000"/>
                  </a:solidFill>
                  <a:latin typeface="Arial"/>
                  <a:ea typeface="Arial"/>
                  <a:cs typeface="Arial"/>
                  <a:sym typeface="Arial"/>
                </a:rPr>
                <a:t>S</a:t>
              </a:r>
              <a:r>
                <a:rPr b="0" baseline="-25000" i="0" lang="en-US" sz="1700" u="none">
                  <a:solidFill>
                    <a:srgbClr val="000000"/>
                  </a:solidFill>
                  <a:latin typeface="Arial"/>
                  <a:ea typeface="Arial"/>
                  <a:cs typeface="Arial"/>
                  <a:sym typeface="Arial"/>
                </a:rPr>
                <a:t>1</a:t>
              </a:r>
            </a:p>
          </p:txBody>
        </p:sp>
      </p:grpSp>
      <p:grpSp>
        <p:nvGrpSpPr>
          <p:cNvPr id="1155" name="Shape 1155"/>
          <p:cNvGrpSpPr/>
          <p:nvPr/>
        </p:nvGrpSpPr>
        <p:grpSpPr>
          <a:xfrm>
            <a:off x="5167312" y="2262186"/>
            <a:ext cx="1074737" cy="2508249"/>
            <a:chOff x="5167312" y="2262186"/>
            <a:chExt cx="1074737" cy="2508249"/>
          </a:xfrm>
        </p:grpSpPr>
        <p:cxnSp>
          <p:nvCxnSpPr>
            <p:cNvPr id="1156" name="Shape 1156"/>
            <p:cNvCxnSpPr/>
            <p:nvPr/>
          </p:nvCxnSpPr>
          <p:spPr>
            <a:xfrm flipH="1">
              <a:off x="5167312" y="2509836"/>
              <a:ext cx="882649" cy="2260599"/>
            </a:xfrm>
            <a:prstGeom prst="straightConnector1">
              <a:avLst/>
            </a:prstGeom>
            <a:noFill/>
            <a:ln cap="flat" cmpd="sng" w="63500">
              <a:solidFill>
                <a:srgbClr val="5F161D"/>
              </a:solidFill>
              <a:prstDash val="solid"/>
              <a:miter lim="8000"/>
              <a:headEnd len="med" w="med" type="none"/>
              <a:tailEnd len="med" w="med" type="none"/>
            </a:ln>
          </p:spPr>
        </p:cxnSp>
        <p:sp>
          <p:nvSpPr>
            <p:cNvPr id="1157" name="Shape 1157"/>
            <p:cNvSpPr txBox="1"/>
            <p:nvPr/>
          </p:nvSpPr>
          <p:spPr>
            <a:xfrm>
              <a:off x="6019800" y="2262186"/>
              <a:ext cx="2222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700" u="none">
                  <a:solidFill>
                    <a:srgbClr val="000000"/>
                  </a:solidFill>
                  <a:latin typeface="Arial"/>
                  <a:ea typeface="Arial"/>
                  <a:cs typeface="Arial"/>
                  <a:sym typeface="Arial"/>
                </a:rPr>
                <a:t>S</a:t>
              </a:r>
              <a:r>
                <a:rPr b="0" baseline="-25000" i="0" lang="en-US" sz="1700" u="none">
                  <a:solidFill>
                    <a:srgbClr val="000000"/>
                  </a:solidFill>
                  <a:latin typeface="Arial"/>
                  <a:ea typeface="Arial"/>
                  <a:cs typeface="Arial"/>
                  <a:sym typeface="Arial"/>
                </a:rPr>
                <a:t>2</a:t>
              </a:r>
            </a:p>
          </p:txBody>
        </p:sp>
      </p:grpSp>
      <p:grpSp>
        <p:nvGrpSpPr>
          <p:cNvPr id="1158" name="Shape 1158"/>
          <p:cNvGrpSpPr/>
          <p:nvPr/>
        </p:nvGrpSpPr>
        <p:grpSpPr>
          <a:xfrm>
            <a:off x="1387475" y="1714500"/>
            <a:ext cx="1512886" cy="1465262"/>
            <a:chOff x="1387475" y="1714500"/>
            <a:chExt cx="1512886" cy="1465262"/>
          </a:xfrm>
        </p:grpSpPr>
        <p:cxnSp>
          <p:nvCxnSpPr>
            <p:cNvPr id="1159" name="Shape 1159"/>
            <p:cNvCxnSpPr/>
            <p:nvPr/>
          </p:nvCxnSpPr>
          <p:spPr>
            <a:xfrm>
              <a:off x="2290761" y="2425700"/>
              <a:ext cx="482599" cy="754062"/>
            </a:xfrm>
            <a:prstGeom prst="straightConnector1">
              <a:avLst/>
            </a:prstGeom>
            <a:noFill/>
            <a:ln cap="flat" cmpd="sng" w="20625">
              <a:solidFill>
                <a:srgbClr val="000000"/>
              </a:solidFill>
              <a:prstDash val="solid"/>
              <a:miter lim="8000"/>
              <a:headEnd len="med" w="med" type="none"/>
              <a:tailEnd len="med" w="med" type="none"/>
            </a:ln>
          </p:spPr>
        </p:cxnSp>
        <p:grpSp>
          <p:nvGrpSpPr>
            <p:cNvPr id="1160" name="Shape 1160"/>
            <p:cNvGrpSpPr/>
            <p:nvPr/>
          </p:nvGrpSpPr>
          <p:grpSpPr>
            <a:xfrm>
              <a:off x="1387475" y="1714500"/>
              <a:ext cx="1512886" cy="962024"/>
              <a:chOff x="1387475" y="1714500"/>
              <a:chExt cx="1512886" cy="962024"/>
            </a:xfrm>
          </p:grpSpPr>
          <p:sp>
            <p:nvSpPr>
              <p:cNvPr id="1161" name="Shape 1161"/>
              <p:cNvSpPr txBox="1"/>
              <p:nvPr/>
            </p:nvSpPr>
            <p:spPr>
              <a:xfrm>
                <a:off x="1387475" y="1714500"/>
                <a:ext cx="1512886" cy="96202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62" name="Shape 1162"/>
              <p:cNvSpPr txBox="1"/>
              <p:nvPr/>
            </p:nvSpPr>
            <p:spPr>
              <a:xfrm>
                <a:off x="1536700" y="1784350"/>
                <a:ext cx="1250950"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 . . . leads</a:t>
                </a:r>
              </a:p>
            </p:txBody>
          </p:sp>
          <p:sp>
            <p:nvSpPr>
              <p:cNvPr id="1163" name="Shape 1163"/>
              <p:cNvSpPr txBox="1"/>
              <p:nvPr/>
            </p:nvSpPr>
            <p:spPr>
              <a:xfrm>
                <a:off x="1536700" y="2060575"/>
                <a:ext cx="1355724"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to a large fall</a:t>
                </a:r>
              </a:p>
            </p:txBody>
          </p:sp>
          <p:sp>
            <p:nvSpPr>
              <p:cNvPr id="1164" name="Shape 1164"/>
              <p:cNvSpPr txBox="1"/>
              <p:nvPr/>
            </p:nvSpPr>
            <p:spPr>
              <a:xfrm>
                <a:off x="1536700" y="2336800"/>
                <a:ext cx="1196975"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in price . . .</a:t>
                </a:r>
              </a:p>
            </p:txBody>
          </p:sp>
        </p:grpSp>
      </p:grpSp>
      <p:sp>
        <p:nvSpPr>
          <p:cNvPr id="1165" name="Shape 1165"/>
          <p:cNvSpPr txBox="1"/>
          <p:nvPr/>
        </p:nvSpPr>
        <p:spPr>
          <a:xfrm>
            <a:off x="6577011" y="1722436"/>
            <a:ext cx="166686"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 </a:t>
            </a:r>
          </a:p>
        </p:txBody>
      </p:sp>
      <p:grpSp>
        <p:nvGrpSpPr>
          <p:cNvPr id="1166" name="Shape 1166"/>
          <p:cNvGrpSpPr/>
          <p:nvPr/>
        </p:nvGrpSpPr>
        <p:grpSpPr>
          <a:xfrm>
            <a:off x="4432300" y="1357312"/>
            <a:ext cx="3038474" cy="1214437"/>
            <a:chOff x="4432300" y="1357312"/>
            <a:chExt cx="3038474" cy="1214437"/>
          </a:xfrm>
        </p:grpSpPr>
        <p:grpSp>
          <p:nvGrpSpPr>
            <p:cNvPr id="1167" name="Shape 1167"/>
            <p:cNvGrpSpPr/>
            <p:nvPr/>
          </p:nvGrpSpPr>
          <p:grpSpPr>
            <a:xfrm>
              <a:off x="4432300" y="1357312"/>
              <a:ext cx="3038474" cy="1214437"/>
              <a:chOff x="4432300" y="1357312"/>
              <a:chExt cx="3038474" cy="1214437"/>
            </a:xfrm>
          </p:grpSpPr>
          <p:cxnSp>
            <p:nvCxnSpPr>
              <p:cNvPr id="1168" name="Shape 1168"/>
              <p:cNvCxnSpPr/>
              <p:nvPr/>
            </p:nvCxnSpPr>
            <p:spPr>
              <a:xfrm flipH="1" rot="10800000">
                <a:off x="5713412" y="1922462"/>
                <a:ext cx="104774" cy="649286"/>
              </a:xfrm>
              <a:prstGeom prst="straightConnector1">
                <a:avLst/>
              </a:prstGeom>
              <a:noFill/>
              <a:ln cap="flat" cmpd="sng" w="20625">
                <a:solidFill>
                  <a:srgbClr val="000000"/>
                </a:solidFill>
                <a:prstDash val="solid"/>
                <a:miter lim="8000"/>
                <a:headEnd len="med" w="med" type="none"/>
                <a:tailEnd len="med" w="med" type="none"/>
              </a:ln>
            </p:spPr>
          </p:cxnSp>
          <p:grpSp>
            <p:nvGrpSpPr>
              <p:cNvPr id="1169" name="Shape 1169"/>
              <p:cNvGrpSpPr/>
              <p:nvPr/>
            </p:nvGrpSpPr>
            <p:grpSpPr>
              <a:xfrm>
                <a:off x="4432300" y="1357312"/>
                <a:ext cx="3038474" cy="692149"/>
                <a:chOff x="4432300" y="1357312"/>
                <a:chExt cx="3038474" cy="692149"/>
              </a:xfrm>
            </p:grpSpPr>
            <p:sp>
              <p:nvSpPr>
                <p:cNvPr id="1170" name="Shape 1170"/>
                <p:cNvSpPr txBox="1"/>
                <p:nvPr/>
              </p:nvSpPr>
              <p:spPr>
                <a:xfrm>
                  <a:off x="4432300" y="1357312"/>
                  <a:ext cx="3024187" cy="692149"/>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71" name="Shape 1171"/>
                <p:cNvSpPr txBox="1"/>
                <p:nvPr/>
              </p:nvSpPr>
              <p:spPr>
                <a:xfrm>
                  <a:off x="4503737" y="1444625"/>
                  <a:ext cx="2967037"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 When demand is inelastic,</a:t>
                  </a:r>
                </a:p>
              </p:txBody>
            </p:sp>
            <p:sp>
              <p:nvSpPr>
                <p:cNvPr id="1172" name="Shape 1172"/>
                <p:cNvSpPr txBox="1"/>
                <p:nvPr/>
              </p:nvSpPr>
              <p:spPr>
                <a:xfrm>
                  <a:off x="4503737" y="1722436"/>
                  <a:ext cx="2184399"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an increase in supply</a:t>
                  </a:r>
                </a:p>
              </p:txBody>
            </p:sp>
          </p:grpSp>
        </p:grpSp>
        <p:sp>
          <p:nvSpPr>
            <p:cNvPr id="1173" name="Shape 1173"/>
            <p:cNvSpPr txBox="1"/>
            <p:nvPr/>
          </p:nvSpPr>
          <p:spPr>
            <a:xfrm>
              <a:off x="6653211" y="1722436"/>
              <a:ext cx="414337"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 . .</a:t>
              </a:r>
            </a:p>
          </p:txBody>
        </p:sp>
      </p:grpSp>
      <p:grpSp>
        <p:nvGrpSpPr>
          <p:cNvPr id="1174" name="Shape 1174"/>
          <p:cNvGrpSpPr/>
          <p:nvPr/>
        </p:nvGrpSpPr>
        <p:grpSpPr>
          <a:xfrm>
            <a:off x="2822575" y="3459162"/>
            <a:ext cx="3278187" cy="1936749"/>
            <a:chOff x="2822575" y="3459162"/>
            <a:chExt cx="3278187" cy="1936749"/>
          </a:xfrm>
        </p:grpSpPr>
        <p:sp>
          <p:nvSpPr>
            <p:cNvPr id="1175" name="Shape 1175"/>
            <p:cNvSpPr/>
            <p:nvPr/>
          </p:nvSpPr>
          <p:spPr>
            <a:xfrm>
              <a:off x="3005136" y="3578225"/>
              <a:ext cx="2624137" cy="1485899"/>
            </a:xfrm>
            <a:custGeom>
              <a:pathLst>
                <a:path extrusionOk="0" h="120000" w="120000">
                  <a:moveTo>
                    <a:pt x="120000" y="120000"/>
                  </a:moveTo>
                  <a:lnTo>
                    <a:pt x="120000" y="0"/>
                  </a:lnTo>
                  <a:lnTo>
                    <a:pt x="0" y="0"/>
                  </a:lnTo>
                </a:path>
              </a:pathLst>
            </a:custGeom>
            <a:noFill/>
            <a:ln cap="flat" cmpd="sng" w="206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76" name="Shape 1176"/>
            <p:cNvSpPr txBox="1"/>
            <p:nvPr/>
          </p:nvSpPr>
          <p:spPr>
            <a:xfrm>
              <a:off x="2822575" y="3459162"/>
              <a:ext cx="228600"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a:t>
              </a:r>
            </a:p>
          </p:txBody>
        </p:sp>
        <p:sp>
          <p:nvSpPr>
            <p:cNvPr id="1177" name="Shape 1177"/>
            <p:cNvSpPr txBox="1"/>
            <p:nvPr/>
          </p:nvSpPr>
          <p:spPr>
            <a:xfrm>
              <a:off x="5622925" y="5084762"/>
              <a:ext cx="477837"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110</a:t>
              </a:r>
            </a:p>
          </p:txBody>
        </p:sp>
        <p:sp>
          <p:nvSpPr>
            <p:cNvPr id="1178" name="Shape 1178"/>
            <p:cNvSpPr/>
            <p:nvPr/>
          </p:nvSpPr>
          <p:spPr>
            <a:xfrm>
              <a:off x="5567362" y="3535362"/>
              <a:ext cx="125412" cy="10477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grpSp>
        <p:nvGrpSpPr>
          <p:cNvPr id="1179" name="Shape 1179"/>
          <p:cNvGrpSpPr/>
          <p:nvPr/>
        </p:nvGrpSpPr>
        <p:grpSpPr>
          <a:xfrm>
            <a:off x="2698750" y="2732086"/>
            <a:ext cx="2711449" cy="2663825"/>
            <a:chOff x="2698750" y="2732086"/>
            <a:chExt cx="2711449" cy="2663825"/>
          </a:xfrm>
        </p:grpSpPr>
        <p:sp>
          <p:nvSpPr>
            <p:cNvPr id="1180" name="Shape 1180"/>
            <p:cNvSpPr txBox="1"/>
            <p:nvPr/>
          </p:nvSpPr>
          <p:spPr>
            <a:xfrm>
              <a:off x="2698750" y="2732086"/>
              <a:ext cx="352425"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a:t>
              </a:r>
            </a:p>
          </p:txBody>
        </p:sp>
        <p:sp>
          <p:nvSpPr>
            <p:cNvPr id="1181" name="Shape 1181"/>
            <p:cNvSpPr txBox="1"/>
            <p:nvPr/>
          </p:nvSpPr>
          <p:spPr>
            <a:xfrm>
              <a:off x="4932362" y="5084762"/>
              <a:ext cx="477837"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nvGrpSpPr>
            <p:cNvPr id="1182" name="Shape 1182"/>
            <p:cNvGrpSpPr/>
            <p:nvPr/>
          </p:nvGrpSpPr>
          <p:grpSpPr>
            <a:xfrm>
              <a:off x="3005136" y="2781300"/>
              <a:ext cx="2393950" cy="2282825"/>
              <a:chOff x="3005136" y="2781300"/>
              <a:chExt cx="2393950" cy="2282825"/>
            </a:xfrm>
          </p:grpSpPr>
          <p:sp>
            <p:nvSpPr>
              <p:cNvPr id="1183" name="Shape 1183"/>
              <p:cNvSpPr/>
              <p:nvPr/>
            </p:nvSpPr>
            <p:spPr>
              <a:xfrm>
                <a:off x="3005136" y="2844800"/>
                <a:ext cx="2330449" cy="2219325"/>
              </a:xfrm>
              <a:custGeom>
                <a:pathLst>
                  <a:path extrusionOk="0" h="120000" w="120000">
                    <a:moveTo>
                      <a:pt x="120000" y="119999"/>
                    </a:moveTo>
                    <a:lnTo>
                      <a:pt x="120000" y="0"/>
                    </a:lnTo>
                    <a:lnTo>
                      <a:pt x="0" y="0"/>
                    </a:lnTo>
                  </a:path>
                </a:pathLst>
              </a:custGeom>
              <a:noFill/>
              <a:ln cap="flat" cmpd="sng" w="206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184" name="Shape 1184"/>
              <p:cNvSpPr/>
              <p:nvPr/>
            </p:nvSpPr>
            <p:spPr>
              <a:xfrm>
                <a:off x="5272087" y="2781300"/>
                <a:ext cx="127000" cy="125412"/>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36"/>
                                        </p:tgtEl>
                                        <p:attrNameLst>
                                          <p:attrName>style.visibility</p:attrName>
                                        </p:attrNameLst>
                                      </p:cBhvr>
                                      <p:to>
                                        <p:strVal val="visible"/>
                                      </p:to>
                                    </p:set>
                                    <p:anim calcmode="lin" valueType="num">
                                      <p:cBhvr additive="base">
                                        <p:cTn dur="500"/>
                                        <p:tgtEl>
                                          <p:spTgt spid="1136"/>
                                        </p:tgtEl>
                                        <p:attrNameLst>
                                          <p:attrName>ppt_w</p:attrName>
                                        </p:attrNameLst>
                                      </p:cBhvr>
                                      <p:tavLst>
                                        <p:tav fmla="" tm="0">
                                          <p:val>
                                            <p:strVal val="0"/>
                                          </p:val>
                                        </p:tav>
                                        <p:tav fmla="" tm="100000">
                                          <p:val>
                                            <p:strVal val="#ppt_w"/>
                                          </p:val>
                                        </p:tav>
                                      </p:tavLst>
                                    </p:anim>
                                    <p:anim calcmode="lin" valueType="num">
                                      <p:cBhvr additive="base">
                                        <p:cTn dur="500"/>
                                        <p:tgtEl>
                                          <p:spTgt spid="113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34"/>
                                        </p:tgtEl>
                                        <p:attrNameLst>
                                          <p:attrName>style.visibility</p:attrName>
                                        </p:attrNameLst>
                                      </p:cBhvr>
                                      <p:to>
                                        <p:strVal val="visible"/>
                                      </p:to>
                                    </p:set>
                                    <p:anim calcmode="lin" valueType="num">
                                      <p:cBhvr additive="base">
                                        <p:cTn dur="500"/>
                                        <p:tgtEl>
                                          <p:spTgt spid="1134"/>
                                        </p:tgtEl>
                                        <p:attrNameLst>
                                          <p:attrName>ppt_w</p:attrName>
                                        </p:attrNameLst>
                                      </p:cBhvr>
                                      <p:tavLst>
                                        <p:tav fmla="" tm="0">
                                          <p:val>
                                            <p:strVal val="0"/>
                                          </p:val>
                                        </p:tav>
                                        <p:tav fmla="" tm="100000">
                                          <p:val>
                                            <p:strVal val="#ppt_w"/>
                                          </p:val>
                                        </p:tav>
                                      </p:tavLst>
                                    </p:anim>
                                    <p:anim calcmode="lin" valueType="num">
                                      <p:cBhvr additive="base">
                                        <p:cTn dur="500"/>
                                        <p:tgtEl>
                                          <p:spTgt spid="113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35"/>
                                        </p:tgtEl>
                                        <p:attrNameLst>
                                          <p:attrName>style.visibility</p:attrName>
                                        </p:attrNameLst>
                                      </p:cBhvr>
                                      <p:to>
                                        <p:strVal val="visible"/>
                                      </p:to>
                                    </p:set>
                                    <p:anim calcmode="lin" valueType="num">
                                      <p:cBhvr additive="base">
                                        <p:cTn dur="500"/>
                                        <p:tgtEl>
                                          <p:spTgt spid="1135"/>
                                        </p:tgtEl>
                                        <p:attrNameLst>
                                          <p:attrName>ppt_w</p:attrName>
                                        </p:attrNameLst>
                                      </p:cBhvr>
                                      <p:tavLst>
                                        <p:tav fmla="" tm="0">
                                          <p:val>
                                            <p:strVal val="0"/>
                                          </p:val>
                                        </p:tav>
                                        <p:tav fmla="" tm="100000">
                                          <p:val>
                                            <p:strVal val="#ppt_w"/>
                                          </p:val>
                                        </p:tav>
                                      </p:tavLst>
                                    </p:anim>
                                    <p:anim calcmode="lin" valueType="num">
                                      <p:cBhvr additive="base">
                                        <p:cTn dur="500"/>
                                        <p:tgtEl>
                                          <p:spTgt spid="113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8" name="Shape 1188"/>
        <p:cNvGrpSpPr/>
        <p:nvPr/>
      </p:nvGrpSpPr>
      <p:grpSpPr>
        <a:xfrm>
          <a:off x="0" y="0"/>
          <a:ext cx="0" cy="0"/>
          <a:chOff x="0" y="0"/>
          <a:chExt cx="0" cy="0"/>
        </a:xfrm>
      </p:grpSpPr>
      <p:sp>
        <p:nvSpPr>
          <p:cNvPr id="1189" name="Shape 1189"/>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Compute the Price Elasticity of Demand When There Is a Change in Supply</a:t>
            </a:r>
          </a:p>
        </p:txBody>
      </p:sp>
      <p:pic>
        <p:nvPicPr>
          <p:cNvPr id="1190" name="Shape 1190"/>
          <p:cNvPicPr preferRelativeResize="0"/>
          <p:nvPr/>
        </p:nvPicPr>
        <p:blipFill rotWithShape="1">
          <a:blip r:embed="rId3">
            <a:alphaModFix/>
          </a:blip>
          <a:srcRect b="0" l="0" r="0" t="0"/>
          <a:stretch/>
        </p:blipFill>
        <p:spPr>
          <a:xfrm>
            <a:off x="2940050" y="1684336"/>
            <a:ext cx="2989262" cy="3065461"/>
          </a:xfrm>
          <a:prstGeom prst="rect">
            <a:avLst/>
          </a:prstGeom>
          <a:noFill/>
          <a:ln>
            <a:noFill/>
          </a:ln>
        </p:spPr>
      </p:pic>
      <p:sp>
        <p:nvSpPr>
          <p:cNvPr id="1191" name="Shape 1191"/>
          <p:cNvSpPr txBox="1"/>
          <p:nvPr/>
        </p:nvSpPr>
        <p:spPr>
          <a:xfrm>
            <a:off x="4826000" y="5816600"/>
            <a:ext cx="3967162" cy="579436"/>
          </a:xfrm>
          <a:prstGeom prst="rect">
            <a:avLst/>
          </a:prstGeom>
          <a:solidFill>
            <a:schemeClr val="lt1"/>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494076"/>
              </a:buClr>
              <a:buSzPct val="25000"/>
              <a:buFont typeface="Arial"/>
              <a:buNone/>
            </a:pPr>
            <a:r>
              <a:rPr b="0" i="0" lang="en-US" sz="3200" u="none">
                <a:solidFill>
                  <a:srgbClr val="494076"/>
                </a:solidFill>
                <a:latin typeface="Arial"/>
                <a:ea typeface="Arial"/>
                <a:cs typeface="Arial"/>
                <a:sym typeface="Arial"/>
              </a:rPr>
              <a:t>Demand is inelastic.</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1000"/>
                                  </p:stCondLst>
                                  <p:childTnLst>
                                    <p:set>
                                      <p:cBhvr>
                                        <p:cTn dur="1" fill="hold">
                                          <p:stCondLst>
                                            <p:cond delay="0"/>
                                          </p:stCondLst>
                                        </p:cTn>
                                        <p:tgtEl>
                                          <p:spTgt spid="1191"/>
                                        </p:tgtEl>
                                        <p:attrNameLst>
                                          <p:attrName>style.visibility</p:attrName>
                                        </p:attrNameLst>
                                      </p:cBhvr>
                                      <p:to>
                                        <p:strVal val="visible"/>
                                      </p:to>
                                    </p:set>
                                    <p:animEffect filter="fade" transition="in">
                                      <p:cBhvr>
                                        <p:cTn dur="500"/>
                                        <p:tgtEl>
                                          <p:spTgt spid="1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Shape 1196"/>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Why Did OPEC Fail to Keep the Price of Oil High?</a:t>
            </a:r>
          </a:p>
        </p:txBody>
      </p:sp>
      <p:sp>
        <p:nvSpPr>
          <p:cNvPr id="1197" name="Shape 1197"/>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Supply and Demand can behave differently in the short run and the long run</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In the short run, both supply and demand for oil are relatively inelastic</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But in the long run, both are elastic</a:t>
            </a:r>
          </a:p>
          <a:p>
            <a:pPr indent="-228600" lvl="2" marL="11430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Production outside of OPEC</a:t>
            </a:r>
          </a:p>
          <a:p>
            <a:pPr indent="-228600" lvl="2" marL="11430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More conservation by consumers</a:t>
            </a:r>
          </a:p>
          <a:p>
            <a:pPr indent="-342900" lvl="0" marL="342900" marR="0" rtl="0" algn="l">
              <a:spcBef>
                <a:spcPts val="480"/>
              </a:spcBef>
              <a:spcAft>
                <a:spcPts val="0"/>
              </a:spcAft>
              <a:buClr>
                <a:schemeClr val="dk1"/>
              </a:buClr>
              <a:buSzPct val="1000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sp>
        <p:nvSpPr>
          <p:cNvPr id="1202" name="Shape 1202"/>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Does Drug Interdiction Increase or Decrease Drug-Related Crime?</a:t>
            </a:r>
          </a:p>
        </p:txBody>
      </p:sp>
      <p:sp>
        <p:nvSpPr>
          <p:cNvPr id="1203" name="Shape 1203"/>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Drug interdiction impacts sellers rather than buyers.</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Demand is unchanged.</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Equilibrium price rises although quantity falls.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Drug education impacts the buyers rather than sellers.</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Demand is shifted.</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Equilibrium price and quantity are lowered.</a:t>
            </a:r>
          </a:p>
          <a:p>
            <a:pPr indent="-342900" lvl="0" marL="342900" marR="0" rtl="0" algn="l">
              <a:spcBef>
                <a:spcPts val="560"/>
              </a:spcBef>
              <a:spcAft>
                <a:spcPts val="0"/>
              </a:spcAft>
              <a:buClr>
                <a:schemeClr val="dk1"/>
              </a:buClr>
              <a:buSzPct val="1000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7" name="Shape 1207"/>
        <p:cNvGrpSpPr/>
        <p:nvPr/>
      </p:nvGrpSpPr>
      <p:grpSpPr>
        <a:xfrm>
          <a:off x="0" y="0"/>
          <a:ext cx="0" cy="0"/>
          <a:chOff x="0" y="0"/>
          <a:chExt cx="0" cy="0"/>
        </a:xfrm>
      </p:grpSpPr>
      <p:cxnSp>
        <p:nvCxnSpPr>
          <p:cNvPr id="1208" name="Shape 1208"/>
          <p:cNvCxnSpPr/>
          <p:nvPr/>
        </p:nvCxnSpPr>
        <p:spPr>
          <a:xfrm>
            <a:off x="465137" y="1785936"/>
            <a:ext cx="0" cy="3149600"/>
          </a:xfrm>
          <a:prstGeom prst="straightConnector1">
            <a:avLst/>
          </a:prstGeom>
          <a:noFill/>
          <a:ln cap="flat" cmpd="sng" w="38100">
            <a:solidFill>
              <a:schemeClr val="dk1"/>
            </a:solidFill>
            <a:prstDash val="solid"/>
            <a:miter lim="8000"/>
            <a:headEnd len="med" w="med" type="none"/>
            <a:tailEnd len="med" w="med" type="none"/>
          </a:ln>
        </p:spPr>
      </p:cxnSp>
      <p:cxnSp>
        <p:nvCxnSpPr>
          <p:cNvPr id="1209" name="Shape 1209"/>
          <p:cNvCxnSpPr/>
          <p:nvPr/>
        </p:nvCxnSpPr>
        <p:spPr>
          <a:xfrm>
            <a:off x="465137" y="4935537"/>
            <a:ext cx="3105150" cy="0"/>
          </a:xfrm>
          <a:prstGeom prst="straightConnector1">
            <a:avLst/>
          </a:prstGeom>
          <a:noFill/>
          <a:ln cap="flat" cmpd="sng" w="38100">
            <a:solidFill>
              <a:schemeClr val="dk1"/>
            </a:solidFill>
            <a:prstDash val="solid"/>
            <a:miter lim="8000"/>
            <a:headEnd len="med" w="med" type="none"/>
            <a:tailEnd len="med" w="med" type="none"/>
          </a:ln>
        </p:spPr>
      </p:cxnSp>
      <p:sp>
        <p:nvSpPr>
          <p:cNvPr id="1210" name="Shape 1210"/>
          <p:cNvSpPr txBox="1"/>
          <p:nvPr/>
        </p:nvSpPr>
        <p:spPr>
          <a:xfrm>
            <a:off x="203200" y="1350962"/>
            <a:ext cx="1684336"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Price of Drugs</a:t>
            </a:r>
          </a:p>
        </p:txBody>
      </p:sp>
      <p:sp>
        <p:nvSpPr>
          <p:cNvPr id="1211" name="Shape 1211"/>
          <p:cNvSpPr txBox="1"/>
          <p:nvPr/>
        </p:nvSpPr>
        <p:spPr>
          <a:xfrm>
            <a:off x="2665411" y="5076825"/>
            <a:ext cx="1684336"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Quantity of Drugs</a:t>
            </a:r>
          </a:p>
        </p:txBody>
      </p:sp>
      <p:cxnSp>
        <p:nvCxnSpPr>
          <p:cNvPr id="1212" name="Shape 1212"/>
          <p:cNvCxnSpPr/>
          <p:nvPr/>
        </p:nvCxnSpPr>
        <p:spPr>
          <a:xfrm>
            <a:off x="5059362" y="1722436"/>
            <a:ext cx="0" cy="3149600"/>
          </a:xfrm>
          <a:prstGeom prst="straightConnector1">
            <a:avLst/>
          </a:prstGeom>
          <a:noFill/>
          <a:ln cap="flat" cmpd="sng" w="38100">
            <a:solidFill>
              <a:schemeClr val="dk1"/>
            </a:solidFill>
            <a:prstDash val="solid"/>
            <a:miter lim="8000"/>
            <a:headEnd len="med" w="med" type="none"/>
            <a:tailEnd len="med" w="med" type="none"/>
          </a:ln>
        </p:spPr>
      </p:cxnSp>
      <p:cxnSp>
        <p:nvCxnSpPr>
          <p:cNvPr id="1213" name="Shape 1213"/>
          <p:cNvCxnSpPr/>
          <p:nvPr/>
        </p:nvCxnSpPr>
        <p:spPr>
          <a:xfrm>
            <a:off x="5059362" y="4872037"/>
            <a:ext cx="3105150" cy="0"/>
          </a:xfrm>
          <a:prstGeom prst="straightConnector1">
            <a:avLst/>
          </a:prstGeom>
          <a:noFill/>
          <a:ln cap="flat" cmpd="sng" w="38100">
            <a:solidFill>
              <a:schemeClr val="dk1"/>
            </a:solidFill>
            <a:prstDash val="solid"/>
            <a:miter lim="8000"/>
            <a:headEnd len="med" w="med" type="none"/>
            <a:tailEnd len="med" w="med" type="none"/>
          </a:ln>
        </p:spPr>
      </p:cxnSp>
      <p:sp>
        <p:nvSpPr>
          <p:cNvPr id="1214" name="Shape 1214"/>
          <p:cNvSpPr txBox="1"/>
          <p:nvPr/>
        </p:nvSpPr>
        <p:spPr>
          <a:xfrm>
            <a:off x="4797425" y="1287462"/>
            <a:ext cx="1684336"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Price of Drugs</a:t>
            </a:r>
          </a:p>
        </p:txBody>
      </p:sp>
      <p:sp>
        <p:nvSpPr>
          <p:cNvPr id="1215" name="Shape 1215"/>
          <p:cNvSpPr txBox="1"/>
          <p:nvPr/>
        </p:nvSpPr>
        <p:spPr>
          <a:xfrm>
            <a:off x="7259636" y="5013325"/>
            <a:ext cx="1684336"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Quantity of Drugs</a:t>
            </a:r>
          </a:p>
        </p:txBody>
      </p:sp>
      <p:sp>
        <p:nvSpPr>
          <p:cNvPr id="1216" name="Shape 1216"/>
          <p:cNvSpPr txBox="1"/>
          <p:nvPr/>
        </p:nvSpPr>
        <p:spPr>
          <a:xfrm>
            <a:off x="1044575" y="1031875"/>
            <a:ext cx="2003425" cy="36671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SzPct val="25000"/>
              <a:buFont typeface="Arial"/>
              <a:buNone/>
            </a:pPr>
            <a:r>
              <a:rPr b="0" i="0" lang="en-US" sz="1800" u="none">
                <a:solidFill>
                  <a:schemeClr val="accent2"/>
                </a:solidFill>
                <a:latin typeface="Arial"/>
                <a:ea typeface="Arial"/>
                <a:cs typeface="Arial"/>
                <a:sym typeface="Arial"/>
              </a:rPr>
              <a:t>Drug Interdiction</a:t>
            </a:r>
          </a:p>
        </p:txBody>
      </p:sp>
      <p:sp>
        <p:nvSpPr>
          <p:cNvPr id="1217" name="Shape 1217"/>
          <p:cNvSpPr txBox="1"/>
          <p:nvPr/>
        </p:nvSpPr>
        <p:spPr>
          <a:xfrm>
            <a:off x="5729287" y="995362"/>
            <a:ext cx="2003425" cy="36671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SzPct val="25000"/>
              <a:buFont typeface="Arial"/>
              <a:buNone/>
            </a:pPr>
            <a:r>
              <a:rPr b="0" i="0" lang="en-US" sz="1800" u="none">
                <a:solidFill>
                  <a:schemeClr val="accent2"/>
                </a:solidFill>
                <a:latin typeface="Arial"/>
                <a:ea typeface="Arial"/>
                <a:cs typeface="Arial"/>
                <a:sym typeface="Arial"/>
              </a:rPr>
              <a:t>Drug Education</a:t>
            </a:r>
          </a:p>
        </p:txBody>
      </p:sp>
      <p:cxnSp>
        <p:nvCxnSpPr>
          <p:cNvPr id="1218" name="Shape 1218"/>
          <p:cNvCxnSpPr/>
          <p:nvPr/>
        </p:nvCxnSpPr>
        <p:spPr>
          <a:xfrm flipH="1" rot="10800000">
            <a:off x="1373187" y="2635250"/>
            <a:ext cx="2684462" cy="1566861"/>
          </a:xfrm>
          <a:prstGeom prst="straightConnector1">
            <a:avLst/>
          </a:prstGeom>
          <a:noFill/>
          <a:ln cap="flat" cmpd="sng" w="57150">
            <a:solidFill>
              <a:schemeClr val="accent2"/>
            </a:solidFill>
            <a:prstDash val="solid"/>
            <a:miter lim="8000"/>
            <a:headEnd len="med" w="med" type="none"/>
            <a:tailEnd len="med" w="med" type="none"/>
          </a:ln>
        </p:spPr>
      </p:cxnSp>
      <p:cxnSp>
        <p:nvCxnSpPr>
          <p:cNvPr id="1219" name="Shape 1219"/>
          <p:cNvCxnSpPr/>
          <p:nvPr/>
        </p:nvCxnSpPr>
        <p:spPr>
          <a:xfrm flipH="1" rot="10800000">
            <a:off x="5270500" y="2587625"/>
            <a:ext cx="2684462" cy="1566861"/>
          </a:xfrm>
          <a:prstGeom prst="straightConnector1">
            <a:avLst/>
          </a:prstGeom>
          <a:noFill/>
          <a:ln cap="flat" cmpd="sng" w="57150">
            <a:solidFill>
              <a:schemeClr val="accent2"/>
            </a:solidFill>
            <a:prstDash val="solid"/>
            <a:miter lim="8000"/>
            <a:headEnd len="med" w="med" type="none"/>
            <a:tailEnd len="med" w="med" type="none"/>
          </a:ln>
        </p:spPr>
      </p:cxnSp>
      <p:cxnSp>
        <p:nvCxnSpPr>
          <p:cNvPr id="1220" name="Shape 1220"/>
          <p:cNvCxnSpPr/>
          <p:nvPr/>
        </p:nvCxnSpPr>
        <p:spPr>
          <a:xfrm flipH="1" rot="10800000">
            <a:off x="465137" y="2946399"/>
            <a:ext cx="1784349" cy="14287"/>
          </a:xfrm>
          <a:prstGeom prst="straightConnector1">
            <a:avLst/>
          </a:prstGeom>
          <a:noFill/>
          <a:ln cap="flat" cmpd="sng" w="9525">
            <a:solidFill>
              <a:schemeClr val="dk1"/>
            </a:solidFill>
            <a:prstDash val="solid"/>
            <a:miter lim="8000"/>
            <a:headEnd len="med" w="med" type="none"/>
            <a:tailEnd len="med" w="med" type="none"/>
          </a:ln>
        </p:spPr>
      </p:cxnSp>
      <p:cxnSp>
        <p:nvCxnSpPr>
          <p:cNvPr id="1221" name="Shape 1221"/>
          <p:cNvCxnSpPr/>
          <p:nvPr/>
        </p:nvCxnSpPr>
        <p:spPr>
          <a:xfrm>
            <a:off x="5080000" y="2917825"/>
            <a:ext cx="2278061" cy="0"/>
          </a:xfrm>
          <a:prstGeom prst="straightConnector1">
            <a:avLst/>
          </a:prstGeom>
          <a:noFill/>
          <a:ln cap="flat" cmpd="sng" w="9525">
            <a:solidFill>
              <a:schemeClr val="dk1"/>
            </a:solidFill>
            <a:prstDash val="solid"/>
            <a:miter lim="8000"/>
            <a:headEnd len="med" w="med" type="none"/>
            <a:tailEnd len="med" w="med" type="none"/>
          </a:ln>
        </p:spPr>
      </p:cxnSp>
      <p:cxnSp>
        <p:nvCxnSpPr>
          <p:cNvPr id="1222" name="Shape 1222"/>
          <p:cNvCxnSpPr/>
          <p:nvPr/>
        </p:nvCxnSpPr>
        <p:spPr>
          <a:xfrm rot="10800000">
            <a:off x="5037137" y="3527425"/>
            <a:ext cx="1247774" cy="0"/>
          </a:xfrm>
          <a:prstGeom prst="straightConnector1">
            <a:avLst/>
          </a:prstGeom>
          <a:noFill/>
          <a:ln cap="flat" cmpd="sng" w="9525">
            <a:solidFill>
              <a:schemeClr val="dk1"/>
            </a:solidFill>
            <a:prstDash val="solid"/>
            <a:miter lim="8000"/>
            <a:headEnd len="med" w="med" type="none"/>
            <a:tailEnd len="med" w="med" type="none"/>
          </a:ln>
        </p:spPr>
      </p:cxnSp>
      <p:cxnSp>
        <p:nvCxnSpPr>
          <p:cNvPr id="1223" name="Shape 1223"/>
          <p:cNvCxnSpPr/>
          <p:nvPr/>
        </p:nvCxnSpPr>
        <p:spPr>
          <a:xfrm rot="10800000">
            <a:off x="434974" y="3527425"/>
            <a:ext cx="2032000" cy="0"/>
          </a:xfrm>
          <a:prstGeom prst="straightConnector1">
            <a:avLst/>
          </a:prstGeom>
          <a:noFill/>
          <a:ln cap="flat" cmpd="sng" w="9525">
            <a:solidFill>
              <a:schemeClr val="dk1"/>
            </a:solidFill>
            <a:prstDash val="solid"/>
            <a:miter lim="8000"/>
            <a:headEnd len="med" w="med" type="none"/>
            <a:tailEnd len="med" w="med" type="none"/>
          </a:ln>
        </p:spPr>
      </p:cxnSp>
      <p:cxnSp>
        <p:nvCxnSpPr>
          <p:cNvPr id="1224" name="Shape 1224"/>
          <p:cNvCxnSpPr/>
          <p:nvPr/>
        </p:nvCxnSpPr>
        <p:spPr>
          <a:xfrm>
            <a:off x="2220911" y="2946400"/>
            <a:ext cx="0" cy="1973262"/>
          </a:xfrm>
          <a:prstGeom prst="straightConnector1">
            <a:avLst/>
          </a:prstGeom>
          <a:noFill/>
          <a:ln cap="flat" cmpd="sng" w="9525">
            <a:solidFill>
              <a:schemeClr val="dk1"/>
            </a:solidFill>
            <a:prstDash val="solid"/>
            <a:miter lim="8000"/>
            <a:headEnd len="med" w="med" type="none"/>
            <a:tailEnd len="med" w="med" type="none"/>
          </a:ln>
        </p:spPr>
      </p:cxnSp>
      <p:cxnSp>
        <p:nvCxnSpPr>
          <p:cNvPr id="1225" name="Shape 1225"/>
          <p:cNvCxnSpPr/>
          <p:nvPr/>
        </p:nvCxnSpPr>
        <p:spPr>
          <a:xfrm>
            <a:off x="2466975" y="3541712"/>
            <a:ext cx="0" cy="1377950"/>
          </a:xfrm>
          <a:prstGeom prst="straightConnector1">
            <a:avLst/>
          </a:prstGeom>
          <a:noFill/>
          <a:ln cap="flat" cmpd="sng" w="9525">
            <a:solidFill>
              <a:schemeClr val="dk1"/>
            </a:solidFill>
            <a:prstDash val="solid"/>
            <a:miter lim="8000"/>
            <a:headEnd len="med" w="med" type="none"/>
            <a:tailEnd len="med" w="med" type="none"/>
          </a:ln>
        </p:spPr>
      </p:cxnSp>
      <p:cxnSp>
        <p:nvCxnSpPr>
          <p:cNvPr id="1226" name="Shape 1226"/>
          <p:cNvCxnSpPr/>
          <p:nvPr/>
        </p:nvCxnSpPr>
        <p:spPr>
          <a:xfrm>
            <a:off x="6270625" y="3527425"/>
            <a:ext cx="0" cy="1335086"/>
          </a:xfrm>
          <a:prstGeom prst="straightConnector1">
            <a:avLst/>
          </a:prstGeom>
          <a:noFill/>
          <a:ln cap="flat" cmpd="sng" w="9525">
            <a:solidFill>
              <a:schemeClr val="dk1"/>
            </a:solidFill>
            <a:prstDash val="solid"/>
            <a:miter lim="8000"/>
            <a:headEnd len="med" w="med" type="none"/>
            <a:tailEnd len="med" w="med" type="none"/>
          </a:ln>
        </p:spPr>
      </p:cxnSp>
      <p:cxnSp>
        <p:nvCxnSpPr>
          <p:cNvPr id="1227" name="Shape 1227"/>
          <p:cNvCxnSpPr/>
          <p:nvPr/>
        </p:nvCxnSpPr>
        <p:spPr>
          <a:xfrm flipH="1">
            <a:off x="7315199" y="2932111"/>
            <a:ext cx="14287" cy="1930399"/>
          </a:xfrm>
          <a:prstGeom prst="straightConnector1">
            <a:avLst/>
          </a:prstGeom>
          <a:noFill/>
          <a:ln cap="flat" cmpd="sng" w="9525">
            <a:solidFill>
              <a:schemeClr val="dk1"/>
            </a:solidFill>
            <a:prstDash val="solid"/>
            <a:miter lim="8000"/>
            <a:headEnd len="med" w="med" type="none"/>
            <a:tailEnd len="med" w="med" type="none"/>
          </a:ln>
        </p:spPr>
      </p:cxnSp>
      <p:grpSp>
        <p:nvGrpSpPr>
          <p:cNvPr id="1228" name="Shape 1228"/>
          <p:cNvGrpSpPr/>
          <p:nvPr/>
        </p:nvGrpSpPr>
        <p:grpSpPr>
          <a:xfrm>
            <a:off x="5670550" y="2084386"/>
            <a:ext cx="1557336" cy="2690813"/>
            <a:chOff x="5670550" y="2084386"/>
            <a:chExt cx="1557336" cy="2690813"/>
          </a:xfrm>
        </p:grpSpPr>
        <p:cxnSp>
          <p:nvCxnSpPr>
            <p:cNvPr id="1229" name="Shape 1229"/>
            <p:cNvCxnSpPr/>
            <p:nvPr/>
          </p:nvCxnSpPr>
          <p:spPr>
            <a:xfrm>
              <a:off x="5670550" y="2084386"/>
              <a:ext cx="1058862" cy="2454275"/>
            </a:xfrm>
            <a:prstGeom prst="straightConnector1">
              <a:avLst/>
            </a:prstGeom>
            <a:noFill/>
            <a:ln cap="flat" cmpd="sng" w="57150">
              <a:solidFill>
                <a:srgbClr val="FF0000"/>
              </a:solidFill>
              <a:prstDash val="solid"/>
              <a:miter lim="8000"/>
              <a:headEnd len="med" w="med" type="none"/>
              <a:tailEnd len="med" w="med" type="none"/>
            </a:ln>
          </p:spPr>
        </p:cxnSp>
        <p:sp>
          <p:nvSpPr>
            <p:cNvPr id="1230" name="Shape 1230"/>
            <p:cNvSpPr txBox="1"/>
            <p:nvPr/>
          </p:nvSpPr>
          <p:spPr>
            <a:xfrm>
              <a:off x="6719886" y="4470400"/>
              <a:ext cx="508000"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D</a:t>
              </a:r>
              <a:r>
                <a:rPr b="0" baseline="-25000" i="0" lang="en-US" sz="1400" u="none">
                  <a:solidFill>
                    <a:schemeClr val="dk1"/>
                  </a:solidFill>
                  <a:latin typeface="Arial"/>
                  <a:ea typeface="Arial"/>
                  <a:cs typeface="Arial"/>
                  <a:sym typeface="Arial"/>
                </a:rPr>
                <a:t>2</a:t>
              </a:r>
            </a:p>
          </p:txBody>
        </p:sp>
      </p:grpSp>
      <p:grpSp>
        <p:nvGrpSpPr>
          <p:cNvPr id="1231" name="Shape 1231"/>
          <p:cNvGrpSpPr/>
          <p:nvPr/>
        </p:nvGrpSpPr>
        <p:grpSpPr>
          <a:xfrm>
            <a:off x="1800225" y="1973261"/>
            <a:ext cx="1546225" cy="2681288"/>
            <a:chOff x="1800225" y="1973261"/>
            <a:chExt cx="1546225" cy="2681288"/>
          </a:xfrm>
        </p:grpSpPr>
        <p:cxnSp>
          <p:nvCxnSpPr>
            <p:cNvPr id="1232" name="Shape 1232"/>
            <p:cNvCxnSpPr/>
            <p:nvPr/>
          </p:nvCxnSpPr>
          <p:spPr>
            <a:xfrm>
              <a:off x="1800225" y="1973261"/>
              <a:ext cx="1058862" cy="2454275"/>
            </a:xfrm>
            <a:prstGeom prst="straightConnector1">
              <a:avLst/>
            </a:prstGeom>
            <a:noFill/>
            <a:ln cap="flat" cmpd="sng" w="57150">
              <a:solidFill>
                <a:schemeClr val="accent2"/>
              </a:solidFill>
              <a:prstDash val="solid"/>
              <a:miter lim="8000"/>
              <a:headEnd len="med" w="med" type="none"/>
              <a:tailEnd len="med" w="med" type="none"/>
            </a:ln>
          </p:spPr>
        </p:cxnSp>
        <p:sp>
          <p:nvSpPr>
            <p:cNvPr id="1233" name="Shape 1233"/>
            <p:cNvSpPr txBox="1"/>
            <p:nvPr/>
          </p:nvSpPr>
          <p:spPr>
            <a:xfrm>
              <a:off x="2838450" y="4349750"/>
              <a:ext cx="508000"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D</a:t>
              </a:r>
              <a:r>
                <a:rPr b="0" baseline="-25000" i="0" lang="en-US" sz="1400" u="none">
                  <a:solidFill>
                    <a:schemeClr val="dk1"/>
                  </a:solidFill>
                  <a:latin typeface="Arial"/>
                  <a:ea typeface="Arial"/>
                  <a:cs typeface="Arial"/>
                  <a:sym typeface="Arial"/>
                </a:rPr>
                <a:t>1</a:t>
              </a:r>
            </a:p>
          </p:txBody>
        </p:sp>
      </p:grpSp>
      <p:grpSp>
        <p:nvGrpSpPr>
          <p:cNvPr id="1234" name="Shape 1234"/>
          <p:cNvGrpSpPr/>
          <p:nvPr/>
        </p:nvGrpSpPr>
        <p:grpSpPr>
          <a:xfrm>
            <a:off x="6883400" y="1874836"/>
            <a:ext cx="1538286" cy="2655888"/>
            <a:chOff x="6883400" y="1874836"/>
            <a:chExt cx="1538286" cy="2655888"/>
          </a:xfrm>
        </p:grpSpPr>
        <p:cxnSp>
          <p:nvCxnSpPr>
            <p:cNvPr id="1235" name="Shape 1235"/>
            <p:cNvCxnSpPr/>
            <p:nvPr/>
          </p:nvCxnSpPr>
          <p:spPr>
            <a:xfrm>
              <a:off x="6883400" y="1874836"/>
              <a:ext cx="1058862" cy="2454275"/>
            </a:xfrm>
            <a:prstGeom prst="straightConnector1">
              <a:avLst/>
            </a:prstGeom>
            <a:noFill/>
            <a:ln cap="flat" cmpd="sng" w="57150">
              <a:solidFill>
                <a:schemeClr val="accent2"/>
              </a:solidFill>
              <a:prstDash val="solid"/>
              <a:miter lim="8000"/>
              <a:headEnd len="med" w="med" type="none"/>
              <a:tailEnd len="med" w="med" type="none"/>
            </a:ln>
          </p:spPr>
        </p:cxnSp>
        <p:sp>
          <p:nvSpPr>
            <p:cNvPr id="1236" name="Shape 1236"/>
            <p:cNvSpPr txBox="1"/>
            <p:nvPr/>
          </p:nvSpPr>
          <p:spPr>
            <a:xfrm>
              <a:off x="7913686" y="4225925"/>
              <a:ext cx="508000"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D</a:t>
              </a:r>
              <a:r>
                <a:rPr b="0" baseline="-25000" i="0" lang="en-US" sz="1400" u="none">
                  <a:solidFill>
                    <a:schemeClr val="dk1"/>
                  </a:solidFill>
                  <a:latin typeface="Arial"/>
                  <a:ea typeface="Arial"/>
                  <a:cs typeface="Arial"/>
                  <a:sym typeface="Arial"/>
                </a:rPr>
                <a:t>1</a:t>
              </a:r>
            </a:p>
          </p:txBody>
        </p:sp>
      </p:grpSp>
      <p:grpSp>
        <p:nvGrpSpPr>
          <p:cNvPr id="1237" name="Shape 1237"/>
          <p:cNvGrpSpPr/>
          <p:nvPr/>
        </p:nvGrpSpPr>
        <p:grpSpPr>
          <a:xfrm>
            <a:off x="914400" y="1944686"/>
            <a:ext cx="3179762" cy="1800225"/>
            <a:chOff x="914400" y="1944686"/>
            <a:chExt cx="3179762" cy="1800225"/>
          </a:xfrm>
        </p:grpSpPr>
        <p:cxnSp>
          <p:nvCxnSpPr>
            <p:cNvPr id="1238" name="Shape 1238"/>
            <p:cNvCxnSpPr/>
            <p:nvPr/>
          </p:nvCxnSpPr>
          <p:spPr>
            <a:xfrm flipH="1" rot="10800000">
              <a:off x="914400" y="2178050"/>
              <a:ext cx="2684462" cy="1566861"/>
            </a:xfrm>
            <a:prstGeom prst="straightConnector1">
              <a:avLst/>
            </a:prstGeom>
            <a:noFill/>
            <a:ln cap="flat" cmpd="sng" w="57150">
              <a:solidFill>
                <a:srgbClr val="FF0000"/>
              </a:solidFill>
              <a:prstDash val="solid"/>
              <a:miter lim="8000"/>
              <a:headEnd len="med" w="med" type="none"/>
              <a:tailEnd len="med" w="med" type="none"/>
            </a:ln>
          </p:spPr>
        </p:cxnSp>
        <p:sp>
          <p:nvSpPr>
            <p:cNvPr id="1239" name="Shape 1239"/>
            <p:cNvSpPr txBox="1"/>
            <p:nvPr/>
          </p:nvSpPr>
          <p:spPr>
            <a:xfrm>
              <a:off x="3570287" y="1944686"/>
              <a:ext cx="523874"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S</a:t>
              </a:r>
              <a:r>
                <a:rPr b="0" baseline="-25000" i="0" lang="en-US" sz="1400" u="none">
                  <a:solidFill>
                    <a:schemeClr val="dk1"/>
                  </a:solidFill>
                  <a:latin typeface="Arial"/>
                  <a:ea typeface="Arial"/>
                  <a:cs typeface="Arial"/>
                  <a:sym typeface="Arial"/>
                </a:rPr>
                <a:t>2</a:t>
              </a:r>
            </a:p>
          </p:txBody>
        </p:sp>
      </p:grpSp>
      <p:sp>
        <p:nvSpPr>
          <p:cNvPr id="1240" name="Shape 1240"/>
          <p:cNvSpPr txBox="1"/>
          <p:nvPr/>
        </p:nvSpPr>
        <p:spPr>
          <a:xfrm>
            <a:off x="7904161" y="2330450"/>
            <a:ext cx="523874"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S</a:t>
            </a:r>
            <a:r>
              <a:rPr b="0" baseline="-25000" i="0" lang="en-US" sz="1400" u="none">
                <a:solidFill>
                  <a:schemeClr val="dk1"/>
                </a:solidFill>
                <a:latin typeface="Arial"/>
                <a:ea typeface="Arial"/>
                <a:cs typeface="Arial"/>
                <a:sym typeface="Arial"/>
              </a:rPr>
              <a:t>1</a:t>
            </a:r>
          </a:p>
        </p:txBody>
      </p:sp>
      <p:sp>
        <p:nvSpPr>
          <p:cNvPr id="1241" name="Shape 1241"/>
          <p:cNvSpPr txBox="1"/>
          <p:nvPr/>
        </p:nvSpPr>
        <p:spPr>
          <a:xfrm>
            <a:off x="4008437" y="2382836"/>
            <a:ext cx="523874" cy="30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a:solidFill>
                  <a:schemeClr val="dk1"/>
                </a:solidFill>
                <a:latin typeface="Arial"/>
                <a:ea typeface="Arial"/>
                <a:cs typeface="Arial"/>
                <a:sym typeface="Arial"/>
              </a:rPr>
              <a:t>S</a:t>
            </a:r>
            <a:r>
              <a:rPr b="0" baseline="-25000" i="0" lang="en-US" sz="1400" u="none">
                <a:solidFill>
                  <a:schemeClr val="dk1"/>
                </a:solidFill>
                <a:latin typeface="Arial"/>
                <a:ea typeface="Arial"/>
                <a:cs typeface="Arial"/>
                <a:sym typeface="Arial"/>
              </a:rPr>
              <a:t>1</a:t>
            </a:r>
          </a:p>
        </p:txBody>
      </p:sp>
      <p:cxnSp>
        <p:nvCxnSpPr>
          <p:cNvPr id="1242" name="Shape 1242"/>
          <p:cNvCxnSpPr/>
          <p:nvPr/>
        </p:nvCxnSpPr>
        <p:spPr>
          <a:xfrm rot="10800000">
            <a:off x="290512" y="2960686"/>
            <a:ext cx="0" cy="566736"/>
          </a:xfrm>
          <a:prstGeom prst="straightConnector1">
            <a:avLst/>
          </a:prstGeom>
          <a:noFill/>
          <a:ln cap="flat" cmpd="sng" w="38100">
            <a:solidFill>
              <a:schemeClr val="dk1"/>
            </a:solidFill>
            <a:prstDash val="solid"/>
            <a:miter lim="8000"/>
            <a:headEnd len="med" w="med" type="none"/>
            <a:tailEnd len="lg" w="lg" type="triangle"/>
          </a:ln>
        </p:spPr>
      </p:cxnSp>
      <p:cxnSp>
        <p:nvCxnSpPr>
          <p:cNvPr id="1243" name="Shape 1243"/>
          <p:cNvCxnSpPr/>
          <p:nvPr/>
        </p:nvCxnSpPr>
        <p:spPr>
          <a:xfrm rot="10800000">
            <a:off x="2235199" y="5080000"/>
            <a:ext cx="231775" cy="14287"/>
          </a:xfrm>
          <a:prstGeom prst="straightConnector1">
            <a:avLst/>
          </a:prstGeom>
          <a:noFill/>
          <a:ln cap="flat" cmpd="sng" w="28575">
            <a:solidFill>
              <a:schemeClr val="dk1"/>
            </a:solidFill>
            <a:prstDash val="solid"/>
            <a:miter lim="8000"/>
            <a:headEnd len="med" w="med" type="none"/>
            <a:tailEnd len="lg" w="lg" type="triangle"/>
          </a:ln>
        </p:spPr>
      </p:cxnSp>
      <p:cxnSp>
        <p:nvCxnSpPr>
          <p:cNvPr id="1244" name="Shape 1244"/>
          <p:cNvCxnSpPr/>
          <p:nvPr/>
        </p:nvCxnSpPr>
        <p:spPr>
          <a:xfrm rot="10800000">
            <a:off x="6284912" y="4978400"/>
            <a:ext cx="1030286" cy="0"/>
          </a:xfrm>
          <a:prstGeom prst="straightConnector1">
            <a:avLst/>
          </a:prstGeom>
          <a:noFill/>
          <a:ln cap="flat" cmpd="sng" w="38100">
            <a:solidFill>
              <a:schemeClr val="dk1"/>
            </a:solidFill>
            <a:prstDash val="solid"/>
            <a:miter lim="8000"/>
            <a:headEnd len="med" w="med" type="none"/>
            <a:tailEnd len="lg" w="lg" type="triangle"/>
          </a:ln>
        </p:spPr>
      </p:cxnSp>
      <p:cxnSp>
        <p:nvCxnSpPr>
          <p:cNvPr id="1245" name="Shape 1245"/>
          <p:cNvCxnSpPr/>
          <p:nvPr/>
        </p:nvCxnSpPr>
        <p:spPr>
          <a:xfrm>
            <a:off x="4891087" y="2917825"/>
            <a:ext cx="0" cy="609599"/>
          </a:xfrm>
          <a:prstGeom prst="straightConnector1">
            <a:avLst/>
          </a:prstGeom>
          <a:noFill/>
          <a:ln cap="flat" cmpd="sng" w="38100">
            <a:solidFill>
              <a:schemeClr val="dk1"/>
            </a:solidFill>
            <a:prstDash val="solid"/>
            <a:miter lim="8000"/>
            <a:headEnd len="med" w="med" type="none"/>
            <a:tailEnd len="lg" w="lg" type="triangle"/>
          </a:ln>
        </p:spPr>
      </p:cxnSp>
      <p:sp>
        <p:nvSpPr>
          <p:cNvPr id="1246" name="Shape 1246"/>
          <p:cNvSpPr txBox="1"/>
          <p:nvPr/>
        </p:nvSpPr>
        <p:spPr>
          <a:xfrm>
            <a:off x="260350" y="5413375"/>
            <a:ext cx="2598737" cy="6413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The demand for illegal drugs is inelastic.</a:t>
            </a:r>
          </a:p>
        </p:txBody>
      </p:sp>
      <p:sp>
        <p:nvSpPr>
          <p:cNvPr id="1247" name="Shape 1247"/>
          <p:cNvSpPr txBox="1"/>
          <p:nvPr/>
        </p:nvSpPr>
        <p:spPr>
          <a:xfrm>
            <a:off x="2235200" y="5413375"/>
            <a:ext cx="3106736" cy="36671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Interdiction shifts the supply,</a:t>
            </a:r>
          </a:p>
        </p:txBody>
      </p:sp>
      <p:sp>
        <p:nvSpPr>
          <p:cNvPr id="1248" name="Shape 1248"/>
          <p:cNvSpPr txBox="1"/>
          <p:nvPr/>
        </p:nvSpPr>
        <p:spPr>
          <a:xfrm>
            <a:off x="5181600" y="5408612"/>
            <a:ext cx="3773486" cy="36671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while education shifts the demand.</a:t>
            </a:r>
          </a:p>
        </p:txBody>
      </p:sp>
      <p:sp>
        <p:nvSpPr>
          <p:cNvPr id="1249" name="Shape 1249"/>
          <p:cNvSpPr txBox="1"/>
          <p:nvPr/>
        </p:nvSpPr>
        <p:spPr>
          <a:xfrm>
            <a:off x="188911" y="5399087"/>
            <a:ext cx="4846636" cy="36671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In each case, the change in price is the same.</a:t>
            </a:r>
          </a:p>
        </p:txBody>
      </p:sp>
      <p:sp>
        <p:nvSpPr>
          <p:cNvPr id="1250" name="Shape 1250"/>
          <p:cNvSpPr txBox="1"/>
          <p:nvPr/>
        </p:nvSpPr>
        <p:spPr>
          <a:xfrm>
            <a:off x="5253037" y="5268912"/>
            <a:ext cx="3279775" cy="6413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But in one market the price goes up.</a:t>
            </a:r>
          </a:p>
        </p:txBody>
      </p:sp>
      <p:sp>
        <p:nvSpPr>
          <p:cNvPr id="1251" name="Shape 1251"/>
          <p:cNvSpPr txBox="1"/>
          <p:nvPr/>
        </p:nvSpPr>
        <p:spPr>
          <a:xfrm>
            <a:off x="5348287" y="5988050"/>
            <a:ext cx="3279775" cy="36671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And in the other it goes down.</a:t>
            </a:r>
          </a:p>
        </p:txBody>
      </p:sp>
      <p:sp>
        <p:nvSpPr>
          <p:cNvPr id="1252" name="Shape 1252"/>
          <p:cNvSpPr txBox="1"/>
          <p:nvPr/>
        </p:nvSpPr>
        <p:spPr>
          <a:xfrm>
            <a:off x="188911" y="5761037"/>
            <a:ext cx="5224462" cy="6413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The changes in quantities (and TR) are remarkable.</a:t>
            </a:r>
          </a:p>
        </p:txBody>
      </p:sp>
      <p:sp>
        <p:nvSpPr>
          <p:cNvPr id="1253" name="Shape 1253"/>
          <p:cNvSpPr txBox="1"/>
          <p:nvPr/>
        </p:nvSpPr>
        <p:spPr>
          <a:xfrm>
            <a:off x="2974975" y="3236911"/>
            <a:ext cx="1974850" cy="1190624"/>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a:solidFill>
                  <a:srgbClr val="FF0000"/>
                </a:solidFill>
                <a:latin typeface="Arial"/>
                <a:ea typeface="Arial"/>
                <a:cs typeface="Arial"/>
                <a:sym typeface="Arial"/>
              </a:rPr>
              <a:t>It is amazing how useful knowledge of elasticities can be!</a:t>
            </a:r>
          </a:p>
        </p:txBody>
      </p:sp>
      <p:sp>
        <p:nvSpPr>
          <p:cNvPr id="1254" name="Shape 1254"/>
          <p:cNvSpPr txBox="1"/>
          <p:nvPr>
            <p:ph type="title"/>
          </p:nvPr>
        </p:nvSpPr>
        <p:spPr>
          <a:xfrm>
            <a:off x="457200" y="58736"/>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9  Policies to Reduce the Use of Illegal Drugs</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6"/>
                                        </p:tgtEl>
                                        <p:attrNameLst>
                                          <p:attrName>style.visibility</p:attrName>
                                        </p:attrNameLst>
                                      </p:cBhvr>
                                      <p:to>
                                        <p:strVal val="visible"/>
                                      </p:to>
                                    </p:set>
                                    <p:anim calcmode="lin" valueType="num">
                                      <p:cBhvr additive="base">
                                        <p:cTn dur="500"/>
                                        <p:tgtEl>
                                          <p:spTgt spid="124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46"/>
                                        </p:tgtEl>
                                      </p:cBhvr>
                                    </p:animEffect>
                                    <p:set>
                                      <p:cBhvr>
                                        <p:cTn dur="1" fill="hold">
                                          <p:stCondLst>
                                            <p:cond delay="500"/>
                                          </p:stCondLst>
                                        </p:cTn>
                                        <p:tgtEl>
                                          <p:spTgt spid="1246"/>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247"/>
                                        </p:tgtEl>
                                        <p:attrNameLst>
                                          <p:attrName>style.visibility</p:attrName>
                                        </p:attrNameLst>
                                      </p:cBhvr>
                                      <p:to>
                                        <p:strVal val="visible"/>
                                      </p:to>
                                    </p:set>
                                    <p:anim calcmode="lin" valueType="num">
                                      <p:cBhvr additive="base">
                                        <p:cTn dur="500"/>
                                        <p:tgtEl>
                                          <p:spTgt spid="124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1000"/>
                                  </p:stCondLst>
                                  <p:childTnLst>
                                    <p:set>
                                      <p:cBhvr>
                                        <p:cTn dur="1" fill="hold">
                                          <p:stCondLst>
                                            <p:cond delay="0"/>
                                          </p:stCondLst>
                                        </p:cTn>
                                        <p:tgtEl>
                                          <p:spTgt spid="1248"/>
                                        </p:tgtEl>
                                        <p:attrNameLst>
                                          <p:attrName>style.visibility</p:attrName>
                                        </p:attrNameLst>
                                      </p:cBhvr>
                                      <p:to>
                                        <p:strVal val="visible"/>
                                      </p:to>
                                    </p:set>
                                    <p:anim calcmode="lin" valueType="num">
                                      <p:cBhvr additive="base">
                                        <p:cTn dur="500"/>
                                        <p:tgtEl>
                                          <p:spTgt spid="124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47"/>
                                        </p:tgtEl>
                                      </p:cBhvr>
                                    </p:animEffect>
                                    <p:set>
                                      <p:cBhvr>
                                        <p:cTn dur="1" fill="hold">
                                          <p:stCondLst>
                                            <p:cond delay="500"/>
                                          </p:stCondLst>
                                        </p:cTn>
                                        <p:tgtEl>
                                          <p:spTgt spid="12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248"/>
                                        </p:tgtEl>
                                      </p:cBhvr>
                                    </p:animEffect>
                                    <p:set>
                                      <p:cBhvr>
                                        <p:cTn dur="1" fill="hold">
                                          <p:stCondLst>
                                            <p:cond delay="500"/>
                                          </p:stCondLst>
                                        </p:cTn>
                                        <p:tgtEl>
                                          <p:spTgt spid="124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249"/>
                                        </p:tgtEl>
                                        <p:attrNameLst>
                                          <p:attrName>style.visibility</p:attrName>
                                        </p:attrNameLst>
                                      </p:cBhvr>
                                      <p:to>
                                        <p:strVal val="visible"/>
                                      </p:to>
                                    </p:set>
                                    <p:anim calcmode="lin" valueType="num">
                                      <p:cBhvr additive="base">
                                        <p:cTn dur="500"/>
                                        <p:tgtEl>
                                          <p:spTgt spid="124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1000"/>
                                  </p:stCondLst>
                                  <p:childTnLst>
                                    <p:set>
                                      <p:cBhvr>
                                        <p:cTn dur="1" fill="hold">
                                          <p:stCondLst>
                                            <p:cond delay="0"/>
                                          </p:stCondLst>
                                        </p:cTn>
                                        <p:tgtEl>
                                          <p:spTgt spid="1250"/>
                                        </p:tgtEl>
                                        <p:attrNameLst>
                                          <p:attrName>style.visibility</p:attrName>
                                        </p:attrNameLst>
                                      </p:cBhvr>
                                      <p:to>
                                        <p:strVal val="visible"/>
                                      </p:to>
                                    </p:set>
                                    <p:anim calcmode="lin" valueType="num">
                                      <p:cBhvr additive="base">
                                        <p:cTn dur="500"/>
                                        <p:tgtEl>
                                          <p:spTgt spid="1250"/>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500"/>
                                  </p:stCondLst>
                                  <p:childTnLst>
                                    <p:set>
                                      <p:cBhvr>
                                        <p:cTn dur="1" fill="hold">
                                          <p:stCondLst>
                                            <p:cond delay="0"/>
                                          </p:stCondLst>
                                        </p:cTn>
                                        <p:tgtEl>
                                          <p:spTgt spid="1242"/>
                                        </p:tgtEl>
                                        <p:attrNameLst>
                                          <p:attrName>style.visibility</p:attrName>
                                        </p:attrNameLst>
                                      </p:cBhvr>
                                      <p:to>
                                        <p:strVal val="visible"/>
                                      </p:to>
                                    </p:set>
                                    <p:anim calcmode="lin" valueType="num">
                                      <p:cBhvr additive="base">
                                        <p:cTn dur="500"/>
                                        <p:tgtEl>
                                          <p:spTgt spid="1242"/>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2">
                                  <p:stCondLst>
                                    <p:cond delay="1000"/>
                                  </p:stCondLst>
                                  <p:childTnLst>
                                    <p:set>
                                      <p:cBhvr>
                                        <p:cTn dur="1" fill="hold">
                                          <p:stCondLst>
                                            <p:cond delay="0"/>
                                          </p:stCondLst>
                                        </p:cTn>
                                        <p:tgtEl>
                                          <p:spTgt spid="1251"/>
                                        </p:tgtEl>
                                        <p:attrNameLst>
                                          <p:attrName>style.visibility</p:attrName>
                                        </p:attrNameLst>
                                      </p:cBhvr>
                                      <p:to>
                                        <p:strVal val="visible"/>
                                      </p:to>
                                    </p:set>
                                    <p:anim calcmode="lin" valueType="num">
                                      <p:cBhvr additive="base">
                                        <p:cTn dur="500"/>
                                        <p:tgtEl>
                                          <p:spTgt spid="1251"/>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1">
                                  <p:stCondLst>
                                    <p:cond delay="500"/>
                                  </p:stCondLst>
                                  <p:childTnLst>
                                    <p:set>
                                      <p:cBhvr>
                                        <p:cTn dur="1" fill="hold">
                                          <p:stCondLst>
                                            <p:cond delay="0"/>
                                          </p:stCondLst>
                                        </p:cTn>
                                        <p:tgtEl>
                                          <p:spTgt spid="1245"/>
                                        </p:tgtEl>
                                        <p:attrNameLst>
                                          <p:attrName>style.visibility</p:attrName>
                                        </p:attrNameLst>
                                      </p:cBhvr>
                                      <p:to>
                                        <p:strVal val="visible"/>
                                      </p:to>
                                    </p:set>
                                    <p:anim calcmode="lin" valueType="num">
                                      <p:cBhvr additive="base">
                                        <p:cTn dur="500"/>
                                        <p:tgtEl>
                                          <p:spTgt spid="12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52"/>
                                        </p:tgtEl>
                                        <p:attrNameLst>
                                          <p:attrName>style.visibility</p:attrName>
                                        </p:attrNameLst>
                                      </p:cBhvr>
                                      <p:to>
                                        <p:strVal val="visible"/>
                                      </p:to>
                                    </p:set>
                                    <p:anim calcmode="lin" valueType="num">
                                      <p:cBhvr additive="base">
                                        <p:cTn dur="500"/>
                                        <p:tgtEl>
                                          <p:spTgt spid="125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243"/>
                                        </p:tgtEl>
                                        <p:attrNameLst>
                                          <p:attrName>style.visibility</p:attrName>
                                        </p:attrNameLst>
                                      </p:cBhvr>
                                      <p:to>
                                        <p:strVal val="visible"/>
                                      </p:to>
                                    </p:set>
                                    <p:anim calcmode="lin" valueType="num">
                                      <p:cBhvr additive="base">
                                        <p:cTn dur="500"/>
                                        <p:tgtEl>
                                          <p:spTgt spid="124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244"/>
                                        </p:tgtEl>
                                        <p:attrNameLst>
                                          <p:attrName>style.visibility</p:attrName>
                                        </p:attrNameLst>
                                      </p:cBhvr>
                                      <p:to>
                                        <p:strVal val="visible"/>
                                      </p:to>
                                    </p:set>
                                    <p:anim calcmode="lin" valueType="num">
                                      <p:cBhvr additive="base">
                                        <p:cTn dur="500"/>
                                        <p:tgtEl>
                                          <p:spTgt spid="1244"/>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1000"/>
                                  </p:stCondLst>
                                  <p:childTnLst>
                                    <p:set>
                                      <p:cBhvr>
                                        <p:cTn dur="1" fill="hold">
                                          <p:stCondLst>
                                            <p:cond delay="0"/>
                                          </p:stCondLst>
                                        </p:cTn>
                                        <p:tgtEl>
                                          <p:spTgt spid="1253"/>
                                        </p:tgtEl>
                                        <p:attrNameLst>
                                          <p:attrName>style.visibility</p:attrName>
                                        </p:attrNameLst>
                                      </p:cBhvr>
                                      <p:to>
                                        <p:strVal val="visible"/>
                                      </p:to>
                                    </p:set>
                                    <p:animEffect filter="fade" transition="in">
                                      <p:cBhvr>
                                        <p:cTn dur="3000"/>
                                        <p:tgtEl>
                                          <p:spTgt spid="1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8" name="Shape 1258"/>
        <p:cNvGrpSpPr/>
        <p:nvPr/>
      </p:nvGrpSpPr>
      <p:grpSpPr>
        <a:xfrm>
          <a:off x="0" y="0"/>
          <a:ext cx="0" cy="0"/>
          <a:chOff x="0" y="0"/>
          <a:chExt cx="0" cy="0"/>
        </a:xfrm>
      </p:grpSpPr>
      <p:sp>
        <p:nvSpPr>
          <p:cNvPr id="1259" name="Shape 1259"/>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60" name="Shape 1260"/>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61" name="Shape 1261"/>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62" name="Shape 1262"/>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63" name="Shape 1263"/>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000" u="none" cap="none" strike="noStrike">
                <a:solidFill>
                  <a:schemeClr val="dk2"/>
                </a:solidFill>
                <a:latin typeface="Times New Roman"/>
                <a:ea typeface="Times New Roman"/>
                <a:cs typeface="Times New Roman"/>
                <a:sym typeface="Times New Roman"/>
              </a:rPr>
              <a:t>Supply, Demand, and Government Policies</a:t>
            </a:r>
          </a:p>
        </p:txBody>
      </p:sp>
      <p:sp>
        <p:nvSpPr>
          <p:cNvPr id="1264" name="Shape 1264"/>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In a free, unregulated market system, market forces establish equilibrium prices and exchange quantities.</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While equilibrium conditions may be efficient, it may be true that not everyone is satisfied.  </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One of the roles of economists is to use their theories to assist in the development of policies.</a:t>
            </a: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8" name="Shape 1268"/>
        <p:cNvGrpSpPr/>
        <p:nvPr/>
      </p:nvGrpSpPr>
      <p:grpSpPr>
        <a:xfrm>
          <a:off x="0" y="0"/>
          <a:ext cx="0" cy="0"/>
          <a:chOff x="0" y="0"/>
          <a:chExt cx="0" cy="0"/>
        </a:xfrm>
      </p:grpSpPr>
      <p:sp>
        <p:nvSpPr>
          <p:cNvPr id="1269" name="Shape 1269"/>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CONTROLS ON PRICES</a:t>
            </a:r>
          </a:p>
        </p:txBody>
      </p:sp>
      <p:sp>
        <p:nvSpPr>
          <p:cNvPr id="1270" name="Shape 1270"/>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Are usually enacted when policymakers believe the market price is unfair to buyers or sellers.  </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Result in government-created price ceilings and floors. </a:t>
            </a: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4" name="Shape 1274"/>
        <p:cNvGrpSpPr/>
        <p:nvPr/>
      </p:nvGrpSpPr>
      <p:grpSpPr>
        <a:xfrm>
          <a:off x="0" y="0"/>
          <a:ext cx="0" cy="0"/>
          <a:chOff x="0" y="0"/>
          <a:chExt cx="0" cy="0"/>
        </a:xfrm>
      </p:grpSpPr>
      <p:sp>
        <p:nvSpPr>
          <p:cNvPr id="1275" name="Shape 1275"/>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CONTROLS ON PRICES</a:t>
            </a:r>
          </a:p>
        </p:txBody>
      </p:sp>
      <p:sp>
        <p:nvSpPr>
          <p:cNvPr id="1276" name="Shape 1276"/>
          <p:cNvSpPr txBox="1"/>
          <p:nvPr>
            <p:ph idx="1" type="body"/>
          </p:nvPr>
        </p:nvSpPr>
        <p:spPr>
          <a:xfrm>
            <a:off x="457200" y="1600200"/>
            <a:ext cx="8229600" cy="4525961"/>
          </a:xfrm>
          <a:prstGeom prst="rect">
            <a:avLst/>
          </a:prstGeom>
          <a:solidFill>
            <a:srgbClr val="FFFFFF"/>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rgbClr val="00CC00"/>
              </a:buClr>
              <a:buSzPct val="100000"/>
              <a:buFont typeface="Arial"/>
              <a:buChar char="•"/>
            </a:pPr>
            <a:r>
              <a:rPr b="0" i="1" lang="en-US" sz="3200" u="none" cap="none" strike="noStrike">
                <a:solidFill>
                  <a:srgbClr val="008000"/>
                </a:solidFill>
                <a:latin typeface="Arial"/>
                <a:ea typeface="Arial"/>
                <a:cs typeface="Arial"/>
                <a:sym typeface="Arial"/>
              </a:rPr>
              <a:t>Price Ceiling</a:t>
            </a:r>
            <a:r>
              <a:rPr b="0" i="0" lang="en-US" sz="3200" u="none" cap="none" strike="noStrike">
                <a:solidFill>
                  <a:srgbClr val="000000"/>
                </a:solidFill>
                <a:latin typeface="Arial"/>
                <a:ea typeface="Arial"/>
                <a:cs typeface="Arial"/>
                <a:sym typeface="Arial"/>
              </a:rPr>
              <a:t> </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A legal </a:t>
            </a:r>
            <a:r>
              <a:rPr b="0" i="1" lang="en-US" sz="2800" u="none" cap="none" strike="noStrike">
                <a:solidFill>
                  <a:schemeClr val="dk1"/>
                </a:solidFill>
                <a:latin typeface="Arial"/>
                <a:ea typeface="Arial"/>
                <a:cs typeface="Arial"/>
                <a:sym typeface="Arial"/>
              </a:rPr>
              <a:t>maximum</a:t>
            </a:r>
            <a:r>
              <a:rPr b="0" i="0" lang="en-US" sz="2800" u="none" cap="none" strike="noStrike">
                <a:solidFill>
                  <a:schemeClr val="dk1"/>
                </a:solidFill>
                <a:latin typeface="Arial"/>
                <a:ea typeface="Arial"/>
                <a:cs typeface="Arial"/>
                <a:sym typeface="Arial"/>
              </a:rPr>
              <a:t> on the price at which a good can be sold. 		</a:t>
            </a:r>
          </a:p>
          <a:p>
            <a:pPr indent="-342900" lvl="0" marL="342900" marR="0" rtl="0" algn="l">
              <a:lnSpc>
                <a:spcPct val="100000"/>
              </a:lnSpc>
              <a:spcBef>
                <a:spcPts val="640"/>
              </a:spcBef>
              <a:spcAft>
                <a:spcPts val="0"/>
              </a:spcAft>
              <a:buClr>
                <a:srgbClr val="00CC00"/>
              </a:buClr>
              <a:buSzPct val="100000"/>
              <a:buFont typeface="Arial"/>
              <a:buChar char="•"/>
            </a:pPr>
            <a:r>
              <a:rPr b="0" i="1" lang="en-US" sz="3200" u="none" cap="none" strike="noStrike">
                <a:solidFill>
                  <a:srgbClr val="008000"/>
                </a:solidFill>
                <a:latin typeface="Arial"/>
                <a:ea typeface="Arial"/>
                <a:cs typeface="Arial"/>
                <a:sym typeface="Arial"/>
              </a:rPr>
              <a:t>Price Floor</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A legal </a:t>
            </a:r>
            <a:r>
              <a:rPr b="0" i="1" lang="en-US" sz="2800" u="none" cap="none" strike="noStrike">
                <a:solidFill>
                  <a:schemeClr val="dk1"/>
                </a:solidFill>
                <a:latin typeface="Arial"/>
                <a:ea typeface="Arial"/>
                <a:cs typeface="Arial"/>
                <a:sym typeface="Arial"/>
              </a:rPr>
              <a:t>minimum</a:t>
            </a:r>
            <a:r>
              <a:rPr b="0" i="0" lang="en-US" sz="2800" u="none" cap="none" strike="noStrike">
                <a:solidFill>
                  <a:schemeClr val="dk1"/>
                </a:solidFill>
                <a:latin typeface="Arial"/>
                <a:ea typeface="Arial"/>
                <a:cs typeface="Arial"/>
                <a:sym typeface="Arial"/>
              </a:rPr>
              <a:t> on the price at which a good can be sold.		</a:t>
            </a: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0" name="Shape 1280"/>
        <p:cNvGrpSpPr/>
        <p:nvPr/>
      </p:nvGrpSpPr>
      <p:grpSpPr>
        <a:xfrm>
          <a:off x="0" y="0"/>
          <a:ext cx="0" cy="0"/>
          <a:chOff x="0" y="0"/>
          <a:chExt cx="0" cy="0"/>
        </a:xfrm>
      </p:grpSpPr>
      <p:sp>
        <p:nvSpPr>
          <p:cNvPr id="1281" name="Shape 1281"/>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How Price Ceilings Affect Market Outcomes</a:t>
            </a:r>
          </a:p>
        </p:txBody>
      </p:sp>
      <p:sp>
        <p:nvSpPr>
          <p:cNvPr id="1282" name="Shape 1282"/>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Two outcomes are possible when the government imposes a price ceiling:</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The price ceiling is not binding if set above the equilibrium price. </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The price ceiling is binding if set below the equilibrium price, leading to a shortage. </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Computing the Price Elasticity of Demand</a:t>
            </a:r>
          </a:p>
        </p:txBody>
      </p:sp>
      <p:sp>
        <p:nvSpPr>
          <p:cNvPr id="260" name="Shape 260"/>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price elasticity of demand is computed as the percentage change in the quantity demanded divided by the percentage change in price.</a:t>
            </a:r>
          </a:p>
        </p:txBody>
      </p:sp>
      <p:pic>
        <p:nvPicPr>
          <p:cNvPr id="261" name="Shape 261"/>
          <p:cNvPicPr preferRelativeResize="0"/>
          <p:nvPr/>
        </p:nvPicPr>
        <p:blipFill rotWithShape="1">
          <a:blip r:embed="rId3">
            <a:alphaModFix/>
          </a:blip>
          <a:srcRect b="0" l="0" r="0" t="0"/>
          <a:stretch/>
        </p:blipFill>
        <p:spPr>
          <a:xfrm>
            <a:off x="838200" y="3810000"/>
            <a:ext cx="7507287" cy="69532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500"/>
                                        <p:tgtEl>
                                          <p:spTgt spid="26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Shape 1287"/>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1 A Market with a Price Ceiling</a:t>
            </a:r>
          </a:p>
        </p:txBody>
      </p:sp>
      <p:sp>
        <p:nvSpPr>
          <p:cNvPr id="1288" name="Shape 1288"/>
          <p:cNvSpPr txBox="1"/>
          <p:nvPr/>
        </p:nvSpPr>
        <p:spPr>
          <a:xfrm>
            <a:off x="2336800" y="1790700"/>
            <a:ext cx="4905375" cy="4035424"/>
          </a:xfrm>
          <a:prstGeom prst="rect">
            <a:avLst/>
          </a:prstGeom>
          <a:solidFill>
            <a:srgbClr val="F3F6F9"/>
          </a:solidFill>
          <a:ln cap="flat" cmpd="sng" w="22700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89" name="Shape 1289"/>
          <p:cNvSpPr txBox="1"/>
          <p:nvPr/>
        </p:nvSpPr>
        <p:spPr>
          <a:xfrm>
            <a:off x="2336800" y="1790700"/>
            <a:ext cx="4905375" cy="4035424"/>
          </a:xfrm>
          <a:prstGeom prst="rect">
            <a:avLst/>
          </a:prstGeom>
          <a:solidFill>
            <a:srgbClr val="F2F4F8"/>
          </a:solidFill>
          <a:ln cap="flat" cmpd="sng" w="20637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0" name="Shape 1290"/>
          <p:cNvSpPr txBox="1"/>
          <p:nvPr/>
        </p:nvSpPr>
        <p:spPr>
          <a:xfrm>
            <a:off x="2336800" y="1790700"/>
            <a:ext cx="4905375" cy="4035424"/>
          </a:xfrm>
          <a:prstGeom prst="rect">
            <a:avLst/>
          </a:prstGeom>
          <a:solidFill>
            <a:srgbClr val="F1F4F7"/>
          </a:solidFill>
          <a:ln cap="flat" cmpd="sng" w="18572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1" name="Shape 1291"/>
          <p:cNvSpPr txBox="1"/>
          <p:nvPr/>
        </p:nvSpPr>
        <p:spPr>
          <a:xfrm>
            <a:off x="2336800" y="1790700"/>
            <a:ext cx="4905375" cy="4035424"/>
          </a:xfrm>
          <a:prstGeom prst="rect">
            <a:avLst/>
          </a:prstGeom>
          <a:solidFill>
            <a:srgbClr val="F0F2F5"/>
          </a:solidFill>
          <a:ln cap="flat" cmpd="sng" w="1651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2" name="Shape 1292"/>
          <p:cNvSpPr txBox="1"/>
          <p:nvPr/>
        </p:nvSpPr>
        <p:spPr>
          <a:xfrm>
            <a:off x="2336800" y="1790700"/>
            <a:ext cx="4905375" cy="4035424"/>
          </a:xfrm>
          <a:prstGeom prst="rect">
            <a:avLst/>
          </a:prstGeom>
          <a:solidFill>
            <a:srgbClr val="EEF1F4"/>
          </a:solidFill>
          <a:ln cap="flat" cmpd="sng" w="14445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3" name="Shape 1293"/>
          <p:cNvSpPr txBox="1"/>
          <p:nvPr/>
        </p:nvSpPr>
        <p:spPr>
          <a:xfrm>
            <a:off x="2336800" y="1790700"/>
            <a:ext cx="4905375" cy="4035424"/>
          </a:xfrm>
          <a:prstGeom prst="rect">
            <a:avLst/>
          </a:prstGeom>
          <a:solidFill>
            <a:srgbClr val="EDEFF3"/>
          </a:solidFill>
          <a:ln cap="flat" cmpd="sng" w="12382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4" name="Shape 1294"/>
          <p:cNvSpPr txBox="1"/>
          <p:nvPr/>
        </p:nvSpPr>
        <p:spPr>
          <a:xfrm>
            <a:off x="2336800" y="1790700"/>
            <a:ext cx="4905375" cy="4035424"/>
          </a:xfrm>
          <a:prstGeom prst="rect">
            <a:avLst/>
          </a:prstGeom>
          <a:solidFill>
            <a:srgbClr val="EBEEF2"/>
          </a:solidFill>
          <a:ln cap="flat" cmpd="sng" w="10317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5" name="Shape 1295"/>
          <p:cNvSpPr txBox="1"/>
          <p:nvPr/>
        </p:nvSpPr>
        <p:spPr>
          <a:xfrm>
            <a:off x="2336800" y="1790700"/>
            <a:ext cx="4905375" cy="4035424"/>
          </a:xfrm>
          <a:prstGeom prst="rect">
            <a:avLst/>
          </a:prstGeom>
          <a:solidFill>
            <a:srgbClr val="EAECF1"/>
          </a:solidFill>
          <a:ln cap="flat" cmpd="sng" w="825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6" name="Shape 1296"/>
          <p:cNvSpPr txBox="1"/>
          <p:nvPr/>
        </p:nvSpPr>
        <p:spPr>
          <a:xfrm>
            <a:off x="2336800" y="1790700"/>
            <a:ext cx="4905375" cy="4035424"/>
          </a:xfrm>
          <a:prstGeom prst="rect">
            <a:avLst/>
          </a:prstGeom>
          <a:solidFill>
            <a:srgbClr val="E9EBF0"/>
          </a:solidFill>
          <a:ln cap="flat" cmpd="sng" w="6190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7" name="Shape 1297"/>
          <p:cNvSpPr txBox="1"/>
          <p:nvPr/>
        </p:nvSpPr>
        <p:spPr>
          <a:xfrm>
            <a:off x="2336800" y="1790700"/>
            <a:ext cx="4905375" cy="4035424"/>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8" name="Shape 1298"/>
          <p:cNvSpPr txBox="1"/>
          <p:nvPr/>
        </p:nvSpPr>
        <p:spPr>
          <a:xfrm>
            <a:off x="2336800" y="1790700"/>
            <a:ext cx="4905375" cy="4035424"/>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299" name="Shape 1299"/>
          <p:cNvSpPr txBox="1"/>
          <p:nvPr/>
        </p:nvSpPr>
        <p:spPr>
          <a:xfrm>
            <a:off x="2233611" y="1708150"/>
            <a:ext cx="4905375" cy="4014786"/>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00" name="Shape 1300"/>
          <p:cNvSpPr txBox="1"/>
          <p:nvPr/>
        </p:nvSpPr>
        <p:spPr>
          <a:xfrm>
            <a:off x="2628900" y="1176337"/>
            <a:ext cx="4140199"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(a) A Price Ceiling That Is Not Binding</a:t>
            </a:r>
          </a:p>
        </p:txBody>
      </p:sp>
      <p:sp>
        <p:nvSpPr>
          <p:cNvPr id="1301" name="Shape 1301"/>
          <p:cNvSpPr txBox="1"/>
          <p:nvPr/>
        </p:nvSpPr>
        <p:spPr>
          <a:xfrm>
            <a:off x="5965825" y="5795962"/>
            <a:ext cx="1300162"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p:txBody>
      </p:sp>
      <p:sp>
        <p:nvSpPr>
          <p:cNvPr id="1302" name="Shape 1302"/>
          <p:cNvSpPr txBox="1"/>
          <p:nvPr/>
        </p:nvSpPr>
        <p:spPr>
          <a:xfrm>
            <a:off x="6069012" y="6070600"/>
            <a:ext cx="1196975"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a:t>
            </a:r>
          </a:p>
        </p:txBody>
      </p:sp>
      <p:sp>
        <p:nvSpPr>
          <p:cNvPr id="1303" name="Shape 1303"/>
          <p:cNvSpPr txBox="1"/>
          <p:nvPr/>
        </p:nvSpPr>
        <p:spPr>
          <a:xfrm>
            <a:off x="6453187" y="6345237"/>
            <a:ext cx="798512"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Cones</a:t>
            </a:r>
          </a:p>
        </p:txBody>
      </p:sp>
      <p:sp>
        <p:nvSpPr>
          <p:cNvPr id="1304" name="Shape 1304"/>
          <p:cNvSpPr txBox="1"/>
          <p:nvPr/>
        </p:nvSpPr>
        <p:spPr>
          <a:xfrm>
            <a:off x="2003425" y="5802312"/>
            <a:ext cx="227012"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1305" name="Shape 1305"/>
          <p:cNvSpPr txBox="1"/>
          <p:nvPr/>
        </p:nvSpPr>
        <p:spPr>
          <a:xfrm>
            <a:off x="1322387" y="1663700"/>
            <a:ext cx="928686"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 of</a:t>
            </a:r>
          </a:p>
        </p:txBody>
      </p:sp>
      <p:sp>
        <p:nvSpPr>
          <p:cNvPr id="1306" name="Shape 1306"/>
          <p:cNvSpPr txBox="1"/>
          <p:nvPr/>
        </p:nvSpPr>
        <p:spPr>
          <a:xfrm>
            <a:off x="1062037" y="1938336"/>
            <a:ext cx="1196975"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a:t>
            </a:r>
          </a:p>
        </p:txBody>
      </p:sp>
      <p:sp>
        <p:nvSpPr>
          <p:cNvPr id="1307" name="Shape 1307"/>
          <p:cNvSpPr txBox="1"/>
          <p:nvPr/>
        </p:nvSpPr>
        <p:spPr>
          <a:xfrm>
            <a:off x="1577975" y="2214561"/>
            <a:ext cx="674687"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Cone</a:t>
            </a:r>
          </a:p>
        </p:txBody>
      </p:sp>
      <p:grpSp>
        <p:nvGrpSpPr>
          <p:cNvPr id="1308" name="Shape 1308"/>
          <p:cNvGrpSpPr/>
          <p:nvPr/>
        </p:nvGrpSpPr>
        <p:grpSpPr>
          <a:xfrm>
            <a:off x="3879850" y="6132512"/>
            <a:ext cx="1068386" cy="533399"/>
            <a:chOff x="3879850" y="6132512"/>
            <a:chExt cx="1068386" cy="533399"/>
          </a:xfrm>
        </p:grpSpPr>
        <p:sp>
          <p:nvSpPr>
            <p:cNvPr id="1309" name="Shape 1309"/>
            <p:cNvSpPr txBox="1"/>
            <p:nvPr/>
          </p:nvSpPr>
          <p:spPr>
            <a:xfrm>
              <a:off x="3879850" y="6132512"/>
              <a:ext cx="106838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a:t>
              </a:r>
            </a:p>
          </p:txBody>
        </p:sp>
        <p:sp>
          <p:nvSpPr>
            <p:cNvPr id="1310" name="Shape 1310"/>
            <p:cNvSpPr txBox="1"/>
            <p:nvPr/>
          </p:nvSpPr>
          <p:spPr>
            <a:xfrm>
              <a:off x="4048125" y="6407150"/>
              <a:ext cx="7588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a:t>
              </a:r>
            </a:p>
          </p:txBody>
        </p:sp>
      </p:grpSp>
      <p:grpSp>
        <p:nvGrpSpPr>
          <p:cNvPr id="1311" name="Shape 1311"/>
          <p:cNvGrpSpPr/>
          <p:nvPr/>
        </p:nvGrpSpPr>
        <p:grpSpPr>
          <a:xfrm>
            <a:off x="1879600" y="3114675"/>
            <a:ext cx="5172074" cy="596899"/>
            <a:chOff x="1879600" y="3114675"/>
            <a:chExt cx="5172074" cy="596899"/>
          </a:xfrm>
        </p:grpSpPr>
        <p:cxnSp>
          <p:nvCxnSpPr>
            <p:cNvPr id="1312" name="Shape 1312"/>
            <p:cNvCxnSpPr/>
            <p:nvPr/>
          </p:nvCxnSpPr>
          <p:spPr>
            <a:xfrm flipH="1">
              <a:off x="2233612" y="3240086"/>
              <a:ext cx="4079874" cy="1587"/>
            </a:xfrm>
            <a:prstGeom prst="straightConnector1">
              <a:avLst/>
            </a:prstGeom>
            <a:noFill/>
            <a:ln cap="flat" cmpd="sng" w="61900">
              <a:solidFill>
                <a:srgbClr val="E17E26"/>
              </a:solidFill>
              <a:prstDash val="solid"/>
              <a:miter lim="8000"/>
              <a:headEnd len="med" w="med" type="none"/>
              <a:tailEnd len="med" w="med" type="none"/>
            </a:ln>
          </p:spPr>
        </p:cxnSp>
        <p:sp>
          <p:nvSpPr>
            <p:cNvPr id="1313" name="Shape 1313"/>
            <p:cNvSpPr txBox="1"/>
            <p:nvPr/>
          </p:nvSpPr>
          <p:spPr>
            <a:xfrm>
              <a:off x="1879600" y="3114675"/>
              <a:ext cx="350837"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sp>
          <p:nvSpPr>
            <p:cNvPr id="1314" name="Shape 1314"/>
            <p:cNvSpPr txBox="1"/>
            <p:nvPr/>
          </p:nvSpPr>
          <p:spPr>
            <a:xfrm>
              <a:off x="6384925" y="3127375"/>
              <a:ext cx="612775"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sp>
          <p:nvSpPr>
            <p:cNvPr id="1315" name="Shape 1315"/>
            <p:cNvSpPr txBox="1"/>
            <p:nvPr/>
          </p:nvSpPr>
          <p:spPr>
            <a:xfrm>
              <a:off x="6323012" y="3402012"/>
              <a:ext cx="728661"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ceiling</a:t>
              </a:r>
            </a:p>
          </p:txBody>
        </p:sp>
      </p:grpSp>
      <p:grpSp>
        <p:nvGrpSpPr>
          <p:cNvPr id="1316" name="Shape 1316"/>
          <p:cNvGrpSpPr/>
          <p:nvPr/>
        </p:nvGrpSpPr>
        <p:grpSpPr>
          <a:xfrm>
            <a:off x="1047750" y="3860800"/>
            <a:ext cx="1203324" cy="862011"/>
            <a:chOff x="1047750" y="3860800"/>
            <a:chExt cx="1203324" cy="862011"/>
          </a:xfrm>
        </p:grpSpPr>
        <p:cxnSp>
          <p:nvCxnSpPr>
            <p:cNvPr id="1317" name="Shape 1317"/>
            <p:cNvCxnSpPr/>
            <p:nvPr/>
          </p:nvCxnSpPr>
          <p:spPr>
            <a:xfrm flipH="1" rot="10800000">
              <a:off x="1616075" y="3860800"/>
              <a:ext cx="328611" cy="247649"/>
            </a:xfrm>
            <a:prstGeom prst="straightConnector1">
              <a:avLst/>
            </a:prstGeom>
            <a:noFill/>
            <a:ln cap="flat" cmpd="sng" w="20625">
              <a:solidFill>
                <a:srgbClr val="000000"/>
              </a:solidFill>
              <a:prstDash val="solid"/>
              <a:miter lim="8000"/>
              <a:headEnd len="med" w="med" type="none"/>
              <a:tailEnd len="med" w="med" type="none"/>
            </a:ln>
          </p:spPr>
        </p:cxnSp>
        <p:sp>
          <p:nvSpPr>
            <p:cNvPr id="1318" name="Shape 1318"/>
            <p:cNvSpPr txBox="1"/>
            <p:nvPr/>
          </p:nvSpPr>
          <p:spPr>
            <a:xfrm>
              <a:off x="1047750" y="4138612"/>
              <a:ext cx="1203324"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a:t>
              </a:r>
            </a:p>
          </p:txBody>
        </p:sp>
        <p:sp>
          <p:nvSpPr>
            <p:cNvPr id="1319" name="Shape 1319"/>
            <p:cNvSpPr txBox="1"/>
            <p:nvPr/>
          </p:nvSpPr>
          <p:spPr>
            <a:xfrm>
              <a:off x="1357312" y="4413250"/>
              <a:ext cx="584200"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grpSp>
      <p:grpSp>
        <p:nvGrpSpPr>
          <p:cNvPr id="1320" name="Shape 1320"/>
          <p:cNvGrpSpPr/>
          <p:nvPr/>
        </p:nvGrpSpPr>
        <p:grpSpPr>
          <a:xfrm>
            <a:off x="3181350" y="2701925"/>
            <a:ext cx="3794124" cy="2846386"/>
            <a:chOff x="3181350" y="2701925"/>
            <a:chExt cx="3794124" cy="2846386"/>
          </a:xfrm>
        </p:grpSpPr>
        <p:cxnSp>
          <p:nvCxnSpPr>
            <p:cNvPr id="1321" name="Shape 1321"/>
            <p:cNvCxnSpPr/>
            <p:nvPr/>
          </p:nvCxnSpPr>
          <p:spPr>
            <a:xfrm>
              <a:off x="3181350" y="2701925"/>
              <a:ext cx="2824162" cy="2647950"/>
            </a:xfrm>
            <a:prstGeom prst="straightConnector1">
              <a:avLst/>
            </a:prstGeom>
            <a:noFill/>
            <a:ln cap="flat" cmpd="sng" w="61900">
              <a:solidFill>
                <a:srgbClr val="004C9F"/>
              </a:solidFill>
              <a:prstDash val="solid"/>
              <a:miter lim="8000"/>
              <a:headEnd len="med" w="med" type="none"/>
              <a:tailEnd len="med" w="med" type="none"/>
            </a:ln>
          </p:spPr>
        </p:cxnSp>
        <p:sp>
          <p:nvSpPr>
            <p:cNvPr id="1322" name="Shape 1322"/>
            <p:cNvSpPr txBox="1"/>
            <p:nvPr/>
          </p:nvSpPr>
          <p:spPr>
            <a:xfrm>
              <a:off x="6040437" y="5238750"/>
              <a:ext cx="935037"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nvGrpSpPr>
          <p:cNvPr id="1323" name="Shape 1323"/>
          <p:cNvGrpSpPr/>
          <p:nvPr/>
        </p:nvGrpSpPr>
        <p:grpSpPr>
          <a:xfrm>
            <a:off x="2871786" y="2363786"/>
            <a:ext cx="3300413" cy="2924175"/>
            <a:chOff x="2871786" y="2363786"/>
            <a:chExt cx="3300413" cy="2924175"/>
          </a:xfrm>
        </p:grpSpPr>
        <p:cxnSp>
          <p:nvCxnSpPr>
            <p:cNvPr id="1324" name="Shape 1324"/>
            <p:cNvCxnSpPr/>
            <p:nvPr/>
          </p:nvCxnSpPr>
          <p:spPr>
            <a:xfrm flipH="1" rot="10800000">
              <a:off x="2871786" y="2640012"/>
              <a:ext cx="2844800" cy="2647950"/>
            </a:xfrm>
            <a:prstGeom prst="straightConnector1">
              <a:avLst/>
            </a:prstGeom>
            <a:noFill/>
            <a:ln cap="flat" cmpd="sng" w="61900">
              <a:solidFill>
                <a:srgbClr val="004C9F"/>
              </a:solidFill>
              <a:prstDash val="solid"/>
              <a:miter lim="8000"/>
              <a:headEnd len="med" w="med" type="none"/>
              <a:tailEnd len="med" w="med" type="none"/>
            </a:ln>
          </p:spPr>
        </p:cxnSp>
        <p:sp>
          <p:nvSpPr>
            <p:cNvPr id="1325" name="Shape 1325"/>
            <p:cNvSpPr txBox="1"/>
            <p:nvPr/>
          </p:nvSpPr>
          <p:spPr>
            <a:xfrm>
              <a:off x="5394325" y="2363786"/>
              <a:ext cx="777875"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grpSp>
        <p:nvGrpSpPr>
          <p:cNvPr id="1326" name="Shape 1326"/>
          <p:cNvGrpSpPr/>
          <p:nvPr/>
        </p:nvGrpSpPr>
        <p:grpSpPr>
          <a:xfrm>
            <a:off x="2003425" y="3732212"/>
            <a:ext cx="2703511" cy="2379661"/>
            <a:chOff x="2003425" y="3732212"/>
            <a:chExt cx="2703511" cy="2379661"/>
          </a:xfrm>
        </p:grpSpPr>
        <p:sp>
          <p:nvSpPr>
            <p:cNvPr id="1327" name="Shape 1327"/>
            <p:cNvSpPr/>
            <p:nvPr/>
          </p:nvSpPr>
          <p:spPr>
            <a:xfrm>
              <a:off x="2233611" y="3860800"/>
              <a:ext cx="2184399" cy="1862137"/>
            </a:xfrm>
            <a:custGeom>
              <a:pathLst>
                <a:path extrusionOk="0" h="120000" w="120000">
                  <a:moveTo>
                    <a:pt x="120000" y="120000"/>
                  </a:moveTo>
                  <a:lnTo>
                    <a:pt x="120000" y="0"/>
                  </a:lnTo>
                  <a:lnTo>
                    <a:pt x="0" y="0"/>
                  </a:lnTo>
                </a:path>
              </a:pathLst>
            </a:custGeom>
            <a:noFill/>
            <a:ln cap="flat" cmpd="sng" w="206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28" name="Shape 1328"/>
            <p:cNvSpPr/>
            <p:nvPr/>
          </p:nvSpPr>
          <p:spPr>
            <a:xfrm>
              <a:off x="4335462" y="3778250"/>
              <a:ext cx="144462" cy="144462"/>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29" name="Shape 1329"/>
            <p:cNvSpPr txBox="1"/>
            <p:nvPr/>
          </p:nvSpPr>
          <p:spPr>
            <a:xfrm>
              <a:off x="2003425" y="3732212"/>
              <a:ext cx="227012"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a:t>
              </a:r>
            </a:p>
          </p:txBody>
        </p:sp>
        <p:sp>
          <p:nvSpPr>
            <p:cNvPr id="1330" name="Shape 1330"/>
            <p:cNvSpPr txBox="1"/>
            <p:nvPr/>
          </p:nvSpPr>
          <p:spPr>
            <a:xfrm>
              <a:off x="4232275" y="5802312"/>
              <a:ext cx="474661"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sp>
        <p:nvSpPr>
          <p:cNvPr id="1331" name="Shape 1331"/>
          <p:cNvSpPr/>
          <p:nvPr/>
        </p:nvSpPr>
        <p:spPr>
          <a:xfrm>
            <a:off x="2233611" y="1708150"/>
            <a:ext cx="4905375" cy="4014786"/>
          </a:xfrm>
          <a:custGeom>
            <a:pathLst>
              <a:path extrusionOk="0" h="120000" w="120000">
                <a:moveTo>
                  <a:pt x="0" y="0"/>
                </a:moveTo>
                <a:lnTo>
                  <a:pt x="0" y="120000"/>
                </a:lnTo>
                <a:lnTo>
                  <a:pt x="119999"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32" name="Shape 1332"/>
          <p:cNvSpPr txBox="1"/>
          <p:nvPr/>
        </p:nvSpPr>
        <p:spPr>
          <a:xfrm>
            <a:off x="6284912" y="3846512"/>
            <a:ext cx="2409824" cy="91598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SzPct val="25000"/>
              <a:buFont typeface="Arial"/>
              <a:buNone/>
            </a:pPr>
            <a:r>
              <a:rPr b="0" i="0" lang="en-US" sz="1800" u="none">
                <a:solidFill>
                  <a:schemeClr val="accent2"/>
                </a:solidFill>
                <a:latin typeface="Arial"/>
                <a:ea typeface="Arial"/>
                <a:cs typeface="Arial"/>
                <a:sym typeface="Arial"/>
              </a:rPr>
              <a:t>The market clears at $3 and the price ceiling is ineffective.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332"/>
                                        </p:tgtEl>
                                        <p:attrNameLst>
                                          <p:attrName>style.visibility</p:attrName>
                                        </p:attrNameLst>
                                      </p:cBhvr>
                                      <p:to>
                                        <p:strVal val="visible"/>
                                      </p:to>
                                    </p:set>
                                    <p:anim calcmode="lin" valueType="num">
                                      <p:cBhvr additive="base">
                                        <p:cTn dur="500"/>
                                        <p:tgtEl>
                                          <p:spTgt spid="13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6" name="Shape 1336"/>
        <p:cNvGrpSpPr/>
        <p:nvPr/>
      </p:nvGrpSpPr>
      <p:grpSpPr>
        <a:xfrm>
          <a:off x="0" y="0"/>
          <a:ext cx="0" cy="0"/>
          <a:chOff x="0" y="0"/>
          <a:chExt cx="0" cy="0"/>
        </a:xfrm>
      </p:grpSpPr>
      <p:sp>
        <p:nvSpPr>
          <p:cNvPr id="1337" name="Shape 1337"/>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1 A Market with a Price Ceiling</a:t>
            </a:r>
          </a:p>
        </p:txBody>
      </p:sp>
      <p:sp>
        <p:nvSpPr>
          <p:cNvPr id="1338" name="Shape 1338"/>
          <p:cNvSpPr txBox="1"/>
          <p:nvPr/>
        </p:nvSpPr>
        <p:spPr>
          <a:xfrm>
            <a:off x="2466975" y="1790700"/>
            <a:ext cx="4905375" cy="4035424"/>
          </a:xfrm>
          <a:prstGeom prst="rect">
            <a:avLst/>
          </a:prstGeom>
          <a:solidFill>
            <a:srgbClr val="F3F6F9"/>
          </a:solidFill>
          <a:ln cap="flat" cmpd="sng" w="22700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39" name="Shape 1339"/>
          <p:cNvSpPr txBox="1"/>
          <p:nvPr/>
        </p:nvSpPr>
        <p:spPr>
          <a:xfrm>
            <a:off x="2466975" y="1790700"/>
            <a:ext cx="4905375" cy="4035424"/>
          </a:xfrm>
          <a:prstGeom prst="rect">
            <a:avLst/>
          </a:prstGeom>
          <a:solidFill>
            <a:srgbClr val="F2F4F8"/>
          </a:solidFill>
          <a:ln cap="flat" cmpd="sng" w="20637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0" name="Shape 1340"/>
          <p:cNvSpPr txBox="1"/>
          <p:nvPr/>
        </p:nvSpPr>
        <p:spPr>
          <a:xfrm>
            <a:off x="2466975" y="1790700"/>
            <a:ext cx="4905375" cy="4035424"/>
          </a:xfrm>
          <a:prstGeom prst="rect">
            <a:avLst/>
          </a:prstGeom>
          <a:solidFill>
            <a:srgbClr val="F1F4F7"/>
          </a:solidFill>
          <a:ln cap="flat" cmpd="sng" w="18572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1" name="Shape 1341"/>
          <p:cNvSpPr txBox="1"/>
          <p:nvPr/>
        </p:nvSpPr>
        <p:spPr>
          <a:xfrm>
            <a:off x="2466975" y="1790700"/>
            <a:ext cx="4905375" cy="4035424"/>
          </a:xfrm>
          <a:prstGeom prst="rect">
            <a:avLst/>
          </a:prstGeom>
          <a:solidFill>
            <a:srgbClr val="F0F2F5"/>
          </a:solidFill>
          <a:ln cap="flat" cmpd="sng" w="1651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2" name="Shape 1342"/>
          <p:cNvSpPr txBox="1"/>
          <p:nvPr/>
        </p:nvSpPr>
        <p:spPr>
          <a:xfrm>
            <a:off x="2466975" y="1790700"/>
            <a:ext cx="4905375" cy="4035424"/>
          </a:xfrm>
          <a:prstGeom prst="rect">
            <a:avLst/>
          </a:prstGeom>
          <a:solidFill>
            <a:srgbClr val="EEF1F4"/>
          </a:solidFill>
          <a:ln cap="flat" cmpd="sng" w="14445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3" name="Shape 1343"/>
          <p:cNvSpPr txBox="1"/>
          <p:nvPr/>
        </p:nvSpPr>
        <p:spPr>
          <a:xfrm>
            <a:off x="2466975" y="1790700"/>
            <a:ext cx="4905375" cy="4035424"/>
          </a:xfrm>
          <a:prstGeom prst="rect">
            <a:avLst/>
          </a:prstGeom>
          <a:solidFill>
            <a:srgbClr val="EDEFF3"/>
          </a:solidFill>
          <a:ln cap="flat" cmpd="sng" w="12382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4" name="Shape 1344"/>
          <p:cNvSpPr txBox="1"/>
          <p:nvPr/>
        </p:nvSpPr>
        <p:spPr>
          <a:xfrm>
            <a:off x="2466975" y="1790700"/>
            <a:ext cx="4905375" cy="4035424"/>
          </a:xfrm>
          <a:prstGeom prst="rect">
            <a:avLst/>
          </a:prstGeom>
          <a:solidFill>
            <a:srgbClr val="EBEEF2"/>
          </a:solidFill>
          <a:ln cap="flat" cmpd="sng" w="10317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5" name="Shape 1345"/>
          <p:cNvSpPr txBox="1"/>
          <p:nvPr/>
        </p:nvSpPr>
        <p:spPr>
          <a:xfrm>
            <a:off x="2466975" y="1790700"/>
            <a:ext cx="4905375" cy="4035424"/>
          </a:xfrm>
          <a:prstGeom prst="rect">
            <a:avLst/>
          </a:prstGeom>
          <a:solidFill>
            <a:srgbClr val="EAECF1"/>
          </a:solidFill>
          <a:ln cap="flat" cmpd="sng" w="825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6" name="Shape 1346"/>
          <p:cNvSpPr txBox="1"/>
          <p:nvPr/>
        </p:nvSpPr>
        <p:spPr>
          <a:xfrm>
            <a:off x="2466975" y="1790700"/>
            <a:ext cx="4905375" cy="4035424"/>
          </a:xfrm>
          <a:prstGeom prst="rect">
            <a:avLst/>
          </a:prstGeom>
          <a:solidFill>
            <a:srgbClr val="E9EBF0"/>
          </a:solidFill>
          <a:ln cap="flat" cmpd="sng" w="6190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7" name="Shape 1347"/>
          <p:cNvSpPr txBox="1"/>
          <p:nvPr/>
        </p:nvSpPr>
        <p:spPr>
          <a:xfrm>
            <a:off x="2466975" y="1790700"/>
            <a:ext cx="4905375" cy="4035424"/>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8" name="Shape 1348"/>
          <p:cNvSpPr txBox="1"/>
          <p:nvPr/>
        </p:nvSpPr>
        <p:spPr>
          <a:xfrm>
            <a:off x="2466975" y="1790700"/>
            <a:ext cx="4905375" cy="4035424"/>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49" name="Shape 1349"/>
          <p:cNvSpPr txBox="1"/>
          <p:nvPr/>
        </p:nvSpPr>
        <p:spPr>
          <a:xfrm>
            <a:off x="2363786" y="1708150"/>
            <a:ext cx="4905375" cy="4014786"/>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50" name="Shape 1350"/>
          <p:cNvSpPr txBox="1"/>
          <p:nvPr/>
        </p:nvSpPr>
        <p:spPr>
          <a:xfrm>
            <a:off x="3001961" y="1176337"/>
            <a:ext cx="348297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(b) A Price Ceiling That Is Binding</a:t>
            </a:r>
          </a:p>
        </p:txBody>
      </p:sp>
      <p:sp>
        <p:nvSpPr>
          <p:cNvPr id="1351" name="Shape 1351"/>
          <p:cNvSpPr txBox="1"/>
          <p:nvPr/>
        </p:nvSpPr>
        <p:spPr>
          <a:xfrm>
            <a:off x="6110287" y="5795962"/>
            <a:ext cx="11398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p:txBody>
      </p:sp>
      <p:sp>
        <p:nvSpPr>
          <p:cNvPr id="1352" name="Shape 1352"/>
          <p:cNvSpPr txBox="1"/>
          <p:nvPr/>
        </p:nvSpPr>
        <p:spPr>
          <a:xfrm>
            <a:off x="6207125" y="6070600"/>
            <a:ext cx="10461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a:t>
            </a:r>
          </a:p>
        </p:txBody>
      </p:sp>
      <p:sp>
        <p:nvSpPr>
          <p:cNvPr id="1353" name="Shape 1353"/>
          <p:cNvSpPr txBox="1"/>
          <p:nvPr/>
        </p:nvSpPr>
        <p:spPr>
          <a:xfrm>
            <a:off x="6597650" y="6345237"/>
            <a:ext cx="6604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Cones</a:t>
            </a:r>
          </a:p>
        </p:txBody>
      </p:sp>
      <p:sp>
        <p:nvSpPr>
          <p:cNvPr id="1354" name="Shape 1354"/>
          <p:cNvSpPr txBox="1"/>
          <p:nvPr/>
        </p:nvSpPr>
        <p:spPr>
          <a:xfrm>
            <a:off x="2141536" y="5802312"/>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1355" name="Shape 1355"/>
          <p:cNvSpPr txBox="1"/>
          <p:nvPr/>
        </p:nvSpPr>
        <p:spPr>
          <a:xfrm>
            <a:off x="1460500" y="1663700"/>
            <a:ext cx="7937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 of</a:t>
            </a:r>
          </a:p>
        </p:txBody>
      </p:sp>
      <p:sp>
        <p:nvSpPr>
          <p:cNvPr id="1356" name="Shape 1356"/>
          <p:cNvSpPr txBox="1"/>
          <p:nvPr/>
        </p:nvSpPr>
        <p:spPr>
          <a:xfrm>
            <a:off x="1200150" y="1938336"/>
            <a:ext cx="10461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a:t>
            </a:r>
          </a:p>
        </p:txBody>
      </p:sp>
      <p:sp>
        <p:nvSpPr>
          <p:cNvPr id="1357" name="Shape 1357"/>
          <p:cNvSpPr txBox="1"/>
          <p:nvPr/>
        </p:nvSpPr>
        <p:spPr>
          <a:xfrm>
            <a:off x="1716086" y="2214561"/>
            <a:ext cx="5397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Cone</a:t>
            </a:r>
          </a:p>
        </p:txBody>
      </p:sp>
      <p:grpSp>
        <p:nvGrpSpPr>
          <p:cNvPr id="1358" name="Shape 1358"/>
          <p:cNvGrpSpPr/>
          <p:nvPr/>
        </p:nvGrpSpPr>
        <p:grpSpPr>
          <a:xfrm>
            <a:off x="3290887" y="2681286"/>
            <a:ext cx="3692524" cy="2816225"/>
            <a:chOff x="3290887" y="2681286"/>
            <a:chExt cx="3692524" cy="2816225"/>
          </a:xfrm>
        </p:grpSpPr>
        <p:cxnSp>
          <p:nvCxnSpPr>
            <p:cNvPr id="1359" name="Shape 1359"/>
            <p:cNvCxnSpPr/>
            <p:nvPr/>
          </p:nvCxnSpPr>
          <p:spPr>
            <a:xfrm>
              <a:off x="3290887" y="2681286"/>
              <a:ext cx="2824162" cy="2647950"/>
            </a:xfrm>
            <a:prstGeom prst="straightConnector1">
              <a:avLst/>
            </a:prstGeom>
            <a:noFill/>
            <a:ln cap="flat" cmpd="sng" w="61900">
              <a:solidFill>
                <a:srgbClr val="004C9F"/>
              </a:solidFill>
              <a:prstDash val="solid"/>
              <a:miter lim="8000"/>
              <a:headEnd len="med" w="med" type="none"/>
              <a:tailEnd len="med" w="med" type="none"/>
            </a:ln>
          </p:spPr>
        </p:cxnSp>
        <p:sp>
          <p:nvSpPr>
            <p:cNvPr id="1360" name="Shape 1360"/>
            <p:cNvSpPr txBox="1"/>
            <p:nvPr/>
          </p:nvSpPr>
          <p:spPr>
            <a:xfrm>
              <a:off x="6165850" y="5238750"/>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nvGrpSpPr>
          <p:cNvPr id="1361" name="Shape 1361"/>
          <p:cNvGrpSpPr/>
          <p:nvPr/>
        </p:nvGrpSpPr>
        <p:grpSpPr>
          <a:xfrm>
            <a:off x="2982911" y="2363786"/>
            <a:ext cx="3197225" cy="2924175"/>
            <a:chOff x="2982911" y="2363786"/>
            <a:chExt cx="3197225" cy="2924175"/>
          </a:xfrm>
        </p:grpSpPr>
        <p:cxnSp>
          <p:nvCxnSpPr>
            <p:cNvPr id="1362" name="Shape 1362"/>
            <p:cNvCxnSpPr/>
            <p:nvPr/>
          </p:nvCxnSpPr>
          <p:spPr>
            <a:xfrm flipH="1" rot="10800000">
              <a:off x="2982911" y="2619375"/>
              <a:ext cx="2863849" cy="2668586"/>
            </a:xfrm>
            <a:prstGeom prst="straightConnector1">
              <a:avLst/>
            </a:prstGeom>
            <a:noFill/>
            <a:ln cap="flat" cmpd="sng" w="61900">
              <a:solidFill>
                <a:srgbClr val="004C9F"/>
              </a:solidFill>
              <a:prstDash val="solid"/>
              <a:miter lim="8000"/>
              <a:headEnd len="med" w="med" type="none"/>
              <a:tailEnd len="med" w="med" type="none"/>
            </a:ln>
          </p:spPr>
        </p:cxnSp>
        <p:sp>
          <p:nvSpPr>
            <p:cNvPr id="1363" name="Shape 1363"/>
            <p:cNvSpPr txBox="1"/>
            <p:nvPr/>
          </p:nvSpPr>
          <p:spPr>
            <a:xfrm>
              <a:off x="5518150" y="2363786"/>
              <a:ext cx="661987"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grpSp>
        <p:nvGrpSpPr>
          <p:cNvPr id="1364" name="Shape 1364"/>
          <p:cNvGrpSpPr/>
          <p:nvPr/>
        </p:nvGrpSpPr>
        <p:grpSpPr>
          <a:xfrm>
            <a:off x="2141536" y="4365625"/>
            <a:ext cx="4891088" cy="533399"/>
            <a:chOff x="2141536" y="4365625"/>
            <a:chExt cx="4891088" cy="533399"/>
          </a:xfrm>
        </p:grpSpPr>
        <p:cxnSp>
          <p:nvCxnSpPr>
            <p:cNvPr id="1365" name="Shape 1365"/>
            <p:cNvCxnSpPr/>
            <p:nvPr/>
          </p:nvCxnSpPr>
          <p:spPr>
            <a:xfrm flipH="1">
              <a:off x="2363786" y="4481512"/>
              <a:ext cx="4040187" cy="1587"/>
            </a:xfrm>
            <a:prstGeom prst="straightConnector1">
              <a:avLst/>
            </a:prstGeom>
            <a:noFill/>
            <a:ln cap="flat" cmpd="sng" w="61900">
              <a:solidFill>
                <a:srgbClr val="E17E26"/>
              </a:solidFill>
              <a:prstDash val="solid"/>
              <a:miter lim="8000"/>
              <a:headEnd len="med" w="med" type="none"/>
              <a:tailEnd len="med" w="med" type="none"/>
            </a:ln>
          </p:spPr>
        </p:cxnSp>
        <p:sp>
          <p:nvSpPr>
            <p:cNvPr id="1366" name="Shape 1366"/>
            <p:cNvSpPr txBox="1"/>
            <p:nvPr/>
          </p:nvSpPr>
          <p:spPr>
            <a:xfrm>
              <a:off x="2141536" y="4365625"/>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a:t>
              </a:r>
            </a:p>
          </p:txBody>
        </p:sp>
        <p:sp>
          <p:nvSpPr>
            <p:cNvPr id="1367" name="Shape 1367"/>
            <p:cNvSpPr txBox="1"/>
            <p:nvPr/>
          </p:nvSpPr>
          <p:spPr>
            <a:xfrm>
              <a:off x="6481762" y="4365625"/>
              <a:ext cx="4921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sp>
          <p:nvSpPr>
            <p:cNvPr id="1368" name="Shape 1368"/>
            <p:cNvSpPr txBox="1"/>
            <p:nvPr/>
          </p:nvSpPr>
          <p:spPr>
            <a:xfrm>
              <a:off x="6419850" y="4640262"/>
              <a:ext cx="61277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ceiling</a:t>
              </a:r>
            </a:p>
          </p:txBody>
        </p:sp>
      </p:grpSp>
      <p:grpSp>
        <p:nvGrpSpPr>
          <p:cNvPr id="1369" name="Shape 1369"/>
          <p:cNvGrpSpPr/>
          <p:nvPr/>
        </p:nvGrpSpPr>
        <p:grpSpPr>
          <a:xfrm>
            <a:off x="3868737" y="4564062"/>
            <a:ext cx="1319211" cy="396874"/>
            <a:chOff x="3868737" y="4564062"/>
            <a:chExt cx="1319211" cy="396874"/>
          </a:xfrm>
        </p:grpSpPr>
        <p:sp>
          <p:nvSpPr>
            <p:cNvPr id="1370" name="Shape 1370"/>
            <p:cNvSpPr/>
            <p:nvPr/>
          </p:nvSpPr>
          <p:spPr>
            <a:xfrm>
              <a:off x="3868737" y="4564062"/>
              <a:ext cx="1319211" cy="144462"/>
            </a:xfrm>
            <a:custGeom>
              <a:pathLst>
                <a:path extrusionOk="0" h="120000" w="120000">
                  <a:moveTo>
                    <a:pt x="120000" y="0"/>
                  </a:moveTo>
                  <a:cubicBezTo>
                    <a:pt x="120000" y="34285"/>
                    <a:pt x="116250" y="51428"/>
                    <a:pt x="112500" y="51428"/>
                  </a:cubicBezTo>
                  <a:cubicBezTo>
                    <a:pt x="65625" y="51428"/>
                    <a:pt x="65625" y="51428"/>
                    <a:pt x="65625" y="51428"/>
                  </a:cubicBezTo>
                  <a:cubicBezTo>
                    <a:pt x="63750" y="51428"/>
                    <a:pt x="60000" y="85714"/>
                    <a:pt x="60000" y="119999"/>
                  </a:cubicBezTo>
                  <a:cubicBezTo>
                    <a:pt x="60000" y="85714"/>
                    <a:pt x="58125" y="51428"/>
                    <a:pt x="54375" y="51428"/>
                  </a:cubicBezTo>
                  <a:cubicBezTo>
                    <a:pt x="9375" y="51428"/>
                    <a:pt x="9375" y="51428"/>
                    <a:pt x="9375" y="51428"/>
                  </a:cubicBezTo>
                  <a:cubicBezTo>
                    <a:pt x="5625" y="51428"/>
                    <a:pt x="0" y="34285"/>
                    <a:pt x="0" y="0"/>
                  </a:cubicBez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71" name="Shape 1371"/>
            <p:cNvSpPr txBox="1"/>
            <p:nvPr/>
          </p:nvSpPr>
          <p:spPr>
            <a:xfrm>
              <a:off x="4075112" y="4702175"/>
              <a:ext cx="87947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Shortage</a:t>
              </a:r>
            </a:p>
          </p:txBody>
        </p:sp>
      </p:grpSp>
      <p:grpSp>
        <p:nvGrpSpPr>
          <p:cNvPr id="1372" name="Shape 1372"/>
          <p:cNvGrpSpPr/>
          <p:nvPr/>
        </p:nvGrpSpPr>
        <p:grpSpPr>
          <a:xfrm>
            <a:off x="3757612" y="4419600"/>
            <a:ext cx="241299" cy="1635124"/>
            <a:chOff x="3757612" y="4419600"/>
            <a:chExt cx="241299" cy="1635124"/>
          </a:xfrm>
        </p:grpSpPr>
        <p:cxnSp>
          <p:nvCxnSpPr>
            <p:cNvPr id="1373" name="Shape 1373"/>
            <p:cNvCxnSpPr/>
            <p:nvPr/>
          </p:nvCxnSpPr>
          <p:spPr>
            <a:xfrm flipH="1" rot="10800000">
              <a:off x="3868737" y="4481512"/>
              <a:ext cx="1587" cy="1241425"/>
            </a:xfrm>
            <a:prstGeom prst="straightConnector1">
              <a:avLst/>
            </a:prstGeom>
            <a:noFill/>
            <a:ln cap="flat" cmpd="sng" w="20625">
              <a:solidFill>
                <a:schemeClr val="dk1"/>
              </a:solidFill>
              <a:prstDash val="solid"/>
              <a:miter lim="8000"/>
              <a:headEnd len="med" w="med" type="none"/>
              <a:tailEnd len="med" w="med" type="none"/>
            </a:ln>
          </p:spPr>
        </p:cxnSp>
        <p:sp>
          <p:nvSpPr>
            <p:cNvPr id="1374" name="Shape 1374"/>
            <p:cNvSpPr/>
            <p:nvPr/>
          </p:nvSpPr>
          <p:spPr>
            <a:xfrm>
              <a:off x="3786187" y="4419600"/>
              <a:ext cx="144462" cy="144462"/>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75" name="Shape 1375"/>
            <p:cNvSpPr txBox="1"/>
            <p:nvPr/>
          </p:nvSpPr>
          <p:spPr>
            <a:xfrm>
              <a:off x="3757612" y="5795962"/>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75</a:t>
              </a:r>
            </a:p>
          </p:txBody>
        </p:sp>
      </p:grpSp>
      <p:grpSp>
        <p:nvGrpSpPr>
          <p:cNvPr id="1376" name="Shape 1376"/>
          <p:cNvGrpSpPr/>
          <p:nvPr/>
        </p:nvGrpSpPr>
        <p:grpSpPr>
          <a:xfrm>
            <a:off x="3468687" y="6132512"/>
            <a:ext cx="806450" cy="533399"/>
            <a:chOff x="3468687" y="6132512"/>
            <a:chExt cx="806450" cy="533399"/>
          </a:xfrm>
        </p:grpSpPr>
        <p:sp>
          <p:nvSpPr>
            <p:cNvPr id="1377" name="Shape 1377"/>
            <p:cNvSpPr txBox="1"/>
            <p:nvPr/>
          </p:nvSpPr>
          <p:spPr>
            <a:xfrm>
              <a:off x="3468687" y="6132512"/>
              <a:ext cx="8064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a:t>
              </a:r>
            </a:p>
          </p:txBody>
        </p:sp>
        <p:sp>
          <p:nvSpPr>
            <p:cNvPr id="1378" name="Shape 1378"/>
            <p:cNvSpPr txBox="1"/>
            <p:nvPr/>
          </p:nvSpPr>
          <p:spPr>
            <a:xfrm>
              <a:off x="3468687" y="6407150"/>
              <a:ext cx="8064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supplied</a:t>
              </a:r>
            </a:p>
          </p:txBody>
        </p:sp>
      </p:grpSp>
      <p:grpSp>
        <p:nvGrpSpPr>
          <p:cNvPr id="1379" name="Shape 1379"/>
          <p:cNvGrpSpPr/>
          <p:nvPr/>
        </p:nvGrpSpPr>
        <p:grpSpPr>
          <a:xfrm>
            <a:off x="5030787" y="4419600"/>
            <a:ext cx="361950" cy="1635124"/>
            <a:chOff x="5030787" y="4419600"/>
            <a:chExt cx="361950" cy="1635124"/>
          </a:xfrm>
        </p:grpSpPr>
        <p:cxnSp>
          <p:nvCxnSpPr>
            <p:cNvPr id="1380" name="Shape 1380"/>
            <p:cNvCxnSpPr/>
            <p:nvPr/>
          </p:nvCxnSpPr>
          <p:spPr>
            <a:xfrm flipH="1" rot="10800000">
              <a:off x="5229225" y="4481512"/>
              <a:ext cx="1587" cy="1241425"/>
            </a:xfrm>
            <a:prstGeom prst="straightConnector1">
              <a:avLst/>
            </a:prstGeom>
            <a:noFill/>
            <a:ln cap="flat" cmpd="sng" w="20625">
              <a:solidFill>
                <a:schemeClr val="dk1"/>
              </a:solidFill>
              <a:prstDash val="solid"/>
              <a:miter lim="8000"/>
              <a:headEnd len="med" w="med" type="none"/>
              <a:tailEnd len="med" w="med" type="none"/>
            </a:ln>
          </p:spPr>
        </p:cxnSp>
        <p:sp>
          <p:nvSpPr>
            <p:cNvPr id="1381" name="Shape 1381"/>
            <p:cNvSpPr/>
            <p:nvPr/>
          </p:nvSpPr>
          <p:spPr>
            <a:xfrm>
              <a:off x="5146675" y="4419600"/>
              <a:ext cx="144462" cy="144462"/>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382" name="Shape 1382"/>
            <p:cNvSpPr txBox="1"/>
            <p:nvPr/>
          </p:nvSpPr>
          <p:spPr>
            <a:xfrm>
              <a:off x="5030787" y="5795962"/>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125</a:t>
              </a:r>
            </a:p>
          </p:txBody>
        </p:sp>
      </p:grpSp>
      <p:grpSp>
        <p:nvGrpSpPr>
          <p:cNvPr id="1383" name="Shape 1383"/>
          <p:cNvGrpSpPr/>
          <p:nvPr/>
        </p:nvGrpSpPr>
        <p:grpSpPr>
          <a:xfrm>
            <a:off x="4692650" y="6132512"/>
            <a:ext cx="1023936" cy="533399"/>
            <a:chOff x="4692650" y="6132512"/>
            <a:chExt cx="1023936" cy="533399"/>
          </a:xfrm>
        </p:grpSpPr>
        <p:sp>
          <p:nvSpPr>
            <p:cNvPr id="1384" name="Shape 1384"/>
            <p:cNvSpPr txBox="1"/>
            <p:nvPr/>
          </p:nvSpPr>
          <p:spPr>
            <a:xfrm>
              <a:off x="4803775" y="6132512"/>
              <a:ext cx="8064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a:t>
              </a:r>
            </a:p>
          </p:txBody>
        </p:sp>
        <p:sp>
          <p:nvSpPr>
            <p:cNvPr id="1385" name="Shape 1385"/>
            <p:cNvSpPr txBox="1"/>
            <p:nvPr/>
          </p:nvSpPr>
          <p:spPr>
            <a:xfrm>
              <a:off x="4692650" y="6407150"/>
              <a:ext cx="102393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demanded</a:t>
              </a:r>
            </a:p>
          </p:txBody>
        </p:sp>
      </p:grpSp>
      <p:grpSp>
        <p:nvGrpSpPr>
          <p:cNvPr id="1386" name="Shape 1386"/>
          <p:cNvGrpSpPr/>
          <p:nvPr/>
        </p:nvGrpSpPr>
        <p:grpSpPr>
          <a:xfrm>
            <a:off x="1185862" y="2900361"/>
            <a:ext cx="1068386" cy="793750"/>
            <a:chOff x="1185862" y="2900361"/>
            <a:chExt cx="1068386" cy="793750"/>
          </a:xfrm>
        </p:grpSpPr>
        <p:cxnSp>
          <p:nvCxnSpPr>
            <p:cNvPr id="1387" name="Shape 1387"/>
            <p:cNvCxnSpPr/>
            <p:nvPr/>
          </p:nvCxnSpPr>
          <p:spPr>
            <a:xfrm rot="10800000">
              <a:off x="1808162" y="3425825"/>
              <a:ext cx="227012" cy="268286"/>
            </a:xfrm>
            <a:prstGeom prst="straightConnector1">
              <a:avLst/>
            </a:prstGeom>
            <a:noFill/>
            <a:ln cap="flat" cmpd="sng" w="20625">
              <a:solidFill>
                <a:srgbClr val="000000"/>
              </a:solidFill>
              <a:prstDash val="solid"/>
              <a:miter lim="8000"/>
              <a:headEnd len="med" w="med" type="none"/>
              <a:tailEnd len="med" w="med" type="none"/>
            </a:ln>
          </p:spPr>
        </p:cxnSp>
        <p:sp>
          <p:nvSpPr>
            <p:cNvPr id="1388" name="Shape 1388"/>
            <p:cNvSpPr txBox="1"/>
            <p:nvPr/>
          </p:nvSpPr>
          <p:spPr>
            <a:xfrm>
              <a:off x="1185862" y="2900361"/>
              <a:ext cx="106838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a:t>
              </a:r>
            </a:p>
          </p:txBody>
        </p:sp>
        <p:sp>
          <p:nvSpPr>
            <p:cNvPr id="1389" name="Shape 1389"/>
            <p:cNvSpPr txBox="1"/>
            <p:nvPr/>
          </p:nvSpPr>
          <p:spPr>
            <a:xfrm>
              <a:off x="1489075" y="3176586"/>
              <a:ext cx="46831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grpSp>
      <p:grpSp>
        <p:nvGrpSpPr>
          <p:cNvPr id="1390" name="Shape 1390"/>
          <p:cNvGrpSpPr/>
          <p:nvPr/>
        </p:nvGrpSpPr>
        <p:grpSpPr>
          <a:xfrm>
            <a:off x="2017711" y="3732212"/>
            <a:ext cx="2592387" cy="258762"/>
            <a:chOff x="2017711" y="3732212"/>
            <a:chExt cx="2592387" cy="258762"/>
          </a:xfrm>
        </p:grpSpPr>
        <p:grpSp>
          <p:nvGrpSpPr>
            <p:cNvPr id="1391" name="Shape 1391"/>
            <p:cNvGrpSpPr/>
            <p:nvPr/>
          </p:nvGrpSpPr>
          <p:grpSpPr>
            <a:xfrm>
              <a:off x="2363787" y="3778250"/>
              <a:ext cx="2246311" cy="144462"/>
              <a:chOff x="2363787" y="3778250"/>
              <a:chExt cx="2246311" cy="144462"/>
            </a:xfrm>
          </p:grpSpPr>
          <p:cxnSp>
            <p:nvCxnSpPr>
              <p:cNvPr id="1392" name="Shape 1392"/>
              <p:cNvCxnSpPr/>
              <p:nvPr/>
            </p:nvCxnSpPr>
            <p:spPr>
              <a:xfrm flipH="1">
                <a:off x="2363787" y="3860800"/>
                <a:ext cx="2184399" cy="1587"/>
              </a:xfrm>
              <a:prstGeom prst="straightConnector1">
                <a:avLst/>
              </a:prstGeom>
              <a:noFill/>
              <a:ln cap="flat" cmpd="sng" w="20625">
                <a:solidFill>
                  <a:schemeClr val="dk1"/>
                </a:solidFill>
                <a:prstDash val="solid"/>
                <a:miter lim="8000"/>
                <a:headEnd len="med" w="med" type="none"/>
                <a:tailEnd len="med" w="med" type="none"/>
              </a:ln>
            </p:spPr>
          </p:cxnSp>
          <p:sp>
            <p:nvSpPr>
              <p:cNvPr id="1393" name="Shape 1393"/>
              <p:cNvSpPr/>
              <p:nvPr/>
            </p:nvSpPr>
            <p:spPr>
              <a:xfrm>
                <a:off x="4465637" y="3778250"/>
                <a:ext cx="144462" cy="144462"/>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sp>
          <p:nvSpPr>
            <p:cNvPr id="1394" name="Shape 1394"/>
            <p:cNvSpPr txBox="1"/>
            <p:nvPr/>
          </p:nvSpPr>
          <p:spPr>
            <a:xfrm>
              <a:off x="2017711" y="3732212"/>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a:t>
              </a:r>
            </a:p>
          </p:txBody>
        </p:sp>
      </p:grpSp>
      <p:sp>
        <p:nvSpPr>
          <p:cNvPr id="1395" name="Shape 1395"/>
          <p:cNvSpPr/>
          <p:nvPr/>
        </p:nvSpPr>
        <p:spPr>
          <a:xfrm>
            <a:off x="2357436" y="1708150"/>
            <a:ext cx="4905375" cy="4014786"/>
          </a:xfrm>
          <a:custGeom>
            <a:pathLst>
              <a:path extrusionOk="0" h="120000" w="120000">
                <a:moveTo>
                  <a:pt x="0" y="0"/>
                </a:moveTo>
                <a:lnTo>
                  <a:pt x="0" y="120000"/>
                </a:lnTo>
                <a:lnTo>
                  <a:pt x="119999"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Shape 1400"/>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01" name="Shape 1401"/>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02" name="Shape 1402"/>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How Price Ceilings Affect Market Outcomes</a:t>
            </a:r>
          </a:p>
        </p:txBody>
      </p:sp>
      <p:sp>
        <p:nvSpPr>
          <p:cNvPr id="1403" name="Shape 1403"/>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Effects of Price Ceilings </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A binding price ceiling creates</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 Shortages because </a:t>
            </a:r>
            <a:r>
              <a:rPr b="0" i="1" lang="en-US" sz="2800" u="none" cap="none" strike="noStrike">
                <a:solidFill>
                  <a:schemeClr val="dk1"/>
                </a:solidFill>
                <a:latin typeface="Arial"/>
                <a:ea typeface="Arial"/>
                <a:cs typeface="Arial"/>
                <a:sym typeface="Arial"/>
              </a:rPr>
              <a:t>Q</a:t>
            </a:r>
            <a:r>
              <a:rPr b="0" baseline="-25000" i="0" lang="en-US" sz="2800" u="none" cap="none" strike="noStrike">
                <a:solidFill>
                  <a:schemeClr val="dk1"/>
                </a:solidFill>
                <a:latin typeface="Arial"/>
                <a:ea typeface="Arial"/>
                <a:cs typeface="Arial"/>
                <a:sym typeface="Arial"/>
              </a:rPr>
              <a:t>D</a:t>
            </a:r>
            <a:r>
              <a:rPr b="0" i="0" lang="en-US" sz="2800" u="none" cap="none" strike="noStrike">
                <a:solidFill>
                  <a:schemeClr val="dk1"/>
                </a:solidFill>
                <a:latin typeface="Arial"/>
                <a:ea typeface="Arial"/>
                <a:cs typeface="Arial"/>
                <a:sym typeface="Arial"/>
              </a:rPr>
              <a:t> &gt; </a:t>
            </a:r>
            <a:r>
              <a:rPr b="0" i="1" lang="en-US" sz="2800" u="none" cap="none" strike="noStrike">
                <a:solidFill>
                  <a:schemeClr val="dk1"/>
                </a:solidFill>
                <a:latin typeface="Arial"/>
                <a:ea typeface="Arial"/>
                <a:cs typeface="Arial"/>
                <a:sym typeface="Arial"/>
              </a:rPr>
              <a:t>Q</a:t>
            </a:r>
            <a:r>
              <a:rPr b="0" baseline="-25000" i="0" lang="en-US" sz="2800" u="none" cap="none" strike="noStrike">
                <a:solidFill>
                  <a:schemeClr val="dk1"/>
                </a:solidFill>
                <a:latin typeface="Arial"/>
                <a:ea typeface="Arial"/>
                <a:cs typeface="Arial"/>
                <a:sym typeface="Arial"/>
              </a:rPr>
              <a:t>S</a:t>
            </a:r>
            <a:r>
              <a:rPr b="0" i="0" lang="en-US" sz="2800" u="none" cap="none" strike="noStrike">
                <a:solidFill>
                  <a:schemeClr val="dk1"/>
                </a:solidFill>
                <a:latin typeface="Arial"/>
                <a:ea typeface="Arial"/>
                <a:cs typeface="Arial"/>
                <a:sym typeface="Arial"/>
              </a:rPr>
              <a:t>.</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Example:  Gasoline shortage of the 1970s</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 Nonprice rationing		</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Examples:  Long lines, discrimination by sellers</a:t>
            </a:r>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Shape 1408"/>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CASE STUDY: Lines at the Gas Pump</a:t>
            </a:r>
          </a:p>
        </p:txBody>
      </p:sp>
      <p:sp>
        <p:nvSpPr>
          <p:cNvPr id="1409" name="Shape 1409"/>
          <p:cNvSpPr txBox="1"/>
          <p:nvPr>
            <p:ph idx="1" type="body"/>
          </p:nvPr>
        </p:nvSpPr>
        <p:spPr>
          <a:xfrm>
            <a:off x="3251200" y="3933825"/>
            <a:ext cx="5435599" cy="2192336"/>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accent2"/>
              </a:buClr>
              <a:buSzPct val="100000"/>
              <a:buFont typeface="Arial"/>
              <a:buChar char="•"/>
            </a:pPr>
            <a:r>
              <a:rPr b="0" i="0" lang="en-US" sz="2400" u="none" cap="none" strike="noStrike">
                <a:solidFill>
                  <a:schemeClr val="accent2"/>
                </a:solidFill>
                <a:latin typeface="Arial"/>
                <a:ea typeface="Arial"/>
                <a:cs typeface="Arial"/>
                <a:sym typeface="Arial"/>
              </a:rPr>
              <a:t>Economists blame government regulations that limited the price oil companies could charge for gasoline.</a:t>
            </a:r>
          </a:p>
          <a:p>
            <a:pPr indent="-342900" lvl="0" marL="342900" marR="0" rtl="0" algn="l">
              <a:spcBef>
                <a:spcPts val="480"/>
              </a:spcBef>
              <a:spcAft>
                <a:spcPts val="0"/>
              </a:spcAft>
              <a:buClr>
                <a:schemeClr val="dk1"/>
              </a:buClr>
              <a:buSzPct val="100000"/>
              <a:buFont typeface="Arial"/>
              <a:buNone/>
            </a:pPr>
            <a:r>
              <a:t/>
            </a:r>
            <a:endParaRPr b="0" i="0" sz="2400" u="none">
              <a:solidFill>
                <a:schemeClr val="accent2"/>
              </a:solidFill>
              <a:latin typeface="Arial"/>
              <a:ea typeface="Arial"/>
              <a:cs typeface="Arial"/>
              <a:sym typeface="Arial"/>
            </a:endParaRPr>
          </a:p>
        </p:txBody>
      </p:sp>
      <p:sp>
        <p:nvSpPr>
          <p:cNvPr id="1410" name="Shape 1410"/>
          <p:cNvSpPr txBox="1"/>
          <p:nvPr>
            <p:ph idx="1" type="body"/>
          </p:nvPr>
        </p:nvSpPr>
        <p:spPr>
          <a:xfrm>
            <a:off x="630237" y="1600200"/>
            <a:ext cx="5983286" cy="2155824"/>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2400" u="none">
                <a:solidFill>
                  <a:schemeClr val="dk1"/>
                </a:solidFill>
                <a:latin typeface="Arial"/>
                <a:ea typeface="Arial"/>
                <a:cs typeface="Arial"/>
                <a:sym typeface="Arial"/>
              </a:rPr>
              <a:t>In 1973, OPEC raised the price of crude oil in world markets. Crude oil is the major input in gasoline, so the higher oil prices reduced the supply of gasoline.</a:t>
            </a:r>
          </a:p>
          <a:p>
            <a:pPr indent="-342900" lvl="0" marL="342900" marR="0" rtl="0" algn="l">
              <a:lnSpc>
                <a:spcPct val="90000"/>
              </a:lnSpc>
              <a:spcBef>
                <a:spcPts val="480"/>
              </a:spcBef>
              <a:spcAft>
                <a:spcPts val="0"/>
              </a:spcAft>
              <a:buClr>
                <a:schemeClr val="dk1"/>
              </a:buClr>
              <a:buSzPct val="100000"/>
              <a:buFont typeface="Arial"/>
              <a:buChar char="•"/>
            </a:pPr>
            <a:r>
              <a:rPr b="0" i="0" lang="en-US" sz="2400" u="none">
                <a:solidFill>
                  <a:schemeClr val="dk1"/>
                </a:solidFill>
                <a:latin typeface="Arial"/>
                <a:ea typeface="Arial"/>
                <a:cs typeface="Arial"/>
                <a:sym typeface="Arial"/>
              </a:rPr>
              <a:t>What was responsible for the long gas lines?</a:t>
            </a:r>
          </a:p>
        </p:txBody>
      </p:sp>
      <p:pic>
        <p:nvPicPr>
          <p:cNvPr descr="GAS3" id="1411" name="Shape 1411"/>
          <p:cNvPicPr preferRelativeResize="0"/>
          <p:nvPr/>
        </p:nvPicPr>
        <p:blipFill rotWithShape="1">
          <a:blip r:embed="rId3">
            <a:alphaModFix/>
          </a:blip>
          <a:srcRect b="0" l="0" r="0" t="0"/>
          <a:stretch/>
        </p:blipFill>
        <p:spPr>
          <a:xfrm>
            <a:off x="6740525" y="1490662"/>
            <a:ext cx="1762124" cy="2349499"/>
          </a:xfrm>
          <a:prstGeom prst="rect">
            <a:avLst/>
          </a:prstGeom>
          <a:noFill/>
          <a:ln>
            <a:noFill/>
          </a:ln>
        </p:spPr>
      </p:pic>
      <p:pic>
        <p:nvPicPr>
          <p:cNvPr descr="GAS2" id="1412" name="Shape 1412"/>
          <p:cNvPicPr preferRelativeResize="0"/>
          <p:nvPr/>
        </p:nvPicPr>
        <p:blipFill rotWithShape="1">
          <a:blip r:embed="rId4">
            <a:alphaModFix/>
          </a:blip>
          <a:srcRect b="0" l="0" r="0" t="0"/>
          <a:stretch/>
        </p:blipFill>
        <p:spPr>
          <a:xfrm>
            <a:off x="558800" y="3984625"/>
            <a:ext cx="2346324" cy="2346324"/>
          </a:xfrm>
          <a:prstGeom prst="rect">
            <a:avLst/>
          </a:prstGeom>
          <a:noFill/>
          <a:ln>
            <a:noFill/>
          </a:ln>
        </p:spPr>
      </p:pic>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Shape 1417"/>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2 The Market for Gasoline with a Price Ceiling</a:t>
            </a:r>
          </a:p>
        </p:txBody>
      </p:sp>
      <p:sp>
        <p:nvSpPr>
          <p:cNvPr id="1418" name="Shape 1418"/>
          <p:cNvSpPr txBox="1"/>
          <p:nvPr/>
        </p:nvSpPr>
        <p:spPr>
          <a:xfrm>
            <a:off x="2459036" y="1752600"/>
            <a:ext cx="4856161" cy="4368799"/>
          </a:xfrm>
          <a:prstGeom prst="rect">
            <a:avLst/>
          </a:prstGeom>
          <a:solidFill>
            <a:srgbClr val="F3F6F9"/>
          </a:solidFill>
          <a:ln cap="flat" cmpd="sng" w="23017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19" name="Shape 1419"/>
          <p:cNvSpPr txBox="1"/>
          <p:nvPr/>
        </p:nvSpPr>
        <p:spPr>
          <a:xfrm>
            <a:off x="2459036" y="1752600"/>
            <a:ext cx="4856161" cy="4368799"/>
          </a:xfrm>
          <a:prstGeom prst="rect">
            <a:avLst/>
          </a:prstGeom>
          <a:solidFill>
            <a:srgbClr val="F2F4F8"/>
          </a:solidFill>
          <a:ln cap="flat" cmpd="sng" w="20955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0" name="Shape 1420"/>
          <p:cNvSpPr txBox="1"/>
          <p:nvPr/>
        </p:nvSpPr>
        <p:spPr>
          <a:xfrm>
            <a:off x="2459036" y="1752600"/>
            <a:ext cx="4856161" cy="4368799"/>
          </a:xfrm>
          <a:prstGeom prst="rect">
            <a:avLst/>
          </a:prstGeom>
          <a:solidFill>
            <a:srgbClr val="F1F4F7"/>
          </a:solidFill>
          <a:ln cap="flat" cmpd="sng" w="1889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1" name="Shape 1421"/>
          <p:cNvSpPr txBox="1"/>
          <p:nvPr/>
        </p:nvSpPr>
        <p:spPr>
          <a:xfrm>
            <a:off x="2459036" y="1752600"/>
            <a:ext cx="4856161" cy="4368799"/>
          </a:xfrm>
          <a:prstGeom prst="rect">
            <a:avLst/>
          </a:prstGeom>
          <a:solidFill>
            <a:srgbClr val="F0F2F5"/>
          </a:solidFill>
          <a:ln cap="flat" cmpd="sng" w="1666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2" name="Shape 1422"/>
          <p:cNvSpPr txBox="1"/>
          <p:nvPr/>
        </p:nvSpPr>
        <p:spPr>
          <a:xfrm>
            <a:off x="2459036" y="1752600"/>
            <a:ext cx="4856161" cy="4368799"/>
          </a:xfrm>
          <a:prstGeom prst="rect">
            <a:avLst/>
          </a:prstGeom>
          <a:solidFill>
            <a:srgbClr val="EEF1F4"/>
          </a:solidFill>
          <a:ln cap="flat" cmpd="sng" w="14605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3" name="Shape 1423"/>
          <p:cNvSpPr txBox="1"/>
          <p:nvPr/>
        </p:nvSpPr>
        <p:spPr>
          <a:xfrm>
            <a:off x="2459036" y="1752600"/>
            <a:ext cx="4856161" cy="4368799"/>
          </a:xfrm>
          <a:prstGeom prst="rect">
            <a:avLst/>
          </a:prstGeom>
          <a:solidFill>
            <a:srgbClr val="EDEFF3"/>
          </a:solidFill>
          <a:ln cap="flat" cmpd="sng" w="12540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4" name="Shape 1424"/>
          <p:cNvSpPr txBox="1"/>
          <p:nvPr/>
        </p:nvSpPr>
        <p:spPr>
          <a:xfrm>
            <a:off x="2459036" y="1752600"/>
            <a:ext cx="4856161" cy="4368799"/>
          </a:xfrm>
          <a:prstGeom prst="rect">
            <a:avLst/>
          </a:prstGeom>
          <a:solidFill>
            <a:srgbClr val="EBEEF2"/>
          </a:solidFill>
          <a:ln cap="flat" cmpd="sng" w="10477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5" name="Shape 1425"/>
          <p:cNvSpPr txBox="1"/>
          <p:nvPr/>
        </p:nvSpPr>
        <p:spPr>
          <a:xfrm>
            <a:off x="2459036" y="1752600"/>
            <a:ext cx="4856161" cy="4368799"/>
          </a:xfrm>
          <a:prstGeom prst="rect">
            <a:avLst/>
          </a:prstGeom>
          <a:solidFill>
            <a:srgbClr val="EAECF1"/>
          </a:solidFill>
          <a:ln cap="flat" cmpd="sng" w="841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6" name="Shape 1426"/>
          <p:cNvSpPr txBox="1"/>
          <p:nvPr/>
        </p:nvSpPr>
        <p:spPr>
          <a:xfrm>
            <a:off x="2459036" y="1752600"/>
            <a:ext cx="4856161" cy="4368799"/>
          </a:xfrm>
          <a:prstGeom prst="rect">
            <a:avLst/>
          </a:prstGeom>
          <a:solidFill>
            <a:srgbClr val="E9EBF0"/>
          </a:solidFill>
          <a:ln cap="flat" cmpd="sng" w="6350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7" name="Shape 1427"/>
          <p:cNvSpPr txBox="1"/>
          <p:nvPr/>
        </p:nvSpPr>
        <p:spPr>
          <a:xfrm>
            <a:off x="2459036" y="1752600"/>
            <a:ext cx="4856161" cy="4368799"/>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8" name="Shape 1428"/>
          <p:cNvSpPr txBox="1"/>
          <p:nvPr/>
        </p:nvSpPr>
        <p:spPr>
          <a:xfrm>
            <a:off x="2459036" y="1752600"/>
            <a:ext cx="4856161" cy="4368799"/>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29" name="Shape 1429"/>
          <p:cNvSpPr txBox="1"/>
          <p:nvPr/>
        </p:nvSpPr>
        <p:spPr>
          <a:xfrm>
            <a:off x="2354261" y="1647825"/>
            <a:ext cx="4856161" cy="4367212"/>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30" name="Shape 1430"/>
          <p:cNvSpPr txBox="1"/>
          <p:nvPr/>
        </p:nvSpPr>
        <p:spPr>
          <a:xfrm>
            <a:off x="2247900" y="1089025"/>
            <a:ext cx="5292725"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(a) The Price Ceiling on Gasoline Is Not Binding</a:t>
            </a:r>
          </a:p>
        </p:txBody>
      </p:sp>
      <p:sp>
        <p:nvSpPr>
          <p:cNvPr id="1431" name="Shape 1431"/>
          <p:cNvSpPr txBox="1"/>
          <p:nvPr/>
        </p:nvSpPr>
        <p:spPr>
          <a:xfrm>
            <a:off x="6054725" y="6075362"/>
            <a:ext cx="1323975"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Quantity of</a:t>
            </a:r>
          </a:p>
        </p:txBody>
      </p:sp>
      <p:sp>
        <p:nvSpPr>
          <p:cNvPr id="1432" name="Shape 1432"/>
          <p:cNvSpPr txBox="1"/>
          <p:nvPr/>
        </p:nvSpPr>
        <p:spPr>
          <a:xfrm>
            <a:off x="6284912" y="6356350"/>
            <a:ext cx="1079499"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Gasoline</a:t>
            </a:r>
          </a:p>
        </p:txBody>
      </p:sp>
      <p:sp>
        <p:nvSpPr>
          <p:cNvPr id="1433" name="Shape 1433"/>
          <p:cNvSpPr txBox="1"/>
          <p:nvPr/>
        </p:nvSpPr>
        <p:spPr>
          <a:xfrm>
            <a:off x="2135186" y="6083300"/>
            <a:ext cx="231775"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0</a:t>
            </a:r>
          </a:p>
        </p:txBody>
      </p:sp>
      <p:sp>
        <p:nvSpPr>
          <p:cNvPr id="1434" name="Shape 1434"/>
          <p:cNvSpPr txBox="1"/>
          <p:nvPr/>
        </p:nvSpPr>
        <p:spPr>
          <a:xfrm>
            <a:off x="1435100" y="1579562"/>
            <a:ext cx="946150"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Price of</a:t>
            </a:r>
          </a:p>
        </p:txBody>
      </p:sp>
      <p:sp>
        <p:nvSpPr>
          <p:cNvPr id="1435" name="Shape 1435"/>
          <p:cNvSpPr txBox="1"/>
          <p:nvPr/>
        </p:nvSpPr>
        <p:spPr>
          <a:xfrm>
            <a:off x="1308100" y="1860550"/>
            <a:ext cx="1079499"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Gasoline</a:t>
            </a:r>
          </a:p>
        </p:txBody>
      </p:sp>
      <p:grpSp>
        <p:nvGrpSpPr>
          <p:cNvPr id="1436" name="Shape 1436"/>
          <p:cNvGrpSpPr/>
          <p:nvPr/>
        </p:nvGrpSpPr>
        <p:grpSpPr>
          <a:xfrm>
            <a:off x="701675" y="2970211"/>
            <a:ext cx="2071686" cy="1512886"/>
            <a:chOff x="701675" y="2970211"/>
            <a:chExt cx="2071686" cy="1512886"/>
          </a:xfrm>
        </p:grpSpPr>
        <p:cxnSp>
          <p:nvCxnSpPr>
            <p:cNvPr id="1437" name="Shape 1437"/>
            <p:cNvCxnSpPr/>
            <p:nvPr/>
          </p:nvCxnSpPr>
          <p:spPr>
            <a:xfrm rot="10800000">
              <a:off x="1811336" y="3179761"/>
              <a:ext cx="962024" cy="735011"/>
            </a:xfrm>
            <a:prstGeom prst="straightConnector1">
              <a:avLst/>
            </a:prstGeom>
            <a:noFill/>
            <a:ln cap="flat" cmpd="sng" w="20625">
              <a:solidFill>
                <a:srgbClr val="000000"/>
              </a:solidFill>
              <a:prstDash val="solid"/>
              <a:miter lim="8000"/>
              <a:headEnd len="med" w="med" type="none"/>
              <a:tailEnd len="med" w="med" type="none"/>
            </a:ln>
          </p:spPr>
        </p:cxnSp>
        <p:grpSp>
          <p:nvGrpSpPr>
            <p:cNvPr id="1438" name="Shape 1438"/>
            <p:cNvGrpSpPr/>
            <p:nvPr/>
          </p:nvGrpSpPr>
          <p:grpSpPr>
            <a:xfrm>
              <a:off x="701675" y="2970211"/>
              <a:ext cx="1322387" cy="1512886"/>
              <a:chOff x="701675" y="2970211"/>
              <a:chExt cx="1322387" cy="1512886"/>
            </a:xfrm>
          </p:grpSpPr>
          <p:sp>
            <p:nvSpPr>
              <p:cNvPr id="1439" name="Shape 1439"/>
              <p:cNvSpPr txBox="1"/>
              <p:nvPr/>
            </p:nvSpPr>
            <p:spPr>
              <a:xfrm>
                <a:off x="701675" y="2970211"/>
                <a:ext cx="1276349" cy="1512886"/>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40" name="Shape 1440"/>
              <p:cNvSpPr txBox="1"/>
              <p:nvPr/>
            </p:nvSpPr>
            <p:spPr>
              <a:xfrm>
                <a:off x="811212" y="3032125"/>
                <a:ext cx="1093787"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1. Initially,</a:t>
                </a:r>
              </a:p>
            </p:txBody>
          </p:sp>
          <p:sp>
            <p:nvSpPr>
              <p:cNvPr id="1441" name="Shape 1441"/>
              <p:cNvSpPr txBox="1"/>
              <p:nvPr/>
            </p:nvSpPr>
            <p:spPr>
              <a:xfrm>
                <a:off x="811212" y="3313112"/>
                <a:ext cx="966787"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the price</a:t>
                </a:r>
              </a:p>
            </p:txBody>
          </p:sp>
          <p:sp>
            <p:nvSpPr>
              <p:cNvPr id="1442" name="Shape 1442"/>
              <p:cNvSpPr txBox="1"/>
              <p:nvPr/>
            </p:nvSpPr>
            <p:spPr>
              <a:xfrm>
                <a:off x="811212" y="3594100"/>
                <a:ext cx="742949"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ceiling</a:t>
                </a:r>
              </a:p>
            </p:txBody>
          </p:sp>
          <p:sp>
            <p:nvSpPr>
              <p:cNvPr id="1443" name="Shape 1443"/>
              <p:cNvSpPr txBox="1"/>
              <p:nvPr/>
            </p:nvSpPr>
            <p:spPr>
              <a:xfrm>
                <a:off x="811212" y="3873500"/>
                <a:ext cx="644524"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is not</a:t>
                </a:r>
              </a:p>
            </p:txBody>
          </p:sp>
          <p:sp>
            <p:nvSpPr>
              <p:cNvPr id="1444" name="Shape 1444"/>
              <p:cNvSpPr txBox="1"/>
              <p:nvPr/>
            </p:nvSpPr>
            <p:spPr>
              <a:xfrm>
                <a:off x="811212" y="4154487"/>
                <a:ext cx="1212850"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binding . . .</a:t>
                </a:r>
              </a:p>
            </p:txBody>
          </p:sp>
        </p:grpSp>
      </p:grpSp>
      <p:grpSp>
        <p:nvGrpSpPr>
          <p:cNvPr id="1445" name="Shape 1445"/>
          <p:cNvGrpSpPr/>
          <p:nvPr/>
        </p:nvGrpSpPr>
        <p:grpSpPr>
          <a:xfrm>
            <a:off x="2354262" y="3998912"/>
            <a:ext cx="4799012" cy="373062"/>
            <a:chOff x="2354262" y="3998912"/>
            <a:chExt cx="4799012" cy="373062"/>
          </a:xfrm>
        </p:grpSpPr>
        <p:cxnSp>
          <p:nvCxnSpPr>
            <p:cNvPr id="1446" name="Shape 1446"/>
            <p:cNvCxnSpPr/>
            <p:nvPr/>
          </p:nvCxnSpPr>
          <p:spPr>
            <a:xfrm flipH="1">
              <a:off x="2354262" y="3998912"/>
              <a:ext cx="4583112" cy="1587"/>
            </a:xfrm>
            <a:prstGeom prst="straightConnector1">
              <a:avLst/>
            </a:prstGeom>
            <a:noFill/>
            <a:ln cap="flat" cmpd="sng" w="63500">
              <a:solidFill>
                <a:srgbClr val="E17E26"/>
              </a:solidFill>
              <a:prstDash val="solid"/>
              <a:miter lim="8000"/>
              <a:headEnd len="med" w="med" type="none"/>
              <a:tailEnd len="med" w="med" type="none"/>
            </a:ln>
          </p:spPr>
        </p:cxnSp>
        <p:sp>
          <p:nvSpPr>
            <p:cNvPr id="1447" name="Shape 1447"/>
            <p:cNvSpPr txBox="1"/>
            <p:nvPr/>
          </p:nvSpPr>
          <p:spPr>
            <a:xfrm>
              <a:off x="5829300" y="4056062"/>
              <a:ext cx="1323975"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Price ceiling</a:t>
              </a:r>
            </a:p>
          </p:txBody>
        </p:sp>
      </p:grpSp>
      <p:grpSp>
        <p:nvGrpSpPr>
          <p:cNvPr id="1448" name="Shape 1448"/>
          <p:cNvGrpSpPr/>
          <p:nvPr/>
        </p:nvGrpSpPr>
        <p:grpSpPr>
          <a:xfrm>
            <a:off x="3108325" y="2676525"/>
            <a:ext cx="3336924" cy="3322637"/>
            <a:chOff x="3108325" y="2676525"/>
            <a:chExt cx="3336924" cy="3322637"/>
          </a:xfrm>
        </p:grpSpPr>
        <p:cxnSp>
          <p:nvCxnSpPr>
            <p:cNvPr id="1449" name="Shape 1449"/>
            <p:cNvCxnSpPr/>
            <p:nvPr/>
          </p:nvCxnSpPr>
          <p:spPr>
            <a:xfrm>
              <a:off x="3108325" y="2676525"/>
              <a:ext cx="2281237" cy="3149600"/>
            </a:xfrm>
            <a:prstGeom prst="straightConnector1">
              <a:avLst/>
            </a:prstGeom>
            <a:noFill/>
            <a:ln cap="flat" cmpd="sng" w="63500">
              <a:solidFill>
                <a:srgbClr val="004C9F"/>
              </a:solidFill>
              <a:prstDash val="solid"/>
              <a:miter lim="8000"/>
              <a:headEnd len="med" w="med" type="none"/>
              <a:tailEnd len="med" w="med" type="none"/>
            </a:ln>
          </p:spPr>
        </p:cxnSp>
        <p:sp>
          <p:nvSpPr>
            <p:cNvPr id="1450" name="Shape 1450"/>
            <p:cNvSpPr txBox="1"/>
            <p:nvPr/>
          </p:nvSpPr>
          <p:spPr>
            <a:xfrm>
              <a:off x="5492750" y="5683250"/>
              <a:ext cx="952499"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Demand</a:t>
              </a:r>
            </a:p>
          </p:txBody>
        </p:sp>
      </p:grpSp>
      <p:grpSp>
        <p:nvGrpSpPr>
          <p:cNvPr id="1451" name="Shape 1451"/>
          <p:cNvGrpSpPr/>
          <p:nvPr/>
        </p:nvGrpSpPr>
        <p:grpSpPr>
          <a:xfrm>
            <a:off x="3568700" y="2738436"/>
            <a:ext cx="3646486" cy="3087688"/>
            <a:chOff x="3568700" y="2738436"/>
            <a:chExt cx="3646486" cy="3087688"/>
          </a:xfrm>
        </p:grpSpPr>
        <p:cxnSp>
          <p:nvCxnSpPr>
            <p:cNvPr id="1452" name="Shape 1452"/>
            <p:cNvCxnSpPr/>
            <p:nvPr/>
          </p:nvCxnSpPr>
          <p:spPr>
            <a:xfrm flipH="1" rot="10800000">
              <a:off x="3568700" y="2886075"/>
              <a:ext cx="2552699" cy="2940049"/>
            </a:xfrm>
            <a:prstGeom prst="straightConnector1">
              <a:avLst/>
            </a:prstGeom>
            <a:noFill/>
            <a:ln cap="flat" cmpd="sng" w="63500">
              <a:solidFill>
                <a:srgbClr val="004C9F"/>
              </a:solidFill>
              <a:prstDash val="solid"/>
              <a:miter lim="8000"/>
              <a:headEnd len="med" w="med" type="none"/>
              <a:tailEnd len="med" w="med" type="none"/>
            </a:ln>
          </p:spPr>
        </p:cxnSp>
        <p:grpSp>
          <p:nvGrpSpPr>
            <p:cNvPr id="1453" name="Shape 1453"/>
            <p:cNvGrpSpPr/>
            <p:nvPr/>
          </p:nvGrpSpPr>
          <p:grpSpPr>
            <a:xfrm>
              <a:off x="6173787" y="2738436"/>
              <a:ext cx="1041399" cy="315912"/>
              <a:chOff x="6173787" y="2738436"/>
              <a:chExt cx="1041399" cy="315912"/>
            </a:xfrm>
          </p:grpSpPr>
          <p:sp>
            <p:nvSpPr>
              <p:cNvPr id="1454" name="Shape 1454"/>
              <p:cNvSpPr txBox="1"/>
              <p:nvPr/>
            </p:nvSpPr>
            <p:spPr>
              <a:xfrm>
                <a:off x="6173787" y="2738436"/>
                <a:ext cx="917575" cy="3159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Supply, </a:t>
                </a:r>
              </a:p>
            </p:txBody>
          </p:sp>
          <p:sp>
            <p:nvSpPr>
              <p:cNvPr id="1455" name="Shape 1455"/>
              <p:cNvSpPr txBox="1"/>
              <p:nvPr/>
            </p:nvSpPr>
            <p:spPr>
              <a:xfrm>
                <a:off x="6978650" y="2738436"/>
                <a:ext cx="236536"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S</a:t>
                </a:r>
                <a:r>
                  <a:rPr b="0" baseline="-25000" i="0" lang="en-US" sz="1800" u="none">
                    <a:solidFill>
                      <a:srgbClr val="000000"/>
                    </a:solidFill>
                    <a:latin typeface="Arial"/>
                    <a:ea typeface="Arial"/>
                    <a:cs typeface="Arial"/>
                    <a:sym typeface="Arial"/>
                  </a:rPr>
                  <a:t>1</a:t>
                </a:r>
              </a:p>
            </p:txBody>
          </p:sp>
        </p:grpSp>
      </p:grpSp>
      <p:grpSp>
        <p:nvGrpSpPr>
          <p:cNvPr id="1456" name="Shape 1456"/>
          <p:cNvGrpSpPr/>
          <p:nvPr/>
        </p:nvGrpSpPr>
        <p:grpSpPr>
          <a:xfrm>
            <a:off x="2016125" y="4533900"/>
            <a:ext cx="2666999" cy="1824036"/>
            <a:chOff x="2016125" y="4533900"/>
            <a:chExt cx="2666999" cy="1824036"/>
          </a:xfrm>
        </p:grpSpPr>
        <p:sp>
          <p:nvSpPr>
            <p:cNvPr id="1457" name="Shape 1457"/>
            <p:cNvSpPr/>
            <p:nvPr/>
          </p:nvSpPr>
          <p:spPr>
            <a:xfrm>
              <a:off x="2354261" y="4672012"/>
              <a:ext cx="2219325" cy="1343024"/>
            </a:xfrm>
            <a:custGeom>
              <a:pathLst>
                <a:path extrusionOk="0" h="120000" w="120000">
                  <a:moveTo>
                    <a:pt x="119999" y="120000"/>
                  </a:moveTo>
                  <a:lnTo>
                    <a:pt x="119999" y="0"/>
                  </a:lnTo>
                  <a:lnTo>
                    <a:pt x="0" y="0"/>
                  </a:lnTo>
                </a:path>
              </a:pathLst>
            </a:custGeom>
            <a:noFill/>
            <a:ln cap="flat" cmpd="sng" w="206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58" name="Shape 1458"/>
            <p:cNvSpPr/>
            <p:nvPr/>
          </p:nvSpPr>
          <p:spPr>
            <a:xfrm>
              <a:off x="4489450" y="4608512"/>
              <a:ext cx="146050" cy="147636"/>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59" name="Shape 1459"/>
            <p:cNvSpPr txBox="1"/>
            <p:nvPr/>
          </p:nvSpPr>
          <p:spPr>
            <a:xfrm>
              <a:off x="2016125" y="4533900"/>
              <a:ext cx="236536"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P</a:t>
              </a:r>
              <a:r>
                <a:rPr b="0" baseline="-25000" i="0" lang="en-US" sz="1800" u="none">
                  <a:solidFill>
                    <a:srgbClr val="000000"/>
                  </a:solidFill>
                  <a:latin typeface="Arial"/>
                  <a:ea typeface="Arial"/>
                  <a:cs typeface="Arial"/>
                  <a:sym typeface="Arial"/>
                </a:rPr>
                <a:t>1</a:t>
              </a:r>
            </a:p>
          </p:txBody>
        </p:sp>
        <p:sp>
          <p:nvSpPr>
            <p:cNvPr id="1460" name="Shape 1460"/>
            <p:cNvSpPr txBox="1"/>
            <p:nvPr/>
          </p:nvSpPr>
          <p:spPr>
            <a:xfrm>
              <a:off x="4421187" y="6083300"/>
              <a:ext cx="261936"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Q</a:t>
              </a:r>
              <a:r>
                <a:rPr b="0" baseline="-25000" i="0" lang="en-US" sz="1800" u="none">
                  <a:solidFill>
                    <a:srgbClr val="000000"/>
                  </a:solidFill>
                  <a:latin typeface="Arial"/>
                  <a:ea typeface="Arial"/>
                  <a:cs typeface="Arial"/>
                  <a:sym typeface="Arial"/>
                </a:rPr>
                <a:t>1</a:t>
              </a:r>
            </a:p>
          </p:txBody>
        </p:sp>
      </p:grpSp>
      <p:sp>
        <p:nvSpPr>
          <p:cNvPr id="1461" name="Shape 1461"/>
          <p:cNvSpPr/>
          <p:nvPr/>
        </p:nvSpPr>
        <p:spPr>
          <a:xfrm>
            <a:off x="2354261" y="1647825"/>
            <a:ext cx="4856161" cy="4367212"/>
          </a:xfrm>
          <a:custGeom>
            <a:pathLst>
              <a:path extrusionOk="0" h="120000" w="120000">
                <a:moveTo>
                  <a:pt x="0" y="0"/>
                </a:moveTo>
                <a:lnTo>
                  <a:pt x="0" y="120000"/>
                </a:lnTo>
                <a:lnTo>
                  <a:pt x="120000"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5" name="Shape 1465"/>
        <p:cNvGrpSpPr/>
        <p:nvPr/>
      </p:nvGrpSpPr>
      <p:grpSpPr>
        <a:xfrm>
          <a:off x="0" y="0"/>
          <a:ext cx="0" cy="0"/>
          <a:chOff x="0" y="0"/>
          <a:chExt cx="0" cy="0"/>
        </a:xfrm>
      </p:grpSpPr>
      <p:sp>
        <p:nvSpPr>
          <p:cNvPr id="1466" name="Shape 146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2 The Market for Gasoline with a Price Ceiling</a:t>
            </a:r>
          </a:p>
        </p:txBody>
      </p:sp>
      <p:sp>
        <p:nvSpPr>
          <p:cNvPr id="1467" name="Shape 1467"/>
          <p:cNvSpPr txBox="1"/>
          <p:nvPr/>
        </p:nvSpPr>
        <p:spPr>
          <a:xfrm>
            <a:off x="2638425" y="1752600"/>
            <a:ext cx="4854575" cy="4368799"/>
          </a:xfrm>
          <a:prstGeom prst="rect">
            <a:avLst/>
          </a:prstGeom>
          <a:solidFill>
            <a:srgbClr val="F3F6F9"/>
          </a:solidFill>
          <a:ln cap="flat" cmpd="sng" w="23017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68" name="Shape 1468"/>
          <p:cNvSpPr txBox="1"/>
          <p:nvPr/>
        </p:nvSpPr>
        <p:spPr>
          <a:xfrm>
            <a:off x="2638425" y="1752600"/>
            <a:ext cx="4854575" cy="4368799"/>
          </a:xfrm>
          <a:prstGeom prst="rect">
            <a:avLst/>
          </a:prstGeom>
          <a:solidFill>
            <a:srgbClr val="F2F4F8"/>
          </a:solidFill>
          <a:ln cap="flat" cmpd="sng" w="20955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69" name="Shape 1469"/>
          <p:cNvSpPr txBox="1"/>
          <p:nvPr/>
        </p:nvSpPr>
        <p:spPr>
          <a:xfrm>
            <a:off x="2638425" y="1752600"/>
            <a:ext cx="4854575" cy="4368799"/>
          </a:xfrm>
          <a:prstGeom prst="rect">
            <a:avLst/>
          </a:prstGeom>
          <a:solidFill>
            <a:srgbClr val="F1F4F7"/>
          </a:solidFill>
          <a:ln cap="flat" cmpd="sng" w="1889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0" name="Shape 1470"/>
          <p:cNvSpPr txBox="1"/>
          <p:nvPr/>
        </p:nvSpPr>
        <p:spPr>
          <a:xfrm>
            <a:off x="2638425" y="1752600"/>
            <a:ext cx="4854575" cy="4368799"/>
          </a:xfrm>
          <a:prstGeom prst="rect">
            <a:avLst/>
          </a:prstGeom>
          <a:solidFill>
            <a:srgbClr val="F0F2F5"/>
          </a:solidFill>
          <a:ln cap="flat" cmpd="sng" w="1666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1" name="Shape 1471"/>
          <p:cNvSpPr txBox="1"/>
          <p:nvPr/>
        </p:nvSpPr>
        <p:spPr>
          <a:xfrm>
            <a:off x="2638425" y="1752600"/>
            <a:ext cx="4854575" cy="4368799"/>
          </a:xfrm>
          <a:prstGeom prst="rect">
            <a:avLst/>
          </a:prstGeom>
          <a:solidFill>
            <a:srgbClr val="EEF1F4"/>
          </a:solidFill>
          <a:ln cap="flat" cmpd="sng" w="14605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2" name="Shape 1472"/>
          <p:cNvSpPr txBox="1"/>
          <p:nvPr/>
        </p:nvSpPr>
        <p:spPr>
          <a:xfrm>
            <a:off x="2638425" y="1752600"/>
            <a:ext cx="4854575" cy="4368799"/>
          </a:xfrm>
          <a:prstGeom prst="rect">
            <a:avLst/>
          </a:prstGeom>
          <a:solidFill>
            <a:srgbClr val="EDEFF3"/>
          </a:solidFill>
          <a:ln cap="flat" cmpd="sng" w="12540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3" name="Shape 1473"/>
          <p:cNvSpPr txBox="1"/>
          <p:nvPr/>
        </p:nvSpPr>
        <p:spPr>
          <a:xfrm>
            <a:off x="2638425" y="1752600"/>
            <a:ext cx="4854575" cy="4368799"/>
          </a:xfrm>
          <a:prstGeom prst="rect">
            <a:avLst/>
          </a:prstGeom>
          <a:solidFill>
            <a:srgbClr val="EBEEF2"/>
          </a:solidFill>
          <a:ln cap="flat" cmpd="sng" w="10477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4" name="Shape 1474"/>
          <p:cNvSpPr txBox="1"/>
          <p:nvPr/>
        </p:nvSpPr>
        <p:spPr>
          <a:xfrm>
            <a:off x="2638425" y="1752600"/>
            <a:ext cx="4854575" cy="4368799"/>
          </a:xfrm>
          <a:prstGeom prst="rect">
            <a:avLst/>
          </a:prstGeom>
          <a:solidFill>
            <a:srgbClr val="EAECF1"/>
          </a:solidFill>
          <a:ln cap="flat" cmpd="sng" w="841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5" name="Shape 1475"/>
          <p:cNvSpPr txBox="1"/>
          <p:nvPr/>
        </p:nvSpPr>
        <p:spPr>
          <a:xfrm>
            <a:off x="2638425" y="1752600"/>
            <a:ext cx="4854575" cy="4368799"/>
          </a:xfrm>
          <a:prstGeom prst="rect">
            <a:avLst/>
          </a:prstGeom>
          <a:solidFill>
            <a:srgbClr val="E9EBF0"/>
          </a:solidFill>
          <a:ln cap="flat" cmpd="sng" w="6350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6" name="Shape 1476"/>
          <p:cNvSpPr txBox="1"/>
          <p:nvPr/>
        </p:nvSpPr>
        <p:spPr>
          <a:xfrm>
            <a:off x="2638425" y="1752600"/>
            <a:ext cx="4854575" cy="4368799"/>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7" name="Shape 1477"/>
          <p:cNvSpPr txBox="1"/>
          <p:nvPr/>
        </p:nvSpPr>
        <p:spPr>
          <a:xfrm>
            <a:off x="2638425" y="1752600"/>
            <a:ext cx="4854575" cy="4368799"/>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8" name="Shape 1478"/>
          <p:cNvSpPr txBox="1"/>
          <p:nvPr/>
        </p:nvSpPr>
        <p:spPr>
          <a:xfrm>
            <a:off x="2533650" y="1647825"/>
            <a:ext cx="4854575" cy="4367212"/>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79" name="Shape 1479"/>
          <p:cNvSpPr/>
          <p:nvPr/>
        </p:nvSpPr>
        <p:spPr>
          <a:xfrm>
            <a:off x="2533650" y="1647825"/>
            <a:ext cx="4854575" cy="4367212"/>
          </a:xfrm>
          <a:custGeom>
            <a:pathLst>
              <a:path extrusionOk="0" h="120000" w="120000">
                <a:moveTo>
                  <a:pt x="0" y="0"/>
                </a:moveTo>
                <a:lnTo>
                  <a:pt x="0" y="120000"/>
                </a:lnTo>
                <a:lnTo>
                  <a:pt x="120000"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1480" name="Shape 1480"/>
          <p:cNvCxnSpPr/>
          <p:nvPr/>
        </p:nvCxnSpPr>
        <p:spPr>
          <a:xfrm>
            <a:off x="3998912" y="3159125"/>
            <a:ext cx="1882775" cy="1587"/>
          </a:xfrm>
          <a:prstGeom prst="straightConnector1">
            <a:avLst/>
          </a:prstGeom>
          <a:noFill/>
          <a:ln cap="flat" cmpd="sng" w="22225">
            <a:solidFill>
              <a:srgbClr val="000000"/>
            </a:solidFill>
            <a:prstDash val="solid"/>
            <a:miter lim="8000"/>
            <a:headEnd len="med" w="med" type="stealth"/>
            <a:tailEnd len="med" w="med" type="none"/>
          </a:ln>
        </p:spPr>
      </p:cxnSp>
      <p:sp>
        <p:nvSpPr>
          <p:cNvPr id="1481" name="Shape 1481"/>
          <p:cNvSpPr txBox="1"/>
          <p:nvPr/>
        </p:nvSpPr>
        <p:spPr>
          <a:xfrm>
            <a:off x="2668586" y="1089025"/>
            <a:ext cx="47497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(b) The Price Ceiling on Gasoline Is Binding</a:t>
            </a:r>
          </a:p>
        </p:txBody>
      </p:sp>
      <p:sp>
        <p:nvSpPr>
          <p:cNvPr id="1482" name="Shape 1482"/>
          <p:cNvSpPr txBox="1"/>
          <p:nvPr/>
        </p:nvSpPr>
        <p:spPr>
          <a:xfrm>
            <a:off x="6257925" y="6075362"/>
            <a:ext cx="12064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Quantity of</a:t>
            </a:r>
          </a:p>
        </p:txBody>
      </p:sp>
      <p:sp>
        <p:nvSpPr>
          <p:cNvPr id="1483" name="Shape 1483"/>
          <p:cNvSpPr txBox="1"/>
          <p:nvPr/>
        </p:nvSpPr>
        <p:spPr>
          <a:xfrm>
            <a:off x="6496050" y="6356350"/>
            <a:ext cx="9651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Gasoline</a:t>
            </a:r>
          </a:p>
        </p:txBody>
      </p:sp>
      <p:sp>
        <p:nvSpPr>
          <p:cNvPr id="1484" name="Shape 1484"/>
          <p:cNvSpPr txBox="1"/>
          <p:nvPr/>
        </p:nvSpPr>
        <p:spPr>
          <a:xfrm>
            <a:off x="2339975" y="6083300"/>
            <a:ext cx="127000"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0</a:t>
            </a:r>
          </a:p>
        </p:txBody>
      </p:sp>
      <p:sp>
        <p:nvSpPr>
          <p:cNvPr id="1485" name="Shape 1485"/>
          <p:cNvSpPr txBox="1"/>
          <p:nvPr/>
        </p:nvSpPr>
        <p:spPr>
          <a:xfrm>
            <a:off x="1646236" y="1579562"/>
            <a:ext cx="8381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Price of</a:t>
            </a:r>
          </a:p>
        </p:txBody>
      </p:sp>
      <p:sp>
        <p:nvSpPr>
          <p:cNvPr id="1486" name="Shape 1486"/>
          <p:cNvSpPr txBox="1"/>
          <p:nvPr/>
        </p:nvSpPr>
        <p:spPr>
          <a:xfrm>
            <a:off x="1519237" y="1860550"/>
            <a:ext cx="9651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a:solidFill>
                  <a:srgbClr val="000000"/>
                </a:solidFill>
                <a:latin typeface="Arial"/>
                <a:ea typeface="Arial"/>
                <a:cs typeface="Arial"/>
                <a:sym typeface="Arial"/>
              </a:rPr>
              <a:t>Gasoline</a:t>
            </a:r>
          </a:p>
        </p:txBody>
      </p:sp>
      <p:cxnSp>
        <p:nvCxnSpPr>
          <p:cNvPr id="1487" name="Shape 1487"/>
          <p:cNvCxnSpPr/>
          <p:nvPr/>
        </p:nvCxnSpPr>
        <p:spPr>
          <a:xfrm>
            <a:off x="3287712" y="2676525"/>
            <a:ext cx="2281237" cy="3149600"/>
          </a:xfrm>
          <a:prstGeom prst="straightConnector1">
            <a:avLst/>
          </a:prstGeom>
          <a:noFill/>
          <a:ln cap="flat" cmpd="sng" w="63500">
            <a:solidFill>
              <a:srgbClr val="004C9F"/>
            </a:solidFill>
            <a:prstDash val="solid"/>
            <a:miter lim="8000"/>
            <a:headEnd len="med" w="med" type="none"/>
            <a:tailEnd len="med" w="med" type="none"/>
          </a:ln>
        </p:spPr>
      </p:cxnSp>
      <p:sp>
        <p:nvSpPr>
          <p:cNvPr id="1488" name="Shape 1488"/>
          <p:cNvSpPr txBox="1"/>
          <p:nvPr/>
        </p:nvSpPr>
        <p:spPr>
          <a:xfrm>
            <a:off x="5697537" y="5683250"/>
            <a:ext cx="8635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Demand</a:t>
            </a:r>
          </a:p>
        </p:txBody>
      </p:sp>
      <p:cxnSp>
        <p:nvCxnSpPr>
          <p:cNvPr id="1489" name="Shape 1489"/>
          <p:cNvCxnSpPr/>
          <p:nvPr/>
        </p:nvCxnSpPr>
        <p:spPr>
          <a:xfrm flipH="1" rot="10800000">
            <a:off x="3748087" y="2886075"/>
            <a:ext cx="2532061" cy="2940049"/>
          </a:xfrm>
          <a:prstGeom prst="straightConnector1">
            <a:avLst/>
          </a:prstGeom>
          <a:noFill/>
          <a:ln cap="flat" cmpd="sng" w="63500">
            <a:solidFill>
              <a:srgbClr val="004C9F"/>
            </a:solidFill>
            <a:prstDash val="solid"/>
            <a:miter lim="8000"/>
            <a:headEnd len="med" w="med" type="none"/>
            <a:tailEnd len="med" w="med" type="none"/>
          </a:ln>
        </p:spPr>
      </p:cxnSp>
      <p:sp>
        <p:nvSpPr>
          <p:cNvPr id="1490" name="Shape 1490"/>
          <p:cNvSpPr txBox="1"/>
          <p:nvPr/>
        </p:nvSpPr>
        <p:spPr>
          <a:xfrm>
            <a:off x="6376987" y="2738436"/>
            <a:ext cx="236536"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S</a:t>
            </a:r>
            <a:r>
              <a:rPr b="0" baseline="-25000" i="0" lang="en-US" sz="1800" u="none">
                <a:solidFill>
                  <a:srgbClr val="000000"/>
                </a:solidFill>
                <a:latin typeface="Arial"/>
                <a:ea typeface="Arial"/>
                <a:cs typeface="Arial"/>
                <a:sym typeface="Arial"/>
              </a:rPr>
              <a:t>1</a:t>
            </a:r>
          </a:p>
        </p:txBody>
      </p:sp>
      <p:grpSp>
        <p:nvGrpSpPr>
          <p:cNvPr id="1491" name="Shape 1491"/>
          <p:cNvGrpSpPr/>
          <p:nvPr/>
        </p:nvGrpSpPr>
        <p:grpSpPr>
          <a:xfrm>
            <a:off x="2638425" y="1677986"/>
            <a:ext cx="2643186" cy="2825750"/>
            <a:chOff x="2638425" y="1677986"/>
            <a:chExt cx="2643186" cy="2825750"/>
          </a:xfrm>
        </p:grpSpPr>
        <p:cxnSp>
          <p:nvCxnSpPr>
            <p:cNvPr id="1492" name="Shape 1492"/>
            <p:cNvCxnSpPr/>
            <p:nvPr/>
          </p:nvCxnSpPr>
          <p:spPr>
            <a:xfrm flipH="1" rot="10800000">
              <a:off x="2638425" y="1793875"/>
              <a:ext cx="2322511" cy="2709862"/>
            </a:xfrm>
            <a:prstGeom prst="straightConnector1">
              <a:avLst/>
            </a:prstGeom>
            <a:noFill/>
            <a:ln cap="flat" cmpd="sng" w="63500">
              <a:solidFill>
                <a:srgbClr val="5F161D"/>
              </a:solidFill>
              <a:prstDash val="solid"/>
              <a:miter lim="8000"/>
              <a:headEnd len="med" w="med" type="none"/>
              <a:tailEnd len="med" w="med" type="none"/>
            </a:ln>
          </p:spPr>
        </p:cxnSp>
        <p:sp>
          <p:nvSpPr>
            <p:cNvPr id="1493" name="Shape 1493"/>
            <p:cNvSpPr txBox="1"/>
            <p:nvPr/>
          </p:nvSpPr>
          <p:spPr>
            <a:xfrm>
              <a:off x="5045075" y="1677986"/>
              <a:ext cx="236536"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S</a:t>
              </a:r>
              <a:r>
                <a:rPr b="0" baseline="-25000" i="0" lang="en-US" sz="1800" u="none">
                  <a:solidFill>
                    <a:srgbClr val="000000"/>
                  </a:solidFill>
                  <a:latin typeface="Arial"/>
                  <a:ea typeface="Arial"/>
                  <a:cs typeface="Arial"/>
                  <a:sym typeface="Arial"/>
                </a:rPr>
                <a:t>2</a:t>
              </a:r>
            </a:p>
          </p:txBody>
        </p:sp>
      </p:grpSp>
      <p:cxnSp>
        <p:nvCxnSpPr>
          <p:cNvPr id="1494" name="Shape 1494"/>
          <p:cNvCxnSpPr/>
          <p:nvPr/>
        </p:nvCxnSpPr>
        <p:spPr>
          <a:xfrm flipH="1">
            <a:off x="2533649" y="3998912"/>
            <a:ext cx="4583112" cy="1587"/>
          </a:xfrm>
          <a:prstGeom prst="straightConnector1">
            <a:avLst/>
          </a:prstGeom>
          <a:noFill/>
          <a:ln cap="flat" cmpd="sng" w="63500">
            <a:solidFill>
              <a:srgbClr val="E17E26"/>
            </a:solidFill>
            <a:prstDash val="solid"/>
            <a:miter lim="8000"/>
            <a:headEnd len="med" w="med" type="none"/>
            <a:tailEnd len="med" w="med" type="none"/>
          </a:ln>
        </p:spPr>
      </p:cxnSp>
      <p:sp>
        <p:nvSpPr>
          <p:cNvPr id="1495" name="Shape 1495"/>
          <p:cNvSpPr txBox="1"/>
          <p:nvPr/>
        </p:nvSpPr>
        <p:spPr>
          <a:xfrm>
            <a:off x="6040437" y="4056062"/>
            <a:ext cx="12318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Price ceiling</a:t>
            </a:r>
          </a:p>
        </p:txBody>
      </p:sp>
      <p:grpSp>
        <p:nvGrpSpPr>
          <p:cNvPr id="1496" name="Shape 1496"/>
          <p:cNvGrpSpPr/>
          <p:nvPr/>
        </p:nvGrpSpPr>
        <p:grpSpPr>
          <a:xfrm>
            <a:off x="2941636" y="3914775"/>
            <a:ext cx="279399" cy="2443161"/>
            <a:chOff x="2941636" y="3914775"/>
            <a:chExt cx="279399" cy="2443161"/>
          </a:xfrm>
        </p:grpSpPr>
        <p:cxnSp>
          <p:nvCxnSpPr>
            <p:cNvPr id="1497" name="Shape 1497"/>
            <p:cNvCxnSpPr/>
            <p:nvPr/>
          </p:nvCxnSpPr>
          <p:spPr>
            <a:xfrm flipH="1" rot="10800000">
              <a:off x="3057525" y="3998912"/>
              <a:ext cx="1587" cy="2016124"/>
            </a:xfrm>
            <a:prstGeom prst="straightConnector1">
              <a:avLst/>
            </a:prstGeom>
            <a:noFill/>
            <a:ln cap="flat" cmpd="sng" w="20625">
              <a:solidFill>
                <a:schemeClr val="dk1"/>
              </a:solidFill>
              <a:prstDash val="solid"/>
              <a:miter lim="8000"/>
              <a:headEnd len="med" w="med" type="none"/>
              <a:tailEnd len="med" w="med" type="none"/>
            </a:ln>
          </p:spPr>
        </p:cxnSp>
        <p:sp>
          <p:nvSpPr>
            <p:cNvPr id="1498" name="Shape 1498"/>
            <p:cNvSpPr/>
            <p:nvPr/>
          </p:nvSpPr>
          <p:spPr>
            <a:xfrm>
              <a:off x="2994025" y="3914775"/>
              <a:ext cx="146050" cy="147636"/>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499" name="Shape 1499"/>
            <p:cNvSpPr txBox="1"/>
            <p:nvPr/>
          </p:nvSpPr>
          <p:spPr>
            <a:xfrm>
              <a:off x="2941636" y="6083300"/>
              <a:ext cx="2793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Q</a:t>
              </a:r>
              <a:r>
                <a:rPr b="0" baseline="-25000" i="1" lang="en-US" sz="1800" u="none">
                  <a:solidFill>
                    <a:srgbClr val="000000"/>
                  </a:solidFill>
                  <a:latin typeface="Arial"/>
                  <a:ea typeface="Arial"/>
                  <a:cs typeface="Arial"/>
                  <a:sym typeface="Arial"/>
                </a:rPr>
                <a:t>S</a:t>
              </a:r>
            </a:p>
          </p:txBody>
        </p:sp>
      </p:grpSp>
      <p:grpSp>
        <p:nvGrpSpPr>
          <p:cNvPr id="1500" name="Shape 1500"/>
          <p:cNvGrpSpPr/>
          <p:nvPr/>
        </p:nvGrpSpPr>
        <p:grpSpPr>
          <a:xfrm>
            <a:off x="1006475" y="4083050"/>
            <a:ext cx="3201986" cy="1954211"/>
            <a:chOff x="1006475" y="4083050"/>
            <a:chExt cx="3201986" cy="1954211"/>
          </a:xfrm>
        </p:grpSpPr>
        <p:sp>
          <p:nvSpPr>
            <p:cNvPr id="1501" name="Shape 1501"/>
            <p:cNvSpPr/>
            <p:nvPr/>
          </p:nvSpPr>
          <p:spPr>
            <a:xfrm>
              <a:off x="3098800" y="4083050"/>
              <a:ext cx="1109661" cy="147636"/>
            </a:xfrm>
            <a:custGeom>
              <a:pathLst>
                <a:path extrusionOk="0" h="120000" w="120000">
                  <a:moveTo>
                    <a:pt x="120000" y="0"/>
                  </a:moveTo>
                  <a:cubicBezTo>
                    <a:pt x="120000" y="34285"/>
                    <a:pt x="115471" y="51428"/>
                    <a:pt x="110943" y="51428"/>
                  </a:cubicBezTo>
                  <a:cubicBezTo>
                    <a:pt x="67924" y="51428"/>
                    <a:pt x="67924" y="51428"/>
                    <a:pt x="67924" y="51428"/>
                  </a:cubicBezTo>
                  <a:cubicBezTo>
                    <a:pt x="63396" y="51428"/>
                    <a:pt x="58867" y="85714"/>
                    <a:pt x="58867" y="119999"/>
                  </a:cubicBezTo>
                  <a:cubicBezTo>
                    <a:pt x="58867" y="85714"/>
                    <a:pt x="56603" y="51428"/>
                    <a:pt x="52075" y="51428"/>
                  </a:cubicBezTo>
                  <a:cubicBezTo>
                    <a:pt x="9056" y="51428"/>
                    <a:pt x="9056" y="51428"/>
                    <a:pt x="9056" y="51428"/>
                  </a:cubicBezTo>
                  <a:cubicBezTo>
                    <a:pt x="4528" y="51428"/>
                    <a:pt x="0" y="34285"/>
                    <a:pt x="0" y="0"/>
                  </a:cubicBez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nvGrpSpPr>
            <p:cNvPr id="1502" name="Shape 1502"/>
            <p:cNvGrpSpPr/>
            <p:nvPr/>
          </p:nvGrpSpPr>
          <p:grpSpPr>
            <a:xfrm>
              <a:off x="1006475" y="4271962"/>
              <a:ext cx="2616200" cy="1765299"/>
              <a:chOff x="1006475" y="4271962"/>
              <a:chExt cx="2616200" cy="1765299"/>
            </a:xfrm>
          </p:grpSpPr>
          <p:cxnSp>
            <p:nvCxnSpPr>
              <p:cNvPr id="1503" name="Shape 1503"/>
              <p:cNvCxnSpPr/>
              <p:nvPr/>
            </p:nvCxnSpPr>
            <p:spPr>
              <a:xfrm flipH="1">
                <a:off x="2073274" y="4271962"/>
                <a:ext cx="1549400" cy="1219199"/>
              </a:xfrm>
              <a:prstGeom prst="straightConnector1">
                <a:avLst/>
              </a:prstGeom>
              <a:noFill/>
              <a:ln cap="flat" cmpd="sng" w="20625">
                <a:solidFill>
                  <a:srgbClr val="000000"/>
                </a:solidFill>
                <a:prstDash val="solid"/>
                <a:miter lim="8000"/>
                <a:headEnd len="med" w="med" type="none"/>
                <a:tailEnd len="med" w="med" type="none"/>
              </a:ln>
            </p:spPr>
          </p:cxnSp>
          <p:grpSp>
            <p:nvGrpSpPr>
              <p:cNvPr id="1504" name="Shape 1504"/>
              <p:cNvGrpSpPr/>
              <p:nvPr/>
            </p:nvGrpSpPr>
            <p:grpSpPr>
              <a:xfrm>
                <a:off x="1006475" y="4797425"/>
                <a:ext cx="1130299" cy="1239836"/>
                <a:chOff x="1006475" y="4797425"/>
                <a:chExt cx="1130299" cy="1239836"/>
              </a:xfrm>
            </p:grpSpPr>
            <p:sp>
              <p:nvSpPr>
                <p:cNvPr id="1505" name="Shape 1505"/>
                <p:cNvSpPr txBox="1"/>
                <p:nvPr/>
              </p:nvSpPr>
              <p:spPr>
                <a:xfrm>
                  <a:off x="1006475" y="4797425"/>
                  <a:ext cx="1130299" cy="1239836"/>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06" name="Shape 1506"/>
                <p:cNvSpPr txBox="1"/>
                <p:nvPr/>
              </p:nvSpPr>
              <p:spPr>
                <a:xfrm>
                  <a:off x="1103312" y="4862512"/>
                  <a:ext cx="635000"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4. . . . </a:t>
                  </a:r>
                </a:p>
              </p:txBody>
            </p:sp>
            <p:sp>
              <p:nvSpPr>
                <p:cNvPr id="1507" name="Shape 1507"/>
                <p:cNvSpPr txBox="1"/>
                <p:nvPr/>
              </p:nvSpPr>
              <p:spPr>
                <a:xfrm>
                  <a:off x="1103312" y="5143500"/>
                  <a:ext cx="8635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resulting</a:t>
                  </a:r>
                </a:p>
              </p:txBody>
            </p:sp>
            <p:sp>
              <p:nvSpPr>
                <p:cNvPr id="1508" name="Shape 1508"/>
                <p:cNvSpPr txBox="1"/>
                <p:nvPr/>
              </p:nvSpPr>
              <p:spPr>
                <a:xfrm>
                  <a:off x="1103312" y="5424487"/>
                  <a:ext cx="3682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in a</a:t>
                  </a:r>
                </a:p>
              </p:txBody>
            </p:sp>
            <p:sp>
              <p:nvSpPr>
                <p:cNvPr id="1509" name="Shape 1509"/>
                <p:cNvSpPr txBox="1"/>
                <p:nvPr/>
              </p:nvSpPr>
              <p:spPr>
                <a:xfrm>
                  <a:off x="1103312" y="5705475"/>
                  <a:ext cx="9524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shortage.</a:t>
                  </a:r>
                </a:p>
              </p:txBody>
            </p:sp>
          </p:grpSp>
        </p:grpSp>
      </p:grpSp>
      <p:grpSp>
        <p:nvGrpSpPr>
          <p:cNvPr id="1510" name="Shape 1510"/>
          <p:cNvGrpSpPr/>
          <p:nvPr/>
        </p:nvGrpSpPr>
        <p:grpSpPr>
          <a:xfrm>
            <a:off x="5316537" y="4083050"/>
            <a:ext cx="1779587" cy="1303337"/>
            <a:chOff x="5316537" y="4083050"/>
            <a:chExt cx="1779587" cy="1303337"/>
          </a:xfrm>
        </p:grpSpPr>
        <p:cxnSp>
          <p:nvCxnSpPr>
            <p:cNvPr id="1511" name="Shape 1511"/>
            <p:cNvCxnSpPr/>
            <p:nvPr/>
          </p:nvCxnSpPr>
          <p:spPr>
            <a:xfrm flipH="1" rot="10800000">
              <a:off x="5484812" y="4083050"/>
              <a:ext cx="209549" cy="377824"/>
            </a:xfrm>
            <a:prstGeom prst="straightConnector1">
              <a:avLst/>
            </a:prstGeom>
            <a:noFill/>
            <a:ln cap="flat" cmpd="sng" w="20625">
              <a:solidFill>
                <a:srgbClr val="000000"/>
              </a:solidFill>
              <a:prstDash val="solid"/>
              <a:miter lim="8000"/>
              <a:headEnd len="med" w="med" type="none"/>
              <a:tailEnd len="med" w="med" type="none"/>
            </a:ln>
          </p:spPr>
        </p:cxnSp>
        <p:grpSp>
          <p:nvGrpSpPr>
            <p:cNvPr id="1512" name="Shape 1512"/>
            <p:cNvGrpSpPr/>
            <p:nvPr/>
          </p:nvGrpSpPr>
          <p:grpSpPr>
            <a:xfrm>
              <a:off x="5316537" y="4419600"/>
              <a:ext cx="1779587" cy="966787"/>
              <a:chOff x="5316537" y="4419600"/>
              <a:chExt cx="1779587" cy="966787"/>
            </a:xfrm>
          </p:grpSpPr>
          <p:sp>
            <p:nvSpPr>
              <p:cNvPr id="1513" name="Shape 1513"/>
              <p:cNvSpPr txBox="1"/>
              <p:nvPr/>
            </p:nvSpPr>
            <p:spPr>
              <a:xfrm>
                <a:off x="5316537" y="4419600"/>
                <a:ext cx="1779587" cy="966787"/>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14" name="Shape 1514"/>
              <p:cNvSpPr txBox="1"/>
              <p:nvPr/>
            </p:nvSpPr>
            <p:spPr>
              <a:xfrm>
                <a:off x="5402262" y="4491037"/>
                <a:ext cx="15112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3. . . . the price</a:t>
                </a:r>
              </a:p>
            </p:txBody>
          </p:sp>
          <p:sp>
            <p:nvSpPr>
              <p:cNvPr id="1515" name="Shape 1515"/>
              <p:cNvSpPr txBox="1"/>
              <p:nvPr/>
            </p:nvSpPr>
            <p:spPr>
              <a:xfrm>
                <a:off x="5402262" y="4772025"/>
                <a:ext cx="1638300"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ceiling becomes</a:t>
                </a:r>
              </a:p>
            </p:txBody>
          </p:sp>
          <p:sp>
            <p:nvSpPr>
              <p:cNvPr id="1516" name="Shape 1516"/>
              <p:cNvSpPr txBox="1"/>
              <p:nvPr/>
            </p:nvSpPr>
            <p:spPr>
              <a:xfrm>
                <a:off x="5402262" y="5053012"/>
                <a:ext cx="11175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binding . . .</a:t>
                </a:r>
              </a:p>
            </p:txBody>
          </p:sp>
        </p:grpSp>
      </p:grpSp>
      <p:grpSp>
        <p:nvGrpSpPr>
          <p:cNvPr id="1517" name="Shape 1517"/>
          <p:cNvGrpSpPr/>
          <p:nvPr/>
        </p:nvGrpSpPr>
        <p:grpSpPr>
          <a:xfrm>
            <a:off x="4878386" y="1898650"/>
            <a:ext cx="2259012" cy="1196973"/>
            <a:chOff x="4878386" y="1898650"/>
            <a:chExt cx="2259012" cy="1196973"/>
          </a:xfrm>
        </p:grpSpPr>
        <p:cxnSp>
          <p:nvCxnSpPr>
            <p:cNvPr id="1518" name="Shape 1518"/>
            <p:cNvCxnSpPr/>
            <p:nvPr/>
          </p:nvCxnSpPr>
          <p:spPr>
            <a:xfrm flipH="1">
              <a:off x="4878386" y="2424111"/>
              <a:ext cx="627061" cy="671511"/>
            </a:xfrm>
            <a:prstGeom prst="straightConnector1">
              <a:avLst/>
            </a:prstGeom>
            <a:noFill/>
            <a:ln cap="flat" cmpd="sng" w="20625">
              <a:solidFill>
                <a:srgbClr val="000000"/>
              </a:solidFill>
              <a:prstDash val="solid"/>
              <a:miter lim="8000"/>
              <a:headEnd len="med" w="med" type="none"/>
              <a:tailEnd len="med" w="med" type="none"/>
            </a:ln>
          </p:spPr>
        </p:cxnSp>
        <p:sp>
          <p:nvSpPr>
            <p:cNvPr id="1519" name="Shape 1519"/>
            <p:cNvSpPr txBox="1"/>
            <p:nvPr/>
          </p:nvSpPr>
          <p:spPr>
            <a:xfrm>
              <a:off x="5443537" y="1898650"/>
              <a:ext cx="1693862" cy="652462"/>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20" name="Shape 1520"/>
            <p:cNvSpPr txBox="1"/>
            <p:nvPr/>
          </p:nvSpPr>
          <p:spPr>
            <a:xfrm>
              <a:off x="5521325" y="1944686"/>
              <a:ext cx="15620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2. . . . but when</a:t>
              </a:r>
            </a:p>
          </p:txBody>
        </p:sp>
        <p:sp>
          <p:nvSpPr>
            <p:cNvPr id="1521" name="Shape 1521"/>
            <p:cNvSpPr txBox="1"/>
            <p:nvPr/>
          </p:nvSpPr>
          <p:spPr>
            <a:xfrm>
              <a:off x="5521325" y="2225675"/>
              <a:ext cx="1511299"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supply falls . . .</a:t>
              </a:r>
            </a:p>
          </p:txBody>
        </p:sp>
      </p:grpSp>
      <p:grpSp>
        <p:nvGrpSpPr>
          <p:cNvPr id="1522" name="Shape 1522"/>
          <p:cNvGrpSpPr/>
          <p:nvPr/>
        </p:nvGrpSpPr>
        <p:grpSpPr>
          <a:xfrm>
            <a:off x="2220911" y="3095625"/>
            <a:ext cx="1547812" cy="274636"/>
            <a:chOff x="2220911" y="3095625"/>
            <a:chExt cx="1547812" cy="274636"/>
          </a:xfrm>
        </p:grpSpPr>
        <p:grpSp>
          <p:nvGrpSpPr>
            <p:cNvPr id="1523" name="Shape 1523"/>
            <p:cNvGrpSpPr/>
            <p:nvPr/>
          </p:nvGrpSpPr>
          <p:grpSpPr>
            <a:xfrm>
              <a:off x="2533649" y="3179761"/>
              <a:ext cx="1235074" cy="147636"/>
              <a:chOff x="2533649" y="3179761"/>
              <a:chExt cx="1235074" cy="147636"/>
            </a:xfrm>
          </p:grpSpPr>
          <p:cxnSp>
            <p:nvCxnSpPr>
              <p:cNvPr id="1524" name="Shape 1524"/>
              <p:cNvCxnSpPr/>
              <p:nvPr/>
            </p:nvCxnSpPr>
            <p:spPr>
              <a:xfrm flipH="1">
                <a:off x="2533649" y="3243261"/>
                <a:ext cx="1171575" cy="1587"/>
              </a:xfrm>
              <a:prstGeom prst="straightConnector1">
                <a:avLst/>
              </a:prstGeom>
              <a:noFill/>
              <a:ln cap="flat" cmpd="sng" w="20625">
                <a:solidFill>
                  <a:schemeClr val="dk1"/>
                </a:solidFill>
                <a:prstDash val="solid"/>
                <a:miter lim="8000"/>
                <a:headEnd len="med" w="med" type="none"/>
                <a:tailEnd len="med" w="med" type="none"/>
              </a:ln>
            </p:spPr>
          </p:cxnSp>
          <p:sp>
            <p:nvSpPr>
              <p:cNvPr id="1525" name="Shape 1525"/>
              <p:cNvSpPr/>
              <p:nvPr/>
            </p:nvSpPr>
            <p:spPr>
              <a:xfrm>
                <a:off x="3643312" y="3179761"/>
                <a:ext cx="125412" cy="147636"/>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sp>
          <p:nvSpPr>
            <p:cNvPr id="1526" name="Shape 1526"/>
            <p:cNvSpPr txBox="1"/>
            <p:nvPr/>
          </p:nvSpPr>
          <p:spPr>
            <a:xfrm>
              <a:off x="2220911" y="3095625"/>
              <a:ext cx="236536"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P</a:t>
              </a:r>
              <a:r>
                <a:rPr b="0" baseline="-25000" i="0" lang="en-US" sz="1800" u="none">
                  <a:solidFill>
                    <a:srgbClr val="000000"/>
                  </a:solidFill>
                  <a:latin typeface="Arial"/>
                  <a:ea typeface="Arial"/>
                  <a:cs typeface="Arial"/>
                  <a:sym typeface="Arial"/>
                </a:rPr>
                <a:t>2</a:t>
              </a:r>
            </a:p>
          </p:txBody>
        </p:sp>
      </p:grpSp>
      <p:grpSp>
        <p:nvGrpSpPr>
          <p:cNvPr id="1527" name="Shape 1527"/>
          <p:cNvGrpSpPr/>
          <p:nvPr/>
        </p:nvGrpSpPr>
        <p:grpSpPr>
          <a:xfrm>
            <a:off x="4127500" y="3914775"/>
            <a:ext cx="287337" cy="2443161"/>
            <a:chOff x="4127500" y="3914775"/>
            <a:chExt cx="287337" cy="2443161"/>
          </a:xfrm>
        </p:grpSpPr>
        <p:cxnSp>
          <p:nvCxnSpPr>
            <p:cNvPr id="1528" name="Shape 1528"/>
            <p:cNvCxnSpPr/>
            <p:nvPr/>
          </p:nvCxnSpPr>
          <p:spPr>
            <a:xfrm flipH="1" rot="10800000">
              <a:off x="4229100" y="3998912"/>
              <a:ext cx="1587" cy="2016124"/>
            </a:xfrm>
            <a:prstGeom prst="straightConnector1">
              <a:avLst/>
            </a:prstGeom>
            <a:noFill/>
            <a:ln cap="flat" cmpd="sng" w="20625">
              <a:solidFill>
                <a:schemeClr val="dk1"/>
              </a:solidFill>
              <a:prstDash val="solid"/>
              <a:miter lim="8000"/>
              <a:headEnd len="med" w="med" type="none"/>
              <a:tailEnd len="med" w="med" type="none"/>
            </a:ln>
          </p:spPr>
        </p:cxnSp>
        <p:sp>
          <p:nvSpPr>
            <p:cNvPr id="1529" name="Shape 1529"/>
            <p:cNvSpPr/>
            <p:nvPr/>
          </p:nvSpPr>
          <p:spPr>
            <a:xfrm>
              <a:off x="4165600" y="3914775"/>
              <a:ext cx="147636" cy="147636"/>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30" name="Shape 1530"/>
            <p:cNvSpPr txBox="1"/>
            <p:nvPr/>
          </p:nvSpPr>
          <p:spPr>
            <a:xfrm>
              <a:off x="4127500" y="6083300"/>
              <a:ext cx="287337"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Q</a:t>
              </a:r>
              <a:r>
                <a:rPr b="0" baseline="-25000" i="1" lang="en-US" sz="1800" u="none">
                  <a:solidFill>
                    <a:srgbClr val="000000"/>
                  </a:solidFill>
                  <a:latin typeface="Arial"/>
                  <a:ea typeface="Arial"/>
                  <a:cs typeface="Arial"/>
                  <a:sym typeface="Arial"/>
                </a:rPr>
                <a:t>D</a:t>
              </a:r>
            </a:p>
          </p:txBody>
        </p:sp>
      </p:grpSp>
      <p:sp>
        <p:nvSpPr>
          <p:cNvPr id="1531" name="Shape 1531"/>
          <p:cNvSpPr/>
          <p:nvPr/>
        </p:nvSpPr>
        <p:spPr>
          <a:xfrm>
            <a:off x="2533650" y="4672012"/>
            <a:ext cx="2219325" cy="1343024"/>
          </a:xfrm>
          <a:custGeom>
            <a:pathLst>
              <a:path extrusionOk="0" h="120000" w="120000">
                <a:moveTo>
                  <a:pt x="119999" y="120000"/>
                </a:moveTo>
                <a:lnTo>
                  <a:pt x="119999" y="0"/>
                </a:lnTo>
                <a:lnTo>
                  <a:pt x="0" y="0"/>
                </a:lnTo>
              </a:path>
            </a:pathLst>
          </a:custGeom>
          <a:noFill/>
          <a:ln cap="flat" cmpd="sng" w="206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32" name="Shape 1532"/>
          <p:cNvSpPr/>
          <p:nvPr/>
        </p:nvSpPr>
        <p:spPr>
          <a:xfrm>
            <a:off x="4668837" y="4608512"/>
            <a:ext cx="146050" cy="147636"/>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33" name="Shape 1533"/>
          <p:cNvSpPr txBox="1"/>
          <p:nvPr/>
        </p:nvSpPr>
        <p:spPr>
          <a:xfrm>
            <a:off x="2220911" y="4533900"/>
            <a:ext cx="236536"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P</a:t>
            </a:r>
            <a:r>
              <a:rPr b="0" baseline="-25000" i="0" lang="en-US" sz="1800" u="none">
                <a:solidFill>
                  <a:srgbClr val="000000"/>
                </a:solidFill>
                <a:latin typeface="Arial"/>
                <a:ea typeface="Arial"/>
                <a:cs typeface="Arial"/>
                <a:sym typeface="Arial"/>
              </a:rPr>
              <a:t>1</a:t>
            </a:r>
          </a:p>
        </p:txBody>
      </p:sp>
      <p:sp>
        <p:nvSpPr>
          <p:cNvPr id="1534" name="Shape 1534"/>
          <p:cNvSpPr txBox="1"/>
          <p:nvPr/>
        </p:nvSpPr>
        <p:spPr>
          <a:xfrm>
            <a:off x="4624387" y="6083300"/>
            <a:ext cx="261936" cy="2746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800" u="none">
                <a:solidFill>
                  <a:srgbClr val="000000"/>
                </a:solidFill>
                <a:latin typeface="Arial"/>
                <a:ea typeface="Arial"/>
                <a:cs typeface="Arial"/>
                <a:sym typeface="Arial"/>
              </a:rPr>
              <a:t>Q</a:t>
            </a:r>
            <a:r>
              <a:rPr b="0" baseline="-25000" i="0" lang="en-US" sz="1800" u="none">
                <a:solidFill>
                  <a:srgbClr val="000000"/>
                </a:solidFill>
                <a:latin typeface="Arial"/>
                <a:ea typeface="Arial"/>
                <a:cs typeface="Arial"/>
                <a:sym typeface="Arial"/>
              </a:rPr>
              <a:t>1</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gtEl>
                                        <p:attrNameLst>
                                          <p:attrName>style.visibility</p:attrName>
                                        </p:attrNameLst>
                                      </p:cBhvr>
                                      <p:to>
                                        <p:strVal val="visible"/>
                                      </p:to>
                                    </p:set>
                                    <p:animEffect filter="fade" transition="in">
                                      <p:cBhvr>
                                        <p:cTn dur="500"/>
                                        <p:tgtEl>
                                          <p:spTgt spid="1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8" name="Shape 1538"/>
        <p:cNvGrpSpPr/>
        <p:nvPr/>
      </p:nvGrpSpPr>
      <p:grpSpPr>
        <a:xfrm>
          <a:off x="0" y="0"/>
          <a:ext cx="0" cy="0"/>
          <a:chOff x="0" y="0"/>
          <a:chExt cx="0" cy="0"/>
        </a:xfrm>
      </p:grpSpPr>
      <p:sp>
        <p:nvSpPr>
          <p:cNvPr id="1539" name="Shape 1539"/>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CASE STUDY: Rent Control in the Short Run and Long Run</a:t>
            </a:r>
          </a:p>
        </p:txBody>
      </p:sp>
      <p:sp>
        <p:nvSpPr>
          <p:cNvPr id="1540" name="Shape 1540"/>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Rent controls are ceilings placed on the rents that landlords may charge their tenants.</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The goal of rent control policy is to help the poor by making housing more affordable.</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One economist called rent control “the best way to destroy a city, other than bombing.”</a:t>
            </a:r>
          </a:p>
        </p:txBody>
      </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4" name="Shape 1544"/>
        <p:cNvGrpSpPr/>
        <p:nvPr/>
      </p:nvGrpSpPr>
      <p:grpSpPr>
        <a:xfrm>
          <a:off x="0" y="0"/>
          <a:ext cx="0" cy="0"/>
          <a:chOff x="0" y="0"/>
          <a:chExt cx="0" cy="0"/>
        </a:xfrm>
      </p:grpSpPr>
      <p:sp>
        <p:nvSpPr>
          <p:cNvPr id="1545" name="Shape 1545"/>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3 Rent Control in the Short Run and in the Long Run</a:t>
            </a:r>
          </a:p>
        </p:txBody>
      </p:sp>
      <p:sp>
        <p:nvSpPr>
          <p:cNvPr id="1546" name="Shape 1546"/>
          <p:cNvSpPr txBox="1"/>
          <p:nvPr/>
        </p:nvSpPr>
        <p:spPr>
          <a:xfrm>
            <a:off x="2335211" y="1892300"/>
            <a:ext cx="4694236" cy="4251324"/>
          </a:xfrm>
          <a:prstGeom prst="rect">
            <a:avLst/>
          </a:prstGeom>
          <a:solidFill>
            <a:srgbClr val="F3F6F9"/>
          </a:solidFill>
          <a:ln cap="flat" cmpd="sng" w="2238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47" name="Shape 1547"/>
          <p:cNvSpPr txBox="1"/>
          <p:nvPr/>
        </p:nvSpPr>
        <p:spPr>
          <a:xfrm>
            <a:off x="2335211" y="1892300"/>
            <a:ext cx="4694236" cy="4251324"/>
          </a:xfrm>
          <a:prstGeom prst="rect">
            <a:avLst/>
          </a:prstGeom>
          <a:solidFill>
            <a:srgbClr val="F2F4F8"/>
          </a:solidFill>
          <a:ln cap="flat" cmpd="sng" w="20477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48" name="Shape 1548"/>
          <p:cNvSpPr txBox="1"/>
          <p:nvPr/>
        </p:nvSpPr>
        <p:spPr>
          <a:xfrm>
            <a:off x="2335211" y="1892300"/>
            <a:ext cx="4694236" cy="4251324"/>
          </a:xfrm>
          <a:prstGeom prst="rect">
            <a:avLst/>
          </a:prstGeom>
          <a:solidFill>
            <a:srgbClr val="F1F4F7"/>
          </a:solidFill>
          <a:ln cap="flat" cmpd="sng" w="1841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49" name="Shape 1549"/>
          <p:cNvSpPr txBox="1"/>
          <p:nvPr/>
        </p:nvSpPr>
        <p:spPr>
          <a:xfrm>
            <a:off x="2335211" y="1892300"/>
            <a:ext cx="4694236" cy="4251324"/>
          </a:xfrm>
          <a:prstGeom prst="rect">
            <a:avLst/>
          </a:prstGeom>
          <a:solidFill>
            <a:srgbClr val="F0F2F5"/>
          </a:solidFill>
          <a:ln cap="flat" cmpd="sng" w="1635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0" name="Shape 1550"/>
          <p:cNvSpPr txBox="1"/>
          <p:nvPr/>
        </p:nvSpPr>
        <p:spPr>
          <a:xfrm>
            <a:off x="2335211" y="1892300"/>
            <a:ext cx="4694236" cy="4251324"/>
          </a:xfrm>
          <a:prstGeom prst="rect">
            <a:avLst/>
          </a:prstGeom>
          <a:solidFill>
            <a:srgbClr val="EEF1F4"/>
          </a:solidFill>
          <a:ln cap="flat" cmpd="sng" w="1428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1" name="Shape 1551"/>
          <p:cNvSpPr txBox="1"/>
          <p:nvPr/>
        </p:nvSpPr>
        <p:spPr>
          <a:xfrm>
            <a:off x="2335211" y="1892300"/>
            <a:ext cx="4694236" cy="4251324"/>
          </a:xfrm>
          <a:prstGeom prst="rect">
            <a:avLst/>
          </a:prstGeom>
          <a:solidFill>
            <a:srgbClr val="EDEFF3"/>
          </a:solidFill>
          <a:ln cap="flat" cmpd="sng" w="12222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2" name="Shape 1552"/>
          <p:cNvSpPr txBox="1"/>
          <p:nvPr/>
        </p:nvSpPr>
        <p:spPr>
          <a:xfrm>
            <a:off x="2335211" y="1892300"/>
            <a:ext cx="4694236" cy="4251324"/>
          </a:xfrm>
          <a:prstGeom prst="rect">
            <a:avLst/>
          </a:prstGeom>
          <a:solidFill>
            <a:srgbClr val="EBEEF2"/>
          </a:solidFill>
          <a:ln cap="flat" cmpd="sng" w="10160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3" name="Shape 1553"/>
          <p:cNvSpPr txBox="1"/>
          <p:nvPr/>
        </p:nvSpPr>
        <p:spPr>
          <a:xfrm>
            <a:off x="2335211" y="1892300"/>
            <a:ext cx="4694236" cy="4251324"/>
          </a:xfrm>
          <a:prstGeom prst="rect">
            <a:avLst/>
          </a:prstGeom>
          <a:solidFill>
            <a:srgbClr val="EAECF1"/>
          </a:solidFill>
          <a:ln cap="flat" cmpd="sng" w="809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4" name="Shape 1554"/>
          <p:cNvSpPr txBox="1"/>
          <p:nvPr/>
        </p:nvSpPr>
        <p:spPr>
          <a:xfrm>
            <a:off x="2335211" y="1892300"/>
            <a:ext cx="4694236" cy="4251324"/>
          </a:xfrm>
          <a:prstGeom prst="rect">
            <a:avLst/>
          </a:prstGeom>
          <a:solidFill>
            <a:srgbClr val="E9EBF0"/>
          </a:solidFill>
          <a:ln cap="flat" cmpd="sng" w="6190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5" name="Shape 1555"/>
          <p:cNvSpPr txBox="1"/>
          <p:nvPr/>
        </p:nvSpPr>
        <p:spPr>
          <a:xfrm>
            <a:off x="2335211" y="1892300"/>
            <a:ext cx="4694236" cy="4251324"/>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6" name="Shape 1556"/>
          <p:cNvSpPr txBox="1"/>
          <p:nvPr/>
        </p:nvSpPr>
        <p:spPr>
          <a:xfrm>
            <a:off x="2335211" y="1892300"/>
            <a:ext cx="4694236" cy="4251324"/>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7" name="Shape 1557"/>
          <p:cNvSpPr txBox="1"/>
          <p:nvPr/>
        </p:nvSpPr>
        <p:spPr>
          <a:xfrm>
            <a:off x="2252661" y="1789111"/>
            <a:ext cx="4675186" cy="4251324"/>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8" name="Shape 1558"/>
          <p:cNvSpPr/>
          <p:nvPr/>
        </p:nvSpPr>
        <p:spPr>
          <a:xfrm>
            <a:off x="2233611" y="1789111"/>
            <a:ext cx="4675186" cy="4251324"/>
          </a:xfrm>
          <a:custGeom>
            <a:pathLst>
              <a:path extrusionOk="0" h="120000" w="120000">
                <a:moveTo>
                  <a:pt x="0" y="0"/>
                </a:moveTo>
                <a:lnTo>
                  <a:pt x="0" y="120000"/>
                </a:lnTo>
                <a:lnTo>
                  <a:pt x="120000"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59" name="Shape 1559"/>
          <p:cNvSpPr txBox="1"/>
          <p:nvPr/>
        </p:nvSpPr>
        <p:spPr>
          <a:xfrm>
            <a:off x="2871786" y="1131887"/>
            <a:ext cx="3657600" cy="3254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(a) Rent Control in the Short Run</a:t>
            </a:r>
          </a:p>
        </p:txBody>
      </p:sp>
      <p:sp>
        <p:nvSpPr>
          <p:cNvPr id="1560" name="Shape 1560"/>
          <p:cNvSpPr txBox="1"/>
          <p:nvPr/>
        </p:nvSpPr>
        <p:spPr>
          <a:xfrm>
            <a:off x="2817811" y="1401762"/>
            <a:ext cx="3800474" cy="3254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(supply and demand are inelastic)</a:t>
            </a:r>
          </a:p>
        </p:txBody>
      </p:sp>
      <p:sp>
        <p:nvSpPr>
          <p:cNvPr id="1561" name="Shape 1561"/>
          <p:cNvSpPr txBox="1"/>
          <p:nvPr/>
        </p:nvSpPr>
        <p:spPr>
          <a:xfrm>
            <a:off x="5757862" y="6089650"/>
            <a:ext cx="1308100" cy="3254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p:txBody>
      </p:sp>
      <p:sp>
        <p:nvSpPr>
          <p:cNvPr id="1562" name="Shape 1562"/>
          <p:cNvSpPr txBox="1"/>
          <p:nvPr/>
        </p:nvSpPr>
        <p:spPr>
          <a:xfrm>
            <a:off x="5697537" y="6359525"/>
            <a:ext cx="1382712" cy="3254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Apartments</a:t>
            </a:r>
          </a:p>
        </p:txBody>
      </p:sp>
      <p:sp>
        <p:nvSpPr>
          <p:cNvPr id="1563" name="Shape 1563"/>
          <p:cNvSpPr txBox="1"/>
          <p:nvPr/>
        </p:nvSpPr>
        <p:spPr>
          <a:xfrm>
            <a:off x="2025650" y="6096000"/>
            <a:ext cx="230186"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grpSp>
        <p:nvGrpSpPr>
          <p:cNvPr id="1564" name="Shape 1564"/>
          <p:cNvGrpSpPr/>
          <p:nvPr/>
        </p:nvGrpSpPr>
        <p:grpSpPr>
          <a:xfrm>
            <a:off x="3887787" y="2255836"/>
            <a:ext cx="792162" cy="3784600"/>
            <a:chOff x="3887787" y="2255836"/>
            <a:chExt cx="792162" cy="3784600"/>
          </a:xfrm>
        </p:grpSpPr>
        <p:cxnSp>
          <p:nvCxnSpPr>
            <p:cNvPr id="1565" name="Shape 1565"/>
            <p:cNvCxnSpPr/>
            <p:nvPr/>
          </p:nvCxnSpPr>
          <p:spPr>
            <a:xfrm flipH="1" rot="10800000">
              <a:off x="4171950" y="2566987"/>
              <a:ext cx="1587" cy="3473449"/>
            </a:xfrm>
            <a:prstGeom prst="straightConnector1">
              <a:avLst/>
            </a:prstGeom>
            <a:noFill/>
            <a:ln cap="flat" cmpd="sng" w="61900">
              <a:solidFill>
                <a:srgbClr val="004C9F"/>
              </a:solidFill>
              <a:prstDash val="solid"/>
              <a:miter lim="8000"/>
              <a:headEnd len="med" w="med" type="none"/>
              <a:tailEnd len="med" w="med" type="none"/>
            </a:ln>
          </p:spPr>
        </p:cxnSp>
        <p:sp>
          <p:nvSpPr>
            <p:cNvPr id="1566" name="Shape 1566"/>
            <p:cNvSpPr txBox="1"/>
            <p:nvPr/>
          </p:nvSpPr>
          <p:spPr>
            <a:xfrm>
              <a:off x="3887787" y="2255836"/>
              <a:ext cx="792162"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grpSp>
        <p:nvGrpSpPr>
          <p:cNvPr id="1567" name="Shape 1567"/>
          <p:cNvGrpSpPr/>
          <p:nvPr/>
        </p:nvGrpSpPr>
        <p:grpSpPr>
          <a:xfrm>
            <a:off x="2239962" y="4491037"/>
            <a:ext cx="4575174" cy="311149"/>
            <a:chOff x="2239962" y="4491037"/>
            <a:chExt cx="4575174" cy="311149"/>
          </a:xfrm>
        </p:grpSpPr>
        <p:cxnSp>
          <p:nvCxnSpPr>
            <p:cNvPr id="1568" name="Shape 1568"/>
            <p:cNvCxnSpPr/>
            <p:nvPr/>
          </p:nvCxnSpPr>
          <p:spPr>
            <a:xfrm flipH="1">
              <a:off x="2239962" y="4794250"/>
              <a:ext cx="4408486" cy="1587"/>
            </a:xfrm>
            <a:prstGeom prst="straightConnector1">
              <a:avLst/>
            </a:prstGeom>
            <a:noFill/>
            <a:ln cap="flat" cmpd="sng" w="61900">
              <a:solidFill>
                <a:srgbClr val="E17E26"/>
              </a:solidFill>
              <a:prstDash val="solid"/>
              <a:miter lim="8000"/>
              <a:headEnd len="med" w="med" type="none"/>
              <a:tailEnd len="med" w="med" type="none"/>
            </a:ln>
          </p:spPr>
        </p:cxnSp>
        <p:sp>
          <p:nvSpPr>
            <p:cNvPr id="1569" name="Shape 1569"/>
            <p:cNvSpPr txBox="1"/>
            <p:nvPr/>
          </p:nvSpPr>
          <p:spPr>
            <a:xfrm>
              <a:off x="5249862" y="4491037"/>
              <a:ext cx="1565274"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Controlled rent</a:t>
              </a:r>
            </a:p>
          </p:txBody>
        </p:sp>
      </p:grpSp>
      <p:sp>
        <p:nvSpPr>
          <p:cNvPr id="1570" name="Shape 1570"/>
          <p:cNvSpPr txBox="1"/>
          <p:nvPr/>
        </p:nvSpPr>
        <p:spPr>
          <a:xfrm>
            <a:off x="1484312" y="1747836"/>
            <a:ext cx="806450" cy="3254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Rental</a:t>
            </a:r>
          </a:p>
        </p:txBody>
      </p:sp>
      <p:sp>
        <p:nvSpPr>
          <p:cNvPr id="1571" name="Shape 1571"/>
          <p:cNvSpPr txBox="1"/>
          <p:nvPr/>
        </p:nvSpPr>
        <p:spPr>
          <a:xfrm>
            <a:off x="1347787" y="2019300"/>
            <a:ext cx="955675" cy="3254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 of</a:t>
            </a:r>
          </a:p>
        </p:txBody>
      </p:sp>
      <p:sp>
        <p:nvSpPr>
          <p:cNvPr id="1572" name="Shape 1572"/>
          <p:cNvSpPr txBox="1"/>
          <p:nvPr/>
        </p:nvSpPr>
        <p:spPr>
          <a:xfrm>
            <a:off x="1063625" y="2289175"/>
            <a:ext cx="1252536" cy="32543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Apartment</a:t>
            </a:r>
          </a:p>
        </p:txBody>
      </p:sp>
      <p:grpSp>
        <p:nvGrpSpPr>
          <p:cNvPr id="1573" name="Shape 1573"/>
          <p:cNvGrpSpPr/>
          <p:nvPr/>
        </p:nvGrpSpPr>
        <p:grpSpPr>
          <a:xfrm>
            <a:off x="2844800" y="3138486"/>
            <a:ext cx="3840162" cy="2767013"/>
            <a:chOff x="2844800" y="3138486"/>
            <a:chExt cx="3840162" cy="2767013"/>
          </a:xfrm>
        </p:grpSpPr>
        <p:cxnSp>
          <p:nvCxnSpPr>
            <p:cNvPr id="1574" name="Shape 1574"/>
            <p:cNvCxnSpPr/>
            <p:nvPr/>
          </p:nvCxnSpPr>
          <p:spPr>
            <a:xfrm>
              <a:off x="2844800" y="3138486"/>
              <a:ext cx="2836861" cy="2554286"/>
            </a:xfrm>
            <a:prstGeom prst="straightConnector1">
              <a:avLst/>
            </a:prstGeom>
            <a:noFill/>
            <a:ln cap="flat" cmpd="sng" w="61900">
              <a:solidFill>
                <a:srgbClr val="004C9F"/>
              </a:solidFill>
              <a:prstDash val="solid"/>
              <a:miter lim="8000"/>
              <a:headEnd len="med" w="med" type="none"/>
              <a:tailEnd len="med" w="med" type="none"/>
            </a:ln>
          </p:spPr>
        </p:cxnSp>
        <p:sp>
          <p:nvSpPr>
            <p:cNvPr id="1575" name="Shape 1575"/>
            <p:cNvSpPr txBox="1"/>
            <p:nvPr/>
          </p:nvSpPr>
          <p:spPr>
            <a:xfrm>
              <a:off x="5737225" y="5594350"/>
              <a:ext cx="947737"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nvGrpSpPr>
          <p:cNvPr id="1576" name="Shape 1576"/>
          <p:cNvGrpSpPr/>
          <p:nvPr/>
        </p:nvGrpSpPr>
        <p:grpSpPr>
          <a:xfrm>
            <a:off x="4089400" y="4732337"/>
            <a:ext cx="1133474" cy="868362"/>
            <a:chOff x="4089400" y="4732337"/>
            <a:chExt cx="1133474" cy="868362"/>
          </a:xfrm>
        </p:grpSpPr>
        <p:cxnSp>
          <p:nvCxnSpPr>
            <p:cNvPr id="1577" name="Shape 1577"/>
            <p:cNvCxnSpPr/>
            <p:nvPr/>
          </p:nvCxnSpPr>
          <p:spPr>
            <a:xfrm>
              <a:off x="4437062" y="5080000"/>
              <a:ext cx="122237" cy="225425"/>
            </a:xfrm>
            <a:prstGeom prst="straightConnector1">
              <a:avLst/>
            </a:prstGeom>
            <a:noFill/>
            <a:ln cap="flat" cmpd="sng" w="20625">
              <a:solidFill>
                <a:srgbClr val="000000"/>
              </a:solidFill>
              <a:prstDash val="solid"/>
              <a:miter lim="8000"/>
              <a:headEnd len="med" w="med" type="none"/>
              <a:tailEnd len="med" w="med" type="none"/>
            </a:ln>
          </p:spPr>
        </p:cxnSp>
        <p:sp>
          <p:nvSpPr>
            <p:cNvPr id="1578" name="Shape 1578"/>
            <p:cNvSpPr/>
            <p:nvPr/>
          </p:nvSpPr>
          <p:spPr>
            <a:xfrm>
              <a:off x="4171950" y="4875212"/>
              <a:ext cx="509586" cy="142875"/>
            </a:xfrm>
            <a:custGeom>
              <a:pathLst>
                <a:path extrusionOk="0" h="120000" w="120000">
                  <a:moveTo>
                    <a:pt x="120000" y="0"/>
                  </a:moveTo>
                  <a:cubicBezTo>
                    <a:pt x="120000" y="34285"/>
                    <a:pt x="110400" y="51428"/>
                    <a:pt x="100800" y="51428"/>
                  </a:cubicBezTo>
                  <a:cubicBezTo>
                    <a:pt x="76800" y="51428"/>
                    <a:pt x="76800" y="51428"/>
                    <a:pt x="76800" y="51428"/>
                  </a:cubicBezTo>
                  <a:cubicBezTo>
                    <a:pt x="67200" y="51428"/>
                    <a:pt x="62400" y="85714"/>
                    <a:pt x="62400" y="119999"/>
                  </a:cubicBezTo>
                  <a:cubicBezTo>
                    <a:pt x="62400" y="85714"/>
                    <a:pt x="52800" y="51428"/>
                    <a:pt x="43200" y="51428"/>
                  </a:cubicBezTo>
                  <a:cubicBezTo>
                    <a:pt x="24000" y="51428"/>
                    <a:pt x="24000" y="51428"/>
                    <a:pt x="24000" y="51428"/>
                  </a:cubicBezTo>
                  <a:cubicBezTo>
                    <a:pt x="14400" y="51428"/>
                    <a:pt x="0" y="34285"/>
                    <a:pt x="0" y="0"/>
                  </a:cubicBez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79" name="Shape 1579"/>
            <p:cNvSpPr/>
            <p:nvPr/>
          </p:nvSpPr>
          <p:spPr>
            <a:xfrm>
              <a:off x="4621212" y="4732337"/>
              <a:ext cx="119061" cy="122237"/>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80" name="Shape 1580"/>
            <p:cNvSpPr/>
            <p:nvPr/>
          </p:nvSpPr>
          <p:spPr>
            <a:xfrm>
              <a:off x="4089400" y="4732337"/>
              <a:ext cx="119061" cy="122237"/>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81" name="Shape 1581"/>
            <p:cNvSpPr txBox="1"/>
            <p:nvPr/>
          </p:nvSpPr>
          <p:spPr>
            <a:xfrm>
              <a:off x="4213225" y="5289550"/>
              <a:ext cx="1009649" cy="311149"/>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Shortage</a:t>
              </a:r>
            </a:p>
          </p:txBody>
        </p:sp>
      </p:gr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5" name="Shape 1585"/>
        <p:cNvGrpSpPr/>
        <p:nvPr/>
      </p:nvGrpSpPr>
      <p:grpSpPr>
        <a:xfrm>
          <a:off x="0" y="0"/>
          <a:ext cx="0" cy="0"/>
          <a:chOff x="0" y="0"/>
          <a:chExt cx="0" cy="0"/>
        </a:xfrm>
      </p:grpSpPr>
      <p:sp>
        <p:nvSpPr>
          <p:cNvPr id="1586" name="Shape 158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3 Rent Control in the Short Run and in the Long Run</a:t>
            </a:r>
          </a:p>
        </p:txBody>
      </p:sp>
      <p:sp>
        <p:nvSpPr>
          <p:cNvPr id="1587" name="Shape 1587"/>
          <p:cNvSpPr txBox="1"/>
          <p:nvPr/>
        </p:nvSpPr>
        <p:spPr>
          <a:xfrm>
            <a:off x="2495550" y="1892300"/>
            <a:ext cx="4675186" cy="4251324"/>
          </a:xfrm>
          <a:prstGeom prst="rect">
            <a:avLst/>
          </a:prstGeom>
          <a:solidFill>
            <a:srgbClr val="F3F6F9"/>
          </a:solidFill>
          <a:ln cap="flat" cmpd="sng" w="2238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88" name="Shape 1588"/>
          <p:cNvSpPr txBox="1"/>
          <p:nvPr/>
        </p:nvSpPr>
        <p:spPr>
          <a:xfrm>
            <a:off x="2495550" y="1892300"/>
            <a:ext cx="4675186" cy="4251324"/>
          </a:xfrm>
          <a:prstGeom prst="rect">
            <a:avLst/>
          </a:prstGeom>
          <a:solidFill>
            <a:srgbClr val="F2F4F8"/>
          </a:solidFill>
          <a:ln cap="flat" cmpd="sng" w="20477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89" name="Shape 1589"/>
          <p:cNvSpPr txBox="1"/>
          <p:nvPr/>
        </p:nvSpPr>
        <p:spPr>
          <a:xfrm>
            <a:off x="2495550" y="1892300"/>
            <a:ext cx="4675186" cy="4251324"/>
          </a:xfrm>
          <a:prstGeom prst="rect">
            <a:avLst/>
          </a:prstGeom>
          <a:solidFill>
            <a:srgbClr val="F1F4F7"/>
          </a:solidFill>
          <a:ln cap="flat" cmpd="sng" w="1841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0" name="Shape 1590"/>
          <p:cNvSpPr txBox="1"/>
          <p:nvPr/>
        </p:nvSpPr>
        <p:spPr>
          <a:xfrm>
            <a:off x="2495550" y="1892300"/>
            <a:ext cx="4675186" cy="4251324"/>
          </a:xfrm>
          <a:prstGeom prst="rect">
            <a:avLst/>
          </a:prstGeom>
          <a:solidFill>
            <a:srgbClr val="F0F2F5"/>
          </a:solidFill>
          <a:ln cap="flat" cmpd="sng" w="1635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1" name="Shape 1591"/>
          <p:cNvSpPr txBox="1"/>
          <p:nvPr/>
        </p:nvSpPr>
        <p:spPr>
          <a:xfrm>
            <a:off x="2495550" y="1892300"/>
            <a:ext cx="4675186" cy="4251324"/>
          </a:xfrm>
          <a:prstGeom prst="rect">
            <a:avLst/>
          </a:prstGeom>
          <a:solidFill>
            <a:srgbClr val="EEF1F4"/>
          </a:solidFill>
          <a:ln cap="flat" cmpd="sng" w="1428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2" name="Shape 1592"/>
          <p:cNvSpPr txBox="1"/>
          <p:nvPr/>
        </p:nvSpPr>
        <p:spPr>
          <a:xfrm>
            <a:off x="2495550" y="1892300"/>
            <a:ext cx="4675186" cy="4251324"/>
          </a:xfrm>
          <a:prstGeom prst="rect">
            <a:avLst/>
          </a:prstGeom>
          <a:solidFill>
            <a:srgbClr val="EDEFF3"/>
          </a:solidFill>
          <a:ln cap="flat" cmpd="sng" w="12222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3" name="Shape 1593"/>
          <p:cNvSpPr txBox="1"/>
          <p:nvPr/>
        </p:nvSpPr>
        <p:spPr>
          <a:xfrm>
            <a:off x="2495550" y="1892300"/>
            <a:ext cx="4675186" cy="4251324"/>
          </a:xfrm>
          <a:prstGeom prst="rect">
            <a:avLst/>
          </a:prstGeom>
          <a:solidFill>
            <a:srgbClr val="EBEEF2"/>
          </a:solidFill>
          <a:ln cap="flat" cmpd="sng" w="10160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4" name="Shape 1594"/>
          <p:cNvSpPr txBox="1"/>
          <p:nvPr/>
        </p:nvSpPr>
        <p:spPr>
          <a:xfrm>
            <a:off x="2495550" y="1892300"/>
            <a:ext cx="4675186" cy="4251324"/>
          </a:xfrm>
          <a:prstGeom prst="rect">
            <a:avLst/>
          </a:prstGeom>
          <a:solidFill>
            <a:srgbClr val="EAECF1"/>
          </a:solidFill>
          <a:ln cap="flat" cmpd="sng" w="809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5" name="Shape 1595"/>
          <p:cNvSpPr txBox="1"/>
          <p:nvPr/>
        </p:nvSpPr>
        <p:spPr>
          <a:xfrm>
            <a:off x="2495550" y="1892300"/>
            <a:ext cx="4675186" cy="4251324"/>
          </a:xfrm>
          <a:prstGeom prst="rect">
            <a:avLst/>
          </a:prstGeom>
          <a:solidFill>
            <a:srgbClr val="E9EBF0"/>
          </a:solidFill>
          <a:ln cap="flat" cmpd="sng" w="6190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6" name="Shape 1596"/>
          <p:cNvSpPr txBox="1"/>
          <p:nvPr/>
        </p:nvSpPr>
        <p:spPr>
          <a:xfrm>
            <a:off x="2495550" y="1892300"/>
            <a:ext cx="4675186" cy="4251324"/>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7" name="Shape 1597"/>
          <p:cNvSpPr txBox="1"/>
          <p:nvPr/>
        </p:nvSpPr>
        <p:spPr>
          <a:xfrm>
            <a:off x="2495550" y="1892300"/>
            <a:ext cx="4675186" cy="4251324"/>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8" name="Shape 1598"/>
          <p:cNvSpPr txBox="1"/>
          <p:nvPr/>
        </p:nvSpPr>
        <p:spPr>
          <a:xfrm>
            <a:off x="2393950" y="1789111"/>
            <a:ext cx="4694236" cy="4251324"/>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599" name="Shape 1599"/>
          <p:cNvSpPr/>
          <p:nvPr/>
        </p:nvSpPr>
        <p:spPr>
          <a:xfrm>
            <a:off x="2393950" y="1789111"/>
            <a:ext cx="4694236" cy="4251324"/>
          </a:xfrm>
          <a:custGeom>
            <a:pathLst>
              <a:path extrusionOk="0" h="120000" w="120000">
                <a:moveTo>
                  <a:pt x="0" y="0"/>
                </a:moveTo>
                <a:lnTo>
                  <a:pt x="0" y="120000"/>
                </a:lnTo>
                <a:lnTo>
                  <a:pt x="119999"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00" name="Shape 1600"/>
          <p:cNvSpPr txBox="1"/>
          <p:nvPr/>
        </p:nvSpPr>
        <p:spPr>
          <a:xfrm>
            <a:off x="3040061" y="1131887"/>
            <a:ext cx="33448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(b) Rent Control in the Long Run</a:t>
            </a:r>
          </a:p>
        </p:txBody>
      </p:sp>
      <p:sp>
        <p:nvSpPr>
          <p:cNvPr id="1601" name="Shape 1601"/>
          <p:cNvSpPr txBox="1"/>
          <p:nvPr/>
        </p:nvSpPr>
        <p:spPr>
          <a:xfrm>
            <a:off x="3067050" y="1401762"/>
            <a:ext cx="32940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(supply and demand are elastic)</a:t>
            </a:r>
          </a:p>
        </p:txBody>
      </p:sp>
      <p:sp>
        <p:nvSpPr>
          <p:cNvPr id="1602" name="Shape 1602"/>
          <p:cNvSpPr txBox="1"/>
          <p:nvPr/>
        </p:nvSpPr>
        <p:spPr>
          <a:xfrm>
            <a:off x="2173286" y="6096000"/>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1603" name="Shape 1603"/>
          <p:cNvSpPr txBox="1"/>
          <p:nvPr/>
        </p:nvSpPr>
        <p:spPr>
          <a:xfrm>
            <a:off x="1630362" y="1747836"/>
            <a:ext cx="6604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Rental</a:t>
            </a:r>
          </a:p>
        </p:txBody>
      </p:sp>
      <p:sp>
        <p:nvSpPr>
          <p:cNvPr id="1604" name="Shape 1604"/>
          <p:cNvSpPr txBox="1"/>
          <p:nvPr/>
        </p:nvSpPr>
        <p:spPr>
          <a:xfrm>
            <a:off x="1501775" y="2019300"/>
            <a:ext cx="7937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 of</a:t>
            </a:r>
          </a:p>
        </p:txBody>
      </p:sp>
      <p:sp>
        <p:nvSpPr>
          <p:cNvPr id="1605" name="Shape 1605"/>
          <p:cNvSpPr txBox="1"/>
          <p:nvPr/>
        </p:nvSpPr>
        <p:spPr>
          <a:xfrm>
            <a:off x="1211262" y="2289175"/>
            <a:ext cx="10794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Apartment</a:t>
            </a:r>
          </a:p>
        </p:txBody>
      </p:sp>
      <p:sp>
        <p:nvSpPr>
          <p:cNvPr id="1606" name="Shape 1606"/>
          <p:cNvSpPr txBox="1"/>
          <p:nvPr/>
        </p:nvSpPr>
        <p:spPr>
          <a:xfrm>
            <a:off x="5905500" y="6089650"/>
            <a:ext cx="11398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p:txBody>
      </p:sp>
      <p:sp>
        <p:nvSpPr>
          <p:cNvPr id="1607" name="Shape 1607"/>
          <p:cNvSpPr txBox="1"/>
          <p:nvPr/>
        </p:nvSpPr>
        <p:spPr>
          <a:xfrm>
            <a:off x="5843587" y="6359525"/>
            <a:ext cx="12001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Apartments</a:t>
            </a:r>
          </a:p>
        </p:txBody>
      </p:sp>
      <p:grpSp>
        <p:nvGrpSpPr>
          <p:cNvPr id="1608" name="Shape 1608"/>
          <p:cNvGrpSpPr/>
          <p:nvPr/>
        </p:nvGrpSpPr>
        <p:grpSpPr>
          <a:xfrm>
            <a:off x="2679700" y="3875087"/>
            <a:ext cx="4294186" cy="1395412"/>
            <a:chOff x="2679700" y="3875087"/>
            <a:chExt cx="4294186" cy="1395412"/>
          </a:xfrm>
        </p:grpSpPr>
        <p:cxnSp>
          <p:nvCxnSpPr>
            <p:cNvPr id="1609" name="Shape 1609"/>
            <p:cNvCxnSpPr/>
            <p:nvPr/>
          </p:nvCxnSpPr>
          <p:spPr>
            <a:xfrm>
              <a:off x="2679700" y="3875087"/>
              <a:ext cx="3449636" cy="1225550"/>
            </a:xfrm>
            <a:prstGeom prst="straightConnector1">
              <a:avLst/>
            </a:prstGeom>
            <a:noFill/>
            <a:ln cap="flat" cmpd="sng" w="61900">
              <a:solidFill>
                <a:srgbClr val="004C9F"/>
              </a:solidFill>
              <a:prstDash val="solid"/>
              <a:miter lim="8000"/>
              <a:headEnd len="med" w="med" type="none"/>
              <a:tailEnd len="med" w="med" type="none"/>
            </a:ln>
          </p:spPr>
        </p:cxnSp>
        <p:sp>
          <p:nvSpPr>
            <p:cNvPr id="1610" name="Shape 1610"/>
            <p:cNvSpPr txBox="1"/>
            <p:nvPr/>
          </p:nvSpPr>
          <p:spPr>
            <a:xfrm>
              <a:off x="6156325" y="5011737"/>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nvGrpSpPr>
          <p:cNvPr id="1611" name="Shape 1611"/>
          <p:cNvGrpSpPr/>
          <p:nvPr/>
        </p:nvGrpSpPr>
        <p:grpSpPr>
          <a:xfrm>
            <a:off x="2638425" y="3074986"/>
            <a:ext cx="4254499" cy="1882775"/>
            <a:chOff x="2638425" y="3074986"/>
            <a:chExt cx="4254499" cy="1882775"/>
          </a:xfrm>
        </p:grpSpPr>
        <p:cxnSp>
          <p:nvCxnSpPr>
            <p:cNvPr id="1612" name="Shape 1612"/>
            <p:cNvCxnSpPr/>
            <p:nvPr/>
          </p:nvCxnSpPr>
          <p:spPr>
            <a:xfrm flipH="1" rot="10800000">
              <a:off x="2638425" y="3221037"/>
              <a:ext cx="3551236" cy="1736724"/>
            </a:xfrm>
            <a:prstGeom prst="straightConnector1">
              <a:avLst/>
            </a:prstGeom>
            <a:noFill/>
            <a:ln cap="flat" cmpd="sng" w="61900">
              <a:solidFill>
                <a:srgbClr val="004C9F"/>
              </a:solidFill>
              <a:prstDash val="solid"/>
              <a:miter lim="8000"/>
              <a:headEnd len="med" w="med" type="none"/>
              <a:tailEnd len="med" w="med" type="none"/>
            </a:ln>
          </p:spPr>
        </p:cxnSp>
        <p:sp>
          <p:nvSpPr>
            <p:cNvPr id="1613" name="Shape 1613"/>
            <p:cNvSpPr txBox="1"/>
            <p:nvPr/>
          </p:nvSpPr>
          <p:spPr>
            <a:xfrm>
              <a:off x="6230937" y="3074986"/>
              <a:ext cx="661987"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grpSp>
        <p:nvGrpSpPr>
          <p:cNvPr id="1614" name="Shape 1614"/>
          <p:cNvGrpSpPr/>
          <p:nvPr/>
        </p:nvGrpSpPr>
        <p:grpSpPr>
          <a:xfrm>
            <a:off x="2393950" y="4491037"/>
            <a:ext cx="4470399" cy="304799"/>
            <a:chOff x="2393950" y="4491037"/>
            <a:chExt cx="4470399" cy="304799"/>
          </a:xfrm>
        </p:grpSpPr>
        <p:cxnSp>
          <p:nvCxnSpPr>
            <p:cNvPr id="1615" name="Shape 1615"/>
            <p:cNvCxnSpPr/>
            <p:nvPr/>
          </p:nvCxnSpPr>
          <p:spPr>
            <a:xfrm flipH="1">
              <a:off x="2393950" y="4794250"/>
              <a:ext cx="4470399" cy="1587"/>
            </a:xfrm>
            <a:prstGeom prst="straightConnector1">
              <a:avLst/>
            </a:prstGeom>
            <a:noFill/>
            <a:ln cap="flat" cmpd="sng" w="61900">
              <a:solidFill>
                <a:srgbClr val="E17E26"/>
              </a:solidFill>
              <a:prstDash val="solid"/>
              <a:miter lim="8000"/>
              <a:headEnd len="med" w="med" type="none"/>
              <a:tailEnd len="med" w="med" type="none"/>
            </a:ln>
          </p:spPr>
        </p:cxnSp>
        <p:sp>
          <p:nvSpPr>
            <p:cNvPr id="1616" name="Shape 1616"/>
            <p:cNvSpPr txBox="1"/>
            <p:nvPr/>
          </p:nvSpPr>
          <p:spPr>
            <a:xfrm>
              <a:off x="5410200" y="4491037"/>
              <a:ext cx="14192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Controlled rent</a:t>
              </a:r>
            </a:p>
          </p:txBody>
        </p:sp>
      </p:grpSp>
      <p:grpSp>
        <p:nvGrpSpPr>
          <p:cNvPr id="1617" name="Shape 1617"/>
          <p:cNvGrpSpPr/>
          <p:nvPr/>
        </p:nvGrpSpPr>
        <p:grpSpPr>
          <a:xfrm>
            <a:off x="2882900" y="4732337"/>
            <a:ext cx="2449512" cy="571499"/>
            <a:chOff x="2882900" y="4732337"/>
            <a:chExt cx="2449512" cy="571499"/>
          </a:xfrm>
        </p:grpSpPr>
        <p:sp>
          <p:nvSpPr>
            <p:cNvPr id="1618" name="Shape 1618"/>
            <p:cNvSpPr/>
            <p:nvPr/>
          </p:nvSpPr>
          <p:spPr>
            <a:xfrm>
              <a:off x="2944811" y="4875212"/>
              <a:ext cx="2306636" cy="142875"/>
            </a:xfrm>
            <a:custGeom>
              <a:pathLst>
                <a:path extrusionOk="0" h="120000" w="120000">
                  <a:moveTo>
                    <a:pt x="120000" y="0"/>
                  </a:moveTo>
                  <a:cubicBezTo>
                    <a:pt x="120000" y="34285"/>
                    <a:pt x="117876" y="51428"/>
                    <a:pt x="115752" y="51428"/>
                  </a:cubicBezTo>
                  <a:cubicBezTo>
                    <a:pt x="62654" y="51428"/>
                    <a:pt x="62654" y="51428"/>
                    <a:pt x="62654" y="51428"/>
                  </a:cubicBezTo>
                  <a:cubicBezTo>
                    <a:pt x="60530" y="51428"/>
                    <a:pt x="58407" y="85714"/>
                    <a:pt x="58407" y="119999"/>
                  </a:cubicBezTo>
                  <a:cubicBezTo>
                    <a:pt x="58407" y="85714"/>
                    <a:pt x="56283" y="51428"/>
                    <a:pt x="54159" y="51428"/>
                  </a:cubicBezTo>
                  <a:cubicBezTo>
                    <a:pt x="5309" y="51428"/>
                    <a:pt x="5309" y="51428"/>
                    <a:pt x="5309" y="51428"/>
                  </a:cubicBezTo>
                  <a:cubicBezTo>
                    <a:pt x="3185" y="51428"/>
                    <a:pt x="0" y="34285"/>
                    <a:pt x="0" y="0"/>
                  </a:cubicBez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19" name="Shape 1619"/>
            <p:cNvSpPr/>
            <p:nvPr/>
          </p:nvSpPr>
          <p:spPr>
            <a:xfrm>
              <a:off x="2882900" y="4732337"/>
              <a:ext cx="142875" cy="142875"/>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20" name="Shape 1620"/>
            <p:cNvSpPr/>
            <p:nvPr/>
          </p:nvSpPr>
          <p:spPr>
            <a:xfrm>
              <a:off x="5210175" y="4732337"/>
              <a:ext cx="122237" cy="142875"/>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21" name="Shape 1621"/>
            <p:cNvSpPr txBox="1"/>
            <p:nvPr/>
          </p:nvSpPr>
          <p:spPr>
            <a:xfrm>
              <a:off x="3635375" y="5045075"/>
              <a:ext cx="879474"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Shortage</a:t>
              </a:r>
            </a:p>
          </p:txBody>
        </p:sp>
      </p:gr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5" name="Shape 1625"/>
        <p:cNvGrpSpPr/>
        <p:nvPr/>
      </p:nvGrpSpPr>
      <p:grpSpPr>
        <a:xfrm>
          <a:off x="0" y="0"/>
          <a:ext cx="0" cy="0"/>
          <a:chOff x="0" y="0"/>
          <a:chExt cx="0" cy="0"/>
        </a:xfrm>
      </p:grpSpPr>
      <p:sp>
        <p:nvSpPr>
          <p:cNvPr id="1626" name="Shape 1626"/>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27" name="Shape 1627"/>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28" name="Shape 1628"/>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29" name="Shape 1629"/>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30" name="Shape 1630"/>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How Price Floors Affect Market Outcomes</a:t>
            </a:r>
          </a:p>
        </p:txBody>
      </p:sp>
      <p:sp>
        <p:nvSpPr>
          <p:cNvPr id="1631" name="Shape 1631"/>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When the government imposes a price floor, two outcomes are possible.</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The price floor is not binding if set below the equilibrium price.</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The price floor is binding if set above the equilibrium price, leading to a surplus.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Computing the Price Elasticity of Demand</a:t>
            </a:r>
          </a:p>
        </p:txBody>
      </p:sp>
      <p:sp>
        <p:nvSpPr>
          <p:cNvPr id="267" name="Shape 267"/>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Example: If the price of an ice cream cone increases from $2.00 to $2.20 and the amount you buy falls from 10 to 8 cones, then your elasticity of demand would be calculated as:</a:t>
            </a:r>
          </a:p>
          <a:p>
            <a:pPr indent="-342900" lvl="0" marL="342900" marR="0" rtl="0" algn="l">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268" name="Shape 268"/>
          <p:cNvPicPr preferRelativeResize="0"/>
          <p:nvPr/>
        </p:nvPicPr>
        <p:blipFill rotWithShape="1">
          <a:blip r:embed="rId3">
            <a:alphaModFix/>
          </a:blip>
          <a:srcRect b="0" l="0" r="0" t="0"/>
          <a:stretch/>
        </p:blipFill>
        <p:spPr>
          <a:xfrm>
            <a:off x="2495550" y="4476750"/>
            <a:ext cx="4190999" cy="1627186"/>
          </a:xfrm>
          <a:prstGeom prst="rect">
            <a:avLst/>
          </a:prstGeom>
          <a:noFill/>
          <a:ln>
            <a:noFill/>
          </a:ln>
        </p:spPr>
      </p:pic>
      <p:pic>
        <p:nvPicPr>
          <p:cNvPr id="269" name="Shape 269"/>
          <p:cNvPicPr preferRelativeResize="0"/>
          <p:nvPr/>
        </p:nvPicPr>
        <p:blipFill rotWithShape="1">
          <a:blip r:embed="rId4">
            <a:alphaModFix/>
          </a:blip>
          <a:srcRect b="0" l="0" r="0" t="0"/>
          <a:stretch/>
        </p:blipFill>
        <p:spPr>
          <a:xfrm>
            <a:off x="838200" y="3810000"/>
            <a:ext cx="7507287" cy="695325"/>
          </a:xfrm>
          <a:prstGeom prst="rect">
            <a:avLst/>
          </a:prstGeom>
          <a:noFill/>
          <a:ln>
            <a:noFill/>
          </a:ln>
        </p:spPr>
      </p:pic>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5" name="Shape 1635"/>
        <p:cNvGrpSpPr/>
        <p:nvPr/>
      </p:nvGrpSpPr>
      <p:grpSpPr>
        <a:xfrm>
          <a:off x="0" y="0"/>
          <a:ext cx="0" cy="0"/>
          <a:chOff x="0" y="0"/>
          <a:chExt cx="0" cy="0"/>
        </a:xfrm>
      </p:grpSpPr>
      <p:sp>
        <p:nvSpPr>
          <p:cNvPr id="1636" name="Shape 163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4 A Market with a Price Floor</a:t>
            </a:r>
          </a:p>
        </p:txBody>
      </p:sp>
      <p:sp>
        <p:nvSpPr>
          <p:cNvPr id="1637" name="Shape 1637"/>
          <p:cNvSpPr txBox="1"/>
          <p:nvPr/>
        </p:nvSpPr>
        <p:spPr>
          <a:xfrm>
            <a:off x="2371725" y="1782761"/>
            <a:ext cx="4900611" cy="3992562"/>
          </a:xfrm>
          <a:prstGeom prst="rect">
            <a:avLst/>
          </a:prstGeom>
          <a:solidFill>
            <a:srgbClr val="F3F6F9"/>
          </a:solidFill>
          <a:ln cap="flat" cmpd="sng" w="22700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38" name="Shape 1638"/>
          <p:cNvSpPr txBox="1"/>
          <p:nvPr/>
        </p:nvSpPr>
        <p:spPr>
          <a:xfrm>
            <a:off x="2371725" y="1782761"/>
            <a:ext cx="4900611" cy="3992562"/>
          </a:xfrm>
          <a:prstGeom prst="rect">
            <a:avLst/>
          </a:prstGeom>
          <a:solidFill>
            <a:srgbClr val="F2F4F8"/>
          </a:solidFill>
          <a:ln cap="flat" cmpd="sng" w="20637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39" name="Shape 1639"/>
          <p:cNvSpPr txBox="1"/>
          <p:nvPr/>
        </p:nvSpPr>
        <p:spPr>
          <a:xfrm>
            <a:off x="2371725" y="1782761"/>
            <a:ext cx="4900611" cy="3992562"/>
          </a:xfrm>
          <a:prstGeom prst="rect">
            <a:avLst/>
          </a:prstGeom>
          <a:solidFill>
            <a:srgbClr val="F1F4F7"/>
          </a:solidFill>
          <a:ln cap="flat" cmpd="sng" w="18572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0" name="Shape 1640"/>
          <p:cNvSpPr txBox="1"/>
          <p:nvPr/>
        </p:nvSpPr>
        <p:spPr>
          <a:xfrm>
            <a:off x="2371725" y="1782761"/>
            <a:ext cx="4900611" cy="3992562"/>
          </a:xfrm>
          <a:prstGeom prst="rect">
            <a:avLst/>
          </a:prstGeom>
          <a:solidFill>
            <a:srgbClr val="F0F2F5"/>
          </a:solidFill>
          <a:ln cap="flat" cmpd="sng" w="1651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1" name="Shape 1641"/>
          <p:cNvSpPr txBox="1"/>
          <p:nvPr/>
        </p:nvSpPr>
        <p:spPr>
          <a:xfrm>
            <a:off x="2371725" y="1782761"/>
            <a:ext cx="4900611" cy="3992562"/>
          </a:xfrm>
          <a:prstGeom prst="rect">
            <a:avLst/>
          </a:prstGeom>
          <a:solidFill>
            <a:srgbClr val="EEF1F4"/>
          </a:solidFill>
          <a:ln cap="flat" cmpd="sng" w="14445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2" name="Shape 1642"/>
          <p:cNvSpPr txBox="1"/>
          <p:nvPr/>
        </p:nvSpPr>
        <p:spPr>
          <a:xfrm>
            <a:off x="2371725" y="1782761"/>
            <a:ext cx="4900611" cy="3992562"/>
          </a:xfrm>
          <a:prstGeom prst="rect">
            <a:avLst/>
          </a:prstGeom>
          <a:solidFill>
            <a:srgbClr val="EDEFF3"/>
          </a:solidFill>
          <a:ln cap="flat" cmpd="sng" w="12382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3" name="Shape 1643"/>
          <p:cNvSpPr txBox="1"/>
          <p:nvPr/>
        </p:nvSpPr>
        <p:spPr>
          <a:xfrm>
            <a:off x="2371725" y="1782761"/>
            <a:ext cx="4900611" cy="3992562"/>
          </a:xfrm>
          <a:prstGeom prst="rect">
            <a:avLst/>
          </a:prstGeom>
          <a:solidFill>
            <a:srgbClr val="EBEEF2"/>
          </a:solidFill>
          <a:ln cap="flat" cmpd="sng" w="10317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4" name="Shape 1644"/>
          <p:cNvSpPr txBox="1"/>
          <p:nvPr/>
        </p:nvSpPr>
        <p:spPr>
          <a:xfrm>
            <a:off x="2371725" y="1782761"/>
            <a:ext cx="4900611" cy="3992562"/>
          </a:xfrm>
          <a:prstGeom prst="rect">
            <a:avLst/>
          </a:prstGeom>
          <a:solidFill>
            <a:srgbClr val="EAECF1"/>
          </a:solidFill>
          <a:ln cap="flat" cmpd="sng" w="825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5" name="Shape 1645"/>
          <p:cNvSpPr txBox="1"/>
          <p:nvPr/>
        </p:nvSpPr>
        <p:spPr>
          <a:xfrm>
            <a:off x="2371725" y="1782761"/>
            <a:ext cx="4900611" cy="3992562"/>
          </a:xfrm>
          <a:prstGeom prst="rect">
            <a:avLst/>
          </a:prstGeom>
          <a:solidFill>
            <a:srgbClr val="E9EBF0"/>
          </a:solidFill>
          <a:ln cap="flat" cmpd="sng" w="6190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6" name="Shape 1646"/>
          <p:cNvSpPr txBox="1"/>
          <p:nvPr/>
        </p:nvSpPr>
        <p:spPr>
          <a:xfrm>
            <a:off x="2371725" y="1782761"/>
            <a:ext cx="4900611" cy="3992562"/>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7" name="Shape 1647"/>
          <p:cNvSpPr txBox="1"/>
          <p:nvPr/>
        </p:nvSpPr>
        <p:spPr>
          <a:xfrm>
            <a:off x="2371725" y="1782761"/>
            <a:ext cx="4900611" cy="3992562"/>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8" name="Shape 1648"/>
          <p:cNvSpPr txBox="1"/>
          <p:nvPr/>
        </p:nvSpPr>
        <p:spPr>
          <a:xfrm>
            <a:off x="2268536" y="1679575"/>
            <a:ext cx="4900611" cy="4014786"/>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49" name="Shape 1649"/>
          <p:cNvSpPr txBox="1"/>
          <p:nvPr/>
        </p:nvSpPr>
        <p:spPr>
          <a:xfrm>
            <a:off x="2755900" y="1141412"/>
            <a:ext cx="3951286"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(a) A Price Floor That Is Not Binding</a:t>
            </a:r>
          </a:p>
        </p:txBody>
      </p:sp>
      <p:sp>
        <p:nvSpPr>
          <p:cNvPr id="1650" name="Shape 1650"/>
          <p:cNvSpPr txBox="1"/>
          <p:nvPr/>
        </p:nvSpPr>
        <p:spPr>
          <a:xfrm>
            <a:off x="6000750" y="5753100"/>
            <a:ext cx="1298575"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p:txBody>
      </p:sp>
      <p:sp>
        <p:nvSpPr>
          <p:cNvPr id="1651" name="Shape 1651"/>
          <p:cNvSpPr txBox="1"/>
          <p:nvPr/>
        </p:nvSpPr>
        <p:spPr>
          <a:xfrm>
            <a:off x="6103937" y="6027737"/>
            <a:ext cx="1195386"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a:t>
            </a:r>
          </a:p>
        </p:txBody>
      </p:sp>
      <p:sp>
        <p:nvSpPr>
          <p:cNvPr id="1652" name="Shape 1652"/>
          <p:cNvSpPr txBox="1"/>
          <p:nvPr/>
        </p:nvSpPr>
        <p:spPr>
          <a:xfrm>
            <a:off x="6488112" y="6302375"/>
            <a:ext cx="796924"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Cones</a:t>
            </a:r>
          </a:p>
        </p:txBody>
      </p:sp>
      <p:sp>
        <p:nvSpPr>
          <p:cNvPr id="1653" name="Shape 1653"/>
          <p:cNvSpPr txBox="1"/>
          <p:nvPr/>
        </p:nvSpPr>
        <p:spPr>
          <a:xfrm>
            <a:off x="2041525" y="5759450"/>
            <a:ext cx="227012"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1654" name="Shape 1654"/>
          <p:cNvSpPr txBox="1"/>
          <p:nvPr/>
        </p:nvSpPr>
        <p:spPr>
          <a:xfrm>
            <a:off x="1360487" y="1628775"/>
            <a:ext cx="927100"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 of</a:t>
            </a:r>
          </a:p>
        </p:txBody>
      </p:sp>
      <p:sp>
        <p:nvSpPr>
          <p:cNvPr id="1655" name="Shape 1655"/>
          <p:cNvSpPr txBox="1"/>
          <p:nvPr/>
        </p:nvSpPr>
        <p:spPr>
          <a:xfrm>
            <a:off x="1100137" y="1903411"/>
            <a:ext cx="1195386"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a:t>
            </a:r>
          </a:p>
        </p:txBody>
      </p:sp>
      <p:sp>
        <p:nvSpPr>
          <p:cNvPr id="1656" name="Shape 1656"/>
          <p:cNvSpPr txBox="1"/>
          <p:nvPr/>
        </p:nvSpPr>
        <p:spPr>
          <a:xfrm>
            <a:off x="1614487" y="2179636"/>
            <a:ext cx="673099"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Cone</a:t>
            </a:r>
          </a:p>
        </p:txBody>
      </p:sp>
      <p:grpSp>
        <p:nvGrpSpPr>
          <p:cNvPr id="1657" name="Shape 1657"/>
          <p:cNvGrpSpPr/>
          <p:nvPr/>
        </p:nvGrpSpPr>
        <p:grpSpPr>
          <a:xfrm>
            <a:off x="4446587" y="6089650"/>
            <a:ext cx="1203324" cy="584199"/>
            <a:chOff x="4446587" y="6089650"/>
            <a:chExt cx="1203324" cy="584199"/>
          </a:xfrm>
        </p:grpSpPr>
        <p:sp>
          <p:nvSpPr>
            <p:cNvPr id="1658" name="Shape 1658"/>
            <p:cNvSpPr txBox="1"/>
            <p:nvPr/>
          </p:nvSpPr>
          <p:spPr>
            <a:xfrm>
              <a:off x="4446587" y="6089650"/>
              <a:ext cx="1203324"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a:t>
              </a:r>
            </a:p>
          </p:txBody>
        </p:sp>
        <p:sp>
          <p:nvSpPr>
            <p:cNvPr id="1659" name="Shape 1659"/>
            <p:cNvSpPr txBox="1"/>
            <p:nvPr/>
          </p:nvSpPr>
          <p:spPr>
            <a:xfrm>
              <a:off x="4605337" y="6364287"/>
              <a:ext cx="866774"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a:t>
              </a:r>
            </a:p>
          </p:txBody>
        </p:sp>
      </p:grpSp>
      <p:grpSp>
        <p:nvGrpSpPr>
          <p:cNvPr id="1660" name="Shape 1660"/>
          <p:cNvGrpSpPr/>
          <p:nvPr/>
        </p:nvGrpSpPr>
        <p:grpSpPr>
          <a:xfrm>
            <a:off x="2041525" y="3856037"/>
            <a:ext cx="4975224" cy="769936"/>
            <a:chOff x="2041525" y="3856037"/>
            <a:chExt cx="4975224" cy="769936"/>
          </a:xfrm>
        </p:grpSpPr>
        <p:cxnSp>
          <p:nvCxnSpPr>
            <p:cNvPr id="1661" name="Shape 1661"/>
            <p:cNvCxnSpPr/>
            <p:nvPr/>
          </p:nvCxnSpPr>
          <p:spPr>
            <a:xfrm flipH="1">
              <a:off x="2268536" y="4438650"/>
              <a:ext cx="4572000" cy="1587"/>
            </a:xfrm>
            <a:prstGeom prst="straightConnector1">
              <a:avLst/>
            </a:prstGeom>
            <a:noFill/>
            <a:ln cap="flat" cmpd="sng" w="61900">
              <a:solidFill>
                <a:srgbClr val="E17E26"/>
              </a:solidFill>
              <a:prstDash val="solid"/>
              <a:miter lim="8000"/>
              <a:headEnd len="med" w="med" type="none"/>
              <a:tailEnd len="med" w="med" type="none"/>
            </a:ln>
          </p:spPr>
        </p:cxnSp>
        <p:sp>
          <p:nvSpPr>
            <p:cNvPr id="1662" name="Shape 1662"/>
            <p:cNvSpPr txBox="1"/>
            <p:nvPr/>
          </p:nvSpPr>
          <p:spPr>
            <a:xfrm>
              <a:off x="2041525" y="4316412"/>
              <a:ext cx="227012"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a:t>
              </a:r>
            </a:p>
          </p:txBody>
        </p:sp>
        <p:sp>
          <p:nvSpPr>
            <p:cNvPr id="1663" name="Shape 1663"/>
            <p:cNvSpPr txBox="1"/>
            <p:nvPr/>
          </p:nvSpPr>
          <p:spPr>
            <a:xfrm>
              <a:off x="6405562" y="3856037"/>
              <a:ext cx="611187"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sp>
          <p:nvSpPr>
            <p:cNvPr id="1664" name="Shape 1664"/>
            <p:cNvSpPr txBox="1"/>
            <p:nvPr/>
          </p:nvSpPr>
          <p:spPr>
            <a:xfrm>
              <a:off x="6440487" y="4130675"/>
              <a:ext cx="528637"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floor</a:t>
              </a:r>
            </a:p>
          </p:txBody>
        </p:sp>
      </p:grpSp>
      <p:grpSp>
        <p:nvGrpSpPr>
          <p:cNvPr id="1665" name="Shape 1665"/>
          <p:cNvGrpSpPr/>
          <p:nvPr/>
        </p:nvGrpSpPr>
        <p:grpSpPr>
          <a:xfrm>
            <a:off x="1085850" y="2790825"/>
            <a:ext cx="1203324" cy="865187"/>
            <a:chOff x="1085850" y="2790825"/>
            <a:chExt cx="1203324" cy="865187"/>
          </a:xfrm>
        </p:grpSpPr>
        <p:cxnSp>
          <p:nvCxnSpPr>
            <p:cNvPr id="1666" name="Shape 1666"/>
            <p:cNvCxnSpPr/>
            <p:nvPr/>
          </p:nvCxnSpPr>
          <p:spPr>
            <a:xfrm>
              <a:off x="1651000" y="3305175"/>
              <a:ext cx="287337" cy="350837"/>
            </a:xfrm>
            <a:prstGeom prst="straightConnector1">
              <a:avLst/>
            </a:prstGeom>
            <a:noFill/>
            <a:ln cap="flat" cmpd="sng" w="20625">
              <a:solidFill>
                <a:srgbClr val="000000"/>
              </a:solidFill>
              <a:prstDash val="solid"/>
              <a:miter lim="8000"/>
              <a:headEnd len="med" w="med" type="none"/>
              <a:tailEnd len="med" w="med" type="none"/>
            </a:ln>
          </p:spPr>
        </p:cxnSp>
        <p:sp>
          <p:nvSpPr>
            <p:cNvPr id="1667" name="Shape 1667"/>
            <p:cNvSpPr txBox="1"/>
            <p:nvPr/>
          </p:nvSpPr>
          <p:spPr>
            <a:xfrm>
              <a:off x="1085850" y="2790825"/>
              <a:ext cx="1203324"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a:t>
              </a:r>
            </a:p>
          </p:txBody>
        </p:sp>
        <p:sp>
          <p:nvSpPr>
            <p:cNvPr id="1668" name="Shape 1668"/>
            <p:cNvSpPr txBox="1"/>
            <p:nvPr/>
          </p:nvSpPr>
          <p:spPr>
            <a:xfrm>
              <a:off x="1395412" y="3065461"/>
              <a:ext cx="584200"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grpSp>
      <p:grpSp>
        <p:nvGrpSpPr>
          <p:cNvPr id="1669" name="Shape 1669"/>
          <p:cNvGrpSpPr/>
          <p:nvPr/>
        </p:nvGrpSpPr>
        <p:grpSpPr>
          <a:xfrm>
            <a:off x="3792537" y="2420936"/>
            <a:ext cx="3444874" cy="3005136"/>
            <a:chOff x="3792537" y="2420936"/>
            <a:chExt cx="3444874" cy="3005136"/>
          </a:xfrm>
        </p:grpSpPr>
        <p:cxnSp>
          <p:nvCxnSpPr>
            <p:cNvPr id="1670" name="Shape 1670"/>
            <p:cNvCxnSpPr/>
            <p:nvPr/>
          </p:nvCxnSpPr>
          <p:spPr>
            <a:xfrm>
              <a:off x="3792537" y="2420936"/>
              <a:ext cx="2573337" cy="3005136"/>
            </a:xfrm>
            <a:prstGeom prst="straightConnector1">
              <a:avLst/>
            </a:prstGeom>
            <a:noFill/>
            <a:ln cap="flat" cmpd="sng" w="61900">
              <a:solidFill>
                <a:srgbClr val="004C9F"/>
              </a:solidFill>
              <a:prstDash val="solid"/>
              <a:miter lim="8000"/>
              <a:headEnd len="med" w="med" type="none"/>
              <a:tailEnd len="med" w="med" type="none"/>
            </a:ln>
          </p:spPr>
        </p:cxnSp>
        <p:sp>
          <p:nvSpPr>
            <p:cNvPr id="1671" name="Shape 1671"/>
            <p:cNvSpPr txBox="1"/>
            <p:nvPr/>
          </p:nvSpPr>
          <p:spPr>
            <a:xfrm>
              <a:off x="6302375" y="5064125"/>
              <a:ext cx="935037"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nvGrpSpPr>
          <p:cNvPr id="1672" name="Shape 1672"/>
          <p:cNvGrpSpPr/>
          <p:nvPr/>
        </p:nvGrpSpPr>
        <p:grpSpPr>
          <a:xfrm>
            <a:off x="3606800" y="2103436"/>
            <a:ext cx="3100386" cy="3302000"/>
            <a:chOff x="3606800" y="2103436"/>
            <a:chExt cx="3100386" cy="3302000"/>
          </a:xfrm>
        </p:grpSpPr>
        <p:cxnSp>
          <p:nvCxnSpPr>
            <p:cNvPr id="1673" name="Shape 1673"/>
            <p:cNvCxnSpPr/>
            <p:nvPr/>
          </p:nvCxnSpPr>
          <p:spPr>
            <a:xfrm flipH="1" rot="10800000">
              <a:off x="3606800" y="2400300"/>
              <a:ext cx="2616200" cy="3005136"/>
            </a:xfrm>
            <a:prstGeom prst="straightConnector1">
              <a:avLst/>
            </a:prstGeom>
            <a:noFill/>
            <a:ln cap="flat" cmpd="sng" w="61900">
              <a:solidFill>
                <a:srgbClr val="004C9F"/>
              </a:solidFill>
              <a:prstDash val="solid"/>
              <a:miter lim="8000"/>
              <a:headEnd len="med" w="med" type="none"/>
              <a:tailEnd len="med" w="med" type="none"/>
            </a:ln>
          </p:spPr>
        </p:cxnSp>
        <p:sp>
          <p:nvSpPr>
            <p:cNvPr id="1674" name="Shape 1674"/>
            <p:cNvSpPr txBox="1"/>
            <p:nvPr/>
          </p:nvSpPr>
          <p:spPr>
            <a:xfrm>
              <a:off x="5930900" y="2103436"/>
              <a:ext cx="776286"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grpSp>
        <p:nvGrpSpPr>
          <p:cNvPr id="1675" name="Shape 1675"/>
          <p:cNvGrpSpPr/>
          <p:nvPr/>
        </p:nvGrpSpPr>
        <p:grpSpPr>
          <a:xfrm>
            <a:off x="1917700" y="3703637"/>
            <a:ext cx="3360736" cy="2365374"/>
            <a:chOff x="1917700" y="3703637"/>
            <a:chExt cx="3360736" cy="2365374"/>
          </a:xfrm>
        </p:grpSpPr>
        <p:grpSp>
          <p:nvGrpSpPr>
            <p:cNvPr id="1676" name="Shape 1676"/>
            <p:cNvGrpSpPr/>
            <p:nvPr/>
          </p:nvGrpSpPr>
          <p:grpSpPr>
            <a:xfrm>
              <a:off x="2268536" y="3738562"/>
              <a:ext cx="2800350" cy="1935161"/>
              <a:chOff x="2268536" y="3738562"/>
              <a:chExt cx="2800350" cy="1935161"/>
            </a:xfrm>
          </p:grpSpPr>
          <p:sp>
            <p:nvSpPr>
              <p:cNvPr id="1677" name="Shape 1677"/>
              <p:cNvSpPr/>
              <p:nvPr/>
            </p:nvSpPr>
            <p:spPr>
              <a:xfrm>
                <a:off x="2268536" y="3821112"/>
                <a:ext cx="2717799" cy="1852611"/>
              </a:xfrm>
              <a:custGeom>
                <a:pathLst>
                  <a:path extrusionOk="0" h="120000" w="120000">
                    <a:moveTo>
                      <a:pt x="120000" y="120000"/>
                    </a:moveTo>
                    <a:lnTo>
                      <a:pt x="120000" y="0"/>
                    </a:lnTo>
                    <a:lnTo>
                      <a:pt x="0" y="0"/>
                    </a:lnTo>
                  </a:path>
                </a:pathLst>
              </a:custGeom>
              <a:noFill/>
              <a:ln cap="flat" cmpd="sng" w="206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78" name="Shape 1678"/>
              <p:cNvSpPr/>
              <p:nvPr/>
            </p:nvSpPr>
            <p:spPr>
              <a:xfrm>
                <a:off x="4924425" y="3738562"/>
                <a:ext cx="144462" cy="142875"/>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sp>
          <p:nvSpPr>
            <p:cNvPr id="1679" name="Shape 1679"/>
            <p:cNvSpPr txBox="1"/>
            <p:nvPr/>
          </p:nvSpPr>
          <p:spPr>
            <a:xfrm>
              <a:off x="1917700" y="3703637"/>
              <a:ext cx="350837"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a:t>
              </a:r>
            </a:p>
          </p:txBody>
        </p:sp>
        <p:sp>
          <p:nvSpPr>
            <p:cNvPr id="1680" name="Shape 1680"/>
            <p:cNvSpPr txBox="1"/>
            <p:nvPr/>
          </p:nvSpPr>
          <p:spPr>
            <a:xfrm>
              <a:off x="4803775" y="5759450"/>
              <a:ext cx="474661" cy="309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sp>
        <p:nvSpPr>
          <p:cNvPr id="1681" name="Shape 1681"/>
          <p:cNvSpPr/>
          <p:nvPr/>
        </p:nvSpPr>
        <p:spPr>
          <a:xfrm>
            <a:off x="2268536" y="1679575"/>
            <a:ext cx="4900611" cy="4014786"/>
          </a:xfrm>
          <a:custGeom>
            <a:pathLst>
              <a:path extrusionOk="0" h="120000" w="120000">
                <a:moveTo>
                  <a:pt x="0" y="0"/>
                </a:moveTo>
                <a:lnTo>
                  <a:pt x="0" y="120000"/>
                </a:lnTo>
                <a:lnTo>
                  <a:pt x="119999"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82" name="Shape 1682"/>
          <p:cNvSpPr txBox="1"/>
          <p:nvPr/>
        </p:nvSpPr>
        <p:spPr>
          <a:xfrm>
            <a:off x="6792911" y="1117600"/>
            <a:ext cx="2147887" cy="2289174"/>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accent2"/>
              </a:buClr>
              <a:buSzPct val="25000"/>
              <a:buFont typeface="Arial"/>
              <a:buNone/>
            </a:pPr>
            <a:r>
              <a:rPr b="0" i="0" lang="en-US" sz="1800" u="none">
                <a:solidFill>
                  <a:schemeClr val="accent2"/>
                </a:solidFill>
                <a:latin typeface="Arial"/>
                <a:ea typeface="Arial"/>
                <a:cs typeface="Arial"/>
                <a:sym typeface="Arial"/>
              </a:rPr>
              <a:t>The government says that ice-cream cones must sell for at least $2; this legislation is ineffective at the current market price.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500"/>
                                  </p:stCondLst>
                                  <p:childTnLst>
                                    <p:set>
                                      <p:cBhvr>
                                        <p:cTn dur="1" fill="hold">
                                          <p:stCondLst>
                                            <p:cond delay="0"/>
                                          </p:stCondLst>
                                        </p:cTn>
                                        <p:tgtEl>
                                          <p:spTgt spid="1682"/>
                                        </p:tgtEl>
                                        <p:attrNameLst>
                                          <p:attrName>style.visibility</p:attrName>
                                        </p:attrNameLst>
                                      </p:cBhvr>
                                      <p:to>
                                        <p:strVal val="visible"/>
                                      </p:to>
                                    </p:set>
                                    <p:anim calcmode="lin" valueType="num">
                                      <p:cBhvr additive="base">
                                        <p:cTn dur="500"/>
                                        <p:tgtEl>
                                          <p:spTgt spid="16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6" name="Shape 1686"/>
        <p:cNvGrpSpPr/>
        <p:nvPr/>
      </p:nvGrpSpPr>
      <p:grpSpPr>
        <a:xfrm>
          <a:off x="0" y="0"/>
          <a:ext cx="0" cy="0"/>
          <a:chOff x="0" y="0"/>
          <a:chExt cx="0" cy="0"/>
        </a:xfrm>
      </p:grpSpPr>
      <p:sp>
        <p:nvSpPr>
          <p:cNvPr id="1687" name="Shape 1687"/>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4 A Market with a Price Floor</a:t>
            </a:r>
          </a:p>
        </p:txBody>
      </p:sp>
      <p:sp>
        <p:nvSpPr>
          <p:cNvPr id="1688" name="Shape 1688"/>
          <p:cNvSpPr txBox="1"/>
          <p:nvPr/>
        </p:nvSpPr>
        <p:spPr>
          <a:xfrm>
            <a:off x="2582861" y="1782761"/>
            <a:ext cx="4902200" cy="3992562"/>
          </a:xfrm>
          <a:prstGeom prst="rect">
            <a:avLst/>
          </a:prstGeom>
          <a:solidFill>
            <a:srgbClr val="F3F6F9"/>
          </a:solidFill>
          <a:ln cap="flat" cmpd="sng" w="22700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89" name="Shape 1689"/>
          <p:cNvSpPr txBox="1"/>
          <p:nvPr/>
        </p:nvSpPr>
        <p:spPr>
          <a:xfrm>
            <a:off x="2582861" y="1782761"/>
            <a:ext cx="4902200" cy="3992562"/>
          </a:xfrm>
          <a:prstGeom prst="rect">
            <a:avLst/>
          </a:prstGeom>
          <a:solidFill>
            <a:srgbClr val="F2F4F8"/>
          </a:solidFill>
          <a:ln cap="flat" cmpd="sng" w="20637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0" name="Shape 1690"/>
          <p:cNvSpPr txBox="1"/>
          <p:nvPr/>
        </p:nvSpPr>
        <p:spPr>
          <a:xfrm>
            <a:off x="2582861" y="1782761"/>
            <a:ext cx="4902200" cy="3992562"/>
          </a:xfrm>
          <a:prstGeom prst="rect">
            <a:avLst/>
          </a:prstGeom>
          <a:solidFill>
            <a:srgbClr val="F1F4F7"/>
          </a:solidFill>
          <a:ln cap="flat" cmpd="sng" w="18572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1" name="Shape 1691"/>
          <p:cNvSpPr txBox="1"/>
          <p:nvPr/>
        </p:nvSpPr>
        <p:spPr>
          <a:xfrm>
            <a:off x="2582861" y="1782761"/>
            <a:ext cx="4902200" cy="3992562"/>
          </a:xfrm>
          <a:prstGeom prst="rect">
            <a:avLst/>
          </a:prstGeom>
          <a:solidFill>
            <a:srgbClr val="F0F2F5"/>
          </a:solidFill>
          <a:ln cap="flat" cmpd="sng" w="16510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2" name="Shape 1692"/>
          <p:cNvSpPr txBox="1"/>
          <p:nvPr/>
        </p:nvSpPr>
        <p:spPr>
          <a:xfrm>
            <a:off x="2582861" y="1782761"/>
            <a:ext cx="4902200" cy="3992562"/>
          </a:xfrm>
          <a:prstGeom prst="rect">
            <a:avLst/>
          </a:prstGeom>
          <a:solidFill>
            <a:srgbClr val="EEF1F4"/>
          </a:solidFill>
          <a:ln cap="flat" cmpd="sng" w="14445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3" name="Shape 1693"/>
          <p:cNvSpPr txBox="1"/>
          <p:nvPr/>
        </p:nvSpPr>
        <p:spPr>
          <a:xfrm>
            <a:off x="2582861" y="1782761"/>
            <a:ext cx="4902200" cy="3992562"/>
          </a:xfrm>
          <a:prstGeom prst="rect">
            <a:avLst/>
          </a:prstGeom>
          <a:solidFill>
            <a:srgbClr val="EDEFF3"/>
          </a:solidFill>
          <a:ln cap="flat" cmpd="sng" w="12382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4" name="Shape 1694"/>
          <p:cNvSpPr txBox="1"/>
          <p:nvPr/>
        </p:nvSpPr>
        <p:spPr>
          <a:xfrm>
            <a:off x="2582861" y="1782761"/>
            <a:ext cx="4902200" cy="3992562"/>
          </a:xfrm>
          <a:prstGeom prst="rect">
            <a:avLst/>
          </a:prstGeom>
          <a:solidFill>
            <a:srgbClr val="EBEEF2"/>
          </a:solidFill>
          <a:ln cap="flat" cmpd="sng" w="10317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5" name="Shape 1695"/>
          <p:cNvSpPr txBox="1"/>
          <p:nvPr/>
        </p:nvSpPr>
        <p:spPr>
          <a:xfrm>
            <a:off x="2582861" y="1782761"/>
            <a:ext cx="4902200" cy="3992562"/>
          </a:xfrm>
          <a:prstGeom prst="rect">
            <a:avLst/>
          </a:prstGeom>
          <a:solidFill>
            <a:srgbClr val="EAECF1"/>
          </a:solidFill>
          <a:ln cap="flat" cmpd="sng" w="825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6" name="Shape 1696"/>
          <p:cNvSpPr txBox="1"/>
          <p:nvPr/>
        </p:nvSpPr>
        <p:spPr>
          <a:xfrm>
            <a:off x="2582861" y="1782761"/>
            <a:ext cx="4902200" cy="3992562"/>
          </a:xfrm>
          <a:prstGeom prst="rect">
            <a:avLst/>
          </a:prstGeom>
          <a:solidFill>
            <a:srgbClr val="E9EBF0"/>
          </a:solidFill>
          <a:ln cap="flat" cmpd="sng" w="6190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7" name="Shape 1697"/>
          <p:cNvSpPr txBox="1"/>
          <p:nvPr/>
        </p:nvSpPr>
        <p:spPr>
          <a:xfrm>
            <a:off x="2582861" y="1782761"/>
            <a:ext cx="4902200" cy="3992562"/>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8" name="Shape 1698"/>
          <p:cNvSpPr txBox="1"/>
          <p:nvPr/>
        </p:nvSpPr>
        <p:spPr>
          <a:xfrm>
            <a:off x="2582861" y="1782761"/>
            <a:ext cx="4902200" cy="3992562"/>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699" name="Shape 1699"/>
          <p:cNvSpPr txBox="1"/>
          <p:nvPr/>
        </p:nvSpPr>
        <p:spPr>
          <a:xfrm>
            <a:off x="2479675" y="1679575"/>
            <a:ext cx="4902200" cy="4014786"/>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00" name="Shape 1700"/>
          <p:cNvSpPr txBox="1"/>
          <p:nvPr/>
        </p:nvSpPr>
        <p:spPr>
          <a:xfrm>
            <a:off x="3209925" y="1141412"/>
            <a:ext cx="33019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(b) A Price Floor That Is Binding</a:t>
            </a:r>
          </a:p>
        </p:txBody>
      </p:sp>
      <p:sp>
        <p:nvSpPr>
          <p:cNvPr id="1701" name="Shape 1701"/>
          <p:cNvSpPr txBox="1"/>
          <p:nvPr/>
        </p:nvSpPr>
        <p:spPr>
          <a:xfrm>
            <a:off x="6226175" y="5753100"/>
            <a:ext cx="11398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p:txBody>
      </p:sp>
      <p:sp>
        <p:nvSpPr>
          <p:cNvPr id="1702" name="Shape 1702"/>
          <p:cNvSpPr txBox="1"/>
          <p:nvPr/>
        </p:nvSpPr>
        <p:spPr>
          <a:xfrm>
            <a:off x="6323012" y="6027737"/>
            <a:ext cx="10461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a:t>
            </a:r>
          </a:p>
        </p:txBody>
      </p:sp>
      <p:sp>
        <p:nvSpPr>
          <p:cNvPr id="1703" name="Shape 1703"/>
          <p:cNvSpPr txBox="1"/>
          <p:nvPr/>
        </p:nvSpPr>
        <p:spPr>
          <a:xfrm>
            <a:off x="6715125" y="6302375"/>
            <a:ext cx="66040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Cones</a:t>
            </a:r>
          </a:p>
        </p:txBody>
      </p:sp>
      <p:sp>
        <p:nvSpPr>
          <p:cNvPr id="1704" name="Shape 1704"/>
          <p:cNvSpPr txBox="1"/>
          <p:nvPr/>
        </p:nvSpPr>
        <p:spPr>
          <a:xfrm>
            <a:off x="2260600" y="5759450"/>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1705" name="Shape 1705"/>
          <p:cNvSpPr txBox="1"/>
          <p:nvPr/>
        </p:nvSpPr>
        <p:spPr>
          <a:xfrm>
            <a:off x="1581150" y="1628775"/>
            <a:ext cx="7937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 of</a:t>
            </a:r>
          </a:p>
        </p:txBody>
      </p:sp>
      <p:sp>
        <p:nvSpPr>
          <p:cNvPr id="1706" name="Shape 1706"/>
          <p:cNvSpPr txBox="1"/>
          <p:nvPr/>
        </p:nvSpPr>
        <p:spPr>
          <a:xfrm>
            <a:off x="1319212" y="1903411"/>
            <a:ext cx="1046162"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a:t>
            </a:r>
          </a:p>
        </p:txBody>
      </p:sp>
      <p:sp>
        <p:nvSpPr>
          <p:cNvPr id="1707" name="Shape 1707"/>
          <p:cNvSpPr txBox="1"/>
          <p:nvPr/>
        </p:nvSpPr>
        <p:spPr>
          <a:xfrm>
            <a:off x="1835150" y="2179636"/>
            <a:ext cx="5397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Cone</a:t>
            </a:r>
          </a:p>
        </p:txBody>
      </p:sp>
      <p:grpSp>
        <p:nvGrpSpPr>
          <p:cNvPr id="1708" name="Shape 1708"/>
          <p:cNvGrpSpPr/>
          <p:nvPr/>
        </p:nvGrpSpPr>
        <p:grpSpPr>
          <a:xfrm>
            <a:off x="4003675" y="2420936"/>
            <a:ext cx="3328986" cy="3005136"/>
            <a:chOff x="4003675" y="2420936"/>
            <a:chExt cx="3328986" cy="3005136"/>
          </a:xfrm>
        </p:grpSpPr>
        <p:cxnSp>
          <p:nvCxnSpPr>
            <p:cNvPr id="1709" name="Shape 1709"/>
            <p:cNvCxnSpPr/>
            <p:nvPr/>
          </p:nvCxnSpPr>
          <p:spPr>
            <a:xfrm>
              <a:off x="4003675" y="2420936"/>
              <a:ext cx="2574924" cy="3005136"/>
            </a:xfrm>
            <a:prstGeom prst="straightConnector1">
              <a:avLst/>
            </a:prstGeom>
            <a:noFill/>
            <a:ln cap="flat" cmpd="sng" w="61900">
              <a:solidFill>
                <a:srgbClr val="004C9F"/>
              </a:solidFill>
              <a:prstDash val="solid"/>
              <a:miter lim="8000"/>
              <a:headEnd len="med" w="med" type="none"/>
              <a:tailEnd len="med" w="med" type="none"/>
            </a:ln>
          </p:spPr>
        </p:cxnSp>
        <p:sp>
          <p:nvSpPr>
            <p:cNvPr id="1710" name="Shape 1710"/>
            <p:cNvSpPr txBox="1"/>
            <p:nvPr/>
          </p:nvSpPr>
          <p:spPr>
            <a:xfrm>
              <a:off x="6515100" y="5064125"/>
              <a:ext cx="8175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nvGrpSpPr>
          <p:cNvPr id="1711" name="Shape 1711"/>
          <p:cNvGrpSpPr/>
          <p:nvPr/>
        </p:nvGrpSpPr>
        <p:grpSpPr>
          <a:xfrm>
            <a:off x="3819525" y="2103436"/>
            <a:ext cx="2986087" cy="3302000"/>
            <a:chOff x="3819525" y="2103436"/>
            <a:chExt cx="2986087" cy="3302000"/>
          </a:xfrm>
        </p:grpSpPr>
        <p:cxnSp>
          <p:nvCxnSpPr>
            <p:cNvPr id="1712" name="Shape 1712"/>
            <p:cNvCxnSpPr/>
            <p:nvPr/>
          </p:nvCxnSpPr>
          <p:spPr>
            <a:xfrm flipH="1" rot="10800000">
              <a:off x="3819525" y="2400300"/>
              <a:ext cx="2614611" cy="3005136"/>
            </a:xfrm>
            <a:prstGeom prst="straightConnector1">
              <a:avLst/>
            </a:prstGeom>
            <a:noFill/>
            <a:ln cap="flat" cmpd="sng" w="61900">
              <a:solidFill>
                <a:srgbClr val="004C9F"/>
              </a:solidFill>
              <a:prstDash val="solid"/>
              <a:miter lim="8000"/>
              <a:headEnd len="med" w="med" type="none"/>
              <a:tailEnd len="med" w="med" type="none"/>
            </a:ln>
          </p:spPr>
        </p:cxnSp>
        <p:sp>
          <p:nvSpPr>
            <p:cNvPr id="1713" name="Shape 1713"/>
            <p:cNvSpPr txBox="1"/>
            <p:nvPr/>
          </p:nvSpPr>
          <p:spPr>
            <a:xfrm>
              <a:off x="6143625" y="2103436"/>
              <a:ext cx="661987"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grpSp>
        <p:nvGrpSpPr>
          <p:cNvPr id="1714" name="Shape 1714"/>
          <p:cNvGrpSpPr/>
          <p:nvPr/>
        </p:nvGrpSpPr>
        <p:grpSpPr>
          <a:xfrm>
            <a:off x="2136775" y="3044825"/>
            <a:ext cx="4953000" cy="739774"/>
            <a:chOff x="2136775" y="3044825"/>
            <a:chExt cx="4953000" cy="739774"/>
          </a:xfrm>
        </p:grpSpPr>
        <p:cxnSp>
          <p:nvCxnSpPr>
            <p:cNvPr id="1715" name="Shape 1715"/>
            <p:cNvCxnSpPr/>
            <p:nvPr/>
          </p:nvCxnSpPr>
          <p:spPr>
            <a:xfrm flipH="1">
              <a:off x="2479674" y="3182936"/>
              <a:ext cx="4572000" cy="1587"/>
            </a:xfrm>
            <a:prstGeom prst="straightConnector1">
              <a:avLst/>
            </a:prstGeom>
            <a:noFill/>
            <a:ln cap="flat" cmpd="sng" w="61900">
              <a:solidFill>
                <a:srgbClr val="E17E26"/>
              </a:solidFill>
              <a:prstDash val="solid"/>
              <a:miter lim="8000"/>
              <a:headEnd len="med" w="med" type="none"/>
              <a:tailEnd len="med" w="med" type="none"/>
            </a:ln>
          </p:spPr>
        </p:cxnSp>
        <p:sp>
          <p:nvSpPr>
            <p:cNvPr id="1716" name="Shape 1716"/>
            <p:cNvSpPr txBox="1"/>
            <p:nvPr/>
          </p:nvSpPr>
          <p:spPr>
            <a:xfrm>
              <a:off x="2136775" y="3044825"/>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$4</a:t>
              </a:r>
            </a:p>
          </p:txBody>
        </p:sp>
        <p:sp>
          <p:nvSpPr>
            <p:cNvPr id="1717" name="Shape 1717"/>
            <p:cNvSpPr txBox="1"/>
            <p:nvPr/>
          </p:nvSpPr>
          <p:spPr>
            <a:xfrm>
              <a:off x="6597650" y="3251200"/>
              <a:ext cx="4921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sp>
          <p:nvSpPr>
            <p:cNvPr id="1718" name="Shape 1718"/>
            <p:cNvSpPr txBox="1"/>
            <p:nvPr/>
          </p:nvSpPr>
          <p:spPr>
            <a:xfrm>
              <a:off x="6632575" y="3525837"/>
              <a:ext cx="420687"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floor</a:t>
              </a:r>
            </a:p>
          </p:txBody>
        </p:sp>
      </p:grpSp>
      <p:grpSp>
        <p:nvGrpSpPr>
          <p:cNvPr id="1719" name="Shape 1719"/>
          <p:cNvGrpSpPr/>
          <p:nvPr/>
        </p:nvGrpSpPr>
        <p:grpSpPr>
          <a:xfrm>
            <a:off x="4541837" y="3121025"/>
            <a:ext cx="241299" cy="2897187"/>
            <a:chOff x="4541837" y="3121025"/>
            <a:chExt cx="241299" cy="2897187"/>
          </a:xfrm>
        </p:grpSpPr>
        <p:cxnSp>
          <p:nvCxnSpPr>
            <p:cNvPr id="1720" name="Shape 1720"/>
            <p:cNvCxnSpPr/>
            <p:nvPr/>
          </p:nvCxnSpPr>
          <p:spPr>
            <a:xfrm flipH="1" rot="10800000">
              <a:off x="4662487" y="3182936"/>
              <a:ext cx="1587" cy="2490787"/>
            </a:xfrm>
            <a:prstGeom prst="straightConnector1">
              <a:avLst/>
            </a:prstGeom>
            <a:noFill/>
            <a:ln cap="flat" cmpd="sng" w="20625">
              <a:solidFill>
                <a:schemeClr val="dk1"/>
              </a:solidFill>
              <a:prstDash val="solid"/>
              <a:miter lim="8000"/>
              <a:headEnd len="med" w="med" type="none"/>
              <a:tailEnd len="med" w="med" type="none"/>
            </a:ln>
          </p:spPr>
        </p:cxnSp>
        <p:sp>
          <p:nvSpPr>
            <p:cNvPr id="1721" name="Shape 1721"/>
            <p:cNvSpPr/>
            <p:nvPr/>
          </p:nvSpPr>
          <p:spPr>
            <a:xfrm>
              <a:off x="4602162" y="3121025"/>
              <a:ext cx="136524"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22" name="Shape 1722"/>
            <p:cNvSpPr txBox="1"/>
            <p:nvPr/>
          </p:nvSpPr>
          <p:spPr>
            <a:xfrm>
              <a:off x="4541837" y="5759450"/>
              <a:ext cx="24129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80</a:t>
              </a:r>
            </a:p>
          </p:txBody>
        </p:sp>
      </p:grpSp>
      <p:grpSp>
        <p:nvGrpSpPr>
          <p:cNvPr id="1723" name="Shape 1723"/>
          <p:cNvGrpSpPr/>
          <p:nvPr/>
        </p:nvGrpSpPr>
        <p:grpSpPr>
          <a:xfrm>
            <a:off x="4130675" y="6089650"/>
            <a:ext cx="1023936" cy="533399"/>
            <a:chOff x="4130675" y="6089650"/>
            <a:chExt cx="1023936" cy="533399"/>
          </a:xfrm>
        </p:grpSpPr>
        <p:sp>
          <p:nvSpPr>
            <p:cNvPr id="1724" name="Shape 1724"/>
            <p:cNvSpPr txBox="1"/>
            <p:nvPr/>
          </p:nvSpPr>
          <p:spPr>
            <a:xfrm>
              <a:off x="4240212" y="6089650"/>
              <a:ext cx="8064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a:t>
              </a:r>
            </a:p>
          </p:txBody>
        </p:sp>
        <p:sp>
          <p:nvSpPr>
            <p:cNvPr id="1725" name="Shape 1725"/>
            <p:cNvSpPr txBox="1"/>
            <p:nvPr/>
          </p:nvSpPr>
          <p:spPr>
            <a:xfrm>
              <a:off x="4130675" y="6364287"/>
              <a:ext cx="102393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demanded</a:t>
              </a:r>
            </a:p>
          </p:txBody>
        </p:sp>
      </p:grpSp>
      <p:grpSp>
        <p:nvGrpSpPr>
          <p:cNvPr id="1726" name="Shape 1726"/>
          <p:cNvGrpSpPr/>
          <p:nvPr/>
        </p:nvGrpSpPr>
        <p:grpSpPr>
          <a:xfrm>
            <a:off x="5573712" y="3121025"/>
            <a:ext cx="361950" cy="2897187"/>
            <a:chOff x="5573712" y="3121025"/>
            <a:chExt cx="361950" cy="2897187"/>
          </a:xfrm>
        </p:grpSpPr>
        <p:cxnSp>
          <p:nvCxnSpPr>
            <p:cNvPr id="1727" name="Shape 1727"/>
            <p:cNvCxnSpPr/>
            <p:nvPr/>
          </p:nvCxnSpPr>
          <p:spPr>
            <a:xfrm flipH="1" rot="10800000">
              <a:off x="5754687" y="3182936"/>
              <a:ext cx="1587" cy="2490787"/>
            </a:xfrm>
            <a:prstGeom prst="straightConnector1">
              <a:avLst/>
            </a:prstGeom>
            <a:noFill/>
            <a:ln cap="flat" cmpd="sng" w="20625">
              <a:solidFill>
                <a:schemeClr val="dk1"/>
              </a:solidFill>
              <a:prstDash val="solid"/>
              <a:miter lim="8000"/>
              <a:headEnd len="med" w="med" type="none"/>
              <a:tailEnd len="med" w="med" type="none"/>
            </a:ln>
          </p:spPr>
        </p:cxnSp>
        <p:sp>
          <p:nvSpPr>
            <p:cNvPr id="1728" name="Shape 1728"/>
            <p:cNvSpPr/>
            <p:nvPr/>
          </p:nvSpPr>
          <p:spPr>
            <a:xfrm>
              <a:off x="5672137" y="3121025"/>
              <a:ext cx="136524"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29" name="Shape 1729"/>
            <p:cNvSpPr txBox="1"/>
            <p:nvPr/>
          </p:nvSpPr>
          <p:spPr>
            <a:xfrm>
              <a:off x="5573712" y="5759450"/>
              <a:ext cx="3619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120</a:t>
              </a:r>
            </a:p>
          </p:txBody>
        </p:sp>
      </p:grpSp>
      <p:grpSp>
        <p:nvGrpSpPr>
          <p:cNvPr id="1730" name="Shape 1730"/>
          <p:cNvGrpSpPr/>
          <p:nvPr/>
        </p:nvGrpSpPr>
        <p:grpSpPr>
          <a:xfrm>
            <a:off x="5353050" y="6089650"/>
            <a:ext cx="806450" cy="533399"/>
            <a:chOff x="5353050" y="6089650"/>
            <a:chExt cx="806450" cy="533399"/>
          </a:xfrm>
        </p:grpSpPr>
        <p:sp>
          <p:nvSpPr>
            <p:cNvPr id="1731" name="Shape 1731"/>
            <p:cNvSpPr txBox="1"/>
            <p:nvPr/>
          </p:nvSpPr>
          <p:spPr>
            <a:xfrm>
              <a:off x="5353050" y="6089650"/>
              <a:ext cx="8064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a:t>
              </a:r>
            </a:p>
          </p:txBody>
        </p:sp>
        <p:sp>
          <p:nvSpPr>
            <p:cNvPr id="1732" name="Shape 1732"/>
            <p:cNvSpPr txBox="1"/>
            <p:nvPr/>
          </p:nvSpPr>
          <p:spPr>
            <a:xfrm>
              <a:off x="5353050" y="6364287"/>
              <a:ext cx="8064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supplied</a:t>
              </a:r>
            </a:p>
          </p:txBody>
        </p:sp>
      </p:grpSp>
      <p:grpSp>
        <p:nvGrpSpPr>
          <p:cNvPr id="1733" name="Shape 1733"/>
          <p:cNvGrpSpPr/>
          <p:nvPr/>
        </p:nvGrpSpPr>
        <p:grpSpPr>
          <a:xfrm>
            <a:off x="1304925" y="3922712"/>
            <a:ext cx="1068386" cy="892174"/>
            <a:chOff x="1304925" y="3922712"/>
            <a:chExt cx="1068386" cy="892174"/>
          </a:xfrm>
        </p:grpSpPr>
        <p:cxnSp>
          <p:nvCxnSpPr>
            <p:cNvPr id="1734" name="Shape 1734"/>
            <p:cNvCxnSpPr/>
            <p:nvPr/>
          </p:nvCxnSpPr>
          <p:spPr>
            <a:xfrm flipH="1">
              <a:off x="1924049" y="3922712"/>
              <a:ext cx="330200" cy="309561"/>
            </a:xfrm>
            <a:prstGeom prst="straightConnector1">
              <a:avLst/>
            </a:prstGeom>
            <a:noFill/>
            <a:ln cap="flat" cmpd="sng" w="20625">
              <a:solidFill>
                <a:srgbClr val="000000"/>
              </a:solidFill>
              <a:prstDash val="solid"/>
              <a:miter lim="8000"/>
              <a:headEnd len="med" w="med" type="none"/>
              <a:tailEnd len="med" w="med" type="none"/>
            </a:ln>
          </p:spPr>
        </p:cxnSp>
        <p:sp>
          <p:nvSpPr>
            <p:cNvPr id="1735" name="Shape 1735"/>
            <p:cNvSpPr txBox="1"/>
            <p:nvPr/>
          </p:nvSpPr>
          <p:spPr>
            <a:xfrm>
              <a:off x="1304925" y="4281487"/>
              <a:ext cx="1068386"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a:t>
              </a:r>
            </a:p>
          </p:txBody>
        </p:sp>
        <p:sp>
          <p:nvSpPr>
            <p:cNvPr id="1736" name="Shape 1736"/>
            <p:cNvSpPr txBox="1"/>
            <p:nvPr/>
          </p:nvSpPr>
          <p:spPr>
            <a:xfrm>
              <a:off x="1608137" y="4556125"/>
              <a:ext cx="46831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grpSp>
      <p:grpSp>
        <p:nvGrpSpPr>
          <p:cNvPr id="1737" name="Shape 1737"/>
          <p:cNvGrpSpPr/>
          <p:nvPr/>
        </p:nvGrpSpPr>
        <p:grpSpPr>
          <a:xfrm>
            <a:off x="4683125" y="2652711"/>
            <a:ext cx="1030286" cy="427038"/>
            <a:chOff x="4683125" y="2652711"/>
            <a:chExt cx="1030286" cy="427038"/>
          </a:xfrm>
        </p:grpSpPr>
        <p:sp>
          <p:nvSpPr>
            <p:cNvPr id="1738" name="Shape 1738"/>
            <p:cNvSpPr/>
            <p:nvPr/>
          </p:nvSpPr>
          <p:spPr>
            <a:xfrm>
              <a:off x="4683125" y="2955925"/>
              <a:ext cx="1030286" cy="123824"/>
            </a:xfrm>
            <a:custGeom>
              <a:pathLst>
                <a:path extrusionOk="0" h="120000" w="120000">
                  <a:moveTo>
                    <a:pt x="120000" y="120000"/>
                  </a:moveTo>
                  <a:cubicBezTo>
                    <a:pt x="120000" y="80000"/>
                    <a:pt x="112800" y="60000"/>
                    <a:pt x="110400" y="60000"/>
                  </a:cubicBezTo>
                  <a:cubicBezTo>
                    <a:pt x="67200" y="60000"/>
                    <a:pt x="67200" y="60000"/>
                    <a:pt x="67200" y="60000"/>
                  </a:cubicBezTo>
                  <a:cubicBezTo>
                    <a:pt x="62400" y="60000"/>
                    <a:pt x="60000" y="20000"/>
                    <a:pt x="60000" y="0"/>
                  </a:cubicBezTo>
                  <a:cubicBezTo>
                    <a:pt x="60000" y="20000"/>
                    <a:pt x="55200" y="60000"/>
                    <a:pt x="52800" y="60000"/>
                  </a:cubicBezTo>
                  <a:cubicBezTo>
                    <a:pt x="9600" y="60000"/>
                    <a:pt x="9600" y="60000"/>
                    <a:pt x="9600" y="60000"/>
                  </a:cubicBezTo>
                  <a:cubicBezTo>
                    <a:pt x="4800" y="60000"/>
                    <a:pt x="0" y="80000"/>
                    <a:pt x="0" y="120000"/>
                  </a:cubicBez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39" name="Shape 1739"/>
            <p:cNvSpPr txBox="1"/>
            <p:nvPr/>
          </p:nvSpPr>
          <p:spPr>
            <a:xfrm>
              <a:off x="4818062" y="2652711"/>
              <a:ext cx="733425"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Surplus</a:t>
              </a:r>
            </a:p>
          </p:txBody>
        </p:sp>
      </p:grpSp>
      <p:sp>
        <p:nvSpPr>
          <p:cNvPr id="1740" name="Shape 1740"/>
          <p:cNvSpPr/>
          <p:nvPr/>
        </p:nvSpPr>
        <p:spPr>
          <a:xfrm>
            <a:off x="2473325" y="1679575"/>
            <a:ext cx="4902200" cy="4014786"/>
          </a:xfrm>
          <a:custGeom>
            <a:pathLst>
              <a:path extrusionOk="0" h="120000" w="120000">
                <a:moveTo>
                  <a:pt x="0" y="0"/>
                </a:moveTo>
                <a:lnTo>
                  <a:pt x="0" y="120000"/>
                </a:lnTo>
                <a:lnTo>
                  <a:pt x="120000"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nvGrpSpPr>
          <p:cNvPr id="1741" name="Shape 1741"/>
          <p:cNvGrpSpPr/>
          <p:nvPr/>
        </p:nvGrpSpPr>
        <p:grpSpPr>
          <a:xfrm>
            <a:off x="2260600" y="3697287"/>
            <a:ext cx="3013074" cy="258762"/>
            <a:chOff x="2260600" y="3697287"/>
            <a:chExt cx="3013074" cy="258762"/>
          </a:xfrm>
        </p:grpSpPr>
        <p:cxnSp>
          <p:nvCxnSpPr>
            <p:cNvPr id="1742" name="Shape 1742"/>
            <p:cNvCxnSpPr/>
            <p:nvPr/>
          </p:nvCxnSpPr>
          <p:spPr>
            <a:xfrm flipH="1">
              <a:off x="2479675" y="3821112"/>
              <a:ext cx="2719386" cy="1587"/>
            </a:xfrm>
            <a:prstGeom prst="straightConnector1">
              <a:avLst/>
            </a:prstGeom>
            <a:noFill/>
            <a:ln cap="flat" cmpd="sng" w="20625">
              <a:solidFill>
                <a:schemeClr val="dk1"/>
              </a:solidFill>
              <a:prstDash val="solid"/>
              <a:miter lim="8000"/>
              <a:headEnd len="med" w="med" type="none"/>
              <a:tailEnd len="med" w="med" type="none"/>
            </a:ln>
          </p:spPr>
        </p:cxnSp>
        <p:sp>
          <p:nvSpPr>
            <p:cNvPr id="1743" name="Shape 1743"/>
            <p:cNvSpPr/>
            <p:nvPr/>
          </p:nvSpPr>
          <p:spPr>
            <a:xfrm>
              <a:off x="5137150" y="3738562"/>
              <a:ext cx="136524"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44" name="Shape 1744"/>
            <p:cNvSpPr txBox="1"/>
            <p:nvPr/>
          </p:nvSpPr>
          <p:spPr>
            <a:xfrm>
              <a:off x="2260600" y="3697287"/>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a:t>
              </a:r>
            </a:p>
          </p:txBody>
        </p:sp>
      </p:grpSp>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8" name="Shape 1748"/>
        <p:cNvGrpSpPr/>
        <p:nvPr/>
      </p:nvGrpSpPr>
      <p:grpSpPr>
        <a:xfrm>
          <a:off x="0" y="0"/>
          <a:ext cx="0" cy="0"/>
          <a:chOff x="0" y="0"/>
          <a:chExt cx="0" cy="0"/>
        </a:xfrm>
      </p:grpSpPr>
      <p:sp>
        <p:nvSpPr>
          <p:cNvPr id="1749" name="Shape 1749"/>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50" name="Shape 1750"/>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51" name="Shape 1751"/>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How Price Floors Affect Market Outcomes</a:t>
            </a:r>
          </a:p>
        </p:txBody>
      </p:sp>
      <p:sp>
        <p:nvSpPr>
          <p:cNvPr id="1752" name="Shape 1752"/>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A price floor prevents supply and demand from moving toward the equilibrium price and quantity.</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When the market price hits the floor, it can fall no further, and the market price equals the floor price. </a:t>
            </a:r>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6" name="Shape 1756"/>
        <p:cNvGrpSpPr/>
        <p:nvPr/>
      </p:nvGrpSpPr>
      <p:grpSpPr>
        <a:xfrm>
          <a:off x="0" y="0"/>
          <a:ext cx="0" cy="0"/>
          <a:chOff x="0" y="0"/>
          <a:chExt cx="0" cy="0"/>
        </a:xfrm>
      </p:grpSpPr>
      <p:sp>
        <p:nvSpPr>
          <p:cNvPr id="1757" name="Shape 1757"/>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58" name="Shape 1758"/>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59" name="Shape 1759"/>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How Price Floors Affect Market Outcomes</a:t>
            </a:r>
          </a:p>
        </p:txBody>
      </p:sp>
      <p:sp>
        <p:nvSpPr>
          <p:cNvPr id="1760" name="Shape 1760"/>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A binding price floor causes . . .</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 a surplus because </a:t>
            </a:r>
            <a:r>
              <a:rPr b="0" i="1" lang="en-US" sz="2800" u="none" cap="none" strike="noStrike">
                <a:solidFill>
                  <a:schemeClr val="dk1"/>
                </a:solidFill>
                <a:latin typeface="Arial"/>
                <a:ea typeface="Arial"/>
                <a:cs typeface="Arial"/>
                <a:sym typeface="Arial"/>
              </a:rPr>
              <a:t>Q</a:t>
            </a:r>
            <a:r>
              <a:rPr b="0" baseline="-25000" i="0" lang="en-US" sz="2800" u="none" cap="none" strike="noStrike">
                <a:solidFill>
                  <a:schemeClr val="dk1"/>
                </a:solidFill>
                <a:latin typeface="Arial"/>
                <a:ea typeface="Arial"/>
                <a:cs typeface="Arial"/>
                <a:sym typeface="Arial"/>
              </a:rPr>
              <a:t>S</a:t>
            </a:r>
            <a:r>
              <a:rPr b="0" i="0" lang="en-US" sz="2800" u="none" cap="none" strike="noStrike">
                <a:solidFill>
                  <a:schemeClr val="dk1"/>
                </a:solidFill>
                <a:latin typeface="Arial"/>
                <a:ea typeface="Arial"/>
                <a:cs typeface="Arial"/>
                <a:sym typeface="Arial"/>
              </a:rPr>
              <a:t> &gt; </a:t>
            </a:r>
            <a:r>
              <a:rPr b="0" i="1" lang="en-US" sz="2800" u="none" cap="none" strike="noStrike">
                <a:solidFill>
                  <a:schemeClr val="dk1"/>
                </a:solidFill>
                <a:latin typeface="Arial"/>
                <a:ea typeface="Arial"/>
                <a:cs typeface="Arial"/>
                <a:sym typeface="Arial"/>
              </a:rPr>
              <a:t>Q</a:t>
            </a:r>
            <a:r>
              <a:rPr b="0" baseline="-25000" i="0" lang="en-US" sz="2800" u="none" cap="none" strike="noStrike">
                <a:solidFill>
                  <a:schemeClr val="dk1"/>
                </a:solidFill>
                <a:latin typeface="Arial"/>
                <a:ea typeface="Arial"/>
                <a:cs typeface="Arial"/>
                <a:sym typeface="Arial"/>
              </a:rPr>
              <a:t>D</a:t>
            </a:r>
            <a:r>
              <a:rPr b="0" i="0" lang="en-US" sz="2800" u="none" cap="none" strike="noStrike">
                <a:solidFill>
                  <a:schemeClr val="dk1"/>
                </a:solidFill>
                <a:latin typeface="Arial"/>
                <a:ea typeface="Arial"/>
                <a:cs typeface="Arial"/>
                <a:sym typeface="Arial"/>
              </a:rPr>
              <a:t>. </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 nonprice rationing is an alternative mechanism for rationing the good, using discrimination criteria.</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Examples: The minimum wage, agricultural price supports 			</a:t>
            </a:r>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4" name="Shape 1764"/>
        <p:cNvGrpSpPr/>
        <p:nvPr/>
      </p:nvGrpSpPr>
      <p:grpSpPr>
        <a:xfrm>
          <a:off x="0" y="0"/>
          <a:ext cx="0" cy="0"/>
          <a:chOff x="0" y="0"/>
          <a:chExt cx="0" cy="0"/>
        </a:xfrm>
      </p:grpSpPr>
      <p:sp>
        <p:nvSpPr>
          <p:cNvPr id="1765" name="Shape 1765"/>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CASE STUDY: The Minimum Wage</a:t>
            </a:r>
          </a:p>
        </p:txBody>
      </p:sp>
      <p:sp>
        <p:nvSpPr>
          <p:cNvPr id="1766" name="Shape 1766"/>
          <p:cNvSpPr txBox="1"/>
          <p:nvPr>
            <p:ph idx="1" type="body"/>
          </p:nvPr>
        </p:nvSpPr>
        <p:spPr>
          <a:xfrm>
            <a:off x="457200" y="1600200"/>
            <a:ext cx="517525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An important example of a price floor is the minimum wage.  </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Minimum wage laws dictate the lowest price possible for labor that any employer may pay.</a:t>
            </a:r>
          </a:p>
        </p:txBody>
      </p:sp>
      <p:pic>
        <p:nvPicPr>
          <p:cNvPr descr="uemploy1" id="1767" name="Shape 1767"/>
          <p:cNvPicPr preferRelativeResize="0"/>
          <p:nvPr/>
        </p:nvPicPr>
        <p:blipFill rotWithShape="1">
          <a:blip r:embed="rId3">
            <a:alphaModFix/>
          </a:blip>
          <a:srcRect b="0" l="0" r="0" t="0"/>
          <a:stretch/>
        </p:blipFill>
        <p:spPr>
          <a:xfrm>
            <a:off x="5959475" y="1781175"/>
            <a:ext cx="2482850" cy="3276600"/>
          </a:xfrm>
          <a:prstGeom prst="rect">
            <a:avLst/>
          </a:prstGeom>
          <a:noFill/>
          <a:ln>
            <a:noFill/>
          </a:ln>
        </p:spPr>
      </p:pic>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1" name="Shape 1771"/>
        <p:cNvGrpSpPr/>
        <p:nvPr/>
      </p:nvGrpSpPr>
      <p:grpSpPr>
        <a:xfrm>
          <a:off x="0" y="0"/>
          <a:ext cx="0" cy="0"/>
          <a:chOff x="0" y="0"/>
          <a:chExt cx="0" cy="0"/>
        </a:xfrm>
      </p:grpSpPr>
      <p:sp>
        <p:nvSpPr>
          <p:cNvPr id="1772" name="Shape 1772"/>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5 How the Minimum Wage Affects the Labor Market</a:t>
            </a:r>
          </a:p>
        </p:txBody>
      </p:sp>
      <p:sp>
        <p:nvSpPr>
          <p:cNvPr id="1773" name="Shape 1773"/>
          <p:cNvSpPr txBox="1"/>
          <p:nvPr/>
        </p:nvSpPr>
        <p:spPr>
          <a:xfrm>
            <a:off x="1924050" y="1536700"/>
            <a:ext cx="5200649" cy="4244974"/>
          </a:xfrm>
          <a:prstGeom prst="rect">
            <a:avLst/>
          </a:prstGeom>
          <a:solidFill>
            <a:srgbClr val="F3F6F9"/>
          </a:solidFill>
          <a:ln cap="flat" cmpd="sng" w="23970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74" name="Shape 1774"/>
          <p:cNvSpPr txBox="1"/>
          <p:nvPr/>
        </p:nvSpPr>
        <p:spPr>
          <a:xfrm>
            <a:off x="1924050" y="1536700"/>
            <a:ext cx="5200649" cy="4244974"/>
          </a:xfrm>
          <a:prstGeom prst="rect">
            <a:avLst/>
          </a:prstGeom>
          <a:solidFill>
            <a:srgbClr val="F2F4F8"/>
          </a:solidFill>
          <a:ln cap="flat" cmpd="sng" w="21907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75" name="Shape 1775"/>
          <p:cNvSpPr txBox="1"/>
          <p:nvPr/>
        </p:nvSpPr>
        <p:spPr>
          <a:xfrm>
            <a:off x="1924050" y="1536700"/>
            <a:ext cx="5200649" cy="4244974"/>
          </a:xfrm>
          <a:prstGeom prst="rect">
            <a:avLst/>
          </a:prstGeom>
          <a:solidFill>
            <a:srgbClr val="F1F4F7"/>
          </a:solidFill>
          <a:ln cap="flat" cmpd="sng" w="1968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76" name="Shape 1776"/>
          <p:cNvSpPr txBox="1"/>
          <p:nvPr/>
        </p:nvSpPr>
        <p:spPr>
          <a:xfrm>
            <a:off x="1924050" y="1536700"/>
            <a:ext cx="5200649" cy="4244974"/>
          </a:xfrm>
          <a:prstGeom prst="rect">
            <a:avLst/>
          </a:prstGeom>
          <a:solidFill>
            <a:srgbClr val="F0F2F5"/>
          </a:solidFill>
          <a:ln cap="flat" cmpd="sng" w="17462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77" name="Shape 1777"/>
          <p:cNvSpPr txBox="1"/>
          <p:nvPr/>
        </p:nvSpPr>
        <p:spPr>
          <a:xfrm>
            <a:off x="1924050" y="1536700"/>
            <a:ext cx="5200649" cy="4244974"/>
          </a:xfrm>
          <a:prstGeom prst="rect">
            <a:avLst/>
          </a:prstGeom>
          <a:solidFill>
            <a:srgbClr val="EEF1F4"/>
          </a:solidFill>
          <a:ln cap="flat" cmpd="sng" w="1524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78" name="Shape 1778"/>
          <p:cNvSpPr txBox="1"/>
          <p:nvPr/>
        </p:nvSpPr>
        <p:spPr>
          <a:xfrm>
            <a:off x="1924050" y="1536700"/>
            <a:ext cx="5200649" cy="4244974"/>
          </a:xfrm>
          <a:prstGeom prst="rect">
            <a:avLst/>
          </a:prstGeom>
          <a:solidFill>
            <a:srgbClr val="EDEFF3"/>
          </a:solidFill>
          <a:ln cap="flat" cmpd="sng" w="13175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79" name="Shape 1779"/>
          <p:cNvSpPr txBox="1"/>
          <p:nvPr/>
        </p:nvSpPr>
        <p:spPr>
          <a:xfrm>
            <a:off x="1924050" y="1536700"/>
            <a:ext cx="5200649" cy="4244974"/>
          </a:xfrm>
          <a:prstGeom prst="rect">
            <a:avLst/>
          </a:prstGeom>
          <a:solidFill>
            <a:srgbClr val="EBEEF2"/>
          </a:solidFill>
          <a:ln cap="flat" cmpd="sng" w="1095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80" name="Shape 1780"/>
          <p:cNvSpPr txBox="1"/>
          <p:nvPr/>
        </p:nvSpPr>
        <p:spPr>
          <a:xfrm>
            <a:off x="1924050" y="1536700"/>
            <a:ext cx="5200649" cy="4244974"/>
          </a:xfrm>
          <a:prstGeom prst="rect">
            <a:avLst/>
          </a:prstGeom>
          <a:solidFill>
            <a:srgbClr val="EAECF1"/>
          </a:solidFill>
          <a:ln cap="flat" cmpd="sng" w="8730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81" name="Shape 1781"/>
          <p:cNvSpPr txBox="1"/>
          <p:nvPr/>
        </p:nvSpPr>
        <p:spPr>
          <a:xfrm>
            <a:off x="1924050" y="1536700"/>
            <a:ext cx="5200649" cy="4244974"/>
          </a:xfrm>
          <a:prstGeom prst="rect">
            <a:avLst/>
          </a:prstGeom>
          <a:solidFill>
            <a:srgbClr val="E9EBF0"/>
          </a:solidFill>
          <a:ln cap="flat" cmpd="sng" w="6507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82" name="Shape 1782"/>
          <p:cNvSpPr txBox="1"/>
          <p:nvPr/>
        </p:nvSpPr>
        <p:spPr>
          <a:xfrm>
            <a:off x="1924050" y="1536700"/>
            <a:ext cx="5200649" cy="4244974"/>
          </a:xfrm>
          <a:prstGeom prst="rect">
            <a:avLst/>
          </a:prstGeom>
          <a:solidFill>
            <a:srgbClr val="E7EAEF"/>
          </a:solidFill>
          <a:ln cap="flat" cmpd="sng" w="444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83" name="Shape 1783"/>
          <p:cNvSpPr txBox="1"/>
          <p:nvPr/>
        </p:nvSpPr>
        <p:spPr>
          <a:xfrm>
            <a:off x="1924050" y="1536700"/>
            <a:ext cx="5200649" cy="4244974"/>
          </a:xfrm>
          <a:prstGeom prst="rect">
            <a:avLst/>
          </a:prstGeom>
          <a:solidFill>
            <a:srgbClr val="E6E9EF"/>
          </a:solidFill>
          <a:ln cap="flat" cmpd="sng" w="222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84" name="Shape 1784"/>
          <p:cNvSpPr txBox="1"/>
          <p:nvPr/>
        </p:nvSpPr>
        <p:spPr>
          <a:xfrm>
            <a:off x="1814511" y="1428750"/>
            <a:ext cx="5200649" cy="4264024"/>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85" name="Shape 1785"/>
          <p:cNvSpPr/>
          <p:nvPr/>
        </p:nvSpPr>
        <p:spPr>
          <a:xfrm>
            <a:off x="1814511" y="1428750"/>
            <a:ext cx="5200649" cy="4264024"/>
          </a:xfrm>
          <a:custGeom>
            <a:pathLst>
              <a:path extrusionOk="0" h="120000" w="120000">
                <a:moveTo>
                  <a:pt x="0" y="0"/>
                </a:moveTo>
                <a:lnTo>
                  <a:pt x="0" y="120000"/>
                </a:lnTo>
                <a:lnTo>
                  <a:pt x="119999" y="120000"/>
                </a:lnTo>
              </a:path>
            </a:pathLst>
          </a:custGeom>
          <a:noFill/>
          <a:ln cap="flat" cmpd="sng" w="222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786" name="Shape 1786"/>
          <p:cNvSpPr txBox="1"/>
          <p:nvPr/>
        </p:nvSpPr>
        <p:spPr>
          <a:xfrm>
            <a:off x="5868987" y="5795962"/>
            <a:ext cx="1139825" cy="517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Labor</a:t>
            </a:r>
          </a:p>
        </p:txBody>
      </p:sp>
      <p:sp>
        <p:nvSpPr>
          <p:cNvPr id="1787" name="Shape 1787"/>
          <p:cNvSpPr txBox="1"/>
          <p:nvPr/>
        </p:nvSpPr>
        <p:spPr>
          <a:xfrm>
            <a:off x="1165225" y="1431925"/>
            <a:ext cx="576262" cy="258762"/>
          </a:xfrm>
          <a:prstGeom prst="rect">
            <a:avLst/>
          </a:prstGeom>
          <a:noFill/>
          <a:ln>
            <a:noFill/>
          </a:ln>
        </p:spPr>
        <p:txBody>
          <a:bodyPr anchorCtr="0" anchor="t" bIns="0" lIns="0" rIns="0" wrap="square" tIns="0">
            <a:noAutofit/>
          </a:bodyPr>
          <a:lstStyle/>
          <a:p>
            <a:pPr indent="0" lvl="0" marL="0" marR="0" rtl="0" algn="r">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Wage</a:t>
            </a:r>
          </a:p>
        </p:txBody>
      </p:sp>
      <p:sp>
        <p:nvSpPr>
          <p:cNvPr id="1788" name="Shape 1788"/>
          <p:cNvSpPr txBox="1"/>
          <p:nvPr/>
        </p:nvSpPr>
        <p:spPr>
          <a:xfrm>
            <a:off x="1671636" y="5703887"/>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grpSp>
        <p:nvGrpSpPr>
          <p:cNvPr id="1789" name="Shape 1789"/>
          <p:cNvGrpSpPr/>
          <p:nvPr/>
        </p:nvGrpSpPr>
        <p:grpSpPr>
          <a:xfrm>
            <a:off x="1989136" y="2674937"/>
            <a:ext cx="4379912" cy="2962274"/>
            <a:chOff x="1989136" y="2674937"/>
            <a:chExt cx="4379912" cy="2962274"/>
          </a:xfrm>
        </p:grpSpPr>
        <p:cxnSp>
          <p:nvCxnSpPr>
            <p:cNvPr id="1790" name="Shape 1790"/>
            <p:cNvCxnSpPr/>
            <p:nvPr/>
          </p:nvCxnSpPr>
          <p:spPr>
            <a:xfrm rot="10800000">
              <a:off x="1989136" y="2674937"/>
              <a:ext cx="3497261" cy="2800349"/>
            </a:xfrm>
            <a:prstGeom prst="straightConnector1">
              <a:avLst/>
            </a:prstGeom>
            <a:noFill/>
            <a:ln cap="flat" cmpd="sng" w="65075">
              <a:solidFill>
                <a:srgbClr val="004C9F"/>
              </a:solidFill>
              <a:prstDash val="solid"/>
              <a:miter lim="8000"/>
              <a:headEnd len="med" w="med" type="none"/>
              <a:tailEnd len="med" w="med" type="none"/>
            </a:ln>
          </p:spPr>
        </p:cxnSp>
        <p:sp>
          <p:nvSpPr>
            <p:cNvPr id="1791" name="Shape 1791"/>
            <p:cNvSpPr txBox="1"/>
            <p:nvPr/>
          </p:nvSpPr>
          <p:spPr>
            <a:xfrm>
              <a:off x="5586412" y="5119687"/>
              <a:ext cx="782637" cy="517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Labor</a:t>
              </a:r>
            </a:p>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grpSp>
      <p:grpSp>
        <p:nvGrpSpPr>
          <p:cNvPr id="1792" name="Shape 1792"/>
          <p:cNvGrpSpPr/>
          <p:nvPr/>
        </p:nvGrpSpPr>
        <p:grpSpPr>
          <a:xfrm>
            <a:off x="2447925" y="2505075"/>
            <a:ext cx="4265612" cy="3079750"/>
            <a:chOff x="2447925" y="2505075"/>
            <a:chExt cx="4265612" cy="3079750"/>
          </a:xfrm>
        </p:grpSpPr>
        <p:cxnSp>
          <p:nvCxnSpPr>
            <p:cNvPr id="1793" name="Shape 1793"/>
            <p:cNvCxnSpPr/>
            <p:nvPr/>
          </p:nvCxnSpPr>
          <p:spPr>
            <a:xfrm flipH="1" rot="10800000">
              <a:off x="2447925" y="2784475"/>
              <a:ext cx="3519487" cy="2800349"/>
            </a:xfrm>
            <a:prstGeom prst="straightConnector1">
              <a:avLst/>
            </a:prstGeom>
            <a:noFill/>
            <a:ln cap="flat" cmpd="sng" w="65075">
              <a:solidFill>
                <a:srgbClr val="004C9F"/>
              </a:solidFill>
              <a:prstDash val="solid"/>
              <a:miter lim="8000"/>
              <a:headEnd len="med" w="med" type="none"/>
              <a:tailEnd len="med" w="med" type="none"/>
            </a:ln>
          </p:spPr>
        </p:cxnSp>
        <p:sp>
          <p:nvSpPr>
            <p:cNvPr id="1794" name="Shape 1794"/>
            <p:cNvSpPr txBox="1"/>
            <p:nvPr/>
          </p:nvSpPr>
          <p:spPr>
            <a:xfrm>
              <a:off x="6051550" y="2505075"/>
              <a:ext cx="661987" cy="517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Labor</a:t>
              </a:r>
            </a:p>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grpSp>
        <p:nvGrpSpPr>
          <p:cNvPr id="1795" name="Shape 1795"/>
          <p:cNvGrpSpPr/>
          <p:nvPr/>
        </p:nvGrpSpPr>
        <p:grpSpPr>
          <a:xfrm>
            <a:off x="673100" y="4046537"/>
            <a:ext cx="3954462" cy="2266949"/>
            <a:chOff x="673100" y="4046537"/>
            <a:chExt cx="3954462" cy="2266949"/>
          </a:xfrm>
        </p:grpSpPr>
        <p:sp>
          <p:nvSpPr>
            <p:cNvPr id="1796" name="Shape 1796"/>
            <p:cNvSpPr txBox="1"/>
            <p:nvPr/>
          </p:nvSpPr>
          <p:spPr>
            <a:xfrm>
              <a:off x="3449637" y="5795962"/>
              <a:ext cx="1177924" cy="517524"/>
            </a:xfrm>
            <a:prstGeom prst="rect">
              <a:avLst/>
            </a:prstGeom>
            <a:noFill/>
            <a:ln>
              <a:noFill/>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a:t>
              </a:r>
            </a:p>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employment</a:t>
              </a:r>
            </a:p>
          </p:txBody>
        </p:sp>
        <p:sp>
          <p:nvSpPr>
            <p:cNvPr id="1797" name="Shape 1797"/>
            <p:cNvSpPr txBox="1"/>
            <p:nvPr/>
          </p:nvSpPr>
          <p:spPr>
            <a:xfrm>
              <a:off x="673100" y="4046537"/>
              <a:ext cx="1068386" cy="517524"/>
            </a:xfrm>
            <a:prstGeom prst="rect">
              <a:avLst/>
            </a:prstGeom>
            <a:noFill/>
            <a:ln>
              <a:noFill/>
            </a:ln>
          </p:spPr>
          <p:txBody>
            <a:bodyPr anchorCtr="0" anchor="t" bIns="0" lIns="0" rIns="0" wrap="square" tIns="0">
              <a:noAutofit/>
            </a:bodyPr>
            <a:lstStyle/>
            <a:p>
              <a:pPr indent="0" lvl="0" marL="0" marR="0" rtl="0" algn="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a:t>
              </a:r>
            </a:p>
            <a:p>
              <a:pPr indent="0" lvl="0" marL="0" marR="0" rtl="0" algn="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wage</a:t>
              </a:r>
            </a:p>
          </p:txBody>
        </p:sp>
        <p:grpSp>
          <p:nvGrpSpPr>
            <p:cNvPr id="1798" name="Shape 1798"/>
            <p:cNvGrpSpPr/>
            <p:nvPr/>
          </p:nvGrpSpPr>
          <p:grpSpPr>
            <a:xfrm>
              <a:off x="1814511" y="4249737"/>
              <a:ext cx="2293938" cy="1422399"/>
              <a:chOff x="1814511" y="4249737"/>
              <a:chExt cx="2293938" cy="1422399"/>
            </a:xfrm>
          </p:grpSpPr>
          <p:sp>
            <p:nvSpPr>
              <p:cNvPr id="1799" name="Shape 1799"/>
              <p:cNvSpPr/>
              <p:nvPr/>
            </p:nvSpPr>
            <p:spPr>
              <a:xfrm>
                <a:off x="1814511" y="4314825"/>
                <a:ext cx="2228850" cy="1357312"/>
              </a:xfrm>
              <a:custGeom>
                <a:pathLst>
                  <a:path extrusionOk="0" h="120000" w="120000">
                    <a:moveTo>
                      <a:pt x="119999" y="120000"/>
                    </a:moveTo>
                    <a:lnTo>
                      <a:pt x="119999" y="0"/>
                    </a:lnTo>
                    <a:lnTo>
                      <a:pt x="0" y="0"/>
                    </a:lnTo>
                  </a:path>
                </a:pathLst>
              </a:custGeom>
              <a:noFill/>
              <a:ln cap="flat" cmpd="sng" w="222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00" name="Shape 1800"/>
              <p:cNvSpPr/>
              <p:nvPr/>
            </p:nvSpPr>
            <p:spPr>
              <a:xfrm>
                <a:off x="3978275" y="4249737"/>
                <a:ext cx="130175" cy="131761"/>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gr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4" name="Shape 1804"/>
        <p:cNvGrpSpPr/>
        <p:nvPr/>
      </p:nvGrpSpPr>
      <p:grpSpPr>
        <a:xfrm>
          <a:off x="0" y="0"/>
          <a:ext cx="0" cy="0"/>
          <a:chOff x="0" y="0"/>
          <a:chExt cx="0" cy="0"/>
        </a:xfrm>
      </p:grpSpPr>
      <p:sp>
        <p:nvSpPr>
          <p:cNvPr id="1805" name="Shape 1805"/>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5 How the Minimum Wage Affects the Labor Market</a:t>
            </a:r>
          </a:p>
        </p:txBody>
      </p:sp>
      <p:sp>
        <p:nvSpPr>
          <p:cNvPr id="1806" name="Shape 1806"/>
          <p:cNvSpPr txBox="1"/>
          <p:nvPr/>
        </p:nvSpPr>
        <p:spPr>
          <a:xfrm>
            <a:off x="2152650" y="1536700"/>
            <a:ext cx="5200649" cy="4244974"/>
          </a:xfrm>
          <a:prstGeom prst="rect">
            <a:avLst/>
          </a:prstGeom>
          <a:solidFill>
            <a:srgbClr val="F3F6F9"/>
          </a:solidFill>
          <a:ln cap="flat" cmpd="sng" w="23970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07" name="Shape 1807"/>
          <p:cNvSpPr txBox="1"/>
          <p:nvPr/>
        </p:nvSpPr>
        <p:spPr>
          <a:xfrm>
            <a:off x="2152650" y="1536700"/>
            <a:ext cx="5200649" cy="4244974"/>
          </a:xfrm>
          <a:prstGeom prst="rect">
            <a:avLst/>
          </a:prstGeom>
          <a:solidFill>
            <a:srgbClr val="F2F4F8"/>
          </a:solidFill>
          <a:ln cap="flat" cmpd="sng" w="21907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08" name="Shape 1808"/>
          <p:cNvSpPr txBox="1"/>
          <p:nvPr/>
        </p:nvSpPr>
        <p:spPr>
          <a:xfrm>
            <a:off x="2152650" y="1536700"/>
            <a:ext cx="5200649" cy="4244974"/>
          </a:xfrm>
          <a:prstGeom prst="rect">
            <a:avLst/>
          </a:prstGeom>
          <a:solidFill>
            <a:srgbClr val="F1F4F7"/>
          </a:solidFill>
          <a:ln cap="flat" cmpd="sng" w="1968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09" name="Shape 1809"/>
          <p:cNvSpPr txBox="1"/>
          <p:nvPr/>
        </p:nvSpPr>
        <p:spPr>
          <a:xfrm>
            <a:off x="2152650" y="1536700"/>
            <a:ext cx="5200649" cy="4244974"/>
          </a:xfrm>
          <a:prstGeom prst="rect">
            <a:avLst/>
          </a:prstGeom>
          <a:solidFill>
            <a:srgbClr val="F0F2F5"/>
          </a:solidFill>
          <a:ln cap="flat" cmpd="sng" w="17462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10" name="Shape 1810"/>
          <p:cNvSpPr txBox="1"/>
          <p:nvPr/>
        </p:nvSpPr>
        <p:spPr>
          <a:xfrm>
            <a:off x="2152650" y="1536700"/>
            <a:ext cx="5200649" cy="4244974"/>
          </a:xfrm>
          <a:prstGeom prst="rect">
            <a:avLst/>
          </a:prstGeom>
          <a:solidFill>
            <a:srgbClr val="EEF1F4"/>
          </a:solidFill>
          <a:ln cap="flat" cmpd="sng" w="1524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11" name="Shape 1811"/>
          <p:cNvSpPr txBox="1"/>
          <p:nvPr/>
        </p:nvSpPr>
        <p:spPr>
          <a:xfrm>
            <a:off x="2152650" y="1536700"/>
            <a:ext cx="5200649" cy="4244974"/>
          </a:xfrm>
          <a:prstGeom prst="rect">
            <a:avLst/>
          </a:prstGeom>
          <a:solidFill>
            <a:srgbClr val="EDEFF3"/>
          </a:solidFill>
          <a:ln cap="flat" cmpd="sng" w="13175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12" name="Shape 1812"/>
          <p:cNvSpPr txBox="1"/>
          <p:nvPr/>
        </p:nvSpPr>
        <p:spPr>
          <a:xfrm>
            <a:off x="2152650" y="1536700"/>
            <a:ext cx="5200649" cy="4244974"/>
          </a:xfrm>
          <a:prstGeom prst="rect">
            <a:avLst/>
          </a:prstGeom>
          <a:solidFill>
            <a:srgbClr val="EBEEF2"/>
          </a:solidFill>
          <a:ln cap="flat" cmpd="sng" w="1095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13" name="Shape 1813"/>
          <p:cNvSpPr txBox="1"/>
          <p:nvPr/>
        </p:nvSpPr>
        <p:spPr>
          <a:xfrm>
            <a:off x="2152650" y="1536700"/>
            <a:ext cx="5200649" cy="4244974"/>
          </a:xfrm>
          <a:prstGeom prst="rect">
            <a:avLst/>
          </a:prstGeom>
          <a:solidFill>
            <a:srgbClr val="EAECF1"/>
          </a:solidFill>
          <a:ln cap="flat" cmpd="sng" w="8730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14" name="Shape 1814"/>
          <p:cNvSpPr txBox="1"/>
          <p:nvPr/>
        </p:nvSpPr>
        <p:spPr>
          <a:xfrm>
            <a:off x="2152650" y="1536700"/>
            <a:ext cx="5200649" cy="4244974"/>
          </a:xfrm>
          <a:prstGeom prst="rect">
            <a:avLst/>
          </a:prstGeom>
          <a:solidFill>
            <a:srgbClr val="E9EBF0"/>
          </a:solidFill>
          <a:ln cap="flat" cmpd="sng" w="6507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15" name="Shape 1815"/>
          <p:cNvSpPr txBox="1"/>
          <p:nvPr/>
        </p:nvSpPr>
        <p:spPr>
          <a:xfrm>
            <a:off x="2152650" y="1536700"/>
            <a:ext cx="5200649" cy="4244974"/>
          </a:xfrm>
          <a:prstGeom prst="rect">
            <a:avLst/>
          </a:prstGeom>
          <a:solidFill>
            <a:srgbClr val="E7EAEF"/>
          </a:solidFill>
          <a:ln cap="flat" cmpd="sng" w="444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16" name="Shape 1816"/>
          <p:cNvSpPr txBox="1"/>
          <p:nvPr/>
        </p:nvSpPr>
        <p:spPr>
          <a:xfrm>
            <a:off x="2152650" y="1536700"/>
            <a:ext cx="5200649" cy="4244974"/>
          </a:xfrm>
          <a:prstGeom prst="rect">
            <a:avLst/>
          </a:prstGeom>
          <a:solidFill>
            <a:srgbClr val="E6E9EF"/>
          </a:solidFill>
          <a:ln cap="flat" cmpd="sng" w="222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17" name="Shape 1817"/>
          <p:cNvSpPr txBox="1"/>
          <p:nvPr/>
        </p:nvSpPr>
        <p:spPr>
          <a:xfrm>
            <a:off x="2043111" y="1428750"/>
            <a:ext cx="5200649" cy="4264024"/>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18" name="Shape 1818"/>
          <p:cNvSpPr txBox="1"/>
          <p:nvPr/>
        </p:nvSpPr>
        <p:spPr>
          <a:xfrm>
            <a:off x="6102350" y="5795962"/>
            <a:ext cx="1139825" cy="517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Labor</a:t>
            </a:r>
          </a:p>
        </p:txBody>
      </p:sp>
      <p:sp>
        <p:nvSpPr>
          <p:cNvPr id="1819" name="Shape 1819"/>
          <p:cNvSpPr txBox="1"/>
          <p:nvPr/>
        </p:nvSpPr>
        <p:spPr>
          <a:xfrm>
            <a:off x="1398587" y="1431925"/>
            <a:ext cx="576262" cy="258762"/>
          </a:xfrm>
          <a:prstGeom prst="rect">
            <a:avLst/>
          </a:prstGeom>
          <a:noFill/>
          <a:ln>
            <a:noFill/>
          </a:ln>
        </p:spPr>
        <p:txBody>
          <a:bodyPr anchorCtr="0" anchor="t" bIns="0" lIns="0" rIns="0" wrap="square" tIns="0">
            <a:noAutofit/>
          </a:bodyPr>
          <a:lstStyle/>
          <a:p>
            <a:pPr indent="0" lvl="0" marL="0" marR="0" rtl="0" algn="r">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Wage</a:t>
            </a:r>
          </a:p>
        </p:txBody>
      </p:sp>
      <p:sp>
        <p:nvSpPr>
          <p:cNvPr id="1820" name="Shape 1820"/>
          <p:cNvSpPr txBox="1"/>
          <p:nvPr/>
        </p:nvSpPr>
        <p:spPr>
          <a:xfrm>
            <a:off x="1905000" y="5703887"/>
            <a:ext cx="120649"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grpSp>
        <p:nvGrpSpPr>
          <p:cNvPr id="1821" name="Shape 1821"/>
          <p:cNvGrpSpPr/>
          <p:nvPr/>
        </p:nvGrpSpPr>
        <p:grpSpPr>
          <a:xfrm>
            <a:off x="2654300" y="2466975"/>
            <a:ext cx="4343399" cy="2941637"/>
            <a:chOff x="2654300" y="2466975"/>
            <a:chExt cx="4343399" cy="2941637"/>
          </a:xfrm>
        </p:grpSpPr>
        <p:cxnSp>
          <p:nvCxnSpPr>
            <p:cNvPr id="1822" name="Shape 1822"/>
            <p:cNvCxnSpPr/>
            <p:nvPr/>
          </p:nvCxnSpPr>
          <p:spPr>
            <a:xfrm flipH="1" rot="10800000">
              <a:off x="2654300" y="2674937"/>
              <a:ext cx="3629024" cy="2733675"/>
            </a:xfrm>
            <a:prstGeom prst="straightConnector1">
              <a:avLst/>
            </a:prstGeom>
            <a:noFill/>
            <a:ln cap="flat" cmpd="sng" w="65075">
              <a:solidFill>
                <a:srgbClr val="004C9F"/>
              </a:solidFill>
              <a:prstDash val="solid"/>
              <a:miter lim="8000"/>
              <a:headEnd len="med" w="med" type="none"/>
              <a:tailEnd len="med" w="med" type="none"/>
            </a:ln>
          </p:spPr>
        </p:cxnSp>
        <p:sp>
          <p:nvSpPr>
            <p:cNvPr id="1823" name="Shape 1823"/>
            <p:cNvSpPr txBox="1"/>
            <p:nvPr/>
          </p:nvSpPr>
          <p:spPr>
            <a:xfrm>
              <a:off x="6335712" y="2466975"/>
              <a:ext cx="661987" cy="517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Labor</a:t>
              </a:r>
            </a:p>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Supply</a:t>
              </a:r>
            </a:p>
          </p:txBody>
        </p:sp>
      </p:grpSp>
      <p:grpSp>
        <p:nvGrpSpPr>
          <p:cNvPr id="1824" name="Shape 1824"/>
          <p:cNvGrpSpPr/>
          <p:nvPr/>
        </p:nvGrpSpPr>
        <p:grpSpPr>
          <a:xfrm>
            <a:off x="3487737" y="2819400"/>
            <a:ext cx="1562099" cy="687387"/>
            <a:chOff x="3487737" y="2819400"/>
            <a:chExt cx="1562099" cy="687387"/>
          </a:xfrm>
        </p:grpSpPr>
        <p:sp>
          <p:nvSpPr>
            <p:cNvPr id="1825" name="Shape 1825"/>
            <p:cNvSpPr/>
            <p:nvPr/>
          </p:nvSpPr>
          <p:spPr>
            <a:xfrm>
              <a:off x="3551237" y="3352800"/>
              <a:ext cx="1441449" cy="153987"/>
            </a:xfrm>
            <a:custGeom>
              <a:pathLst>
                <a:path extrusionOk="0" h="120000" w="120000">
                  <a:moveTo>
                    <a:pt x="120000" y="119999"/>
                  </a:moveTo>
                  <a:cubicBezTo>
                    <a:pt x="120000" y="85714"/>
                    <a:pt x="114545" y="51428"/>
                    <a:pt x="110909" y="51428"/>
                  </a:cubicBezTo>
                  <a:cubicBezTo>
                    <a:pt x="65454" y="51428"/>
                    <a:pt x="65454" y="51428"/>
                    <a:pt x="65454" y="51428"/>
                  </a:cubicBezTo>
                  <a:cubicBezTo>
                    <a:pt x="61818" y="51428"/>
                    <a:pt x="60000" y="34285"/>
                    <a:pt x="60000" y="0"/>
                  </a:cubicBezTo>
                  <a:cubicBezTo>
                    <a:pt x="60000" y="34285"/>
                    <a:pt x="56363" y="51428"/>
                    <a:pt x="52727" y="51428"/>
                  </a:cubicBezTo>
                  <a:cubicBezTo>
                    <a:pt x="7272" y="51428"/>
                    <a:pt x="7272" y="51428"/>
                    <a:pt x="7272" y="51428"/>
                  </a:cubicBezTo>
                  <a:cubicBezTo>
                    <a:pt x="3636" y="51428"/>
                    <a:pt x="0" y="85714"/>
                    <a:pt x="0" y="119999"/>
                  </a:cubicBezTo>
                </a:path>
              </a:pathLst>
            </a:custGeom>
            <a:noFill/>
            <a:ln cap="flat" cmpd="sng" w="222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26" name="Shape 1826"/>
            <p:cNvSpPr txBox="1"/>
            <p:nvPr/>
          </p:nvSpPr>
          <p:spPr>
            <a:xfrm>
              <a:off x="3487737" y="2819400"/>
              <a:ext cx="1562099" cy="517524"/>
            </a:xfrm>
            <a:prstGeom prst="rect">
              <a:avLst/>
            </a:prstGeom>
            <a:noFill/>
            <a:ln>
              <a:noFill/>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Labor surplus</a:t>
              </a:r>
            </a:p>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(unemployment)</a:t>
              </a:r>
            </a:p>
          </p:txBody>
        </p:sp>
      </p:grpSp>
      <p:grpSp>
        <p:nvGrpSpPr>
          <p:cNvPr id="1827" name="Shape 1827"/>
          <p:cNvGrpSpPr/>
          <p:nvPr/>
        </p:nvGrpSpPr>
        <p:grpSpPr>
          <a:xfrm>
            <a:off x="2255837" y="2681287"/>
            <a:ext cx="4479924" cy="2955925"/>
            <a:chOff x="2255837" y="2681287"/>
            <a:chExt cx="4479924" cy="2955925"/>
          </a:xfrm>
        </p:grpSpPr>
        <p:sp>
          <p:nvSpPr>
            <p:cNvPr id="1828" name="Shape 1828"/>
            <p:cNvSpPr txBox="1"/>
            <p:nvPr/>
          </p:nvSpPr>
          <p:spPr>
            <a:xfrm>
              <a:off x="5953125" y="5119687"/>
              <a:ext cx="782637" cy="517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Labor</a:t>
              </a:r>
            </a:p>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a:t>
              </a:r>
            </a:p>
          </p:txBody>
        </p:sp>
        <p:cxnSp>
          <p:nvCxnSpPr>
            <p:cNvPr id="1829" name="Shape 1829"/>
            <p:cNvCxnSpPr/>
            <p:nvPr/>
          </p:nvCxnSpPr>
          <p:spPr>
            <a:xfrm rot="10800000">
              <a:off x="2255837" y="2681287"/>
              <a:ext cx="3629024" cy="2733675"/>
            </a:xfrm>
            <a:prstGeom prst="straightConnector1">
              <a:avLst/>
            </a:prstGeom>
            <a:noFill/>
            <a:ln cap="flat" cmpd="sng" w="65075">
              <a:solidFill>
                <a:srgbClr val="004C9F"/>
              </a:solidFill>
              <a:prstDash val="solid"/>
              <a:miter lim="8000"/>
              <a:headEnd len="med" w="med" type="none"/>
              <a:tailEnd len="med" w="med" type="none"/>
            </a:ln>
          </p:spPr>
        </p:cxnSp>
      </p:grpSp>
      <p:grpSp>
        <p:nvGrpSpPr>
          <p:cNvPr id="1830" name="Shape 1830"/>
          <p:cNvGrpSpPr/>
          <p:nvPr/>
        </p:nvGrpSpPr>
        <p:grpSpPr>
          <a:xfrm>
            <a:off x="1049337" y="3389312"/>
            <a:ext cx="5341936" cy="517524"/>
            <a:chOff x="1049337" y="3389312"/>
            <a:chExt cx="5341936" cy="517524"/>
          </a:xfrm>
        </p:grpSpPr>
        <p:cxnSp>
          <p:nvCxnSpPr>
            <p:cNvPr id="1831" name="Shape 1831"/>
            <p:cNvCxnSpPr/>
            <p:nvPr/>
          </p:nvCxnSpPr>
          <p:spPr>
            <a:xfrm flipH="1">
              <a:off x="2043111" y="3636962"/>
              <a:ext cx="4348161" cy="1587"/>
            </a:xfrm>
            <a:prstGeom prst="straightConnector1">
              <a:avLst/>
            </a:prstGeom>
            <a:noFill/>
            <a:ln cap="flat" cmpd="sng" w="65075">
              <a:solidFill>
                <a:srgbClr val="E17E26"/>
              </a:solidFill>
              <a:prstDash val="solid"/>
              <a:miter lim="8000"/>
              <a:headEnd len="med" w="med" type="none"/>
              <a:tailEnd len="med" w="med" type="none"/>
            </a:ln>
          </p:spPr>
        </p:cxnSp>
        <p:sp>
          <p:nvSpPr>
            <p:cNvPr id="1832" name="Shape 1832"/>
            <p:cNvSpPr txBox="1"/>
            <p:nvPr/>
          </p:nvSpPr>
          <p:spPr>
            <a:xfrm>
              <a:off x="1049337" y="3389312"/>
              <a:ext cx="874711" cy="517524"/>
            </a:xfrm>
            <a:prstGeom prst="rect">
              <a:avLst/>
            </a:prstGeom>
            <a:noFill/>
            <a:ln>
              <a:noFill/>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Minimum</a:t>
              </a:r>
            </a:p>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wage</a:t>
              </a:r>
            </a:p>
          </p:txBody>
        </p:sp>
      </p:grpSp>
      <p:grpSp>
        <p:nvGrpSpPr>
          <p:cNvPr id="1833" name="Shape 1833"/>
          <p:cNvGrpSpPr/>
          <p:nvPr/>
        </p:nvGrpSpPr>
        <p:grpSpPr>
          <a:xfrm>
            <a:off x="3005136" y="3571875"/>
            <a:ext cx="1023936" cy="2741612"/>
            <a:chOff x="3005136" y="3571875"/>
            <a:chExt cx="1023936" cy="2741612"/>
          </a:xfrm>
        </p:grpSpPr>
        <p:sp>
          <p:nvSpPr>
            <p:cNvPr id="1834" name="Shape 1834"/>
            <p:cNvSpPr txBox="1"/>
            <p:nvPr/>
          </p:nvSpPr>
          <p:spPr>
            <a:xfrm>
              <a:off x="3005136" y="5795962"/>
              <a:ext cx="1023936" cy="517524"/>
            </a:xfrm>
            <a:prstGeom prst="rect">
              <a:avLst/>
            </a:prstGeom>
            <a:noFill/>
            <a:ln>
              <a:noFill/>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a:t>
              </a:r>
            </a:p>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demanded</a:t>
              </a:r>
            </a:p>
          </p:txBody>
        </p:sp>
        <p:grpSp>
          <p:nvGrpSpPr>
            <p:cNvPr id="1835" name="Shape 1835"/>
            <p:cNvGrpSpPr/>
            <p:nvPr/>
          </p:nvGrpSpPr>
          <p:grpSpPr>
            <a:xfrm>
              <a:off x="3463925" y="3571875"/>
              <a:ext cx="130175" cy="2100262"/>
              <a:chOff x="3463925" y="3571875"/>
              <a:chExt cx="130175" cy="2100262"/>
            </a:xfrm>
          </p:grpSpPr>
          <p:cxnSp>
            <p:nvCxnSpPr>
              <p:cNvPr id="1836" name="Shape 1836"/>
              <p:cNvCxnSpPr/>
              <p:nvPr/>
            </p:nvCxnSpPr>
            <p:spPr>
              <a:xfrm flipH="1" rot="10800000">
                <a:off x="3529012" y="3636962"/>
                <a:ext cx="1587" cy="2035175"/>
              </a:xfrm>
              <a:prstGeom prst="straightConnector1">
                <a:avLst/>
              </a:prstGeom>
              <a:noFill/>
              <a:ln cap="flat" cmpd="sng" w="22225">
                <a:solidFill>
                  <a:schemeClr val="dk1"/>
                </a:solidFill>
                <a:prstDash val="solid"/>
                <a:miter lim="8000"/>
                <a:headEnd len="med" w="med" type="none"/>
                <a:tailEnd len="med" w="med" type="none"/>
              </a:ln>
            </p:spPr>
          </p:cxnSp>
          <p:sp>
            <p:nvSpPr>
              <p:cNvPr id="1837" name="Shape 1837"/>
              <p:cNvSpPr/>
              <p:nvPr/>
            </p:nvSpPr>
            <p:spPr>
              <a:xfrm>
                <a:off x="3463925" y="3571875"/>
                <a:ext cx="130175" cy="131761"/>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grpSp>
      <p:grpSp>
        <p:nvGrpSpPr>
          <p:cNvPr id="1838" name="Shape 1838"/>
          <p:cNvGrpSpPr/>
          <p:nvPr/>
        </p:nvGrpSpPr>
        <p:grpSpPr>
          <a:xfrm>
            <a:off x="4605337" y="3571875"/>
            <a:ext cx="806450" cy="2741612"/>
            <a:chOff x="4605337" y="3571875"/>
            <a:chExt cx="806450" cy="2741612"/>
          </a:xfrm>
        </p:grpSpPr>
        <p:cxnSp>
          <p:nvCxnSpPr>
            <p:cNvPr id="1839" name="Shape 1839"/>
            <p:cNvCxnSpPr/>
            <p:nvPr/>
          </p:nvCxnSpPr>
          <p:spPr>
            <a:xfrm flipH="1" rot="10800000">
              <a:off x="5014912" y="3636962"/>
              <a:ext cx="1587" cy="2035175"/>
            </a:xfrm>
            <a:prstGeom prst="straightConnector1">
              <a:avLst/>
            </a:prstGeom>
            <a:noFill/>
            <a:ln cap="flat" cmpd="sng" w="22225">
              <a:solidFill>
                <a:schemeClr val="dk1"/>
              </a:solidFill>
              <a:prstDash val="solid"/>
              <a:miter lim="8000"/>
              <a:headEnd len="med" w="med" type="none"/>
              <a:tailEnd len="med" w="med" type="none"/>
            </a:ln>
          </p:spPr>
        </p:cxnSp>
        <p:sp>
          <p:nvSpPr>
            <p:cNvPr id="1840" name="Shape 1840"/>
            <p:cNvSpPr/>
            <p:nvPr/>
          </p:nvSpPr>
          <p:spPr>
            <a:xfrm>
              <a:off x="4949825" y="3571875"/>
              <a:ext cx="130175" cy="131761"/>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41" name="Shape 1841"/>
            <p:cNvSpPr txBox="1"/>
            <p:nvPr/>
          </p:nvSpPr>
          <p:spPr>
            <a:xfrm>
              <a:off x="4605337" y="5795962"/>
              <a:ext cx="806450" cy="517524"/>
            </a:xfrm>
            <a:prstGeom prst="rect">
              <a:avLst/>
            </a:prstGeom>
            <a:noFill/>
            <a:ln>
              <a:noFill/>
            </a:ln>
          </p:spPr>
          <p:txBody>
            <a:bodyPr anchorCtr="0" anchor="t" bIns="0" lIns="0" rIns="0" wrap="square" tIns="0">
              <a:noAutofit/>
            </a:bodyPr>
            <a:lstStyle/>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Quantity</a:t>
              </a:r>
            </a:p>
            <a:p>
              <a:pPr indent="0" lvl="0" marL="0" marR="0" rtl="0" algn="ctr">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supplied</a:t>
              </a:r>
            </a:p>
          </p:txBody>
        </p:sp>
      </p:grpSp>
      <p:sp>
        <p:nvSpPr>
          <p:cNvPr id="1842" name="Shape 1842"/>
          <p:cNvSpPr/>
          <p:nvPr/>
        </p:nvSpPr>
        <p:spPr>
          <a:xfrm>
            <a:off x="2043111" y="1428750"/>
            <a:ext cx="5200649" cy="4264024"/>
          </a:xfrm>
          <a:custGeom>
            <a:pathLst>
              <a:path extrusionOk="0" h="120000" w="120000">
                <a:moveTo>
                  <a:pt x="0" y="0"/>
                </a:moveTo>
                <a:lnTo>
                  <a:pt x="0" y="120000"/>
                </a:lnTo>
                <a:lnTo>
                  <a:pt x="119999" y="120000"/>
                </a:lnTo>
              </a:path>
            </a:pathLst>
          </a:custGeom>
          <a:noFill/>
          <a:ln cap="flat" cmpd="sng" w="222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6" name="Shape 1846"/>
        <p:cNvGrpSpPr/>
        <p:nvPr/>
      </p:nvGrpSpPr>
      <p:grpSpPr>
        <a:xfrm>
          <a:off x="0" y="0"/>
          <a:ext cx="0" cy="0"/>
          <a:chOff x="0" y="0"/>
          <a:chExt cx="0" cy="0"/>
        </a:xfrm>
      </p:grpSpPr>
      <p:sp>
        <p:nvSpPr>
          <p:cNvPr id="1847" name="Shape 1847"/>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48" name="Shape 1848"/>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49" name="Shape 1849"/>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50" name="Shape 1850"/>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51" name="Shape 1851"/>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TAXES</a:t>
            </a:r>
          </a:p>
        </p:txBody>
      </p:sp>
      <p:sp>
        <p:nvSpPr>
          <p:cNvPr id="1852" name="Shape 1852"/>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Governments levy taxes to raise revenue for public projects. </a:t>
            </a:r>
          </a:p>
        </p:txBody>
      </p:sp>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6" name="Shape 1856"/>
        <p:cNvGrpSpPr/>
        <p:nvPr/>
      </p:nvGrpSpPr>
      <p:grpSpPr>
        <a:xfrm>
          <a:off x="0" y="0"/>
          <a:ext cx="0" cy="0"/>
          <a:chOff x="0" y="0"/>
          <a:chExt cx="0" cy="0"/>
        </a:xfrm>
      </p:grpSpPr>
      <p:sp>
        <p:nvSpPr>
          <p:cNvPr id="1857" name="Shape 1857"/>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58" name="Shape 1858"/>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59" name="Shape 1859"/>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How Taxes on Buyers (and Sellers) Affect Market Outcomes</a:t>
            </a:r>
          </a:p>
        </p:txBody>
      </p:sp>
      <p:sp>
        <p:nvSpPr>
          <p:cNvPr id="1860" name="Shape 1860"/>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Taxes discourage market activity.</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When a good is taxed, the </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quantity sold is smaller. </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Buyers and sellers  share </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the tax burden.</a:t>
            </a:r>
          </a:p>
        </p:txBody>
      </p:sp>
      <p:pic>
        <p:nvPicPr>
          <p:cNvPr descr="S24Picture 7821033" id="1861" name="Shape 1861"/>
          <p:cNvPicPr preferRelativeResize="0"/>
          <p:nvPr/>
        </p:nvPicPr>
        <p:blipFill rotWithShape="1">
          <a:blip r:embed="rId3">
            <a:alphaModFix/>
          </a:blip>
          <a:srcRect b="0" l="0" r="0" t="0"/>
          <a:stretch/>
        </p:blipFill>
        <p:spPr>
          <a:xfrm>
            <a:off x="5562600" y="2209800"/>
            <a:ext cx="2908299" cy="4127500"/>
          </a:xfrm>
          <a:prstGeom prst="rect">
            <a:avLst/>
          </a:prstGeom>
          <a:noFill/>
          <a:ln>
            <a:noFill/>
          </a:ln>
        </p:spPr>
      </p:pic>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5" name="Shape 1865"/>
        <p:cNvGrpSpPr/>
        <p:nvPr/>
      </p:nvGrpSpPr>
      <p:grpSpPr>
        <a:xfrm>
          <a:off x="0" y="0"/>
          <a:ext cx="0" cy="0"/>
          <a:chOff x="0" y="0"/>
          <a:chExt cx="0" cy="0"/>
        </a:xfrm>
      </p:grpSpPr>
      <p:sp>
        <p:nvSpPr>
          <p:cNvPr id="1866" name="Shape 1866"/>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67" name="Shape 1867"/>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68" name="Shape 1868"/>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How Taxes on Buyers Affect Market Outcomes</a:t>
            </a:r>
          </a:p>
        </p:txBody>
      </p:sp>
      <p:sp>
        <p:nvSpPr>
          <p:cNvPr id="1869" name="Shape 1869"/>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Elasticity and tax incidence </a:t>
            </a:r>
          </a:p>
          <a:p>
            <a:pPr indent="-285750" lvl="1" marL="742950" marR="0" rtl="0" algn="l">
              <a:lnSpc>
                <a:spcPct val="100000"/>
              </a:lnSpc>
              <a:spcBef>
                <a:spcPts val="560"/>
              </a:spcBef>
              <a:spcAft>
                <a:spcPts val="0"/>
              </a:spcAft>
              <a:buClr>
                <a:srgbClr val="008000"/>
              </a:buClr>
              <a:buSzPct val="100000"/>
              <a:buFont typeface="Arial"/>
              <a:buChar char="–"/>
            </a:pPr>
            <a:r>
              <a:rPr b="0" i="1" lang="en-US" sz="2800" u="none" cap="none" strike="noStrike">
                <a:solidFill>
                  <a:srgbClr val="008000"/>
                </a:solidFill>
                <a:latin typeface="Arial"/>
                <a:ea typeface="Arial"/>
                <a:cs typeface="Arial"/>
                <a:sym typeface="Arial"/>
              </a:rPr>
              <a:t>Tax incidence</a:t>
            </a:r>
            <a:r>
              <a:rPr b="0" i="0" lang="en-US" sz="2800" u="none" cap="none" strike="noStrike">
                <a:solidFill>
                  <a:schemeClr val="dk1"/>
                </a:solidFill>
                <a:latin typeface="Arial"/>
                <a:ea typeface="Arial"/>
                <a:cs typeface="Arial"/>
                <a:sym typeface="Arial"/>
              </a:rPr>
              <a:t> is the manner in which the burden of a tax is shared among participants in a market.</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2800" u="none" cap="none" strike="noStrike">
                <a:solidFill>
                  <a:schemeClr val="lt1"/>
                </a:solidFill>
                <a:latin typeface="Arial"/>
                <a:ea typeface="Arial"/>
                <a:cs typeface="Arial"/>
                <a:sym typeface="Arial"/>
              </a:rPr>
              <a:t>The Midpoint Method: A Better Way to Calculate Percentage Changes and Elasticities</a:t>
            </a:r>
          </a:p>
        </p:txBody>
      </p:sp>
      <p:sp>
        <p:nvSpPr>
          <p:cNvPr id="275" name="Shape 275"/>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midpoint formula is preferable when calculating the price elasticity of demand because it gives the same answer regardless of the direction of the price change.</a:t>
            </a:r>
          </a:p>
        </p:txBody>
      </p:sp>
      <p:pic>
        <p:nvPicPr>
          <p:cNvPr id="276" name="Shape 276"/>
          <p:cNvPicPr preferRelativeResize="0"/>
          <p:nvPr/>
        </p:nvPicPr>
        <p:blipFill rotWithShape="1">
          <a:blip r:embed="rId3">
            <a:alphaModFix/>
          </a:blip>
          <a:srcRect b="0" l="0" r="0" t="0"/>
          <a:stretch/>
        </p:blipFill>
        <p:spPr>
          <a:xfrm>
            <a:off x="1404937" y="3860800"/>
            <a:ext cx="6334125" cy="795337"/>
          </a:xfrm>
          <a:prstGeom prst="rect">
            <a:avLst/>
          </a:prstGeom>
          <a:noFill/>
          <a:ln>
            <a:noFill/>
          </a:ln>
        </p:spPr>
      </p:pic>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3" name="Shape 1873"/>
        <p:cNvGrpSpPr/>
        <p:nvPr/>
      </p:nvGrpSpPr>
      <p:grpSpPr>
        <a:xfrm>
          <a:off x="0" y="0"/>
          <a:ext cx="0" cy="0"/>
          <a:chOff x="0" y="0"/>
          <a:chExt cx="0" cy="0"/>
        </a:xfrm>
      </p:grpSpPr>
      <p:sp>
        <p:nvSpPr>
          <p:cNvPr id="1874" name="Shape 1874"/>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75" name="Shape 1875"/>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76" name="Shape 187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How Taxes on Buyers Affect Market Outcomes</a:t>
            </a:r>
          </a:p>
        </p:txBody>
      </p:sp>
      <p:sp>
        <p:nvSpPr>
          <p:cNvPr id="1877" name="Shape 1877"/>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Elasticity and Tax Incidence</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Tax incidence is the study of who bears the burden of a tax. </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Taxes result in a change in market equilibrium.</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Buyers pay more and sellers receive less, regardless of whom the tax is levied on. </a:t>
            </a:r>
          </a:p>
        </p:txBody>
      </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1" name="Shape 1881"/>
        <p:cNvGrpSpPr/>
        <p:nvPr/>
      </p:nvGrpSpPr>
      <p:grpSpPr>
        <a:xfrm>
          <a:off x="0" y="0"/>
          <a:ext cx="0" cy="0"/>
          <a:chOff x="0" y="0"/>
          <a:chExt cx="0" cy="0"/>
        </a:xfrm>
      </p:grpSpPr>
      <p:sp>
        <p:nvSpPr>
          <p:cNvPr id="1882" name="Shape 1882"/>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6 A Tax on Buyers</a:t>
            </a:r>
          </a:p>
        </p:txBody>
      </p:sp>
      <p:sp>
        <p:nvSpPr>
          <p:cNvPr id="1883" name="Shape 1883"/>
          <p:cNvSpPr txBox="1"/>
          <p:nvPr/>
        </p:nvSpPr>
        <p:spPr>
          <a:xfrm>
            <a:off x="2189161" y="1476375"/>
            <a:ext cx="6108700" cy="4467224"/>
          </a:xfrm>
          <a:prstGeom prst="rect">
            <a:avLst/>
          </a:prstGeom>
          <a:solidFill>
            <a:srgbClr val="F3F6F9"/>
          </a:solidFill>
          <a:ln cap="flat" cmpd="sng" w="21590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84" name="Shape 1884"/>
          <p:cNvSpPr txBox="1"/>
          <p:nvPr/>
        </p:nvSpPr>
        <p:spPr>
          <a:xfrm>
            <a:off x="2189161" y="1476375"/>
            <a:ext cx="6108700" cy="4467224"/>
          </a:xfrm>
          <a:prstGeom prst="rect">
            <a:avLst/>
          </a:prstGeom>
          <a:solidFill>
            <a:srgbClr val="F2F4F8"/>
          </a:solidFill>
          <a:ln cap="flat" cmpd="sng" w="19525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85" name="Shape 1885"/>
          <p:cNvSpPr txBox="1"/>
          <p:nvPr/>
        </p:nvSpPr>
        <p:spPr>
          <a:xfrm>
            <a:off x="2189161" y="1476375"/>
            <a:ext cx="6108700" cy="4467224"/>
          </a:xfrm>
          <a:prstGeom prst="rect">
            <a:avLst/>
          </a:prstGeom>
          <a:solidFill>
            <a:srgbClr val="F1F4F7"/>
          </a:solidFill>
          <a:ln cap="flat" cmpd="sng" w="1762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86" name="Shape 1886"/>
          <p:cNvSpPr txBox="1"/>
          <p:nvPr/>
        </p:nvSpPr>
        <p:spPr>
          <a:xfrm>
            <a:off x="2189161" y="1476375"/>
            <a:ext cx="6108700" cy="4467224"/>
          </a:xfrm>
          <a:prstGeom prst="rect">
            <a:avLst/>
          </a:prstGeom>
          <a:solidFill>
            <a:srgbClr val="F0F2F5"/>
          </a:solidFill>
          <a:ln cap="flat" cmpd="sng" w="15715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87" name="Shape 1887"/>
          <p:cNvSpPr txBox="1"/>
          <p:nvPr/>
        </p:nvSpPr>
        <p:spPr>
          <a:xfrm>
            <a:off x="2189161" y="1476375"/>
            <a:ext cx="6108700" cy="4467224"/>
          </a:xfrm>
          <a:prstGeom prst="rect">
            <a:avLst/>
          </a:prstGeom>
          <a:solidFill>
            <a:srgbClr val="EEF1F4"/>
          </a:solidFill>
          <a:ln cap="flat" cmpd="sng" w="13652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88" name="Shape 1888"/>
          <p:cNvSpPr txBox="1"/>
          <p:nvPr/>
        </p:nvSpPr>
        <p:spPr>
          <a:xfrm>
            <a:off x="2189161" y="1476375"/>
            <a:ext cx="6108700" cy="4467224"/>
          </a:xfrm>
          <a:prstGeom prst="rect">
            <a:avLst/>
          </a:prstGeom>
          <a:solidFill>
            <a:srgbClr val="EDEFF3"/>
          </a:solidFill>
          <a:ln cap="flat" cmpd="sng" w="11747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89" name="Shape 1889"/>
          <p:cNvSpPr txBox="1"/>
          <p:nvPr/>
        </p:nvSpPr>
        <p:spPr>
          <a:xfrm>
            <a:off x="2189161" y="1476375"/>
            <a:ext cx="6108700" cy="4467224"/>
          </a:xfrm>
          <a:prstGeom prst="rect">
            <a:avLst/>
          </a:prstGeom>
          <a:solidFill>
            <a:srgbClr val="EBEEF2"/>
          </a:solidFill>
          <a:ln cap="flat" cmpd="sng" w="984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90" name="Shape 1890"/>
          <p:cNvSpPr txBox="1"/>
          <p:nvPr/>
        </p:nvSpPr>
        <p:spPr>
          <a:xfrm>
            <a:off x="2189161" y="1476375"/>
            <a:ext cx="6108700" cy="4467224"/>
          </a:xfrm>
          <a:prstGeom prst="rect">
            <a:avLst/>
          </a:prstGeom>
          <a:solidFill>
            <a:srgbClr val="EAECF1"/>
          </a:solidFill>
          <a:ln cap="flat" cmpd="sng" w="7777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91" name="Shape 1891"/>
          <p:cNvSpPr txBox="1"/>
          <p:nvPr/>
        </p:nvSpPr>
        <p:spPr>
          <a:xfrm>
            <a:off x="2189161" y="1476375"/>
            <a:ext cx="6108700" cy="4467224"/>
          </a:xfrm>
          <a:prstGeom prst="rect">
            <a:avLst/>
          </a:prstGeom>
          <a:solidFill>
            <a:srgbClr val="E9EBF0"/>
          </a:solidFill>
          <a:ln cap="flat" cmpd="sng" w="5872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92" name="Shape 1892"/>
          <p:cNvSpPr txBox="1"/>
          <p:nvPr/>
        </p:nvSpPr>
        <p:spPr>
          <a:xfrm>
            <a:off x="2189161" y="1476375"/>
            <a:ext cx="6108700" cy="4467224"/>
          </a:xfrm>
          <a:prstGeom prst="rect">
            <a:avLst/>
          </a:prstGeom>
          <a:solidFill>
            <a:srgbClr val="E7EAEF"/>
          </a:solidFill>
          <a:ln cap="flat" cmpd="sng" w="396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93" name="Shape 1893"/>
          <p:cNvSpPr txBox="1"/>
          <p:nvPr/>
        </p:nvSpPr>
        <p:spPr>
          <a:xfrm>
            <a:off x="2189161" y="1476375"/>
            <a:ext cx="6108700" cy="4467224"/>
          </a:xfrm>
          <a:prstGeom prst="rect">
            <a:avLst/>
          </a:prstGeom>
          <a:solidFill>
            <a:srgbClr val="E6E9EF"/>
          </a:solidFill>
          <a:ln cap="flat" cmpd="sng" w="19050">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94" name="Shape 1894"/>
          <p:cNvSpPr txBox="1"/>
          <p:nvPr/>
        </p:nvSpPr>
        <p:spPr>
          <a:xfrm>
            <a:off x="2052636" y="1300162"/>
            <a:ext cx="6186487" cy="4565650"/>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895" name="Shape 1895"/>
          <p:cNvSpPr/>
          <p:nvPr/>
        </p:nvSpPr>
        <p:spPr>
          <a:xfrm>
            <a:off x="2052636" y="1300162"/>
            <a:ext cx="6186487" cy="4565650"/>
          </a:xfrm>
          <a:custGeom>
            <a:pathLst>
              <a:path extrusionOk="0" h="120000" w="120000">
                <a:moveTo>
                  <a:pt x="0" y="0"/>
                </a:moveTo>
                <a:lnTo>
                  <a:pt x="0" y="120000"/>
                </a:lnTo>
                <a:lnTo>
                  <a:pt x="120000" y="120000"/>
                </a:lnTo>
              </a:path>
            </a:pathLst>
          </a:custGeom>
          <a:noFill/>
          <a:ln cap="flat" cmpd="sng" w="1905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1896" name="Shape 1896"/>
          <p:cNvCxnSpPr/>
          <p:nvPr/>
        </p:nvCxnSpPr>
        <p:spPr>
          <a:xfrm>
            <a:off x="4832350" y="5845175"/>
            <a:ext cx="1587" cy="1587"/>
          </a:xfrm>
          <a:prstGeom prst="straightConnector1">
            <a:avLst/>
          </a:prstGeom>
          <a:noFill/>
          <a:ln cap="flat" cmpd="sng" w="19050">
            <a:solidFill>
              <a:srgbClr val="60220F"/>
            </a:solidFill>
            <a:prstDash val="solid"/>
            <a:miter lim="8000"/>
            <a:headEnd len="med" w="med" type="none"/>
            <a:tailEnd len="med" w="med" type="none"/>
          </a:ln>
        </p:spPr>
      </p:cxnSp>
      <p:cxnSp>
        <p:nvCxnSpPr>
          <p:cNvPr id="1897" name="Shape 1897"/>
          <p:cNvCxnSpPr/>
          <p:nvPr/>
        </p:nvCxnSpPr>
        <p:spPr>
          <a:xfrm rot="10800000">
            <a:off x="5948361" y="3735387"/>
            <a:ext cx="1587" cy="273049"/>
          </a:xfrm>
          <a:prstGeom prst="straightConnector1">
            <a:avLst/>
          </a:prstGeom>
          <a:noFill/>
          <a:ln cap="flat" cmpd="sng" w="22225">
            <a:solidFill>
              <a:srgbClr val="000000"/>
            </a:solidFill>
            <a:prstDash val="solid"/>
            <a:miter lim="8000"/>
            <a:headEnd len="med" w="med" type="stealth"/>
            <a:tailEnd len="med" w="med" type="none"/>
          </a:ln>
        </p:spPr>
      </p:cxnSp>
      <p:sp>
        <p:nvSpPr>
          <p:cNvPr id="1898" name="Shape 1898"/>
          <p:cNvSpPr txBox="1"/>
          <p:nvPr/>
        </p:nvSpPr>
        <p:spPr>
          <a:xfrm>
            <a:off x="7161211" y="5924550"/>
            <a:ext cx="1231899"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600" u="none">
                <a:solidFill>
                  <a:srgbClr val="000000"/>
                </a:solidFill>
                <a:latin typeface="Arial"/>
                <a:ea typeface="Arial"/>
                <a:cs typeface="Arial"/>
                <a:sym typeface="Arial"/>
              </a:rPr>
              <a:t>Quantity of</a:t>
            </a:r>
          </a:p>
        </p:txBody>
      </p:sp>
      <p:sp>
        <p:nvSpPr>
          <p:cNvPr id="1899" name="Shape 1899"/>
          <p:cNvSpPr txBox="1"/>
          <p:nvPr/>
        </p:nvSpPr>
        <p:spPr>
          <a:xfrm>
            <a:off x="6554786" y="6184900"/>
            <a:ext cx="1843087"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600" u="none">
                <a:solidFill>
                  <a:srgbClr val="000000"/>
                </a:solidFill>
                <a:latin typeface="Arial"/>
                <a:ea typeface="Arial"/>
                <a:cs typeface="Arial"/>
                <a:sym typeface="Arial"/>
              </a:rPr>
              <a:t>Ice-Cream Cones</a:t>
            </a:r>
          </a:p>
        </p:txBody>
      </p:sp>
      <p:sp>
        <p:nvSpPr>
          <p:cNvPr id="1900" name="Shape 1900"/>
          <p:cNvSpPr txBox="1"/>
          <p:nvPr/>
        </p:nvSpPr>
        <p:spPr>
          <a:xfrm>
            <a:off x="1858961" y="5930900"/>
            <a:ext cx="214312"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0</a:t>
            </a:r>
          </a:p>
        </p:txBody>
      </p:sp>
      <p:sp>
        <p:nvSpPr>
          <p:cNvPr id="1901" name="Shape 1901"/>
          <p:cNvSpPr txBox="1"/>
          <p:nvPr/>
        </p:nvSpPr>
        <p:spPr>
          <a:xfrm>
            <a:off x="1212850" y="1277937"/>
            <a:ext cx="879474"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600" u="none">
                <a:solidFill>
                  <a:srgbClr val="000000"/>
                </a:solidFill>
                <a:latin typeface="Arial"/>
                <a:ea typeface="Arial"/>
                <a:cs typeface="Arial"/>
                <a:sym typeface="Arial"/>
              </a:rPr>
              <a:t>Price of</a:t>
            </a:r>
          </a:p>
        </p:txBody>
      </p:sp>
      <p:sp>
        <p:nvSpPr>
          <p:cNvPr id="1902" name="Shape 1902"/>
          <p:cNvSpPr txBox="1"/>
          <p:nvPr/>
        </p:nvSpPr>
        <p:spPr>
          <a:xfrm>
            <a:off x="973137" y="1538287"/>
            <a:ext cx="1133474"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600" u="none">
                <a:solidFill>
                  <a:srgbClr val="000000"/>
                </a:solidFill>
                <a:latin typeface="Arial"/>
                <a:ea typeface="Arial"/>
                <a:cs typeface="Arial"/>
                <a:sym typeface="Arial"/>
              </a:rPr>
              <a:t>Ice-Cream</a:t>
            </a:r>
          </a:p>
        </p:txBody>
      </p:sp>
      <p:sp>
        <p:nvSpPr>
          <p:cNvPr id="1903" name="Shape 1903"/>
          <p:cNvSpPr txBox="1"/>
          <p:nvPr/>
        </p:nvSpPr>
        <p:spPr>
          <a:xfrm>
            <a:off x="1454150" y="1798636"/>
            <a:ext cx="638174"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600" u="none">
                <a:solidFill>
                  <a:srgbClr val="000000"/>
                </a:solidFill>
                <a:latin typeface="Arial"/>
                <a:ea typeface="Arial"/>
                <a:cs typeface="Arial"/>
                <a:sym typeface="Arial"/>
              </a:rPr>
              <a:t>Cone</a:t>
            </a:r>
          </a:p>
        </p:txBody>
      </p:sp>
      <p:grpSp>
        <p:nvGrpSpPr>
          <p:cNvPr id="1904" name="Shape 1904"/>
          <p:cNvGrpSpPr/>
          <p:nvPr/>
        </p:nvGrpSpPr>
        <p:grpSpPr>
          <a:xfrm>
            <a:off x="439737" y="2751136"/>
            <a:ext cx="1025524" cy="766763"/>
            <a:chOff x="439737" y="2751136"/>
            <a:chExt cx="1025524" cy="766763"/>
          </a:xfrm>
        </p:grpSpPr>
        <p:cxnSp>
          <p:nvCxnSpPr>
            <p:cNvPr id="1905" name="Shape 1905"/>
            <p:cNvCxnSpPr/>
            <p:nvPr/>
          </p:nvCxnSpPr>
          <p:spPr>
            <a:xfrm>
              <a:off x="1054100" y="2906711"/>
              <a:ext cx="411161" cy="1587"/>
            </a:xfrm>
            <a:prstGeom prst="straightConnector1">
              <a:avLst/>
            </a:prstGeom>
            <a:noFill/>
            <a:ln cap="flat" cmpd="sng" w="19050">
              <a:solidFill>
                <a:srgbClr val="000000"/>
              </a:solidFill>
              <a:prstDash val="solid"/>
              <a:miter lim="8000"/>
              <a:headEnd len="med" w="med" type="none"/>
              <a:tailEnd len="med" w="med" type="none"/>
            </a:ln>
          </p:spPr>
        </p:cxnSp>
        <p:grpSp>
          <p:nvGrpSpPr>
            <p:cNvPr id="1906" name="Shape 1906"/>
            <p:cNvGrpSpPr/>
            <p:nvPr/>
          </p:nvGrpSpPr>
          <p:grpSpPr>
            <a:xfrm>
              <a:off x="439737" y="2751136"/>
              <a:ext cx="642936" cy="766763"/>
              <a:chOff x="465137" y="2789236"/>
              <a:chExt cx="642936" cy="766763"/>
            </a:xfrm>
          </p:grpSpPr>
          <p:sp>
            <p:nvSpPr>
              <p:cNvPr id="1907" name="Shape 1907"/>
              <p:cNvSpPr txBox="1"/>
              <p:nvPr/>
            </p:nvSpPr>
            <p:spPr>
              <a:xfrm>
                <a:off x="555625" y="2789236"/>
                <a:ext cx="461961"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Price</a:t>
                </a:r>
              </a:p>
            </p:txBody>
          </p:sp>
          <p:sp>
            <p:nvSpPr>
              <p:cNvPr id="1908" name="Shape 1908"/>
              <p:cNvSpPr txBox="1"/>
              <p:nvPr/>
            </p:nvSpPr>
            <p:spPr>
              <a:xfrm>
                <a:off x="465137" y="3051175"/>
                <a:ext cx="642936"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without</a:t>
                </a:r>
              </a:p>
            </p:txBody>
          </p:sp>
          <p:sp>
            <p:nvSpPr>
              <p:cNvPr id="1909" name="Shape 1909"/>
              <p:cNvSpPr txBox="1"/>
              <p:nvPr/>
            </p:nvSpPr>
            <p:spPr>
              <a:xfrm>
                <a:off x="654050" y="3311525"/>
                <a:ext cx="271461"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tax</a:t>
                </a:r>
              </a:p>
            </p:txBody>
          </p:sp>
        </p:grpSp>
      </p:grpSp>
      <p:grpSp>
        <p:nvGrpSpPr>
          <p:cNvPr id="1910" name="Shape 1910"/>
          <p:cNvGrpSpPr/>
          <p:nvPr/>
        </p:nvGrpSpPr>
        <p:grpSpPr>
          <a:xfrm>
            <a:off x="450850" y="3181350"/>
            <a:ext cx="1054099" cy="1401761"/>
            <a:chOff x="450850" y="3181350"/>
            <a:chExt cx="1054099" cy="1401761"/>
          </a:xfrm>
        </p:grpSpPr>
        <p:cxnSp>
          <p:nvCxnSpPr>
            <p:cNvPr id="1911" name="Shape 1911"/>
            <p:cNvCxnSpPr/>
            <p:nvPr/>
          </p:nvCxnSpPr>
          <p:spPr>
            <a:xfrm flipH="1" rot="10800000">
              <a:off x="976312" y="3181350"/>
              <a:ext cx="528637" cy="608011"/>
            </a:xfrm>
            <a:prstGeom prst="straightConnector1">
              <a:avLst/>
            </a:prstGeom>
            <a:noFill/>
            <a:ln cap="flat" cmpd="sng" w="19050">
              <a:solidFill>
                <a:srgbClr val="000000"/>
              </a:solidFill>
              <a:prstDash val="solid"/>
              <a:miter lim="8000"/>
              <a:headEnd len="med" w="med" type="none"/>
              <a:tailEnd len="med" w="med" type="none"/>
            </a:ln>
          </p:spPr>
        </p:cxnSp>
        <p:sp>
          <p:nvSpPr>
            <p:cNvPr id="1912" name="Shape 1912"/>
            <p:cNvSpPr txBox="1"/>
            <p:nvPr/>
          </p:nvSpPr>
          <p:spPr>
            <a:xfrm>
              <a:off x="549275" y="3767137"/>
              <a:ext cx="579436"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Price</a:t>
              </a:r>
            </a:p>
          </p:txBody>
        </p:sp>
        <p:sp>
          <p:nvSpPr>
            <p:cNvPr id="1913" name="Shape 1913"/>
            <p:cNvSpPr txBox="1"/>
            <p:nvPr/>
          </p:nvSpPr>
          <p:spPr>
            <a:xfrm>
              <a:off x="484187" y="4027487"/>
              <a:ext cx="703262"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sellers</a:t>
              </a:r>
            </a:p>
          </p:txBody>
        </p:sp>
        <p:sp>
          <p:nvSpPr>
            <p:cNvPr id="1914" name="Shape 1914"/>
            <p:cNvSpPr txBox="1"/>
            <p:nvPr/>
          </p:nvSpPr>
          <p:spPr>
            <a:xfrm>
              <a:off x="450850" y="4289425"/>
              <a:ext cx="755649"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receive</a:t>
              </a:r>
            </a:p>
          </p:txBody>
        </p:sp>
      </p:grpSp>
      <p:grpSp>
        <p:nvGrpSpPr>
          <p:cNvPr id="1915" name="Shape 1915"/>
          <p:cNvGrpSpPr/>
          <p:nvPr/>
        </p:nvGrpSpPr>
        <p:grpSpPr>
          <a:xfrm>
            <a:off x="5262562" y="2503486"/>
            <a:ext cx="2824161" cy="384175"/>
            <a:chOff x="5262562" y="2503486"/>
            <a:chExt cx="2824161" cy="384175"/>
          </a:xfrm>
        </p:grpSpPr>
        <p:cxnSp>
          <p:nvCxnSpPr>
            <p:cNvPr id="1916" name="Shape 1916"/>
            <p:cNvCxnSpPr/>
            <p:nvPr/>
          </p:nvCxnSpPr>
          <p:spPr>
            <a:xfrm flipH="1" rot="10800000">
              <a:off x="5262562" y="2652711"/>
              <a:ext cx="549275" cy="234949"/>
            </a:xfrm>
            <a:prstGeom prst="straightConnector1">
              <a:avLst/>
            </a:prstGeom>
            <a:noFill/>
            <a:ln cap="flat" cmpd="sng" w="19050">
              <a:solidFill>
                <a:srgbClr val="000000"/>
              </a:solidFill>
              <a:prstDash val="solid"/>
              <a:miter lim="8000"/>
              <a:headEnd len="med" w="med" type="none"/>
              <a:tailEnd len="med" w="med" type="none"/>
            </a:ln>
          </p:spPr>
        </p:cxnSp>
        <p:sp>
          <p:nvSpPr>
            <p:cNvPr id="1917" name="Shape 1917"/>
            <p:cNvSpPr txBox="1"/>
            <p:nvPr/>
          </p:nvSpPr>
          <p:spPr>
            <a:xfrm>
              <a:off x="5903912" y="2503486"/>
              <a:ext cx="2182811"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Equilibrium without tax</a:t>
              </a:r>
            </a:p>
          </p:txBody>
        </p:sp>
      </p:grpSp>
      <p:grpSp>
        <p:nvGrpSpPr>
          <p:cNvPr id="1918" name="Shape 1918"/>
          <p:cNvGrpSpPr/>
          <p:nvPr/>
        </p:nvGrpSpPr>
        <p:grpSpPr>
          <a:xfrm>
            <a:off x="2130425" y="2613025"/>
            <a:ext cx="1382712" cy="450850"/>
            <a:chOff x="2130425" y="2613025"/>
            <a:chExt cx="1382712" cy="450850"/>
          </a:xfrm>
        </p:grpSpPr>
        <p:sp>
          <p:nvSpPr>
            <p:cNvPr id="1919" name="Shape 1919"/>
            <p:cNvSpPr/>
            <p:nvPr/>
          </p:nvSpPr>
          <p:spPr>
            <a:xfrm>
              <a:off x="2130425" y="2613025"/>
              <a:ext cx="157162" cy="450850"/>
            </a:xfrm>
            <a:custGeom>
              <a:pathLst>
                <a:path extrusionOk="0" h="120000" w="120000">
                  <a:moveTo>
                    <a:pt x="0" y="120000"/>
                  </a:moveTo>
                  <a:cubicBezTo>
                    <a:pt x="30000" y="120000"/>
                    <a:pt x="60000" y="104347"/>
                    <a:pt x="60000" y="88695"/>
                  </a:cubicBezTo>
                  <a:cubicBezTo>
                    <a:pt x="60000" y="78260"/>
                    <a:pt x="60000" y="78260"/>
                    <a:pt x="60000" y="78260"/>
                  </a:cubicBezTo>
                  <a:cubicBezTo>
                    <a:pt x="60000" y="67826"/>
                    <a:pt x="75000" y="57391"/>
                    <a:pt x="120000" y="57391"/>
                  </a:cubicBezTo>
                  <a:cubicBezTo>
                    <a:pt x="75000" y="57391"/>
                    <a:pt x="60000" y="46956"/>
                    <a:pt x="60000" y="36521"/>
                  </a:cubicBezTo>
                  <a:cubicBezTo>
                    <a:pt x="60000" y="26086"/>
                    <a:pt x="60000" y="26086"/>
                    <a:pt x="60000" y="26086"/>
                  </a:cubicBezTo>
                  <a:cubicBezTo>
                    <a:pt x="60000" y="15652"/>
                    <a:pt x="30000" y="0"/>
                    <a:pt x="0" y="0"/>
                  </a:cubicBezTo>
                </a:path>
              </a:pathLst>
            </a:custGeom>
            <a:noFill/>
            <a:ln cap="flat" cmpd="sng" w="1905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20" name="Shape 1920"/>
            <p:cNvSpPr txBox="1"/>
            <p:nvPr/>
          </p:nvSpPr>
          <p:spPr>
            <a:xfrm>
              <a:off x="2339975" y="2646361"/>
              <a:ext cx="1173162"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Tax ($0.50)</a:t>
              </a:r>
            </a:p>
          </p:txBody>
        </p:sp>
      </p:grpSp>
      <p:grpSp>
        <p:nvGrpSpPr>
          <p:cNvPr id="1921" name="Shape 1921"/>
          <p:cNvGrpSpPr/>
          <p:nvPr/>
        </p:nvGrpSpPr>
        <p:grpSpPr>
          <a:xfrm>
            <a:off x="412750" y="1727200"/>
            <a:ext cx="935037" cy="827087"/>
            <a:chOff x="412750" y="1727200"/>
            <a:chExt cx="935037" cy="827087"/>
          </a:xfrm>
        </p:grpSpPr>
        <p:cxnSp>
          <p:nvCxnSpPr>
            <p:cNvPr id="1922" name="Shape 1922"/>
            <p:cNvCxnSpPr/>
            <p:nvPr/>
          </p:nvCxnSpPr>
          <p:spPr>
            <a:xfrm>
              <a:off x="917575" y="2397125"/>
              <a:ext cx="430212" cy="157162"/>
            </a:xfrm>
            <a:prstGeom prst="straightConnector1">
              <a:avLst/>
            </a:prstGeom>
            <a:noFill/>
            <a:ln cap="flat" cmpd="sng" w="19050">
              <a:solidFill>
                <a:srgbClr val="000000"/>
              </a:solidFill>
              <a:prstDash val="solid"/>
              <a:miter lim="8000"/>
              <a:headEnd len="med" w="med" type="none"/>
              <a:tailEnd len="med" w="med" type="none"/>
            </a:ln>
          </p:spPr>
        </p:cxnSp>
        <p:grpSp>
          <p:nvGrpSpPr>
            <p:cNvPr id="1923" name="Shape 1923"/>
            <p:cNvGrpSpPr/>
            <p:nvPr/>
          </p:nvGrpSpPr>
          <p:grpSpPr>
            <a:xfrm>
              <a:off x="412750" y="1727200"/>
              <a:ext cx="609599" cy="766761"/>
              <a:chOff x="431800" y="1727200"/>
              <a:chExt cx="609599" cy="766761"/>
            </a:xfrm>
          </p:grpSpPr>
          <p:sp>
            <p:nvSpPr>
              <p:cNvPr id="1924" name="Shape 1924"/>
              <p:cNvSpPr txBox="1"/>
              <p:nvPr/>
            </p:nvSpPr>
            <p:spPr>
              <a:xfrm>
                <a:off x="503237" y="1727200"/>
                <a:ext cx="461961"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Price</a:t>
                </a:r>
              </a:p>
            </p:txBody>
          </p:sp>
          <p:sp>
            <p:nvSpPr>
              <p:cNvPr id="1925" name="Shape 1925"/>
              <p:cNvSpPr txBox="1"/>
              <p:nvPr/>
            </p:nvSpPr>
            <p:spPr>
              <a:xfrm>
                <a:off x="431800" y="1987550"/>
                <a:ext cx="609599"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buyers</a:t>
                </a:r>
              </a:p>
            </p:txBody>
          </p:sp>
          <p:sp>
            <p:nvSpPr>
              <p:cNvPr id="1926" name="Shape 1926"/>
              <p:cNvSpPr txBox="1"/>
              <p:nvPr/>
            </p:nvSpPr>
            <p:spPr>
              <a:xfrm>
                <a:off x="574675" y="2249486"/>
                <a:ext cx="327025"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pay</a:t>
                </a:r>
              </a:p>
            </p:txBody>
          </p:sp>
        </p:grpSp>
      </p:grpSp>
      <p:grpSp>
        <p:nvGrpSpPr>
          <p:cNvPr id="1927" name="Shape 1927"/>
          <p:cNvGrpSpPr/>
          <p:nvPr/>
        </p:nvGrpSpPr>
        <p:grpSpPr>
          <a:xfrm>
            <a:off x="3892550" y="1751011"/>
            <a:ext cx="3857623" cy="3467100"/>
            <a:chOff x="3892550" y="1751011"/>
            <a:chExt cx="3857623" cy="3467100"/>
          </a:xfrm>
        </p:grpSpPr>
        <p:cxnSp>
          <p:nvCxnSpPr>
            <p:cNvPr id="1928" name="Shape 1928"/>
            <p:cNvCxnSpPr/>
            <p:nvPr/>
          </p:nvCxnSpPr>
          <p:spPr>
            <a:xfrm>
              <a:off x="3892550" y="1751011"/>
              <a:ext cx="3602036" cy="3311524"/>
            </a:xfrm>
            <a:prstGeom prst="straightConnector1">
              <a:avLst/>
            </a:prstGeom>
            <a:noFill/>
            <a:ln cap="flat" cmpd="sng" w="58725">
              <a:solidFill>
                <a:srgbClr val="004C9F"/>
              </a:solidFill>
              <a:prstDash val="solid"/>
              <a:miter lim="8000"/>
              <a:headEnd len="med" w="med" type="none"/>
              <a:tailEnd len="med" w="med" type="none"/>
            </a:ln>
          </p:spPr>
        </p:cxnSp>
        <p:sp>
          <p:nvSpPr>
            <p:cNvPr id="1929" name="Shape 1929"/>
            <p:cNvSpPr txBox="1"/>
            <p:nvPr/>
          </p:nvSpPr>
          <p:spPr>
            <a:xfrm>
              <a:off x="7526336" y="4973637"/>
              <a:ext cx="223837"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600" u="none">
                  <a:solidFill>
                    <a:srgbClr val="000000"/>
                  </a:solidFill>
                  <a:latin typeface="Arial"/>
                  <a:ea typeface="Arial"/>
                  <a:cs typeface="Arial"/>
                  <a:sym typeface="Arial"/>
                </a:rPr>
                <a:t>D</a:t>
              </a:r>
              <a:r>
                <a:rPr b="0" baseline="-25000" i="0" lang="en-US" sz="1600" u="none">
                  <a:solidFill>
                    <a:srgbClr val="000000"/>
                  </a:solidFill>
                  <a:latin typeface="Arial"/>
                  <a:ea typeface="Arial"/>
                  <a:cs typeface="Arial"/>
                  <a:sym typeface="Arial"/>
                </a:rPr>
                <a:t>1</a:t>
              </a:r>
            </a:p>
          </p:txBody>
        </p:sp>
      </p:grpSp>
      <p:grpSp>
        <p:nvGrpSpPr>
          <p:cNvPr id="1930" name="Shape 1930"/>
          <p:cNvGrpSpPr/>
          <p:nvPr/>
        </p:nvGrpSpPr>
        <p:grpSpPr>
          <a:xfrm>
            <a:off x="3657600" y="2005011"/>
            <a:ext cx="3838573" cy="3551238"/>
            <a:chOff x="3657600" y="2005011"/>
            <a:chExt cx="3838573" cy="3551238"/>
          </a:xfrm>
        </p:grpSpPr>
        <p:cxnSp>
          <p:nvCxnSpPr>
            <p:cNvPr id="1931" name="Shape 1931"/>
            <p:cNvCxnSpPr/>
            <p:nvPr/>
          </p:nvCxnSpPr>
          <p:spPr>
            <a:xfrm>
              <a:off x="3657600" y="2005011"/>
              <a:ext cx="3582987" cy="3311524"/>
            </a:xfrm>
            <a:prstGeom prst="straightConnector1">
              <a:avLst/>
            </a:prstGeom>
            <a:noFill/>
            <a:ln cap="flat" cmpd="sng" w="58725">
              <a:solidFill>
                <a:srgbClr val="5F161D"/>
              </a:solidFill>
              <a:prstDash val="solid"/>
              <a:miter lim="8000"/>
              <a:headEnd len="med" w="med" type="none"/>
              <a:tailEnd len="med" w="med" type="none"/>
            </a:ln>
          </p:spPr>
        </p:cxnSp>
        <p:sp>
          <p:nvSpPr>
            <p:cNvPr id="1932" name="Shape 1932"/>
            <p:cNvSpPr txBox="1"/>
            <p:nvPr/>
          </p:nvSpPr>
          <p:spPr>
            <a:xfrm>
              <a:off x="7272336" y="5311775"/>
              <a:ext cx="223837"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600" u="none">
                  <a:solidFill>
                    <a:srgbClr val="000000"/>
                  </a:solidFill>
                  <a:latin typeface="Arial"/>
                  <a:ea typeface="Arial"/>
                  <a:cs typeface="Arial"/>
                  <a:sym typeface="Arial"/>
                </a:rPr>
                <a:t>D</a:t>
              </a:r>
              <a:r>
                <a:rPr b="0" baseline="-25000" i="0" lang="en-US" sz="1600" u="none">
                  <a:solidFill>
                    <a:srgbClr val="000000"/>
                  </a:solidFill>
                  <a:latin typeface="Arial"/>
                  <a:ea typeface="Arial"/>
                  <a:cs typeface="Arial"/>
                  <a:sym typeface="Arial"/>
                </a:rPr>
                <a:t>2</a:t>
              </a:r>
            </a:p>
          </p:txBody>
        </p:sp>
      </p:grpSp>
      <p:grpSp>
        <p:nvGrpSpPr>
          <p:cNvPr id="1933" name="Shape 1933"/>
          <p:cNvGrpSpPr/>
          <p:nvPr/>
        </p:nvGrpSpPr>
        <p:grpSpPr>
          <a:xfrm>
            <a:off x="2717799" y="1733550"/>
            <a:ext cx="4421187" cy="2643186"/>
            <a:chOff x="2717799" y="1733550"/>
            <a:chExt cx="4421187" cy="2643186"/>
          </a:xfrm>
        </p:grpSpPr>
        <p:grpSp>
          <p:nvGrpSpPr>
            <p:cNvPr id="1934" name="Shape 1934"/>
            <p:cNvGrpSpPr/>
            <p:nvPr/>
          </p:nvGrpSpPr>
          <p:grpSpPr>
            <a:xfrm>
              <a:off x="2717799" y="1733550"/>
              <a:ext cx="4306887" cy="2643186"/>
              <a:chOff x="2717799" y="1733550"/>
              <a:chExt cx="4306887" cy="2643186"/>
            </a:xfrm>
          </p:grpSpPr>
          <p:cxnSp>
            <p:nvCxnSpPr>
              <p:cNvPr id="1935" name="Shape 1935"/>
              <p:cNvCxnSpPr/>
              <p:nvPr/>
            </p:nvCxnSpPr>
            <p:spPr>
              <a:xfrm flipH="1">
                <a:off x="2717799" y="2005011"/>
                <a:ext cx="3856037" cy="2371725"/>
              </a:xfrm>
              <a:prstGeom prst="straightConnector1">
                <a:avLst/>
              </a:prstGeom>
              <a:noFill/>
              <a:ln cap="flat" cmpd="sng" w="58725">
                <a:solidFill>
                  <a:srgbClr val="004C9F"/>
                </a:solidFill>
                <a:prstDash val="solid"/>
                <a:miter lim="8000"/>
                <a:headEnd len="med" w="med" type="none"/>
                <a:tailEnd len="med" w="med" type="none"/>
              </a:ln>
            </p:spPr>
          </p:cxnSp>
          <p:sp>
            <p:nvSpPr>
              <p:cNvPr id="1936" name="Shape 1936"/>
              <p:cNvSpPr txBox="1"/>
              <p:nvPr/>
            </p:nvSpPr>
            <p:spPr>
              <a:xfrm>
                <a:off x="6170612" y="1733550"/>
                <a:ext cx="854074"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Supply, </a:t>
                </a:r>
              </a:p>
            </p:txBody>
          </p:sp>
        </p:grpSp>
        <p:sp>
          <p:nvSpPr>
            <p:cNvPr id="1937" name="Shape 1937"/>
            <p:cNvSpPr txBox="1"/>
            <p:nvPr/>
          </p:nvSpPr>
          <p:spPr>
            <a:xfrm>
              <a:off x="6926261" y="1733550"/>
              <a:ext cx="212724"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600" u="none">
                  <a:solidFill>
                    <a:srgbClr val="000000"/>
                  </a:solidFill>
                  <a:latin typeface="Arial"/>
                  <a:ea typeface="Arial"/>
                  <a:cs typeface="Arial"/>
                  <a:sym typeface="Arial"/>
                </a:rPr>
                <a:t>S</a:t>
              </a:r>
              <a:r>
                <a:rPr b="0" baseline="-25000" i="0" lang="en-US" sz="1600" u="none">
                  <a:solidFill>
                    <a:srgbClr val="000000"/>
                  </a:solidFill>
                  <a:latin typeface="Arial"/>
                  <a:ea typeface="Arial"/>
                  <a:cs typeface="Arial"/>
                  <a:sym typeface="Arial"/>
                </a:rPr>
                <a:t>1</a:t>
              </a:r>
            </a:p>
          </p:txBody>
        </p:sp>
      </p:grpSp>
      <p:grpSp>
        <p:nvGrpSpPr>
          <p:cNvPr id="1938" name="Shape 1938"/>
          <p:cNvGrpSpPr/>
          <p:nvPr/>
        </p:nvGrpSpPr>
        <p:grpSpPr>
          <a:xfrm>
            <a:off x="6007100" y="2828925"/>
            <a:ext cx="2740023" cy="1390650"/>
            <a:chOff x="6007100" y="2828925"/>
            <a:chExt cx="2740023" cy="1390650"/>
          </a:xfrm>
        </p:grpSpPr>
        <p:cxnSp>
          <p:nvCxnSpPr>
            <p:cNvPr id="1939" name="Shape 1939"/>
            <p:cNvCxnSpPr/>
            <p:nvPr/>
          </p:nvCxnSpPr>
          <p:spPr>
            <a:xfrm flipH="1" rot="10800000">
              <a:off x="6007100" y="3592512"/>
              <a:ext cx="1174749" cy="234949"/>
            </a:xfrm>
            <a:prstGeom prst="straightConnector1">
              <a:avLst/>
            </a:prstGeom>
            <a:noFill/>
            <a:ln cap="flat" cmpd="sng" w="19050">
              <a:solidFill>
                <a:srgbClr val="000000"/>
              </a:solidFill>
              <a:prstDash val="solid"/>
              <a:miter lim="8000"/>
              <a:headEnd len="med" w="med" type="none"/>
              <a:tailEnd len="med" w="med" type="none"/>
            </a:ln>
          </p:spPr>
        </p:cxnSp>
        <p:sp>
          <p:nvSpPr>
            <p:cNvPr id="1940" name="Shape 1940"/>
            <p:cNvSpPr txBox="1"/>
            <p:nvPr/>
          </p:nvSpPr>
          <p:spPr>
            <a:xfrm>
              <a:off x="6888161" y="2828925"/>
              <a:ext cx="1858961" cy="1390650"/>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41" name="Shape 1941"/>
            <p:cNvSpPr txBox="1"/>
            <p:nvPr/>
          </p:nvSpPr>
          <p:spPr>
            <a:xfrm>
              <a:off x="7011986" y="2868611"/>
              <a:ext cx="1412874"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A tax on buyers</a:t>
              </a:r>
            </a:p>
          </p:txBody>
        </p:sp>
        <p:sp>
          <p:nvSpPr>
            <p:cNvPr id="1942" name="Shape 1942"/>
            <p:cNvSpPr txBox="1"/>
            <p:nvPr/>
          </p:nvSpPr>
          <p:spPr>
            <a:xfrm>
              <a:off x="7011986" y="3128961"/>
              <a:ext cx="1604961"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shifts the demand</a:t>
              </a:r>
            </a:p>
          </p:txBody>
        </p:sp>
        <p:sp>
          <p:nvSpPr>
            <p:cNvPr id="1943" name="Shape 1943"/>
            <p:cNvSpPr txBox="1"/>
            <p:nvPr/>
          </p:nvSpPr>
          <p:spPr>
            <a:xfrm>
              <a:off x="7011986" y="3390900"/>
              <a:ext cx="1477961"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curve downward</a:t>
              </a:r>
            </a:p>
          </p:txBody>
        </p:sp>
        <p:sp>
          <p:nvSpPr>
            <p:cNvPr id="1944" name="Shape 1944"/>
            <p:cNvSpPr txBox="1"/>
            <p:nvPr/>
          </p:nvSpPr>
          <p:spPr>
            <a:xfrm>
              <a:off x="7011986" y="3651250"/>
              <a:ext cx="1198561"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by the size of</a:t>
              </a:r>
            </a:p>
          </p:txBody>
        </p:sp>
        <p:sp>
          <p:nvSpPr>
            <p:cNvPr id="1945" name="Shape 1945"/>
            <p:cNvSpPr txBox="1"/>
            <p:nvPr/>
          </p:nvSpPr>
          <p:spPr>
            <a:xfrm>
              <a:off x="7011986" y="3911600"/>
              <a:ext cx="1370012"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the tax ($0.50).</a:t>
              </a:r>
            </a:p>
          </p:txBody>
        </p:sp>
      </p:grpSp>
      <p:grpSp>
        <p:nvGrpSpPr>
          <p:cNvPr id="1946" name="Shape 1946"/>
          <p:cNvGrpSpPr/>
          <p:nvPr/>
        </p:nvGrpSpPr>
        <p:grpSpPr>
          <a:xfrm>
            <a:off x="1454150" y="2470150"/>
            <a:ext cx="3536949" cy="3754437"/>
            <a:chOff x="1454150" y="2470150"/>
            <a:chExt cx="3536949" cy="3754437"/>
          </a:xfrm>
        </p:grpSpPr>
        <p:sp>
          <p:nvSpPr>
            <p:cNvPr id="1947" name="Shape 1947"/>
            <p:cNvSpPr txBox="1"/>
            <p:nvPr/>
          </p:nvSpPr>
          <p:spPr>
            <a:xfrm>
              <a:off x="1454150" y="2470150"/>
              <a:ext cx="625475"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$3.30</a:t>
              </a:r>
            </a:p>
          </p:txBody>
        </p:sp>
        <p:grpSp>
          <p:nvGrpSpPr>
            <p:cNvPr id="1948" name="Shape 1948"/>
            <p:cNvGrpSpPr/>
            <p:nvPr/>
          </p:nvGrpSpPr>
          <p:grpSpPr>
            <a:xfrm>
              <a:off x="2052636" y="2525711"/>
              <a:ext cx="2938462" cy="3698875"/>
              <a:chOff x="2052636" y="2525711"/>
              <a:chExt cx="2938462" cy="3698875"/>
            </a:xfrm>
          </p:grpSpPr>
          <p:sp>
            <p:nvSpPr>
              <p:cNvPr id="1949" name="Shape 1949"/>
              <p:cNvSpPr/>
              <p:nvPr/>
            </p:nvSpPr>
            <p:spPr>
              <a:xfrm>
                <a:off x="2052636" y="2573336"/>
                <a:ext cx="2779711" cy="3271836"/>
              </a:xfrm>
              <a:custGeom>
                <a:pathLst>
                  <a:path extrusionOk="0" h="120000" w="120000">
                    <a:moveTo>
                      <a:pt x="120000" y="120000"/>
                    </a:moveTo>
                    <a:lnTo>
                      <a:pt x="120000" y="0"/>
                    </a:lnTo>
                    <a:lnTo>
                      <a:pt x="0" y="0"/>
                    </a:lnTo>
                  </a:path>
                </a:pathLst>
              </a:custGeom>
              <a:noFill/>
              <a:ln cap="flat" cmpd="sng" w="1905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50" name="Shape 1950"/>
              <p:cNvSpPr txBox="1"/>
              <p:nvPr/>
            </p:nvSpPr>
            <p:spPr>
              <a:xfrm>
                <a:off x="4659312" y="5930900"/>
                <a:ext cx="331786"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90</a:t>
                </a:r>
              </a:p>
            </p:txBody>
          </p:sp>
          <p:sp>
            <p:nvSpPr>
              <p:cNvPr id="1951" name="Shape 1951"/>
              <p:cNvSpPr/>
              <p:nvPr/>
            </p:nvSpPr>
            <p:spPr>
              <a:xfrm>
                <a:off x="4754562" y="2525711"/>
                <a:ext cx="136524"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grpSp>
      <p:grpSp>
        <p:nvGrpSpPr>
          <p:cNvPr id="1952" name="Shape 1952"/>
          <p:cNvGrpSpPr/>
          <p:nvPr/>
        </p:nvGrpSpPr>
        <p:grpSpPr>
          <a:xfrm>
            <a:off x="3702050" y="3005136"/>
            <a:ext cx="1189037" cy="1395412"/>
            <a:chOff x="3702050" y="3005136"/>
            <a:chExt cx="1189037" cy="1395412"/>
          </a:xfrm>
        </p:grpSpPr>
        <p:grpSp>
          <p:nvGrpSpPr>
            <p:cNvPr id="1953" name="Shape 1953"/>
            <p:cNvGrpSpPr/>
            <p:nvPr/>
          </p:nvGrpSpPr>
          <p:grpSpPr>
            <a:xfrm>
              <a:off x="3702050" y="3181350"/>
              <a:ext cx="1139825" cy="1219199"/>
              <a:chOff x="3702050" y="3181350"/>
              <a:chExt cx="1139825" cy="1219199"/>
            </a:xfrm>
          </p:grpSpPr>
          <p:cxnSp>
            <p:nvCxnSpPr>
              <p:cNvPr id="1954" name="Shape 1954"/>
              <p:cNvCxnSpPr/>
              <p:nvPr/>
            </p:nvCxnSpPr>
            <p:spPr>
              <a:xfrm flipH="1">
                <a:off x="4264025" y="3181350"/>
                <a:ext cx="509586" cy="608011"/>
              </a:xfrm>
              <a:prstGeom prst="straightConnector1">
                <a:avLst/>
              </a:prstGeom>
              <a:noFill/>
              <a:ln cap="flat" cmpd="sng" w="19050">
                <a:solidFill>
                  <a:srgbClr val="000000"/>
                </a:solidFill>
                <a:prstDash val="solid"/>
                <a:miter lim="8000"/>
                <a:headEnd len="med" w="med" type="none"/>
                <a:tailEnd len="med" w="med" type="none"/>
              </a:ln>
            </p:spPr>
          </p:cxnSp>
          <p:sp>
            <p:nvSpPr>
              <p:cNvPr id="1955" name="Shape 1955"/>
              <p:cNvSpPr txBox="1"/>
              <p:nvPr/>
            </p:nvSpPr>
            <p:spPr>
              <a:xfrm>
                <a:off x="3702050" y="3844925"/>
                <a:ext cx="1139825"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Equilibrium</a:t>
                </a:r>
              </a:p>
            </p:txBody>
          </p:sp>
          <p:sp>
            <p:nvSpPr>
              <p:cNvPr id="1956" name="Shape 1956"/>
              <p:cNvSpPr txBox="1"/>
              <p:nvPr/>
            </p:nvSpPr>
            <p:spPr>
              <a:xfrm>
                <a:off x="3865562" y="4106862"/>
                <a:ext cx="795337"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with tax</a:t>
                </a:r>
              </a:p>
            </p:txBody>
          </p:sp>
        </p:grpSp>
        <p:sp>
          <p:nvSpPr>
            <p:cNvPr id="1957" name="Shape 1957"/>
            <p:cNvSpPr/>
            <p:nvPr/>
          </p:nvSpPr>
          <p:spPr>
            <a:xfrm>
              <a:off x="4754562" y="3005136"/>
              <a:ext cx="136524"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grpSp>
        <p:nvGrpSpPr>
          <p:cNvPr id="1958" name="Shape 1958"/>
          <p:cNvGrpSpPr/>
          <p:nvPr/>
        </p:nvGrpSpPr>
        <p:grpSpPr>
          <a:xfrm>
            <a:off x="1571625" y="2986086"/>
            <a:ext cx="3260723" cy="244474"/>
            <a:chOff x="1571625" y="2986086"/>
            <a:chExt cx="3260723" cy="244474"/>
          </a:xfrm>
        </p:grpSpPr>
        <p:cxnSp>
          <p:nvCxnSpPr>
            <p:cNvPr id="1959" name="Shape 1959"/>
            <p:cNvCxnSpPr/>
            <p:nvPr/>
          </p:nvCxnSpPr>
          <p:spPr>
            <a:xfrm flipH="1">
              <a:off x="2052636" y="3082925"/>
              <a:ext cx="2779711" cy="1587"/>
            </a:xfrm>
            <a:prstGeom prst="straightConnector1">
              <a:avLst/>
            </a:prstGeom>
            <a:noFill/>
            <a:ln cap="flat" cmpd="sng" w="19050">
              <a:solidFill>
                <a:schemeClr val="dk1"/>
              </a:solidFill>
              <a:prstDash val="solid"/>
              <a:miter lim="8000"/>
              <a:headEnd len="med" w="med" type="none"/>
              <a:tailEnd len="med" w="med" type="none"/>
            </a:ln>
          </p:spPr>
        </p:cxnSp>
        <p:sp>
          <p:nvSpPr>
            <p:cNvPr id="1960" name="Shape 1960"/>
            <p:cNvSpPr txBox="1"/>
            <p:nvPr/>
          </p:nvSpPr>
          <p:spPr>
            <a:xfrm>
              <a:off x="1571625" y="2986086"/>
              <a:ext cx="395287" cy="24447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2.80</a:t>
              </a:r>
            </a:p>
          </p:txBody>
        </p:sp>
      </p:grpSp>
      <p:grpSp>
        <p:nvGrpSpPr>
          <p:cNvPr id="1961" name="Shape 1961"/>
          <p:cNvGrpSpPr/>
          <p:nvPr/>
        </p:nvGrpSpPr>
        <p:grpSpPr>
          <a:xfrm>
            <a:off x="1571625" y="2770186"/>
            <a:ext cx="3994149" cy="3454400"/>
            <a:chOff x="1571625" y="2770186"/>
            <a:chExt cx="3994149" cy="3454400"/>
          </a:xfrm>
        </p:grpSpPr>
        <p:sp>
          <p:nvSpPr>
            <p:cNvPr id="1962" name="Shape 1962"/>
            <p:cNvSpPr/>
            <p:nvPr/>
          </p:nvSpPr>
          <p:spPr>
            <a:xfrm>
              <a:off x="2052636" y="2887661"/>
              <a:ext cx="3092450" cy="2957512"/>
            </a:xfrm>
            <a:custGeom>
              <a:pathLst>
                <a:path extrusionOk="0" h="120000" w="120000">
                  <a:moveTo>
                    <a:pt x="120000" y="120000"/>
                  </a:moveTo>
                  <a:lnTo>
                    <a:pt x="120000" y="0"/>
                  </a:lnTo>
                  <a:lnTo>
                    <a:pt x="0" y="0"/>
                  </a:lnTo>
                </a:path>
              </a:pathLst>
            </a:custGeom>
            <a:noFill/>
            <a:ln cap="flat" cmpd="sng" w="1905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63" name="Shape 1963"/>
            <p:cNvSpPr/>
            <p:nvPr/>
          </p:nvSpPr>
          <p:spPr>
            <a:xfrm>
              <a:off x="5073650" y="2814636"/>
              <a:ext cx="136524" cy="138112"/>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1964" name="Shape 1964"/>
            <p:cNvCxnSpPr/>
            <p:nvPr/>
          </p:nvCxnSpPr>
          <p:spPr>
            <a:xfrm flipH="1">
              <a:off x="2052637" y="2887661"/>
              <a:ext cx="3092450" cy="1587"/>
            </a:xfrm>
            <a:prstGeom prst="straightConnector1">
              <a:avLst/>
            </a:prstGeom>
            <a:noFill/>
            <a:ln cap="flat" cmpd="sng" w="19050">
              <a:solidFill>
                <a:schemeClr val="dk1"/>
              </a:solidFill>
              <a:prstDash val="solid"/>
              <a:miter lim="8000"/>
              <a:headEnd len="med" w="med" type="none"/>
              <a:tailEnd len="med" w="med" type="none"/>
            </a:ln>
          </p:spPr>
        </p:cxnSp>
        <p:sp>
          <p:nvSpPr>
            <p:cNvPr id="1965" name="Shape 1965"/>
            <p:cNvSpPr txBox="1"/>
            <p:nvPr/>
          </p:nvSpPr>
          <p:spPr>
            <a:xfrm>
              <a:off x="1571625" y="2770186"/>
              <a:ext cx="508000"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3.00</a:t>
              </a:r>
            </a:p>
          </p:txBody>
        </p:sp>
        <p:sp>
          <p:nvSpPr>
            <p:cNvPr id="1966" name="Shape 1966"/>
            <p:cNvSpPr txBox="1"/>
            <p:nvPr/>
          </p:nvSpPr>
          <p:spPr>
            <a:xfrm>
              <a:off x="5116512" y="5930900"/>
              <a:ext cx="449262" cy="293687"/>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600" u="none">
                  <a:solidFill>
                    <a:srgbClr val="000000"/>
                  </a:solidFill>
                  <a:latin typeface="Arial"/>
                  <a:ea typeface="Arial"/>
                  <a:cs typeface="Arial"/>
                  <a:sym typeface="Arial"/>
                </a:rPr>
                <a:t>100</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97"/>
                                        </p:tgtEl>
                                        <p:attrNameLst>
                                          <p:attrName>style.visibility</p:attrName>
                                        </p:attrNameLst>
                                      </p:cBhvr>
                                      <p:to>
                                        <p:strVal val="visible"/>
                                      </p:to>
                                    </p:set>
                                    <p:anim calcmode="lin" valueType="num">
                                      <p:cBhvr additive="base">
                                        <p:cTn dur="500"/>
                                        <p:tgtEl>
                                          <p:spTgt spid="1897"/>
                                        </p:tgtEl>
                                        <p:attrNameLst>
                                          <p:attrName>ppt_w</p:attrName>
                                        </p:attrNameLst>
                                      </p:cBhvr>
                                      <p:tavLst>
                                        <p:tav fmla="" tm="0">
                                          <p:val>
                                            <p:strVal val="0"/>
                                          </p:val>
                                        </p:tav>
                                        <p:tav fmla="" tm="100000">
                                          <p:val>
                                            <p:strVal val="#ppt_w"/>
                                          </p:val>
                                        </p:tav>
                                      </p:tavLst>
                                    </p:anim>
                                    <p:anim calcmode="lin" valueType="num">
                                      <p:cBhvr additive="base">
                                        <p:cTn dur="500"/>
                                        <p:tgtEl>
                                          <p:spTgt spid="189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0" name="Shape 1970"/>
        <p:cNvGrpSpPr/>
        <p:nvPr/>
      </p:nvGrpSpPr>
      <p:grpSpPr>
        <a:xfrm>
          <a:off x="0" y="0"/>
          <a:ext cx="0" cy="0"/>
          <a:chOff x="0" y="0"/>
          <a:chExt cx="0" cy="0"/>
        </a:xfrm>
      </p:grpSpPr>
      <p:sp>
        <p:nvSpPr>
          <p:cNvPr id="1971" name="Shape 1971"/>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7 A Tax on Sellers</a:t>
            </a:r>
          </a:p>
        </p:txBody>
      </p:sp>
      <p:sp>
        <p:nvSpPr>
          <p:cNvPr id="1972" name="Shape 1972"/>
          <p:cNvSpPr txBox="1"/>
          <p:nvPr/>
        </p:nvSpPr>
        <p:spPr>
          <a:xfrm>
            <a:off x="2108200" y="1308100"/>
            <a:ext cx="6419850" cy="4703762"/>
          </a:xfrm>
          <a:prstGeom prst="rect">
            <a:avLst/>
          </a:prstGeom>
          <a:solidFill>
            <a:srgbClr val="F3F6F9"/>
          </a:solidFill>
          <a:ln cap="flat" cmpd="sng" w="22225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73" name="Shape 1973"/>
          <p:cNvSpPr txBox="1"/>
          <p:nvPr/>
        </p:nvSpPr>
        <p:spPr>
          <a:xfrm>
            <a:off x="2108200" y="1308100"/>
            <a:ext cx="6419850" cy="4703762"/>
          </a:xfrm>
          <a:prstGeom prst="rect">
            <a:avLst/>
          </a:prstGeom>
          <a:solidFill>
            <a:srgbClr val="F2F4F8"/>
          </a:solidFill>
          <a:ln cap="flat" cmpd="sng" w="20320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74" name="Shape 1974"/>
          <p:cNvSpPr txBox="1"/>
          <p:nvPr/>
        </p:nvSpPr>
        <p:spPr>
          <a:xfrm>
            <a:off x="2108200" y="1308100"/>
            <a:ext cx="6419850" cy="4703762"/>
          </a:xfrm>
          <a:prstGeom prst="rect">
            <a:avLst/>
          </a:prstGeom>
          <a:solidFill>
            <a:srgbClr val="F1F4F7"/>
          </a:solidFill>
          <a:ln cap="flat" cmpd="sng" w="1825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75" name="Shape 1975"/>
          <p:cNvSpPr txBox="1"/>
          <p:nvPr/>
        </p:nvSpPr>
        <p:spPr>
          <a:xfrm>
            <a:off x="2108200" y="1308100"/>
            <a:ext cx="6419850" cy="4703762"/>
          </a:xfrm>
          <a:prstGeom prst="rect">
            <a:avLst/>
          </a:prstGeom>
          <a:solidFill>
            <a:srgbClr val="F0F2F5"/>
          </a:solidFill>
          <a:ln cap="flat" cmpd="sng" w="16192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76" name="Shape 1976"/>
          <p:cNvSpPr txBox="1"/>
          <p:nvPr/>
        </p:nvSpPr>
        <p:spPr>
          <a:xfrm>
            <a:off x="2108200" y="1308100"/>
            <a:ext cx="6419850" cy="4703762"/>
          </a:xfrm>
          <a:prstGeom prst="rect">
            <a:avLst/>
          </a:prstGeom>
          <a:solidFill>
            <a:srgbClr val="EEF1F4"/>
          </a:solidFill>
          <a:ln cap="flat" cmpd="sng" w="1412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77" name="Shape 1977"/>
          <p:cNvSpPr txBox="1"/>
          <p:nvPr/>
        </p:nvSpPr>
        <p:spPr>
          <a:xfrm>
            <a:off x="2108200" y="1308100"/>
            <a:ext cx="6419850" cy="4703762"/>
          </a:xfrm>
          <a:prstGeom prst="rect">
            <a:avLst/>
          </a:prstGeom>
          <a:solidFill>
            <a:srgbClr val="EDEFF3"/>
          </a:solidFill>
          <a:ln cap="flat" cmpd="sng" w="122225">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78" name="Shape 1978"/>
          <p:cNvSpPr txBox="1"/>
          <p:nvPr/>
        </p:nvSpPr>
        <p:spPr>
          <a:xfrm>
            <a:off x="2108200" y="1308100"/>
            <a:ext cx="6419850" cy="4703762"/>
          </a:xfrm>
          <a:prstGeom prst="rect">
            <a:avLst/>
          </a:prstGeom>
          <a:solidFill>
            <a:srgbClr val="EBEEF2"/>
          </a:solidFill>
          <a:ln cap="flat" cmpd="sng" w="10160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79" name="Shape 1979"/>
          <p:cNvSpPr txBox="1"/>
          <p:nvPr/>
        </p:nvSpPr>
        <p:spPr>
          <a:xfrm>
            <a:off x="2108200" y="1308100"/>
            <a:ext cx="6419850" cy="4703762"/>
          </a:xfrm>
          <a:prstGeom prst="rect">
            <a:avLst/>
          </a:prstGeom>
          <a:solidFill>
            <a:srgbClr val="EAECF1"/>
          </a:solidFill>
          <a:ln cap="flat" cmpd="sng" w="80950">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80" name="Shape 1980"/>
          <p:cNvSpPr txBox="1"/>
          <p:nvPr/>
        </p:nvSpPr>
        <p:spPr>
          <a:xfrm>
            <a:off x="2108200" y="1308100"/>
            <a:ext cx="6419850" cy="4703762"/>
          </a:xfrm>
          <a:prstGeom prst="rect">
            <a:avLst/>
          </a:prstGeom>
          <a:solidFill>
            <a:srgbClr val="E9EBF0"/>
          </a:solidFill>
          <a:ln cap="flat" cmpd="sng" w="6032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81" name="Shape 1981"/>
          <p:cNvSpPr txBox="1"/>
          <p:nvPr/>
        </p:nvSpPr>
        <p:spPr>
          <a:xfrm>
            <a:off x="2108200" y="1308100"/>
            <a:ext cx="6419850" cy="4703762"/>
          </a:xfrm>
          <a:prstGeom prst="rect">
            <a:avLst/>
          </a:prstGeom>
          <a:solidFill>
            <a:srgbClr val="E7EAEF"/>
          </a:solidFill>
          <a:ln cap="flat" cmpd="sng" w="412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82" name="Shape 1982"/>
          <p:cNvSpPr txBox="1"/>
          <p:nvPr/>
        </p:nvSpPr>
        <p:spPr>
          <a:xfrm>
            <a:off x="2108200" y="1308100"/>
            <a:ext cx="6419850" cy="4703762"/>
          </a:xfrm>
          <a:prstGeom prst="rect">
            <a:avLst/>
          </a:prstGeom>
          <a:solidFill>
            <a:srgbClr val="E6E9EF"/>
          </a:solidFill>
          <a:ln cap="flat" cmpd="sng" w="2062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83" name="Shape 1983"/>
          <p:cNvSpPr txBox="1"/>
          <p:nvPr/>
        </p:nvSpPr>
        <p:spPr>
          <a:xfrm>
            <a:off x="2027236" y="1206500"/>
            <a:ext cx="6399212" cy="4724400"/>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1984" name="Shape 1984"/>
          <p:cNvSpPr/>
          <p:nvPr/>
        </p:nvSpPr>
        <p:spPr>
          <a:xfrm>
            <a:off x="2027236" y="1206500"/>
            <a:ext cx="6399212" cy="4724400"/>
          </a:xfrm>
          <a:custGeom>
            <a:pathLst>
              <a:path extrusionOk="0" h="120000" w="120000">
                <a:moveTo>
                  <a:pt x="0" y="0"/>
                </a:moveTo>
                <a:lnTo>
                  <a:pt x="0" y="120000"/>
                </a:lnTo>
                <a:lnTo>
                  <a:pt x="120000" y="120000"/>
                </a:ln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1985" name="Shape 1985"/>
          <p:cNvCxnSpPr/>
          <p:nvPr/>
        </p:nvCxnSpPr>
        <p:spPr>
          <a:xfrm>
            <a:off x="4903787" y="5910262"/>
            <a:ext cx="1587" cy="1587"/>
          </a:xfrm>
          <a:prstGeom prst="straightConnector1">
            <a:avLst/>
          </a:prstGeom>
          <a:noFill/>
          <a:ln cap="flat" cmpd="sng" w="20625">
            <a:solidFill>
              <a:srgbClr val="60220F"/>
            </a:solidFill>
            <a:prstDash val="solid"/>
            <a:miter lim="8000"/>
            <a:headEnd len="med" w="med" type="none"/>
            <a:tailEnd len="med" w="med" type="none"/>
          </a:ln>
        </p:spPr>
      </p:cxnSp>
      <p:cxnSp>
        <p:nvCxnSpPr>
          <p:cNvPr id="1986" name="Shape 1986"/>
          <p:cNvCxnSpPr/>
          <p:nvPr/>
        </p:nvCxnSpPr>
        <p:spPr>
          <a:xfrm flipH="1">
            <a:off x="5429250" y="2305050"/>
            <a:ext cx="1587" cy="320675"/>
          </a:xfrm>
          <a:prstGeom prst="straightConnector1">
            <a:avLst/>
          </a:prstGeom>
          <a:noFill/>
          <a:ln cap="flat" cmpd="sng" w="22225">
            <a:solidFill>
              <a:srgbClr val="000000"/>
            </a:solidFill>
            <a:prstDash val="solid"/>
            <a:miter lim="8000"/>
            <a:headEnd len="med" w="med" type="stealth"/>
            <a:tailEnd len="med" w="med" type="none"/>
          </a:ln>
        </p:spPr>
      </p:cxnSp>
      <p:grpSp>
        <p:nvGrpSpPr>
          <p:cNvPr id="1987" name="Shape 1987"/>
          <p:cNvGrpSpPr/>
          <p:nvPr/>
        </p:nvGrpSpPr>
        <p:grpSpPr>
          <a:xfrm>
            <a:off x="1516062" y="2932111"/>
            <a:ext cx="3387725" cy="290512"/>
            <a:chOff x="1516062" y="2932111"/>
            <a:chExt cx="3387725" cy="290512"/>
          </a:xfrm>
        </p:grpSpPr>
        <p:cxnSp>
          <p:nvCxnSpPr>
            <p:cNvPr id="1988" name="Shape 1988"/>
            <p:cNvCxnSpPr/>
            <p:nvPr/>
          </p:nvCxnSpPr>
          <p:spPr>
            <a:xfrm flipH="1">
              <a:off x="2027237" y="3051175"/>
              <a:ext cx="2876550" cy="1587"/>
            </a:xfrm>
            <a:prstGeom prst="straightConnector1">
              <a:avLst/>
            </a:prstGeom>
            <a:noFill/>
            <a:ln cap="flat" cmpd="sng" w="20625">
              <a:solidFill>
                <a:schemeClr val="dk1"/>
              </a:solidFill>
              <a:prstDash val="solid"/>
              <a:miter lim="8000"/>
              <a:headEnd len="med" w="med" type="none"/>
              <a:tailEnd len="med" w="med" type="none"/>
            </a:ln>
          </p:spPr>
        </p:cxnSp>
        <p:sp>
          <p:nvSpPr>
            <p:cNvPr id="1989" name="Shape 1989"/>
            <p:cNvSpPr txBox="1"/>
            <p:nvPr/>
          </p:nvSpPr>
          <p:spPr>
            <a:xfrm>
              <a:off x="1516062" y="2932111"/>
              <a:ext cx="520700"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2.80</a:t>
              </a:r>
            </a:p>
          </p:txBody>
        </p:sp>
      </p:grpSp>
      <p:sp>
        <p:nvSpPr>
          <p:cNvPr id="1990" name="Shape 1990"/>
          <p:cNvSpPr txBox="1"/>
          <p:nvPr/>
        </p:nvSpPr>
        <p:spPr>
          <a:xfrm>
            <a:off x="7323136" y="5986462"/>
            <a:ext cx="1238250" cy="2984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 of</a:t>
            </a:r>
          </a:p>
        </p:txBody>
      </p:sp>
      <p:sp>
        <p:nvSpPr>
          <p:cNvPr id="1991" name="Shape 1991"/>
          <p:cNvSpPr txBox="1"/>
          <p:nvPr/>
        </p:nvSpPr>
        <p:spPr>
          <a:xfrm>
            <a:off x="6692900" y="6256337"/>
            <a:ext cx="1868487" cy="2984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 Cones</a:t>
            </a:r>
          </a:p>
        </p:txBody>
      </p:sp>
      <p:sp>
        <p:nvSpPr>
          <p:cNvPr id="1992" name="Shape 1992"/>
          <p:cNvSpPr txBox="1"/>
          <p:nvPr/>
        </p:nvSpPr>
        <p:spPr>
          <a:xfrm>
            <a:off x="1814511" y="5992812"/>
            <a:ext cx="215899"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1993" name="Shape 1993"/>
          <p:cNvSpPr txBox="1"/>
          <p:nvPr/>
        </p:nvSpPr>
        <p:spPr>
          <a:xfrm>
            <a:off x="1144587" y="1158875"/>
            <a:ext cx="900111" cy="2984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Price of</a:t>
            </a:r>
          </a:p>
        </p:txBody>
      </p:sp>
      <p:sp>
        <p:nvSpPr>
          <p:cNvPr id="1994" name="Shape 1994"/>
          <p:cNvSpPr txBox="1"/>
          <p:nvPr/>
        </p:nvSpPr>
        <p:spPr>
          <a:xfrm>
            <a:off x="893762" y="1428750"/>
            <a:ext cx="1150936" cy="2984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Ice-Cream</a:t>
            </a:r>
          </a:p>
        </p:txBody>
      </p:sp>
      <p:sp>
        <p:nvSpPr>
          <p:cNvPr id="1995" name="Shape 1995"/>
          <p:cNvSpPr txBox="1"/>
          <p:nvPr/>
        </p:nvSpPr>
        <p:spPr>
          <a:xfrm>
            <a:off x="1393825" y="1700211"/>
            <a:ext cx="636586" cy="2984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Cone</a:t>
            </a:r>
          </a:p>
        </p:txBody>
      </p:sp>
      <p:grpSp>
        <p:nvGrpSpPr>
          <p:cNvPr id="1996" name="Shape 1996"/>
          <p:cNvGrpSpPr/>
          <p:nvPr/>
        </p:nvGrpSpPr>
        <p:grpSpPr>
          <a:xfrm>
            <a:off x="352425" y="2728911"/>
            <a:ext cx="1066799" cy="831850"/>
            <a:chOff x="352425" y="2728911"/>
            <a:chExt cx="1066799" cy="831850"/>
          </a:xfrm>
        </p:grpSpPr>
        <p:cxnSp>
          <p:nvCxnSpPr>
            <p:cNvPr id="1997" name="Shape 1997"/>
            <p:cNvCxnSpPr/>
            <p:nvPr/>
          </p:nvCxnSpPr>
          <p:spPr>
            <a:xfrm>
              <a:off x="993775" y="2870200"/>
              <a:ext cx="425449" cy="1587"/>
            </a:xfrm>
            <a:prstGeom prst="straightConnector1">
              <a:avLst/>
            </a:prstGeom>
            <a:noFill/>
            <a:ln cap="flat" cmpd="sng" w="20625">
              <a:solidFill>
                <a:srgbClr val="000000"/>
              </a:solidFill>
              <a:prstDash val="solid"/>
              <a:miter lim="8000"/>
              <a:headEnd len="med" w="med" type="none"/>
              <a:tailEnd len="med" w="med" type="none"/>
            </a:ln>
          </p:spPr>
        </p:cxnSp>
        <p:sp>
          <p:nvSpPr>
            <p:cNvPr id="1998" name="Shape 1998"/>
            <p:cNvSpPr txBox="1"/>
            <p:nvPr/>
          </p:nvSpPr>
          <p:spPr>
            <a:xfrm>
              <a:off x="446087" y="2728911"/>
              <a:ext cx="582612"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sp>
          <p:nvSpPr>
            <p:cNvPr id="1999" name="Shape 1999"/>
            <p:cNvSpPr txBox="1"/>
            <p:nvPr/>
          </p:nvSpPr>
          <p:spPr>
            <a:xfrm>
              <a:off x="352425" y="3000375"/>
              <a:ext cx="777875"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without</a:t>
              </a:r>
            </a:p>
          </p:txBody>
        </p:sp>
        <p:sp>
          <p:nvSpPr>
            <p:cNvPr id="2000" name="Shape 2000"/>
            <p:cNvSpPr txBox="1"/>
            <p:nvPr/>
          </p:nvSpPr>
          <p:spPr>
            <a:xfrm>
              <a:off x="555625" y="3270250"/>
              <a:ext cx="365125"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tax</a:t>
              </a:r>
            </a:p>
          </p:txBody>
        </p:sp>
      </p:grpSp>
      <p:grpSp>
        <p:nvGrpSpPr>
          <p:cNvPr id="2001" name="Shape 2001"/>
          <p:cNvGrpSpPr/>
          <p:nvPr/>
        </p:nvGrpSpPr>
        <p:grpSpPr>
          <a:xfrm>
            <a:off x="338137" y="3152775"/>
            <a:ext cx="1122362" cy="1423986"/>
            <a:chOff x="338137" y="3152775"/>
            <a:chExt cx="1122362" cy="1423986"/>
          </a:xfrm>
        </p:grpSpPr>
        <p:cxnSp>
          <p:nvCxnSpPr>
            <p:cNvPr id="2002" name="Shape 2002"/>
            <p:cNvCxnSpPr/>
            <p:nvPr/>
          </p:nvCxnSpPr>
          <p:spPr>
            <a:xfrm flipH="1" rot="10800000">
              <a:off x="954087" y="3152775"/>
              <a:ext cx="506412" cy="690561"/>
            </a:xfrm>
            <a:prstGeom prst="straightConnector1">
              <a:avLst/>
            </a:prstGeom>
            <a:noFill/>
            <a:ln cap="flat" cmpd="sng" w="20625">
              <a:solidFill>
                <a:srgbClr val="000000"/>
              </a:solidFill>
              <a:prstDash val="solid"/>
              <a:miter lim="8000"/>
              <a:headEnd len="med" w="med" type="none"/>
              <a:tailEnd len="med" w="med" type="none"/>
            </a:ln>
          </p:spPr>
        </p:cxnSp>
        <p:sp>
          <p:nvSpPr>
            <p:cNvPr id="2003" name="Shape 2003"/>
            <p:cNvSpPr txBox="1"/>
            <p:nvPr/>
          </p:nvSpPr>
          <p:spPr>
            <a:xfrm>
              <a:off x="446087" y="3744912"/>
              <a:ext cx="582612"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sp>
          <p:nvSpPr>
            <p:cNvPr id="2004" name="Shape 2004"/>
            <p:cNvSpPr txBox="1"/>
            <p:nvPr/>
          </p:nvSpPr>
          <p:spPr>
            <a:xfrm>
              <a:off x="379412" y="4014787"/>
              <a:ext cx="711200"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sellers</a:t>
              </a:r>
            </a:p>
          </p:txBody>
        </p:sp>
        <p:sp>
          <p:nvSpPr>
            <p:cNvPr id="2005" name="Shape 2005"/>
            <p:cNvSpPr txBox="1"/>
            <p:nvPr/>
          </p:nvSpPr>
          <p:spPr>
            <a:xfrm>
              <a:off x="338137" y="4286250"/>
              <a:ext cx="771524"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receive</a:t>
              </a:r>
            </a:p>
          </p:txBody>
        </p:sp>
      </p:grpSp>
      <p:grpSp>
        <p:nvGrpSpPr>
          <p:cNvPr id="2006" name="Shape 2006"/>
          <p:cNvGrpSpPr/>
          <p:nvPr/>
        </p:nvGrpSpPr>
        <p:grpSpPr>
          <a:xfrm>
            <a:off x="2774950" y="1712911"/>
            <a:ext cx="1925637" cy="750888"/>
            <a:chOff x="2774950" y="1712911"/>
            <a:chExt cx="1925637" cy="750888"/>
          </a:xfrm>
        </p:grpSpPr>
        <p:cxnSp>
          <p:nvCxnSpPr>
            <p:cNvPr id="2007" name="Shape 2007"/>
            <p:cNvCxnSpPr/>
            <p:nvPr/>
          </p:nvCxnSpPr>
          <p:spPr>
            <a:xfrm>
              <a:off x="3748087" y="2139950"/>
              <a:ext cx="952499" cy="323850"/>
            </a:xfrm>
            <a:prstGeom prst="straightConnector1">
              <a:avLst/>
            </a:prstGeom>
            <a:noFill/>
            <a:ln cap="flat" cmpd="sng" w="20625">
              <a:solidFill>
                <a:srgbClr val="000000"/>
              </a:solidFill>
              <a:prstDash val="solid"/>
              <a:miter lim="8000"/>
              <a:headEnd len="med" w="med" type="none"/>
              <a:tailEnd len="med" w="med" type="none"/>
            </a:ln>
          </p:spPr>
        </p:cxnSp>
        <p:sp>
          <p:nvSpPr>
            <p:cNvPr id="2008" name="Shape 2008"/>
            <p:cNvSpPr txBox="1"/>
            <p:nvPr/>
          </p:nvSpPr>
          <p:spPr>
            <a:xfrm>
              <a:off x="2774950" y="1712911"/>
              <a:ext cx="1157287"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a:t>
              </a:r>
            </a:p>
          </p:txBody>
        </p:sp>
        <p:sp>
          <p:nvSpPr>
            <p:cNvPr id="2009" name="Shape 2009"/>
            <p:cNvSpPr txBox="1"/>
            <p:nvPr/>
          </p:nvSpPr>
          <p:spPr>
            <a:xfrm>
              <a:off x="2936875" y="1984375"/>
              <a:ext cx="812799"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with tax</a:t>
              </a:r>
            </a:p>
          </p:txBody>
        </p:sp>
      </p:grpSp>
      <p:grpSp>
        <p:nvGrpSpPr>
          <p:cNvPr id="2010" name="Shape 2010"/>
          <p:cNvGrpSpPr/>
          <p:nvPr/>
        </p:nvGrpSpPr>
        <p:grpSpPr>
          <a:xfrm>
            <a:off x="5348287" y="2849561"/>
            <a:ext cx="2813049" cy="468312"/>
            <a:chOff x="5348287" y="2849561"/>
            <a:chExt cx="2813049" cy="468312"/>
          </a:xfrm>
        </p:grpSpPr>
        <p:cxnSp>
          <p:nvCxnSpPr>
            <p:cNvPr id="2011" name="Shape 2011"/>
            <p:cNvCxnSpPr/>
            <p:nvPr/>
          </p:nvCxnSpPr>
          <p:spPr>
            <a:xfrm>
              <a:off x="5348287" y="2849561"/>
              <a:ext cx="506412" cy="284162"/>
            </a:xfrm>
            <a:prstGeom prst="straightConnector1">
              <a:avLst/>
            </a:prstGeom>
            <a:noFill/>
            <a:ln cap="flat" cmpd="sng" w="20625">
              <a:solidFill>
                <a:srgbClr val="000000"/>
              </a:solidFill>
              <a:prstDash val="solid"/>
              <a:miter lim="8000"/>
              <a:headEnd len="med" w="med" type="none"/>
              <a:tailEnd len="med" w="med" type="none"/>
            </a:ln>
          </p:spPr>
        </p:cxnSp>
        <p:sp>
          <p:nvSpPr>
            <p:cNvPr id="2012" name="Shape 2012"/>
            <p:cNvSpPr txBox="1"/>
            <p:nvPr/>
          </p:nvSpPr>
          <p:spPr>
            <a:xfrm>
              <a:off x="5927725" y="3027361"/>
              <a:ext cx="2233612"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Equilibrium without tax</a:t>
              </a:r>
            </a:p>
          </p:txBody>
        </p:sp>
      </p:grpSp>
      <p:grpSp>
        <p:nvGrpSpPr>
          <p:cNvPr id="2013" name="Shape 2013"/>
          <p:cNvGrpSpPr/>
          <p:nvPr/>
        </p:nvGrpSpPr>
        <p:grpSpPr>
          <a:xfrm>
            <a:off x="2108200" y="2565400"/>
            <a:ext cx="1396999" cy="466725"/>
            <a:chOff x="2108200" y="2565400"/>
            <a:chExt cx="1396999" cy="466725"/>
          </a:xfrm>
        </p:grpSpPr>
        <p:sp>
          <p:nvSpPr>
            <p:cNvPr id="2014" name="Shape 2014"/>
            <p:cNvSpPr/>
            <p:nvPr/>
          </p:nvSpPr>
          <p:spPr>
            <a:xfrm>
              <a:off x="2108200" y="2565400"/>
              <a:ext cx="161925" cy="466725"/>
            </a:xfrm>
            <a:custGeom>
              <a:pathLst>
                <a:path extrusionOk="0" h="120000" w="120000">
                  <a:moveTo>
                    <a:pt x="0" y="120000"/>
                  </a:moveTo>
                  <a:cubicBezTo>
                    <a:pt x="30000" y="120000"/>
                    <a:pt x="60000" y="104347"/>
                    <a:pt x="60000" y="88695"/>
                  </a:cubicBezTo>
                  <a:cubicBezTo>
                    <a:pt x="60000" y="78260"/>
                    <a:pt x="60000" y="78260"/>
                    <a:pt x="60000" y="78260"/>
                  </a:cubicBezTo>
                  <a:cubicBezTo>
                    <a:pt x="60000" y="67826"/>
                    <a:pt x="75000" y="57391"/>
                    <a:pt x="120000" y="57391"/>
                  </a:cubicBezTo>
                  <a:cubicBezTo>
                    <a:pt x="75000" y="57391"/>
                    <a:pt x="60000" y="46956"/>
                    <a:pt x="60000" y="36521"/>
                  </a:cubicBezTo>
                  <a:cubicBezTo>
                    <a:pt x="60000" y="26086"/>
                    <a:pt x="60000" y="26086"/>
                    <a:pt x="60000" y="26086"/>
                  </a:cubicBezTo>
                  <a:cubicBezTo>
                    <a:pt x="60000" y="15652"/>
                    <a:pt x="30000" y="0"/>
                    <a:pt x="0" y="0"/>
                  </a:cubicBezTo>
                </a:path>
              </a:pathLst>
            </a:custGeom>
            <a:noFill/>
            <a:ln cap="flat" cmpd="sng" w="2062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15" name="Shape 2015"/>
            <p:cNvSpPr txBox="1"/>
            <p:nvPr/>
          </p:nvSpPr>
          <p:spPr>
            <a:xfrm>
              <a:off x="2314575" y="2579686"/>
              <a:ext cx="1190624"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Tax ($0.50)</a:t>
              </a:r>
            </a:p>
          </p:txBody>
        </p:sp>
      </p:grpSp>
      <p:grpSp>
        <p:nvGrpSpPr>
          <p:cNvPr id="2016" name="Shape 2016"/>
          <p:cNvGrpSpPr/>
          <p:nvPr/>
        </p:nvGrpSpPr>
        <p:grpSpPr>
          <a:xfrm>
            <a:off x="331787" y="1625600"/>
            <a:ext cx="966786" cy="879473"/>
            <a:chOff x="331787" y="1625600"/>
            <a:chExt cx="966786" cy="879473"/>
          </a:xfrm>
        </p:grpSpPr>
        <p:cxnSp>
          <p:nvCxnSpPr>
            <p:cNvPr id="2017" name="Shape 2017"/>
            <p:cNvCxnSpPr/>
            <p:nvPr/>
          </p:nvCxnSpPr>
          <p:spPr>
            <a:xfrm>
              <a:off x="852487" y="2341561"/>
              <a:ext cx="446086" cy="163511"/>
            </a:xfrm>
            <a:prstGeom prst="straightConnector1">
              <a:avLst/>
            </a:prstGeom>
            <a:noFill/>
            <a:ln cap="flat" cmpd="sng" w="20625">
              <a:solidFill>
                <a:srgbClr val="000000"/>
              </a:solidFill>
              <a:prstDash val="solid"/>
              <a:miter lim="8000"/>
              <a:headEnd len="med" w="med" type="none"/>
              <a:tailEnd len="med" w="med" type="none"/>
            </a:ln>
          </p:spPr>
        </p:cxnSp>
        <p:sp>
          <p:nvSpPr>
            <p:cNvPr id="2018" name="Shape 2018"/>
            <p:cNvSpPr txBox="1"/>
            <p:nvPr/>
          </p:nvSpPr>
          <p:spPr>
            <a:xfrm>
              <a:off x="406400" y="1625600"/>
              <a:ext cx="582612"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Price</a:t>
              </a:r>
            </a:p>
          </p:txBody>
        </p:sp>
        <p:sp>
          <p:nvSpPr>
            <p:cNvPr id="2019" name="Shape 2019"/>
            <p:cNvSpPr txBox="1"/>
            <p:nvPr/>
          </p:nvSpPr>
          <p:spPr>
            <a:xfrm>
              <a:off x="331787" y="1895475"/>
              <a:ext cx="730250"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buyers</a:t>
              </a:r>
            </a:p>
          </p:txBody>
        </p:sp>
        <p:sp>
          <p:nvSpPr>
            <p:cNvPr id="2020" name="Shape 2020"/>
            <p:cNvSpPr txBox="1"/>
            <p:nvPr/>
          </p:nvSpPr>
          <p:spPr>
            <a:xfrm>
              <a:off x="481012" y="2166936"/>
              <a:ext cx="427037"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pay</a:t>
              </a:r>
            </a:p>
          </p:txBody>
        </p:sp>
      </p:grpSp>
      <p:grpSp>
        <p:nvGrpSpPr>
          <p:cNvPr id="2021" name="Shape 2021"/>
          <p:cNvGrpSpPr/>
          <p:nvPr/>
        </p:nvGrpSpPr>
        <p:grpSpPr>
          <a:xfrm>
            <a:off x="2290762" y="2322511"/>
            <a:ext cx="3813174" cy="2351088"/>
            <a:chOff x="2290762" y="2322511"/>
            <a:chExt cx="3813174" cy="2351088"/>
          </a:xfrm>
        </p:grpSpPr>
        <p:cxnSp>
          <p:nvCxnSpPr>
            <p:cNvPr id="2022" name="Shape 2022"/>
            <p:cNvCxnSpPr/>
            <p:nvPr/>
          </p:nvCxnSpPr>
          <p:spPr>
            <a:xfrm flipH="1">
              <a:off x="2290762" y="2463800"/>
              <a:ext cx="3524249" cy="2209799"/>
            </a:xfrm>
            <a:prstGeom prst="straightConnector1">
              <a:avLst/>
            </a:prstGeom>
            <a:noFill/>
            <a:ln cap="flat" cmpd="sng" w="60325">
              <a:solidFill>
                <a:srgbClr val="004C9F"/>
              </a:solidFill>
              <a:prstDash val="solid"/>
              <a:miter lim="8000"/>
              <a:headEnd len="med" w="med" type="none"/>
              <a:tailEnd len="med" w="med" type="none"/>
            </a:ln>
          </p:spPr>
        </p:cxnSp>
        <p:sp>
          <p:nvSpPr>
            <p:cNvPr id="2023" name="Shape 2023"/>
            <p:cNvSpPr txBox="1"/>
            <p:nvPr/>
          </p:nvSpPr>
          <p:spPr>
            <a:xfrm>
              <a:off x="5881687" y="2322511"/>
              <a:ext cx="2222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700" u="none">
                  <a:solidFill>
                    <a:srgbClr val="000000"/>
                  </a:solidFill>
                  <a:latin typeface="Arial"/>
                  <a:ea typeface="Arial"/>
                  <a:cs typeface="Arial"/>
                  <a:sym typeface="Arial"/>
                </a:rPr>
                <a:t>S</a:t>
              </a:r>
              <a:r>
                <a:rPr b="0" baseline="-25000" i="0" lang="en-US" sz="1700" u="none">
                  <a:solidFill>
                    <a:srgbClr val="000000"/>
                  </a:solidFill>
                  <a:latin typeface="Arial"/>
                  <a:ea typeface="Arial"/>
                  <a:cs typeface="Arial"/>
                  <a:sym typeface="Arial"/>
                </a:rPr>
                <a:t>1</a:t>
              </a:r>
            </a:p>
          </p:txBody>
        </p:sp>
      </p:grpSp>
      <p:grpSp>
        <p:nvGrpSpPr>
          <p:cNvPr id="2024" name="Shape 2024"/>
          <p:cNvGrpSpPr/>
          <p:nvPr/>
        </p:nvGrpSpPr>
        <p:grpSpPr>
          <a:xfrm>
            <a:off x="2290762" y="1665286"/>
            <a:ext cx="3730624" cy="2501899"/>
            <a:chOff x="2290762" y="1665286"/>
            <a:chExt cx="3730624" cy="2501899"/>
          </a:xfrm>
        </p:grpSpPr>
        <p:cxnSp>
          <p:nvCxnSpPr>
            <p:cNvPr id="2025" name="Shape 2025"/>
            <p:cNvCxnSpPr/>
            <p:nvPr/>
          </p:nvCxnSpPr>
          <p:spPr>
            <a:xfrm flipH="1">
              <a:off x="2290762" y="1957386"/>
              <a:ext cx="3524249" cy="2209799"/>
            </a:xfrm>
            <a:prstGeom prst="straightConnector1">
              <a:avLst/>
            </a:prstGeom>
            <a:noFill/>
            <a:ln cap="flat" cmpd="sng" w="60325">
              <a:solidFill>
                <a:srgbClr val="5F161D"/>
              </a:solidFill>
              <a:prstDash val="solid"/>
              <a:miter lim="8000"/>
              <a:headEnd len="med" w="med" type="none"/>
              <a:tailEnd len="med" w="med" type="none"/>
            </a:ln>
          </p:spPr>
        </p:cxnSp>
        <p:sp>
          <p:nvSpPr>
            <p:cNvPr id="2026" name="Shape 2026"/>
            <p:cNvSpPr txBox="1"/>
            <p:nvPr/>
          </p:nvSpPr>
          <p:spPr>
            <a:xfrm>
              <a:off x="5799137" y="1665286"/>
              <a:ext cx="222250"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700" u="none">
                  <a:solidFill>
                    <a:srgbClr val="000000"/>
                  </a:solidFill>
                  <a:latin typeface="Arial"/>
                  <a:ea typeface="Arial"/>
                  <a:cs typeface="Arial"/>
                  <a:sym typeface="Arial"/>
                </a:rPr>
                <a:t>S</a:t>
              </a:r>
              <a:r>
                <a:rPr b="0" baseline="-25000" i="0" lang="en-US" sz="1700" u="none">
                  <a:solidFill>
                    <a:srgbClr val="000000"/>
                  </a:solidFill>
                  <a:latin typeface="Arial"/>
                  <a:ea typeface="Arial"/>
                  <a:cs typeface="Arial"/>
                  <a:sym typeface="Arial"/>
                </a:rPr>
                <a:t>2</a:t>
              </a:r>
            </a:p>
          </p:txBody>
        </p:sp>
      </p:grpSp>
      <p:grpSp>
        <p:nvGrpSpPr>
          <p:cNvPr id="2027" name="Shape 2027"/>
          <p:cNvGrpSpPr/>
          <p:nvPr/>
        </p:nvGrpSpPr>
        <p:grpSpPr>
          <a:xfrm>
            <a:off x="3729037" y="1389062"/>
            <a:ext cx="4294186" cy="3783012"/>
            <a:chOff x="3729037" y="1389062"/>
            <a:chExt cx="4294186" cy="3783012"/>
          </a:xfrm>
        </p:grpSpPr>
        <p:grpSp>
          <p:nvGrpSpPr>
            <p:cNvPr id="2028" name="Shape 2028"/>
            <p:cNvGrpSpPr/>
            <p:nvPr/>
          </p:nvGrpSpPr>
          <p:grpSpPr>
            <a:xfrm>
              <a:off x="3729037" y="1389062"/>
              <a:ext cx="4141787" cy="3783012"/>
              <a:chOff x="3729037" y="1389062"/>
              <a:chExt cx="4141787" cy="3783012"/>
            </a:xfrm>
          </p:grpSpPr>
          <p:cxnSp>
            <p:nvCxnSpPr>
              <p:cNvPr id="2029" name="Shape 2029"/>
              <p:cNvCxnSpPr/>
              <p:nvPr/>
            </p:nvCxnSpPr>
            <p:spPr>
              <a:xfrm>
                <a:off x="3729037" y="1389062"/>
                <a:ext cx="3584574" cy="3487737"/>
              </a:xfrm>
              <a:prstGeom prst="straightConnector1">
                <a:avLst/>
              </a:prstGeom>
              <a:noFill/>
              <a:ln cap="flat" cmpd="sng" w="60325">
                <a:solidFill>
                  <a:srgbClr val="004C9F"/>
                </a:solidFill>
                <a:prstDash val="solid"/>
                <a:miter lim="8000"/>
                <a:headEnd len="med" w="med" type="none"/>
                <a:tailEnd len="med" w="med" type="none"/>
              </a:ln>
            </p:spPr>
          </p:cxnSp>
          <p:sp>
            <p:nvSpPr>
              <p:cNvPr id="2030" name="Shape 2030"/>
              <p:cNvSpPr txBox="1"/>
              <p:nvPr/>
            </p:nvSpPr>
            <p:spPr>
              <a:xfrm>
                <a:off x="6848475" y="4881562"/>
                <a:ext cx="1022349"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Demand, </a:t>
                </a:r>
              </a:p>
            </p:txBody>
          </p:sp>
        </p:grpSp>
        <p:sp>
          <p:nvSpPr>
            <p:cNvPr id="2031" name="Shape 2031"/>
            <p:cNvSpPr txBox="1"/>
            <p:nvPr/>
          </p:nvSpPr>
          <p:spPr>
            <a:xfrm>
              <a:off x="7789861" y="4881562"/>
              <a:ext cx="233361" cy="25876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1" lang="en-US" sz="1700" u="none">
                  <a:solidFill>
                    <a:srgbClr val="000000"/>
                  </a:solidFill>
                  <a:latin typeface="Arial"/>
                  <a:ea typeface="Arial"/>
                  <a:cs typeface="Arial"/>
                  <a:sym typeface="Arial"/>
                </a:rPr>
                <a:t>D</a:t>
              </a:r>
              <a:r>
                <a:rPr b="0" baseline="-25000" i="0" lang="en-US" sz="1700" u="none">
                  <a:solidFill>
                    <a:srgbClr val="000000"/>
                  </a:solidFill>
                  <a:latin typeface="Arial"/>
                  <a:ea typeface="Arial"/>
                  <a:cs typeface="Arial"/>
                  <a:sym typeface="Arial"/>
                </a:rPr>
                <a:t>1</a:t>
              </a:r>
            </a:p>
          </p:txBody>
        </p:sp>
      </p:grpSp>
      <p:grpSp>
        <p:nvGrpSpPr>
          <p:cNvPr id="2032" name="Shape 2032"/>
          <p:cNvGrpSpPr/>
          <p:nvPr/>
        </p:nvGrpSpPr>
        <p:grpSpPr>
          <a:xfrm>
            <a:off x="5491162" y="1368425"/>
            <a:ext cx="2765424" cy="1460500"/>
            <a:chOff x="5491162" y="1368425"/>
            <a:chExt cx="2765424" cy="1460500"/>
          </a:xfrm>
        </p:grpSpPr>
        <p:cxnSp>
          <p:nvCxnSpPr>
            <p:cNvPr id="2033" name="Shape 2033"/>
            <p:cNvCxnSpPr/>
            <p:nvPr/>
          </p:nvCxnSpPr>
          <p:spPr>
            <a:xfrm flipH="1" rot="10800000">
              <a:off x="5491162" y="1592262"/>
              <a:ext cx="1073150" cy="871536"/>
            </a:xfrm>
            <a:prstGeom prst="straightConnector1">
              <a:avLst/>
            </a:prstGeom>
            <a:noFill/>
            <a:ln cap="flat" cmpd="sng" w="20625">
              <a:solidFill>
                <a:srgbClr val="000000"/>
              </a:solidFill>
              <a:prstDash val="solid"/>
              <a:miter lim="8000"/>
              <a:headEnd len="med" w="med" type="none"/>
              <a:tailEnd len="med" w="med" type="none"/>
            </a:ln>
          </p:spPr>
        </p:cxnSp>
        <p:grpSp>
          <p:nvGrpSpPr>
            <p:cNvPr id="2034" name="Shape 2034"/>
            <p:cNvGrpSpPr/>
            <p:nvPr/>
          </p:nvGrpSpPr>
          <p:grpSpPr>
            <a:xfrm>
              <a:off x="6442075" y="1368425"/>
              <a:ext cx="1814511" cy="1460500"/>
              <a:chOff x="6442075" y="1368425"/>
              <a:chExt cx="1814511" cy="1460500"/>
            </a:xfrm>
          </p:grpSpPr>
          <p:sp>
            <p:nvSpPr>
              <p:cNvPr id="2035" name="Shape 2035"/>
              <p:cNvSpPr txBox="1"/>
              <p:nvPr/>
            </p:nvSpPr>
            <p:spPr>
              <a:xfrm>
                <a:off x="6442075" y="1368425"/>
                <a:ext cx="1803400" cy="1460500"/>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36" name="Shape 2036"/>
              <p:cNvSpPr txBox="1"/>
              <p:nvPr/>
            </p:nvSpPr>
            <p:spPr>
              <a:xfrm>
                <a:off x="6564311" y="1428750"/>
                <a:ext cx="1543049"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A tax on sellers</a:t>
                </a:r>
              </a:p>
            </p:txBody>
          </p:sp>
          <p:sp>
            <p:nvSpPr>
              <p:cNvPr id="2037" name="Shape 2037"/>
              <p:cNvSpPr txBox="1"/>
              <p:nvPr/>
            </p:nvSpPr>
            <p:spPr>
              <a:xfrm>
                <a:off x="6564311" y="1700211"/>
                <a:ext cx="1638300"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shifts the supply</a:t>
                </a:r>
              </a:p>
            </p:txBody>
          </p:sp>
          <p:sp>
            <p:nvSpPr>
              <p:cNvPr id="2038" name="Shape 2038"/>
              <p:cNvSpPr txBox="1"/>
              <p:nvPr/>
            </p:nvSpPr>
            <p:spPr>
              <a:xfrm>
                <a:off x="6564311" y="1970086"/>
                <a:ext cx="1373187"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curve upward</a:t>
                </a:r>
              </a:p>
            </p:txBody>
          </p:sp>
          <p:sp>
            <p:nvSpPr>
              <p:cNvPr id="2039" name="Shape 2039"/>
              <p:cNvSpPr txBox="1"/>
              <p:nvPr/>
            </p:nvSpPr>
            <p:spPr>
              <a:xfrm>
                <a:off x="6564311" y="2241550"/>
                <a:ext cx="1692275"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by the amount of</a:t>
                </a:r>
              </a:p>
            </p:txBody>
          </p:sp>
          <p:sp>
            <p:nvSpPr>
              <p:cNvPr id="2040" name="Shape 2040"/>
              <p:cNvSpPr txBox="1"/>
              <p:nvPr/>
            </p:nvSpPr>
            <p:spPr>
              <a:xfrm>
                <a:off x="6564311" y="2511425"/>
                <a:ext cx="1543049"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the tax ($0.50).</a:t>
                </a:r>
              </a:p>
            </p:txBody>
          </p:sp>
        </p:grpSp>
      </p:grpSp>
      <p:grpSp>
        <p:nvGrpSpPr>
          <p:cNvPr id="2041" name="Shape 2041"/>
          <p:cNvGrpSpPr/>
          <p:nvPr/>
        </p:nvGrpSpPr>
        <p:grpSpPr>
          <a:xfrm>
            <a:off x="1516062" y="2708275"/>
            <a:ext cx="4141787" cy="3575049"/>
            <a:chOff x="1516062" y="2708275"/>
            <a:chExt cx="4141787" cy="3575049"/>
          </a:xfrm>
        </p:grpSpPr>
        <p:sp>
          <p:nvSpPr>
            <p:cNvPr id="2042" name="Shape 2042"/>
            <p:cNvSpPr txBox="1"/>
            <p:nvPr/>
          </p:nvSpPr>
          <p:spPr>
            <a:xfrm>
              <a:off x="1516062" y="2708275"/>
              <a:ext cx="520700"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3.00</a:t>
              </a:r>
            </a:p>
          </p:txBody>
        </p:sp>
        <p:grpSp>
          <p:nvGrpSpPr>
            <p:cNvPr id="2043" name="Shape 2043"/>
            <p:cNvGrpSpPr/>
            <p:nvPr/>
          </p:nvGrpSpPr>
          <p:grpSpPr>
            <a:xfrm>
              <a:off x="2027236" y="2768600"/>
              <a:ext cx="3630613" cy="3514724"/>
              <a:chOff x="2027236" y="2768600"/>
              <a:chExt cx="3630613" cy="3514724"/>
            </a:xfrm>
          </p:grpSpPr>
          <p:sp>
            <p:nvSpPr>
              <p:cNvPr id="2044" name="Shape 2044"/>
              <p:cNvSpPr/>
              <p:nvPr/>
            </p:nvSpPr>
            <p:spPr>
              <a:xfrm>
                <a:off x="2027236" y="2849561"/>
                <a:ext cx="3200399" cy="3060700"/>
              </a:xfrm>
              <a:custGeom>
                <a:pathLst>
                  <a:path extrusionOk="0" h="120000" w="120000">
                    <a:moveTo>
                      <a:pt x="120000" y="120000"/>
                    </a:moveTo>
                    <a:lnTo>
                      <a:pt x="120000" y="0"/>
                    </a:lnTo>
                    <a:lnTo>
                      <a:pt x="0" y="0"/>
                    </a:lnTo>
                  </a:path>
                </a:pathLst>
              </a:custGeom>
              <a:noFill/>
              <a:ln cap="flat" cmpd="sng" w="206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45" name="Shape 2045"/>
              <p:cNvSpPr/>
              <p:nvPr/>
            </p:nvSpPr>
            <p:spPr>
              <a:xfrm>
                <a:off x="5159375" y="2768600"/>
                <a:ext cx="136524" cy="141287"/>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046" name="Shape 2046"/>
              <p:cNvCxnSpPr/>
              <p:nvPr/>
            </p:nvCxnSpPr>
            <p:spPr>
              <a:xfrm flipH="1">
                <a:off x="2027237" y="2849561"/>
                <a:ext cx="3200399" cy="1587"/>
              </a:xfrm>
              <a:prstGeom prst="straightConnector1">
                <a:avLst/>
              </a:prstGeom>
              <a:noFill/>
              <a:ln cap="flat" cmpd="sng" w="20625">
                <a:solidFill>
                  <a:schemeClr val="dk1"/>
                </a:solidFill>
                <a:prstDash val="solid"/>
                <a:miter lim="8000"/>
                <a:headEnd len="med" w="med" type="none"/>
                <a:tailEnd len="med" w="med" type="none"/>
              </a:ln>
            </p:spPr>
          </p:cxnSp>
          <p:sp>
            <p:nvSpPr>
              <p:cNvPr id="2047" name="Shape 2047"/>
              <p:cNvSpPr txBox="1"/>
              <p:nvPr/>
            </p:nvSpPr>
            <p:spPr>
              <a:xfrm>
                <a:off x="5197475" y="5992812"/>
                <a:ext cx="460374"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100</a:t>
                </a:r>
              </a:p>
            </p:txBody>
          </p:sp>
        </p:grpSp>
      </p:grpSp>
      <p:grpSp>
        <p:nvGrpSpPr>
          <p:cNvPr id="2048" name="Shape 2048"/>
          <p:cNvGrpSpPr/>
          <p:nvPr/>
        </p:nvGrpSpPr>
        <p:grpSpPr>
          <a:xfrm>
            <a:off x="1393825" y="2397125"/>
            <a:ext cx="3668711" cy="3886199"/>
            <a:chOff x="1393825" y="2397125"/>
            <a:chExt cx="3668711" cy="3886199"/>
          </a:xfrm>
        </p:grpSpPr>
        <p:sp>
          <p:nvSpPr>
            <p:cNvPr id="2049" name="Shape 2049"/>
            <p:cNvSpPr/>
            <p:nvPr/>
          </p:nvSpPr>
          <p:spPr>
            <a:xfrm>
              <a:off x="2027236" y="2524125"/>
              <a:ext cx="2876550" cy="3386136"/>
            </a:xfrm>
            <a:custGeom>
              <a:pathLst>
                <a:path extrusionOk="0" h="120000" w="120000">
                  <a:moveTo>
                    <a:pt x="119999" y="120000"/>
                  </a:moveTo>
                  <a:lnTo>
                    <a:pt x="119999" y="0"/>
                  </a:lnTo>
                  <a:lnTo>
                    <a:pt x="0" y="0"/>
                  </a:lnTo>
                </a:path>
              </a:pathLst>
            </a:custGeom>
            <a:noFill/>
            <a:ln cap="flat" cmpd="sng" w="206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50" name="Shape 2050"/>
            <p:cNvSpPr/>
            <p:nvPr/>
          </p:nvSpPr>
          <p:spPr>
            <a:xfrm>
              <a:off x="4835525" y="2463800"/>
              <a:ext cx="136524" cy="141287"/>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51" name="Shape 2051"/>
            <p:cNvSpPr txBox="1"/>
            <p:nvPr/>
          </p:nvSpPr>
          <p:spPr>
            <a:xfrm>
              <a:off x="1393825" y="2397125"/>
              <a:ext cx="642936"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$3.30</a:t>
              </a:r>
            </a:p>
          </p:txBody>
        </p:sp>
        <p:sp>
          <p:nvSpPr>
            <p:cNvPr id="2052" name="Shape 2052"/>
            <p:cNvSpPr txBox="1"/>
            <p:nvPr/>
          </p:nvSpPr>
          <p:spPr>
            <a:xfrm>
              <a:off x="4724400" y="5992812"/>
              <a:ext cx="338136" cy="2905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90</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86"/>
                                        </p:tgtEl>
                                        <p:attrNameLst>
                                          <p:attrName>style.visibility</p:attrName>
                                        </p:attrNameLst>
                                      </p:cBhvr>
                                      <p:to>
                                        <p:strVal val="visible"/>
                                      </p:to>
                                    </p:set>
                                    <p:anim calcmode="lin" valueType="num">
                                      <p:cBhvr additive="base">
                                        <p:cTn dur="500"/>
                                        <p:tgtEl>
                                          <p:spTgt spid="1986"/>
                                        </p:tgtEl>
                                        <p:attrNameLst>
                                          <p:attrName>ppt_w</p:attrName>
                                        </p:attrNameLst>
                                      </p:cBhvr>
                                      <p:tavLst>
                                        <p:tav fmla="" tm="0">
                                          <p:val>
                                            <p:strVal val="0"/>
                                          </p:val>
                                        </p:tav>
                                        <p:tav fmla="" tm="100000">
                                          <p:val>
                                            <p:strVal val="#ppt_w"/>
                                          </p:val>
                                        </p:tav>
                                      </p:tavLst>
                                    </p:anim>
                                    <p:anim calcmode="lin" valueType="num">
                                      <p:cBhvr additive="base">
                                        <p:cTn dur="500"/>
                                        <p:tgtEl>
                                          <p:spTgt spid="198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6" name="Shape 2056"/>
        <p:cNvGrpSpPr/>
        <p:nvPr/>
      </p:nvGrpSpPr>
      <p:grpSpPr>
        <a:xfrm>
          <a:off x="0" y="0"/>
          <a:ext cx="0" cy="0"/>
          <a:chOff x="0" y="0"/>
          <a:chExt cx="0" cy="0"/>
        </a:xfrm>
      </p:grpSpPr>
      <p:sp>
        <p:nvSpPr>
          <p:cNvPr id="2057" name="Shape 2057"/>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58" name="Shape 2058"/>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Elasticity and Tax Incidence</a:t>
            </a:r>
          </a:p>
        </p:txBody>
      </p:sp>
      <p:sp>
        <p:nvSpPr>
          <p:cNvPr id="2059" name="Shape 2059"/>
          <p:cNvSpPr txBox="1"/>
          <p:nvPr>
            <p:ph idx="1" type="body"/>
          </p:nvPr>
        </p:nvSpPr>
        <p:spPr>
          <a:xfrm>
            <a:off x="457200" y="1600200"/>
            <a:ext cx="4549775"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What was the impact of tax? </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Taxes discourage market activity.</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When a good is taxed, the quantity sold is smaller. </a:t>
            </a:r>
          </a:p>
          <a:p>
            <a:pPr indent="-285750" lvl="1" marL="742950" marR="0" rtl="0" algn="l">
              <a:lnSpc>
                <a:spcPct val="10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Buyers and sellers  share the tax burden.</a:t>
            </a:r>
          </a:p>
        </p:txBody>
      </p:sp>
      <p:pic>
        <p:nvPicPr>
          <p:cNvPr descr="S29Picture 3180389" id="2060" name="Shape 2060"/>
          <p:cNvPicPr preferRelativeResize="0"/>
          <p:nvPr/>
        </p:nvPicPr>
        <p:blipFill rotWithShape="1">
          <a:blip r:embed="rId3">
            <a:alphaModFix/>
          </a:blip>
          <a:srcRect b="0" l="0" r="0" t="0"/>
          <a:stretch/>
        </p:blipFill>
        <p:spPr>
          <a:xfrm>
            <a:off x="5257800" y="2286000"/>
            <a:ext cx="2908299" cy="4127500"/>
          </a:xfrm>
          <a:prstGeom prst="rect">
            <a:avLst/>
          </a:prstGeom>
          <a:noFill/>
          <a:ln>
            <a:noFill/>
          </a:ln>
        </p:spPr>
      </p:pic>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4" name="Shape 2064"/>
        <p:cNvGrpSpPr/>
        <p:nvPr/>
      </p:nvGrpSpPr>
      <p:grpSpPr>
        <a:xfrm>
          <a:off x="0" y="0"/>
          <a:ext cx="0" cy="0"/>
          <a:chOff x="0" y="0"/>
          <a:chExt cx="0" cy="0"/>
        </a:xfrm>
      </p:grpSpPr>
      <p:sp>
        <p:nvSpPr>
          <p:cNvPr id="2065" name="Shape 2065"/>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8 A Payroll Tax</a:t>
            </a:r>
          </a:p>
        </p:txBody>
      </p:sp>
      <p:sp>
        <p:nvSpPr>
          <p:cNvPr id="2066" name="Shape 2066"/>
          <p:cNvSpPr txBox="1"/>
          <p:nvPr/>
        </p:nvSpPr>
        <p:spPr>
          <a:xfrm>
            <a:off x="2141536" y="1400175"/>
            <a:ext cx="6253161" cy="4565650"/>
          </a:xfrm>
          <a:prstGeom prst="rect">
            <a:avLst/>
          </a:prstGeom>
          <a:solidFill>
            <a:srgbClr val="F3F6F9"/>
          </a:solidFill>
          <a:ln cap="flat" cmpd="sng" w="21747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67" name="Shape 2067"/>
          <p:cNvSpPr txBox="1"/>
          <p:nvPr/>
        </p:nvSpPr>
        <p:spPr>
          <a:xfrm>
            <a:off x="2141536" y="1400175"/>
            <a:ext cx="6253161" cy="4565650"/>
          </a:xfrm>
          <a:prstGeom prst="rect">
            <a:avLst/>
          </a:prstGeom>
          <a:solidFill>
            <a:srgbClr val="F2F4F8"/>
          </a:solidFill>
          <a:ln cap="flat" cmpd="sng" w="19685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68" name="Shape 2068"/>
          <p:cNvSpPr txBox="1"/>
          <p:nvPr/>
        </p:nvSpPr>
        <p:spPr>
          <a:xfrm>
            <a:off x="2141536" y="1400175"/>
            <a:ext cx="6253161" cy="4565650"/>
          </a:xfrm>
          <a:prstGeom prst="rect">
            <a:avLst/>
          </a:prstGeom>
          <a:solidFill>
            <a:srgbClr val="F1F4F7"/>
          </a:solidFill>
          <a:ln cap="flat" cmpd="sng" w="17780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69" name="Shape 2069"/>
          <p:cNvSpPr txBox="1"/>
          <p:nvPr/>
        </p:nvSpPr>
        <p:spPr>
          <a:xfrm>
            <a:off x="2141536" y="1400175"/>
            <a:ext cx="6253161" cy="4565650"/>
          </a:xfrm>
          <a:prstGeom prst="rect">
            <a:avLst/>
          </a:prstGeom>
          <a:solidFill>
            <a:srgbClr val="F0F2F5"/>
          </a:solidFill>
          <a:ln cap="flat" cmpd="sng" w="157150">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0" name="Shape 2070"/>
          <p:cNvSpPr txBox="1"/>
          <p:nvPr/>
        </p:nvSpPr>
        <p:spPr>
          <a:xfrm>
            <a:off x="2141536" y="1400175"/>
            <a:ext cx="6253161" cy="4565650"/>
          </a:xfrm>
          <a:prstGeom prst="rect">
            <a:avLst/>
          </a:prstGeom>
          <a:solidFill>
            <a:srgbClr val="EEF1F4"/>
          </a:solidFill>
          <a:ln cap="flat" cmpd="sng" w="1381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1" name="Shape 2071"/>
          <p:cNvSpPr txBox="1"/>
          <p:nvPr/>
        </p:nvSpPr>
        <p:spPr>
          <a:xfrm>
            <a:off x="2141536" y="1400175"/>
            <a:ext cx="6253161" cy="4565650"/>
          </a:xfrm>
          <a:prstGeom prst="rect">
            <a:avLst/>
          </a:prstGeom>
          <a:solidFill>
            <a:srgbClr val="EDEFF3"/>
          </a:solidFill>
          <a:ln cap="flat" cmpd="sng" w="11905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2" name="Shape 2072"/>
          <p:cNvSpPr txBox="1"/>
          <p:nvPr/>
        </p:nvSpPr>
        <p:spPr>
          <a:xfrm>
            <a:off x="2141536" y="1400175"/>
            <a:ext cx="6253161" cy="4565650"/>
          </a:xfrm>
          <a:prstGeom prst="rect">
            <a:avLst/>
          </a:prstGeom>
          <a:solidFill>
            <a:srgbClr val="EBEEF2"/>
          </a:solidFill>
          <a:ln cap="flat" cmpd="sng" w="984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3" name="Shape 2073"/>
          <p:cNvSpPr txBox="1"/>
          <p:nvPr/>
        </p:nvSpPr>
        <p:spPr>
          <a:xfrm>
            <a:off x="2141536" y="1400175"/>
            <a:ext cx="6253161" cy="4565650"/>
          </a:xfrm>
          <a:prstGeom prst="rect">
            <a:avLst/>
          </a:prstGeom>
          <a:solidFill>
            <a:srgbClr val="EAECF1"/>
          </a:solidFill>
          <a:ln cap="flat" cmpd="sng" w="7937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4" name="Shape 2074"/>
          <p:cNvSpPr txBox="1"/>
          <p:nvPr/>
        </p:nvSpPr>
        <p:spPr>
          <a:xfrm>
            <a:off x="2141536" y="1400175"/>
            <a:ext cx="6253161" cy="4565650"/>
          </a:xfrm>
          <a:prstGeom prst="rect">
            <a:avLst/>
          </a:prstGeom>
          <a:solidFill>
            <a:srgbClr val="E9EBF0"/>
          </a:solidFill>
          <a:ln cap="flat" cmpd="sng" w="5872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5" name="Shape 2075"/>
          <p:cNvSpPr txBox="1"/>
          <p:nvPr/>
        </p:nvSpPr>
        <p:spPr>
          <a:xfrm>
            <a:off x="2141536" y="1400175"/>
            <a:ext cx="6253161" cy="4565650"/>
          </a:xfrm>
          <a:prstGeom prst="rect">
            <a:avLst/>
          </a:prstGeom>
          <a:solidFill>
            <a:srgbClr val="E7EAEF"/>
          </a:solidFill>
          <a:ln cap="flat" cmpd="sng" w="396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6" name="Shape 2076"/>
          <p:cNvSpPr txBox="1"/>
          <p:nvPr/>
        </p:nvSpPr>
        <p:spPr>
          <a:xfrm>
            <a:off x="2141536" y="1400175"/>
            <a:ext cx="6253161" cy="4565650"/>
          </a:xfrm>
          <a:prstGeom prst="rect">
            <a:avLst/>
          </a:prstGeom>
          <a:solidFill>
            <a:srgbClr val="E6E9EF"/>
          </a:solidFill>
          <a:ln cap="flat" cmpd="sng" w="19050">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7" name="Shape 2077"/>
          <p:cNvSpPr txBox="1"/>
          <p:nvPr/>
        </p:nvSpPr>
        <p:spPr>
          <a:xfrm>
            <a:off x="2062161" y="1301750"/>
            <a:ext cx="6234111" cy="4586287"/>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8" name="Shape 2078"/>
          <p:cNvSpPr/>
          <p:nvPr/>
        </p:nvSpPr>
        <p:spPr>
          <a:xfrm>
            <a:off x="2062161" y="1301750"/>
            <a:ext cx="6234111" cy="4586287"/>
          </a:xfrm>
          <a:custGeom>
            <a:pathLst>
              <a:path extrusionOk="0" h="120000" w="120000">
                <a:moveTo>
                  <a:pt x="0" y="0"/>
                </a:moveTo>
                <a:lnTo>
                  <a:pt x="0" y="120000"/>
                </a:lnTo>
                <a:lnTo>
                  <a:pt x="120000" y="120000"/>
                </a:lnTo>
              </a:path>
            </a:pathLst>
          </a:custGeom>
          <a:noFill/>
          <a:ln cap="flat" cmpd="sng" w="1905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79" name="Shape 2079"/>
          <p:cNvSpPr txBox="1"/>
          <p:nvPr/>
        </p:nvSpPr>
        <p:spPr>
          <a:xfrm>
            <a:off x="7423150" y="5967412"/>
            <a:ext cx="984250"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Quantity</a:t>
            </a:r>
          </a:p>
        </p:txBody>
      </p:sp>
      <p:sp>
        <p:nvSpPr>
          <p:cNvPr id="2080" name="Shape 2080"/>
          <p:cNvSpPr txBox="1"/>
          <p:nvPr/>
        </p:nvSpPr>
        <p:spPr>
          <a:xfrm>
            <a:off x="7435850" y="6230937"/>
            <a:ext cx="971550"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of Labor</a:t>
            </a:r>
          </a:p>
        </p:txBody>
      </p:sp>
      <p:sp>
        <p:nvSpPr>
          <p:cNvPr id="2081" name="Shape 2081"/>
          <p:cNvSpPr txBox="1"/>
          <p:nvPr/>
        </p:nvSpPr>
        <p:spPr>
          <a:xfrm>
            <a:off x="1789111" y="5973762"/>
            <a:ext cx="217487"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0</a:t>
            </a:r>
          </a:p>
        </p:txBody>
      </p:sp>
      <p:sp>
        <p:nvSpPr>
          <p:cNvPr id="2082" name="Shape 2082"/>
          <p:cNvSpPr txBox="1"/>
          <p:nvPr/>
        </p:nvSpPr>
        <p:spPr>
          <a:xfrm>
            <a:off x="1347787" y="1257300"/>
            <a:ext cx="681037"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700" u="none">
                <a:solidFill>
                  <a:srgbClr val="000000"/>
                </a:solidFill>
                <a:latin typeface="Arial"/>
                <a:ea typeface="Arial"/>
                <a:cs typeface="Arial"/>
                <a:sym typeface="Arial"/>
              </a:rPr>
              <a:t>Wage</a:t>
            </a:r>
          </a:p>
        </p:txBody>
      </p:sp>
      <p:grpSp>
        <p:nvGrpSpPr>
          <p:cNvPr id="2083" name="Shape 2083"/>
          <p:cNvGrpSpPr/>
          <p:nvPr/>
        </p:nvGrpSpPr>
        <p:grpSpPr>
          <a:xfrm>
            <a:off x="3738562" y="2108199"/>
            <a:ext cx="4491036" cy="3633787"/>
            <a:chOff x="3738562" y="2108199"/>
            <a:chExt cx="4491036" cy="3633787"/>
          </a:xfrm>
        </p:grpSpPr>
        <p:cxnSp>
          <p:nvCxnSpPr>
            <p:cNvPr id="2084" name="Shape 2084"/>
            <p:cNvCxnSpPr/>
            <p:nvPr/>
          </p:nvCxnSpPr>
          <p:spPr>
            <a:xfrm rot="10800000">
              <a:off x="3738562" y="2108199"/>
              <a:ext cx="2998786" cy="3444875"/>
            </a:xfrm>
            <a:prstGeom prst="straightConnector1">
              <a:avLst/>
            </a:prstGeom>
            <a:noFill/>
            <a:ln cap="flat" cmpd="sng" w="58725">
              <a:solidFill>
                <a:srgbClr val="004C9F"/>
              </a:solidFill>
              <a:prstDash val="solid"/>
              <a:miter lim="8000"/>
              <a:headEnd len="med" w="med" type="none"/>
              <a:tailEnd len="med" w="med" type="none"/>
            </a:ln>
          </p:spPr>
        </p:cxnSp>
        <p:sp>
          <p:nvSpPr>
            <p:cNvPr id="2085" name="Shape 2085"/>
            <p:cNvSpPr txBox="1"/>
            <p:nvPr/>
          </p:nvSpPr>
          <p:spPr>
            <a:xfrm>
              <a:off x="6716711" y="5445125"/>
              <a:ext cx="1512886"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 Labor demand</a:t>
              </a:r>
            </a:p>
          </p:txBody>
        </p:sp>
      </p:grpSp>
      <p:grpSp>
        <p:nvGrpSpPr>
          <p:cNvPr id="2086" name="Shape 2086"/>
          <p:cNvGrpSpPr/>
          <p:nvPr/>
        </p:nvGrpSpPr>
        <p:grpSpPr>
          <a:xfrm>
            <a:off x="3581400" y="1909761"/>
            <a:ext cx="4318000" cy="3643313"/>
            <a:chOff x="3581400" y="1909761"/>
            <a:chExt cx="4318000" cy="3643313"/>
          </a:xfrm>
        </p:grpSpPr>
        <p:cxnSp>
          <p:nvCxnSpPr>
            <p:cNvPr id="2087" name="Shape 2087"/>
            <p:cNvCxnSpPr/>
            <p:nvPr/>
          </p:nvCxnSpPr>
          <p:spPr>
            <a:xfrm flipH="1" rot="10800000">
              <a:off x="3581400" y="2108199"/>
              <a:ext cx="2998786" cy="3444875"/>
            </a:xfrm>
            <a:prstGeom prst="straightConnector1">
              <a:avLst/>
            </a:prstGeom>
            <a:noFill/>
            <a:ln cap="flat" cmpd="sng" w="58725">
              <a:solidFill>
                <a:srgbClr val="004C9F"/>
              </a:solidFill>
              <a:prstDash val="solid"/>
              <a:miter lim="8000"/>
              <a:headEnd len="med" w="med" type="none"/>
              <a:tailEnd len="med" w="med" type="none"/>
            </a:ln>
          </p:spPr>
        </p:cxnSp>
        <p:sp>
          <p:nvSpPr>
            <p:cNvPr id="2088" name="Shape 2088"/>
            <p:cNvSpPr txBox="1"/>
            <p:nvPr/>
          </p:nvSpPr>
          <p:spPr>
            <a:xfrm>
              <a:off x="6591300" y="1909761"/>
              <a:ext cx="1308100"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Labor supply</a:t>
              </a:r>
            </a:p>
          </p:txBody>
        </p:sp>
      </p:grpSp>
      <p:grpSp>
        <p:nvGrpSpPr>
          <p:cNvPr id="2089" name="Shape 2089"/>
          <p:cNvGrpSpPr/>
          <p:nvPr/>
        </p:nvGrpSpPr>
        <p:grpSpPr>
          <a:xfrm>
            <a:off x="3189286" y="3014661"/>
            <a:ext cx="1339850" cy="1455737"/>
            <a:chOff x="3189286" y="3014661"/>
            <a:chExt cx="1339850" cy="1455737"/>
          </a:xfrm>
        </p:grpSpPr>
        <p:cxnSp>
          <p:nvCxnSpPr>
            <p:cNvPr id="2090" name="Shape 2090"/>
            <p:cNvCxnSpPr/>
            <p:nvPr/>
          </p:nvCxnSpPr>
          <p:spPr>
            <a:xfrm flipH="1" rot="10800000">
              <a:off x="4527550" y="3014661"/>
              <a:ext cx="1587" cy="1455737"/>
            </a:xfrm>
            <a:prstGeom prst="straightConnector1">
              <a:avLst/>
            </a:prstGeom>
            <a:noFill/>
            <a:ln cap="flat" cmpd="sng" w="19050">
              <a:solidFill>
                <a:schemeClr val="dk1"/>
              </a:solidFill>
              <a:prstDash val="solid"/>
              <a:miter lim="8000"/>
              <a:headEnd len="med" w="med" type="none"/>
              <a:tailEnd len="med" w="med" type="none"/>
            </a:ln>
          </p:spPr>
        </p:cxnSp>
        <p:grpSp>
          <p:nvGrpSpPr>
            <p:cNvPr id="2091" name="Shape 2091"/>
            <p:cNvGrpSpPr/>
            <p:nvPr/>
          </p:nvGrpSpPr>
          <p:grpSpPr>
            <a:xfrm>
              <a:off x="3189286" y="3073400"/>
              <a:ext cx="1239837" cy="1338261"/>
              <a:chOff x="3189286" y="3073400"/>
              <a:chExt cx="1239837" cy="1338261"/>
            </a:xfrm>
          </p:grpSpPr>
          <p:sp>
            <p:nvSpPr>
              <p:cNvPr id="2092" name="Shape 2092"/>
              <p:cNvSpPr/>
              <p:nvPr/>
            </p:nvSpPr>
            <p:spPr>
              <a:xfrm>
                <a:off x="4271962" y="3073400"/>
                <a:ext cx="157162" cy="1338261"/>
              </a:xfrm>
              <a:custGeom>
                <a:pathLst>
                  <a:path extrusionOk="0" h="120000" w="120000">
                    <a:moveTo>
                      <a:pt x="120000" y="0"/>
                    </a:moveTo>
                    <a:cubicBezTo>
                      <a:pt x="90000" y="0"/>
                      <a:pt x="60000" y="5294"/>
                      <a:pt x="60000" y="8823"/>
                    </a:cubicBezTo>
                    <a:cubicBezTo>
                      <a:pt x="60000" y="30000"/>
                      <a:pt x="60000" y="30000"/>
                      <a:pt x="60000" y="30000"/>
                    </a:cubicBezTo>
                    <a:cubicBezTo>
                      <a:pt x="60000" y="33529"/>
                      <a:pt x="45000" y="37058"/>
                      <a:pt x="0" y="37058"/>
                    </a:cubicBezTo>
                    <a:cubicBezTo>
                      <a:pt x="45000" y="37058"/>
                      <a:pt x="60000" y="40588"/>
                      <a:pt x="60000" y="44117"/>
                    </a:cubicBezTo>
                    <a:cubicBezTo>
                      <a:pt x="60000" y="111176"/>
                      <a:pt x="60000" y="111176"/>
                      <a:pt x="60000" y="111176"/>
                    </a:cubicBezTo>
                    <a:cubicBezTo>
                      <a:pt x="60000" y="114705"/>
                      <a:pt x="90000" y="120000"/>
                      <a:pt x="120000" y="120000"/>
                    </a:cubicBezTo>
                  </a:path>
                </a:pathLst>
              </a:custGeom>
              <a:noFill/>
              <a:ln cap="flat" cmpd="sng" w="1905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093" name="Shape 2093"/>
              <p:cNvSpPr txBox="1"/>
              <p:nvPr/>
            </p:nvSpPr>
            <p:spPr>
              <a:xfrm>
                <a:off x="3189286" y="3363912"/>
                <a:ext cx="1122361"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Tax wedge</a:t>
                </a:r>
              </a:p>
            </p:txBody>
          </p:sp>
        </p:grpSp>
      </p:grpSp>
      <p:grpSp>
        <p:nvGrpSpPr>
          <p:cNvPr id="2094" name="Shape 2094"/>
          <p:cNvGrpSpPr/>
          <p:nvPr/>
        </p:nvGrpSpPr>
        <p:grpSpPr>
          <a:xfrm>
            <a:off x="593725" y="4335462"/>
            <a:ext cx="3994149" cy="560386"/>
            <a:chOff x="593725" y="4335462"/>
            <a:chExt cx="3994149" cy="560386"/>
          </a:xfrm>
        </p:grpSpPr>
        <p:grpSp>
          <p:nvGrpSpPr>
            <p:cNvPr id="2095" name="Shape 2095"/>
            <p:cNvGrpSpPr/>
            <p:nvPr/>
          </p:nvGrpSpPr>
          <p:grpSpPr>
            <a:xfrm>
              <a:off x="593725" y="4335462"/>
              <a:ext cx="3994149" cy="296861"/>
              <a:chOff x="593725" y="4335462"/>
              <a:chExt cx="3994149" cy="296861"/>
            </a:xfrm>
          </p:grpSpPr>
          <p:sp>
            <p:nvSpPr>
              <p:cNvPr id="2096" name="Shape 2096"/>
              <p:cNvSpPr/>
              <p:nvPr/>
            </p:nvSpPr>
            <p:spPr>
              <a:xfrm>
                <a:off x="4449762" y="4411662"/>
                <a:ext cx="138112"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097" name="Shape 2097"/>
              <p:cNvCxnSpPr/>
              <p:nvPr/>
            </p:nvCxnSpPr>
            <p:spPr>
              <a:xfrm flipH="1">
                <a:off x="2062161" y="4470400"/>
                <a:ext cx="2465386" cy="1587"/>
              </a:xfrm>
              <a:prstGeom prst="straightConnector1">
                <a:avLst/>
              </a:prstGeom>
              <a:noFill/>
              <a:ln cap="flat" cmpd="sng" w="19050">
                <a:solidFill>
                  <a:schemeClr val="dk1"/>
                </a:solidFill>
                <a:prstDash val="solid"/>
                <a:miter lim="8000"/>
                <a:headEnd len="med" w="med" type="none"/>
                <a:tailEnd len="med" w="med" type="none"/>
              </a:ln>
            </p:spPr>
          </p:cxnSp>
          <p:sp>
            <p:nvSpPr>
              <p:cNvPr id="2098" name="Shape 2098"/>
              <p:cNvSpPr txBox="1"/>
              <p:nvPr/>
            </p:nvSpPr>
            <p:spPr>
              <a:xfrm>
                <a:off x="593725" y="4335462"/>
                <a:ext cx="1466850"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Wage workers</a:t>
                </a:r>
              </a:p>
            </p:txBody>
          </p:sp>
        </p:grpSp>
        <p:sp>
          <p:nvSpPr>
            <p:cNvPr id="2099" name="Shape 2099"/>
            <p:cNvSpPr txBox="1"/>
            <p:nvPr/>
          </p:nvSpPr>
          <p:spPr>
            <a:xfrm>
              <a:off x="923925" y="4598987"/>
              <a:ext cx="766762"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receive</a:t>
              </a:r>
            </a:p>
          </p:txBody>
        </p:sp>
      </p:grpSp>
      <p:grpSp>
        <p:nvGrpSpPr>
          <p:cNvPr id="2100" name="Shape 2100"/>
          <p:cNvGrpSpPr/>
          <p:nvPr/>
        </p:nvGrpSpPr>
        <p:grpSpPr>
          <a:xfrm>
            <a:off x="442912" y="2914650"/>
            <a:ext cx="4144962" cy="296861"/>
            <a:chOff x="442912" y="2914650"/>
            <a:chExt cx="4144962" cy="296861"/>
          </a:xfrm>
        </p:grpSpPr>
        <p:sp>
          <p:nvSpPr>
            <p:cNvPr id="2101" name="Shape 2101"/>
            <p:cNvSpPr/>
            <p:nvPr/>
          </p:nvSpPr>
          <p:spPr>
            <a:xfrm>
              <a:off x="4449762" y="2954336"/>
              <a:ext cx="138112"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102" name="Shape 2102"/>
            <p:cNvCxnSpPr/>
            <p:nvPr/>
          </p:nvCxnSpPr>
          <p:spPr>
            <a:xfrm flipH="1">
              <a:off x="2062161" y="3014661"/>
              <a:ext cx="2465386" cy="1587"/>
            </a:xfrm>
            <a:prstGeom prst="straightConnector1">
              <a:avLst/>
            </a:prstGeom>
            <a:noFill/>
            <a:ln cap="flat" cmpd="sng" w="19050">
              <a:solidFill>
                <a:schemeClr val="dk1"/>
              </a:solidFill>
              <a:prstDash val="solid"/>
              <a:miter lim="8000"/>
              <a:headEnd len="med" w="med" type="none"/>
              <a:tailEnd len="med" w="med" type="none"/>
            </a:ln>
          </p:spPr>
        </p:cxnSp>
        <p:sp>
          <p:nvSpPr>
            <p:cNvPr id="2103" name="Shape 2103"/>
            <p:cNvSpPr txBox="1"/>
            <p:nvPr/>
          </p:nvSpPr>
          <p:spPr>
            <a:xfrm>
              <a:off x="442912" y="2914650"/>
              <a:ext cx="1592262"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Wage firms pay</a:t>
              </a:r>
            </a:p>
          </p:txBody>
        </p:sp>
      </p:grpSp>
      <p:grpSp>
        <p:nvGrpSpPr>
          <p:cNvPr id="2104" name="Shape 2104"/>
          <p:cNvGrpSpPr/>
          <p:nvPr/>
        </p:nvGrpSpPr>
        <p:grpSpPr>
          <a:xfrm>
            <a:off x="290512" y="3641725"/>
            <a:ext cx="4946650" cy="296861"/>
            <a:chOff x="290512" y="3641725"/>
            <a:chExt cx="4946650" cy="296861"/>
          </a:xfrm>
        </p:grpSpPr>
        <p:sp>
          <p:nvSpPr>
            <p:cNvPr id="2105" name="Shape 2105"/>
            <p:cNvSpPr/>
            <p:nvPr/>
          </p:nvSpPr>
          <p:spPr>
            <a:xfrm>
              <a:off x="5100637" y="3683000"/>
              <a:ext cx="136524"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106" name="Shape 2106"/>
            <p:cNvCxnSpPr/>
            <p:nvPr/>
          </p:nvCxnSpPr>
          <p:spPr>
            <a:xfrm flipH="1">
              <a:off x="2062161" y="3741737"/>
              <a:ext cx="3097211" cy="1587"/>
            </a:xfrm>
            <a:prstGeom prst="straightConnector1">
              <a:avLst/>
            </a:prstGeom>
            <a:noFill/>
            <a:ln cap="flat" cmpd="sng" w="19050">
              <a:solidFill>
                <a:schemeClr val="dk1"/>
              </a:solidFill>
              <a:prstDash val="solid"/>
              <a:miter lim="8000"/>
              <a:headEnd len="med" w="med" type="none"/>
              <a:tailEnd len="med" w="med" type="none"/>
            </a:ln>
          </p:spPr>
        </p:cxnSp>
        <p:sp>
          <p:nvSpPr>
            <p:cNvPr id="2107" name="Shape 2107"/>
            <p:cNvSpPr txBox="1"/>
            <p:nvPr/>
          </p:nvSpPr>
          <p:spPr>
            <a:xfrm>
              <a:off x="290512" y="3641725"/>
              <a:ext cx="1724025" cy="2968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700" u="none">
                  <a:solidFill>
                    <a:srgbClr val="000000"/>
                  </a:solidFill>
                  <a:latin typeface="Arial"/>
                  <a:ea typeface="Arial"/>
                  <a:cs typeface="Arial"/>
                  <a:sym typeface="Arial"/>
                </a:rPr>
                <a:t>Wage without tax</a:t>
              </a:r>
            </a:p>
          </p:txBody>
        </p:sp>
      </p:grpSp>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1" name="Shape 2111"/>
        <p:cNvGrpSpPr/>
        <p:nvPr/>
      </p:nvGrpSpPr>
      <p:grpSpPr>
        <a:xfrm>
          <a:off x="0" y="0"/>
          <a:ext cx="0" cy="0"/>
          <a:chOff x="0" y="0"/>
          <a:chExt cx="0" cy="0"/>
        </a:xfrm>
      </p:grpSpPr>
      <p:sp>
        <p:nvSpPr>
          <p:cNvPr id="2112" name="Shape 2112"/>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13" name="Shape 2113"/>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14" name="Shape 2114"/>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Elasticity and Tax Incidence</a:t>
            </a:r>
          </a:p>
        </p:txBody>
      </p:sp>
      <p:sp>
        <p:nvSpPr>
          <p:cNvPr id="2115" name="Shape 2115"/>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In what proportions is the burden of the tax divided?</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How do the effects of taxes on sellers compare to those levied on buyers? </a:t>
            </a:r>
          </a:p>
          <a:p>
            <a:pPr indent="-342900" lvl="0" marL="342900" marR="0" rtl="0" algn="l">
              <a:lnSpc>
                <a:spcPct val="100000"/>
              </a:lnSpc>
              <a:spcBef>
                <a:spcPts val="640"/>
              </a:spcBef>
              <a:spcAft>
                <a:spcPts val="0"/>
              </a:spcAft>
              <a:buClr>
                <a:schemeClr val="dk1"/>
              </a:buClr>
              <a:buSzPct val="100000"/>
              <a:buFont typeface="Arial"/>
              <a:buChar char="•"/>
            </a:pPr>
            <a:r>
              <a:rPr b="0" i="0" lang="en-US" sz="3200" u="none">
                <a:solidFill>
                  <a:schemeClr val="dk1"/>
                </a:solidFill>
                <a:latin typeface="Arial"/>
                <a:ea typeface="Arial"/>
                <a:cs typeface="Arial"/>
                <a:sym typeface="Arial"/>
              </a:rPr>
              <a:t>The answers to these questions depend on the elasticity of demand and the elasticity of supply.</a:t>
            </a:r>
          </a:p>
        </p:txBody>
      </p:sp>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9" name="Shape 2119"/>
        <p:cNvGrpSpPr/>
        <p:nvPr/>
      </p:nvGrpSpPr>
      <p:grpSpPr>
        <a:xfrm>
          <a:off x="0" y="0"/>
          <a:ext cx="0" cy="0"/>
          <a:chOff x="0" y="0"/>
          <a:chExt cx="0" cy="0"/>
        </a:xfrm>
      </p:grpSpPr>
      <p:sp>
        <p:nvSpPr>
          <p:cNvPr id="2120" name="Shape 2120"/>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9 How the Burden of a Tax Is Divided</a:t>
            </a:r>
          </a:p>
        </p:txBody>
      </p:sp>
      <p:sp>
        <p:nvSpPr>
          <p:cNvPr id="2121" name="Shape 2121"/>
          <p:cNvSpPr txBox="1"/>
          <p:nvPr/>
        </p:nvSpPr>
        <p:spPr>
          <a:xfrm>
            <a:off x="2098675" y="1703386"/>
            <a:ext cx="5657849" cy="4132261"/>
          </a:xfrm>
          <a:prstGeom prst="rect">
            <a:avLst/>
          </a:prstGeom>
          <a:solidFill>
            <a:srgbClr val="F3F6F9"/>
          </a:solidFill>
          <a:ln cap="flat" cmpd="sng" w="19685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22" name="Shape 2122"/>
          <p:cNvSpPr txBox="1"/>
          <p:nvPr/>
        </p:nvSpPr>
        <p:spPr>
          <a:xfrm>
            <a:off x="2098675" y="1703386"/>
            <a:ext cx="5657849" cy="4132261"/>
          </a:xfrm>
          <a:prstGeom prst="rect">
            <a:avLst/>
          </a:prstGeom>
          <a:solidFill>
            <a:srgbClr val="F2F4F8"/>
          </a:solidFill>
          <a:ln cap="flat" cmpd="sng" w="17780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23" name="Shape 2123"/>
          <p:cNvSpPr txBox="1"/>
          <p:nvPr/>
        </p:nvSpPr>
        <p:spPr>
          <a:xfrm>
            <a:off x="2098675" y="1703386"/>
            <a:ext cx="5657849" cy="4132261"/>
          </a:xfrm>
          <a:prstGeom prst="rect">
            <a:avLst/>
          </a:prstGeom>
          <a:solidFill>
            <a:srgbClr val="F1F4F7"/>
          </a:solidFill>
          <a:ln cap="flat" cmpd="sng" w="16032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24" name="Shape 2124"/>
          <p:cNvSpPr txBox="1"/>
          <p:nvPr/>
        </p:nvSpPr>
        <p:spPr>
          <a:xfrm>
            <a:off x="2098675" y="1703386"/>
            <a:ext cx="5657849" cy="4132261"/>
          </a:xfrm>
          <a:prstGeom prst="rect">
            <a:avLst/>
          </a:prstGeom>
          <a:solidFill>
            <a:srgbClr val="F0F2F5"/>
          </a:solidFill>
          <a:ln cap="flat" cmpd="sng" w="1428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25" name="Shape 2125"/>
          <p:cNvSpPr txBox="1"/>
          <p:nvPr/>
        </p:nvSpPr>
        <p:spPr>
          <a:xfrm>
            <a:off x="2098675" y="1703386"/>
            <a:ext cx="5657849" cy="4132261"/>
          </a:xfrm>
          <a:prstGeom prst="rect">
            <a:avLst/>
          </a:prstGeom>
          <a:solidFill>
            <a:srgbClr val="EEF1F4"/>
          </a:solidFill>
          <a:ln cap="flat" cmpd="sng" w="1254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26" name="Shape 2126"/>
          <p:cNvSpPr txBox="1"/>
          <p:nvPr/>
        </p:nvSpPr>
        <p:spPr>
          <a:xfrm>
            <a:off x="2098675" y="1703386"/>
            <a:ext cx="5657849" cy="4132261"/>
          </a:xfrm>
          <a:prstGeom prst="rect">
            <a:avLst/>
          </a:prstGeom>
          <a:solidFill>
            <a:srgbClr val="EDEFF3"/>
          </a:solidFill>
          <a:ln cap="flat" cmpd="sng" w="10635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27" name="Shape 2127"/>
          <p:cNvSpPr txBox="1"/>
          <p:nvPr/>
        </p:nvSpPr>
        <p:spPr>
          <a:xfrm>
            <a:off x="2098675" y="1703386"/>
            <a:ext cx="5657849" cy="4132261"/>
          </a:xfrm>
          <a:prstGeom prst="rect">
            <a:avLst/>
          </a:prstGeom>
          <a:solidFill>
            <a:srgbClr val="EBEEF2"/>
          </a:solidFill>
          <a:ln cap="flat" cmpd="sng" w="8890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28" name="Shape 2128"/>
          <p:cNvSpPr txBox="1"/>
          <p:nvPr/>
        </p:nvSpPr>
        <p:spPr>
          <a:xfrm>
            <a:off x="2098675" y="1703386"/>
            <a:ext cx="5657849" cy="4132261"/>
          </a:xfrm>
          <a:prstGeom prst="rect">
            <a:avLst/>
          </a:prstGeom>
          <a:solidFill>
            <a:srgbClr val="EAECF1"/>
          </a:solidFill>
          <a:ln cap="flat" cmpd="sng" w="714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29" name="Shape 2129"/>
          <p:cNvSpPr txBox="1"/>
          <p:nvPr/>
        </p:nvSpPr>
        <p:spPr>
          <a:xfrm>
            <a:off x="2098675" y="1703386"/>
            <a:ext cx="5657849" cy="4132261"/>
          </a:xfrm>
          <a:prstGeom prst="rect">
            <a:avLst/>
          </a:prstGeom>
          <a:solidFill>
            <a:srgbClr val="E9EBF0"/>
          </a:solidFill>
          <a:ln cap="flat" cmpd="sng" w="5397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30" name="Shape 2130"/>
          <p:cNvSpPr txBox="1"/>
          <p:nvPr/>
        </p:nvSpPr>
        <p:spPr>
          <a:xfrm>
            <a:off x="2098675" y="1703386"/>
            <a:ext cx="5657849" cy="4132261"/>
          </a:xfrm>
          <a:prstGeom prst="rect">
            <a:avLst/>
          </a:prstGeom>
          <a:solidFill>
            <a:srgbClr val="E7EAEF"/>
          </a:solidFill>
          <a:ln cap="flat" cmpd="sng" w="3492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31" name="Shape 2131"/>
          <p:cNvSpPr txBox="1"/>
          <p:nvPr/>
        </p:nvSpPr>
        <p:spPr>
          <a:xfrm>
            <a:off x="2098675" y="1703386"/>
            <a:ext cx="5657849" cy="4132261"/>
          </a:xfrm>
          <a:prstGeom prst="rect">
            <a:avLst/>
          </a:prstGeom>
          <a:solidFill>
            <a:srgbClr val="E6E9EF"/>
          </a:solidFill>
          <a:ln cap="flat" cmpd="sng" w="17450">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32" name="Shape 2132"/>
          <p:cNvSpPr txBox="1"/>
          <p:nvPr/>
        </p:nvSpPr>
        <p:spPr>
          <a:xfrm>
            <a:off x="2027236" y="1614487"/>
            <a:ext cx="5640386" cy="4149724"/>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33" name="Shape 2133"/>
          <p:cNvSpPr/>
          <p:nvPr/>
        </p:nvSpPr>
        <p:spPr>
          <a:xfrm>
            <a:off x="2027236" y="1614487"/>
            <a:ext cx="5640386" cy="4149724"/>
          </a:xfrm>
          <a:custGeom>
            <a:pathLst>
              <a:path extrusionOk="0" h="120000" w="120000">
                <a:moveTo>
                  <a:pt x="0" y="0"/>
                </a:moveTo>
                <a:lnTo>
                  <a:pt x="0" y="120000"/>
                </a:lnTo>
                <a:lnTo>
                  <a:pt x="120000" y="120000"/>
                </a:lnTo>
              </a:path>
            </a:pathLst>
          </a:custGeom>
          <a:noFill/>
          <a:ln cap="flat" cmpd="sng" w="1745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34" name="Shape 2134"/>
          <p:cNvSpPr txBox="1"/>
          <p:nvPr/>
        </p:nvSpPr>
        <p:spPr>
          <a:xfrm>
            <a:off x="6889750" y="5788025"/>
            <a:ext cx="860425" cy="26352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500" u="none">
                <a:solidFill>
                  <a:srgbClr val="000000"/>
                </a:solidFill>
                <a:latin typeface="Arial"/>
                <a:ea typeface="Arial"/>
                <a:cs typeface="Arial"/>
                <a:sym typeface="Arial"/>
              </a:rPr>
              <a:t>Quantity</a:t>
            </a:r>
          </a:p>
        </p:txBody>
      </p:sp>
      <p:sp>
        <p:nvSpPr>
          <p:cNvPr id="2135" name="Shape 2135"/>
          <p:cNvSpPr txBox="1"/>
          <p:nvPr/>
        </p:nvSpPr>
        <p:spPr>
          <a:xfrm>
            <a:off x="1790700" y="5794375"/>
            <a:ext cx="190500"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0</a:t>
            </a:r>
          </a:p>
        </p:txBody>
      </p:sp>
      <p:sp>
        <p:nvSpPr>
          <p:cNvPr id="2136" name="Shape 2136"/>
          <p:cNvSpPr txBox="1"/>
          <p:nvPr/>
        </p:nvSpPr>
        <p:spPr>
          <a:xfrm>
            <a:off x="1431925" y="1525587"/>
            <a:ext cx="561975" cy="26352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500" u="none">
                <a:solidFill>
                  <a:srgbClr val="000000"/>
                </a:solidFill>
                <a:latin typeface="Arial"/>
                <a:ea typeface="Arial"/>
                <a:cs typeface="Arial"/>
                <a:sym typeface="Arial"/>
              </a:rPr>
              <a:t>Price</a:t>
            </a:r>
          </a:p>
        </p:txBody>
      </p:sp>
      <p:grpSp>
        <p:nvGrpSpPr>
          <p:cNvPr id="2137" name="Shape 2137"/>
          <p:cNvGrpSpPr/>
          <p:nvPr/>
        </p:nvGrpSpPr>
        <p:grpSpPr>
          <a:xfrm>
            <a:off x="4043362" y="1917700"/>
            <a:ext cx="2124074" cy="3529011"/>
            <a:chOff x="4043362" y="1917700"/>
            <a:chExt cx="2124074" cy="3529011"/>
          </a:xfrm>
        </p:grpSpPr>
        <p:cxnSp>
          <p:nvCxnSpPr>
            <p:cNvPr id="2138" name="Shape 2138"/>
            <p:cNvCxnSpPr/>
            <p:nvPr/>
          </p:nvCxnSpPr>
          <p:spPr>
            <a:xfrm rot="10800000">
              <a:off x="4043362" y="1917700"/>
              <a:ext cx="1285874" cy="3402011"/>
            </a:xfrm>
            <a:prstGeom prst="straightConnector1">
              <a:avLst/>
            </a:prstGeom>
            <a:noFill/>
            <a:ln cap="flat" cmpd="sng" w="53975">
              <a:solidFill>
                <a:srgbClr val="004C9F"/>
              </a:solidFill>
              <a:prstDash val="solid"/>
              <a:miter lim="8000"/>
              <a:headEnd len="med" w="med" type="none"/>
              <a:tailEnd len="med" w="med" type="none"/>
            </a:ln>
          </p:spPr>
        </p:cxnSp>
        <p:sp>
          <p:nvSpPr>
            <p:cNvPr id="2139" name="Shape 2139"/>
            <p:cNvSpPr txBox="1"/>
            <p:nvPr/>
          </p:nvSpPr>
          <p:spPr>
            <a:xfrm>
              <a:off x="5372100" y="5189537"/>
              <a:ext cx="795337"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Demand</a:t>
              </a:r>
            </a:p>
          </p:txBody>
        </p:sp>
      </p:grpSp>
      <p:grpSp>
        <p:nvGrpSpPr>
          <p:cNvPr id="2140" name="Shape 2140"/>
          <p:cNvGrpSpPr/>
          <p:nvPr/>
        </p:nvGrpSpPr>
        <p:grpSpPr>
          <a:xfrm>
            <a:off x="3151186" y="2571750"/>
            <a:ext cx="3852863" cy="2800348"/>
            <a:chOff x="3151186" y="2571750"/>
            <a:chExt cx="3852863" cy="2800348"/>
          </a:xfrm>
        </p:grpSpPr>
        <p:cxnSp>
          <p:nvCxnSpPr>
            <p:cNvPr id="2141" name="Shape 2141"/>
            <p:cNvCxnSpPr/>
            <p:nvPr/>
          </p:nvCxnSpPr>
          <p:spPr>
            <a:xfrm flipH="1" rot="10800000">
              <a:off x="3151186" y="2754311"/>
              <a:ext cx="3195637" cy="2617787"/>
            </a:xfrm>
            <a:prstGeom prst="straightConnector1">
              <a:avLst/>
            </a:prstGeom>
            <a:noFill/>
            <a:ln cap="flat" cmpd="sng" w="53975">
              <a:solidFill>
                <a:srgbClr val="5F161D"/>
              </a:solidFill>
              <a:prstDash val="solid"/>
              <a:miter lim="8000"/>
              <a:headEnd len="med" w="med" type="none"/>
              <a:tailEnd len="med" w="med" type="none"/>
            </a:ln>
          </p:spPr>
        </p:cxnSp>
        <p:sp>
          <p:nvSpPr>
            <p:cNvPr id="2142" name="Shape 2142"/>
            <p:cNvSpPr txBox="1"/>
            <p:nvPr/>
          </p:nvSpPr>
          <p:spPr>
            <a:xfrm>
              <a:off x="6353175" y="2571750"/>
              <a:ext cx="650874"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Supply</a:t>
              </a:r>
            </a:p>
          </p:txBody>
        </p:sp>
      </p:grpSp>
      <p:grpSp>
        <p:nvGrpSpPr>
          <p:cNvPr id="2143" name="Shape 2143"/>
          <p:cNvGrpSpPr/>
          <p:nvPr/>
        </p:nvGrpSpPr>
        <p:grpSpPr>
          <a:xfrm>
            <a:off x="3638550" y="2451100"/>
            <a:ext cx="620712" cy="2030412"/>
            <a:chOff x="3638550" y="2451100"/>
            <a:chExt cx="620712" cy="2030412"/>
          </a:xfrm>
        </p:grpSpPr>
        <p:cxnSp>
          <p:nvCxnSpPr>
            <p:cNvPr id="2144" name="Shape 2144"/>
            <p:cNvCxnSpPr/>
            <p:nvPr/>
          </p:nvCxnSpPr>
          <p:spPr>
            <a:xfrm flipH="1" rot="10800000">
              <a:off x="4257675" y="2451100"/>
              <a:ext cx="1587" cy="2030412"/>
            </a:xfrm>
            <a:prstGeom prst="straightConnector1">
              <a:avLst/>
            </a:prstGeom>
            <a:noFill/>
            <a:ln cap="flat" cmpd="sng" w="17450">
              <a:solidFill>
                <a:schemeClr val="dk1"/>
              </a:solidFill>
              <a:prstDash val="solid"/>
              <a:miter lim="8000"/>
              <a:headEnd len="med" w="med" type="none"/>
              <a:tailEnd len="med" w="med" type="none"/>
            </a:ln>
          </p:spPr>
        </p:cxnSp>
        <p:sp>
          <p:nvSpPr>
            <p:cNvPr id="2145" name="Shape 2145"/>
            <p:cNvSpPr/>
            <p:nvPr/>
          </p:nvSpPr>
          <p:spPr>
            <a:xfrm>
              <a:off x="4025900" y="2505075"/>
              <a:ext cx="142875" cy="1924049"/>
            </a:xfrm>
            <a:custGeom>
              <a:pathLst>
                <a:path extrusionOk="0" h="120000" w="120000">
                  <a:moveTo>
                    <a:pt x="120000" y="0"/>
                  </a:moveTo>
                  <a:cubicBezTo>
                    <a:pt x="90000" y="0"/>
                    <a:pt x="60000" y="3333"/>
                    <a:pt x="60000" y="5555"/>
                  </a:cubicBezTo>
                  <a:cubicBezTo>
                    <a:pt x="60000" y="55555"/>
                    <a:pt x="60000" y="55555"/>
                    <a:pt x="60000" y="55555"/>
                  </a:cubicBezTo>
                  <a:cubicBezTo>
                    <a:pt x="60000" y="57777"/>
                    <a:pt x="45000" y="60000"/>
                    <a:pt x="0" y="60000"/>
                  </a:cubicBezTo>
                  <a:cubicBezTo>
                    <a:pt x="45000" y="60000"/>
                    <a:pt x="60000" y="62222"/>
                    <a:pt x="60000" y="64444"/>
                  </a:cubicBezTo>
                  <a:cubicBezTo>
                    <a:pt x="60000" y="114444"/>
                    <a:pt x="60000" y="114444"/>
                    <a:pt x="60000" y="114444"/>
                  </a:cubicBezTo>
                  <a:cubicBezTo>
                    <a:pt x="60000" y="116666"/>
                    <a:pt x="90000" y="120000"/>
                    <a:pt x="120000" y="120000"/>
                  </a:cubicBezTo>
                </a:path>
              </a:pathLst>
            </a:custGeom>
            <a:noFill/>
            <a:ln cap="flat" cmpd="sng" w="1745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46" name="Shape 2146"/>
            <p:cNvSpPr txBox="1"/>
            <p:nvPr/>
          </p:nvSpPr>
          <p:spPr>
            <a:xfrm>
              <a:off x="3638550" y="3302000"/>
              <a:ext cx="382586"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Tax</a:t>
              </a:r>
            </a:p>
          </p:txBody>
        </p:sp>
      </p:grpSp>
      <p:grpSp>
        <p:nvGrpSpPr>
          <p:cNvPr id="2147" name="Shape 2147"/>
          <p:cNvGrpSpPr/>
          <p:nvPr/>
        </p:nvGrpSpPr>
        <p:grpSpPr>
          <a:xfrm>
            <a:off x="865187" y="4311650"/>
            <a:ext cx="3457575" cy="495300"/>
            <a:chOff x="865187" y="4311650"/>
            <a:chExt cx="3457575" cy="495300"/>
          </a:xfrm>
        </p:grpSpPr>
        <p:grpSp>
          <p:nvGrpSpPr>
            <p:cNvPr id="2148" name="Shape 2148"/>
            <p:cNvGrpSpPr/>
            <p:nvPr/>
          </p:nvGrpSpPr>
          <p:grpSpPr>
            <a:xfrm>
              <a:off x="865187" y="4311650"/>
              <a:ext cx="3457575" cy="257175"/>
              <a:chOff x="865187" y="4311650"/>
              <a:chExt cx="3457575" cy="257175"/>
            </a:xfrm>
          </p:grpSpPr>
          <p:sp>
            <p:nvSpPr>
              <p:cNvPr id="2149" name="Shape 2149"/>
              <p:cNvSpPr/>
              <p:nvPr/>
            </p:nvSpPr>
            <p:spPr>
              <a:xfrm>
                <a:off x="4186237" y="4429125"/>
                <a:ext cx="136524"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150" name="Shape 2150"/>
              <p:cNvCxnSpPr/>
              <p:nvPr/>
            </p:nvCxnSpPr>
            <p:spPr>
              <a:xfrm flipH="1">
                <a:off x="2027236" y="4481512"/>
                <a:ext cx="2230437" cy="1587"/>
              </a:xfrm>
              <a:prstGeom prst="straightConnector1">
                <a:avLst/>
              </a:prstGeom>
              <a:noFill/>
              <a:ln cap="flat" cmpd="sng" w="17450">
                <a:solidFill>
                  <a:schemeClr val="dk1"/>
                </a:solidFill>
                <a:prstDash val="solid"/>
                <a:miter lim="8000"/>
                <a:headEnd len="med" w="med" type="none"/>
                <a:tailEnd len="med" w="med" type="none"/>
              </a:ln>
            </p:spPr>
          </p:cxnSp>
          <p:sp>
            <p:nvSpPr>
              <p:cNvPr id="2151" name="Shape 2151"/>
              <p:cNvSpPr txBox="1"/>
              <p:nvPr/>
            </p:nvSpPr>
            <p:spPr>
              <a:xfrm>
                <a:off x="865187" y="4311650"/>
                <a:ext cx="1111250"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Price sellers</a:t>
                </a:r>
              </a:p>
            </p:txBody>
          </p:sp>
        </p:grpSp>
        <p:sp>
          <p:nvSpPr>
            <p:cNvPr id="2152" name="Shape 2152"/>
            <p:cNvSpPr txBox="1"/>
            <p:nvPr/>
          </p:nvSpPr>
          <p:spPr>
            <a:xfrm>
              <a:off x="1079500" y="4549775"/>
              <a:ext cx="681037"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receive</a:t>
              </a:r>
            </a:p>
          </p:txBody>
        </p:sp>
      </p:grpSp>
      <p:grpSp>
        <p:nvGrpSpPr>
          <p:cNvPr id="2153" name="Shape 2153"/>
          <p:cNvGrpSpPr/>
          <p:nvPr/>
        </p:nvGrpSpPr>
        <p:grpSpPr>
          <a:xfrm>
            <a:off x="476250" y="2303461"/>
            <a:ext cx="3846512" cy="257175"/>
            <a:chOff x="476250" y="2303461"/>
            <a:chExt cx="3846512" cy="257175"/>
          </a:xfrm>
        </p:grpSpPr>
        <p:sp>
          <p:nvSpPr>
            <p:cNvPr id="2154" name="Shape 2154"/>
            <p:cNvSpPr/>
            <p:nvPr/>
          </p:nvSpPr>
          <p:spPr>
            <a:xfrm>
              <a:off x="4186237" y="2379661"/>
              <a:ext cx="136524"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155" name="Shape 2155"/>
            <p:cNvCxnSpPr/>
            <p:nvPr/>
          </p:nvCxnSpPr>
          <p:spPr>
            <a:xfrm flipH="1">
              <a:off x="2027236" y="2451100"/>
              <a:ext cx="2230437" cy="1587"/>
            </a:xfrm>
            <a:prstGeom prst="straightConnector1">
              <a:avLst/>
            </a:prstGeom>
            <a:noFill/>
            <a:ln cap="flat" cmpd="sng" w="17450">
              <a:solidFill>
                <a:schemeClr val="dk1"/>
              </a:solidFill>
              <a:prstDash val="solid"/>
              <a:miter lim="8000"/>
              <a:headEnd len="med" w="med" type="none"/>
              <a:tailEnd len="med" w="med" type="none"/>
            </a:ln>
          </p:spPr>
        </p:cxnSp>
        <p:sp>
          <p:nvSpPr>
            <p:cNvPr id="2156" name="Shape 2156"/>
            <p:cNvSpPr txBox="1"/>
            <p:nvPr/>
          </p:nvSpPr>
          <p:spPr>
            <a:xfrm>
              <a:off x="476250" y="2303461"/>
              <a:ext cx="1476375"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Price buyers pay</a:t>
              </a:r>
            </a:p>
          </p:txBody>
        </p:sp>
      </p:grpSp>
      <p:sp>
        <p:nvSpPr>
          <p:cNvPr id="2157" name="Shape 2157"/>
          <p:cNvSpPr txBox="1"/>
          <p:nvPr/>
        </p:nvSpPr>
        <p:spPr>
          <a:xfrm>
            <a:off x="3184525" y="1089025"/>
            <a:ext cx="3382961" cy="26352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500" u="none">
                <a:solidFill>
                  <a:srgbClr val="000000"/>
                </a:solidFill>
                <a:latin typeface="Arial"/>
                <a:ea typeface="Arial"/>
                <a:cs typeface="Arial"/>
                <a:sym typeface="Arial"/>
              </a:rPr>
              <a:t>(a) Elastic Supply, Inelastic Demand</a:t>
            </a:r>
          </a:p>
        </p:txBody>
      </p:sp>
      <p:grpSp>
        <p:nvGrpSpPr>
          <p:cNvPr id="2158" name="Shape 2158"/>
          <p:cNvGrpSpPr/>
          <p:nvPr/>
        </p:nvGrpSpPr>
        <p:grpSpPr>
          <a:xfrm>
            <a:off x="4329112" y="2505075"/>
            <a:ext cx="3232149" cy="2173287"/>
            <a:chOff x="4329112" y="2505075"/>
            <a:chExt cx="3232149" cy="2173287"/>
          </a:xfrm>
        </p:grpSpPr>
        <p:sp>
          <p:nvSpPr>
            <p:cNvPr id="2159" name="Shape 2159"/>
            <p:cNvSpPr/>
            <p:nvPr/>
          </p:nvSpPr>
          <p:spPr>
            <a:xfrm>
              <a:off x="4329112" y="2505075"/>
              <a:ext cx="142875" cy="1443037"/>
            </a:xfrm>
            <a:custGeom>
              <a:pathLst>
                <a:path extrusionOk="0" h="120000" w="120000">
                  <a:moveTo>
                    <a:pt x="0" y="0"/>
                  </a:moveTo>
                  <a:cubicBezTo>
                    <a:pt x="30000" y="0"/>
                    <a:pt x="60000" y="5925"/>
                    <a:pt x="60000" y="8888"/>
                  </a:cubicBezTo>
                  <a:cubicBezTo>
                    <a:pt x="60000" y="54814"/>
                    <a:pt x="60000" y="54814"/>
                    <a:pt x="60000" y="54814"/>
                  </a:cubicBezTo>
                  <a:cubicBezTo>
                    <a:pt x="60000" y="57777"/>
                    <a:pt x="90000" y="60740"/>
                    <a:pt x="120000" y="60740"/>
                  </a:cubicBezTo>
                  <a:cubicBezTo>
                    <a:pt x="90000" y="60740"/>
                    <a:pt x="60000" y="62222"/>
                    <a:pt x="60000" y="66666"/>
                  </a:cubicBezTo>
                  <a:cubicBezTo>
                    <a:pt x="60000" y="111111"/>
                    <a:pt x="60000" y="111111"/>
                    <a:pt x="60000" y="111111"/>
                  </a:cubicBezTo>
                  <a:cubicBezTo>
                    <a:pt x="60000" y="115555"/>
                    <a:pt x="30000" y="120000"/>
                    <a:pt x="0" y="120000"/>
                  </a:cubicBezTo>
                </a:path>
              </a:pathLst>
            </a:custGeom>
            <a:noFill/>
            <a:ln cap="flat" cmpd="sng" w="17450">
              <a:solidFill>
                <a:srgbClr val="0069B5"/>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nvGrpSpPr>
            <p:cNvPr id="2160" name="Shape 2160"/>
            <p:cNvGrpSpPr/>
            <p:nvPr/>
          </p:nvGrpSpPr>
          <p:grpSpPr>
            <a:xfrm>
              <a:off x="4632325" y="3252786"/>
              <a:ext cx="2928937" cy="1425575"/>
              <a:chOff x="4632325" y="3252786"/>
              <a:chExt cx="2928937" cy="1425575"/>
            </a:xfrm>
          </p:grpSpPr>
          <p:cxnSp>
            <p:nvCxnSpPr>
              <p:cNvPr id="2161" name="Shape 2161"/>
              <p:cNvCxnSpPr/>
              <p:nvPr/>
            </p:nvCxnSpPr>
            <p:spPr>
              <a:xfrm>
                <a:off x="4632325" y="3252786"/>
                <a:ext cx="1643062" cy="320675"/>
              </a:xfrm>
              <a:prstGeom prst="straightConnector1">
                <a:avLst/>
              </a:prstGeom>
              <a:noFill/>
              <a:ln cap="flat" cmpd="sng" w="17450">
                <a:solidFill>
                  <a:srgbClr val="000000"/>
                </a:solidFill>
                <a:prstDash val="solid"/>
                <a:miter lim="8000"/>
                <a:headEnd len="med" w="med" type="none"/>
                <a:tailEnd len="med" w="med" type="none"/>
              </a:ln>
            </p:spPr>
          </p:cxnSp>
          <p:sp>
            <p:nvSpPr>
              <p:cNvPr id="2162" name="Shape 2162"/>
              <p:cNvSpPr txBox="1"/>
              <p:nvPr/>
            </p:nvSpPr>
            <p:spPr>
              <a:xfrm>
                <a:off x="6026150" y="3395662"/>
                <a:ext cx="1535112" cy="1282700"/>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63" name="Shape 2163"/>
              <p:cNvSpPr txBox="1"/>
              <p:nvPr/>
            </p:nvSpPr>
            <p:spPr>
              <a:xfrm>
                <a:off x="6113462" y="3421062"/>
                <a:ext cx="884236"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2. . . . the</a:t>
                </a:r>
              </a:p>
            </p:txBody>
          </p:sp>
          <p:sp>
            <p:nvSpPr>
              <p:cNvPr id="2164" name="Shape 2164"/>
              <p:cNvSpPr txBox="1"/>
              <p:nvPr/>
            </p:nvSpPr>
            <p:spPr>
              <a:xfrm>
                <a:off x="6113462" y="3659187"/>
                <a:ext cx="1411287"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incidence of the</a:t>
                </a:r>
              </a:p>
            </p:txBody>
          </p:sp>
          <p:sp>
            <p:nvSpPr>
              <p:cNvPr id="2165" name="Shape 2165"/>
              <p:cNvSpPr txBox="1"/>
              <p:nvPr/>
            </p:nvSpPr>
            <p:spPr>
              <a:xfrm>
                <a:off x="6113462" y="3898900"/>
                <a:ext cx="1201737"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tax falls more</a:t>
                </a:r>
              </a:p>
            </p:txBody>
          </p:sp>
          <p:sp>
            <p:nvSpPr>
              <p:cNvPr id="2166" name="Shape 2166"/>
              <p:cNvSpPr txBox="1"/>
              <p:nvPr/>
            </p:nvSpPr>
            <p:spPr>
              <a:xfrm>
                <a:off x="6113462" y="4138612"/>
                <a:ext cx="920749"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heavily on</a:t>
                </a:r>
              </a:p>
            </p:txBody>
          </p:sp>
          <p:sp>
            <p:nvSpPr>
              <p:cNvPr id="2167" name="Shape 2167"/>
              <p:cNvSpPr txBox="1"/>
              <p:nvPr/>
            </p:nvSpPr>
            <p:spPr>
              <a:xfrm>
                <a:off x="6113462" y="4376737"/>
                <a:ext cx="1338261"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consumers . . .</a:t>
                </a:r>
              </a:p>
            </p:txBody>
          </p:sp>
        </p:grpSp>
      </p:grpSp>
      <p:grpSp>
        <p:nvGrpSpPr>
          <p:cNvPr id="2168" name="Shape 2168"/>
          <p:cNvGrpSpPr/>
          <p:nvPr/>
        </p:nvGrpSpPr>
        <p:grpSpPr>
          <a:xfrm>
            <a:off x="4560887" y="1739900"/>
            <a:ext cx="2749549" cy="1192211"/>
            <a:chOff x="4560887" y="1739900"/>
            <a:chExt cx="2749549" cy="1192211"/>
          </a:xfrm>
        </p:grpSpPr>
        <p:cxnSp>
          <p:nvCxnSpPr>
            <p:cNvPr id="2169" name="Shape 2169"/>
            <p:cNvCxnSpPr/>
            <p:nvPr/>
          </p:nvCxnSpPr>
          <p:spPr>
            <a:xfrm rot="10800000">
              <a:off x="5561012" y="2273299"/>
              <a:ext cx="428625" cy="658812"/>
            </a:xfrm>
            <a:prstGeom prst="straightConnector1">
              <a:avLst/>
            </a:prstGeom>
            <a:noFill/>
            <a:ln cap="flat" cmpd="sng" w="17450">
              <a:solidFill>
                <a:srgbClr val="000000"/>
              </a:solidFill>
              <a:prstDash val="solid"/>
              <a:miter lim="8000"/>
              <a:headEnd len="med" w="med" type="none"/>
              <a:tailEnd len="med" w="med" type="none"/>
            </a:ln>
          </p:spPr>
        </p:cxnSp>
        <p:sp>
          <p:nvSpPr>
            <p:cNvPr id="2170" name="Shape 2170"/>
            <p:cNvSpPr txBox="1"/>
            <p:nvPr/>
          </p:nvSpPr>
          <p:spPr>
            <a:xfrm>
              <a:off x="4560887" y="1739900"/>
              <a:ext cx="2749549" cy="569912"/>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71" name="Shape 2171"/>
            <p:cNvSpPr txBox="1"/>
            <p:nvPr/>
          </p:nvSpPr>
          <p:spPr>
            <a:xfrm>
              <a:off x="4630737" y="1785936"/>
              <a:ext cx="2586036"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1. When supply is more elastic</a:t>
              </a:r>
            </a:p>
          </p:txBody>
        </p:sp>
        <p:sp>
          <p:nvSpPr>
            <p:cNvPr id="2172" name="Shape 2172"/>
            <p:cNvSpPr txBox="1"/>
            <p:nvPr/>
          </p:nvSpPr>
          <p:spPr>
            <a:xfrm>
              <a:off x="4630737" y="2024061"/>
              <a:ext cx="1428749"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than demand . . .</a:t>
              </a:r>
            </a:p>
          </p:txBody>
        </p:sp>
      </p:grpSp>
      <p:grpSp>
        <p:nvGrpSpPr>
          <p:cNvPr id="2173" name="Shape 2173"/>
          <p:cNvGrpSpPr/>
          <p:nvPr/>
        </p:nvGrpSpPr>
        <p:grpSpPr>
          <a:xfrm>
            <a:off x="500062" y="3851275"/>
            <a:ext cx="4411662" cy="257175"/>
            <a:chOff x="500062" y="3851275"/>
            <a:chExt cx="4411662" cy="257175"/>
          </a:xfrm>
        </p:grpSpPr>
        <p:sp>
          <p:nvSpPr>
            <p:cNvPr id="2174" name="Shape 2174"/>
            <p:cNvSpPr/>
            <p:nvPr/>
          </p:nvSpPr>
          <p:spPr>
            <a:xfrm>
              <a:off x="4775200" y="3929062"/>
              <a:ext cx="136524" cy="1365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175" name="Shape 2175"/>
            <p:cNvCxnSpPr/>
            <p:nvPr/>
          </p:nvCxnSpPr>
          <p:spPr>
            <a:xfrm flipH="1">
              <a:off x="2027236" y="4000500"/>
              <a:ext cx="2801936" cy="1587"/>
            </a:xfrm>
            <a:prstGeom prst="straightConnector1">
              <a:avLst/>
            </a:prstGeom>
            <a:noFill/>
            <a:ln cap="flat" cmpd="sng" w="17450">
              <a:solidFill>
                <a:schemeClr val="dk1"/>
              </a:solidFill>
              <a:prstDash val="solid"/>
              <a:miter lim="8000"/>
              <a:headEnd len="med" w="med" type="none"/>
              <a:tailEnd len="med" w="med" type="none"/>
            </a:ln>
          </p:spPr>
        </p:cxnSp>
        <p:sp>
          <p:nvSpPr>
            <p:cNvPr id="2176" name="Shape 2176"/>
            <p:cNvSpPr txBox="1"/>
            <p:nvPr/>
          </p:nvSpPr>
          <p:spPr>
            <a:xfrm>
              <a:off x="500062" y="3851275"/>
              <a:ext cx="1465261"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Price without tax</a:t>
              </a:r>
            </a:p>
          </p:txBody>
        </p:sp>
      </p:grpSp>
      <p:grpSp>
        <p:nvGrpSpPr>
          <p:cNvPr id="2177" name="Shape 2177"/>
          <p:cNvGrpSpPr/>
          <p:nvPr/>
        </p:nvGrpSpPr>
        <p:grpSpPr>
          <a:xfrm>
            <a:off x="3865562" y="4037012"/>
            <a:ext cx="1290636" cy="1566862"/>
            <a:chOff x="3865562" y="4037012"/>
            <a:chExt cx="1290636" cy="1566862"/>
          </a:xfrm>
        </p:grpSpPr>
        <p:grpSp>
          <p:nvGrpSpPr>
            <p:cNvPr id="2178" name="Shape 2178"/>
            <p:cNvGrpSpPr/>
            <p:nvPr/>
          </p:nvGrpSpPr>
          <p:grpSpPr>
            <a:xfrm>
              <a:off x="3865562" y="4375150"/>
              <a:ext cx="1290636" cy="1228724"/>
              <a:chOff x="3865562" y="4375150"/>
              <a:chExt cx="1290636" cy="1228724"/>
            </a:xfrm>
          </p:grpSpPr>
          <p:cxnSp>
            <p:nvCxnSpPr>
              <p:cNvPr id="2179" name="Shape 2179"/>
              <p:cNvCxnSpPr/>
              <p:nvPr/>
            </p:nvCxnSpPr>
            <p:spPr>
              <a:xfrm>
                <a:off x="4489450" y="4375150"/>
                <a:ext cx="53974" cy="819150"/>
              </a:xfrm>
              <a:prstGeom prst="straightConnector1">
                <a:avLst/>
              </a:prstGeom>
              <a:noFill/>
              <a:ln cap="flat" cmpd="sng" w="17450">
                <a:solidFill>
                  <a:srgbClr val="000000"/>
                </a:solidFill>
                <a:prstDash val="solid"/>
                <a:miter lim="8000"/>
                <a:headEnd len="med" w="med" type="none"/>
                <a:tailEnd len="med" w="med" type="none"/>
              </a:ln>
            </p:spPr>
          </p:cxnSp>
          <p:grpSp>
            <p:nvGrpSpPr>
              <p:cNvPr id="2180" name="Shape 2180"/>
              <p:cNvGrpSpPr/>
              <p:nvPr/>
            </p:nvGrpSpPr>
            <p:grpSpPr>
              <a:xfrm>
                <a:off x="3865562" y="5051425"/>
                <a:ext cx="1290636" cy="552449"/>
                <a:chOff x="3865562" y="5051425"/>
                <a:chExt cx="1290636" cy="552449"/>
              </a:xfrm>
            </p:grpSpPr>
            <p:sp>
              <p:nvSpPr>
                <p:cNvPr id="2181" name="Shape 2181"/>
                <p:cNvSpPr txBox="1"/>
                <p:nvPr/>
              </p:nvSpPr>
              <p:spPr>
                <a:xfrm>
                  <a:off x="3865562" y="5051425"/>
                  <a:ext cx="1266825" cy="552449"/>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82" name="Shape 2182"/>
                <p:cNvSpPr txBox="1"/>
                <p:nvPr/>
              </p:nvSpPr>
              <p:spPr>
                <a:xfrm>
                  <a:off x="3919537" y="5070475"/>
                  <a:ext cx="1046162"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3. . . . than </a:t>
                  </a:r>
                </a:p>
              </p:txBody>
            </p:sp>
            <p:sp>
              <p:nvSpPr>
                <p:cNvPr id="2183" name="Shape 2183"/>
                <p:cNvSpPr txBox="1"/>
                <p:nvPr/>
              </p:nvSpPr>
              <p:spPr>
                <a:xfrm>
                  <a:off x="3919537" y="5310187"/>
                  <a:ext cx="1236661" cy="2571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on producers.</a:t>
                  </a:r>
                </a:p>
              </p:txBody>
            </p:sp>
          </p:grpSp>
        </p:grpSp>
        <p:sp>
          <p:nvSpPr>
            <p:cNvPr id="2184" name="Shape 2184"/>
            <p:cNvSpPr/>
            <p:nvPr/>
          </p:nvSpPr>
          <p:spPr>
            <a:xfrm>
              <a:off x="4329112" y="4037012"/>
              <a:ext cx="142875" cy="409575"/>
            </a:xfrm>
            <a:custGeom>
              <a:pathLst>
                <a:path extrusionOk="0" h="120000" w="120000">
                  <a:moveTo>
                    <a:pt x="0" y="0"/>
                  </a:moveTo>
                  <a:cubicBezTo>
                    <a:pt x="30000" y="0"/>
                    <a:pt x="60000" y="15652"/>
                    <a:pt x="60000" y="26086"/>
                  </a:cubicBezTo>
                  <a:cubicBezTo>
                    <a:pt x="60000" y="36521"/>
                    <a:pt x="60000" y="36521"/>
                    <a:pt x="60000" y="36521"/>
                  </a:cubicBezTo>
                  <a:cubicBezTo>
                    <a:pt x="60000" y="46956"/>
                    <a:pt x="90000" y="57391"/>
                    <a:pt x="120000" y="57391"/>
                  </a:cubicBezTo>
                  <a:cubicBezTo>
                    <a:pt x="90000" y="57391"/>
                    <a:pt x="60000" y="67826"/>
                    <a:pt x="60000" y="78260"/>
                  </a:cubicBezTo>
                  <a:cubicBezTo>
                    <a:pt x="60000" y="88695"/>
                    <a:pt x="60000" y="88695"/>
                    <a:pt x="60000" y="88695"/>
                  </a:cubicBezTo>
                  <a:cubicBezTo>
                    <a:pt x="60000" y="104347"/>
                    <a:pt x="30000" y="120000"/>
                    <a:pt x="0" y="120000"/>
                  </a:cubicBezTo>
                </a:path>
              </a:pathLst>
            </a:custGeom>
            <a:noFill/>
            <a:ln cap="flat" cmpd="sng" w="1745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spTree>
  </p:cSld>
  <p:clrMapOvr>
    <a:masterClrMapping/>
  </p:clrMapOvr>
  <p:transition spd="slow">
    <p:fade/>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8" name="Shape 2188"/>
        <p:cNvGrpSpPr/>
        <p:nvPr/>
      </p:nvGrpSpPr>
      <p:grpSpPr>
        <a:xfrm>
          <a:off x="0" y="0"/>
          <a:ext cx="0" cy="0"/>
          <a:chOff x="0" y="0"/>
          <a:chExt cx="0" cy="0"/>
        </a:xfrm>
      </p:grpSpPr>
      <p:sp>
        <p:nvSpPr>
          <p:cNvPr id="2189" name="Shape 2189"/>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9 How the Burden of a Tax Is Divided</a:t>
            </a:r>
          </a:p>
        </p:txBody>
      </p:sp>
      <p:sp>
        <p:nvSpPr>
          <p:cNvPr id="2190" name="Shape 2190"/>
          <p:cNvSpPr txBox="1"/>
          <p:nvPr/>
        </p:nvSpPr>
        <p:spPr>
          <a:xfrm>
            <a:off x="2098675" y="1871661"/>
            <a:ext cx="5657849" cy="4149724"/>
          </a:xfrm>
          <a:prstGeom prst="rect">
            <a:avLst/>
          </a:prstGeom>
          <a:solidFill>
            <a:srgbClr val="F3F6F9"/>
          </a:solidFill>
          <a:ln cap="flat" cmpd="sng" w="196850">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91" name="Shape 2191"/>
          <p:cNvSpPr txBox="1"/>
          <p:nvPr/>
        </p:nvSpPr>
        <p:spPr>
          <a:xfrm>
            <a:off x="2098675" y="1871661"/>
            <a:ext cx="5657849" cy="4149724"/>
          </a:xfrm>
          <a:prstGeom prst="rect">
            <a:avLst/>
          </a:prstGeom>
          <a:solidFill>
            <a:srgbClr val="F2F4F8"/>
          </a:solidFill>
          <a:ln cap="flat" cmpd="sng" w="17780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92" name="Shape 2192"/>
          <p:cNvSpPr txBox="1"/>
          <p:nvPr/>
        </p:nvSpPr>
        <p:spPr>
          <a:xfrm>
            <a:off x="2098675" y="1871661"/>
            <a:ext cx="5657849" cy="4149724"/>
          </a:xfrm>
          <a:prstGeom prst="rect">
            <a:avLst/>
          </a:prstGeom>
          <a:solidFill>
            <a:srgbClr val="F1F4F7"/>
          </a:solidFill>
          <a:ln cap="flat" cmpd="sng" w="16032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93" name="Shape 2193"/>
          <p:cNvSpPr txBox="1"/>
          <p:nvPr/>
        </p:nvSpPr>
        <p:spPr>
          <a:xfrm>
            <a:off x="2098675" y="1871661"/>
            <a:ext cx="5657849" cy="4149724"/>
          </a:xfrm>
          <a:prstGeom prst="rect">
            <a:avLst/>
          </a:prstGeom>
          <a:solidFill>
            <a:srgbClr val="F0F2F5"/>
          </a:solidFill>
          <a:ln cap="flat" cmpd="sng" w="1428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94" name="Shape 2194"/>
          <p:cNvSpPr txBox="1"/>
          <p:nvPr/>
        </p:nvSpPr>
        <p:spPr>
          <a:xfrm>
            <a:off x="2098675" y="1871661"/>
            <a:ext cx="5657849" cy="4149724"/>
          </a:xfrm>
          <a:prstGeom prst="rect">
            <a:avLst/>
          </a:prstGeom>
          <a:solidFill>
            <a:srgbClr val="EEF1F4"/>
          </a:solidFill>
          <a:ln cap="flat" cmpd="sng" w="1254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95" name="Shape 2195"/>
          <p:cNvSpPr txBox="1"/>
          <p:nvPr/>
        </p:nvSpPr>
        <p:spPr>
          <a:xfrm>
            <a:off x="2098675" y="1871661"/>
            <a:ext cx="5657849" cy="4149724"/>
          </a:xfrm>
          <a:prstGeom prst="rect">
            <a:avLst/>
          </a:prstGeom>
          <a:solidFill>
            <a:srgbClr val="EDEFF3"/>
          </a:solidFill>
          <a:ln cap="flat" cmpd="sng" w="10635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96" name="Shape 2196"/>
          <p:cNvSpPr txBox="1"/>
          <p:nvPr/>
        </p:nvSpPr>
        <p:spPr>
          <a:xfrm>
            <a:off x="2098675" y="1871661"/>
            <a:ext cx="5657849" cy="4149724"/>
          </a:xfrm>
          <a:prstGeom prst="rect">
            <a:avLst/>
          </a:prstGeom>
          <a:solidFill>
            <a:srgbClr val="EBEEF2"/>
          </a:solidFill>
          <a:ln cap="flat" cmpd="sng" w="88900">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97" name="Shape 2197"/>
          <p:cNvSpPr txBox="1"/>
          <p:nvPr/>
        </p:nvSpPr>
        <p:spPr>
          <a:xfrm>
            <a:off x="2098675" y="1871661"/>
            <a:ext cx="5657849" cy="4149724"/>
          </a:xfrm>
          <a:prstGeom prst="rect">
            <a:avLst/>
          </a:prstGeom>
          <a:solidFill>
            <a:srgbClr val="EAECF1"/>
          </a:solidFill>
          <a:ln cap="flat" cmpd="sng" w="714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98" name="Shape 2198"/>
          <p:cNvSpPr txBox="1"/>
          <p:nvPr/>
        </p:nvSpPr>
        <p:spPr>
          <a:xfrm>
            <a:off x="2098675" y="1871661"/>
            <a:ext cx="5657849" cy="4149724"/>
          </a:xfrm>
          <a:prstGeom prst="rect">
            <a:avLst/>
          </a:prstGeom>
          <a:solidFill>
            <a:srgbClr val="E9EBF0"/>
          </a:solidFill>
          <a:ln cap="flat" cmpd="sng" w="53975">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199" name="Shape 2199"/>
          <p:cNvSpPr txBox="1"/>
          <p:nvPr/>
        </p:nvSpPr>
        <p:spPr>
          <a:xfrm>
            <a:off x="2098675" y="1871661"/>
            <a:ext cx="5657849" cy="4149724"/>
          </a:xfrm>
          <a:prstGeom prst="rect">
            <a:avLst/>
          </a:prstGeom>
          <a:solidFill>
            <a:srgbClr val="E7EAEF"/>
          </a:solidFill>
          <a:ln cap="flat" cmpd="sng" w="3492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00" name="Shape 2200"/>
          <p:cNvSpPr txBox="1"/>
          <p:nvPr/>
        </p:nvSpPr>
        <p:spPr>
          <a:xfrm>
            <a:off x="2098675" y="1871661"/>
            <a:ext cx="5657849" cy="4149724"/>
          </a:xfrm>
          <a:prstGeom prst="rect">
            <a:avLst/>
          </a:prstGeom>
          <a:solidFill>
            <a:srgbClr val="E6E9EF"/>
          </a:solidFill>
          <a:ln cap="flat" cmpd="sng" w="17450">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01" name="Shape 2201"/>
          <p:cNvSpPr txBox="1"/>
          <p:nvPr/>
        </p:nvSpPr>
        <p:spPr>
          <a:xfrm>
            <a:off x="2027236" y="1800225"/>
            <a:ext cx="5640386" cy="4132261"/>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02" name="Shape 2202"/>
          <p:cNvSpPr/>
          <p:nvPr/>
        </p:nvSpPr>
        <p:spPr>
          <a:xfrm>
            <a:off x="2027236" y="1800225"/>
            <a:ext cx="5640386" cy="4132261"/>
          </a:xfrm>
          <a:custGeom>
            <a:pathLst>
              <a:path extrusionOk="0" h="120000" w="120000">
                <a:moveTo>
                  <a:pt x="0" y="0"/>
                </a:moveTo>
                <a:lnTo>
                  <a:pt x="0" y="120000"/>
                </a:lnTo>
                <a:lnTo>
                  <a:pt x="120000" y="120000"/>
                </a:lnTo>
              </a:path>
            </a:pathLst>
          </a:custGeom>
          <a:noFill/>
          <a:ln cap="flat" cmpd="sng" w="1745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03" name="Shape 2203"/>
          <p:cNvSpPr txBox="1"/>
          <p:nvPr/>
        </p:nvSpPr>
        <p:spPr>
          <a:xfrm>
            <a:off x="6889750" y="6003925"/>
            <a:ext cx="771524"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500" u="none">
                <a:solidFill>
                  <a:srgbClr val="000000"/>
                </a:solidFill>
                <a:latin typeface="Arial"/>
                <a:ea typeface="Arial"/>
                <a:cs typeface="Arial"/>
                <a:sym typeface="Arial"/>
              </a:rPr>
              <a:t>Quantity</a:t>
            </a:r>
          </a:p>
        </p:txBody>
      </p:sp>
      <p:sp>
        <p:nvSpPr>
          <p:cNvPr id="2204" name="Shape 2204"/>
          <p:cNvSpPr txBox="1"/>
          <p:nvPr/>
        </p:nvSpPr>
        <p:spPr>
          <a:xfrm>
            <a:off x="1790700" y="6010275"/>
            <a:ext cx="106362"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0</a:t>
            </a:r>
          </a:p>
        </p:txBody>
      </p:sp>
      <p:sp>
        <p:nvSpPr>
          <p:cNvPr id="2205" name="Shape 2205"/>
          <p:cNvSpPr txBox="1"/>
          <p:nvPr/>
        </p:nvSpPr>
        <p:spPr>
          <a:xfrm>
            <a:off x="1431925" y="1741486"/>
            <a:ext cx="466725"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500" u="none">
                <a:solidFill>
                  <a:srgbClr val="000000"/>
                </a:solidFill>
                <a:latin typeface="Arial"/>
                <a:ea typeface="Arial"/>
                <a:cs typeface="Arial"/>
                <a:sym typeface="Arial"/>
              </a:rPr>
              <a:t>Price</a:t>
            </a:r>
          </a:p>
        </p:txBody>
      </p:sp>
      <p:grpSp>
        <p:nvGrpSpPr>
          <p:cNvPr id="2206" name="Shape 2206"/>
          <p:cNvGrpSpPr/>
          <p:nvPr/>
        </p:nvGrpSpPr>
        <p:grpSpPr>
          <a:xfrm>
            <a:off x="3722687" y="2192336"/>
            <a:ext cx="3579811" cy="2479675"/>
            <a:chOff x="3722687" y="2192336"/>
            <a:chExt cx="3579811" cy="2479675"/>
          </a:xfrm>
        </p:grpSpPr>
        <p:cxnSp>
          <p:nvCxnSpPr>
            <p:cNvPr id="2207" name="Shape 2207"/>
            <p:cNvCxnSpPr/>
            <p:nvPr/>
          </p:nvCxnSpPr>
          <p:spPr>
            <a:xfrm>
              <a:off x="3722687" y="2192336"/>
              <a:ext cx="2820987" cy="2351086"/>
            </a:xfrm>
            <a:prstGeom prst="straightConnector1">
              <a:avLst/>
            </a:prstGeom>
            <a:noFill/>
            <a:ln cap="flat" cmpd="sng" w="53975">
              <a:solidFill>
                <a:srgbClr val="004C9F"/>
              </a:solidFill>
              <a:prstDash val="solid"/>
              <a:miter lim="8000"/>
              <a:headEnd len="med" w="med" type="none"/>
              <a:tailEnd len="med" w="med" type="none"/>
            </a:ln>
          </p:spPr>
        </p:cxnSp>
        <p:sp>
          <p:nvSpPr>
            <p:cNvPr id="2208" name="Shape 2208"/>
            <p:cNvSpPr txBox="1"/>
            <p:nvPr/>
          </p:nvSpPr>
          <p:spPr>
            <a:xfrm>
              <a:off x="6580186" y="4443412"/>
              <a:ext cx="722312"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Demand</a:t>
              </a:r>
            </a:p>
          </p:txBody>
        </p:sp>
      </p:grpSp>
      <p:grpSp>
        <p:nvGrpSpPr>
          <p:cNvPr id="2209" name="Shape 2209"/>
          <p:cNvGrpSpPr/>
          <p:nvPr/>
        </p:nvGrpSpPr>
        <p:grpSpPr>
          <a:xfrm>
            <a:off x="3883025" y="2530475"/>
            <a:ext cx="1757361" cy="3098799"/>
            <a:chOff x="3883025" y="2530475"/>
            <a:chExt cx="1757361" cy="3098799"/>
          </a:xfrm>
        </p:grpSpPr>
        <p:cxnSp>
          <p:nvCxnSpPr>
            <p:cNvPr id="2210" name="Shape 2210"/>
            <p:cNvCxnSpPr/>
            <p:nvPr/>
          </p:nvCxnSpPr>
          <p:spPr>
            <a:xfrm flipH="1">
              <a:off x="3883025" y="2619375"/>
              <a:ext cx="1125536" cy="3009899"/>
            </a:xfrm>
            <a:prstGeom prst="straightConnector1">
              <a:avLst/>
            </a:prstGeom>
            <a:noFill/>
            <a:ln cap="flat" cmpd="sng" w="53975">
              <a:solidFill>
                <a:srgbClr val="5F161D"/>
              </a:solidFill>
              <a:prstDash val="solid"/>
              <a:miter lim="8000"/>
              <a:headEnd len="med" w="med" type="none"/>
              <a:tailEnd len="med" w="med" type="none"/>
            </a:ln>
          </p:spPr>
        </p:cxnSp>
        <p:sp>
          <p:nvSpPr>
            <p:cNvPr id="2211" name="Shape 2211"/>
            <p:cNvSpPr txBox="1"/>
            <p:nvPr/>
          </p:nvSpPr>
          <p:spPr>
            <a:xfrm>
              <a:off x="5056187" y="2530475"/>
              <a:ext cx="584200"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Supply</a:t>
              </a:r>
            </a:p>
          </p:txBody>
        </p:sp>
      </p:grpSp>
      <p:grpSp>
        <p:nvGrpSpPr>
          <p:cNvPr id="2212" name="Shape 2212"/>
          <p:cNvGrpSpPr/>
          <p:nvPr/>
        </p:nvGrpSpPr>
        <p:grpSpPr>
          <a:xfrm>
            <a:off x="3638550" y="2619375"/>
            <a:ext cx="620712" cy="2030412"/>
            <a:chOff x="3638550" y="2619375"/>
            <a:chExt cx="620712" cy="2030412"/>
          </a:xfrm>
        </p:grpSpPr>
        <p:cxnSp>
          <p:nvCxnSpPr>
            <p:cNvPr id="2213" name="Shape 2213"/>
            <p:cNvCxnSpPr/>
            <p:nvPr/>
          </p:nvCxnSpPr>
          <p:spPr>
            <a:xfrm>
              <a:off x="4257675" y="2619375"/>
              <a:ext cx="1587" cy="2030412"/>
            </a:xfrm>
            <a:prstGeom prst="straightConnector1">
              <a:avLst/>
            </a:prstGeom>
            <a:noFill/>
            <a:ln cap="flat" cmpd="sng" w="17450">
              <a:solidFill>
                <a:schemeClr val="dk1"/>
              </a:solidFill>
              <a:prstDash val="solid"/>
              <a:miter lim="8000"/>
              <a:headEnd len="med" w="med" type="none"/>
              <a:tailEnd len="med" w="med" type="none"/>
            </a:ln>
          </p:spPr>
        </p:cxnSp>
        <p:sp>
          <p:nvSpPr>
            <p:cNvPr id="2214" name="Shape 2214"/>
            <p:cNvSpPr/>
            <p:nvPr/>
          </p:nvSpPr>
          <p:spPr>
            <a:xfrm>
              <a:off x="4025900" y="2673350"/>
              <a:ext cx="142875" cy="1941511"/>
            </a:xfrm>
            <a:custGeom>
              <a:pathLst>
                <a:path extrusionOk="0" h="120000" w="120000">
                  <a:moveTo>
                    <a:pt x="120000" y="120000"/>
                  </a:moveTo>
                  <a:cubicBezTo>
                    <a:pt x="90000" y="120000"/>
                    <a:pt x="60000" y="116697"/>
                    <a:pt x="60000" y="113394"/>
                  </a:cubicBezTo>
                  <a:cubicBezTo>
                    <a:pt x="60000" y="63853"/>
                    <a:pt x="60000" y="63853"/>
                    <a:pt x="60000" y="63853"/>
                  </a:cubicBezTo>
                  <a:cubicBezTo>
                    <a:pt x="60000" y="61651"/>
                    <a:pt x="45000" y="59449"/>
                    <a:pt x="0" y="59449"/>
                  </a:cubicBezTo>
                  <a:cubicBezTo>
                    <a:pt x="45000" y="59449"/>
                    <a:pt x="60000" y="58348"/>
                    <a:pt x="60000" y="55045"/>
                  </a:cubicBezTo>
                  <a:cubicBezTo>
                    <a:pt x="60000" y="6605"/>
                    <a:pt x="60000" y="6605"/>
                    <a:pt x="60000" y="6605"/>
                  </a:cubicBezTo>
                  <a:cubicBezTo>
                    <a:pt x="60000" y="3302"/>
                    <a:pt x="90000" y="0"/>
                    <a:pt x="120000" y="0"/>
                  </a:cubicBezTo>
                </a:path>
              </a:pathLst>
            </a:custGeom>
            <a:noFill/>
            <a:ln cap="flat" cmpd="sng" w="17450">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15" name="Shape 2215"/>
            <p:cNvSpPr txBox="1"/>
            <p:nvPr/>
          </p:nvSpPr>
          <p:spPr>
            <a:xfrm>
              <a:off x="3638550" y="3517900"/>
              <a:ext cx="317500"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Tax</a:t>
              </a:r>
            </a:p>
          </p:txBody>
        </p:sp>
      </p:grpSp>
      <p:grpSp>
        <p:nvGrpSpPr>
          <p:cNvPr id="2216" name="Shape 2216"/>
          <p:cNvGrpSpPr/>
          <p:nvPr/>
        </p:nvGrpSpPr>
        <p:grpSpPr>
          <a:xfrm>
            <a:off x="865187" y="4527550"/>
            <a:ext cx="3446462" cy="466725"/>
            <a:chOff x="865187" y="4527550"/>
            <a:chExt cx="3446462" cy="466725"/>
          </a:xfrm>
        </p:grpSpPr>
        <p:grpSp>
          <p:nvGrpSpPr>
            <p:cNvPr id="2217" name="Shape 2217"/>
            <p:cNvGrpSpPr/>
            <p:nvPr/>
          </p:nvGrpSpPr>
          <p:grpSpPr>
            <a:xfrm>
              <a:off x="865187" y="4527550"/>
              <a:ext cx="3446462" cy="228600"/>
              <a:chOff x="865187" y="4527550"/>
              <a:chExt cx="3446462" cy="228600"/>
            </a:xfrm>
          </p:grpSpPr>
          <p:sp>
            <p:nvSpPr>
              <p:cNvPr id="2218" name="Shape 2218"/>
              <p:cNvSpPr/>
              <p:nvPr/>
            </p:nvSpPr>
            <p:spPr>
              <a:xfrm>
                <a:off x="4186237" y="4597400"/>
                <a:ext cx="125412" cy="1238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219" name="Shape 2219"/>
              <p:cNvCxnSpPr/>
              <p:nvPr/>
            </p:nvCxnSpPr>
            <p:spPr>
              <a:xfrm flipH="1">
                <a:off x="2027236" y="4649787"/>
                <a:ext cx="2230437" cy="1587"/>
              </a:xfrm>
              <a:prstGeom prst="straightConnector1">
                <a:avLst/>
              </a:prstGeom>
              <a:noFill/>
              <a:ln cap="flat" cmpd="sng" w="17450">
                <a:solidFill>
                  <a:schemeClr val="dk1"/>
                </a:solidFill>
                <a:prstDash val="solid"/>
                <a:miter lim="8000"/>
                <a:headEnd len="med" w="med" type="none"/>
                <a:tailEnd len="med" w="med" type="none"/>
              </a:ln>
            </p:spPr>
          </p:cxnSp>
          <p:sp>
            <p:nvSpPr>
              <p:cNvPr id="2220" name="Shape 2220"/>
              <p:cNvSpPr txBox="1"/>
              <p:nvPr/>
            </p:nvSpPr>
            <p:spPr>
              <a:xfrm>
                <a:off x="865187" y="4527550"/>
                <a:ext cx="1039811"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Price sellers</a:t>
                </a:r>
              </a:p>
            </p:txBody>
          </p:sp>
        </p:grpSp>
        <p:sp>
          <p:nvSpPr>
            <p:cNvPr id="2221" name="Shape 2221"/>
            <p:cNvSpPr txBox="1"/>
            <p:nvPr/>
          </p:nvSpPr>
          <p:spPr>
            <a:xfrm>
              <a:off x="1079500" y="4765675"/>
              <a:ext cx="615949"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receive</a:t>
              </a:r>
            </a:p>
          </p:txBody>
        </p:sp>
      </p:grpSp>
      <p:grpSp>
        <p:nvGrpSpPr>
          <p:cNvPr id="2222" name="Shape 2222"/>
          <p:cNvGrpSpPr/>
          <p:nvPr/>
        </p:nvGrpSpPr>
        <p:grpSpPr>
          <a:xfrm>
            <a:off x="476250" y="2519361"/>
            <a:ext cx="3835399" cy="228600"/>
            <a:chOff x="476250" y="2519361"/>
            <a:chExt cx="3835399" cy="228600"/>
          </a:xfrm>
        </p:grpSpPr>
        <p:sp>
          <p:nvSpPr>
            <p:cNvPr id="2223" name="Shape 2223"/>
            <p:cNvSpPr/>
            <p:nvPr/>
          </p:nvSpPr>
          <p:spPr>
            <a:xfrm>
              <a:off x="4186237" y="2566986"/>
              <a:ext cx="125412" cy="1238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224" name="Shape 2224"/>
            <p:cNvCxnSpPr/>
            <p:nvPr/>
          </p:nvCxnSpPr>
          <p:spPr>
            <a:xfrm flipH="1">
              <a:off x="2027236" y="2619375"/>
              <a:ext cx="2230437" cy="1587"/>
            </a:xfrm>
            <a:prstGeom prst="straightConnector1">
              <a:avLst/>
            </a:prstGeom>
            <a:noFill/>
            <a:ln cap="flat" cmpd="sng" w="17450">
              <a:solidFill>
                <a:schemeClr val="dk1"/>
              </a:solidFill>
              <a:prstDash val="solid"/>
              <a:miter lim="8000"/>
              <a:headEnd len="med" w="med" type="none"/>
              <a:tailEnd len="med" w="med" type="none"/>
            </a:ln>
          </p:spPr>
        </p:cxnSp>
        <p:sp>
          <p:nvSpPr>
            <p:cNvPr id="2225" name="Shape 2225"/>
            <p:cNvSpPr txBox="1"/>
            <p:nvPr/>
          </p:nvSpPr>
          <p:spPr>
            <a:xfrm>
              <a:off x="476250" y="2519361"/>
              <a:ext cx="1420811"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Price buyers pay</a:t>
              </a:r>
            </a:p>
          </p:txBody>
        </p:sp>
      </p:grpSp>
      <p:sp>
        <p:nvSpPr>
          <p:cNvPr id="2226" name="Shape 2226"/>
          <p:cNvSpPr txBox="1"/>
          <p:nvPr/>
        </p:nvSpPr>
        <p:spPr>
          <a:xfrm>
            <a:off x="3178175" y="1311275"/>
            <a:ext cx="3267075"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500" u="none">
                <a:solidFill>
                  <a:srgbClr val="000000"/>
                </a:solidFill>
                <a:latin typeface="Arial"/>
                <a:ea typeface="Arial"/>
                <a:cs typeface="Arial"/>
                <a:sym typeface="Arial"/>
              </a:rPr>
              <a:t>(b) Inelastic Supply, Elastic Demand</a:t>
            </a:r>
          </a:p>
        </p:txBody>
      </p:sp>
      <p:grpSp>
        <p:nvGrpSpPr>
          <p:cNvPr id="2227" name="Shape 2227"/>
          <p:cNvGrpSpPr/>
          <p:nvPr/>
        </p:nvGrpSpPr>
        <p:grpSpPr>
          <a:xfrm>
            <a:off x="4329112" y="2673350"/>
            <a:ext cx="2643187" cy="854074"/>
            <a:chOff x="4329112" y="2673350"/>
            <a:chExt cx="2643187" cy="854074"/>
          </a:xfrm>
        </p:grpSpPr>
        <p:sp>
          <p:nvSpPr>
            <p:cNvPr id="2228" name="Shape 2228"/>
            <p:cNvSpPr/>
            <p:nvPr/>
          </p:nvSpPr>
          <p:spPr>
            <a:xfrm>
              <a:off x="4329112" y="2673350"/>
              <a:ext cx="142875" cy="409575"/>
            </a:xfrm>
            <a:custGeom>
              <a:pathLst>
                <a:path extrusionOk="0" h="120000" w="120000">
                  <a:moveTo>
                    <a:pt x="0" y="120000"/>
                  </a:moveTo>
                  <a:cubicBezTo>
                    <a:pt x="30000" y="120000"/>
                    <a:pt x="60000" y="99130"/>
                    <a:pt x="60000" y="88695"/>
                  </a:cubicBezTo>
                  <a:cubicBezTo>
                    <a:pt x="60000" y="78260"/>
                    <a:pt x="60000" y="78260"/>
                    <a:pt x="60000" y="78260"/>
                  </a:cubicBezTo>
                  <a:cubicBezTo>
                    <a:pt x="60000" y="67826"/>
                    <a:pt x="90000" y="57391"/>
                    <a:pt x="120000" y="57391"/>
                  </a:cubicBezTo>
                  <a:cubicBezTo>
                    <a:pt x="90000" y="57391"/>
                    <a:pt x="60000" y="46956"/>
                    <a:pt x="60000" y="36521"/>
                  </a:cubicBezTo>
                  <a:cubicBezTo>
                    <a:pt x="60000" y="26086"/>
                    <a:pt x="60000" y="26086"/>
                    <a:pt x="60000" y="26086"/>
                  </a:cubicBezTo>
                  <a:cubicBezTo>
                    <a:pt x="60000" y="15652"/>
                    <a:pt x="30000" y="0"/>
                    <a:pt x="0" y="0"/>
                  </a:cubicBezTo>
                </a:path>
              </a:pathLst>
            </a:custGeom>
            <a:noFill/>
            <a:ln cap="flat" cmpd="sng" w="17450">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nvGrpSpPr>
            <p:cNvPr id="2229" name="Shape 2229"/>
            <p:cNvGrpSpPr/>
            <p:nvPr/>
          </p:nvGrpSpPr>
          <p:grpSpPr>
            <a:xfrm>
              <a:off x="4686300" y="2905125"/>
              <a:ext cx="2285999" cy="622299"/>
              <a:chOff x="4686300" y="2905125"/>
              <a:chExt cx="2285999" cy="622299"/>
            </a:xfrm>
          </p:grpSpPr>
          <p:cxnSp>
            <p:nvCxnSpPr>
              <p:cNvPr id="2230" name="Shape 2230"/>
              <p:cNvCxnSpPr/>
              <p:nvPr/>
            </p:nvCxnSpPr>
            <p:spPr>
              <a:xfrm>
                <a:off x="4686300" y="2905125"/>
                <a:ext cx="982661" cy="212724"/>
              </a:xfrm>
              <a:prstGeom prst="straightConnector1">
                <a:avLst/>
              </a:prstGeom>
              <a:noFill/>
              <a:ln cap="flat" cmpd="sng" w="17450">
                <a:solidFill>
                  <a:srgbClr val="000000"/>
                </a:solidFill>
                <a:prstDash val="solid"/>
                <a:miter lim="8000"/>
                <a:headEnd len="med" w="med" type="none"/>
                <a:tailEnd len="med" w="med" type="none"/>
              </a:ln>
            </p:spPr>
          </p:cxnSp>
          <p:sp>
            <p:nvSpPr>
              <p:cNvPr id="2231" name="Shape 2231"/>
              <p:cNvSpPr txBox="1"/>
              <p:nvPr/>
            </p:nvSpPr>
            <p:spPr>
              <a:xfrm>
                <a:off x="5614987" y="2959100"/>
                <a:ext cx="1357312" cy="568324"/>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32" name="Shape 2232"/>
              <p:cNvSpPr txBox="1"/>
              <p:nvPr/>
            </p:nvSpPr>
            <p:spPr>
              <a:xfrm>
                <a:off x="5689600" y="3009900"/>
                <a:ext cx="1162049"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3. . . . than on</a:t>
                </a:r>
              </a:p>
            </p:txBody>
          </p:sp>
          <p:sp>
            <p:nvSpPr>
              <p:cNvPr id="2233" name="Shape 2233"/>
              <p:cNvSpPr txBox="1"/>
              <p:nvPr/>
            </p:nvSpPr>
            <p:spPr>
              <a:xfrm>
                <a:off x="5689600" y="3248025"/>
                <a:ext cx="985836"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consumers.</a:t>
                </a:r>
              </a:p>
            </p:txBody>
          </p:sp>
        </p:grpSp>
      </p:grpSp>
      <p:grpSp>
        <p:nvGrpSpPr>
          <p:cNvPr id="2234" name="Shape 2234"/>
          <p:cNvGrpSpPr/>
          <p:nvPr/>
        </p:nvGrpSpPr>
        <p:grpSpPr>
          <a:xfrm>
            <a:off x="3954462" y="1908175"/>
            <a:ext cx="3230561" cy="569912"/>
            <a:chOff x="3954462" y="1908175"/>
            <a:chExt cx="3230561" cy="569912"/>
          </a:xfrm>
        </p:grpSpPr>
        <p:cxnSp>
          <p:nvCxnSpPr>
            <p:cNvPr id="2235" name="Shape 2235"/>
            <p:cNvCxnSpPr/>
            <p:nvPr/>
          </p:nvCxnSpPr>
          <p:spPr>
            <a:xfrm flipH="1" rot="10800000">
              <a:off x="3954462" y="2103437"/>
              <a:ext cx="374649" cy="195261"/>
            </a:xfrm>
            <a:prstGeom prst="straightConnector1">
              <a:avLst/>
            </a:prstGeom>
            <a:noFill/>
            <a:ln cap="flat" cmpd="sng" w="17450">
              <a:solidFill>
                <a:srgbClr val="000000"/>
              </a:solidFill>
              <a:prstDash val="solid"/>
              <a:miter lim="8000"/>
              <a:headEnd len="med" w="med" type="none"/>
              <a:tailEnd len="med" w="med" type="none"/>
            </a:ln>
          </p:spPr>
        </p:cxnSp>
        <p:sp>
          <p:nvSpPr>
            <p:cNvPr id="2236" name="Shape 2236"/>
            <p:cNvSpPr txBox="1"/>
            <p:nvPr/>
          </p:nvSpPr>
          <p:spPr>
            <a:xfrm>
              <a:off x="4294187" y="1908175"/>
              <a:ext cx="2890836" cy="569912"/>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37" name="Shape 2237"/>
            <p:cNvSpPr txBox="1"/>
            <p:nvPr/>
          </p:nvSpPr>
          <p:spPr>
            <a:xfrm>
              <a:off x="4356100" y="1963736"/>
              <a:ext cx="2724150"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1. When demand is more elastic</a:t>
              </a:r>
            </a:p>
          </p:txBody>
        </p:sp>
        <p:sp>
          <p:nvSpPr>
            <p:cNvPr id="2238" name="Shape 2238"/>
            <p:cNvSpPr txBox="1"/>
            <p:nvPr/>
          </p:nvSpPr>
          <p:spPr>
            <a:xfrm>
              <a:off x="4356100" y="2201861"/>
              <a:ext cx="1290636"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than supply . . .</a:t>
              </a:r>
            </a:p>
          </p:txBody>
        </p:sp>
      </p:grpSp>
      <p:grpSp>
        <p:nvGrpSpPr>
          <p:cNvPr id="2239" name="Shape 2239"/>
          <p:cNvGrpSpPr/>
          <p:nvPr/>
        </p:nvGrpSpPr>
        <p:grpSpPr>
          <a:xfrm>
            <a:off x="500062" y="2984500"/>
            <a:ext cx="4383087" cy="228600"/>
            <a:chOff x="500062" y="2984500"/>
            <a:chExt cx="4383087" cy="228600"/>
          </a:xfrm>
        </p:grpSpPr>
        <p:sp>
          <p:nvSpPr>
            <p:cNvPr id="2240" name="Shape 2240"/>
            <p:cNvSpPr/>
            <p:nvPr/>
          </p:nvSpPr>
          <p:spPr>
            <a:xfrm>
              <a:off x="4775200" y="3048000"/>
              <a:ext cx="107949" cy="123824"/>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cxnSp>
          <p:nvCxnSpPr>
            <p:cNvPr id="2241" name="Shape 2241"/>
            <p:cNvCxnSpPr/>
            <p:nvPr/>
          </p:nvCxnSpPr>
          <p:spPr>
            <a:xfrm flipH="1">
              <a:off x="2027236" y="3117850"/>
              <a:ext cx="2801936" cy="1587"/>
            </a:xfrm>
            <a:prstGeom prst="straightConnector1">
              <a:avLst/>
            </a:prstGeom>
            <a:noFill/>
            <a:ln cap="flat" cmpd="sng" w="17450">
              <a:solidFill>
                <a:schemeClr val="dk1"/>
              </a:solidFill>
              <a:prstDash val="solid"/>
              <a:miter lim="8000"/>
              <a:headEnd len="med" w="med" type="none"/>
              <a:tailEnd len="med" w="med" type="none"/>
            </a:ln>
          </p:spPr>
        </p:cxnSp>
        <p:sp>
          <p:nvSpPr>
            <p:cNvPr id="2242" name="Shape 2242"/>
            <p:cNvSpPr txBox="1"/>
            <p:nvPr/>
          </p:nvSpPr>
          <p:spPr>
            <a:xfrm>
              <a:off x="500062" y="2984500"/>
              <a:ext cx="1398587"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Price without tax</a:t>
              </a:r>
            </a:p>
          </p:txBody>
        </p:sp>
      </p:grpSp>
      <p:grpSp>
        <p:nvGrpSpPr>
          <p:cNvPr id="2243" name="Shape 2243"/>
          <p:cNvGrpSpPr/>
          <p:nvPr/>
        </p:nvGrpSpPr>
        <p:grpSpPr>
          <a:xfrm>
            <a:off x="4329112" y="3154361"/>
            <a:ext cx="1820862" cy="2422525"/>
            <a:chOff x="4329112" y="3154361"/>
            <a:chExt cx="1820862" cy="2422525"/>
          </a:xfrm>
        </p:grpSpPr>
        <p:grpSp>
          <p:nvGrpSpPr>
            <p:cNvPr id="2244" name="Shape 2244"/>
            <p:cNvGrpSpPr/>
            <p:nvPr/>
          </p:nvGrpSpPr>
          <p:grpSpPr>
            <a:xfrm>
              <a:off x="4560887" y="4027487"/>
              <a:ext cx="1589087" cy="1549400"/>
              <a:chOff x="4560887" y="4027487"/>
              <a:chExt cx="1589087" cy="1549400"/>
            </a:xfrm>
          </p:grpSpPr>
          <p:cxnSp>
            <p:nvCxnSpPr>
              <p:cNvPr id="2245" name="Shape 2245"/>
              <p:cNvCxnSpPr/>
              <p:nvPr/>
            </p:nvCxnSpPr>
            <p:spPr>
              <a:xfrm>
                <a:off x="4560887" y="4027487"/>
                <a:ext cx="250825" cy="444500"/>
              </a:xfrm>
              <a:prstGeom prst="straightConnector1">
                <a:avLst/>
              </a:prstGeom>
              <a:noFill/>
              <a:ln cap="flat" cmpd="sng" w="17450">
                <a:solidFill>
                  <a:srgbClr val="000000"/>
                </a:solidFill>
                <a:prstDash val="solid"/>
                <a:miter lim="8000"/>
                <a:headEnd len="med" w="med" type="none"/>
                <a:tailEnd len="med" w="med" type="none"/>
              </a:ln>
            </p:spPr>
          </p:cxnSp>
          <p:sp>
            <p:nvSpPr>
              <p:cNvPr id="2246" name="Shape 2246"/>
              <p:cNvSpPr txBox="1"/>
              <p:nvPr/>
            </p:nvSpPr>
            <p:spPr>
              <a:xfrm>
                <a:off x="4597400" y="4294187"/>
                <a:ext cx="1552575" cy="1282700"/>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47" name="Shape 2247"/>
              <p:cNvSpPr txBox="1"/>
              <p:nvPr/>
            </p:nvSpPr>
            <p:spPr>
              <a:xfrm>
                <a:off x="4654550" y="4354512"/>
                <a:ext cx="790575"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2. . . . the</a:t>
                </a:r>
              </a:p>
            </p:txBody>
          </p:sp>
          <p:sp>
            <p:nvSpPr>
              <p:cNvPr id="2248" name="Shape 2248"/>
              <p:cNvSpPr txBox="1"/>
              <p:nvPr/>
            </p:nvSpPr>
            <p:spPr>
              <a:xfrm>
                <a:off x="4654550" y="4592637"/>
                <a:ext cx="1071561"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incidence of </a:t>
                </a:r>
              </a:p>
            </p:txBody>
          </p:sp>
          <p:sp>
            <p:nvSpPr>
              <p:cNvPr id="2249" name="Shape 2249"/>
              <p:cNvSpPr txBox="1"/>
              <p:nvPr/>
            </p:nvSpPr>
            <p:spPr>
              <a:xfrm>
                <a:off x="4654550" y="4832350"/>
                <a:ext cx="1016000"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the tax falls </a:t>
                </a:r>
              </a:p>
            </p:txBody>
          </p:sp>
          <p:sp>
            <p:nvSpPr>
              <p:cNvPr id="2250" name="Shape 2250"/>
              <p:cNvSpPr txBox="1"/>
              <p:nvPr/>
            </p:nvSpPr>
            <p:spPr>
              <a:xfrm>
                <a:off x="4654550" y="5072062"/>
                <a:ext cx="1135062"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more heavily </a:t>
                </a:r>
              </a:p>
            </p:txBody>
          </p:sp>
          <p:sp>
            <p:nvSpPr>
              <p:cNvPr id="2251" name="Shape 2251"/>
              <p:cNvSpPr txBox="1"/>
              <p:nvPr/>
            </p:nvSpPr>
            <p:spPr>
              <a:xfrm>
                <a:off x="4654550" y="5310187"/>
                <a:ext cx="1428749" cy="2286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500" u="none">
                    <a:solidFill>
                      <a:srgbClr val="000000"/>
                    </a:solidFill>
                    <a:latin typeface="Arial"/>
                    <a:ea typeface="Arial"/>
                    <a:cs typeface="Arial"/>
                    <a:sym typeface="Arial"/>
                  </a:rPr>
                  <a:t>on producers . . .</a:t>
                </a:r>
              </a:p>
            </p:txBody>
          </p:sp>
        </p:grpSp>
        <p:sp>
          <p:nvSpPr>
            <p:cNvPr id="2252" name="Shape 2252"/>
            <p:cNvSpPr/>
            <p:nvPr/>
          </p:nvSpPr>
          <p:spPr>
            <a:xfrm>
              <a:off x="4329112" y="3154361"/>
              <a:ext cx="142875" cy="1443037"/>
            </a:xfrm>
            <a:custGeom>
              <a:pathLst>
                <a:path extrusionOk="0" h="120000" w="120000">
                  <a:moveTo>
                    <a:pt x="0" y="120000"/>
                  </a:moveTo>
                  <a:cubicBezTo>
                    <a:pt x="30000" y="120000"/>
                    <a:pt x="60000" y="115555"/>
                    <a:pt x="60000" y="111111"/>
                  </a:cubicBezTo>
                  <a:cubicBezTo>
                    <a:pt x="60000" y="66666"/>
                    <a:pt x="60000" y="66666"/>
                    <a:pt x="60000" y="66666"/>
                  </a:cubicBezTo>
                  <a:cubicBezTo>
                    <a:pt x="60000" y="62222"/>
                    <a:pt x="90000" y="60740"/>
                    <a:pt x="120000" y="60740"/>
                  </a:cubicBezTo>
                  <a:cubicBezTo>
                    <a:pt x="90000" y="60740"/>
                    <a:pt x="60000" y="57777"/>
                    <a:pt x="60000" y="54814"/>
                  </a:cubicBezTo>
                  <a:cubicBezTo>
                    <a:pt x="60000" y="8888"/>
                    <a:pt x="60000" y="8888"/>
                    <a:pt x="60000" y="8888"/>
                  </a:cubicBezTo>
                  <a:cubicBezTo>
                    <a:pt x="60000" y="5925"/>
                    <a:pt x="30000" y="0"/>
                    <a:pt x="0" y="0"/>
                  </a:cubicBezTo>
                </a:path>
              </a:pathLst>
            </a:custGeom>
            <a:noFill/>
            <a:ln cap="flat" cmpd="sng" w="17450">
              <a:solidFill>
                <a:srgbClr val="3F002F"/>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grpSp>
    </p:spTree>
  </p:cSld>
  <p:clrMapOvr>
    <a:masterClrMapping/>
  </p:clrMapOvr>
  <p:transition spd="slow">
    <p:fade/>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6" name="Shape 2256"/>
        <p:cNvGrpSpPr/>
        <p:nvPr/>
      </p:nvGrpSpPr>
      <p:grpSpPr>
        <a:xfrm>
          <a:off x="0" y="0"/>
          <a:ext cx="0" cy="0"/>
          <a:chOff x="0" y="0"/>
          <a:chExt cx="0" cy="0"/>
        </a:xfrm>
      </p:grpSpPr>
      <p:sp>
        <p:nvSpPr>
          <p:cNvPr id="2257" name="Shape 2257"/>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Elasticity and Tax Incidence </a:t>
            </a:r>
          </a:p>
        </p:txBody>
      </p:sp>
      <p:sp>
        <p:nvSpPr>
          <p:cNvPr id="2258" name="Shape 2258"/>
          <p:cNvSpPr txBox="1"/>
          <p:nvPr>
            <p:ph idx="1" type="body"/>
          </p:nvPr>
        </p:nvSpPr>
        <p:spPr>
          <a:xfrm>
            <a:off x="457200" y="1600200"/>
            <a:ext cx="8229600" cy="4525961"/>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t" bIns="45700" lIns="91425" rIns="91425" wrap="square" tIns="45700">
            <a:noAutofit/>
          </a:bodyPr>
          <a:lstStyle/>
          <a:p>
            <a:pPr indent="0" lvl="0" marL="228600" marR="0" rtl="0" algn="l">
              <a:lnSpc>
                <a:spcPct val="100000"/>
              </a:lnSpc>
              <a:spcBef>
                <a:spcPts val="0"/>
              </a:spcBef>
              <a:spcAft>
                <a:spcPts val="0"/>
              </a:spcAft>
              <a:buClr>
                <a:schemeClr val="dk1"/>
              </a:buClr>
              <a:buSzPct val="100000"/>
              <a:buFont typeface="Arial"/>
              <a:buNone/>
            </a:pPr>
            <a:r>
              <a:t/>
            </a:r>
            <a:endParaRPr b="0" i="0" sz="3200" u="none">
              <a:solidFill>
                <a:schemeClr val="dk1"/>
              </a:solidFill>
              <a:latin typeface="Arial"/>
              <a:ea typeface="Arial"/>
              <a:cs typeface="Arial"/>
              <a:sym typeface="Arial"/>
            </a:endParaRPr>
          </a:p>
          <a:p>
            <a:pPr indent="0" lvl="0" marL="228600" marR="0" rtl="0" algn="l">
              <a:lnSpc>
                <a:spcPct val="100000"/>
              </a:lnSpc>
              <a:spcBef>
                <a:spcPts val="640"/>
              </a:spcBef>
              <a:spcAft>
                <a:spcPts val="0"/>
              </a:spcAft>
              <a:buClr>
                <a:schemeClr val="dk1"/>
              </a:buClr>
              <a:buSzPct val="25000"/>
              <a:buFont typeface="Arial"/>
              <a:buNone/>
            </a:pPr>
            <a:r>
              <a:rPr b="0" i="0" lang="en-US" sz="3200" u="none">
                <a:solidFill>
                  <a:schemeClr val="dk1"/>
                </a:solidFill>
                <a:latin typeface="Arial"/>
                <a:ea typeface="Arial"/>
                <a:cs typeface="Arial"/>
                <a:sym typeface="Arial"/>
              </a:rPr>
              <a:t>So, how is the burden of the tax divided?</a:t>
            </a:r>
          </a:p>
          <a:p>
            <a:pPr indent="0" lvl="0" marL="228600" marR="0" rtl="0" algn="l">
              <a:lnSpc>
                <a:spcPct val="100000"/>
              </a:lnSpc>
              <a:spcBef>
                <a:spcPts val="640"/>
              </a:spcBef>
              <a:spcAft>
                <a:spcPts val="0"/>
              </a:spcAft>
              <a:buClr>
                <a:schemeClr val="dk1"/>
              </a:buClr>
              <a:buSzPct val="100000"/>
              <a:buFont typeface="Arial"/>
              <a:buNone/>
            </a:pPr>
            <a:r>
              <a:t/>
            </a:r>
            <a:endParaRPr b="0" i="0" sz="3200" u="none">
              <a:solidFill>
                <a:schemeClr val="dk1"/>
              </a:solidFill>
              <a:latin typeface="Arial"/>
              <a:ea typeface="Arial"/>
              <a:cs typeface="Arial"/>
              <a:sym typeface="Arial"/>
            </a:endParaRPr>
          </a:p>
          <a:p>
            <a:pPr indent="0" lvl="0" marL="228600" marR="0" rtl="0" algn="l">
              <a:lnSpc>
                <a:spcPct val="100000"/>
              </a:lnSpc>
              <a:spcBef>
                <a:spcPts val="640"/>
              </a:spcBef>
              <a:spcAft>
                <a:spcPts val="0"/>
              </a:spcAft>
              <a:buClr>
                <a:schemeClr val="dk1"/>
              </a:buClr>
              <a:buSzPct val="100000"/>
              <a:buFont typeface="Arial"/>
              <a:buNone/>
            </a:pPr>
            <a:r>
              <a:t/>
            </a:r>
            <a:endParaRPr b="0" i="0" sz="3200" u="none">
              <a:solidFill>
                <a:schemeClr val="dk1"/>
              </a:solidFill>
              <a:latin typeface="Arial"/>
              <a:ea typeface="Arial"/>
              <a:cs typeface="Arial"/>
              <a:sym typeface="Arial"/>
            </a:endParaRPr>
          </a:p>
          <a:p>
            <a:pPr indent="0" lvl="0" marL="228600" marR="0" rtl="0" algn="l">
              <a:lnSpc>
                <a:spcPct val="100000"/>
              </a:lnSpc>
              <a:spcBef>
                <a:spcPts val="640"/>
              </a:spcBef>
              <a:spcAft>
                <a:spcPts val="0"/>
              </a:spcAft>
              <a:buClr>
                <a:schemeClr val="dk1"/>
              </a:buClr>
              <a:buSzPct val="25000"/>
              <a:buFont typeface="Arial"/>
              <a:buNone/>
            </a:pPr>
            <a:r>
              <a:rPr b="0" i="0" lang="en-US" sz="3200" u="none">
                <a:solidFill>
                  <a:schemeClr val="dk1"/>
                </a:solidFill>
                <a:latin typeface="Arial"/>
                <a:ea typeface="Arial"/>
                <a:cs typeface="Arial"/>
                <a:sym typeface="Arial"/>
              </a:rPr>
              <a:t>The burden of a tax falls more </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heavily on the side of the </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market that is less elastic.</a:t>
            </a:r>
          </a:p>
        </p:txBody>
      </p:sp>
      <p:sp>
        <p:nvSpPr>
          <p:cNvPr id="2259" name="Shape 2259"/>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60" name="Shape 2260"/>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
        <p:nvSpPr>
          <p:cNvPr id="2261" name="Shape 2261"/>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pic>
        <p:nvPicPr>
          <p:cNvPr descr="S34Picture 3672909" id="2262" name="Shape 2262"/>
          <p:cNvPicPr preferRelativeResize="0"/>
          <p:nvPr/>
        </p:nvPicPr>
        <p:blipFill rotWithShape="1">
          <a:blip r:embed="rId3">
            <a:alphaModFix/>
          </a:blip>
          <a:srcRect b="0" l="0" r="0" t="0"/>
          <a:stretch/>
        </p:blipFill>
        <p:spPr>
          <a:xfrm>
            <a:off x="6019800" y="2857500"/>
            <a:ext cx="3111500" cy="3886200"/>
          </a:xfrm>
          <a:prstGeom prst="rect">
            <a:avLst/>
          </a:prstGeom>
          <a:noFill/>
          <a:ln>
            <a:noFill/>
          </a:ln>
        </p:spPr>
      </p:pic>
      <p:sp>
        <p:nvSpPr>
          <p:cNvPr id="2263" name="Shape 2263"/>
          <p:cNvSpPr/>
          <p:nvPr/>
        </p:nvSpPr>
        <p:spPr>
          <a:xfrm>
            <a:off x="457200" y="1720850"/>
            <a:ext cx="7467600" cy="1143000"/>
          </a:xfrm>
          <a:prstGeom prst="wedgeEllipseCallout">
            <a:avLst>
              <a:gd fmla="val 19391" name="adj1"/>
              <a:gd fmla="val 30990" name="adj2"/>
            </a:avLst>
          </a:prstGeom>
          <a:noFill/>
          <a:ln cap="flat" cmpd="sng" w="50800">
            <a:solidFill>
              <a:srgbClr val="474A8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sng">
              <a:solidFill>
                <a:schemeClr val="dk1"/>
              </a:solidFill>
              <a:latin typeface="Arial"/>
              <a:ea typeface="Arial"/>
              <a:cs typeface="Arial"/>
              <a:sym typeface="Arial"/>
            </a:endParaRPr>
          </a:p>
        </p:txBody>
      </p:sp>
    </p:spTree>
  </p:cSld>
  <p:clrMapOvr>
    <a:masterClrMapping/>
  </p:clrMapOvr>
  <p:transition spd="slow">
    <p:fade/>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7" name="Shape 2267"/>
        <p:cNvGrpSpPr/>
        <p:nvPr/>
      </p:nvGrpSpPr>
      <p:grpSpPr>
        <a:xfrm>
          <a:off x="0" y="0"/>
          <a:ext cx="0" cy="0"/>
          <a:chOff x="0" y="0"/>
          <a:chExt cx="0" cy="0"/>
        </a:xfrm>
      </p:grpSpPr>
      <p:sp>
        <p:nvSpPr>
          <p:cNvPr id="2268" name="Shape 2268"/>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Price elasticity of demand measures how much the quantity demanded responds to changes in the price. </a:t>
            </a:r>
          </a:p>
          <a:p>
            <a:pPr indent="-342900" lvl="0" marL="342900" marR="0" rtl="0" algn="l">
              <a:lnSpc>
                <a:spcPct val="9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Price elasticity of demand is calculated as the percentage change in quantity demanded divided by the percentage change in price.</a:t>
            </a:r>
          </a:p>
          <a:p>
            <a:pPr indent="-285750" lvl="1" marL="742950" marR="0" rtl="0" algn="l">
              <a:lnSpc>
                <a:spcPct val="9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If a demand curve is elastic, total revenue falls when the price rises. </a:t>
            </a:r>
          </a:p>
          <a:p>
            <a:pPr indent="-285750" lvl="1" marL="742950" marR="0" rtl="0" algn="l">
              <a:lnSpc>
                <a:spcPct val="9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If it is inelastic, total revenue rises as the price rises. </a:t>
            </a:r>
          </a:p>
          <a:p>
            <a:pPr indent="-342900" lvl="0" marL="342900" marR="0" rtl="0" algn="l">
              <a:spcBef>
                <a:spcPts val="560"/>
              </a:spcBef>
              <a:spcAft>
                <a:spcPts val="0"/>
              </a:spcAft>
              <a:buClr>
                <a:schemeClr val="dk1"/>
              </a:buClr>
              <a:buSzPct val="1000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2800" u="none" cap="none" strike="noStrike">
                <a:solidFill>
                  <a:schemeClr val="lt1"/>
                </a:solidFill>
                <a:latin typeface="Arial"/>
                <a:ea typeface="Arial"/>
                <a:cs typeface="Arial"/>
                <a:sym typeface="Arial"/>
              </a:rPr>
              <a:t>The Midpoint Method: A Better Way to Calculate Percentage Changes and Elasticities</a:t>
            </a:r>
          </a:p>
        </p:txBody>
      </p:sp>
      <p:sp>
        <p:nvSpPr>
          <p:cNvPr id="282" name="Shape 282"/>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Example: If the price of an ice cream cone increases from $2.00 to $2.20 and the amount you buy falls from 10 to 8 cones, then your elasticity of demand, using the midpoint formula, would be calculated as:</a:t>
            </a:r>
          </a:p>
        </p:txBody>
      </p:sp>
      <p:pic>
        <p:nvPicPr>
          <p:cNvPr id="283" name="Shape 283"/>
          <p:cNvPicPr preferRelativeResize="0"/>
          <p:nvPr/>
        </p:nvPicPr>
        <p:blipFill rotWithShape="1">
          <a:blip r:embed="rId3">
            <a:alphaModFix/>
          </a:blip>
          <a:srcRect b="0" l="0" r="0" t="0"/>
          <a:stretch/>
        </p:blipFill>
        <p:spPr>
          <a:xfrm>
            <a:off x="3143250" y="4262437"/>
            <a:ext cx="3336925" cy="1584325"/>
          </a:xfrm>
          <a:prstGeom prst="rect">
            <a:avLst/>
          </a:prstGeom>
          <a:noFill/>
          <a:ln>
            <a:noFill/>
          </a:ln>
        </p:spPr>
      </p:pic>
    </p:spTree>
  </p:cSld>
  <p:clrMapOvr>
    <a:masterClrMapping/>
  </p:clrMapOvr>
  <p:transition spd="slow">
    <p:fade/>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2" name="Shape 2272"/>
        <p:cNvGrpSpPr/>
        <p:nvPr/>
      </p:nvGrpSpPr>
      <p:grpSpPr>
        <a:xfrm>
          <a:off x="0" y="0"/>
          <a:ext cx="0" cy="0"/>
          <a:chOff x="0" y="0"/>
          <a:chExt cx="0" cy="0"/>
        </a:xfrm>
      </p:grpSpPr>
      <p:sp>
        <p:nvSpPr>
          <p:cNvPr id="2273" name="Shape 2273"/>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income elasticity of demand measures how much the quantity demanded responds to changes in consumers’ income.</a:t>
            </a:r>
          </a:p>
          <a:p>
            <a:pPr indent="-342900" lvl="0" marL="342900" marR="0" rtl="0" algn="l">
              <a:lnSpc>
                <a:spcPct val="9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cross-price elasticity of demand measures how much the quantity demanded of one good responds to the price of another good.</a:t>
            </a:r>
          </a:p>
          <a:p>
            <a:pPr indent="-342900" lvl="0" marL="342900" marR="0" rtl="0" algn="l">
              <a:lnSpc>
                <a:spcPct val="9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price elasticity of supply measures how much the quantity supplied responds to changes in the price. </a:t>
            </a:r>
          </a:p>
          <a:p>
            <a:pPr indent="-342900" lvl="0" marL="342900" marR="0" rtl="0" algn="l">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7" name="Shape 2277"/>
        <p:cNvGrpSpPr/>
        <p:nvPr/>
      </p:nvGrpSpPr>
      <p:grpSpPr>
        <a:xfrm>
          <a:off x="0" y="0"/>
          <a:ext cx="0" cy="0"/>
          <a:chOff x="0" y="0"/>
          <a:chExt cx="0" cy="0"/>
        </a:xfrm>
      </p:grpSpPr>
      <p:sp>
        <p:nvSpPr>
          <p:cNvPr id="2278" name="Shape 2278"/>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In most markets, supply is more elastic in the long run than in the short run. </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price elasticity of supply is calculated as the percentage change in quantity supplied divided by the percentage change in price.</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tools of supply and demand can be applied in many different types of markets.</a:t>
            </a:r>
          </a:p>
          <a:p>
            <a:pPr indent="-342900" lvl="0" marL="342900" marR="0" rtl="0" algn="l">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2" name="Shape 2282"/>
        <p:cNvGrpSpPr/>
        <p:nvPr/>
      </p:nvGrpSpPr>
      <p:grpSpPr>
        <a:xfrm>
          <a:off x="0" y="0"/>
          <a:ext cx="0" cy="0"/>
          <a:chOff x="0" y="0"/>
          <a:chExt cx="0" cy="0"/>
        </a:xfrm>
      </p:grpSpPr>
      <p:sp>
        <p:nvSpPr>
          <p:cNvPr id="2283" name="Shape 2283"/>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Price controls include price ceilings and price floors.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 A price ceiling is a legal maximum on the price of a good or service.  </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An example is rent control.</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A price floor is a legal minimum on the price of a good or a service.  </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An example is the minimum wage.</a:t>
            </a:r>
          </a:p>
          <a:p>
            <a:pPr indent="-342900" lvl="0" marL="342900" marR="0" rtl="0" algn="l">
              <a:spcBef>
                <a:spcPts val="560"/>
              </a:spcBef>
              <a:spcAft>
                <a:spcPts val="0"/>
              </a:spcAft>
              <a:buClr>
                <a:schemeClr val="dk1"/>
              </a:buClr>
              <a:buSzPct val="1000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7" name="Shape 2287"/>
        <p:cNvGrpSpPr/>
        <p:nvPr/>
      </p:nvGrpSpPr>
      <p:grpSpPr>
        <a:xfrm>
          <a:off x="0" y="0"/>
          <a:ext cx="0" cy="0"/>
          <a:chOff x="0" y="0"/>
          <a:chExt cx="0" cy="0"/>
        </a:xfrm>
      </p:grpSpPr>
      <p:sp>
        <p:nvSpPr>
          <p:cNvPr id="2288" name="Shape 2288"/>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Taxes are used to raise revenue for public purposes.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When the government levies a tax on a good, the equilibrium quantity of the good falls.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A tax on a good places a wedge between the price paid by buyers and the price received by sellers.</a:t>
            </a:r>
          </a:p>
          <a:p>
            <a:pPr indent="-342900" lvl="0" marL="342900" marR="0" rtl="0" algn="l">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2" name="Shape 2292"/>
        <p:cNvGrpSpPr/>
        <p:nvPr/>
      </p:nvGrpSpPr>
      <p:grpSpPr>
        <a:xfrm>
          <a:off x="0" y="0"/>
          <a:ext cx="0" cy="0"/>
          <a:chOff x="0" y="0"/>
          <a:chExt cx="0" cy="0"/>
        </a:xfrm>
      </p:grpSpPr>
      <p:sp>
        <p:nvSpPr>
          <p:cNvPr id="2293" name="Shape 2293"/>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incidence of a tax refers to who bears the burden of a tax.</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incidence of a tax does not depend on whether the tax is levied on buyers or sellers.</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incidence of the tax depends on the price elasticities of supply and demand.</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burden tends to fall on the side of the market that is less elastic.</a:t>
            </a:r>
          </a:p>
          <a:p>
            <a:pPr indent="-342900" lvl="0" marL="342900" marR="0" rtl="0" algn="l">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The Variety of Demand Curves</a:t>
            </a:r>
          </a:p>
        </p:txBody>
      </p:sp>
      <p:sp>
        <p:nvSpPr>
          <p:cNvPr id="289" name="Shape 289"/>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Inelastic Demand</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Quantity demanded does not respond strongly to price changes.</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Price elasticity of demand is less than one.</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Elastic Demand</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Quantity demanded responds strongly to changes in price.</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Price elasticity of demand is greater than one.</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1_3etemplate">
  <a:themeElements>
    <a:clrScheme name="1_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Custom Design">
  <a:themeElements>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etemplate">
  <a:themeElements>
    <a:clrScheme name="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