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>
  <p:sldMasterIdLst>
    <p:sldMasterId id="2147483726" r:id="rId3"/>
    <p:sldMasterId id="2147483727" r:id="rId4"/>
    <p:sldMasterId id="2147483728" r:id="rId5"/>
    <p:sldMasterId id="2147483729" r:id="rId6"/>
    <p:sldMasterId id="2147483730" r:id="rId7"/>
    <p:sldMasterId id="2147483731" r:id="rId8"/>
    <p:sldMasterId id="2147483732" r:id="rId9"/>
    <p:sldMasterId id="2147483733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</p:sldIdLst>
  <p:sldSz cy="6858000" cx="9144000"/>
  <p:notesSz cx="6797675" cy="9926625"/>
  <p:embeddedFontLst>
    <p:embeddedFont>
      <p:font typeface="Tahoma"/>
      <p:regular r:id="rId78"/>
      <p:bold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31" Type="http://schemas.openxmlformats.org/officeDocument/2006/relationships/slide" Target="slides/slide20.xml"/><Relationship Id="rId75" Type="http://schemas.openxmlformats.org/officeDocument/2006/relationships/slide" Target="slides/slide64.xml"/><Relationship Id="rId30" Type="http://schemas.openxmlformats.org/officeDocument/2006/relationships/slide" Target="slides/slide19.xml"/><Relationship Id="rId74" Type="http://schemas.openxmlformats.org/officeDocument/2006/relationships/slide" Target="slides/slide63.xml"/><Relationship Id="rId33" Type="http://schemas.openxmlformats.org/officeDocument/2006/relationships/slide" Target="slides/slide22.xml"/><Relationship Id="rId77" Type="http://schemas.openxmlformats.org/officeDocument/2006/relationships/slide" Target="slides/slide66.xml"/><Relationship Id="rId32" Type="http://schemas.openxmlformats.org/officeDocument/2006/relationships/slide" Target="slides/slide21.xml"/><Relationship Id="rId76" Type="http://schemas.openxmlformats.org/officeDocument/2006/relationships/slide" Target="slides/slide65.xml"/><Relationship Id="rId35" Type="http://schemas.openxmlformats.org/officeDocument/2006/relationships/slide" Target="slides/slide24.xml"/><Relationship Id="rId79" Type="http://schemas.openxmlformats.org/officeDocument/2006/relationships/font" Target="fonts/Tahoma-bold.fntdata"/><Relationship Id="rId34" Type="http://schemas.openxmlformats.org/officeDocument/2006/relationships/slide" Target="slides/slide23.xml"/><Relationship Id="rId78" Type="http://schemas.openxmlformats.org/officeDocument/2006/relationships/font" Target="fonts/Tahoma-regular.fntdata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22" Type="http://schemas.openxmlformats.org/officeDocument/2006/relationships/slide" Target="slides/slide11.xml"/><Relationship Id="rId66" Type="http://schemas.openxmlformats.org/officeDocument/2006/relationships/slide" Target="slides/slide55.xml"/><Relationship Id="rId21" Type="http://schemas.openxmlformats.org/officeDocument/2006/relationships/slide" Target="slides/slide10.xml"/><Relationship Id="rId65" Type="http://schemas.openxmlformats.org/officeDocument/2006/relationships/slide" Target="slides/slide54.xml"/><Relationship Id="rId24" Type="http://schemas.openxmlformats.org/officeDocument/2006/relationships/slide" Target="slides/slide13.xml"/><Relationship Id="rId68" Type="http://schemas.openxmlformats.org/officeDocument/2006/relationships/slide" Target="slides/slide57.xml"/><Relationship Id="rId23" Type="http://schemas.openxmlformats.org/officeDocument/2006/relationships/slide" Target="slides/slide12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69" Type="http://schemas.openxmlformats.org/officeDocument/2006/relationships/slide" Target="slides/slide5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8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9687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9687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0" name="Shape 114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6" name="Shape 120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2" name="Shape 121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9" name="Shape 127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0" name="Shape 134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9" name="Shape 139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5" name="Shape 140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1" name="Shape 141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1" name="Shape 148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7" name="Shape 148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5" name="Shape 152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5" name="Shape 156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4" name="Shape 160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3" name="Shape 164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9" name="Shape 164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Shape 165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5" name="Shape 165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Shape 166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1" name="Shape 166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hape 170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6" name="Shape 170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1" name="Shape 175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Shape 179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6" name="Shape 179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8" name="Shape 180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4" name="Shape 181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9" name="Shape 181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Shape 182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4" name="Shape 182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9" name="Shape 182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00B85C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34975" y="6361112"/>
            <a:ext cx="7851774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 rot="5400000">
            <a:off x="4861718" y="2301081"/>
            <a:ext cx="5592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670718" y="319881"/>
            <a:ext cx="559276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Shape 12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Shape 20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8" name="Shape 28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6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8432800" y="6367462"/>
            <a:ext cx="609599" cy="374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252412"/>
            <a:ext cx="8229600" cy="64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4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001712"/>
            <a:ext cx="82296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9540" lvl="0" marL="342900" marR="0" rtl="0" algn="l">
              <a:lnSpc>
                <a:spcPct val="105000"/>
              </a:lnSpc>
              <a:spcBef>
                <a:spcPts val="1260"/>
              </a:spcBef>
              <a:spcAft>
                <a:spcPts val="0"/>
              </a:spcAft>
              <a:buClr>
                <a:srgbClr val="00B85C"/>
              </a:buClr>
              <a:buSzPct val="119999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2865" lvl="1" marL="742950" marR="0" rtl="0" algn="l">
              <a:spcBef>
                <a:spcPts val="540"/>
              </a:spcBef>
              <a:spcAft>
                <a:spcPts val="0"/>
              </a:spcAft>
              <a:buClr>
                <a:srgbClr val="0066CC"/>
              </a:buClr>
              <a:buSzPct val="129999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8080"/>
              </a:buClr>
              <a:buSzPct val="1100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34975" y="6361112"/>
            <a:ext cx="7851774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0" y="-4761"/>
            <a:ext cx="9151936" cy="620711"/>
            <a:chOff x="0" y="-4761"/>
            <a:chExt cx="9151936" cy="620711"/>
          </a:xfrm>
        </p:grpSpPr>
        <p:sp>
          <p:nvSpPr>
            <p:cNvPr id="20" name="Shape 20"/>
            <p:cNvSpPr/>
            <p:nvPr/>
          </p:nvSpPr>
          <p:spPr>
            <a:xfrm>
              <a:off x="0" y="-4761"/>
              <a:ext cx="9144000" cy="614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Shape 2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4761"/>
              <a:ext cx="9151936" cy="62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-4761"/>
            <a:ext cx="9151936" cy="620711"/>
            <a:chOff x="0" y="-4761"/>
            <a:chExt cx="9151936" cy="620711"/>
          </a:xfrm>
        </p:grpSpPr>
        <p:sp>
          <p:nvSpPr>
            <p:cNvPr id="67" name="Shape 67"/>
            <p:cNvSpPr/>
            <p:nvPr/>
          </p:nvSpPr>
          <p:spPr>
            <a:xfrm>
              <a:off x="0" y="-4761"/>
              <a:ext cx="9144000" cy="614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" name="Shape 6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4761"/>
              <a:ext cx="9151936" cy="62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Shape 69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02" id="113" name="Shape 1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95287"/>
            <a:ext cx="9144000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Shape 155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" id="193" name="Shape 193"/>
          <p:cNvPicPr preferRelativeResize="0"/>
          <p:nvPr/>
        </p:nvPicPr>
        <p:blipFill rotWithShape="1">
          <a:blip r:embed="rId1">
            <a:alphaModFix/>
          </a:blip>
          <a:srcRect b="2249" l="0" r="1666" t="21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239000" y="65690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5" name="Shape 235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4" name="Shape 274"/>
          <p:cNvSpPr txBox="1"/>
          <p:nvPr/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cxnSp>
        <p:nvCxnSpPr>
          <p:cNvPr id="275" name="Shape 275"/>
          <p:cNvCxnSpPr/>
          <p:nvPr/>
        </p:nvCxnSpPr>
        <p:spPr>
          <a:xfrm>
            <a:off x="473075" y="1108075"/>
            <a:ext cx="8293099" cy="0"/>
          </a:xfrm>
          <a:prstGeom prst="straightConnector1">
            <a:avLst/>
          </a:prstGeom>
          <a:noFill/>
          <a:ln cap="flat" cmpd="sng" w="12700">
            <a:solidFill>
              <a:srgbClr val="FFFFC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76" name="Shape 276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NARAYANAN</a:t>
            </a:r>
            <a:br>
              <a:rPr b="1" i="0" lang="en-US" sz="28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HSS DEPARTMENT, IIT BOMBAY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22312" y="290671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B85C"/>
              </a:buClr>
              <a:buSzPct val="250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Consumers, Producers and the Efficiency of Markets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Demand Schedule and the Demand Curve</a:t>
            </a:r>
          </a:p>
        </p:txBody>
      </p:sp>
      <p:sp>
        <p:nvSpPr>
          <p:cNvPr id="372" name="Shape 372"/>
          <p:cNvSpPr/>
          <p:nvPr/>
        </p:nvSpPr>
        <p:spPr>
          <a:xfrm>
            <a:off x="1035050" y="1238250"/>
            <a:ext cx="7067549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10Picture 711675"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231900"/>
            <a:ext cx="7061199" cy="44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57200" y="396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The Demand Schedule and the Demand Curve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F3F6F9"/>
          </a:solidFill>
          <a:ln cap="flat" cmpd="sng" w="24130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F2F4F8"/>
          </a:solidFill>
          <a:ln cap="flat" cmpd="sng" w="2190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F1F4F7"/>
          </a:solidFill>
          <a:ln cap="flat" cmpd="sng" w="1968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F0F2F5"/>
          </a:solidFill>
          <a:ln cap="flat" cmpd="sng" w="1762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EEF1F4"/>
          </a:solidFill>
          <a:ln cap="flat" cmpd="sng" w="1539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EDEFF3"/>
          </a:solidFill>
          <a:ln cap="flat" cmpd="sng" w="1317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EBEEF2"/>
          </a:solidFill>
          <a:ln cap="flat" cmpd="sng" w="1095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EAECF1"/>
          </a:solidFill>
          <a:ln cap="flat" cmpd="sng" w="873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E9EBF0"/>
          </a:solidFill>
          <a:ln cap="flat" cmpd="sng" w="650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E7EAEF"/>
          </a:solidFill>
          <a:ln cap="flat" cmpd="sng" w="444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1579562" y="1150937"/>
            <a:ext cx="6646862" cy="4919661"/>
          </a:xfrm>
          <a:prstGeom prst="rect">
            <a:avLst/>
          </a:prstGeom>
          <a:solidFill>
            <a:srgbClr val="E6E9EF"/>
          </a:solidFill>
          <a:ln cap="flat" cmpd="sng" w="222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490662" y="1041400"/>
            <a:ext cx="6626224" cy="49196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490662" y="1041400"/>
            <a:ext cx="6626224" cy="491966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Shape 392"/>
          <p:cNvCxnSpPr/>
          <p:nvPr/>
        </p:nvCxnSpPr>
        <p:spPr>
          <a:xfrm flipH="1">
            <a:off x="1490662" y="3897312"/>
            <a:ext cx="176212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3" name="Shape 393"/>
          <p:cNvCxnSpPr/>
          <p:nvPr/>
        </p:nvCxnSpPr>
        <p:spPr>
          <a:xfrm flipH="1">
            <a:off x="1490662" y="3084511"/>
            <a:ext cx="176212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4" name="Shape 394"/>
          <p:cNvCxnSpPr/>
          <p:nvPr/>
        </p:nvCxnSpPr>
        <p:spPr>
          <a:xfrm flipH="1">
            <a:off x="1490662" y="2667000"/>
            <a:ext cx="176212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5" name="Shape 395"/>
          <p:cNvCxnSpPr/>
          <p:nvPr/>
        </p:nvCxnSpPr>
        <p:spPr>
          <a:xfrm flipH="1">
            <a:off x="1490662" y="1831975"/>
            <a:ext cx="176212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2259011" y="5784850"/>
            <a:ext cx="1587" cy="176212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>
            <a:off x="3224211" y="5784850"/>
            <a:ext cx="1587" cy="176212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>
            <a:off x="4189412" y="5784850"/>
            <a:ext cx="1587" cy="176212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>
            <a:off x="5154612" y="5784850"/>
            <a:ext cx="1587" cy="176212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00" name="Shape 400"/>
          <p:cNvSpPr txBox="1"/>
          <p:nvPr/>
        </p:nvSpPr>
        <p:spPr>
          <a:xfrm>
            <a:off x="530225" y="979487"/>
            <a:ext cx="98266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61987" y="1227137"/>
            <a:ext cx="852487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1250950" y="6038850"/>
            <a:ext cx="23971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875461" y="6038850"/>
            <a:ext cx="137636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7246936" y="6329362"/>
            <a:ext cx="98266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Albums</a:t>
            </a:r>
          </a:p>
        </p:txBody>
      </p:sp>
      <p:grpSp>
        <p:nvGrpSpPr>
          <p:cNvPr id="405" name="Shape 405"/>
          <p:cNvGrpSpPr/>
          <p:nvPr/>
        </p:nvGrpSpPr>
        <p:grpSpPr>
          <a:xfrm>
            <a:off x="1512887" y="1041400"/>
            <a:ext cx="4867275" cy="4919661"/>
            <a:chOff x="1512887" y="1041400"/>
            <a:chExt cx="4867275" cy="4919661"/>
          </a:xfrm>
        </p:grpSpPr>
        <p:sp>
          <p:nvSpPr>
            <p:cNvPr id="406" name="Shape 406"/>
            <p:cNvSpPr/>
            <p:nvPr/>
          </p:nvSpPr>
          <p:spPr>
            <a:xfrm>
              <a:off x="1512887" y="1041400"/>
              <a:ext cx="3641724" cy="491966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69661"/>
                  </a:lnTo>
                  <a:lnTo>
                    <a:pt x="88195" y="69661"/>
                  </a:lnTo>
                  <a:lnTo>
                    <a:pt x="88195" y="49835"/>
                  </a:lnTo>
                  <a:lnTo>
                    <a:pt x="57122" y="49835"/>
                  </a:lnTo>
                  <a:lnTo>
                    <a:pt x="57122" y="39651"/>
                  </a:lnTo>
                  <a:lnTo>
                    <a:pt x="24585" y="39651"/>
                  </a:lnTo>
                  <a:lnTo>
                    <a:pt x="24585" y="19283"/>
                  </a:lnTo>
                  <a:lnTo>
                    <a:pt x="0" y="19283"/>
                  </a:lnTo>
                  <a:lnTo>
                    <a:pt x="0" y="0"/>
                  </a:lnTo>
                </a:path>
              </a:pathLst>
            </a:custGeom>
            <a:noFill/>
            <a:ln cap="flat" cmpd="sng" w="65075">
              <a:solidFill>
                <a:srgbClr val="004C9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5389562" y="4894262"/>
              <a:ext cx="990599" cy="328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sp>
        <p:nvSpPr>
          <p:cNvPr id="408" name="Shape 408"/>
          <p:cNvSpPr txBox="1"/>
          <p:nvPr/>
        </p:nvSpPr>
        <p:spPr>
          <a:xfrm>
            <a:off x="2212975" y="6038850"/>
            <a:ext cx="23971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3175000" y="6038850"/>
            <a:ext cx="23971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4143375" y="6038850"/>
            <a:ext cx="23971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5105400" y="6038850"/>
            <a:ext cx="239711" cy="328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865187" y="1657350"/>
            <a:ext cx="4992688" cy="395286"/>
            <a:chOff x="865187" y="1657350"/>
            <a:chExt cx="4992688" cy="395286"/>
          </a:xfrm>
        </p:grpSpPr>
        <p:sp>
          <p:nvSpPr>
            <p:cNvPr id="413" name="Shape 413"/>
            <p:cNvSpPr txBox="1"/>
            <p:nvPr/>
          </p:nvSpPr>
          <p:spPr>
            <a:xfrm>
              <a:off x="865187" y="1724025"/>
              <a:ext cx="633412" cy="328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$100</a:t>
              </a:r>
            </a:p>
          </p:txBody>
        </p:sp>
        <p:grpSp>
          <p:nvGrpSpPr>
            <p:cNvPr id="414" name="Shape 414"/>
            <p:cNvGrpSpPr/>
            <p:nvPr/>
          </p:nvGrpSpPr>
          <p:grpSpPr>
            <a:xfrm>
              <a:off x="2368550" y="1657350"/>
              <a:ext cx="3489325" cy="373061"/>
              <a:chOff x="2368550" y="1657350"/>
              <a:chExt cx="3489325" cy="373061"/>
            </a:xfrm>
          </p:grpSpPr>
          <p:cxnSp>
            <p:nvCxnSpPr>
              <p:cNvPr id="415" name="Shape 415"/>
              <p:cNvCxnSpPr/>
              <p:nvPr/>
            </p:nvCxnSpPr>
            <p:spPr>
              <a:xfrm>
                <a:off x="2368550" y="1831975"/>
                <a:ext cx="768349" cy="1587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416" name="Shape 416"/>
              <p:cNvSpPr txBox="1"/>
              <p:nvPr/>
            </p:nvSpPr>
            <p:spPr>
              <a:xfrm>
                <a:off x="3070225" y="1657350"/>
                <a:ext cx="2787650" cy="373061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3182936" y="1704975"/>
                <a:ext cx="4952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John</a:t>
                </a:r>
              </a:p>
            </p:txBody>
          </p:sp>
          <p:sp>
            <p:nvSpPr>
              <p:cNvPr id="418" name="Shape 418"/>
              <p:cNvSpPr txBox="1"/>
              <p:nvPr/>
            </p:nvSpPr>
            <p:spPr>
              <a:xfrm>
                <a:off x="3692525" y="1704975"/>
                <a:ext cx="507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’</a:t>
                </a:r>
              </a:p>
            </p:txBody>
          </p:sp>
          <p:sp>
            <p:nvSpPr>
              <p:cNvPr id="419" name="Shape 419"/>
              <p:cNvSpPr txBox="1"/>
              <p:nvPr/>
            </p:nvSpPr>
            <p:spPr>
              <a:xfrm>
                <a:off x="3743325" y="1704975"/>
                <a:ext cx="19685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 willingness to pay</a:t>
                </a:r>
              </a:p>
            </p:txBody>
          </p:sp>
        </p:grpSp>
      </p:grpSp>
      <p:grpSp>
        <p:nvGrpSpPr>
          <p:cNvPr id="420" name="Shape 420"/>
          <p:cNvGrpSpPr/>
          <p:nvPr/>
        </p:nvGrpSpPr>
        <p:grpSpPr>
          <a:xfrm>
            <a:off x="1127125" y="2490786"/>
            <a:ext cx="5673724" cy="377825"/>
            <a:chOff x="1127125" y="2490786"/>
            <a:chExt cx="5673724" cy="377825"/>
          </a:xfrm>
        </p:grpSpPr>
        <p:sp>
          <p:nvSpPr>
            <p:cNvPr id="421" name="Shape 421"/>
            <p:cNvSpPr txBox="1"/>
            <p:nvPr/>
          </p:nvSpPr>
          <p:spPr>
            <a:xfrm>
              <a:off x="1127125" y="2540000"/>
              <a:ext cx="371474" cy="328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</a:t>
              </a:r>
            </a:p>
          </p:txBody>
        </p:sp>
        <p:grpSp>
          <p:nvGrpSpPr>
            <p:cNvPr id="422" name="Shape 422"/>
            <p:cNvGrpSpPr/>
            <p:nvPr/>
          </p:nvGrpSpPr>
          <p:grpSpPr>
            <a:xfrm>
              <a:off x="3333750" y="2490786"/>
              <a:ext cx="3467099" cy="352425"/>
              <a:chOff x="3333750" y="2490786"/>
              <a:chExt cx="3467099" cy="352425"/>
            </a:xfrm>
          </p:grpSpPr>
          <p:cxnSp>
            <p:nvCxnSpPr>
              <p:cNvPr id="423" name="Shape 423"/>
              <p:cNvCxnSpPr/>
              <p:nvPr/>
            </p:nvCxnSpPr>
            <p:spPr>
              <a:xfrm>
                <a:off x="3333750" y="2667000"/>
                <a:ext cx="768349" cy="1587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424" name="Shape 424"/>
              <p:cNvSpPr txBox="1"/>
              <p:nvPr/>
            </p:nvSpPr>
            <p:spPr>
              <a:xfrm>
                <a:off x="4037012" y="2490786"/>
                <a:ext cx="2763837" cy="352425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Shape 425"/>
              <p:cNvSpPr txBox="1"/>
              <p:nvPr/>
            </p:nvSpPr>
            <p:spPr>
              <a:xfrm>
                <a:off x="4149725" y="2527300"/>
                <a:ext cx="4572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Paul</a:t>
                </a:r>
              </a:p>
            </p:txBody>
          </p:sp>
          <p:sp>
            <p:nvSpPr>
              <p:cNvPr id="426" name="Shape 426"/>
              <p:cNvSpPr txBox="1"/>
              <p:nvPr/>
            </p:nvSpPr>
            <p:spPr>
              <a:xfrm>
                <a:off x="4616450" y="2527300"/>
                <a:ext cx="507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’</a:t>
                </a:r>
              </a:p>
            </p:txBody>
          </p:sp>
          <p:sp>
            <p:nvSpPr>
              <p:cNvPr id="427" name="Shape 427"/>
              <p:cNvSpPr txBox="1"/>
              <p:nvPr/>
            </p:nvSpPr>
            <p:spPr>
              <a:xfrm>
                <a:off x="4675187" y="2527300"/>
                <a:ext cx="19685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 willingness to pay</a:t>
                </a:r>
              </a:p>
            </p:txBody>
          </p:sp>
        </p:grpSp>
      </p:grpSp>
      <p:grpSp>
        <p:nvGrpSpPr>
          <p:cNvPr id="428" name="Shape 428"/>
          <p:cNvGrpSpPr/>
          <p:nvPr/>
        </p:nvGrpSpPr>
        <p:grpSpPr>
          <a:xfrm>
            <a:off x="1127125" y="2886075"/>
            <a:ext cx="6880224" cy="390523"/>
            <a:chOff x="1127125" y="2886075"/>
            <a:chExt cx="6880224" cy="390523"/>
          </a:xfrm>
        </p:grpSpPr>
        <p:sp>
          <p:nvSpPr>
            <p:cNvPr id="429" name="Shape 429"/>
            <p:cNvSpPr txBox="1"/>
            <p:nvPr/>
          </p:nvSpPr>
          <p:spPr>
            <a:xfrm>
              <a:off x="1127125" y="2947986"/>
              <a:ext cx="371474" cy="328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</a:p>
          </p:txBody>
        </p:sp>
        <p:grpSp>
          <p:nvGrpSpPr>
            <p:cNvPr id="430" name="Shape 430"/>
            <p:cNvGrpSpPr/>
            <p:nvPr/>
          </p:nvGrpSpPr>
          <p:grpSpPr>
            <a:xfrm>
              <a:off x="4278312" y="2886075"/>
              <a:ext cx="3729037" cy="373061"/>
              <a:chOff x="4278312" y="2886075"/>
              <a:chExt cx="3729037" cy="373061"/>
            </a:xfrm>
          </p:grpSpPr>
          <p:cxnSp>
            <p:nvCxnSpPr>
              <p:cNvPr id="431" name="Shape 431"/>
              <p:cNvCxnSpPr/>
              <p:nvPr/>
            </p:nvCxnSpPr>
            <p:spPr>
              <a:xfrm>
                <a:off x="4278312" y="3084511"/>
                <a:ext cx="766762" cy="1587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432" name="Shape 432"/>
              <p:cNvSpPr txBox="1"/>
              <p:nvPr/>
            </p:nvSpPr>
            <p:spPr>
              <a:xfrm>
                <a:off x="4979987" y="2886075"/>
                <a:ext cx="3027362" cy="373061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Shape 433"/>
              <p:cNvSpPr txBox="1"/>
              <p:nvPr/>
            </p:nvSpPr>
            <p:spPr>
              <a:xfrm>
                <a:off x="5083175" y="2936875"/>
                <a:ext cx="762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George</a:t>
                </a:r>
              </a:p>
            </p:txBody>
          </p:sp>
          <p:sp>
            <p:nvSpPr>
              <p:cNvPr id="434" name="Shape 434"/>
              <p:cNvSpPr txBox="1"/>
              <p:nvPr/>
            </p:nvSpPr>
            <p:spPr>
              <a:xfrm>
                <a:off x="5862637" y="2936875"/>
                <a:ext cx="507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’</a:t>
                </a:r>
              </a:p>
            </p:txBody>
          </p:sp>
          <p:sp>
            <p:nvSpPr>
              <p:cNvPr id="435" name="Shape 435"/>
              <p:cNvSpPr txBox="1"/>
              <p:nvPr/>
            </p:nvSpPr>
            <p:spPr>
              <a:xfrm>
                <a:off x="5913437" y="2936875"/>
                <a:ext cx="19685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 willingness to pay</a:t>
                </a:r>
              </a:p>
            </p:txBody>
          </p:sp>
        </p:grpSp>
      </p:grpSp>
      <p:grpSp>
        <p:nvGrpSpPr>
          <p:cNvPr id="436" name="Shape 436"/>
          <p:cNvGrpSpPr/>
          <p:nvPr/>
        </p:nvGrpSpPr>
        <p:grpSpPr>
          <a:xfrm>
            <a:off x="1127125" y="3743325"/>
            <a:ext cx="6989762" cy="357186"/>
            <a:chOff x="1127125" y="3743325"/>
            <a:chExt cx="6989762" cy="357186"/>
          </a:xfrm>
        </p:grpSpPr>
        <p:sp>
          <p:nvSpPr>
            <p:cNvPr id="437" name="Shape 437"/>
            <p:cNvSpPr txBox="1"/>
            <p:nvPr/>
          </p:nvSpPr>
          <p:spPr>
            <a:xfrm>
              <a:off x="1127125" y="3771900"/>
              <a:ext cx="371474" cy="328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</a:p>
          </p:txBody>
        </p:sp>
        <p:grpSp>
          <p:nvGrpSpPr>
            <p:cNvPr id="438" name="Shape 438"/>
            <p:cNvGrpSpPr/>
            <p:nvPr/>
          </p:nvGrpSpPr>
          <p:grpSpPr>
            <a:xfrm>
              <a:off x="5243512" y="3743325"/>
              <a:ext cx="2873374" cy="328611"/>
              <a:chOff x="5243512" y="3743325"/>
              <a:chExt cx="2873374" cy="328611"/>
            </a:xfrm>
          </p:grpSpPr>
          <p:cxnSp>
            <p:nvCxnSpPr>
              <p:cNvPr id="439" name="Shape 439"/>
              <p:cNvCxnSpPr/>
              <p:nvPr/>
            </p:nvCxnSpPr>
            <p:spPr>
              <a:xfrm>
                <a:off x="5243512" y="3897312"/>
                <a:ext cx="152399" cy="1587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440" name="Shape 440"/>
              <p:cNvSpPr txBox="1"/>
              <p:nvPr/>
            </p:nvSpPr>
            <p:spPr>
              <a:xfrm>
                <a:off x="5375275" y="3743325"/>
                <a:ext cx="2741612" cy="328611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Shape 441"/>
              <p:cNvSpPr txBox="1"/>
              <p:nvPr/>
            </p:nvSpPr>
            <p:spPr>
              <a:xfrm>
                <a:off x="5418137" y="3765550"/>
                <a:ext cx="5969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Ringo</a:t>
                </a:r>
              </a:p>
            </p:txBody>
          </p:sp>
          <p:sp>
            <p:nvSpPr>
              <p:cNvPr id="442" name="Shape 442"/>
              <p:cNvSpPr txBox="1"/>
              <p:nvPr/>
            </p:nvSpPr>
            <p:spPr>
              <a:xfrm>
                <a:off x="6029325" y="3765550"/>
                <a:ext cx="507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’</a:t>
                </a:r>
              </a:p>
            </p:txBody>
          </p:sp>
          <p:sp>
            <p:nvSpPr>
              <p:cNvPr id="443" name="Shape 443"/>
              <p:cNvSpPr txBox="1"/>
              <p:nvPr/>
            </p:nvSpPr>
            <p:spPr>
              <a:xfrm>
                <a:off x="6080125" y="3765550"/>
                <a:ext cx="19685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 willingness to pay</a:t>
                </a: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Measuring Consumer Surplus with the Demand Curve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F3F6F9"/>
          </a:solidFill>
          <a:ln cap="flat" cmpd="sng" w="1555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F2F4F8"/>
          </a:solidFill>
          <a:ln cap="flat" cmpd="sng" w="1412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F1F4F7"/>
          </a:solidFill>
          <a:ln cap="flat" cmpd="sng" w="1270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F0F2F5"/>
          </a:solidFill>
          <a:ln cap="flat" cmpd="sng" w="1127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EEF1F4"/>
          </a:solidFill>
          <a:ln cap="flat" cmpd="sng" w="984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EDEFF3"/>
          </a:solidFill>
          <a:ln cap="flat" cmpd="sng" w="84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EBEEF2"/>
          </a:solidFill>
          <a:ln cap="flat" cmpd="sng" w="698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2474911" y="1966911"/>
            <a:ext cx="4376737" cy="3867149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2387600" y="1897061"/>
            <a:ext cx="4394200" cy="38496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2387600" y="2646361"/>
            <a:ext cx="788986" cy="620711"/>
          </a:xfrm>
          <a:prstGeom prst="rect">
            <a:avLst/>
          </a:prstGeom>
          <a:solidFill>
            <a:srgbClr val="B4D9F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Shape 462"/>
          <p:cNvCxnSpPr/>
          <p:nvPr/>
        </p:nvCxnSpPr>
        <p:spPr>
          <a:xfrm flipH="1">
            <a:off x="2387600" y="4297362"/>
            <a:ext cx="136524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 flipH="1">
            <a:off x="2387600" y="3709987"/>
            <a:ext cx="136524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 flipH="1">
            <a:off x="2387600" y="3278187"/>
            <a:ext cx="136524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 flipH="1">
            <a:off x="2387600" y="2622550"/>
            <a:ext cx="136524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6" name="Shape 466"/>
          <p:cNvCxnSpPr/>
          <p:nvPr/>
        </p:nvCxnSpPr>
        <p:spPr>
          <a:xfrm>
            <a:off x="3176586" y="5608637"/>
            <a:ext cx="1587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3967162" y="5608637"/>
            <a:ext cx="3174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8" name="Shape 468"/>
          <p:cNvCxnSpPr/>
          <p:nvPr/>
        </p:nvCxnSpPr>
        <p:spPr>
          <a:xfrm>
            <a:off x="4757737" y="5608637"/>
            <a:ext cx="1587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69" name="Shape 469"/>
          <p:cNvCxnSpPr/>
          <p:nvPr/>
        </p:nvCxnSpPr>
        <p:spPr>
          <a:xfrm>
            <a:off x="5546725" y="5608637"/>
            <a:ext cx="1587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70" name="Shape 470"/>
          <p:cNvCxnSpPr/>
          <p:nvPr/>
        </p:nvCxnSpPr>
        <p:spPr>
          <a:xfrm flipH="1">
            <a:off x="2387599" y="3278187"/>
            <a:ext cx="788986" cy="1587"/>
          </a:xfrm>
          <a:prstGeom prst="straightConnector1">
            <a:avLst/>
          </a:prstGeom>
          <a:noFill/>
          <a:ln cap="flat" cmpd="sng" w="14275">
            <a:solidFill>
              <a:srgbClr val="60220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71" name="Shape 471"/>
          <p:cNvSpPr/>
          <p:nvPr/>
        </p:nvSpPr>
        <p:spPr>
          <a:xfrm>
            <a:off x="2387600" y="1897061"/>
            <a:ext cx="4394200" cy="3849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963987" y="1541462"/>
            <a:ext cx="119697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Price = $80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619250" y="1843086"/>
            <a:ext cx="650874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1722436" y="2071686"/>
            <a:ext cx="552449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087561" y="4160837"/>
            <a:ext cx="1968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2087561" y="3602037"/>
            <a:ext cx="1968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2087561" y="3168650"/>
            <a:ext cx="1968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184400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881186" y="2540000"/>
            <a:ext cx="39370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2405061" y="1897061"/>
            <a:ext cx="3849688" cy="3849686"/>
            <a:chOff x="2405061" y="1897061"/>
            <a:chExt cx="3849688" cy="3849686"/>
          </a:xfrm>
        </p:grpSpPr>
        <p:sp>
          <p:nvSpPr>
            <p:cNvPr id="481" name="Shape 481"/>
            <p:cNvSpPr/>
            <p:nvPr/>
          </p:nvSpPr>
          <p:spPr>
            <a:xfrm>
              <a:off x="2405061" y="1897061"/>
              <a:ext cx="3141662" cy="3849686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74834"/>
                  </a:lnTo>
                  <a:lnTo>
                    <a:pt x="89187" y="74834"/>
                  </a:lnTo>
                  <a:lnTo>
                    <a:pt x="89187" y="56502"/>
                  </a:lnTo>
                  <a:lnTo>
                    <a:pt x="59039" y="56502"/>
                  </a:lnTo>
                  <a:lnTo>
                    <a:pt x="59039" y="43055"/>
                  </a:lnTo>
                  <a:lnTo>
                    <a:pt x="28891" y="43055"/>
                  </a:lnTo>
                  <a:lnTo>
                    <a:pt x="28891" y="22613"/>
                  </a:lnTo>
                  <a:lnTo>
                    <a:pt x="29482" y="22613"/>
                  </a:lnTo>
                  <a:lnTo>
                    <a:pt x="0" y="22613"/>
                  </a:lnTo>
                  <a:lnTo>
                    <a:pt x="0" y="0"/>
                  </a:lnTo>
                </a:path>
              </a:pathLst>
            </a:custGeom>
            <a:noFill/>
            <a:ln cap="flat" cmpd="sng" w="42850">
              <a:solidFill>
                <a:srgbClr val="004C9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5584825" y="5056187"/>
              <a:ext cx="669925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sp>
        <p:nvSpPr>
          <p:cNvPr id="483" name="Shape 483"/>
          <p:cNvSpPr txBox="1"/>
          <p:nvPr/>
        </p:nvSpPr>
        <p:spPr>
          <a:xfrm>
            <a:off x="3114675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906837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694237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5487987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5773737" y="5768975"/>
            <a:ext cx="9334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064250" y="5997575"/>
            <a:ext cx="650874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Albums</a:t>
            </a:r>
          </a:p>
        </p:txBody>
      </p:sp>
      <p:grpSp>
        <p:nvGrpSpPr>
          <p:cNvPr id="489" name="Shape 489"/>
          <p:cNvGrpSpPr/>
          <p:nvPr/>
        </p:nvGrpSpPr>
        <p:grpSpPr>
          <a:xfrm>
            <a:off x="2919411" y="2657475"/>
            <a:ext cx="3949700" cy="311149"/>
            <a:chOff x="2919411" y="2657475"/>
            <a:chExt cx="3949700" cy="311149"/>
          </a:xfrm>
        </p:grpSpPr>
        <p:cxnSp>
          <p:nvCxnSpPr>
            <p:cNvPr id="490" name="Shape 490"/>
            <p:cNvCxnSpPr/>
            <p:nvPr/>
          </p:nvCxnSpPr>
          <p:spPr>
            <a:xfrm>
              <a:off x="2919411" y="2828925"/>
              <a:ext cx="1270000" cy="3174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4206875" y="2657475"/>
              <a:ext cx="2662236" cy="31114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4241800" y="2703511"/>
              <a:ext cx="384174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John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4641850" y="2703511"/>
              <a:ext cx="39687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4681537" y="2703511"/>
              <a:ext cx="199866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 consumer surplus ($20)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Measuring Consumer Surplus with the Demand Curve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F3F6F9"/>
          </a:solidFill>
          <a:ln cap="flat" cmpd="sng" w="1555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F2F4F8"/>
          </a:solidFill>
          <a:ln cap="flat" cmpd="sng" w="1412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F1F4F7"/>
          </a:solidFill>
          <a:ln cap="flat" cmpd="sng" w="1270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F0F2F5"/>
          </a:solidFill>
          <a:ln cap="flat" cmpd="sng" w="1127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EEF1F4"/>
          </a:solidFill>
          <a:ln cap="flat" cmpd="sng" w="984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EDEFF3"/>
          </a:solidFill>
          <a:ln cap="flat" cmpd="sng" w="84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EBEEF2"/>
          </a:solidFill>
          <a:ln cap="flat" cmpd="sng" w="698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2682875" y="1966911"/>
            <a:ext cx="4308474" cy="3867149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2613025" y="1897061"/>
            <a:ext cx="4292600" cy="38496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2613025" y="2398711"/>
            <a:ext cx="790575" cy="1173162"/>
          </a:xfrm>
          <a:prstGeom prst="rect">
            <a:avLst/>
          </a:prstGeom>
          <a:solidFill>
            <a:srgbClr val="B4D9F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3403600" y="3176586"/>
            <a:ext cx="790575" cy="395287"/>
          </a:xfrm>
          <a:prstGeom prst="rect">
            <a:avLst/>
          </a:prstGeom>
          <a:solidFill>
            <a:srgbClr val="0099D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Shape 514"/>
          <p:cNvCxnSpPr/>
          <p:nvPr/>
        </p:nvCxnSpPr>
        <p:spPr>
          <a:xfrm flipH="1">
            <a:off x="2613024" y="4348162"/>
            <a:ext cx="138112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15" name="Shape 515"/>
          <p:cNvCxnSpPr/>
          <p:nvPr/>
        </p:nvCxnSpPr>
        <p:spPr>
          <a:xfrm flipH="1">
            <a:off x="2613024" y="3571875"/>
            <a:ext cx="138112" cy="3174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16" name="Shape 516"/>
          <p:cNvCxnSpPr/>
          <p:nvPr/>
        </p:nvCxnSpPr>
        <p:spPr>
          <a:xfrm flipH="1">
            <a:off x="2613024" y="3176586"/>
            <a:ext cx="138112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17" name="Shape 517"/>
          <p:cNvCxnSpPr/>
          <p:nvPr/>
        </p:nvCxnSpPr>
        <p:spPr>
          <a:xfrm flipH="1">
            <a:off x="2613024" y="2398711"/>
            <a:ext cx="138112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18" name="Shape 518"/>
          <p:cNvCxnSpPr/>
          <p:nvPr/>
        </p:nvCxnSpPr>
        <p:spPr>
          <a:xfrm>
            <a:off x="3403600" y="5608637"/>
            <a:ext cx="1587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4194175" y="5608637"/>
            <a:ext cx="1587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>
            <a:off x="4983162" y="5608637"/>
            <a:ext cx="1587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>
            <a:off x="5772150" y="5608637"/>
            <a:ext cx="3174" cy="138112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22" name="Shape 522"/>
          <p:cNvCxnSpPr/>
          <p:nvPr/>
        </p:nvCxnSpPr>
        <p:spPr>
          <a:xfrm>
            <a:off x="2613025" y="3571875"/>
            <a:ext cx="1581150" cy="3174"/>
          </a:xfrm>
          <a:prstGeom prst="straightConnector1">
            <a:avLst/>
          </a:prstGeom>
          <a:noFill/>
          <a:ln cap="flat" cmpd="sng" w="14275">
            <a:solidFill>
              <a:srgbClr val="60220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23" name="Shape 523"/>
          <p:cNvSpPr/>
          <p:nvPr/>
        </p:nvSpPr>
        <p:spPr>
          <a:xfrm>
            <a:off x="2613025" y="1847850"/>
            <a:ext cx="4292600" cy="389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Shape 524"/>
          <p:cNvCxnSpPr/>
          <p:nvPr/>
        </p:nvCxnSpPr>
        <p:spPr>
          <a:xfrm>
            <a:off x="5343525" y="5091112"/>
            <a:ext cx="1587" cy="1587"/>
          </a:xfrm>
          <a:prstGeom prst="straightConnector1">
            <a:avLst/>
          </a:prstGeom>
          <a:noFill/>
          <a:ln cap="flat" cmpd="sng" w="14275">
            <a:solidFill>
              <a:srgbClr val="050608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25" name="Shape 525"/>
          <p:cNvSpPr txBox="1"/>
          <p:nvPr/>
        </p:nvSpPr>
        <p:spPr>
          <a:xfrm>
            <a:off x="4156075" y="1541462"/>
            <a:ext cx="1206499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Price = $70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1822450" y="1774825"/>
            <a:ext cx="650874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925636" y="2003425"/>
            <a:ext cx="552449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2290761" y="4229100"/>
            <a:ext cx="1968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290761" y="3452812"/>
            <a:ext cx="1968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2290761" y="3065461"/>
            <a:ext cx="1968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2387600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2085975" y="2289175"/>
            <a:ext cx="39370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</a:p>
        </p:txBody>
      </p:sp>
      <p:grpSp>
        <p:nvGrpSpPr>
          <p:cNvPr id="533" name="Shape 533"/>
          <p:cNvGrpSpPr/>
          <p:nvPr/>
        </p:nvGrpSpPr>
        <p:grpSpPr>
          <a:xfrm>
            <a:off x="2630486" y="1847850"/>
            <a:ext cx="3827463" cy="3898900"/>
            <a:chOff x="2630486" y="1847850"/>
            <a:chExt cx="3827463" cy="3898900"/>
          </a:xfrm>
        </p:grpSpPr>
        <p:sp>
          <p:nvSpPr>
            <p:cNvPr id="534" name="Shape 534"/>
            <p:cNvSpPr/>
            <p:nvPr/>
          </p:nvSpPr>
          <p:spPr>
            <a:xfrm>
              <a:off x="2630486" y="1847850"/>
              <a:ext cx="3141662" cy="3898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76964"/>
                  </a:lnTo>
                  <a:lnTo>
                    <a:pt x="89852" y="76964"/>
                  </a:lnTo>
                  <a:lnTo>
                    <a:pt x="89852" y="53095"/>
                  </a:lnTo>
                  <a:lnTo>
                    <a:pt x="59704" y="53095"/>
                  </a:lnTo>
                  <a:lnTo>
                    <a:pt x="59704" y="40892"/>
                  </a:lnTo>
                  <a:lnTo>
                    <a:pt x="29482" y="40892"/>
                  </a:lnTo>
                  <a:lnTo>
                    <a:pt x="29482" y="16964"/>
                  </a:lnTo>
                  <a:lnTo>
                    <a:pt x="0" y="16964"/>
                  </a:lnTo>
                  <a:lnTo>
                    <a:pt x="0" y="0"/>
                  </a:lnTo>
                </a:path>
              </a:pathLst>
            </a:custGeom>
            <a:noFill/>
            <a:ln cap="flat" cmpd="sng" w="42850">
              <a:solidFill>
                <a:srgbClr val="004C9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5788025" y="5284787"/>
              <a:ext cx="669925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sp>
        <p:nvSpPr>
          <p:cNvPr id="536" name="Shape 536"/>
          <p:cNvSpPr txBox="1"/>
          <p:nvPr/>
        </p:nvSpPr>
        <p:spPr>
          <a:xfrm>
            <a:off x="3317875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4111625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4899025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5691187" y="5775325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grpSp>
        <p:nvGrpSpPr>
          <p:cNvPr id="540" name="Shape 540"/>
          <p:cNvGrpSpPr/>
          <p:nvPr/>
        </p:nvGrpSpPr>
        <p:grpSpPr>
          <a:xfrm>
            <a:off x="2870200" y="3502025"/>
            <a:ext cx="1254125" cy="1243011"/>
            <a:chOff x="2870200" y="3502025"/>
            <a:chExt cx="1254125" cy="1243011"/>
          </a:xfrm>
        </p:grpSpPr>
        <p:cxnSp>
          <p:nvCxnSpPr>
            <p:cNvPr id="541" name="Shape 541"/>
            <p:cNvCxnSpPr/>
            <p:nvPr/>
          </p:nvCxnSpPr>
          <p:spPr>
            <a:xfrm>
              <a:off x="3008311" y="3502025"/>
              <a:ext cx="188912" cy="449262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542" name="Shape 542"/>
            <p:cNvGrpSpPr/>
            <p:nvPr/>
          </p:nvGrpSpPr>
          <p:grpSpPr>
            <a:xfrm>
              <a:off x="2870200" y="3502025"/>
              <a:ext cx="1254125" cy="1243011"/>
              <a:chOff x="2870200" y="3502025"/>
              <a:chExt cx="1254125" cy="1243011"/>
            </a:xfrm>
          </p:grpSpPr>
          <p:sp>
            <p:nvSpPr>
              <p:cNvPr id="543" name="Shape 543"/>
              <p:cNvSpPr txBox="1"/>
              <p:nvPr/>
            </p:nvSpPr>
            <p:spPr>
              <a:xfrm>
                <a:off x="2870200" y="3968750"/>
                <a:ext cx="1254125" cy="776286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4" name="Shape 544"/>
              <p:cNvCxnSpPr/>
              <p:nvPr/>
            </p:nvCxnSpPr>
            <p:spPr>
              <a:xfrm flipH="1">
                <a:off x="3197224" y="3502025"/>
                <a:ext cx="600075" cy="449262"/>
              </a:xfrm>
              <a:prstGeom prst="straightConnector1">
                <a:avLst/>
              </a:prstGeom>
              <a:noFill/>
              <a:ln cap="flat" cmpd="sng" w="1427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545" name="Shape 545"/>
              <p:cNvSpPr txBox="1"/>
              <p:nvPr/>
            </p:nvSpPr>
            <p:spPr>
              <a:xfrm>
                <a:off x="2913061" y="4006850"/>
                <a:ext cx="393700" cy="212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Total</a:t>
                </a:r>
              </a:p>
            </p:txBody>
          </p:sp>
          <p:sp>
            <p:nvSpPr>
              <p:cNvPr id="546" name="Shape 546"/>
              <p:cNvSpPr txBox="1"/>
              <p:nvPr/>
            </p:nvSpPr>
            <p:spPr>
              <a:xfrm>
                <a:off x="2913061" y="4235450"/>
                <a:ext cx="777875" cy="212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consumer</a:t>
                </a:r>
              </a:p>
            </p:txBody>
          </p:sp>
          <p:sp>
            <p:nvSpPr>
              <p:cNvPr id="547" name="Shape 547"/>
              <p:cNvSpPr txBox="1"/>
              <p:nvPr/>
            </p:nvSpPr>
            <p:spPr>
              <a:xfrm>
                <a:off x="2913061" y="4462462"/>
                <a:ext cx="1033462" cy="212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surplus ($40)</a:t>
                </a:r>
              </a:p>
            </p:txBody>
          </p:sp>
        </p:grpSp>
      </p:grpSp>
      <p:sp>
        <p:nvSpPr>
          <p:cNvPr id="548" name="Shape 548"/>
          <p:cNvSpPr txBox="1"/>
          <p:nvPr/>
        </p:nvSpPr>
        <p:spPr>
          <a:xfrm>
            <a:off x="5897562" y="5768975"/>
            <a:ext cx="9334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6192837" y="5997575"/>
            <a:ext cx="650874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Albums</a:t>
            </a:r>
          </a:p>
        </p:txBody>
      </p:sp>
      <p:grpSp>
        <p:nvGrpSpPr>
          <p:cNvPr id="550" name="Shape 550"/>
          <p:cNvGrpSpPr/>
          <p:nvPr/>
        </p:nvGrpSpPr>
        <p:grpSpPr>
          <a:xfrm>
            <a:off x="3300412" y="2552700"/>
            <a:ext cx="3640137" cy="311149"/>
            <a:chOff x="3300412" y="2552700"/>
            <a:chExt cx="3640137" cy="311149"/>
          </a:xfrm>
        </p:grpSpPr>
        <p:cxnSp>
          <p:nvCxnSpPr>
            <p:cNvPr id="551" name="Shape 551"/>
            <p:cNvCxnSpPr/>
            <p:nvPr/>
          </p:nvCxnSpPr>
          <p:spPr>
            <a:xfrm>
              <a:off x="3300412" y="2709861"/>
              <a:ext cx="1014411" cy="1587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552" name="Shape 552"/>
            <p:cNvSpPr txBox="1"/>
            <p:nvPr/>
          </p:nvSpPr>
          <p:spPr>
            <a:xfrm>
              <a:off x="4262437" y="2552700"/>
              <a:ext cx="2678112" cy="31114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 txBox="1"/>
            <p:nvPr/>
          </p:nvSpPr>
          <p:spPr>
            <a:xfrm>
              <a:off x="4310062" y="2597150"/>
              <a:ext cx="384174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John</a:t>
              </a: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4710112" y="2597150"/>
              <a:ext cx="39687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</a:p>
          </p:txBody>
        </p:sp>
        <p:sp>
          <p:nvSpPr>
            <p:cNvPr id="555" name="Shape 555"/>
            <p:cNvSpPr txBox="1"/>
            <p:nvPr/>
          </p:nvSpPr>
          <p:spPr>
            <a:xfrm>
              <a:off x="4749800" y="2597150"/>
              <a:ext cx="199866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 consumer surplus ($30)</a:t>
              </a:r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4089400" y="3208336"/>
            <a:ext cx="2506662" cy="571500"/>
            <a:chOff x="4089400" y="3208336"/>
            <a:chExt cx="2506662" cy="571500"/>
          </a:xfrm>
        </p:grpSpPr>
        <p:cxnSp>
          <p:nvCxnSpPr>
            <p:cNvPr id="557" name="Shape 557"/>
            <p:cNvCxnSpPr/>
            <p:nvPr/>
          </p:nvCxnSpPr>
          <p:spPr>
            <a:xfrm>
              <a:off x="4089400" y="3365500"/>
              <a:ext cx="1203324" cy="1587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558" name="Shape 558"/>
            <p:cNvSpPr txBox="1"/>
            <p:nvPr/>
          </p:nvSpPr>
          <p:spPr>
            <a:xfrm>
              <a:off x="5068887" y="3208336"/>
              <a:ext cx="1527175" cy="57150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 txBox="1"/>
            <p:nvPr/>
          </p:nvSpPr>
          <p:spPr>
            <a:xfrm>
              <a:off x="5110162" y="3259136"/>
              <a:ext cx="355600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Paul</a:t>
              </a:r>
            </a:p>
          </p:txBody>
        </p:sp>
        <p:sp>
          <p:nvSpPr>
            <p:cNvPr id="560" name="Shape 560"/>
            <p:cNvSpPr txBox="1"/>
            <p:nvPr/>
          </p:nvSpPr>
          <p:spPr>
            <a:xfrm>
              <a:off x="5475287" y="3259136"/>
              <a:ext cx="39687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</a:p>
          </p:txBody>
        </p:sp>
        <p:sp>
          <p:nvSpPr>
            <p:cNvPr id="561" name="Shape 561"/>
            <p:cNvSpPr txBox="1"/>
            <p:nvPr/>
          </p:nvSpPr>
          <p:spPr>
            <a:xfrm>
              <a:off x="5519737" y="3259136"/>
              <a:ext cx="915986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 consumer</a:t>
              </a:r>
            </a:p>
          </p:txBody>
        </p:sp>
        <p:sp>
          <p:nvSpPr>
            <p:cNvPr id="562" name="Shape 562"/>
            <p:cNvSpPr txBox="1"/>
            <p:nvPr/>
          </p:nvSpPr>
          <p:spPr>
            <a:xfrm>
              <a:off x="5110162" y="3487737"/>
              <a:ext cx="1033462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 ($10)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the Demand Curve to Measure Consumer Surplus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area below the demand curve and above the price measures the consumer surplus in the market.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How the Price Affects Consumer Surplus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F3F6F9"/>
          </a:solidFill>
          <a:ln cap="flat" cmpd="sng" w="2127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F2F4F8"/>
          </a:solidFill>
          <a:ln cap="flat" cmpd="sng" w="1936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F1F4F7"/>
          </a:solidFill>
          <a:ln cap="flat" cmpd="sng" w="1746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F0F2F5"/>
          </a:solidFill>
          <a:ln cap="flat" cmpd="sng" w="1555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E9EBF0"/>
          </a:solidFill>
          <a:ln cap="flat" cmpd="sng" w="587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919286" y="1631950"/>
            <a:ext cx="5014911" cy="4354511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843086" y="1533525"/>
            <a:ext cx="5013325" cy="435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Shape 583"/>
          <p:cNvGrpSpPr/>
          <p:nvPr/>
        </p:nvGrpSpPr>
        <p:grpSpPr>
          <a:xfrm>
            <a:off x="1843086" y="1962150"/>
            <a:ext cx="2070099" cy="1963736"/>
            <a:chOff x="1843086" y="1962150"/>
            <a:chExt cx="2070099" cy="1963736"/>
          </a:xfrm>
        </p:grpSpPr>
        <p:sp>
          <p:nvSpPr>
            <p:cNvPr id="584" name="Shape 584"/>
            <p:cNvSpPr/>
            <p:nvPr/>
          </p:nvSpPr>
          <p:spPr>
            <a:xfrm>
              <a:off x="1843086" y="1962150"/>
              <a:ext cx="2070099" cy="19637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9F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1957386" y="3227386"/>
              <a:ext cx="1058862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2098675" y="3486150"/>
              <a:ext cx="78104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</a:t>
              </a:r>
            </a:p>
          </p:txBody>
        </p:sp>
      </p:grpSp>
      <p:sp>
        <p:nvSpPr>
          <p:cNvPr id="587" name="Shape 587"/>
          <p:cNvSpPr/>
          <p:nvPr/>
        </p:nvSpPr>
        <p:spPr>
          <a:xfrm>
            <a:off x="1843086" y="1533525"/>
            <a:ext cx="4994274" cy="435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6015037" y="5962650"/>
            <a:ext cx="962024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2692400" y="1157287"/>
            <a:ext cx="3181349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Consumer Surplus at Price 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11825" y="1163637"/>
            <a:ext cx="244474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591" name="Shape 591"/>
          <p:cNvSpPr/>
          <p:nvPr/>
        </p:nvSpPr>
        <p:spPr>
          <a:xfrm>
            <a:off x="5861050" y="1298575"/>
            <a:ext cx="44450" cy="90486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85714" y="0"/>
                </a:lnTo>
                <a:lnTo>
                  <a:pt x="51428" y="16842"/>
                </a:lnTo>
                <a:lnTo>
                  <a:pt x="0" y="27368"/>
                </a:lnTo>
                <a:lnTo>
                  <a:pt x="0" y="52631"/>
                </a:lnTo>
                <a:lnTo>
                  <a:pt x="68571" y="35789"/>
                </a:lnTo>
                <a:lnTo>
                  <a:pt x="68571" y="119999"/>
                </a:lnTo>
                <a:lnTo>
                  <a:pt x="119999" y="119999"/>
                </a:lnTo>
                <a:lnTo>
                  <a:pt x="119999" y="8421"/>
                </a:lnTo>
                <a:lnTo>
                  <a:pt x="119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1247775" y="1550987"/>
            <a:ext cx="6127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635125" y="5969000"/>
            <a:ext cx="212724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594" name="Shape 594"/>
          <p:cNvGrpSpPr/>
          <p:nvPr/>
        </p:nvGrpSpPr>
        <p:grpSpPr>
          <a:xfrm>
            <a:off x="1843086" y="1981200"/>
            <a:ext cx="4559300" cy="3908424"/>
            <a:chOff x="1843086" y="1981200"/>
            <a:chExt cx="4559300" cy="3908424"/>
          </a:xfrm>
        </p:grpSpPr>
        <p:cxnSp>
          <p:nvCxnSpPr>
            <p:cNvPr id="595" name="Shape 595"/>
            <p:cNvCxnSpPr/>
            <p:nvPr/>
          </p:nvCxnSpPr>
          <p:spPr>
            <a:xfrm>
              <a:off x="1843086" y="1981200"/>
              <a:ext cx="4181475" cy="3908424"/>
            </a:xfrm>
            <a:prstGeom prst="straightConnector1">
              <a:avLst/>
            </a:prstGeom>
            <a:noFill/>
            <a:ln cap="flat" cmpd="sng" w="5872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596" name="Shape 596"/>
            <p:cNvSpPr txBox="1"/>
            <p:nvPr/>
          </p:nvSpPr>
          <p:spPr>
            <a:xfrm>
              <a:off x="5524500" y="5033962"/>
              <a:ext cx="877887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1525587" y="3833812"/>
            <a:ext cx="2513012" cy="2379662"/>
            <a:chOff x="1525587" y="3833812"/>
            <a:chExt cx="2513012" cy="2379662"/>
          </a:xfrm>
        </p:grpSpPr>
        <p:sp>
          <p:nvSpPr>
            <p:cNvPr id="598" name="Shape 598"/>
            <p:cNvSpPr/>
            <p:nvPr/>
          </p:nvSpPr>
          <p:spPr>
            <a:xfrm>
              <a:off x="1843086" y="3925887"/>
              <a:ext cx="2070099" cy="19637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1525587" y="3833812"/>
              <a:ext cx="2127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3802062" y="5969000"/>
              <a:ext cx="2365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1784350" y="3867150"/>
            <a:ext cx="404811" cy="387349"/>
            <a:chOff x="1784350" y="3867150"/>
            <a:chExt cx="404811" cy="387349"/>
          </a:xfrm>
        </p:grpSpPr>
        <p:sp>
          <p:nvSpPr>
            <p:cNvPr id="602" name="Shape 602"/>
            <p:cNvSpPr txBox="1"/>
            <p:nvPr/>
          </p:nvSpPr>
          <p:spPr>
            <a:xfrm>
              <a:off x="1951036" y="3963987"/>
              <a:ext cx="23812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1784350" y="3867150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1784350" y="1757361"/>
            <a:ext cx="392111" cy="290512"/>
            <a:chOff x="1784350" y="1757361"/>
            <a:chExt cx="392111" cy="290512"/>
          </a:xfrm>
        </p:grpSpPr>
        <p:sp>
          <p:nvSpPr>
            <p:cNvPr id="605" name="Shape 605"/>
            <p:cNvSpPr txBox="1"/>
            <p:nvPr/>
          </p:nvSpPr>
          <p:spPr>
            <a:xfrm>
              <a:off x="1938336" y="1757361"/>
              <a:ext cx="23812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1784350" y="1903411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3705225" y="3867150"/>
            <a:ext cx="287337" cy="387349"/>
            <a:chOff x="3705225" y="3867150"/>
            <a:chExt cx="287337" cy="387349"/>
          </a:xfrm>
        </p:grpSpPr>
        <p:sp>
          <p:nvSpPr>
            <p:cNvPr id="608" name="Shape 608"/>
            <p:cNvSpPr txBox="1"/>
            <p:nvPr/>
          </p:nvSpPr>
          <p:spPr>
            <a:xfrm>
              <a:off x="3705225" y="3963987"/>
              <a:ext cx="25082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3856037" y="3867150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How the Price Affects Consumer Surplus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F3F6F9"/>
          </a:solidFill>
          <a:ln cap="flat" cmpd="sng" w="2127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F2F4F8"/>
          </a:solidFill>
          <a:ln cap="flat" cmpd="sng" w="1936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F1F4F7"/>
          </a:solidFill>
          <a:ln cap="flat" cmpd="sng" w="1746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F0F2F5"/>
          </a:solidFill>
          <a:ln cap="flat" cmpd="sng" w="1555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EBEEF2"/>
          </a:solidFill>
          <a:ln cap="flat" cmpd="sng" w="96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EAECF1"/>
          </a:solidFill>
          <a:ln cap="flat" cmpd="sng" w="777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E9EBF0"/>
          </a:solidFill>
          <a:ln cap="flat" cmpd="sng" w="587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2346325" y="1728786"/>
            <a:ext cx="4994274" cy="4354511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2270125" y="1631950"/>
            <a:ext cx="4973636" cy="4354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2249486" y="3944937"/>
            <a:ext cx="2071686" cy="952499"/>
          </a:xfrm>
          <a:prstGeom prst="rect">
            <a:avLst/>
          </a:prstGeom>
          <a:solidFill>
            <a:srgbClr val="B4D9F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4321175" y="3944937"/>
            <a:ext cx="987425" cy="952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099D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2270125" y="1981200"/>
            <a:ext cx="2051050" cy="1963736"/>
            <a:chOff x="2270125" y="1981200"/>
            <a:chExt cx="2051050" cy="1963736"/>
          </a:xfrm>
        </p:grpSpPr>
        <p:sp>
          <p:nvSpPr>
            <p:cNvPr id="630" name="Shape 630"/>
            <p:cNvSpPr/>
            <p:nvPr/>
          </p:nvSpPr>
          <p:spPr>
            <a:xfrm>
              <a:off x="2270125" y="1981200"/>
              <a:ext cx="2051050" cy="19637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2616200" y="2995611"/>
              <a:ext cx="47307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403475" y="3254375"/>
              <a:ext cx="89217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</a:p>
          </p:txBody>
        </p:sp>
        <p:sp>
          <p:nvSpPr>
            <p:cNvPr id="633" name="Shape 633"/>
            <p:cNvSpPr txBox="1"/>
            <p:nvPr/>
          </p:nvSpPr>
          <p:spPr>
            <a:xfrm>
              <a:off x="2525711" y="3511550"/>
              <a:ext cx="6540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</a:t>
              </a:r>
            </a:p>
          </p:txBody>
        </p:sp>
      </p:grpSp>
      <p:sp>
        <p:nvSpPr>
          <p:cNvPr id="634" name="Shape 634"/>
          <p:cNvSpPr/>
          <p:nvPr/>
        </p:nvSpPr>
        <p:spPr>
          <a:xfrm>
            <a:off x="2270125" y="1631950"/>
            <a:ext cx="4973636" cy="43545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6429375" y="6053137"/>
            <a:ext cx="8254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125786" y="1195387"/>
            <a:ext cx="298291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Consumer Surplus at Price 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6157912" y="1201737"/>
            <a:ext cx="1349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638" name="Shape 638"/>
          <p:cNvSpPr/>
          <p:nvPr/>
        </p:nvSpPr>
        <p:spPr>
          <a:xfrm>
            <a:off x="6299200" y="1331912"/>
            <a:ext cx="71436" cy="90486"/>
          </a:xfrm>
          <a:custGeom>
            <a:pathLst>
              <a:path extrusionOk="0" h="120000" w="120000">
                <a:moveTo>
                  <a:pt x="45333" y="101052"/>
                </a:moveTo>
                <a:lnTo>
                  <a:pt x="56000" y="92631"/>
                </a:lnTo>
                <a:lnTo>
                  <a:pt x="77333" y="84210"/>
                </a:lnTo>
                <a:lnTo>
                  <a:pt x="98666" y="67368"/>
                </a:lnTo>
                <a:lnTo>
                  <a:pt x="109333" y="50526"/>
                </a:lnTo>
                <a:lnTo>
                  <a:pt x="120000" y="33684"/>
                </a:lnTo>
                <a:lnTo>
                  <a:pt x="109333" y="16842"/>
                </a:lnTo>
                <a:lnTo>
                  <a:pt x="98666" y="8421"/>
                </a:lnTo>
                <a:lnTo>
                  <a:pt x="88000" y="0"/>
                </a:lnTo>
                <a:lnTo>
                  <a:pt x="56000" y="0"/>
                </a:lnTo>
                <a:lnTo>
                  <a:pt x="24000" y="8421"/>
                </a:lnTo>
                <a:lnTo>
                  <a:pt x="10666" y="16842"/>
                </a:lnTo>
                <a:lnTo>
                  <a:pt x="0" y="33684"/>
                </a:lnTo>
                <a:lnTo>
                  <a:pt x="34666" y="42105"/>
                </a:lnTo>
                <a:lnTo>
                  <a:pt x="45333" y="25263"/>
                </a:lnTo>
                <a:lnTo>
                  <a:pt x="56000" y="16842"/>
                </a:lnTo>
                <a:lnTo>
                  <a:pt x="77333" y="25263"/>
                </a:lnTo>
                <a:lnTo>
                  <a:pt x="77333" y="33684"/>
                </a:lnTo>
                <a:lnTo>
                  <a:pt x="77333" y="50526"/>
                </a:lnTo>
                <a:lnTo>
                  <a:pt x="45333" y="67368"/>
                </a:lnTo>
                <a:lnTo>
                  <a:pt x="10666" y="101052"/>
                </a:lnTo>
                <a:lnTo>
                  <a:pt x="0" y="119999"/>
                </a:lnTo>
                <a:lnTo>
                  <a:pt x="120000" y="119999"/>
                </a:lnTo>
                <a:lnTo>
                  <a:pt x="120000" y="101052"/>
                </a:lnTo>
                <a:lnTo>
                  <a:pt x="56000" y="101052"/>
                </a:lnTo>
                <a:lnTo>
                  <a:pt x="45333" y="101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666875" y="1563687"/>
            <a:ext cx="4968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2060575" y="6059487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641" name="Shape 641"/>
          <p:cNvGrpSpPr/>
          <p:nvPr/>
        </p:nvGrpSpPr>
        <p:grpSpPr>
          <a:xfrm>
            <a:off x="2270125" y="1981200"/>
            <a:ext cx="4448174" cy="4005261"/>
            <a:chOff x="2270125" y="1981200"/>
            <a:chExt cx="4448174" cy="4005261"/>
          </a:xfrm>
        </p:grpSpPr>
        <p:cxnSp>
          <p:nvCxnSpPr>
            <p:cNvPr id="642" name="Shape 642"/>
            <p:cNvCxnSpPr/>
            <p:nvPr/>
          </p:nvCxnSpPr>
          <p:spPr>
            <a:xfrm>
              <a:off x="2270125" y="1981200"/>
              <a:ext cx="4179886" cy="4005261"/>
            </a:xfrm>
            <a:prstGeom prst="straightConnector1">
              <a:avLst/>
            </a:prstGeom>
            <a:noFill/>
            <a:ln cap="flat" cmpd="sng" w="5872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643" name="Shape 643"/>
            <p:cNvSpPr txBox="1"/>
            <p:nvPr/>
          </p:nvSpPr>
          <p:spPr>
            <a:xfrm>
              <a:off x="5951537" y="5214937"/>
              <a:ext cx="766762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2211386" y="1770061"/>
            <a:ext cx="2351088" cy="2451100"/>
            <a:chOff x="2211386" y="1770061"/>
            <a:chExt cx="2351088" cy="2451100"/>
          </a:xfrm>
        </p:grpSpPr>
        <p:grpSp>
          <p:nvGrpSpPr>
            <p:cNvPr id="645" name="Shape 645"/>
            <p:cNvGrpSpPr/>
            <p:nvPr/>
          </p:nvGrpSpPr>
          <p:grpSpPr>
            <a:xfrm>
              <a:off x="2211386" y="1770061"/>
              <a:ext cx="287336" cy="288924"/>
              <a:chOff x="2211386" y="1770061"/>
              <a:chExt cx="287336" cy="288924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2211386" y="1922461"/>
                <a:ext cx="136524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Shape 647"/>
              <p:cNvSpPr txBox="1"/>
              <p:nvPr/>
            </p:nvSpPr>
            <p:spPr>
              <a:xfrm>
                <a:off x="2363786" y="1770061"/>
                <a:ext cx="134936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  <p:grpSp>
          <p:nvGrpSpPr>
            <p:cNvPr id="648" name="Shape 648"/>
            <p:cNvGrpSpPr/>
            <p:nvPr/>
          </p:nvGrpSpPr>
          <p:grpSpPr>
            <a:xfrm>
              <a:off x="2211386" y="3867150"/>
              <a:ext cx="300036" cy="354012"/>
              <a:chOff x="2211386" y="3867150"/>
              <a:chExt cx="300036" cy="354012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2211386" y="3867150"/>
                <a:ext cx="136524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Shape 650"/>
              <p:cNvSpPr txBox="1"/>
              <p:nvPr/>
            </p:nvSpPr>
            <p:spPr>
              <a:xfrm>
                <a:off x="2376486" y="3976687"/>
                <a:ext cx="134936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651" name="Shape 651"/>
            <p:cNvGrpSpPr/>
            <p:nvPr/>
          </p:nvGrpSpPr>
          <p:grpSpPr>
            <a:xfrm>
              <a:off x="4264025" y="3730625"/>
              <a:ext cx="298450" cy="273049"/>
              <a:chOff x="4264025" y="3730625"/>
              <a:chExt cx="298450" cy="273049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4264025" y="3867150"/>
                <a:ext cx="136524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Shape 653"/>
              <p:cNvSpPr txBox="1"/>
              <p:nvPr/>
            </p:nvSpPr>
            <p:spPr>
              <a:xfrm>
                <a:off x="4416425" y="3730625"/>
                <a:ext cx="146050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</p:grpSp>
      </p:grpSp>
      <p:grpSp>
        <p:nvGrpSpPr>
          <p:cNvPr id="654" name="Shape 654"/>
          <p:cNvGrpSpPr/>
          <p:nvPr/>
        </p:nvGrpSpPr>
        <p:grpSpPr>
          <a:xfrm>
            <a:off x="2211386" y="4686300"/>
            <a:ext cx="3322638" cy="495299"/>
            <a:chOff x="2211386" y="4686300"/>
            <a:chExt cx="3322638" cy="495299"/>
          </a:xfrm>
        </p:grpSpPr>
        <p:grpSp>
          <p:nvGrpSpPr>
            <p:cNvPr id="655" name="Shape 655"/>
            <p:cNvGrpSpPr/>
            <p:nvPr/>
          </p:nvGrpSpPr>
          <p:grpSpPr>
            <a:xfrm>
              <a:off x="2211386" y="4838700"/>
              <a:ext cx="304800" cy="342899"/>
              <a:chOff x="2211386" y="4838700"/>
              <a:chExt cx="304800" cy="342899"/>
            </a:xfrm>
          </p:grpSpPr>
          <p:sp>
            <p:nvSpPr>
              <p:cNvPr id="656" name="Shape 656"/>
              <p:cNvSpPr/>
              <p:nvPr/>
            </p:nvSpPr>
            <p:spPr>
              <a:xfrm>
                <a:off x="2211386" y="4838700"/>
                <a:ext cx="136524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Shape 657"/>
              <p:cNvSpPr txBox="1"/>
              <p:nvPr/>
            </p:nvSpPr>
            <p:spPr>
              <a:xfrm>
                <a:off x="2370136" y="4937125"/>
                <a:ext cx="146050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</p:grpSp>
        <p:grpSp>
          <p:nvGrpSpPr>
            <p:cNvPr id="658" name="Shape 658"/>
            <p:cNvGrpSpPr/>
            <p:nvPr/>
          </p:nvGrpSpPr>
          <p:grpSpPr>
            <a:xfrm>
              <a:off x="4264025" y="4838700"/>
              <a:ext cx="266699" cy="342899"/>
              <a:chOff x="4264025" y="4838700"/>
              <a:chExt cx="266699" cy="342899"/>
            </a:xfrm>
          </p:grpSpPr>
          <p:sp>
            <p:nvSpPr>
              <p:cNvPr id="659" name="Shape 659"/>
              <p:cNvSpPr/>
              <p:nvPr/>
            </p:nvSpPr>
            <p:spPr>
              <a:xfrm>
                <a:off x="4264025" y="4838700"/>
                <a:ext cx="136524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Shape 660"/>
              <p:cNvSpPr txBox="1"/>
              <p:nvPr/>
            </p:nvSpPr>
            <p:spPr>
              <a:xfrm>
                <a:off x="4395787" y="4937125"/>
                <a:ext cx="134936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</a:p>
            </p:txBody>
          </p:sp>
        </p:grpSp>
        <p:grpSp>
          <p:nvGrpSpPr>
            <p:cNvPr id="661" name="Shape 661"/>
            <p:cNvGrpSpPr/>
            <p:nvPr/>
          </p:nvGrpSpPr>
          <p:grpSpPr>
            <a:xfrm>
              <a:off x="5249862" y="4686300"/>
              <a:ext cx="284162" cy="288924"/>
              <a:chOff x="5249862" y="4686300"/>
              <a:chExt cx="284162" cy="288924"/>
            </a:xfrm>
          </p:grpSpPr>
          <p:sp>
            <p:nvSpPr>
              <p:cNvPr id="662" name="Shape 662"/>
              <p:cNvSpPr/>
              <p:nvPr/>
            </p:nvSpPr>
            <p:spPr>
              <a:xfrm>
                <a:off x="5249862" y="4838700"/>
                <a:ext cx="136524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Shape 663"/>
              <p:cNvSpPr txBox="1"/>
              <p:nvPr/>
            </p:nvSpPr>
            <p:spPr>
              <a:xfrm>
                <a:off x="5410200" y="4686300"/>
                <a:ext cx="123824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</a:p>
            </p:txBody>
          </p:sp>
        </p:grpSp>
      </p:grpSp>
      <p:grpSp>
        <p:nvGrpSpPr>
          <p:cNvPr id="664" name="Shape 664"/>
          <p:cNvGrpSpPr/>
          <p:nvPr/>
        </p:nvGrpSpPr>
        <p:grpSpPr>
          <a:xfrm>
            <a:off x="1951036" y="3840162"/>
            <a:ext cx="2489200" cy="2463799"/>
            <a:chOff x="1951036" y="3840162"/>
            <a:chExt cx="2489200" cy="2463799"/>
          </a:xfrm>
        </p:grpSpPr>
        <p:sp>
          <p:nvSpPr>
            <p:cNvPr id="665" name="Shape 665"/>
            <p:cNvSpPr/>
            <p:nvPr/>
          </p:nvSpPr>
          <p:spPr>
            <a:xfrm>
              <a:off x="2270125" y="3944937"/>
              <a:ext cx="2051050" cy="20415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 txBox="1"/>
            <p:nvPr/>
          </p:nvSpPr>
          <p:spPr>
            <a:xfrm>
              <a:off x="1951036" y="3840162"/>
              <a:ext cx="2127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667" name="Shape 667"/>
            <p:cNvSpPr txBox="1"/>
            <p:nvPr/>
          </p:nvSpPr>
          <p:spPr>
            <a:xfrm>
              <a:off x="4203700" y="6059487"/>
              <a:ext cx="2365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951036" y="4808537"/>
            <a:ext cx="3481387" cy="1495424"/>
            <a:chOff x="1951036" y="4808537"/>
            <a:chExt cx="3481387" cy="1495424"/>
          </a:xfrm>
        </p:grpSpPr>
        <p:sp>
          <p:nvSpPr>
            <p:cNvPr id="669" name="Shape 669"/>
            <p:cNvSpPr/>
            <p:nvPr/>
          </p:nvSpPr>
          <p:spPr>
            <a:xfrm>
              <a:off x="2270125" y="4897437"/>
              <a:ext cx="3038475" cy="1089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 txBox="1"/>
            <p:nvPr/>
          </p:nvSpPr>
          <p:spPr>
            <a:xfrm>
              <a:off x="1951036" y="4808537"/>
              <a:ext cx="2127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5195887" y="6059487"/>
              <a:ext cx="2365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4630737" y="3673475"/>
            <a:ext cx="2478087" cy="854075"/>
            <a:chOff x="4630737" y="3673475"/>
            <a:chExt cx="2478087" cy="854075"/>
          </a:xfrm>
        </p:grpSpPr>
        <p:cxnSp>
          <p:nvCxnSpPr>
            <p:cNvPr id="673" name="Shape 673"/>
            <p:cNvCxnSpPr/>
            <p:nvPr/>
          </p:nvCxnSpPr>
          <p:spPr>
            <a:xfrm flipH="1" rot="10800000">
              <a:off x="4630737" y="3848100"/>
              <a:ext cx="677861" cy="67944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674" name="Shape 674"/>
            <p:cNvSpPr txBox="1"/>
            <p:nvPr/>
          </p:nvSpPr>
          <p:spPr>
            <a:xfrm>
              <a:off x="5270500" y="3673475"/>
              <a:ext cx="1838325" cy="620711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 txBox="1"/>
            <p:nvPr/>
          </p:nvSpPr>
          <p:spPr>
            <a:xfrm>
              <a:off x="5370512" y="3732212"/>
              <a:ext cx="16478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Consumer surplus</a:t>
              </a:r>
            </a:p>
          </p:txBody>
        </p:sp>
        <p:sp>
          <p:nvSpPr>
            <p:cNvPr id="676" name="Shape 676"/>
            <p:cNvSpPr txBox="1"/>
            <p:nvPr/>
          </p:nvSpPr>
          <p:spPr>
            <a:xfrm>
              <a:off x="5370512" y="3989387"/>
              <a:ext cx="16494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new consumers</a:t>
              </a:r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2346325" y="4760912"/>
            <a:ext cx="1936749" cy="1162049"/>
            <a:chOff x="2346325" y="4760912"/>
            <a:chExt cx="1936749" cy="1162049"/>
          </a:xfrm>
        </p:grpSpPr>
        <p:cxnSp>
          <p:nvCxnSpPr>
            <p:cNvPr id="678" name="Shape 678"/>
            <p:cNvCxnSpPr/>
            <p:nvPr/>
          </p:nvCxnSpPr>
          <p:spPr>
            <a:xfrm flipH="1">
              <a:off x="3179762" y="4760912"/>
              <a:ext cx="77787" cy="369886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2346325" y="5130800"/>
              <a:ext cx="1936749" cy="777875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397125" y="5162550"/>
              <a:ext cx="18383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Additional consumer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2397125" y="5421312"/>
              <a:ext cx="1455737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 to initial 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2397125" y="5678487"/>
              <a:ext cx="99377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consumers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Does Consumer Surplus Measure?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surplus, the amount that buyers are willing to pay for a good minus the amount they actually pay for it, measures the benefit that buyers receive from a good as the buyers themselves perceive it.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 SURPLUS</a:t>
            </a:r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460375" y="2173286"/>
            <a:ext cx="8218487" cy="379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 surplus</a:t>
            </a:r>
            <a:r>
              <a:rPr b="0" i="1" lang="en-US" sz="3200" u="none" cap="none" strike="noStrike">
                <a:solidFill>
                  <a:srgbClr val="25A9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amount a seller is paid for a good minus the seller’s </a:t>
            </a: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measures the benefit to sellers participating in a market.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2: The Costs of Four Possible Sellers</a:t>
            </a:r>
          </a:p>
        </p:txBody>
      </p:sp>
      <p:sp>
        <p:nvSpPr>
          <p:cNvPr id="700" name="Shape 700"/>
          <p:cNvSpPr/>
          <p:nvPr/>
        </p:nvSpPr>
        <p:spPr>
          <a:xfrm>
            <a:off x="1778000" y="1898650"/>
            <a:ext cx="5311774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19Picture 5419412" id="701" name="Shape 7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1892300"/>
            <a:ext cx="5308599" cy="3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Consumers, Producers and the Efficiency of Markets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908175"/>
            <a:ext cx="8229600" cy="421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Revisiting the Market Equilibrium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equilibrium price and quantity maximize the total welfare of buyers and sellers?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equilibrium reflects the way markets allocate scarce resources.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the market allocation is desirable can be addressed by welfare economics.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the Supply Curve to Measure Producer Surplus</a:t>
            </a: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as consumer surplus is related to the demand curve, producer surplus is closely related to the supply curve.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Supply Schedule and the Supply Curve</a:t>
            </a:r>
          </a:p>
        </p:txBody>
      </p:sp>
      <p:pic>
        <p:nvPicPr>
          <p:cNvPr descr="S21Picture 8465392" id="713" name="Shape 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079500"/>
            <a:ext cx="8166099" cy="48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22Picture 2234250" id="718" name="Shape 7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46200"/>
            <a:ext cx="7315200" cy="52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 The Supply Schedule and the Supply Curve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the Supply Curve to Measure Producer Surplus</a:t>
            </a:r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area below the price and above the supply curve measures the producer surplus in a market.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Measuring Producer Surplus with the Supply Curve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F3F6F9"/>
          </a:solidFill>
          <a:ln cap="flat" cmpd="sng" w="2111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F2F4F8"/>
          </a:solidFill>
          <a:ln cap="flat" cmpd="sng" w="1920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F1F4F7"/>
          </a:solidFill>
          <a:ln cap="flat" cmpd="sng" w="1730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F0F2F5"/>
          </a:solidFill>
          <a:ln cap="flat" cmpd="sng" w="1539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EBEEF2"/>
          </a:solidFill>
          <a:ln cap="flat" cmpd="sng" w="96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EAECF1"/>
          </a:solidFill>
          <a:ln cap="flat" cmpd="sng" w="762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E9EBF0"/>
          </a:solidFill>
          <a:ln cap="flat" cmpd="sng" w="571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2276475" y="1612900"/>
            <a:ext cx="4616450" cy="4311649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2200275" y="1535112"/>
            <a:ext cx="4616450" cy="431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2200275" y="3844925"/>
            <a:ext cx="884236" cy="307974"/>
          </a:xfrm>
          <a:prstGeom prst="rect">
            <a:avLst/>
          </a:prstGeom>
          <a:solidFill>
            <a:srgbClr val="E2CFE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Shape 744"/>
          <p:cNvCxnSpPr/>
          <p:nvPr/>
        </p:nvCxnSpPr>
        <p:spPr>
          <a:xfrm flipH="1">
            <a:off x="2200274" y="3844925"/>
            <a:ext cx="153987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45" name="Shape 745"/>
          <p:cNvCxnSpPr/>
          <p:nvPr/>
        </p:nvCxnSpPr>
        <p:spPr>
          <a:xfrm flipH="1">
            <a:off x="2200274" y="3152775"/>
            <a:ext cx="153987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46" name="Shape 746"/>
          <p:cNvCxnSpPr/>
          <p:nvPr/>
        </p:nvCxnSpPr>
        <p:spPr>
          <a:xfrm flipH="1">
            <a:off x="2200274" y="2806700"/>
            <a:ext cx="153987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47" name="Shape 747"/>
          <p:cNvCxnSpPr/>
          <p:nvPr/>
        </p:nvCxnSpPr>
        <p:spPr>
          <a:xfrm flipH="1">
            <a:off x="2200274" y="4171950"/>
            <a:ext cx="153987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48" name="Shape 748"/>
          <p:cNvCxnSpPr/>
          <p:nvPr/>
        </p:nvCxnSpPr>
        <p:spPr>
          <a:xfrm>
            <a:off x="3084511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49" name="Shape 749"/>
          <p:cNvCxnSpPr/>
          <p:nvPr/>
        </p:nvCxnSpPr>
        <p:spPr>
          <a:xfrm>
            <a:off x="3970337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0" name="Shape 750"/>
          <p:cNvCxnSpPr/>
          <p:nvPr/>
        </p:nvCxnSpPr>
        <p:spPr>
          <a:xfrm>
            <a:off x="4854575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1" name="Shape 751"/>
          <p:cNvCxnSpPr/>
          <p:nvPr/>
        </p:nvCxnSpPr>
        <p:spPr>
          <a:xfrm>
            <a:off x="5738812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752" name="Shape 752"/>
          <p:cNvCxnSpPr/>
          <p:nvPr/>
        </p:nvCxnSpPr>
        <p:spPr>
          <a:xfrm>
            <a:off x="2200275" y="3844925"/>
            <a:ext cx="903286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53" name="Shape 753"/>
          <p:cNvSpPr/>
          <p:nvPr/>
        </p:nvSpPr>
        <p:spPr>
          <a:xfrm>
            <a:off x="2200275" y="1535112"/>
            <a:ext cx="4616450" cy="4311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5716587" y="6137275"/>
            <a:ext cx="1231899" cy="30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5264150" y="6392862"/>
            <a:ext cx="1722437" cy="30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Houses Painted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352550" y="1495425"/>
            <a:ext cx="900111" cy="30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1474787" y="1749425"/>
            <a:ext cx="765175" cy="30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1295400" y="2005011"/>
            <a:ext cx="944561" cy="30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Painting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1760536" y="4041775"/>
            <a:ext cx="458786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1760536" y="3040061"/>
            <a:ext cx="458786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1646236" y="2708275"/>
            <a:ext cx="581024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$900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984375" y="5891212"/>
            <a:ext cx="217487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1760536" y="3709987"/>
            <a:ext cx="458786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3024186" y="5891212"/>
            <a:ext cx="217487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3911600" y="5891212"/>
            <a:ext cx="217487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4791075" y="5891212"/>
            <a:ext cx="217487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678487" y="5891212"/>
            <a:ext cx="217487" cy="29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3744912" y="1041400"/>
            <a:ext cx="1684336" cy="30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Price = $600</a:t>
            </a:r>
          </a:p>
        </p:txBody>
      </p:sp>
      <p:grpSp>
        <p:nvGrpSpPr>
          <p:cNvPr id="769" name="Shape 769"/>
          <p:cNvGrpSpPr/>
          <p:nvPr/>
        </p:nvGrpSpPr>
        <p:grpSpPr>
          <a:xfrm>
            <a:off x="2219325" y="1911350"/>
            <a:ext cx="4313237" cy="3935411"/>
            <a:chOff x="2219325" y="1911350"/>
            <a:chExt cx="4313237" cy="3935411"/>
          </a:xfrm>
        </p:grpSpPr>
        <p:sp>
          <p:nvSpPr>
            <p:cNvPr id="770" name="Shape 770"/>
            <p:cNvSpPr/>
            <p:nvPr/>
          </p:nvSpPr>
          <p:spPr>
            <a:xfrm>
              <a:off x="2219325" y="1958975"/>
              <a:ext cx="3519487" cy="388778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68305"/>
                  </a:lnTo>
                  <a:lnTo>
                    <a:pt x="29499" y="68305"/>
                  </a:lnTo>
                  <a:lnTo>
                    <a:pt x="29499" y="58211"/>
                  </a:lnTo>
                  <a:lnTo>
                    <a:pt x="59702" y="58211"/>
                  </a:lnTo>
                  <a:lnTo>
                    <a:pt x="59702" y="37435"/>
                  </a:lnTo>
                  <a:lnTo>
                    <a:pt x="89851" y="37435"/>
                  </a:lnTo>
                  <a:lnTo>
                    <a:pt x="89851" y="26165"/>
                  </a:lnTo>
                  <a:lnTo>
                    <a:pt x="120000" y="26165"/>
                  </a:lnTo>
                  <a:lnTo>
                    <a:pt x="120000" y="0"/>
                  </a:lnTo>
                </a:path>
              </a:pathLst>
            </a:custGeom>
            <a:noFill/>
            <a:ln cap="flat" cmpd="sng" w="57150">
              <a:solidFill>
                <a:srgbClr val="5F161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 txBox="1"/>
            <p:nvPr/>
          </p:nvSpPr>
          <p:spPr>
            <a:xfrm>
              <a:off x="5786437" y="1911350"/>
              <a:ext cx="746125" cy="293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2873375" y="3941762"/>
            <a:ext cx="2760662" cy="909637"/>
            <a:chOff x="2873375" y="3941762"/>
            <a:chExt cx="2760662" cy="909637"/>
          </a:xfrm>
        </p:grpSpPr>
        <p:cxnSp>
          <p:nvCxnSpPr>
            <p:cNvPr id="773" name="Shape 773"/>
            <p:cNvCxnSpPr/>
            <p:nvPr/>
          </p:nvCxnSpPr>
          <p:spPr>
            <a:xfrm>
              <a:off x="2873375" y="3941762"/>
              <a:ext cx="750887" cy="481011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774" name="Shape 774"/>
            <p:cNvGrpSpPr/>
            <p:nvPr/>
          </p:nvGrpSpPr>
          <p:grpSpPr>
            <a:xfrm>
              <a:off x="3565525" y="4249737"/>
              <a:ext cx="2068512" cy="601662"/>
              <a:chOff x="3565525" y="4249737"/>
              <a:chExt cx="2068512" cy="601662"/>
            </a:xfrm>
          </p:grpSpPr>
          <p:sp>
            <p:nvSpPr>
              <p:cNvPr id="775" name="Shape 775"/>
              <p:cNvSpPr txBox="1"/>
              <p:nvPr/>
            </p:nvSpPr>
            <p:spPr>
              <a:xfrm>
                <a:off x="3565525" y="4249737"/>
                <a:ext cx="2019299" cy="5969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Shape 776"/>
              <p:cNvSpPr txBox="1"/>
              <p:nvPr/>
            </p:nvSpPr>
            <p:spPr>
              <a:xfrm>
                <a:off x="3643312" y="4302125"/>
                <a:ext cx="969961" cy="293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Grandma</a:t>
                </a:r>
              </a:p>
            </p:txBody>
          </p:sp>
          <p:sp>
            <p:nvSpPr>
              <p:cNvPr id="777" name="Shape 777"/>
              <p:cNvSpPr txBox="1"/>
              <p:nvPr/>
            </p:nvSpPr>
            <p:spPr>
              <a:xfrm>
                <a:off x="4491037" y="4302125"/>
                <a:ext cx="146050" cy="293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’</a:t>
                </a:r>
              </a:p>
            </p:txBody>
          </p:sp>
          <p:sp>
            <p:nvSpPr>
              <p:cNvPr id="778" name="Shape 778"/>
              <p:cNvSpPr txBox="1"/>
              <p:nvPr/>
            </p:nvSpPr>
            <p:spPr>
              <a:xfrm>
                <a:off x="4543425" y="4302125"/>
                <a:ext cx="1090612" cy="293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 producer</a:t>
                </a:r>
              </a:p>
            </p:txBody>
          </p:sp>
          <p:sp>
            <p:nvSpPr>
              <p:cNvPr id="779" name="Shape 779"/>
              <p:cNvSpPr txBox="1"/>
              <p:nvPr/>
            </p:nvSpPr>
            <p:spPr>
              <a:xfrm>
                <a:off x="3643312" y="4557712"/>
                <a:ext cx="1466850" cy="293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surplus ($100)</a:t>
                </a: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Measuring Producer Surplus with the Supply Curve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F3F6F9"/>
          </a:solidFill>
          <a:ln cap="flat" cmpd="sng" w="2111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F2F4F8"/>
          </a:solidFill>
          <a:ln cap="flat" cmpd="sng" w="1920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F1F4F7"/>
          </a:solidFill>
          <a:ln cap="flat" cmpd="sng" w="1730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F0F2F5"/>
          </a:solidFill>
          <a:ln cap="flat" cmpd="sng" w="1539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EBEEF2"/>
          </a:solidFill>
          <a:ln cap="flat" cmpd="sng" w="96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EAECF1"/>
          </a:solidFill>
          <a:ln cap="flat" cmpd="sng" w="762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E9EBF0"/>
          </a:solidFill>
          <a:ln cap="flat" cmpd="sng" w="571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2624136" y="1612900"/>
            <a:ext cx="4616450" cy="4311649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2528886" y="1535112"/>
            <a:ext cx="4614861" cy="431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 txBox="1"/>
          <p:nvPr/>
        </p:nvSpPr>
        <p:spPr>
          <a:xfrm>
            <a:off x="2528886" y="3171825"/>
            <a:ext cx="884236" cy="981074"/>
          </a:xfrm>
          <a:prstGeom prst="rect">
            <a:avLst/>
          </a:prstGeom>
          <a:solidFill>
            <a:srgbClr val="E2CFE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3413125" y="3179761"/>
            <a:ext cx="884236" cy="665161"/>
          </a:xfrm>
          <a:prstGeom prst="rect">
            <a:avLst/>
          </a:prstGeom>
          <a:solidFill>
            <a:srgbClr val="C17296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9" name="Shape 799"/>
          <p:cNvCxnSpPr/>
          <p:nvPr/>
        </p:nvCxnSpPr>
        <p:spPr>
          <a:xfrm flipH="1">
            <a:off x="2528886" y="4152900"/>
            <a:ext cx="152399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00" name="Shape 800"/>
          <p:cNvCxnSpPr/>
          <p:nvPr/>
        </p:nvCxnSpPr>
        <p:spPr>
          <a:xfrm flipH="1">
            <a:off x="2528886" y="3171825"/>
            <a:ext cx="152399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01" name="Shape 801"/>
          <p:cNvCxnSpPr/>
          <p:nvPr/>
        </p:nvCxnSpPr>
        <p:spPr>
          <a:xfrm flipH="1">
            <a:off x="2528886" y="2806700"/>
            <a:ext cx="152399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02" name="Shape 802"/>
          <p:cNvCxnSpPr/>
          <p:nvPr/>
        </p:nvCxnSpPr>
        <p:spPr>
          <a:xfrm flipH="1">
            <a:off x="2528886" y="3825875"/>
            <a:ext cx="152399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03" name="Shape 803"/>
          <p:cNvCxnSpPr/>
          <p:nvPr/>
        </p:nvCxnSpPr>
        <p:spPr>
          <a:xfrm>
            <a:off x="3413125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04" name="Shape 804"/>
          <p:cNvCxnSpPr/>
          <p:nvPr/>
        </p:nvCxnSpPr>
        <p:spPr>
          <a:xfrm>
            <a:off x="4297362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05" name="Shape 805"/>
          <p:cNvCxnSpPr/>
          <p:nvPr/>
        </p:nvCxnSpPr>
        <p:spPr>
          <a:xfrm>
            <a:off x="5183187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06" name="Shape 806"/>
          <p:cNvCxnSpPr/>
          <p:nvPr/>
        </p:nvCxnSpPr>
        <p:spPr>
          <a:xfrm>
            <a:off x="6067425" y="5692775"/>
            <a:ext cx="1587" cy="1539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07" name="Shape 807"/>
          <p:cNvSpPr/>
          <p:nvPr/>
        </p:nvSpPr>
        <p:spPr>
          <a:xfrm>
            <a:off x="2528886" y="1535112"/>
            <a:ext cx="4614861" cy="4311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6021387" y="6137275"/>
            <a:ext cx="1074737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5567362" y="6392862"/>
            <a:ext cx="152241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Houses Painted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1657350" y="1495425"/>
            <a:ext cx="746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1778000" y="1749425"/>
            <a:ext cx="619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1600200" y="2005011"/>
            <a:ext cx="8016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Painting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2065336" y="4041775"/>
            <a:ext cx="3381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2065336" y="3141661"/>
            <a:ext cx="3381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1951036" y="2708275"/>
            <a:ext cx="4508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$900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2289175" y="5891212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2065336" y="3716337"/>
            <a:ext cx="3381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3328987" y="5891212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4216400" y="5891212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5095875" y="5891212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5983287" y="5891212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4043362" y="1041400"/>
            <a:ext cx="1498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Price = $800</a:t>
            </a:r>
          </a:p>
        </p:txBody>
      </p:sp>
      <p:grpSp>
        <p:nvGrpSpPr>
          <p:cNvPr id="823" name="Shape 823"/>
          <p:cNvGrpSpPr/>
          <p:nvPr/>
        </p:nvGrpSpPr>
        <p:grpSpPr>
          <a:xfrm>
            <a:off x="4143375" y="3690937"/>
            <a:ext cx="2481261" cy="655637"/>
            <a:chOff x="4143375" y="3690937"/>
            <a:chExt cx="2481261" cy="655637"/>
          </a:xfrm>
        </p:grpSpPr>
        <p:cxnSp>
          <p:nvCxnSpPr>
            <p:cNvPr id="824" name="Shape 824"/>
            <p:cNvCxnSpPr/>
            <p:nvPr/>
          </p:nvCxnSpPr>
          <p:spPr>
            <a:xfrm>
              <a:off x="4143375" y="3690937"/>
              <a:ext cx="635000" cy="23177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825" name="Shape 825"/>
            <p:cNvSpPr txBox="1"/>
            <p:nvPr/>
          </p:nvSpPr>
          <p:spPr>
            <a:xfrm>
              <a:off x="4721225" y="3730625"/>
              <a:ext cx="1903411" cy="61594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4776787" y="3792537"/>
              <a:ext cx="722312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Georgia</a:t>
              </a: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5503862" y="3792537"/>
              <a:ext cx="444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5548312" y="3792537"/>
              <a:ext cx="9604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 producer</a:t>
              </a:r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4776787" y="4048125"/>
              <a:ext cx="129857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 ($200)</a:t>
              </a:r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2894011" y="2074861"/>
            <a:ext cx="1557337" cy="1404937"/>
            <a:chOff x="2894011" y="2074861"/>
            <a:chExt cx="1557337" cy="1404937"/>
          </a:xfrm>
        </p:grpSpPr>
        <p:cxnSp>
          <p:nvCxnSpPr>
            <p:cNvPr id="831" name="Shape 831"/>
            <p:cNvCxnSpPr/>
            <p:nvPr/>
          </p:nvCxnSpPr>
          <p:spPr>
            <a:xfrm flipH="1">
              <a:off x="2989262" y="2960686"/>
              <a:ext cx="692149" cy="5000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32" name="Shape 832"/>
            <p:cNvCxnSpPr/>
            <p:nvPr/>
          </p:nvCxnSpPr>
          <p:spPr>
            <a:xfrm>
              <a:off x="3681412" y="2960686"/>
              <a:ext cx="174625" cy="51911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833" name="Shape 833"/>
            <p:cNvSpPr txBox="1"/>
            <p:nvPr/>
          </p:nvSpPr>
          <p:spPr>
            <a:xfrm>
              <a:off x="2894011" y="2074861"/>
              <a:ext cx="1557337" cy="885825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 txBox="1"/>
            <p:nvPr/>
          </p:nvSpPr>
          <p:spPr>
            <a:xfrm>
              <a:off x="2965450" y="2147886"/>
              <a:ext cx="4508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</a:t>
              </a: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2965450" y="2401886"/>
              <a:ext cx="80168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producer</a:t>
              </a:r>
            </a:p>
          </p:txBody>
        </p:sp>
        <p:sp>
          <p:nvSpPr>
            <p:cNvPr id="836" name="Shape 836"/>
            <p:cNvSpPr txBox="1"/>
            <p:nvPr/>
          </p:nvSpPr>
          <p:spPr>
            <a:xfrm>
              <a:off x="2965450" y="2657475"/>
              <a:ext cx="129857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 ($500)</a:t>
              </a:r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2720975" y="4017962"/>
            <a:ext cx="2019299" cy="1406524"/>
            <a:chOff x="2720975" y="4017962"/>
            <a:chExt cx="2019299" cy="1406524"/>
          </a:xfrm>
        </p:grpSpPr>
        <p:cxnSp>
          <p:nvCxnSpPr>
            <p:cNvPr id="838" name="Shape 838"/>
            <p:cNvCxnSpPr/>
            <p:nvPr/>
          </p:nvCxnSpPr>
          <p:spPr>
            <a:xfrm>
              <a:off x="3008311" y="4017962"/>
              <a:ext cx="288925" cy="82867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839" name="Shape 839"/>
            <p:cNvSpPr txBox="1"/>
            <p:nvPr/>
          </p:nvSpPr>
          <p:spPr>
            <a:xfrm>
              <a:off x="2720975" y="4808537"/>
              <a:ext cx="2019299" cy="61594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 txBox="1"/>
            <p:nvPr/>
          </p:nvSpPr>
          <p:spPr>
            <a:xfrm>
              <a:off x="2773361" y="4864100"/>
              <a:ext cx="8477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Grandma</a:t>
              </a: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3622675" y="4864100"/>
              <a:ext cx="444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</a:p>
          </p:txBody>
        </p:sp>
        <p:sp>
          <p:nvSpPr>
            <p:cNvPr id="842" name="Shape 842"/>
            <p:cNvSpPr txBox="1"/>
            <p:nvPr/>
          </p:nvSpPr>
          <p:spPr>
            <a:xfrm>
              <a:off x="3667125" y="4864100"/>
              <a:ext cx="9604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 producer</a:t>
              </a:r>
            </a:p>
          </p:txBody>
        </p:sp>
        <p:sp>
          <p:nvSpPr>
            <p:cNvPr id="843" name="Shape 843"/>
            <p:cNvSpPr txBox="1"/>
            <p:nvPr/>
          </p:nvSpPr>
          <p:spPr>
            <a:xfrm>
              <a:off x="2773361" y="5118100"/>
              <a:ext cx="129857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 ($300)</a:t>
              </a:r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2547936" y="1936750"/>
            <a:ext cx="4156075" cy="3910011"/>
            <a:chOff x="2547936" y="1936750"/>
            <a:chExt cx="4156075" cy="3910011"/>
          </a:xfrm>
        </p:grpSpPr>
        <p:sp>
          <p:nvSpPr>
            <p:cNvPr id="845" name="Shape 845"/>
            <p:cNvSpPr/>
            <p:nvPr/>
          </p:nvSpPr>
          <p:spPr>
            <a:xfrm>
              <a:off x="2547936" y="1958975"/>
              <a:ext cx="3519487" cy="388778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67717"/>
                  </a:lnTo>
                  <a:lnTo>
                    <a:pt x="29499" y="67717"/>
                  </a:lnTo>
                  <a:lnTo>
                    <a:pt x="29499" y="58211"/>
                  </a:lnTo>
                  <a:lnTo>
                    <a:pt x="59648" y="58211"/>
                  </a:lnTo>
                  <a:lnTo>
                    <a:pt x="59648" y="37435"/>
                  </a:lnTo>
                  <a:lnTo>
                    <a:pt x="89851" y="37435"/>
                  </a:lnTo>
                  <a:lnTo>
                    <a:pt x="89851" y="26165"/>
                  </a:lnTo>
                  <a:lnTo>
                    <a:pt x="120000" y="26165"/>
                  </a:lnTo>
                  <a:lnTo>
                    <a:pt x="120000" y="0"/>
                  </a:lnTo>
                </a:path>
              </a:pathLst>
            </a:custGeom>
            <a:noFill/>
            <a:ln cap="flat" cmpd="sng" w="57150">
              <a:solidFill>
                <a:srgbClr val="5F161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6084887" y="1936750"/>
              <a:ext cx="6191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2528886" y="3171825"/>
            <a:ext cx="1768474" cy="658812"/>
            <a:chOff x="2528886" y="3171825"/>
            <a:chExt cx="1768474" cy="658812"/>
          </a:xfrm>
        </p:grpSpPr>
        <p:cxnSp>
          <p:nvCxnSpPr>
            <p:cNvPr id="848" name="Shape 848"/>
            <p:cNvCxnSpPr/>
            <p:nvPr/>
          </p:nvCxnSpPr>
          <p:spPr>
            <a:xfrm>
              <a:off x="2528886" y="3171825"/>
              <a:ext cx="1768474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49" name="Shape 849"/>
            <p:cNvCxnSpPr/>
            <p:nvPr/>
          </p:nvCxnSpPr>
          <p:spPr>
            <a:xfrm>
              <a:off x="2528886" y="3830637"/>
              <a:ext cx="88264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How the Price Affects Producer Surplus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F3F6F9"/>
          </a:solidFill>
          <a:ln cap="flat" cmpd="sng" w="2222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F2F4F8"/>
          </a:solidFill>
          <a:ln cap="flat" cmpd="sng" w="2032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F1F4F7"/>
          </a:solidFill>
          <a:ln cap="flat" cmpd="sng" w="1825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F0F2F5"/>
          </a:solidFill>
          <a:ln cap="flat" cmpd="sng" w="1619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EEF1F4"/>
          </a:solidFill>
          <a:ln cap="flat" cmpd="sng" w="1412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EDEFF3"/>
          </a:solidFill>
          <a:ln cap="flat" cmpd="sng" w="1222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EBEEF2"/>
          </a:solidFill>
          <a:ln cap="flat" cmpd="sng" w="1016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EAECF1"/>
          </a:solidFill>
          <a:ln cap="flat" cmpd="sng" w="809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E7EAEF"/>
          </a:solidFill>
          <a:ln cap="flat" cmpd="sng" w="412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1998661" y="1711325"/>
            <a:ext cx="4862511" cy="4532312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1917700" y="1609725"/>
            <a:ext cx="4843461" cy="4532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Shape 867"/>
          <p:cNvGrpSpPr/>
          <p:nvPr/>
        </p:nvGrpSpPr>
        <p:grpSpPr>
          <a:xfrm>
            <a:off x="1917700" y="4138612"/>
            <a:ext cx="1904999" cy="1598611"/>
            <a:chOff x="1917700" y="4138612"/>
            <a:chExt cx="1904999" cy="1598611"/>
          </a:xfrm>
        </p:grpSpPr>
        <p:sp>
          <p:nvSpPr>
            <p:cNvPr id="868" name="Shape 868"/>
            <p:cNvSpPr/>
            <p:nvPr/>
          </p:nvSpPr>
          <p:spPr>
            <a:xfrm>
              <a:off x="1917700" y="4138612"/>
              <a:ext cx="1904999" cy="1598611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2CFE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 txBox="1"/>
            <p:nvPr/>
          </p:nvSpPr>
          <p:spPr>
            <a:xfrm>
              <a:off x="2103436" y="4321175"/>
              <a:ext cx="957261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Producer</a:t>
              </a:r>
            </a:p>
          </p:txBody>
        </p:sp>
        <p:sp>
          <p:nvSpPr>
            <p:cNvPr id="870" name="Shape 870"/>
            <p:cNvSpPr txBox="1"/>
            <p:nvPr/>
          </p:nvSpPr>
          <p:spPr>
            <a:xfrm>
              <a:off x="2190750" y="4589462"/>
              <a:ext cx="78898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</a:t>
              </a:r>
            </a:p>
          </p:txBody>
        </p:sp>
      </p:grpSp>
      <p:sp>
        <p:nvSpPr>
          <p:cNvPr id="871" name="Shape 871"/>
          <p:cNvSpPr/>
          <p:nvPr/>
        </p:nvSpPr>
        <p:spPr>
          <a:xfrm>
            <a:off x="1917700" y="1609725"/>
            <a:ext cx="4843461" cy="453231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5908675" y="6213475"/>
            <a:ext cx="969961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2662236" y="1095375"/>
            <a:ext cx="3200399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 Producer Surplus at Price 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5754687" y="1101725"/>
            <a:ext cx="24288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875" name="Shape 875"/>
          <p:cNvSpPr/>
          <p:nvPr/>
        </p:nvSpPr>
        <p:spPr>
          <a:xfrm>
            <a:off x="5908675" y="1243012"/>
            <a:ext cx="53974" cy="9366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7647" y="0"/>
                </a:lnTo>
                <a:lnTo>
                  <a:pt x="45882" y="18305"/>
                </a:lnTo>
                <a:lnTo>
                  <a:pt x="0" y="26440"/>
                </a:lnTo>
                <a:lnTo>
                  <a:pt x="0" y="52881"/>
                </a:lnTo>
                <a:lnTo>
                  <a:pt x="60000" y="34576"/>
                </a:lnTo>
                <a:lnTo>
                  <a:pt x="60000" y="120000"/>
                </a:lnTo>
                <a:lnTo>
                  <a:pt x="120000" y="120000"/>
                </a:lnTo>
                <a:lnTo>
                  <a:pt x="120000" y="8135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Shape 876"/>
          <p:cNvSpPr txBox="1"/>
          <p:nvPr/>
        </p:nvSpPr>
        <p:spPr>
          <a:xfrm>
            <a:off x="5989637" y="1095375"/>
            <a:ext cx="161925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1314450" y="1573212"/>
            <a:ext cx="633412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1719261" y="6213475"/>
            <a:ext cx="2158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879" name="Shape 879"/>
          <p:cNvGrpSpPr/>
          <p:nvPr/>
        </p:nvGrpSpPr>
        <p:grpSpPr>
          <a:xfrm>
            <a:off x="1917700" y="1909761"/>
            <a:ext cx="4618036" cy="3827463"/>
            <a:chOff x="1917700" y="1909761"/>
            <a:chExt cx="4618036" cy="3827463"/>
          </a:xfrm>
        </p:grpSpPr>
        <p:cxnSp>
          <p:nvCxnSpPr>
            <p:cNvPr id="880" name="Shape 880"/>
            <p:cNvCxnSpPr/>
            <p:nvPr/>
          </p:nvCxnSpPr>
          <p:spPr>
            <a:xfrm flipH="1" rot="10800000">
              <a:off x="1917700" y="2216150"/>
              <a:ext cx="4175125" cy="3521074"/>
            </a:xfrm>
            <a:prstGeom prst="straightConnector1">
              <a:avLst/>
            </a:prstGeom>
            <a:noFill/>
            <a:ln cap="flat" cmpd="sng" w="6032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881" name="Shape 881"/>
            <p:cNvSpPr txBox="1"/>
            <p:nvPr/>
          </p:nvSpPr>
          <p:spPr>
            <a:xfrm>
              <a:off x="5800725" y="1909761"/>
              <a:ext cx="735011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1857375" y="3889375"/>
            <a:ext cx="2300287" cy="2108200"/>
            <a:chOff x="1857375" y="3889375"/>
            <a:chExt cx="2300287" cy="2108200"/>
          </a:xfrm>
        </p:grpSpPr>
        <p:grpSp>
          <p:nvGrpSpPr>
            <p:cNvPr id="883" name="Shape 883"/>
            <p:cNvGrpSpPr/>
            <p:nvPr/>
          </p:nvGrpSpPr>
          <p:grpSpPr>
            <a:xfrm>
              <a:off x="1857375" y="3889375"/>
              <a:ext cx="428623" cy="311149"/>
              <a:chOff x="1857375" y="3889375"/>
              <a:chExt cx="428623" cy="311149"/>
            </a:xfrm>
          </p:grpSpPr>
          <p:sp>
            <p:nvSpPr>
              <p:cNvPr id="884" name="Shape 884"/>
              <p:cNvSpPr/>
              <p:nvPr/>
            </p:nvSpPr>
            <p:spPr>
              <a:xfrm>
                <a:off x="1857375" y="4078287"/>
                <a:ext cx="122237" cy="1222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Shape 885"/>
              <p:cNvSpPr txBox="1"/>
              <p:nvPr/>
            </p:nvSpPr>
            <p:spPr>
              <a:xfrm>
                <a:off x="2049461" y="3889375"/>
                <a:ext cx="236536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886" name="Shape 886"/>
            <p:cNvGrpSpPr/>
            <p:nvPr/>
          </p:nvGrpSpPr>
          <p:grpSpPr>
            <a:xfrm>
              <a:off x="1857375" y="5676900"/>
              <a:ext cx="428623" cy="320675"/>
              <a:chOff x="1857375" y="5676900"/>
              <a:chExt cx="428623" cy="320675"/>
            </a:xfrm>
          </p:grpSpPr>
          <p:sp>
            <p:nvSpPr>
              <p:cNvPr id="887" name="Shape 887"/>
              <p:cNvSpPr/>
              <p:nvPr/>
            </p:nvSpPr>
            <p:spPr>
              <a:xfrm>
                <a:off x="1857375" y="5676900"/>
                <a:ext cx="122237" cy="1222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Shape 888"/>
              <p:cNvSpPr txBox="1"/>
              <p:nvPr/>
            </p:nvSpPr>
            <p:spPr>
              <a:xfrm>
                <a:off x="2049461" y="5708650"/>
                <a:ext cx="236536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  <p:grpSp>
          <p:nvGrpSpPr>
            <p:cNvPr id="889" name="Shape 889"/>
            <p:cNvGrpSpPr/>
            <p:nvPr/>
          </p:nvGrpSpPr>
          <p:grpSpPr>
            <a:xfrm>
              <a:off x="3741737" y="4078287"/>
              <a:ext cx="415924" cy="355600"/>
              <a:chOff x="3741737" y="4078287"/>
              <a:chExt cx="415924" cy="355600"/>
            </a:xfrm>
          </p:grpSpPr>
          <p:sp>
            <p:nvSpPr>
              <p:cNvPr id="890" name="Shape 890"/>
              <p:cNvSpPr/>
              <p:nvPr/>
            </p:nvSpPr>
            <p:spPr>
              <a:xfrm>
                <a:off x="3741737" y="4078287"/>
                <a:ext cx="141287" cy="1222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Shape 891"/>
              <p:cNvSpPr txBox="1"/>
              <p:nvPr/>
            </p:nvSpPr>
            <p:spPr>
              <a:xfrm>
                <a:off x="3908425" y="4144962"/>
                <a:ext cx="249237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</p:grpSp>
      </p:grpSp>
      <p:grpSp>
        <p:nvGrpSpPr>
          <p:cNvPr id="892" name="Shape 892"/>
          <p:cNvGrpSpPr/>
          <p:nvPr/>
        </p:nvGrpSpPr>
        <p:grpSpPr>
          <a:xfrm>
            <a:off x="1603375" y="4017962"/>
            <a:ext cx="2349499" cy="2454274"/>
            <a:chOff x="1603375" y="4017962"/>
            <a:chExt cx="2349499" cy="2454274"/>
          </a:xfrm>
        </p:grpSpPr>
        <p:sp>
          <p:nvSpPr>
            <p:cNvPr id="893" name="Shape 893"/>
            <p:cNvSpPr/>
            <p:nvPr/>
          </p:nvSpPr>
          <p:spPr>
            <a:xfrm>
              <a:off x="1917700" y="4138612"/>
              <a:ext cx="1904999" cy="20034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3706812" y="6213475"/>
              <a:ext cx="24606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1603375" y="4017962"/>
              <a:ext cx="2222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How the Price Affects Producer Surplus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F3F6F9"/>
          </a:solidFill>
          <a:ln cap="flat" cmpd="sng" w="2222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F2F4F8"/>
          </a:solidFill>
          <a:ln cap="flat" cmpd="sng" w="2032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F1F4F7"/>
          </a:solidFill>
          <a:ln cap="flat" cmpd="sng" w="1825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Shape 904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F0F2F5"/>
          </a:solidFill>
          <a:ln cap="flat" cmpd="sng" w="1619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EEF1F4"/>
          </a:solidFill>
          <a:ln cap="flat" cmpd="sng" w="1412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Shape 906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EDEFF3"/>
          </a:solidFill>
          <a:ln cap="flat" cmpd="sng" w="1222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Shape 907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EBEEF2"/>
          </a:solidFill>
          <a:ln cap="flat" cmpd="sng" w="1016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EAECF1"/>
          </a:solidFill>
          <a:ln cap="flat" cmpd="sng" w="809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E7EAEF"/>
          </a:solidFill>
          <a:ln cap="flat" cmpd="sng" w="412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2408236" y="1711325"/>
            <a:ext cx="4841875" cy="4532312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2306636" y="1609725"/>
            <a:ext cx="4841875" cy="4532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2306636" y="4138612"/>
            <a:ext cx="1904999" cy="159861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Shape 914"/>
          <p:cNvSpPr txBox="1"/>
          <p:nvPr/>
        </p:nvSpPr>
        <p:spPr>
          <a:xfrm>
            <a:off x="2306636" y="3349625"/>
            <a:ext cx="1904999" cy="788986"/>
          </a:xfrm>
          <a:prstGeom prst="rect">
            <a:avLst/>
          </a:prstGeom>
          <a:solidFill>
            <a:srgbClr val="E2CFE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4211637" y="3349625"/>
            <a:ext cx="931861" cy="788986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C17296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2246311" y="4078287"/>
            <a:ext cx="141287" cy="13652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Shape 917"/>
          <p:cNvCxnSpPr/>
          <p:nvPr/>
        </p:nvCxnSpPr>
        <p:spPr>
          <a:xfrm>
            <a:off x="4211637" y="6142037"/>
            <a:ext cx="1587" cy="1587"/>
          </a:xfrm>
          <a:prstGeom prst="straightConnector1">
            <a:avLst/>
          </a:prstGeom>
          <a:noFill/>
          <a:ln cap="flat" cmpd="sng" w="20625">
            <a:solidFill>
              <a:srgbClr val="60220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18" name="Shape 918"/>
          <p:cNvCxnSpPr/>
          <p:nvPr/>
        </p:nvCxnSpPr>
        <p:spPr>
          <a:xfrm>
            <a:off x="2306636" y="4138612"/>
            <a:ext cx="1904999" cy="1587"/>
          </a:xfrm>
          <a:prstGeom prst="straightConnector1">
            <a:avLst/>
          </a:prstGeom>
          <a:noFill/>
          <a:ln cap="flat" cmpd="sng" w="206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19" name="Shape 919"/>
          <p:cNvCxnSpPr/>
          <p:nvPr/>
        </p:nvCxnSpPr>
        <p:spPr>
          <a:xfrm flipH="1" rot="10800000">
            <a:off x="2306636" y="2216150"/>
            <a:ext cx="4173536" cy="3521074"/>
          </a:xfrm>
          <a:prstGeom prst="straightConnector1">
            <a:avLst/>
          </a:prstGeom>
          <a:noFill/>
          <a:ln cap="flat" cmpd="sng" w="60325">
            <a:solidFill>
              <a:srgbClr val="5F161D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20" name="Shape 920"/>
          <p:cNvSpPr/>
          <p:nvPr/>
        </p:nvSpPr>
        <p:spPr>
          <a:xfrm>
            <a:off x="2246311" y="5676900"/>
            <a:ext cx="141287" cy="13652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4130675" y="4078287"/>
            <a:ext cx="141287" cy="13652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2" name="Shape 922"/>
          <p:cNvCxnSpPr/>
          <p:nvPr/>
        </p:nvCxnSpPr>
        <p:spPr>
          <a:xfrm>
            <a:off x="4211637" y="4148137"/>
            <a:ext cx="1587" cy="1993900"/>
          </a:xfrm>
          <a:prstGeom prst="straightConnector1">
            <a:avLst/>
          </a:prstGeom>
          <a:noFill/>
          <a:ln cap="flat" cmpd="sng" w="206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23" name="Shape 923"/>
          <p:cNvSpPr/>
          <p:nvPr/>
        </p:nvSpPr>
        <p:spPr>
          <a:xfrm>
            <a:off x="2306636" y="1609725"/>
            <a:ext cx="4841875" cy="453231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 txBox="1"/>
          <p:nvPr/>
        </p:nvSpPr>
        <p:spPr>
          <a:xfrm>
            <a:off x="6288087" y="6213475"/>
            <a:ext cx="8763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3068636" y="1095375"/>
            <a:ext cx="3052761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Producer Surplus at Price 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6113462" y="1101725"/>
            <a:ext cx="14446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1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927" name="Shape 927"/>
          <p:cNvSpPr/>
          <p:nvPr/>
        </p:nvSpPr>
        <p:spPr>
          <a:xfrm>
            <a:off x="6261100" y="1243012"/>
            <a:ext cx="74611" cy="93662"/>
          </a:xfrm>
          <a:custGeom>
            <a:pathLst>
              <a:path extrusionOk="0" h="120000" w="120000">
                <a:moveTo>
                  <a:pt x="43404" y="95593"/>
                </a:moveTo>
                <a:lnTo>
                  <a:pt x="56170" y="95593"/>
                </a:lnTo>
                <a:lnTo>
                  <a:pt x="76595" y="77288"/>
                </a:lnTo>
                <a:lnTo>
                  <a:pt x="99574" y="61016"/>
                </a:lnTo>
                <a:lnTo>
                  <a:pt x="109787" y="42711"/>
                </a:lnTo>
                <a:lnTo>
                  <a:pt x="120000" y="34576"/>
                </a:lnTo>
                <a:lnTo>
                  <a:pt x="109787" y="18305"/>
                </a:lnTo>
                <a:lnTo>
                  <a:pt x="99574" y="8135"/>
                </a:lnTo>
                <a:lnTo>
                  <a:pt x="76595" y="0"/>
                </a:lnTo>
                <a:lnTo>
                  <a:pt x="56170" y="0"/>
                </a:lnTo>
                <a:lnTo>
                  <a:pt x="22978" y="8135"/>
                </a:lnTo>
                <a:lnTo>
                  <a:pt x="0" y="18305"/>
                </a:lnTo>
                <a:lnTo>
                  <a:pt x="0" y="34576"/>
                </a:lnTo>
                <a:lnTo>
                  <a:pt x="33191" y="34576"/>
                </a:lnTo>
                <a:lnTo>
                  <a:pt x="43404" y="18305"/>
                </a:lnTo>
                <a:lnTo>
                  <a:pt x="56170" y="18305"/>
                </a:lnTo>
                <a:lnTo>
                  <a:pt x="76595" y="18305"/>
                </a:lnTo>
                <a:lnTo>
                  <a:pt x="76595" y="34576"/>
                </a:lnTo>
                <a:lnTo>
                  <a:pt x="76595" y="52881"/>
                </a:lnTo>
                <a:lnTo>
                  <a:pt x="43404" y="69152"/>
                </a:lnTo>
                <a:lnTo>
                  <a:pt x="12765" y="95593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95593"/>
                </a:lnTo>
                <a:lnTo>
                  <a:pt x="56170" y="95593"/>
                </a:lnTo>
                <a:lnTo>
                  <a:pt x="43404" y="955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6342062" y="1095375"/>
            <a:ext cx="6032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1693861" y="1573212"/>
            <a:ext cx="53022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2098675" y="6219825"/>
            <a:ext cx="1206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1982786" y="4017962"/>
            <a:ext cx="222250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2428875" y="3897312"/>
            <a:ext cx="14446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4287837" y="4152900"/>
            <a:ext cx="15557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6180137" y="1909761"/>
            <a:ext cx="66198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2428875" y="5715000"/>
            <a:ext cx="14446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2555875" y="4233862"/>
            <a:ext cx="50482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x="2381250" y="4502150"/>
            <a:ext cx="85407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2455861" y="4772025"/>
            <a:ext cx="6969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surplus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4086225" y="6219825"/>
            <a:ext cx="24606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940" name="Shape 940"/>
          <p:cNvGrpSpPr/>
          <p:nvPr/>
        </p:nvGrpSpPr>
        <p:grpSpPr>
          <a:xfrm>
            <a:off x="1982786" y="3236911"/>
            <a:ext cx="3292475" cy="3241675"/>
            <a:chOff x="1982786" y="3236911"/>
            <a:chExt cx="3292475" cy="3241675"/>
          </a:xfrm>
        </p:grpSpPr>
        <p:sp>
          <p:nvSpPr>
            <p:cNvPr id="941" name="Shape 941"/>
            <p:cNvSpPr/>
            <p:nvPr/>
          </p:nvSpPr>
          <p:spPr>
            <a:xfrm>
              <a:off x="2306636" y="3349625"/>
              <a:ext cx="2836861" cy="2792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1982786" y="3236911"/>
              <a:ext cx="2222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5029200" y="6219825"/>
              <a:ext cx="24606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4514850" y="3633787"/>
            <a:ext cx="2552699" cy="1254125"/>
            <a:chOff x="4514850" y="3633787"/>
            <a:chExt cx="2552699" cy="1254125"/>
          </a:xfrm>
        </p:grpSpPr>
        <p:cxnSp>
          <p:nvCxnSpPr>
            <p:cNvPr id="945" name="Shape 945"/>
            <p:cNvCxnSpPr/>
            <p:nvPr/>
          </p:nvCxnSpPr>
          <p:spPr>
            <a:xfrm>
              <a:off x="4514850" y="3633787"/>
              <a:ext cx="790575" cy="768349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46" name="Shape 946"/>
            <p:cNvSpPr txBox="1"/>
            <p:nvPr/>
          </p:nvSpPr>
          <p:spPr>
            <a:xfrm>
              <a:off x="5284787" y="4240212"/>
              <a:ext cx="1782762" cy="64770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5372100" y="4302125"/>
              <a:ext cx="16351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Producer surplus</a:t>
              </a:r>
            </a:p>
          </p:txBody>
        </p:sp>
        <p:sp>
          <p:nvSpPr>
            <p:cNvPr id="948" name="Shape 948"/>
            <p:cNvSpPr txBox="1"/>
            <p:nvPr/>
          </p:nvSpPr>
          <p:spPr>
            <a:xfrm>
              <a:off x="5372100" y="4572000"/>
              <a:ext cx="16605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new producers</a:t>
              </a:r>
            </a:p>
          </p:txBody>
        </p:sp>
      </p:grpSp>
      <p:grpSp>
        <p:nvGrpSpPr>
          <p:cNvPr id="949" name="Shape 949"/>
          <p:cNvGrpSpPr/>
          <p:nvPr/>
        </p:nvGrpSpPr>
        <p:grpSpPr>
          <a:xfrm>
            <a:off x="2630486" y="1892300"/>
            <a:ext cx="2027236" cy="1701799"/>
            <a:chOff x="2630486" y="1892300"/>
            <a:chExt cx="2027236" cy="1701799"/>
          </a:xfrm>
        </p:grpSpPr>
        <p:cxnSp>
          <p:nvCxnSpPr>
            <p:cNvPr id="950" name="Shape 950"/>
            <p:cNvCxnSpPr/>
            <p:nvPr/>
          </p:nvCxnSpPr>
          <p:spPr>
            <a:xfrm>
              <a:off x="3198811" y="2743200"/>
              <a:ext cx="141287" cy="850899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51" name="Shape 951"/>
            <p:cNvSpPr txBox="1"/>
            <p:nvPr/>
          </p:nvSpPr>
          <p:spPr>
            <a:xfrm>
              <a:off x="2630486" y="1892300"/>
              <a:ext cx="2027236" cy="890587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 txBox="1"/>
            <p:nvPr/>
          </p:nvSpPr>
          <p:spPr>
            <a:xfrm>
              <a:off x="2757486" y="1938336"/>
              <a:ext cx="18653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Additional producer</a:t>
              </a:r>
            </a:p>
          </p:txBody>
        </p:sp>
        <p:sp>
          <p:nvSpPr>
            <p:cNvPr id="953" name="Shape 953"/>
            <p:cNvSpPr txBox="1"/>
            <p:nvPr/>
          </p:nvSpPr>
          <p:spPr>
            <a:xfrm>
              <a:off x="2757486" y="2206625"/>
              <a:ext cx="1490661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 to initial</a:t>
              </a:r>
            </a:p>
          </p:txBody>
        </p:sp>
        <p:sp>
          <p:nvSpPr>
            <p:cNvPr id="954" name="Shape 954"/>
            <p:cNvSpPr txBox="1"/>
            <p:nvPr/>
          </p:nvSpPr>
          <p:spPr>
            <a:xfrm>
              <a:off x="2757486" y="2476500"/>
              <a:ext cx="96202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producers</a:t>
              </a:r>
            </a:p>
          </p:txBody>
        </p:sp>
      </p:grpSp>
      <p:grpSp>
        <p:nvGrpSpPr>
          <p:cNvPr id="955" name="Shape 955"/>
          <p:cNvGrpSpPr/>
          <p:nvPr/>
        </p:nvGrpSpPr>
        <p:grpSpPr>
          <a:xfrm>
            <a:off x="2246311" y="3035300"/>
            <a:ext cx="3155950" cy="1114424"/>
            <a:chOff x="2246311" y="3035300"/>
            <a:chExt cx="3155950" cy="1114424"/>
          </a:xfrm>
        </p:grpSpPr>
        <p:grpSp>
          <p:nvGrpSpPr>
            <p:cNvPr id="956" name="Shape 956"/>
            <p:cNvGrpSpPr/>
            <p:nvPr/>
          </p:nvGrpSpPr>
          <p:grpSpPr>
            <a:xfrm>
              <a:off x="2246311" y="3035300"/>
              <a:ext cx="3155950" cy="506412"/>
              <a:chOff x="2246311" y="3035300"/>
              <a:chExt cx="3155950" cy="506412"/>
            </a:xfrm>
          </p:grpSpPr>
          <p:sp>
            <p:nvSpPr>
              <p:cNvPr id="957" name="Shape 957"/>
              <p:cNvSpPr/>
              <p:nvPr/>
            </p:nvSpPr>
            <p:spPr>
              <a:xfrm>
                <a:off x="2246311" y="3289300"/>
                <a:ext cx="141287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4130675" y="3289300"/>
                <a:ext cx="141287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5083175" y="3289300"/>
                <a:ext cx="141287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Shape 960"/>
              <p:cNvSpPr txBox="1"/>
              <p:nvPr/>
            </p:nvSpPr>
            <p:spPr>
              <a:xfrm>
                <a:off x="2420936" y="3074986"/>
                <a:ext cx="155574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961" name="Shape 961"/>
              <p:cNvSpPr txBox="1"/>
              <p:nvPr/>
            </p:nvSpPr>
            <p:spPr>
              <a:xfrm>
                <a:off x="4132262" y="3035300"/>
                <a:ext cx="144462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</a:p>
            </p:txBody>
          </p:sp>
          <p:sp>
            <p:nvSpPr>
              <p:cNvPr id="962" name="Shape 962"/>
              <p:cNvSpPr txBox="1"/>
              <p:nvPr/>
            </p:nvSpPr>
            <p:spPr>
              <a:xfrm>
                <a:off x="5270500" y="3282950"/>
                <a:ext cx="131761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</a:p>
            </p:txBody>
          </p:sp>
        </p:grpSp>
        <p:cxnSp>
          <p:nvCxnSpPr>
            <p:cNvPr id="963" name="Shape 963"/>
            <p:cNvCxnSpPr/>
            <p:nvPr/>
          </p:nvCxnSpPr>
          <p:spPr>
            <a:xfrm>
              <a:off x="4211637" y="3354387"/>
              <a:ext cx="0" cy="795337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EFFICIENCY</a:t>
            </a:r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 and producer surplus may be used to address the following question: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allocation of resources determined by free markets in any way desirable?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Benevolent Social Planner</a:t>
            </a:r>
          </a:p>
        </p:txBody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 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Value to buyers – Amount paid by buyers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 Surplus 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Amount received by sellers – Cost to sellers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Consumers, Producers and the Efficiency of Markets 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1984375"/>
            <a:ext cx="8229600" cy="38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Welfare Economics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–"/>
            </a:pPr>
            <a:r>
              <a:rPr b="0" i="1" lang="en-US" sz="28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Welfare economics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study of how the allocation of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affects economic well-being.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Buyers and sellers receive benefits from taking part in the market.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equilibrium in a market maximizes the total welfare of buyers and sellers.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Benevolent Social Planner</a:t>
            </a:r>
          </a:p>
        </p:txBody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surplus 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Consumer surplus + Producer surplus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surplus </a:t>
            </a: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Value to buyers – Cost to sellers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Benevolent Social Planner</a:t>
            </a:r>
          </a:p>
        </p:txBody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514350" y="1943100"/>
            <a:ext cx="8229600" cy="36591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property of a resource allocation of maximizing the total surplus received by all members of society.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Benevolent Social Planner</a:t>
            </a:r>
          </a:p>
        </p:txBody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471487" y="1916111"/>
            <a:ext cx="8229600" cy="3746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market efficiency, a social planner might also care about </a:t>
            </a: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equity</a:t>
            </a:r>
            <a:r>
              <a:rPr b="0" i="1" lang="en-US" sz="3200" u="none" cap="none" strike="noStrike">
                <a:solidFill>
                  <a:srgbClr val="25A9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fairness of the distribution of well-being among the various buyers and sellers.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>
            <p:ph type="title"/>
          </p:nvPr>
        </p:nvSpPr>
        <p:spPr>
          <a:xfrm>
            <a:off x="196850" y="65086"/>
            <a:ext cx="878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 Consumer and Producer Surplus in the Market Equilibrium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F3F6F9"/>
          </a:solidFill>
          <a:ln cap="flat" cmpd="sng" w="20160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F2F4F8"/>
          </a:solidFill>
          <a:ln cap="flat" cmpd="sng" w="1841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F1F4F7"/>
          </a:solidFill>
          <a:ln cap="flat" cmpd="sng" w="1651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F0F2F5"/>
          </a:solidFill>
          <a:ln cap="flat" cmpd="sng" w="1460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Shape 1003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EEF1F4"/>
          </a:solidFill>
          <a:ln cap="flat" cmpd="sng" w="1285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Shape 1004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EDEFF3"/>
          </a:solidFill>
          <a:ln cap="flat" cmpd="sng" w="1095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EBEEF2"/>
          </a:solidFill>
          <a:ln cap="flat" cmpd="sng" w="920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Shape 1006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EAECF1"/>
          </a:solidFill>
          <a:ln cap="flat" cmpd="sng" w="730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Shape 1007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E9EBF0"/>
          </a:solidFill>
          <a:ln cap="flat" cmpd="sng" w="555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Shape 1008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E7EAEF"/>
          </a:solidFill>
          <a:ln cap="flat" cmpd="sng" w="365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/>
          <p:nvPr/>
        </p:nvSpPr>
        <p:spPr>
          <a:xfrm>
            <a:off x="1651000" y="1135062"/>
            <a:ext cx="6315075" cy="5010150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1558925" y="1042987"/>
            <a:ext cx="6315075" cy="5010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1" name="Shape 1011"/>
          <p:cNvGrpSpPr/>
          <p:nvPr/>
        </p:nvGrpSpPr>
        <p:grpSpPr>
          <a:xfrm>
            <a:off x="1558925" y="3502025"/>
            <a:ext cx="2589212" cy="2181224"/>
            <a:chOff x="1558925" y="3502025"/>
            <a:chExt cx="2589212" cy="2181224"/>
          </a:xfrm>
        </p:grpSpPr>
        <p:sp>
          <p:nvSpPr>
            <p:cNvPr id="1012" name="Shape 1012"/>
            <p:cNvSpPr/>
            <p:nvPr/>
          </p:nvSpPr>
          <p:spPr>
            <a:xfrm>
              <a:off x="1558925" y="3502025"/>
              <a:ext cx="2589212" cy="218122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2CFE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 txBox="1"/>
            <p:nvPr/>
          </p:nvSpPr>
          <p:spPr>
            <a:xfrm>
              <a:off x="1941511" y="3903662"/>
              <a:ext cx="890587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Producer</a:t>
              </a: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2025650" y="4149725"/>
              <a:ext cx="738187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</a:t>
              </a:r>
            </a:p>
          </p:txBody>
        </p:sp>
      </p:grpSp>
      <p:grpSp>
        <p:nvGrpSpPr>
          <p:cNvPr id="1015" name="Shape 1015"/>
          <p:cNvGrpSpPr/>
          <p:nvPr/>
        </p:nvGrpSpPr>
        <p:grpSpPr>
          <a:xfrm>
            <a:off x="1558925" y="1320800"/>
            <a:ext cx="2589212" cy="2181224"/>
            <a:chOff x="1558925" y="1320800"/>
            <a:chExt cx="2589212" cy="2181224"/>
          </a:xfrm>
        </p:grpSpPr>
        <p:sp>
          <p:nvSpPr>
            <p:cNvPr id="1016" name="Shape 1016"/>
            <p:cNvSpPr/>
            <p:nvPr/>
          </p:nvSpPr>
          <p:spPr>
            <a:xfrm>
              <a:off x="1558925" y="1320800"/>
              <a:ext cx="2589212" cy="21812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B4D9F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1885950" y="2687636"/>
              <a:ext cx="1001711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2025650" y="2933700"/>
              <a:ext cx="738187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surplus</a:t>
              </a:r>
            </a:p>
          </p:txBody>
        </p:sp>
      </p:grpSp>
      <p:sp>
        <p:nvSpPr>
          <p:cNvPr id="1019" name="Shape 1019"/>
          <p:cNvSpPr/>
          <p:nvPr/>
        </p:nvSpPr>
        <p:spPr>
          <a:xfrm>
            <a:off x="1558925" y="1042987"/>
            <a:ext cx="6315075" cy="5010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989012" y="1030287"/>
            <a:ext cx="579436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1354137" y="6119812"/>
            <a:ext cx="201611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022" name="Shape 1022"/>
          <p:cNvSpPr txBox="1"/>
          <p:nvPr/>
        </p:nvSpPr>
        <p:spPr>
          <a:xfrm>
            <a:off x="7062786" y="6113462"/>
            <a:ext cx="909637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grpSp>
        <p:nvGrpSpPr>
          <p:cNvPr id="1023" name="Shape 1023"/>
          <p:cNvGrpSpPr/>
          <p:nvPr/>
        </p:nvGrpSpPr>
        <p:grpSpPr>
          <a:xfrm>
            <a:off x="500062" y="3363912"/>
            <a:ext cx="4224337" cy="3278187"/>
            <a:chOff x="500062" y="3363912"/>
            <a:chExt cx="4224337" cy="3278187"/>
          </a:xfrm>
        </p:grpSpPr>
        <p:sp>
          <p:nvSpPr>
            <p:cNvPr id="1024" name="Shape 1024"/>
            <p:cNvSpPr/>
            <p:nvPr/>
          </p:nvSpPr>
          <p:spPr>
            <a:xfrm>
              <a:off x="1577975" y="3502025"/>
              <a:ext cx="2570162" cy="255111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5" name="Shape 1025"/>
            <p:cNvGrpSpPr/>
            <p:nvPr/>
          </p:nvGrpSpPr>
          <p:grpSpPr>
            <a:xfrm>
              <a:off x="500062" y="3363912"/>
              <a:ext cx="1068386" cy="522287"/>
              <a:chOff x="500062" y="3363912"/>
              <a:chExt cx="1068386" cy="522287"/>
            </a:xfrm>
          </p:grpSpPr>
          <p:sp>
            <p:nvSpPr>
              <p:cNvPr id="1026" name="Shape 1026"/>
              <p:cNvSpPr txBox="1"/>
              <p:nvPr/>
            </p:nvSpPr>
            <p:spPr>
              <a:xfrm>
                <a:off x="500062" y="3363912"/>
                <a:ext cx="1068386" cy="276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Equilibrium</a:t>
                </a:r>
              </a:p>
            </p:txBody>
          </p:sp>
          <p:sp>
            <p:nvSpPr>
              <p:cNvPr id="1027" name="Shape 1027"/>
              <p:cNvSpPr txBox="1"/>
              <p:nvPr/>
            </p:nvSpPr>
            <p:spPr>
              <a:xfrm>
                <a:off x="1042987" y="3609975"/>
                <a:ext cx="519112" cy="276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price</a:t>
                </a:r>
              </a:p>
            </p:txBody>
          </p:sp>
        </p:grpSp>
        <p:sp>
          <p:nvSpPr>
            <p:cNvPr id="1028" name="Shape 1028"/>
            <p:cNvSpPr txBox="1"/>
            <p:nvPr/>
          </p:nvSpPr>
          <p:spPr>
            <a:xfrm>
              <a:off x="3656012" y="6119812"/>
              <a:ext cx="1068386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Equilibrium</a:t>
              </a:r>
            </a:p>
          </p:txBody>
        </p:sp>
        <p:sp>
          <p:nvSpPr>
            <p:cNvPr id="1029" name="Shape 1029"/>
            <p:cNvSpPr txBox="1"/>
            <p:nvPr/>
          </p:nvSpPr>
          <p:spPr>
            <a:xfrm>
              <a:off x="3797300" y="6365875"/>
              <a:ext cx="769937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</p:grpSp>
      <p:grpSp>
        <p:nvGrpSpPr>
          <p:cNvPr id="1030" name="Shape 1030"/>
          <p:cNvGrpSpPr/>
          <p:nvPr/>
        </p:nvGrpSpPr>
        <p:grpSpPr>
          <a:xfrm>
            <a:off x="1558925" y="1914525"/>
            <a:ext cx="5145086" cy="3768723"/>
            <a:chOff x="1558925" y="1914525"/>
            <a:chExt cx="5145086" cy="3768723"/>
          </a:xfrm>
        </p:grpSpPr>
        <p:cxnSp>
          <p:nvCxnSpPr>
            <p:cNvPr id="1031" name="Shape 1031"/>
            <p:cNvCxnSpPr/>
            <p:nvPr/>
          </p:nvCxnSpPr>
          <p:spPr>
            <a:xfrm flipH="1" rot="10800000">
              <a:off x="1558925" y="2005011"/>
              <a:ext cx="4332286" cy="3678236"/>
            </a:xfrm>
            <a:prstGeom prst="straightConnector1">
              <a:avLst/>
            </a:prstGeom>
            <a:noFill/>
            <a:ln cap="flat" cmpd="sng" w="55550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32" name="Shape 1032"/>
            <p:cNvSpPr txBox="1"/>
            <p:nvPr/>
          </p:nvSpPr>
          <p:spPr>
            <a:xfrm>
              <a:off x="6013450" y="1914525"/>
              <a:ext cx="690561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1033" name="Shape 1033"/>
          <p:cNvGrpSpPr/>
          <p:nvPr/>
        </p:nvGrpSpPr>
        <p:grpSpPr>
          <a:xfrm>
            <a:off x="1558925" y="1320800"/>
            <a:ext cx="5278436" cy="3841749"/>
            <a:chOff x="1558925" y="1320800"/>
            <a:chExt cx="5278436" cy="3841749"/>
          </a:xfrm>
        </p:grpSpPr>
        <p:cxnSp>
          <p:nvCxnSpPr>
            <p:cNvPr id="1034" name="Shape 1034"/>
            <p:cNvCxnSpPr/>
            <p:nvPr/>
          </p:nvCxnSpPr>
          <p:spPr>
            <a:xfrm>
              <a:off x="1558925" y="1320800"/>
              <a:ext cx="4332286" cy="3660775"/>
            </a:xfrm>
            <a:prstGeom prst="straightConnector1">
              <a:avLst/>
            </a:prstGeom>
            <a:noFill/>
            <a:ln cap="flat" cmpd="sng" w="55550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35" name="Shape 1035"/>
            <p:cNvSpPr txBox="1"/>
            <p:nvPr/>
          </p:nvSpPr>
          <p:spPr>
            <a:xfrm>
              <a:off x="6007100" y="4886325"/>
              <a:ext cx="830261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grpSp>
        <p:nvGrpSpPr>
          <p:cNvPr id="1036" name="Shape 1036"/>
          <p:cNvGrpSpPr/>
          <p:nvPr/>
        </p:nvGrpSpPr>
        <p:grpSpPr>
          <a:xfrm>
            <a:off x="1504950" y="1116012"/>
            <a:ext cx="4545012" cy="4819650"/>
            <a:chOff x="1504950" y="1116012"/>
            <a:chExt cx="4545012" cy="4819650"/>
          </a:xfrm>
        </p:grpSpPr>
        <p:grpSp>
          <p:nvGrpSpPr>
            <p:cNvPr id="1037" name="Shape 1037"/>
            <p:cNvGrpSpPr/>
            <p:nvPr/>
          </p:nvGrpSpPr>
          <p:grpSpPr>
            <a:xfrm>
              <a:off x="1504950" y="1116012"/>
              <a:ext cx="374650" cy="276224"/>
              <a:chOff x="1504950" y="1116012"/>
              <a:chExt cx="374650" cy="276224"/>
            </a:xfrm>
          </p:grpSpPr>
          <p:sp>
            <p:nvSpPr>
              <p:cNvPr id="1038" name="Shape 1038"/>
              <p:cNvSpPr/>
              <p:nvPr/>
            </p:nvSpPr>
            <p:spPr>
              <a:xfrm>
                <a:off x="1504950" y="1246187"/>
                <a:ext cx="128587" cy="1301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Shape 1039"/>
              <p:cNvSpPr txBox="1"/>
              <p:nvPr/>
            </p:nvSpPr>
            <p:spPr>
              <a:xfrm>
                <a:off x="1654175" y="1116012"/>
                <a:ext cx="225425" cy="276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  <p:grpSp>
          <p:nvGrpSpPr>
            <p:cNvPr id="1040" name="Shape 1040"/>
            <p:cNvGrpSpPr/>
            <p:nvPr/>
          </p:nvGrpSpPr>
          <p:grpSpPr>
            <a:xfrm>
              <a:off x="1504950" y="1743075"/>
              <a:ext cx="4545012" cy="4192587"/>
              <a:chOff x="1504950" y="1743075"/>
              <a:chExt cx="4545012" cy="4192587"/>
            </a:xfrm>
          </p:grpSpPr>
          <p:grpSp>
            <p:nvGrpSpPr>
              <p:cNvPr id="1041" name="Shape 1041"/>
              <p:cNvGrpSpPr/>
              <p:nvPr/>
            </p:nvGrpSpPr>
            <p:grpSpPr>
              <a:xfrm>
                <a:off x="1504950" y="5610225"/>
                <a:ext cx="380999" cy="325437"/>
                <a:chOff x="1504950" y="5610225"/>
                <a:chExt cx="380999" cy="325437"/>
              </a:xfrm>
            </p:grpSpPr>
            <p:sp>
              <p:nvSpPr>
                <p:cNvPr id="1042" name="Shape 1042"/>
                <p:cNvSpPr/>
                <p:nvPr/>
              </p:nvSpPr>
              <p:spPr>
                <a:xfrm>
                  <a:off x="1504950" y="5610225"/>
                  <a:ext cx="128587" cy="12858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Shape 1043"/>
                <p:cNvSpPr txBox="1"/>
                <p:nvPr/>
              </p:nvSpPr>
              <p:spPr>
                <a:xfrm>
                  <a:off x="1647825" y="5659437"/>
                  <a:ext cx="238124" cy="276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6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1044" name="Shape 1044"/>
              <p:cNvGrpSpPr/>
              <p:nvPr/>
            </p:nvGrpSpPr>
            <p:grpSpPr>
              <a:xfrm>
                <a:off x="5811837" y="4926012"/>
                <a:ext cx="225425" cy="414337"/>
                <a:chOff x="5811837" y="4926012"/>
                <a:chExt cx="225425" cy="414337"/>
              </a:xfrm>
            </p:grpSpPr>
            <p:sp>
              <p:nvSpPr>
                <p:cNvPr id="1045" name="Shape 1045"/>
                <p:cNvSpPr/>
                <p:nvPr/>
              </p:nvSpPr>
              <p:spPr>
                <a:xfrm>
                  <a:off x="5835650" y="4926012"/>
                  <a:ext cx="128587" cy="1111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Shape 1046"/>
                <p:cNvSpPr txBox="1"/>
                <p:nvPr/>
              </p:nvSpPr>
              <p:spPr>
                <a:xfrm>
                  <a:off x="5811837" y="5064125"/>
                  <a:ext cx="225425" cy="276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6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1047" name="Shape 1047"/>
              <p:cNvGrpSpPr/>
              <p:nvPr/>
            </p:nvGrpSpPr>
            <p:grpSpPr>
              <a:xfrm>
                <a:off x="5811837" y="1743075"/>
                <a:ext cx="238124" cy="317500"/>
                <a:chOff x="5811837" y="1743075"/>
                <a:chExt cx="238124" cy="317500"/>
              </a:xfrm>
            </p:grpSpPr>
            <p:sp>
              <p:nvSpPr>
                <p:cNvPr id="1048" name="Shape 1048"/>
                <p:cNvSpPr/>
                <p:nvPr/>
              </p:nvSpPr>
              <p:spPr>
                <a:xfrm>
                  <a:off x="5835650" y="1949450"/>
                  <a:ext cx="128587" cy="1111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Shape 1049"/>
                <p:cNvSpPr txBox="1"/>
                <p:nvPr/>
              </p:nvSpPr>
              <p:spPr>
                <a:xfrm>
                  <a:off x="5811837" y="1743075"/>
                  <a:ext cx="238124" cy="276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6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1050" name="Shape 1050"/>
              <p:cNvGrpSpPr/>
              <p:nvPr/>
            </p:nvGrpSpPr>
            <p:grpSpPr>
              <a:xfrm>
                <a:off x="4073525" y="3413125"/>
                <a:ext cx="430212" cy="276224"/>
                <a:chOff x="4073525" y="3413125"/>
                <a:chExt cx="430212" cy="276224"/>
              </a:xfrm>
            </p:grpSpPr>
            <p:sp>
              <p:nvSpPr>
                <p:cNvPr id="1051" name="Shape 1051"/>
                <p:cNvSpPr/>
                <p:nvPr/>
              </p:nvSpPr>
              <p:spPr>
                <a:xfrm>
                  <a:off x="4073525" y="3429000"/>
                  <a:ext cx="128587" cy="12858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Shape 1052"/>
                <p:cNvSpPr txBox="1"/>
                <p:nvPr/>
              </p:nvSpPr>
              <p:spPr>
                <a:xfrm>
                  <a:off x="4278312" y="3413125"/>
                  <a:ext cx="225425" cy="276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16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</p:grpSp>
      </p:grp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the Market Equilibrium</a:t>
            </a:r>
          </a:p>
        </p:txBody>
      </p:sp>
      <p:sp>
        <p:nvSpPr>
          <p:cNvPr id="1058" name="Shape 105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Insights Concerning Market Outcomes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markets allocate the supply of goods to the buyers who value them most highly, as measured by their willingness to pay.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markets allocate the demand for goods to the sellers who can produce them at least cost.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markets produce the quantity of goods that maximizes the sum of consumer and producer surplus.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 The Efficiency of the Equilibrium Quantity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F3F6F9"/>
          </a:solidFill>
          <a:ln cap="flat" cmpd="sng" w="1968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Shape 1065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F2F4F8"/>
          </a:solidFill>
          <a:ln cap="flat" cmpd="sng" w="1778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F1F4F7"/>
          </a:solidFill>
          <a:ln cap="flat" cmpd="sng" w="1603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Shape 1067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F0F2F5"/>
          </a:solidFill>
          <a:ln cap="flat" cmpd="sng" w="1428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Shape 1068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EEF1F4"/>
          </a:solidFill>
          <a:ln cap="flat" cmpd="sng" w="1254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Shape 1069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EDEFF3"/>
          </a:solidFill>
          <a:ln cap="flat" cmpd="sng" w="1063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Shape 1070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EBEEF2"/>
          </a:solidFill>
          <a:ln cap="flat" cmpd="sng" w="889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Shape 1071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EAECF1"/>
          </a:solidFill>
          <a:ln cap="flat" cmpd="sng" w="714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Shape 1072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E9EBF0"/>
          </a:solidFill>
          <a:ln cap="flat" cmpd="sng" w="539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Shape 1073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E7EAEF"/>
          </a:solidFill>
          <a:ln cap="flat" cmpd="sng" w="3492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Shape 1074"/>
          <p:cNvSpPr txBox="1"/>
          <p:nvPr/>
        </p:nvSpPr>
        <p:spPr>
          <a:xfrm>
            <a:off x="2290761" y="1160462"/>
            <a:ext cx="4821237" cy="4111625"/>
          </a:xfrm>
          <a:prstGeom prst="rect">
            <a:avLst/>
          </a:prstGeom>
          <a:solidFill>
            <a:srgbClr val="E6E9EF"/>
          </a:solidFill>
          <a:ln cap="flat" cmpd="sng" w="174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Shape 1075"/>
          <p:cNvSpPr txBox="1"/>
          <p:nvPr/>
        </p:nvSpPr>
        <p:spPr>
          <a:xfrm>
            <a:off x="2219325" y="1071562"/>
            <a:ext cx="4803774" cy="4129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2219325" y="1071562"/>
            <a:ext cx="4803774" cy="412908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Shape 1077"/>
          <p:cNvSpPr txBox="1"/>
          <p:nvPr/>
        </p:nvSpPr>
        <p:spPr>
          <a:xfrm>
            <a:off x="6323012" y="5229225"/>
            <a:ext cx="860425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078" name="Shape 1078"/>
          <p:cNvSpPr txBox="1"/>
          <p:nvPr/>
        </p:nvSpPr>
        <p:spPr>
          <a:xfrm>
            <a:off x="1708150" y="1016000"/>
            <a:ext cx="561975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2066925" y="5235575"/>
            <a:ext cx="1905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080" name="Shape 1080"/>
          <p:cNvGrpSpPr/>
          <p:nvPr/>
        </p:nvGrpSpPr>
        <p:grpSpPr>
          <a:xfrm>
            <a:off x="2219325" y="1190625"/>
            <a:ext cx="4729162" cy="3473448"/>
            <a:chOff x="2219325" y="1190625"/>
            <a:chExt cx="4729162" cy="3473448"/>
          </a:xfrm>
        </p:grpSpPr>
        <p:cxnSp>
          <p:nvCxnSpPr>
            <p:cNvPr id="1081" name="Shape 1081"/>
            <p:cNvCxnSpPr/>
            <p:nvPr/>
          </p:nvCxnSpPr>
          <p:spPr>
            <a:xfrm flipH="1" rot="10800000">
              <a:off x="2219325" y="1268411"/>
              <a:ext cx="4035424" cy="3395661"/>
            </a:xfrm>
            <a:prstGeom prst="straightConnector1">
              <a:avLst/>
            </a:prstGeom>
            <a:noFill/>
            <a:ln cap="flat" cmpd="sng" w="5397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82" name="Shape 1082"/>
            <p:cNvSpPr txBox="1"/>
            <p:nvPr/>
          </p:nvSpPr>
          <p:spPr>
            <a:xfrm>
              <a:off x="6297612" y="1190625"/>
              <a:ext cx="650874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Supply</a:t>
              </a:r>
            </a:p>
          </p:txBody>
        </p:sp>
      </p:grpSp>
      <p:grpSp>
        <p:nvGrpSpPr>
          <p:cNvPr id="1083" name="Shape 1083"/>
          <p:cNvGrpSpPr/>
          <p:nvPr/>
        </p:nvGrpSpPr>
        <p:grpSpPr>
          <a:xfrm>
            <a:off x="2219325" y="1268412"/>
            <a:ext cx="4778375" cy="3602037"/>
            <a:chOff x="2219325" y="1268412"/>
            <a:chExt cx="4778375" cy="3602037"/>
          </a:xfrm>
        </p:grpSpPr>
        <p:cxnSp>
          <p:nvCxnSpPr>
            <p:cNvPr id="1084" name="Shape 1084"/>
            <p:cNvCxnSpPr/>
            <p:nvPr/>
          </p:nvCxnSpPr>
          <p:spPr>
            <a:xfrm>
              <a:off x="2219325" y="1268412"/>
              <a:ext cx="4017961" cy="3395661"/>
            </a:xfrm>
            <a:prstGeom prst="straightConnector1">
              <a:avLst/>
            </a:prstGeom>
            <a:noFill/>
            <a:ln cap="flat" cmpd="sng" w="5397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85" name="Shape 1085"/>
            <p:cNvSpPr txBox="1"/>
            <p:nvPr/>
          </p:nvSpPr>
          <p:spPr>
            <a:xfrm>
              <a:off x="6327775" y="4657725"/>
              <a:ext cx="669925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grpSp>
        <p:nvGrpSpPr>
          <p:cNvPr id="1086" name="Shape 1086"/>
          <p:cNvGrpSpPr/>
          <p:nvPr/>
        </p:nvGrpSpPr>
        <p:grpSpPr>
          <a:xfrm>
            <a:off x="2741611" y="3895725"/>
            <a:ext cx="627061" cy="1285874"/>
            <a:chOff x="2741611" y="3895725"/>
            <a:chExt cx="627061" cy="1285874"/>
          </a:xfrm>
        </p:grpSpPr>
        <p:cxnSp>
          <p:nvCxnSpPr>
            <p:cNvPr id="1087" name="Shape 1087"/>
            <p:cNvCxnSpPr/>
            <p:nvPr/>
          </p:nvCxnSpPr>
          <p:spPr>
            <a:xfrm flipH="1" rot="10800000">
              <a:off x="3362325" y="3895725"/>
              <a:ext cx="1587" cy="1285874"/>
            </a:xfrm>
            <a:prstGeom prst="straightConnector1">
              <a:avLst/>
            </a:prstGeom>
            <a:noFill/>
            <a:ln cap="flat" cmpd="sng" w="5397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  <p:sp>
          <p:nvSpPr>
            <p:cNvPr id="1088" name="Shape 1088"/>
            <p:cNvSpPr txBox="1"/>
            <p:nvPr/>
          </p:nvSpPr>
          <p:spPr>
            <a:xfrm>
              <a:off x="2819400" y="4256087"/>
              <a:ext cx="471487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</a:t>
              </a:r>
            </a:p>
          </p:txBody>
        </p:sp>
        <p:sp>
          <p:nvSpPr>
            <p:cNvPr id="1089" name="Shape 1089"/>
            <p:cNvSpPr txBox="1"/>
            <p:nvPr/>
          </p:nvSpPr>
          <p:spPr>
            <a:xfrm>
              <a:off x="2933700" y="4494212"/>
              <a:ext cx="239711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</a:p>
          </p:txBody>
        </p:sp>
        <p:sp>
          <p:nvSpPr>
            <p:cNvPr id="1090" name="Shape 1090"/>
            <p:cNvSpPr txBox="1"/>
            <p:nvPr/>
          </p:nvSpPr>
          <p:spPr>
            <a:xfrm>
              <a:off x="2741611" y="4733925"/>
              <a:ext cx="627061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sellers</a:t>
              </a:r>
            </a:p>
          </p:txBody>
        </p:sp>
      </p:grpSp>
      <p:grpSp>
        <p:nvGrpSpPr>
          <p:cNvPr id="1091" name="Shape 1091"/>
          <p:cNvGrpSpPr/>
          <p:nvPr/>
        </p:nvGrpSpPr>
        <p:grpSpPr>
          <a:xfrm>
            <a:off x="4914900" y="2590799"/>
            <a:ext cx="785811" cy="2590800"/>
            <a:chOff x="4914900" y="2590799"/>
            <a:chExt cx="785811" cy="2590800"/>
          </a:xfrm>
        </p:grpSpPr>
        <p:cxnSp>
          <p:nvCxnSpPr>
            <p:cNvPr id="1092" name="Shape 1092"/>
            <p:cNvCxnSpPr/>
            <p:nvPr/>
          </p:nvCxnSpPr>
          <p:spPr>
            <a:xfrm flipH="1" rot="10800000">
              <a:off x="4914900" y="2590799"/>
              <a:ext cx="1587" cy="2590800"/>
            </a:xfrm>
            <a:prstGeom prst="straightConnector1">
              <a:avLst/>
            </a:prstGeom>
            <a:noFill/>
            <a:ln cap="flat" cmpd="sng" w="53975">
              <a:solidFill>
                <a:srgbClr val="5F161D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  <p:sp>
          <p:nvSpPr>
            <p:cNvPr id="1093" name="Shape 1093"/>
            <p:cNvSpPr txBox="1"/>
            <p:nvPr/>
          </p:nvSpPr>
          <p:spPr>
            <a:xfrm>
              <a:off x="5151437" y="2636836"/>
              <a:ext cx="471487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</a:t>
              </a:r>
            </a:p>
          </p:txBody>
        </p:sp>
        <p:sp>
          <p:nvSpPr>
            <p:cNvPr id="1094" name="Shape 1094"/>
            <p:cNvSpPr txBox="1"/>
            <p:nvPr/>
          </p:nvSpPr>
          <p:spPr>
            <a:xfrm>
              <a:off x="5270500" y="2874961"/>
              <a:ext cx="239711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</a:p>
          </p:txBody>
        </p:sp>
        <p:sp>
          <p:nvSpPr>
            <p:cNvPr id="1095" name="Shape 1095"/>
            <p:cNvSpPr txBox="1"/>
            <p:nvPr/>
          </p:nvSpPr>
          <p:spPr>
            <a:xfrm>
              <a:off x="5073650" y="3114675"/>
              <a:ext cx="627061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sellers</a:t>
              </a:r>
            </a:p>
          </p:txBody>
        </p:sp>
      </p:grpSp>
      <p:grpSp>
        <p:nvGrpSpPr>
          <p:cNvPr id="1096" name="Shape 1096"/>
          <p:cNvGrpSpPr/>
          <p:nvPr/>
        </p:nvGrpSpPr>
        <p:grpSpPr>
          <a:xfrm>
            <a:off x="2933700" y="2573336"/>
            <a:ext cx="646112" cy="2608261"/>
            <a:chOff x="2933700" y="2573336"/>
            <a:chExt cx="646112" cy="2608261"/>
          </a:xfrm>
        </p:grpSpPr>
        <p:cxnSp>
          <p:nvCxnSpPr>
            <p:cNvPr id="1097" name="Shape 1097"/>
            <p:cNvCxnSpPr/>
            <p:nvPr/>
          </p:nvCxnSpPr>
          <p:spPr>
            <a:xfrm flipH="1" rot="10800000">
              <a:off x="3557587" y="2573336"/>
              <a:ext cx="1587" cy="2608261"/>
            </a:xfrm>
            <a:prstGeom prst="straightConnector1">
              <a:avLst/>
            </a:prstGeom>
            <a:noFill/>
            <a:ln cap="flat" cmpd="sng" w="53975">
              <a:solidFill>
                <a:srgbClr val="004C9F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  <p:sp>
          <p:nvSpPr>
            <p:cNvPr id="1098" name="Shape 1098"/>
            <p:cNvSpPr txBox="1"/>
            <p:nvPr/>
          </p:nvSpPr>
          <p:spPr>
            <a:xfrm>
              <a:off x="2974975" y="2636836"/>
              <a:ext cx="561975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</a:p>
          </p:txBody>
        </p:sp>
        <p:sp>
          <p:nvSpPr>
            <p:cNvPr id="1099" name="Shape 1099"/>
            <p:cNvSpPr txBox="1"/>
            <p:nvPr/>
          </p:nvSpPr>
          <p:spPr>
            <a:xfrm>
              <a:off x="3136900" y="2874961"/>
              <a:ext cx="239711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</a:p>
          </p:txBody>
        </p:sp>
        <p:sp>
          <p:nvSpPr>
            <p:cNvPr id="1100" name="Shape 1100"/>
            <p:cNvSpPr txBox="1"/>
            <p:nvPr/>
          </p:nvSpPr>
          <p:spPr>
            <a:xfrm>
              <a:off x="2933700" y="3114675"/>
              <a:ext cx="646112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buyers</a:t>
              </a:r>
            </a:p>
          </p:txBody>
        </p:sp>
      </p:grpSp>
      <p:grpSp>
        <p:nvGrpSpPr>
          <p:cNvPr id="1101" name="Shape 1101"/>
          <p:cNvGrpSpPr/>
          <p:nvPr/>
        </p:nvGrpSpPr>
        <p:grpSpPr>
          <a:xfrm>
            <a:off x="5111750" y="3895725"/>
            <a:ext cx="792162" cy="1285874"/>
            <a:chOff x="5111750" y="3895725"/>
            <a:chExt cx="792162" cy="1285874"/>
          </a:xfrm>
        </p:grpSpPr>
        <p:grpSp>
          <p:nvGrpSpPr>
            <p:cNvPr id="1102" name="Shape 1102"/>
            <p:cNvGrpSpPr/>
            <p:nvPr/>
          </p:nvGrpSpPr>
          <p:grpSpPr>
            <a:xfrm>
              <a:off x="5111750" y="3895725"/>
              <a:ext cx="750887" cy="1285874"/>
              <a:chOff x="5111750" y="3895725"/>
              <a:chExt cx="750887" cy="1285874"/>
            </a:xfrm>
          </p:grpSpPr>
          <p:cxnSp>
            <p:nvCxnSpPr>
              <p:cNvPr id="1103" name="Shape 1103"/>
              <p:cNvCxnSpPr/>
              <p:nvPr/>
            </p:nvCxnSpPr>
            <p:spPr>
              <a:xfrm flipH="1" rot="10800000">
                <a:off x="5111750" y="3895725"/>
                <a:ext cx="1587" cy="1285874"/>
              </a:xfrm>
              <a:prstGeom prst="straightConnector1">
                <a:avLst/>
              </a:prstGeom>
              <a:noFill/>
              <a:ln cap="flat" cmpd="sng" w="53975">
                <a:solidFill>
                  <a:srgbClr val="004C9F"/>
                </a:solidFill>
                <a:prstDash val="solid"/>
                <a:miter lim="8000"/>
                <a:headEnd len="med" w="med" type="none"/>
                <a:tailEnd len="med" w="med" type="stealth"/>
              </a:ln>
            </p:spPr>
          </p:cxnSp>
          <p:sp>
            <p:nvSpPr>
              <p:cNvPr id="1104" name="Shape 1104"/>
              <p:cNvSpPr txBox="1"/>
              <p:nvPr/>
            </p:nvSpPr>
            <p:spPr>
              <a:xfrm>
                <a:off x="5300662" y="4256087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Value</a:t>
                </a:r>
              </a:p>
            </p:txBody>
          </p:sp>
        </p:grpSp>
        <p:sp>
          <p:nvSpPr>
            <p:cNvPr id="1105" name="Shape 1105"/>
            <p:cNvSpPr txBox="1"/>
            <p:nvPr/>
          </p:nvSpPr>
          <p:spPr>
            <a:xfrm>
              <a:off x="5461000" y="4494212"/>
              <a:ext cx="239711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</a:p>
          </p:txBody>
        </p:sp>
        <p:sp>
          <p:nvSpPr>
            <p:cNvPr id="1106" name="Shape 1106"/>
            <p:cNvSpPr txBox="1"/>
            <p:nvPr/>
          </p:nvSpPr>
          <p:spPr>
            <a:xfrm>
              <a:off x="5257800" y="4733925"/>
              <a:ext cx="646112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buyers</a:t>
              </a:r>
            </a:p>
          </p:txBody>
        </p:sp>
      </p:grpSp>
      <p:grpSp>
        <p:nvGrpSpPr>
          <p:cNvPr id="1107" name="Shape 1107"/>
          <p:cNvGrpSpPr/>
          <p:nvPr/>
        </p:nvGrpSpPr>
        <p:grpSpPr>
          <a:xfrm>
            <a:off x="2165350" y="5700712"/>
            <a:ext cx="2089150" cy="785812"/>
            <a:chOff x="2165350" y="5700712"/>
            <a:chExt cx="2089150" cy="785812"/>
          </a:xfrm>
        </p:grpSpPr>
        <p:sp>
          <p:nvSpPr>
            <p:cNvPr id="1108" name="Shape 1108"/>
            <p:cNvSpPr/>
            <p:nvPr/>
          </p:nvSpPr>
          <p:spPr>
            <a:xfrm>
              <a:off x="2219325" y="5700712"/>
              <a:ext cx="1963736" cy="125412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34285"/>
                    <a:pt x="117818" y="68571"/>
                    <a:pt x="115636" y="68571"/>
                  </a:cubicBezTo>
                  <a:cubicBezTo>
                    <a:pt x="64363" y="68571"/>
                    <a:pt x="64363" y="68571"/>
                    <a:pt x="64363" y="68571"/>
                  </a:cubicBezTo>
                  <a:cubicBezTo>
                    <a:pt x="62181" y="68571"/>
                    <a:pt x="60000" y="85714"/>
                    <a:pt x="60000" y="119999"/>
                  </a:cubicBezTo>
                  <a:cubicBezTo>
                    <a:pt x="60000" y="85714"/>
                    <a:pt x="58909" y="68571"/>
                    <a:pt x="56727" y="68571"/>
                  </a:cubicBezTo>
                  <a:cubicBezTo>
                    <a:pt x="4363" y="68571"/>
                    <a:pt x="4363" y="68571"/>
                    <a:pt x="4363" y="68571"/>
                  </a:cubicBezTo>
                  <a:cubicBezTo>
                    <a:pt x="2181" y="68571"/>
                    <a:pt x="0" y="34285"/>
                    <a:pt x="0" y="0"/>
                  </a:cubicBezTo>
                </a:path>
              </a:pathLst>
            </a:custGeom>
            <a:noFill/>
            <a:ln cap="flat" cmpd="sng" w="174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9" name="Shape 1109"/>
            <p:cNvCxnSpPr/>
            <p:nvPr/>
          </p:nvCxnSpPr>
          <p:spPr>
            <a:xfrm>
              <a:off x="3200400" y="5878512"/>
              <a:ext cx="1587" cy="142875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10" name="Shape 1110"/>
            <p:cNvSpPr txBox="1"/>
            <p:nvPr/>
          </p:nvSpPr>
          <p:spPr>
            <a:xfrm>
              <a:off x="2165350" y="5969000"/>
              <a:ext cx="2089150" cy="517524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 txBox="1"/>
            <p:nvPr/>
          </p:nvSpPr>
          <p:spPr>
            <a:xfrm>
              <a:off x="2287586" y="6022975"/>
              <a:ext cx="1885950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 to buyers is greater</a:t>
              </a:r>
            </a:p>
          </p:txBody>
        </p:sp>
        <p:sp>
          <p:nvSpPr>
            <p:cNvPr id="1112" name="Shape 1112"/>
            <p:cNvSpPr txBox="1"/>
            <p:nvPr/>
          </p:nvSpPr>
          <p:spPr>
            <a:xfrm>
              <a:off x="2287586" y="6237287"/>
              <a:ext cx="1425574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than cost to sellers.</a:t>
              </a:r>
            </a:p>
          </p:txBody>
        </p:sp>
      </p:grpSp>
      <p:grpSp>
        <p:nvGrpSpPr>
          <p:cNvPr id="1113" name="Shape 1113"/>
          <p:cNvGrpSpPr/>
          <p:nvPr/>
        </p:nvGrpSpPr>
        <p:grpSpPr>
          <a:xfrm>
            <a:off x="4271962" y="5700712"/>
            <a:ext cx="2214561" cy="785812"/>
            <a:chOff x="4271962" y="5700712"/>
            <a:chExt cx="2214561" cy="785812"/>
          </a:xfrm>
        </p:grpSpPr>
        <p:sp>
          <p:nvSpPr>
            <p:cNvPr id="1114" name="Shape 1114"/>
            <p:cNvSpPr/>
            <p:nvPr/>
          </p:nvSpPr>
          <p:spPr>
            <a:xfrm>
              <a:off x="4271962" y="5700712"/>
              <a:ext cx="2214561" cy="125412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34285"/>
                    <a:pt x="117096" y="68571"/>
                    <a:pt x="115161" y="68571"/>
                  </a:cubicBezTo>
                  <a:cubicBezTo>
                    <a:pt x="63870" y="68571"/>
                    <a:pt x="63870" y="68571"/>
                    <a:pt x="63870" y="68571"/>
                  </a:cubicBezTo>
                  <a:cubicBezTo>
                    <a:pt x="61935" y="68571"/>
                    <a:pt x="60000" y="85714"/>
                    <a:pt x="60000" y="119999"/>
                  </a:cubicBezTo>
                  <a:cubicBezTo>
                    <a:pt x="60000" y="85714"/>
                    <a:pt x="58064" y="68571"/>
                    <a:pt x="57096" y="68571"/>
                  </a:cubicBezTo>
                  <a:cubicBezTo>
                    <a:pt x="4838" y="68571"/>
                    <a:pt x="4838" y="68571"/>
                    <a:pt x="4838" y="68571"/>
                  </a:cubicBezTo>
                  <a:cubicBezTo>
                    <a:pt x="2903" y="68571"/>
                    <a:pt x="0" y="34285"/>
                    <a:pt x="0" y="0"/>
                  </a:cubicBezTo>
                </a:path>
              </a:pathLst>
            </a:custGeom>
            <a:noFill/>
            <a:ln cap="flat" cmpd="sng" w="174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5" name="Shape 1115"/>
            <p:cNvCxnSpPr/>
            <p:nvPr/>
          </p:nvCxnSpPr>
          <p:spPr>
            <a:xfrm>
              <a:off x="5380037" y="5878512"/>
              <a:ext cx="1587" cy="142875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16" name="Shape 1116"/>
            <p:cNvSpPr txBox="1"/>
            <p:nvPr/>
          </p:nvSpPr>
          <p:spPr>
            <a:xfrm>
              <a:off x="4451350" y="5969000"/>
              <a:ext cx="1874836" cy="517524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 txBox="1"/>
            <p:nvPr/>
          </p:nvSpPr>
          <p:spPr>
            <a:xfrm>
              <a:off x="4576762" y="6022975"/>
              <a:ext cx="1654174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 to buyers is less</a:t>
              </a:r>
            </a:p>
          </p:txBody>
        </p:sp>
        <p:sp>
          <p:nvSpPr>
            <p:cNvPr id="1118" name="Shape 1118"/>
            <p:cNvSpPr txBox="1"/>
            <p:nvPr/>
          </p:nvSpPr>
          <p:spPr>
            <a:xfrm>
              <a:off x="4576762" y="6237287"/>
              <a:ext cx="1425574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than cost to sellers.</a:t>
              </a:r>
            </a:p>
          </p:txBody>
        </p:sp>
      </p:grpSp>
      <p:grpSp>
        <p:nvGrpSpPr>
          <p:cNvPr id="1119" name="Shape 1119"/>
          <p:cNvGrpSpPr/>
          <p:nvPr/>
        </p:nvGrpSpPr>
        <p:grpSpPr>
          <a:xfrm>
            <a:off x="3824287" y="2913061"/>
            <a:ext cx="1022349" cy="2819400"/>
            <a:chOff x="3824287" y="2913061"/>
            <a:chExt cx="1022349" cy="2819400"/>
          </a:xfrm>
        </p:grpSpPr>
        <p:grpSp>
          <p:nvGrpSpPr>
            <p:cNvPr id="1120" name="Shape 1120"/>
            <p:cNvGrpSpPr/>
            <p:nvPr/>
          </p:nvGrpSpPr>
          <p:grpSpPr>
            <a:xfrm>
              <a:off x="4183062" y="2913061"/>
              <a:ext cx="107949" cy="2287588"/>
              <a:chOff x="4183062" y="2913061"/>
              <a:chExt cx="107949" cy="2287588"/>
            </a:xfrm>
          </p:grpSpPr>
          <p:cxnSp>
            <p:nvCxnSpPr>
              <p:cNvPr id="1121" name="Shape 1121"/>
              <p:cNvCxnSpPr/>
              <p:nvPr/>
            </p:nvCxnSpPr>
            <p:spPr>
              <a:xfrm>
                <a:off x="4237037" y="2965450"/>
                <a:ext cx="1587" cy="2235199"/>
              </a:xfrm>
              <a:prstGeom prst="straightConnector1">
                <a:avLst/>
              </a:prstGeom>
              <a:noFill/>
              <a:ln cap="flat" cmpd="sng" w="1745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122" name="Shape 1122"/>
              <p:cNvSpPr/>
              <p:nvPr/>
            </p:nvSpPr>
            <p:spPr>
              <a:xfrm>
                <a:off x="4183062" y="2913061"/>
                <a:ext cx="107949" cy="1063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3" name="Shape 1123"/>
            <p:cNvSpPr txBox="1"/>
            <p:nvPr/>
          </p:nvSpPr>
          <p:spPr>
            <a:xfrm>
              <a:off x="3824287" y="5235575"/>
              <a:ext cx="1022349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Equilibrium</a:t>
              </a:r>
            </a:p>
          </p:txBody>
        </p:sp>
        <p:sp>
          <p:nvSpPr>
            <p:cNvPr id="1124" name="Shape 1124"/>
            <p:cNvSpPr txBox="1"/>
            <p:nvPr/>
          </p:nvSpPr>
          <p:spPr>
            <a:xfrm>
              <a:off x="3960812" y="5475287"/>
              <a:ext cx="741361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The Costs of Taxation</a:t>
            </a:r>
          </a:p>
        </p:txBody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Welfare economics is the study of how the allocation of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affects economic well-being.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Buyers and sellers receive benefits from taking part in the market.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equilibrium in a market maximizes the total welfare of buyers and sellers. 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>
            <p:ph type="title"/>
          </p:nvPr>
        </p:nvSpPr>
        <p:spPr>
          <a:xfrm>
            <a:off x="381000" y="723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DEADWEIGHT LOSS OF TAXATION</a:t>
            </a:r>
          </a:p>
        </p:txBody>
      </p:sp>
      <p:sp>
        <p:nvSpPr>
          <p:cNvPr id="1136" name="Shape 1136"/>
          <p:cNvSpPr txBox="1"/>
          <p:nvPr>
            <p:ph idx="1" type="body"/>
          </p:nvPr>
        </p:nvSpPr>
        <p:spPr>
          <a:xfrm>
            <a:off x="457200" y="2154236"/>
            <a:ext cx="4114800" cy="397192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taxes affect the economic well-being of market participants?</a:t>
            </a:r>
          </a:p>
        </p:txBody>
      </p:sp>
      <p:pic>
        <p:nvPicPr>
          <p:cNvPr descr="S3Picture 4595391" id="1137" name="Shape 1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1800" y="1676400"/>
            <a:ext cx="1485899" cy="41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DEADWEIGHT LOSS OF TAXATION</a:t>
            </a:r>
          </a:p>
        </p:txBody>
      </p:sp>
      <p:sp>
        <p:nvSpPr>
          <p:cNvPr id="1143" name="Shape 1143"/>
          <p:cNvSpPr txBox="1"/>
          <p:nvPr>
            <p:ph idx="1" type="body"/>
          </p:nvPr>
        </p:nvSpPr>
        <p:spPr>
          <a:xfrm>
            <a:off x="457200" y="1600200"/>
            <a:ext cx="4814887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matter whether a tax on a good is levied on buyers or sellers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good . . . the price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paid by buyers rises, and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price received by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sellers falls.</a:t>
            </a:r>
          </a:p>
        </p:txBody>
      </p:sp>
      <p:pic>
        <p:nvPicPr>
          <p:cNvPr descr="S4Picture 7445024" id="1144" name="Shape 1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900" y="2070100"/>
            <a:ext cx="1485899" cy="41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The Effects of a Tax</a:t>
            </a:r>
          </a:p>
        </p:txBody>
      </p:sp>
      <p:sp>
        <p:nvSpPr>
          <p:cNvPr id="1150" name="Shape 1150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F3F6F9"/>
          </a:solidFill>
          <a:ln cap="flat" cmpd="sng" w="2222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Shape 1151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F2F4F8"/>
          </a:solidFill>
          <a:ln cap="flat" cmpd="sng" w="2032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Shape 1152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F1F4F7"/>
          </a:solidFill>
          <a:ln cap="flat" cmpd="sng" w="1825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Shape 1153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F0F2F5"/>
          </a:solidFill>
          <a:ln cap="flat" cmpd="sng" w="1619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Shape 1154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EEF1F4"/>
          </a:solidFill>
          <a:ln cap="flat" cmpd="sng" w="1412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Shape 1155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EDEFF3"/>
          </a:solidFill>
          <a:ln cap="flat" cmpd="sng" w="1222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Shape 1156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EBEEF2"/>
          </a:solidFill>
          <a:ln cap="flat" cmpd="sng" w="1016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Shape 1157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EAECF1"/>
          </a:solidFill>
          <a:ln cap="flat" cmpd="sng" w="809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Shape 1158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Shape 1159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E7EAEF"/>
          </a:solidFill>
          <a:ln cap="flat" cmpd="sng" w="412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Shape 1160"/>
          <p:cNvSpPr txBox="1"/>
          <p:nvPr/>
        </p:nvSpPr>
        <p:spPr>
          <a:xfrm>
            <a:off x="1695450" y="1387475"/>
            <a:ext cx="6769100" cy="4665662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Shape 1161"/>
          <p:cNvSpPr txBox="1"/>
          <p:nvPr/>
        </p:nvSpPr>
        <p:spPr>
          <a:xfrm>
            <a:off x="1598612" y="1343025"/>
            <a:ext cx="6850062" cy="4727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1593850" y="1285875"/>
            <a:ext cx="6850062" cy="4727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3" name="Shape 1163"/>
          <p:cNvGrpSpPr/>
          <p:nvPr/>
        </p:nvGrpSpPr>
        <p:grpSpPr>
          <a:xfrm>
            <a:off x="3417887" y="2754311"/>
            <a:ext cx="1725611" cy="1533525"/>
            <a:chOff x="3417887" y="2754311"/>
            <a:chExt cx="1725611" cy="1533525"/>
          </a:xfrm>
        </p:grpSpPr>
        <p:sp>
          <p:nvSpPr>
            <p:cNvPr id="1164" name="Shape 1164"/>
            <p:cNvSpPr/>
            <p:nvPr/>
          </p:nvSpPr>
          <p:spPr>
            <a:xfrm>
              <a:off x="3417887" y="2889250"/>
              <a:ext cx="161925" cy="13985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0000" y="0"/>
                    <a:pt x="60000" y="5217"/>
                    <a:pt x="60000" y="10434"/>
                  </a:cubicBezTo>
                  <a:cubicBezTo>
                    <a:pt x="60000" y="53913"/>
                    <a:pt x="60000" y="53913"/>
                    <a:pt x="60000" y="53913"/>
                  </a:cubicBezTo>
                  <a:cubicBezTo>
                    <a:pt x="60000" y="57391"/>
                    <a:pt x="75000" y="60869"/>
                    <a:pt x="120000" y="60869"/>
                  </a:cubicBezTo>
                  <a:cubicBezTo>
                    <a:pt x="75000" y="60869"/>
                    <a:pt x="60000" y="62608"/>
                    <a:pt x="60000" y="67826"/>
                  </a:cubicBezTo>
                  <a:cubicBezTo>
                    <a:pt x="60000" y="109565"/>
                    <a:pt x="60000" y="109565"/>
                    <a:pt x="60000" y="109565"/>
                  </a:cubicBezTo>
                  <a:cubicBezTo>
                    <a:pt x="60000" y="114782"/>
                    <a:pt x="30000" y="120000"/>
                    <a:pt x="0" y="120000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5" name="Shape 1165"/>
            <p:cNvCxnSpPr/>
            <p:nvPr/>
          </p:nvCxnSpPr>
          <p:spPr>
            <a:xfrm flipH="1" rot="10800000">
              <a:off x="3621087" y="2908300"/>
              <a:ext cx="444500" cy="690561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66" name="Shape 1166"/>
            <p:cNvSpPr txBox="1"/>
            <p:nvPr/>
          </p:nvSpPr>
          <p:spPr>
            <a:xfrm>
              <a:off x="4132262" y="2754311"/>
              <a:ext cx="101123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Size of tax</a:t>
              </a:r>
            </a:p>
          </p:txBody>
        </p:sp>
      </p:grpSp>
      <p:sp>
        <p:nvSpPr>
          <p:cNvPr id="1167" name="Shape 1167"/>
          <p:cNvSpPr txBox="1"/>
          <p:nvPr/>
        </p:nvSpPr>
        <p:spPr>
          <a:xfrm>
            <a:off x="7580311" y="6042025"/>
            <a:ext cx="8763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168" name="Shape 1168"/>
          <p:cNvSpPr txBox="1"/>
          <p:nvPr/>
        </p:nvSpPr>
        <p:spPr>
          <a:xfrm>
            <a:off x="1417637" y="6048375"/>
            <a:ext cx="1206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169" name="Shape 1169"/>
          <p:cNvSpPr txBox="1"/>
          <p:nvPr/>
        </p:nvSpPr>
        <p:spPr>
          <a:xfrm>
            <a:off x="1014412" y="1249362"/>
            <a:ext cx="53022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grpSp>
        <p:nvGrpSpPr>
          <p:cNvPr id="1170" name="Shape 1170"/>
          <p:cNvGrpSpPr/>
          <p:nvPr/>
        </p:nvGrpSpPr>
        <p:grpSpPr>
          <a:xfrm>
            <a:off x="342900" y="2646361"/>
            <a:ext cx="1203325" cy="2120900"/>
            <a:chOff x="342900" y="2646361"/>
            <a:chExt cx="1203325" cy="2120900"/>
          </a:xfrm>
        </p:grpSpPr>
        <p:grpSp>
          <p:nvGrpSpPr>
            <p:cNvPr id="1171" name="Shape 1171"/>
            <p:cNvGrpSpPr/>
            <p:nvPr/>
          </p:nvGrpSpPr>
          <p:grpSpPr>
            <a:xfrm>
              <a:off x="342900" y="2646361"/>
              <a:ext cx="1203325" cy="528637"/>
              <a:chOff x="342900" y="2646361"/>
              <a:chExt cx="1203325" cy="528637"/>
            </a:xfrm>
          </p:grpSpPr>
          <p:sp>
            <p:nvSpPr>
              <p:cNvPr id="1172" name="Shape 1172"/>
              <p:cNvSpPr txBox="1"/>
              <p:nvPr/>
            </p:nvSpPr>
            <p:spPr>
              <a:xfrm>
                <a:off x="342900" y="2646361"/>
                <a:ext cx="1201737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Price buyers</a:t>
                </a:r>
              </a:p>
            </p:txBody>
          </p:sp>
          <p:sp>
            <p:nvSpPr>
              <p:cNvPr id="1173" name="Shape 1173"/>
              <p:cNvSpPr txBox="1"/>
              <p:nvPr/>
            </p:nvSpPr>
            <p:spPr>
              <a:xfrm>
                <a:off x="1196975" y="2916236"/>
                <a:ext cx="349250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pay</a:t>
                </a:r>
              </a:p>
            </p:txBody>
          </p:sp>
        </p:grpSp>
        <p:grpSp>
          <p:nvGrpSpPr>
            <p:cNvPr id="1174" name="Shape 1174"/>
            <p:cNvGrpSpPr/>
            <p:nvPr/>
          </p:nvGrpSpPr>
          <p:grpSpPr>
            <a:xfrm>
              <a:off x="369887" y="4240212"/>
              <a:ext cx="1176337" cy="527049"/>
              <a:chOff x="369887" y="4240212"/>
              <a:chExt cx="1176337" cy="527049"/>
            </a:xfrm>
          </p:grpSpPr>
          <p:sp>
            <p:nvSpPr>
              <p:cNvPr id="1175" name="Shape 1175"/>
              <p:cNvSpPr txBox="1"/>
              <p:nvPr/>
            </p:nvSpPr>
            <p:spPr>
              <a:xfrm>
                <a:off x="369887" y="4240212"/>
                <a:ext cx="1176337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Price sellers</a:t>
                </a:r>
              </a:p>
            </p:txBody>
          </p:sp>
          <p:sp>
            <p:nvSpPr>
              <p:cNvPr id="1176" name="Shape 1176"/>
              <p:cNvSpPr txBox="1"/>
              <p:nvPr/>
            </p:nvSpPr>
            <p:spPr>
              <a:xfrm>
                <a:off x="846137" y="4508500"/>
                <a:ext cx="696912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</a:t>
                </a:r>
              </a:p>
            </p:txBody>
          </p:sp>
        </p:grpSp>
      </p:grpSp>
      <p:cxnSp>
        <p:nvCxnSpPr>
          <p:cNvPr id="1177" name="Shape 1177"/>
          <p:cNvCxnSpPr/>
          <p:nvPr/>
        </p:nvCxnSpPr>
        <p:spPr>
          <a:xfrm>
            <a:off x="1614487" y="1611312"/>
            <a:ext cx="5268912" cy="3529012"/>
          </a:xfrm>
          <a:prstGeom prst="straightConnector1">
            <a:avLst/>
          </a:prstGeom>
          <a:noFill/>
          <a:ln cap="flat" cmpd="sng" w="6032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178" name="Shape 1178"/>
          <p:cNvSpPr txBox="1"/>
          <p:nvPr/>
        </p:nvSpPr>
        <p:spPr>
          <a:xfrm>
            <a:off x="6948486" y="5027612"/>
            <a:ext cx="817561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179" name="Shape 1179"/>
          <p:cNvCxnSpPr/>
          <p:nvPr/>
        </p:nvCxnSpPr>
        <p:spPr>
          <a:xfrm flipH="1">
            <a:off x="1633536" y="2381250"/>
            <a:ext cx="5270499" cy="2962275"/>
          </a:xfrm>
          <a:prstGeom prst="straightConnector1">
            <a:avLst/>
          </a:prstGeom>
          <a:noFill/>
          <a:ln cap="flat" cmpd="sng" w="6032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180" name="Shape 1180"/>
          <p:cNvSpPr txBox="1"/>
          <p:nvPr/>
        </p:nvSpPr>
        <p:spPr>
          <a:xfrm>
            <a:off x="6948486" y="2209800"/>
            <a:ext cx="66198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grpSp>
        <p:nvGrpSpPr>
          <p:cNvPr id="1181" name="Shape 1181"/>
          <p:cNvGrpSpPr/>
          <p:nvPr/>
        </p:nvGrpSpPr>
        <p:grpSpPr>
          <a:xfrm>
            <a:off x="511175" y="3514725"/>
            <a:ext cx="4683124" cy="3062287"/>
            <a:chOff x="511175" y="3514725"/>
            <a:chExt cx="4683124" cy="3062287"/>
          </a:xfrm>
        </p:grpSpPr>
        <p:sp>
          <p:nvSpPr>
            <p:cNvPr id="1182" name="Shape 1182"/>
            <p:cNvSpPr/>
            <p:nvPr/>
          </p:nvSpPr>
          <p:spPr>
            <a:xfrm>
              <a:off x="4573587" y="3578225"/>
              <a:ext cx="141287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Shape 1183"/>
            <p:cNvGrpSpPr/>
            <p:nvPr/>
          </p:nvGrpSpPr>
          <p:grpSpPr>
            <a:xfrm>
              <a:off x="511175" y="3514725"/>
              <a:ext cx="4683124" cy="3062287"/>
              <a:chOff x="511175" y="3514725"/>
              <a:chExt cx="4683124" cy="3062287"/>
            </a:xfrm>
          </p:grpSpPr>
          <p:sp>
            <p:nvSpPr>
              <p:cNvPr id="1184" name="Shape 1184"/>
              <p:cNvSpPr/>
              <p:nvPr/>
            </p:nvSpPr>
            <p:spPr>
              <a:xfrm>
                <a:off x="1593850" y="3659187"/>
                <a:ext cx="3040061" cy="2333625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06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Shape 1185"/>
              <p:cNvSpPr txBox="1"/>
              <p:nvPr/>
            </p:nvSpPr>
            <p:spPr>
              <a:xfrm>
                <a:off x="1047750" y="3514725"/>
                <a:ext cx="49212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Price</a:t>
                </a:r>
              </a:p>
            </p:txBody>
          </p:sp>
          <p:sp>
            <p:nvSpPr>
              <p:cNvPr id="1186" name="Shape 1186"/>
              <p:cNvSpPr txBox="1"/>
              <p:nvPr/>
            </p:nvSpPr>
            <p:spPr>
              <a:xfrm>
                <a:off x="511175" y="3783012"/>
                <a:ext cx="1035049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without tax</a:t>
                </a:r>
              </a:p>
            </p:txBody>
          </p:sp>
          <p:sp>
            <p:nvSpPr>
              <p:cNvPr id="1187" name="Shape 1187"/>
              <p:cNvSpPr txBox="1"/>
              <p:nvPr/>
            </p:nvSpPr>
            <p:spPr>
              <a:xfrm>
                <a:off x="4273550" y="6048375"/>
                <a:ext cx="806450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Quantity</a:t>
                </a:r>
              </a:p>
            </p:txBody>
          </p:sp>
          <p:sp>
            <p:nvSpPr>
              <p:cNvPr id="1188" name="Shape 1188"/>
              <p:cNvSpPr txBox="1"/>
              <p:nvPr/>
            </p:nvSpPr>
            <p:spPr>
              <a:xfrm>
                <a:off x="4159250" y="6318250"/>
                <a:ext cx="1035049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without tax</a:t>
                </a:r>
              </a:p>
            </p:txBody>
          </p:sp>
        </p:grpSp>
      </p:grpSp>
      <p:grpSp>
        <p:nvGrpSpPr>
          <p:cNvPr id="1189" name="Shape 1189"/>
          <p:cNvGrpSpPr/>
          <p:nvPr/>
        </p:nvGrpSpPr>
        <p:grpSpPr>
          <a:xfrm>
            <a:off x="1593850" y="2706686"/>
            <a:ext cx="2189161" cy="3870325"/>
            <a:chOff x="1593850" y="2706686"/>
            <a:chExt cx="2189161" cy="3870325"/>
          </a:xfrm>
        </p:grpSpPr>
        <p:grpSp>
          <p:nvGrpSpPr>
            <p:cNvPr id="1190" name="Shape 1190"/>
            <p:cNvGrpSpPr/>
            <p:nvPr/>
          </p:nvGrpSpPr>
          <p:grpSpPr>
            <a:xfrm>
              <a:off x="1593850" y="2767011"/>
              <a:ext cx="1763712" cy="3225800"/>
              <a:chOff x="1593850" y="2767011"/>
              <a:chExt cx="1763712" cy="3225800"/>
            </a:xfrm>
          </p:grpSpPr>
          <p:sp>
            <p:nvSpPr>
              <p:cNvPr id="1191" name="Shape 1191"/>
              <p:cNvSpPr/>
              <p:nvPr/>
            </p:nvSpPr>
            <p:spPr>
              <a:xfrm>
                <a:off x="1593850" y="2767011"/>
                <a:ext cx="1763711" cy="322580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06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92" name="Shape 1192"/>
              <p:cNvCxnSpPr/>
              <p:nvPr/>
            </p:nvCxnSpPr>
            <p:spPr>
              <a:xfrm flipH="1">
                <a:off x="1593850" y="4389437"/>
                <a:ext cx="1763711" cy="1587"/>
              </a:xfrm>
              <a:prstGeom prst="straightConnector1">
                <a:avLst/>
              </a:prstGeom>
              <a:noFill/>
              <a:ln cap="flat" cmpd="sng" w="20625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</p:grpSp>
        <p:sp>
          <p:nvSpPr>
            <p:cNvPr id="1193" name="Shape 1193"/>
            <p:cNvSpPr/>
            <p:nvPr/>
          </p:nvSpPr>
          <p:spPr>
            <a:xfrm>
              <a:off x="3295650" y="4308475"/>
              <a:ext cx="122237" cy="142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3295650" y="2706686"/>
              <a:ext cx="122237" cy="1412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 txBox="1"/>
            <p:nvPr/>
          </p:nvSpPr>
          <p:spPr>
            <a:xfrm>
              <a:off x="2976561" y="6048375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196" name="Shape 1196"/>
            <p:cNvSpPr txBox="1"/>
            <p:nvPr/>
          </p:nvSpPr>
          <p:spPr>
            <a:xfrm>
              <a:off x="3017836" y="6318250"/>
              <a:ext cx="7334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 tax</a:t>
              </a:r>
            </a:p>
          </p:txBody>
        </p:sp>
      </p:grpSp>
      <p:sp>
        <p:nvSpPr>
          <p:cNvPr id="1197" name="Shape 1197"/>
          <p:cNvSpPr txBox="1"/>
          <p:nvPr/>
        </p:nvSpPr>
        <p:spPr>
          <a:xfrm>
            <a:off x="2974975" y="1436687"/>
            <a:ext cx="4500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price paid by consumers is higher</a:t>
            </a:r>
          </a:p>
        </p:txBody>
      </p:sp>
      <p:sp>
        <p:nvSpPr>
          <p:cNvPr id="1198" name="Shape 1198"/>
          <p:cNvSpPr txBox="1"/>
          <p:nvPr/>
        </p:nvSpPr>
        <p:spPr>
          <a:xfrm>
            <a:off x="3027361" y="1866900"/>
            <a:ext cx="386238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price received by firms is lower.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2905125" y="5172075"/>
            <a:ext cx="28320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the quantity declines.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6692900" y="3370262"/>
            <a:ext cx="1960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Who benefits?</a:t>
            </a:r>
          </a:p>
        </p:txBody>
      </p:sp>
      <p:cxnSp>
        <p:nvCxnSpPr>
          <p:cNvPr id="1201" name="Shape 1201"/>
          <p:cNvCxnSpPr/>
          <p:nvPr/>
        </p:nvCxnSpPr>
        <p:spPr>
          <a:xfrm rot="10800000">
            <a:off x="2670175" y="2844800"/>
            <a:ext cx="0" cy="8127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02" name="Shape 1202"/>
          <p:cNvCxnSpPr/>
          <p:nvPr/>
        </p:nvCxnSpPr>
        <p:spPr>
          <a:xfrm>
            <a:off x="3005136" y="3671887"/>
            <a:ext cx="0" cy="63817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03" name="Shape 1203"/>
          <p:cNvCxnSpPr/>
          <p:nvPr/>
        </p:nvCxnSpPr>
        <p:spPr>
          <a:xfrm rot="10800000">
            <a:off x="3468687" y="5791200"/>
            <a:ext cx="116204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Consumers, Producers and the Efficiency of Markets 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60375" y="1870075"/>
            <a:ext cx="8218487" cy="396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Welfare Economics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Equilibrium in the market results in maximum benefits, and therefore maximum total welfare for both the consumers and the producers of the product.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 Tax Affects Market Participants</a:t>
            </a:r>
          </a:p>
        </p:txBody>
      </p:sp>
      <p:sp>
        <p:nvSpPr>
          <p:cNvPr id="1209" name="Shape 120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tax places a wedge between the price buyers pay and the price sellers receive.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this tax wedge, the quantity sold falls below the level that would be sold without a tax.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the market for that good shrinks.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 Tax Affects Market Participants </a:t>
            </a:r>
          </a:p>
        </p:txBody>
      </p:sp>
      <p:sp>
        <p:nvSpPr>
          <p:cNvPr id="1215" name="Shape 121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 Revenue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the size of the tax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the quantity of the good sold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the government’s tax revenue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Tax Revenue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F3F6F9"/>
          </a:solidFill>
          <a:ln cap="flat" cmpd="sng" w="2190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Shape 1222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F2F4F8"/>
          </a:solidFill>
          <a:ln cap="flat" cmpd="sng" w="2000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Shape 1223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F1F4F7"/>
          </a:solidFill>
          <a:ln cap="flat" cmpd="sng" w="1793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F0F2F5"/>
          </a:solidFill>
          <a:ln cap="flat" cmpd="sng" w="1603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EEF1F4"/>
          </a:solidFill>
          <a:ln cap="flat" cmpd="sng" w="1397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EDEFF3"/>
          </a:solidFill>
          <a:ln cap="flat" cmpd="sng" w="1190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EBEEF2"/>
          </a:solidFill>
          <a:ln cap="flat" cmpd="sng" w="1000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Shape 1228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EAECF1"/>
          </a:solidFill>
          <a:ln cap="flat" cmpd="sng" w="793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Shape 1229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Shape 1230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Shape 1231"/>
          <p:cNvSpPr txBox="1"/>
          <p:nvPr/>
        </p:nvSpPr>
        <p:spPr>
          <a:xfrm>
            <a:off x="1708150" y="1365250"/>
            <a:ext cx="6669086" cy="4595812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Shape 1232"/>
          <p:cNvSpPr txBox="1"/>
          <p:nvPr/>
        </p:nvSpPr>
        <p:spPr>
          <a:xfrm>
            <a:off x="1568450" y="1265237"/>
            <a:ext cx="6748462" cy="4656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3" name="Shape 1233"/>
          <p:cNvGrpSpPr/>
          <p:nvPr/>
        </p:nvGrpSpPr>
        <p:grpSpPr>
          <a:xfrm>
            <a:off x="1568450" y="2724150"/>
            <a:ext cx="1736724" cy="1598611"/>
            <a:chOff x="1568450" y="2724150"/>
            <a:chExt cx="1736724" cy="1598611"/>
          </a:xfrm>
        </p:grpSpPr>
        <p:sp>
          <p:nvSpPr>
            <p:cNvPr id="1234" name="Shape 1234"/>
            <p:cNvSpPr txBox="1"/>
            <p:nvPr/>
          </p:nvSpPr>
          <p:spPr>
            <a:xfrm>
              <a:off x="1568450" y="2724150"/>
              <a:ext cx="1736724" cy="1598611"/>
            </a:xfrm>
            <a:prstGeom prst="rect">
              <a:avLst/>
            </a:prstGeom>
            <a:solidFill>
              <a:srgbClr val="E391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 txBox="1"/>
            <p:nvPr/>
          </p:nvSpPr>
          <p:spPr>
            <a:xfrm>
              <a:off x="2270125" y="3103561"/>
              <a:ext cx="36036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</a:t>
              </a:r>
            </a:p>
          </p:txBody>
        </p:sp>
        <p:sp>
          <p:nvSpPr>
            <p:cNvPr id="1236" name="Shape 1236"/>
            <p:cNvSpPr txBox="1"/>
            <p:nvPr/>
          </p:nvSpPr>
          <p:spPr>
            <a:xfrm>
              <a:off x="2063750" y="3370262"/>
              <a:ext cx="782637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revenue</a:t>
              </a:r>
            </a:p>
          </p:txBody>
        </p:sp>
        <p:sp>
          <p:nvSpPr>
            <p:cNvPr id="1237" name="Shape 1237"/>
            <p:cNvSpPr txBox="1"/>
            <p:nvPr/>
          </p:nvSpPr>
          <p:spPr>
            <a:xfrm>
              <a:off x="2041525" y="3636962"/>
              <a:ext cx="7492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× Q)</a:t>
              </a:r>
            </a:p>
          </p:txBody>
        </p:sp>
      </p:grpSp>
      <p:sp>
        <p:nvSpPr>
          <p:cNvPr id="1238" name="Shape 1238"/>
          <p:cNvSpPr/>
          <p:nvPr/>
        </p:nvSpPr>
        <p:spPr>
          <a:xfrm>
            <a:off x="1568450" y="1265237"/>
            <a:ext cx="6748462" cy="465613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9" name="Shape 1239"/>
          <p:cNvGrpSpPr/>
          <p:nvPr/>
        </p:nvGrpSpPr>
        <p:grpSpPr>
          <a:xfrm>
            <a:off x="3365500" y="2709861"/>
            <a:ext cx="2008187" cy="1512888"/>
            <a:chOff x="3365500" y="2709861"/>
            <a:chExt cx="2008187" cy="1512888"/>
          </a:xfrm>
        </p:grpSpPr>
        <p:sp>
          <p:nvSpPr>
            <p:cNvPr id="1240" name="Shape 1240"/>
            <p:cNvSpPr/>
            <p:nvPr/>
          </p:nvSpPr>
          <p:spPr>
            <a:xfrm>
              <a:off x="3365500" y="2844800"/>
              <a:ext cx="160337" cy="13779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0000" y="0"/>
                    <a:pt x="60000" y="5217"/>
                    <a:pt x="60000" y="10434"/>
                  </a:cubicBezTo>
                  <a:cubicBezTo>
                    <a:pt x="60000" y="53913"/>
                    <a:pt x="60000" y="53913"/>
                    <a:pt x="60000" y="53913"/>
                  </a:cubicBezTo>
                  <a:cubicBezTo>
                    <a:pt x="60000" y="57391"/>
                    <a:pt x="75000" y="60869"/>
                    <a:pt x="120000" y="60869"/>
                  </a:cubicBezTo>
                  <a:cubicBezTo>
                    <a:pt x="75000" y="60869"/>
                    <a:pt x="60000" y="62608"/>
                    <a:pt x="60000" y="67826"/>
                  </a:cubicBezTo>
                  <a:cubicBezTo>
                    <a:pt x="60000" y="109565"/>
                    <a:pt x="60000" y="109565"/>
                    <a:pt x="60000" y="109565"/>
                  </a:cubicBezTo>
                  <a:cubicBezTo>
                    <a:pt x="60000" y="114782"/>
                    <a:pt x="30000" y="120000"/>
                    <a:pt x="0" y="120000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1" name="Shape 1241"/>
            <p:cNvCxnSpPr/>
            <p:nvPr/>
          </p:nvCxnSpPr>
          <p:spPr>
            <a:xfrm flipH="1" rot="10800000">
              <a:off x="3565525" y="2863850"/>
              <a:ext cx="439736" cy="679449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242" name="Shape 1242"/>
            <p:cNvSpPr txBox="1"/>
            <p:nvPr/>
          </p:nvSpPr>
          <p:spPr>
            <a:xfrm>
              <a:off x="4030662" y="2709861"/>
              <a:ext cx="134302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Size of tax (</a:t>
              </a: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1243" name="Shape 1243"/>
          <p:cNvGrpSpPr/>
          <p:nvPr/>
        </p:nvGrpSpPr>
        <p:grpSpPr>
          <a:xfrm>
            <a:off x="1608137" y="4343400"/>
            <a:ext cx="1577975" cy="1216024"/>
            <a:chOff x="1608137" y="4343400"/>
            <a:chExt cx="1577975" cy="1216024"/>
          </a:xfrm>
        </p:grpSpPr>
        <p:sp>
          <p:nvSpPr>
            <p:cNvPr id="1244" name="Shape 1244"/>
            <p:cNvSpPr/>
            <p:nvPr/>
          </p:nvSpPr>
          <p:spPr>
            <a:xfrm>
              <a:off x="1608137" y="4343400"/>
              <a:ext cx="1577975" cy="15875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30000"/>
                    <a:pt x="115443" y="60000"/>
                    <a:pt x="110886" y="60000"/>
                  </a:cubicBezTo>
                  <a:cubicBezTo>
                    <a:pt x="65316" y="60000"/>
                    <a:pt x="65316" y="60000"/>
                    <a:pt x="65316" y="60000"/>
                  </a:cubicBezTo>
                  <a:cubicBezTo>
                    <a:pt x="62278" y="60000"/>
                    <a:pt x="59240" y="90000"/>
                    <a:pt x="59240" y="120000"/>
                  </a:cubicBezTo>
                  <a:cubicBezTo>
                    <a:pt x="59240" y="90000"/>
                    <a:pt x="56202" y="60000"/>
                    <a:pt x="53164" y="60000"/>
                  </a:cubicBezTo>
                  <a:cubicBezTo>
                    <a:pt x="7594" y="60000"/>
                    <a:pt x="7594" y="60000"/>
                    <a:pt x="7594" y="60000"/>
                  </a:cubicBezTo>
                  <a:cubicBezTo>
                    <a:pt x="4556" y="60000"/>
                    <a:pt x="0" y="30000"/>
                    <a:pt x="0" y="0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5" name="Shape 1245"/>
            <p:cNvCxnSpPr/>
            <p:nvPr/>
          </p:nvCxnSpPr>
          <p:spPr>
            <a:xfrm>
              <a:off x="2387600" y="4562475"/>
              <a:ext cx="58737" cy="460374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246" name="Shape 1246"/>
            <p:cNvSpPr txBox="1"/>
            <p:nvPr/>
          </p:nvSpPr>
          <p:spPr>
            <a:xfrm>
              <a:off x="2122486" y="5032375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247" name="Shape 1247"/>
            <p:cNvSpPr txBox="1"/>
            <p:nvPr/>
          </p:nvSpPr>
          <p:spPr>
            <a:xfrm>
              <a:off x="2122486" y="5300662"/>
              <a:ext cx="76834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sold (</a:t>
              </a: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sp>
        <p:nvSpPr>
          <p:cNvPr id="1248" name="Shape 1248"/>
          <p:cNvSpPr txBox="1"/>
          <p:nvPr/>
        </p:nvSpPr>
        <p:spPr>
          <a:xfrm>
            <a:off x="7454900" y="5975350"/>
            <a:ext cx="8763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1335087" y="5981700"/>
            <a:ext cx="1206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935037" y="1214437"/>
            <a:ext cx="53022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cxnSp>
        <p:nvCxnSpPr>
          <p:cNvPr id="1251" name="Shape 1251"/>
          <p:cNvCxnSpPr/>
          <p:nvPr/>
        </p:nvCxnSpPr>
        <p:spPr>
          <a:xfrm>
            <a:off x="1589087" y="1585912"/>
            <a:ext cx="5191125" cy="3476624"/>
          </a:xfrm>
          <a:prstGeom prst="straightConnector1">
            <a:avLst/>
          </a:prstGeom>
          <a:noFill/>
          <a:ln cap="flat" cmpd="sng" w="6032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52" name="Shape 1252"/>
          <p:cNvSpPr txBox="1"/>
          <p:nvPr/>
        </p:nvSpPr>
        <p:spPr>
          <a:xfrm>
            <a:off x="6827836" y="4965700"/>
            <a:ext cx="817561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253" name="Shape 1253"/>
          <p:cNvCxnSpPr/>
          <p:nvPr/>
        </p:nvCxnSpPr>
        <p:spPr>
          <a:xfrm flipH="1">
            <a:off x="1608136" y="2344736"/>
            <a:ext cx="5191125" cy="2917824"/>
          </a:xfrm>
          <a:prstGeom prst="straightConnector1">
            <a:avLst/>
          </a:prstGeom>
          <a:noFill/>
          <a:ln cap="flat" cmpd="sng" w="6032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54" name="Shape 1254"/>
          <p:cNvSpPr txBox="1"/>
          <p:nvPr/>
        </p:nvSpPr>
        <p:spPr>
          <a:xfrm>
            <a:off x="6827836" y="2168525"/>
            <a:ext cx="66198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grpSp>
        <p:nvGrpSpPr>
          <p:cNvPr id="1255" name="Shape 1255"/>
          <p:cNvGrpSpPr/>
          <p:nvPr/>
        </p:nvGrpSpPr>
        <p:grpSpPr>
          <a:xfrm>
            <a:off x="4057650" y="3524250"/>
            <a:ext cx="1035049" cy="2982912"/>
            <a:chOff x="4057650" y="3524250"/>
            <a:chExt cx="1035049" cy="2982912"/>
          </a:xfrm>
        </p:grpSpPr>
        <p:grpSp>
          <p:nvGrpSpPr>
            <p:cNvPr id="1256" name="Shape 1256"/>
            <p:cNvGrpSpPr/>
            <p:nvPr/>
          </p:nvGrpSpPr>
          <p:grpSpPr>
            <a:xfrm>
              <a:off x="4503737" y="3524250"/>
              <a:ext cx="139699" cy="2376487"/>
              <a:chOff x="4503737" y="3524250"/>
              <a:chExt cx="139699" cy="2376487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4503737" y="3524250"/>
                <a:ext cx="139699" cy="13969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8" name="Shape 1258"/>
              <p:cNvCxnSpPr/>
              <p:nvPr/>
            </p:nvCxnSpPr>
            <p:spPr>
              <a:xfrm flipH="1" rot="10800000">
                <a:off x="4564062" y="3603625"/>
                <a:ext cx="1587" cy="2297111"/>
              </a:xfrm>
              <a:prstGeom prst="straightConnector1">
                <a:avLst/>
              </a:prstGeom>
              <a:noFill/>
              <a:ln cap="flat" cmpd="sng" w="20625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</p:grpSp>
        <p:sp>
          <p:nvSpPr>
            <p:cNvPr id="1259" name="Shape 1259"/>
            <p:cNvSpPr txBox="1"/>
            <p:nvPr/>
          </p:nvSpPr>
          <p:spPr>
            <a:xfrm>
              <a:off x="4171950" y="5981700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260" name="Shape 1260"/>
            <p:cNvSpPr txBox="1"/>
            <p:nvPr/>
          </p:nvSpPr>
          <p:spPr>
            <a:xfrm>
              <a:off x="4057650" y="6248400"/>
              <a:ext cx="103504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without tax</a:t>
              </a:r>
            </a:p>
          </p:txBody>
        </p:sp>
      </p:grpSp>
      <p:grpSp>
        <p:nvGrpSpPr>
          <p:cNvPr id="1261" name="Shape 1261"/>
          <p:cNvGrpSpPr/>
          <p:nvPr/>
        </p:nvGrpSpPr>
        <p:grpSpPr>
          <a:xfrm>
            <a:off x="268287" y="2603500"/>
            <a:ext cx="3422649" cy="3903662"/>
            <a:chOff x="268287" y="2603500"/>
            <a:chExt cx="3422649" cy="3903662"/>
          </a:xfrm>
        </p:grpSpPr>
        <p:sp>
          <p:nvSpPr>
            <p:cNvPr id="1262" name="Shape 1262"/>
            <p:cNvSpPr txBox="1"/>
            <p:nvPr/>
          </p:nvSpPr>
          <p:spPr>
            <a:xfrm>
              <a:off x="2884486" y="5981700"/>
              <a:ext cx="8064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1263" name="Shape 1263"/>
            <p:cNvSpPr txBox="1"/>
            <p:nvPr/>
          </p:nvSpPr>
          <p:spPr>
            <a:xfrm>
              <a:off x="2924175" y="6248400"/>
              <a:ext cx="7334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 tax</a:t>
              </a:r>
            </a:p>
          </p:txBody>
        </p:sp>
        <p:grpSp>
          <p:nvGrpSpPr>
            <p:cNvPr id="1264" name="Shape 1264"/>
            <p:cNvGrpSpPr/>
            <p:nvPr/>
          </p:nvGrpSpPr>
          <p:grpSpPr>
            <a:xfrm>
              <a:off x="268287" y="2603500"/>
              <a:ext cx="3097211" cy="3297236"/>
              <a:chOff x="268287" y="2603500"/>
              <a:chExt cx="3097211" cy="3297236"/>
            </a:xfrm>
          </p:grpSpPr>
          <p:grpSp>
            <p:nvGrpSpPr>
              <p:cNvPr id="1265" name="Shape 1265"/>
              <p:cNvGrpSpPr/>
              <p:nvPr/>
            </p:nvGrpSpPr>
            <p:grpSpPr>
              <a:xfrm>
                <a:off x="268287" y="2603500"/>
                <a:ext cx="3097211" cy="3297236"/>
                <a:chOff x="268287" y="2603500"/>
                <a:chExt cx="3097211" cy="3297236"/>
              </a:xfrm>
            </p:grpSpPr>
            <p:sp>
              <p:nvSpPr>
                <p:cNvPr id="1266" name="Shape 1266"/>
                <p:cNvSpPr/>
                <p:nvPr/>
              </p:nvSpPr>
              <p:spPr>
                <a:xfrm>
                  <a:off x="1568450" y="2724150"/>
                  <a:ext cx="1736724" cy="3176586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206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67" name="Shape 1267"/>
                <p:cNvGrpSpPr/>
                <p:nvPr/>
              </p:nvGrpSpPr>
              <p:grpSpPr>
                <a:xfrm>
                  <a:off x="268287" y="2603500"/>
                  <a:ext cx="1201737" cy="525462"/>
                  <a:chOff x="268287" y="2603500"/>
                  <a:chExt cx="1201737" cy="525462"/>
                </a:xfrm>
              </p:grpSpPr>
              <p:sp>
                <p:nvSpPr>
                  <p:cNvPr id="1268" name="Shape 1268"/>
                  <p:cNvSpPr txBox="1"/>
                  <p:nvPr/>
                </p:nvSpPr>
                <p:spPr>
                  <a:xfrm>
                    <a:off x="268287" y="2603500"/>
                    <a:ext cx="1201737" cy="258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ct val="25000"/>
                      <a:buFont typeface="Arial"/>
                      <a:buNone/>
                    </a:pPr>
                    <a:r>
                      <a:rPr b="0" i="0" lang="en-US" sz="17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Price buyers</a:t>
                    </a:r>
                  </a:p>
                </p:txBody>
              </p:sp>
              <p:sp>
                <p:nvSpPr>
                  <p:cNvPr id="1269" name="Shape 1269"/>
                  <p:cNvSpPr txBox="1"/>
                  <p:nvPr/>
                </p:nvSpPr>
                <p:spPr>
                  <a:xfrm>
                    <a:off x="1116012" y="2870200"/>
                    <a:ext cx="349250" cy="2587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ct val="25000"/>
                      <a:buFont typeface="Arial"/>
                      <a:buNone/>
                    </a:pPr>
                    <a:r>
                      <a:rPr b="0" i="0" lang="en-US" sz="17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pay</a:t>
                    </a:r>
                  </a:p>
                </p:txBody>
              </p:sp>
            </p:grpSp>
            <p:grpSp>
              <p:nvGrpSpPr>
                <p:cNvPr id="1270" name="Shape 1270"/>
                <p:cNvGrpSpPr/>
                <p:nvPr/>
              </p:nvGrpSpPr>
              <p:grpSpPr>
                <a:xfrm>
                  <a:off x="295275" y="4184650"/>
                  <a:ext cx="3070223" cy="525462"/>
                  <a:chOff x="295275" y="4184650"/>
                  <a:chExt cx="3070223" cy="525462"/>
                </a:xfrm>
              </p:grpSpPr>
              <p:cxnSp>
                <p:nvCxnSpPr>
                  <p:cNvPr id="1271" name="Shape 1271"/>
                  <p:cNvCxnSpPr/>
                  <p:nvPr/>
                </p:nvCxnSpPr>
                <p:spPr>
                  <a:xfrm flipH="1">
                    <a:off x="1568450" y="4322762"/>
                    <a:ext cx="1736724" cy="1587"/>
                  </a:xfrm>
                  <a:prstGeom prst="straightConnector1">
                    <a:avLst/>
                  </a:prstGeom>
                  <a:noFill/>
                  <a:ln cap="flat" cmpd="sng" w="20625">
                    <a:solidFill>
                      <a:schemeClr val="dk1"/>
                    </a:solidFill>
                    <a:prstDash val="solid"/>
                    <a:miter lim="8000"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272" name="Shape 1272"/>
                  <p:cNvGrpSpPr/>
                  <p:nvPr/>
                </p:nvGrpSpPr>
                <p:grpSpPr>
                  <a:xfrm>
                    <a:off x="295275" y="4184650"/>
                    <a:ext cx="1176337" cy="525462"/>
                    <a:chOff x="295275" y="4184650"/>
                    <a:chExt cx="1176337" cy="525462"/>
                  </a:xfrm>
                </p:grpSpPr>
                <p:sp>
                  <p:nvSpPr>
                    <p:cNvPr id="1273" name="Shape 1273"/>
                    <p:cNvSpPr txBox="1"/>
                    <p:nvPr/>
                  </p:nvSpPr>
                  <p:spPr>
                    <a:xfrm>
                      <a:off x="295275" y="4184650"/>
                      <a:ext cx="1176337" cy="258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0" lIns="0" rIns="0" wrap="square" tIns="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7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sellers</a:t>
                      </a:r>
                    </a:p>
                  </p:txBody>
                </p:sp>
                <p:sp>
                  <p:nvSpPr>
                    <p:cNvPr id="1274" name="Shape 1274"/>
                    <p:cNvSpPr txBox="1"/>
                    <p:nvPr/>
                  </p:nvSpPr>
                  <p:spPr>
                    <a:xfrm>
                      <a:off x="768350" y="4451350"/>
                      <a:ext cx="696912" cy="258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0" lIns="0" rIns="0" wrap="square" tIns="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7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receive</a:t>
                      </a:r>
                    </a:p>
                  </p:txBody>
                </p:sp>
              </p:grpSp>
              <p:sp>
                <p:nvSpPr>
                  <p:cNvPr id="1275" name="Shape 1275"/>
                  <p:cNvSpPr/>
                  <p:nvPr/>
                </p:nvSpPr>
                <p:spPr>
                  <a:xfrm>
                    <a:off x="3246436" y="4243387"/>
                    <a:ext cx="119061" cy="139699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sng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276" name="Shape 1276"/>
              <p:cNvSpPr/>
              <p:nvPr/>
            </p:nvSpPr>
            <p:spPr>
              <a:xfrm>
                <a:off x="3246436" y="2665411"/>
                <a:ext cx="119061" cy="13969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How a Tax Effects Welfare</a:t>
            </a:r>
          </a:p>
        </p:txBody>
      </p:sp>
      <p:sp>
        <p:nvSpPr>
          <p:cNvPr id="1282" name="Shape 1282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3F6F9"/>
          </a:solidFill>
          <a:ln cap="flat" cmpd="sng" w="2063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2F4F8"/>
          </a:solidFill>
          <a:ln cap="flat" cmpd="sng" w="1873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Shape 1284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1F4F7"/>
          </a:solidFill>
          <a:ln cap="flat" cmpd="sng" w="1682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Shape 1285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0F2F5"/>
          </a:solidFill>
          <a:ln cap="flat" cmpd="sng" w="1492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Shape 1286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EF1F4"/>
          </a:solidFill>
          <a:ln cap="flat" cmpd="sng" w="13175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DEFF3"/>
          </a:solidFill>
          <a:ln cap="flat" cmpd="sng" w="1127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BEEF2"/>
          </a:solidFill>
          <a:ln cap="flat" cmpd="sng" w="936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AECF1"/>
          </a:solidFill>
          <a:ln cap="flat" cmpd="sng" w="746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Shape 1290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9EBF0"/>
          </a:solidFill>
          <a:ln cap="flat" cmpd="sng" w="555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Shape 1291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Shape 1292"/>
          <p:cNvSpPr txBox="1"/>
          <p:nvPr/>
        </p:nvSpPr>
        <p:spPr>
          <a:xfrm>
            <a:off x="2151061" y="1555750"/>
            <a:ext cx="6278562" cy="4302124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Shape 1293"/>
          <p:cNvSpPr txBox="1"/>
          <p:nvPr/>
        </p:nvSpPr>
        <p:spPr>
          <a:xfrm>
            <a:off x="1927225" y="1443037"/>
            <a:ext cx="6445250" cy="4359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3538537" y="2827336"/>
            <a:ext cx="1198561" cy="147796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65349"/>
                </a:lnTo>
                <a:lnTo>
                  <a:pt x="0" y="119999"/>
                </a:lnTo>
                <a:lnTo>
                  <a:pt x="120000" y="65349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1927225" y="1443037"/>
            <a:ext cx="6445250" cy="4359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Shape 1296"/>
          <p:cNvSpPr txBox="1"/>
          <p:nvPr/>
        </p:nvSpPr>
        <p:spPr>
          <a:xfrm>
            <a:off x="1565275" y="2706686"/>
            <a:ext cx="571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1297" name="Shape 1297"/>
          <p:cNvGrpSpPr/>
          <p:nvPr/>
        </p:nvGrpSpPr>
        <p:grpSpPr>
          <a:xfrm>
            <a:off x="2503486" y="2427286"/>
            <a:ext cx="1531938" cy="2244725"/>
            <a:chOff x="2503486" y="2427286"/>
            <a:chExt cx="1531938" cy="2244725"/>
          </a:xfrm>
        </p:grpSpPr>
        <p:sp>
          <p:nvSpPr>
            <p:cNvPr id="1298" name="Shape 1298"/>
            <p:cNvSpPr txBox="1"/>
            <p:nvPr/>
          </p:nvSpPr>
          <p:spPr>
            <a:xfrm>
              <a:off x="2503486" y="2427286"/>
              <a:ext cx="1349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1299" name="Shape 1299"/>
            <p:cNvSpPr txBox="1"/>
            <p:nvPr/>
          </p:nvSpPr>
          <p:spPr>
            <a:xfrm>
              <a:off x="2509836" y="4427537"/>
              <a:ext cx="1238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</a:p>
          </p:txBody>
        </p:sp>
        <p:sp>
          <p:nvSpPr>
            <p:cNvPr id="1300" name="Shape 1300"/>
            <p:cNvSpPr txBox="1"/>
            <p:nvPr/>
          </p:nvSpPr>
          <p:spPr>
            <a:xfrm>
              <a:off x="2689225" y="3122611"/>
              <a:ext cx="1349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301" name="Shape 1301"/>
            <p:cNvSpPr txBox="1"/>
            <p:nvPr/>
          </p:nvSpPr>
          <p:spPr>
            <a:xfrm>
              <a:off x="2682875" y="3843337"/>
              <a:ext cx="1460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302" name="Shape 1302"/>
            <p:cNvSpPr txBox="1"/>
            <p:nvPr/>
          </p:nvSpPr>
          <p:spPr>
            <a:xfrm>
              <a:off x="3889375" y="3309937"/>
              <a:ext cx="1460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303" name="Shape 1303"/>
            <p:cNvSpPr txBox="1"/>
            <p:nvPr/>
          </p:nvSpPr>
          <p:spPr>
            <a:xfrm>
              <a:off x="3894137" y="3706812"/>
              <a:ext cx="1349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</a:p>
          </p:txBody>
        </p:sp>
      </p:grpSp>
      <p:sp>
        <p:nvSpPr>
          <p:cNvPr id="1304" name="Shape 1304"/>
          <p:cNvSpPr txBox="1"/>
          <p:nvPr/>
        </p:nvSpPr>
        <p:spPr>
          <a:xfrm>
            <a:off x="1584325" y="3508375"/>
            <a:ext cx="571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05" name="Shape 1305"/>
          <p:cNvSpPr txBox="1"/>
          <p:nvPr/>
        </p:nvSpPr>
        <p:spPr>
          <a:xfrm>
            <a:off x="7559675" y="5846762"/>
            <a:ext cx="8254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306" name="Shape 1306"/>
          <p:cNvSpPr txBox="1"/>
          <p:nvPr/>
        </p:nvSpPr>
        <p:spPr>
          <a:xfrm>
            <a:off x="1739900" y="5851525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1366837" y="1416050"/>
            <a:ext cx="4968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308" name="Shape 1308"/>
          <p:cNvSpPr txBox="1"/>
          <p:nvPr/>
        </p:nvSpPr>
        <p:spPr>
          <a:xfrm>
            <a:off x="1565275" y="4179887"/>
            <a:ext cx="571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09" name="Shape 1309"/>
          <p:cNvCxnSpPr/>
          <p:nvPr/>
        </p:nvCxnSpPr>
        <p:spPr>
          <a:xfrm>
            <a:off x="1927225" y="1743075"/>
            <a:ext cx="4872037" cy="3254374"/>
          </a:xfrm>
          <a:prstGeom prst="straightConnector1">
            <a:avLst/>
          </a:prstGeom>
          <a:noFill/>
          <a:ln cap="flat" cmpd="sng" w="555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10" name="Shape 1310"/>
          <p:cNvSpPr txBox="1"/>
          <p:nvPr/>
        </p:nvSpPr>
        <p:spPr>
          <a:xfrm>
            <a:off x="6864350" y="4881562"/>
            <a:ext cx="76676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311" name="Shape 1311"/>
          <p:cNvCxnSpPr/>
          <p:nvPr/>
        </p:nvCxnSpPr>
        <p:spPr>
          <a:xfrm flipH="1">
            <a:off x="1963737" y="2454275"/>
            <a:ext cx="4872037" cy="2730500"/>
          </a:xfrm>
          <a:prstGeom prst="straightConnector1">
            <a:avLst/>
          </a:prstGeom>
          <a:noFill/>
          <a:ln cap="flat" cmpd="sng" w="555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12" name="Shape 1312"/>
          <p:cNvSpPr txBox="1"/>
          <p:nvPr/>
        </p:nvSpPr>
        <p:spPr>
          <a:xfrm>
            <a:off x="6889750" y="2327275"/>
            <a:ext cx="619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grpSp>
        <p:nvGrpSpPr>
          <p:cNvPr id="1313" name="Shape 1313"/>
          <p:cNvGrpSpPr/>
          <p:nvPr/>
        </p:nvGrpSpPr>
        <p:grpSpPr>
          <a:xfrm>
            <a:off x="739775" y="2457450"/>
            <a:ext cx="2932111" cy="3638549"/>
            <a:chOff x="739775" y="2457450"/>
            <a:chExt cx="2932111" cy="3638549"/>
          </a:xfrm>
        </p:grpSpPr>
        <p:cxnSp>
          <p:nvCxnSpPr>
            <p:cNvPr id="1314" name="Shape 1314"/>
            <p:cNvCxnSpPr/>
            <p:nvPr/>
          </p:nvCxnSpPr>
          <p:spPr>
            <a:xfrm flipH="1">
              <a:off x="1927225" y="4305300"/>
              <a:ext cx="1611312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315" name="Shape 1315"/>
            <p:cNvSpPr txBox="1"/>
            <p:nvPr/>
          </p:nvSpPr>
          <p:spPr>
            <a:xfrm>
              <a:off x="1447800" y="2713036"/>
              <a:ext cx="1190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620837" y="2706686"/>
              <a:ext cx="22860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3000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3435350" y="5851525"/>
              <a:ext cx="2365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30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1447800" y="4186237"/>
              <a:ext cx="1190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1620837" y="4179887"/>
              <a:ext cx="22860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3000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857250" y="2457450"/>
              <a:ext cx="4619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</a:p>
          </p:txBody>
        </p:sp>
        <p:sp>
          <p:nvSpPr>
            <p:cNvPr id="1321" name="Shape 1321"/>
            <p:cNvSpPr txBox="1"/>
            <p:nvPr/>
          </p:nvSpPr>
          <p:spPr>
            <a:xfrm>
              <a:off x="788987" y="2657475"/>
              <a:ext cx="609599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buyers</a:t>
              </a:r>
            </a:p>
          </p:txBody>
        </p:sp>
        <p:sp>
          <p:nvSpPr>
            <p:cNvPr id="1322" name="Shape 1322"/>
            <p:cNvSpPr txBox="1"/>
            <p:nvPr/>
          </p:nvSpPr>
          <p:spPr>
            <a:xfrm>
              <a:off x="925512" y="2855911"/>
              <a:ext cx="3270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</a:t>
              </a: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838200" y="3930650"/>
              <a:ext cx="4619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</a:p>
          </p:txBody>
        </p:sp>
        <p:sp>
          <p:nvSpPr>
            <p:cNvPr id="1324" name="Shape 1324"/>
            <p:cNvSpPr txBox="1"/>
            <p:nvPr/>
          </p:nvSpPr>
          <p:spPr>
            <a:xfrm>
              <a:off x="806450" y="4130675"/>
              <a:ext cx="58578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sellers</a:t>
              </a: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739775" y="4329112"/>
              <a:ext cx="6540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</a:t>
              </a:r>
            </a:p>
          </p:txBody>
        </p:sp>
        <p:grpSp>
          <p:nvGrpSpPr>
            <p:cNvPr id="1326" name="Shape 1326"/>
            <p:cNvGrpSpPr/>
            <p:nvPr/>
          </p:nvGrpSpPr>
          <p:grpSpPr>
            <a:xfrm>
              <a:off x="1908175" y="2752725"/>
              <a:ext cx="1704975" cy="3030536"/>
              <a:chOff x="1908175" y="2752725"/>
              <a:chExt cx="1704975" cy="3030536"/>
            </a:xfrm>
          </p:grpSpPr>
          <p:sp>
            <p:nvSpPr>
              <p:cNvPr id="1327" name="Shape 1327"/>
              <p:cNvSpPr/>
              <p:nvPr/>
            </p:nvSpPr>
            <p:spPr>
              <a:xfrm>
                <a:off x="1908175" y="2808286"/>
                <a:ext cx="1630361" cy="297497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3482975" y="2752725"/>
                <a:ext cx="130175" cy="1317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3482975" y="4230687"/>
                <a:ext cx="130175" cy="1301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0" name="Shape 1330"/>
          <p:cNvGrpSpPr/>
          <p:nvPr/>
        </p:nvGrpSpPr>
        <p:grpSpPr>
          <a:xfrm>
            <a:off x="422275" y="3384550"/>
            <a:ext cx="4448174" cy="2711449"/>
            <a:chOff x="422275" y="3384550"/>
            <a:chExt cx="4448174" cy="2711449"/>
          </a:xfrm>
        </p:grpSpPr>
        <p:sp>
          <p:nvSpPr>
            <p:cNvPr id="1331" name="Shape 1331"/>
            <p:cNvSpPr/>
            <p:nvPr/>
          </p:nvSpPr>
          <p:spPr>
            <a:xfrm>
              <a:off x="1927225" y="3632200"/>
              <a:ext cx="2809875" cy="2151062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 txBox="1"/>
            <p:nvPr/>
          </p:nvSpPr>
          <p:spPr>
            <a:xfrm>
              <a:off x="1460500" y="3514725"/>
              <a:ext cx="1190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</a:p>
          </p:txBody>
        </p:sp>
        <p:sp>
          <p:nvSpPr>
            <p:cNvPr id="1333" name="Shape 1333"/>
            <p:cNvSpPr txBox="1"/>
            <p:nvPr/>
          </p:nvSpPr>
          <p:spPr>
            <a:xfrm>
              <a:off x="1639886" y="3508375"/>
              <a:ext cx="2127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30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334" name="Shape 1334"/>
            <p:cNvSpPr txBox="1"/>
            <p:nvPr/>
          </p:nvSpPr>
          <p:spPr>
            <a:xfrm>
              <a:off x="4633912" y="5851525"/>
              <a:ext cx="2365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30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335" name="Shape 1335"/>
            <p:cNvSpPr txBox="1"/>
            <p:nvPr/>
          </p:nvSpPr>
          <p:spPr>
            <a:xfrm>
              <a:off x="671512" y="3384550"/>
              <a:ext cx="4619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</a:p>
          </p:txBody>
        </p:sp>
        <p:sp>
          <p:nvSpPr>
            <p:cNvPr id="1336" name="Shape 1336"/>
            <p:cNvSpPr txBox="1"/>
            <p:nvPr/>
          </p:nvSpPr>
          <p:spPr>
            <a:xfrm>
              <a:off x="422275" y="3582987"/>
              <a:ext cx="97155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without tax</a:t>
              </a: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662487" y="3557587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How a Tax Effects Welfare</a:t>
            </a:r>
          </a:p>
        </p:txBody>
      </p:sp>
      <p:sp>
        <p:nvSpPr>
          <p:cNvPr id="1343" name="Shape 1343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3F6F9"/>
          </a:solidFill>
          <a:ln cap="flat" cmpd="sng" w="2063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Shape 1344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2F4F8"/>
          </a:solidFill>
          <a:ln cap="flat" cmpd="sng" w="1873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Shape 1345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1F4F7"/>
          </a:solidFill>
          <a:ln cap="flat" cmpd="sng" w="1682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F0F2F5"/>
          </a:solidFill>
          <a:ln cap="flat" cmpd="sng" w="1492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EF1F4"/>
          </a:solidFill>
          <a:ln cap="flat" cmpd="sng" w="13175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DEFF3"/>
          </a:solidFill>
          <a:ln cap="flat" cmpd="sng" w="1127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Shape 1349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BEEF2"/>
          </a:solidFill>
          <a:ln cap="flat" cmpd="sng" w="936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Shape 1350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AECF1"/>
          </a:solidFill>
          <a:ln cap="flat" cmpd="sng" w="746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Shape 1351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9EBF0"/>
          </a:solidFill>
          <a:ln cap="flat" cmpd="sng" w="555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2039936" y="1555750"/>
            <a:ext cx="6389687" cy="4302124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Shape 1353"/>
          <p:cNvSpPr txBox="1"/>
          <p:nvPr/>
        </p:nvSpPr>
        <p:spPr>
          <a:xfrm>
            <a:off x="2151061" y="1555750"/>
            <a:ext cx="6278562" cy="4302124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Shape 1354"/>
          <p:cNvSpPr txBox="1"/>
          <p:nvPr/>
        </p:nvSpPr>
        <p:spPr>
          <a:xfrm>
            <a:off x="1927225" y="1443037"/>
            <a:ext cx="6445250" cy="4359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3538537" y="2827336"/>
            <a:ext cx="1198561" cy="147796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65349"/>
                </a:lnTo>
                <a:lnTo>
                  <a:pt x="0" y="119999"/>
                </a:lnTo>
                <a:lnTo>
                  <a:pt x="120000" y="65349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1927225" y="1443037"/>
            <a:ext cx="6445250" cy="4359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Shape 1357"/>
          <p:cNvSpPr txBox="1"/>
          <p:nvPr/>
        </p:nvSpPr>
        <p:spPr>
          <a:xfrm>
            <a:off x="1565275" y="2706686"/>
            <a:ext cx="571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58" name="Shape 1358"/>
          <p:cNvSpPr txBox="1"/>
          <p:nvPr/>
        </p:nvSpPr>
        <p:spPr>
          <a:xfrm>
            <a:off x="2503486" y="2427286"/>
            <a:ext cx="1349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1359" name="Shape 1359"/>
          <p:cNvSpPr txBox="1"/>
          <p:nvPr/>
        </p:nvSpPr>
        <p:spPr>
          <a:xfrm>
            <a:off x="2509836" y="4427537"/>
            <a:ext cx="123824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</p:txBody>
      </p:sp>
      <p:sp>
        <p:nvSpPr>
          <p:cNvPr id="1360" name="Shape 1360"/>
          <p:cNvSpPr txBox="1"/>
          <p:nvPr/>
        </p:nvSpPr>
        <p:spPr>
          <a:xfrm>
            <a:off x="2689225" y="3122611"/>
            <a:ext cx="1349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1361" name="Shape 1361"/>
          <p:cNvSpPr txBox="1"/>
          <p:nvPr/>
        </p:nvSpPr>
        <p:spPr>
          <a:xfrm>
            <a:off x="2682875" y="3843337"/>
            <a:ext cx="1460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1362" name="Shape 1362"/>
          <p:cNvSpPr txBox="1"/>
          <p:nvPr/>
        </p:nvSpPr>
        <p:spPr>
          <a:xfrm>
            <a:off x="3889375" y="3309937"/>
            <a:ext cx="1460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1363" name="Shape 1363"/>
          <p:cNvSpPr txBox="1"/>
          <p:nvPr/>
        </p:nvSpPr>
        <p:spPr>
          <a:xfrm>
            <a:off x="3894137" y="3706812"/>
            <a:ext cx="1349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1584325" y="3508375"/>
            <a:ext cx="571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65" name="Shape 1365"/>
          <p:cNvSpPr txBox="1"/>
          <p:nvPr/>
        </p:nvSpPr>
        <p:spPr>
          <a:xfrm>
            <a:off x="7559675" y="5846762"/>
            <a:ext cx="8254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1739900" y="5851525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367" name="Shape 1367"/>
          <p:cNvSpPr txBox="1"/>
          <p:nvPr/>
        </p:nvSpPr>
        <p:spPr>
          <a:xfrm>
            <a:off x="1366837" y="1416050"/>
            <a:ext cx="4968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368" name="Shape 1368"/>
          <p:cNvSpPr txBox="1"/>
          <p:nvPr/>
        </p:nvSpPr>
        <p:spPr>
          <a:xfrm>
            <a:off x="1565275" y="4179887"/>
            <a:ext cx="571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69" name="Shape 1369"/>
          <p:cNvCxnSpPr/>
          <p:nvPr/>
        </p:nvCxnSpPr>
        <p:spPr>
          <a:xfrm>
            <a:off x="1927225" y="1743075"/>
            <a:ext cx="4872037" cy="3254374"/>
          </a:xfrm>
          <a:prstGeom prst="straightConnector1">
            <a:avLst/>
          </a:prstGeom>
          <a:noFill/>
          <a:ln cap="flat" cmpd="sng" w="555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70" name="Shape 1370"/>
          <p:cNvSpPr txBox="1"/>
          <p:nvPr/>
        </p:nvSpPr>
        <p:spPr>
          <a:xfrm>
            <a:off x="6864350" y="4881562"/>
            <a:ext cx="76676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371" name="Shape 1371"/>
          <p:cNvCxnSpPr/>
          <p:nvPr/>
        </p:nvCxnSpPr>
        <p:spPr>
          <a:xfrm flipH="1">
            <a:off x="1963737" y="2454275"/>
            <a:ext cx="4872037" cy="2730500"/>
          </a:xfrm>
          <a:prstGeom prst="straightConnector1">
            <a:avLst/>
          </a:prstGeom>
          <a:noFill/>
          <a:ln cap="flat" cmpd="sng" w="555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72" name="Shape 1372"/>
          <p:cNvSpPr txBox="1"/>
          <p:nvPr/>
        </p:nvSpPr>
        <p:spPr>
          <a:xfrm>
            <a:off x="6889750" y="2327275"/>
            <a:ext cx="619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cxnSp>
        <p:nvCxnSpPr>
          <p:cNvPr id="1373" name="Shape 1373"/>
          <p:cNvCxnSpPr/>
          <p:nvPr/>
        </p:nvCxnSpPr>
        <p:spPr>
          <a:xfrm flipH="1">
            <a:off x="1927225" y="4305300"/>
            <a:ext cx="1611312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74" name="Shape 1374"/>
          <p:cNvSpPr txBox="1"/>
          <p:nvPr/>
        </p:nvSpPr>
        <p:spPr>
          <a:xfrm>
            <a:off x="1447800" y="2713036"/>
            <a:ext cx="1190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375" name="Shape 1375"/>
          <p:cNvSpPr txBox="1"/>
          <p:nvPr/>
        </p:nvSpPr>
        <p:spPr>
          <a:xfrm>
            <a:off x="1620837" y="2706686"/>
            <a:ext cx="228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3000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1376" name="Shape 1376"/>
          <p:cNvSpPr txBox="1"/>
          <p:nvPr/>
        </p:nvSpPr>
        <p:spPr>
          <a:xfrm>
            <a:off x="3435350" y="5851525"/>
            <a:ext cx="2365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3000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377" name="Shape 1377"/>
          <p:cNvSpPr txBox="1"/>
          <p:nvPr/>
        </p:nvSpPr>
        <p:spPr>
          <a:xfrm>
            <a:off x="1447800" y="4186237"/>
            <a:ext cx="1190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1620837" y="4179887"/>
            <a:ext cx="228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3000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1379" name="Shape 1379"/>
          <p:cNvSpPr txBox="1"/>
          <p:nvPr/>
        </p:nvSpPr>
        <p:spPr>
          <a:xfrm>
            <a:off x="857250" y="2457450"/>
            <a:ext cx="4619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380" name="Shape 1380"/>
          <p:cNvSpPr txBox="1"/>
          <p:nvPr/>
        </p:nvSpPr>
        <p:spPr>
          <a:xfrm>
            <a:off x="788987" y="2657475"/>
            <a:ext cx="609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buyers</a:t>
            </a:r>
          </a:p>
        </p:txBody>
      </p:sp>
      <p:sp>
        <p:nvSpPr>
          <p:cNvPr id="1381" name="Shape 1381"/>
          <p:cNvSpPr txBox="1"/>
          <p:nvPr/>
        </p:nvSpPr>
        <p:spPr>
          <a:xfrm>
            <a:off x="925512" y="2855911"/>
            <a:ext cx="3270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</a:t>
            </a:r>
          </a:p>
        </p:txBody>
      </p:sp>
      <p:sp>
        <p:nvSpPr>
          <p:cNvPr id="1382" name="Shape 1382"/>
          <p:cNvSpPr txBox="1"/>
          <p:nvPr/>
        </p:nvSpPr>
        <p:spPr>
          <a:xfrm>
            <a:off x="838200" y="3930650"/>
            <a:ext cx="4619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383" name="Shape 1383"/>
          <p:cNvSpPr txBox="1"/>
          <p:nvPr/>
        </p:nvSpPr>
        <p:spPr>
          <a:xfrm>
            <a:off x="806450" y="4130675"/>
            <a:ext cx="5857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sellers</a:t>
            </a:r>
          </a:p>
        </p:txBody>
      </p:sp>
      <p:sp>
        <p:nvSpPr>
          <p:cNvPr id="1384" name="Shape 1384"/>
          <p:cNvSpPr txBox="1"/>
          <p:nvPr/>
        </p:nvSpPr>
        <p:spPr>
          <a:xfrm>
            <a:off x="739775" y="4329112"/>
            <a:ext cx="6540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</a:t>
            </a:r>
          </a:p>
        </p:txBody>
      </p:sp>
      <p:sp>
        <p:nvSpPr>
          <p:cNvPr id="1385" name="Shape 1385"/>
          <p:cNvSpPr/>
          <p:nvPr/>
        </p:nvSpPr>
        <p:spPr>
          <a:xfrm>
            <a:off x="1908175" y="2808286"/>
            <a:ext cx="1630361" cy="2974974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3482975" y="2752725"/>
            <a:ext cx="130175" cy="13176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3482975" y="4230687"/>
            <a:ext cx="130175" cy="13017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1927225" y="3632200"/>
            <a:ext cx="2809875" cy="215106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20000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Shape 1389"/>
          <p:cNvSpPr txBox="1"/>
          <p:nvPr/>
        </p:nvSpPr>
        <p:spPr>
          <a:xfrm>
            <a:off x="1460500" y="3514725"/>
            <a:ext cx="1190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1639886" y="3508375"/>
            <a:ext cx="212724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3000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4633912" y="5851525"/>
            <a:ext cx="23653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3000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x="671512" y="3384550"/>
            <a:ext cx="4619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x="422275" y="3582987"/>
            <a:ext cx="97155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tax</a:t>
            </a:r>
          </a:p>
        </p:txBody>
      </p:sp>
      <p:sp>
        <p:nvSpPr>
          <p:cNvPr id="1394" name="Shape 1394"/>
          <p:cNvSpPr/>
          <p:nvPr/>
        </p:nvSpPr>
        <p:spPr>
          <a:xfrm>
            <a:off x="4662487" y="3557587"/>
            <a:ext cx="131761" cy="13017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4889500" y="4195762"/>
            <a:ext cx="407669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10Picture 1551917" id="1396" name="Shape 1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4191000"/>
            <a:ext cx="4076699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 Tax Affects Market Participants</a:t>
            </a:r>
          </a:p>
        </p:txBody>
      </p:sp>
      <p:sp>
        <p:nvSpPr>
          <p:cNvPr id="1402" name="Shape 140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in Welfare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deadweight loss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fall in total surplus that results from a market distortion, such as a tax.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 Tax Affects Market Participants</a:t>
            </a:r>
          </a:p>
        </p:txBody>
      </p:sp>
      <p:sp>
        <p:nvSpPr>
          <p:cNvPr id="1408" name="Shape 140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change in total welfare includes: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change in consumer surplus,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change in producer surplus, and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change in tax revenue.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losses to buyers and sellers exceed the revenue raised by the government.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fall in total surplus is called the deadweight loss.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Deadweight Losses and the Gains from Trade</a:t>
            </a:r>
          </a:p>
        </p:txBody>
      </p:sp>
      <p:sp>
        <p:nvSpPr>
          <p:cNvPr id="1414" name="Shape 141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Taxes cause deadweight losses because they prevent buyers and sellers from realizing some of the gains from trade.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 txBox="1"/>
          <p:nvPr>
            <p:ph type="title"/>
          </p:nvPr>
        </p:nvSpPr>
        <p:spPr>
          <a:xfrm>
            <a:off x="457200" y="904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 The Deadweight Loss</a:t>
            </a:r>
          </a:p>
        </p:txBody>
      </p:sp>
      <p:sp>
        <p:nvSpPr>
          <p:cNvPr id="1420" name="Shape 1420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F3F6F9"/>
          </a:solidFill>
          <a:ln cap="flat" cmpd="sng" w="2206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Shape 1421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F2F4F8"/>
          </a:solidFill>
          <a:ln cap="flat" cmpd="sng" w="2000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Shape 1422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F1F4F7"/>
          </a:solidFill>
          <a:ln cap="flat" cmpd="sng" w="1809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Shape 1423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F0F2F5"/>
          </a:solidFill>
          <a:ln cap="flat" cmpd="sng" w="1603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Shape 1424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EEF1F4"/>
          </a:solidFill>
          <a:ln cap="flat" cmpd="sng" w="1397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Shape 1425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EDEFF3"/>
          </a:solidFill>
          <a:ln cap="flat" cmpd="sng" w="1206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Shape 1426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EBEEF2"/>
          </a:solidFill>
          <a:ln cap="flat" cmpd="sng" w="1000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Shape 1427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EAECF1"/>
          </a:solidFill>
          <a:ln cap="flat" cmpd="sng" w="809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Shape 1428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Shape 1429"/>
          <p:cNvSpPr txBox="1"/>
          <p:nvPr/>
        </p:nvSpPr>
        <p:spPr>
          <a:xfrm>
            <a:off x="1558925" y="1230312"/>
            <a:ext cx="6840537" cy="4565650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Shape 1430"/>
          <p:cNvSpPr txBox="1"/>
          <p:nvPr/>
        </p:nvSpPr>
        <p:spPr>
          <a:xfrm>
            <a:off x="1679575" y="1230312"/>
            <a:ext cx="6719887" cy="4565650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Shape 1431"/>
          <p:cNvSpPr txBox="1"/>
          <p:nvPr/>
        </p:nvSpPr>
        <p:spPr>
          <a:xfrm>
            <a:off x="1466850" y="1022350"/>
            <a:ext cx="6900861" cy="4665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2" name="Shape 1432"/>
          <p:cNvCxnSpPr/>
          <p:nvPr/>
        </p:nvCxnSpPr>
        <p:spPr>
          <a:xfrm>
            <a:off x="3424237" y="5895975"/>
            <a:ext cx="862011" cy="1587"/>
          </a:xfrm>
          <a:prstGeom prst="straightConnector1">
            <a:avLst/>
          </a:prstGeom>
          <a:noFill/>
          <a:ln cap="flat" cmpd="sng" w="20700">
            <a:solidFill>
              <a:srgbClr val="000000"/>
            </a:solidFill>
            <a:prstDash val="solid"/>
            <a:miter lim="8000"/>
            <a:headEnd len="med" w="med" type="stealth"/>
            <a:tailEnd len="med" w="med" type="none"/>
          </a:ln>
        </p:spPr>
      </p:cxnSp>
      <p:cxnSp>
        <p:nvCxnSpPr>
          <p:cNvPr id="1433" name="Shape 1433"/>
          <p:cNvCxnSpPr/>
          <p:nvPr/>
        </p:nvCxnSpPr>
        <p:spPr>
          <a:xfrm>
            <a:off x="3411537" y="3667125"/>
            <a:ext cx="1587" cy="2049461"/>
          </a:xfrm>
          <a:prstGeom prst="straightConnector1">
            <a:avLst/>
          </a:prstGeom>
          <a:noFill/>
          <a:ln cap="flat" cmpd="sng" w="60325">
            <a:solidFill>
              <a:srgbClr val="AD0D1B"/>
            </a:solidFill>
            <a:prstDash val="solid"/>
            <a:miter lim="8000"/>
            <a:headEnd len="med" w="med" type="stealth"/>
            <a:tailEnd len="med" w="med" type="none"/>
          </a:ln>
        </p:spPr>
      </p:cxnSp>
      <p:cxnSp>
        <p:nvCxnSpPr>
          <p:cNvPr id="1434" name="Shape 1434"/>
          <p:cNvCxnSpPr/>
          <p:nvPr/>
        </p:nvCxnSpPr>
        <p:spPr>
          <a:xfrm>
            <a:off x="3744912" y="3152775"/>
            <a:ext cx="1587" cy="2563812"/>
          </a:xfrm>
          <a:prstGeom prst="straightConnector1">
            <a:avLst/>
          </a:prstGeom>
          <a:noFill/>
          <a:ln cap="flat" cmpd="sng" w="60325">
            <a:solidFill>
              <a:srgbClr val="003F95"/>
            </a:solidFill>
            <a:prstDash val="solid"/>
            <a:miter lim="8000"/>
            <a:headEnd len="med" w="med" type="stealth"/>
            <a:tailEnd len="med" w="med" type="none"/>
          </a:ln>
        </p:spPr>
      </p:cxnSp>
      <p:sp>
        <p:nvSpPr>
          <p:cNvPr id="1435" name="Shape 1435"/>
          <p:cNvSpPr/>
          <p:nvPr/>
        </p:nvSpPr>
        <p:spPr>
          <a:xfrm>
            <a:off x="1438275" y="1050925"/>
            <a:ext cx="6900861" cy="466566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6" name="Shape 1436"/>
          <p:cNvGrpSpPr/>
          <p:nvPr/>
        </p:nvGrpSpPr>
        <p:grpSpPr>
          <a:xfrm>
            <a:off x="3467100" y="4492625"/>
            <a:ext cx="1360487" cy="523874"/>
            <a:chOff x="4005262" y="4565650"/>
            <a:chExt cx="1360487" cy="523874"/>
          </a:xfrm>
        </p:grpSpPr>
        <p:cxnSp>
          <p:nvCxnSpPr>
            <p:cNvPr id="1437" name="Shape 1437"/>
            <p:cNvCxnSpPr/>
            <p:nvPr/>
          </p:nvCxnSpPr>
          <p:spPr>
            <a:xfrm>
              <a:off x="4005262" y="4695825"/>
              <a:ext cx="642936" cy="1587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38" name="Shape 1438"/>
            <p:cNvSpPr txBox="1"/>
            <p:nvPr/>
          </p:nvSpPr>
          <p:spPr>
            <a:xfrm>
              <a:off x="4679950" y="4565650"/>
              <a:ext cx="6857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to</a:t>
              </a:r>
            </a:p>
          </p:txBody>
        </p:sp>
        <p:sp>
          <p:nvSpPr>
            <p:cNvPr id="1439" name="Shape 1439"/>
            <p:cNvSpPr txBox="1"/>
            <p:nvPr/>
          </p:nvSpPr>
          <p:spPr>
            <a:xfrm>
              <a:off x="4705350" y="4830762"/>
              <a:ext cx="623887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sellers</a:t>
              </a:r>
            </a:p>
          </p:txBody>
        </p:sp>
      </p:grpSp>
      <p:grpSp>
        <p:nvGrpSpPr>
          <p:cNvPr id="1440" name="Shape 1440"/>
          <p:cNvGrpSpPr/>
          <p:nvPr/>
        </p:nvGrpSpPr>
        <p:grpSpPr>
          <a:xfrm>
            <a:off x="2133600" y="4916487"/>
            <a:ext cx="1531936" cy="522287"/>
            <a:chOff x="2133600" y="4916487"/>
            <a:chExt cx="1531936" cy="522287"/>
          </a:xfrm>
        </p:grpSpPr>
        <p:cxnSp>
          <p:nvCxnSpPr>
            <p:cNvPr id="1441" name="Shape 1441"/>
            <p:cNvCxnSpPr/>
            <p:nvPr/>
          </p:nvCxnSpPr>
          <p:spPr>
            <a:xfrm>
              <a:off x="2922586" y="5075237"/>
              <a:ext cx="742949" cy="1587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42" name="Shape 1442"/>
            <p:cNvSpPr txBox="1"/>
            <p:nvPr/>
          </p:nvSpPr>
          <p:spPr>
            <a:xfrm>
              <a:off x="2133600" y="4916487"/>
              <a:ext cx="795337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 to</a:t>
              </a:r>
            </a:p>
          </p:txBody>
        </p:sp>
        <p:sp>
          <p:nvSpPr>
            <p:cNvPr id="1443" name="Shape 1443"/>
            <p:cNvSpPr txBox="1"/>
            <p:nvPr/>
          </p:nvSpPr>
          <p:spPr>
            <a:xfrm>
              <a:off x="2200275" y="5180012"/>
              <a:ext cx="64928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buyers</a:t>
              </a:r>
            </a:p>
          </p:txBody>
        </p:sp>
      </p:grpSp>
      <p:grpSp>
        <p:nvGrpSpPr>
          <p:cNvPr id="1444" name="Shape 1444"/>
          <p:cNvGrpSpPr/>
          <p:nvPr/>
        </p:nvGrpSpPr>
        <p:grpSpPr>
          <a:xfrm>
            <a:off x="1889125" y="2592386"/>
            <a:ext cx="1173162" cy="1462086"/>
            <a:chOff x="1889125" y="2592386"/>
            <a:chExt cx="1173162" cy="1462086"/>
          </a:xfrm>
        </p:grpSpPr>
        <p:sp>
          <p:nvSpPr>
            <p:cNvPr id="1445" name="Shape 1445"/>
            <p:cNvSpPr/>
            <p:nvPr/>
          </p:nvSpPr>
          <p:spPr>
            <a:xfrm>
              <a:off x="2901950" y="2592386"/>
              <a:ext cx="160337" cy="1462086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90000" y="0"/>
                    <a:pt x="60000" y="4931"/>
                    <a:pt x="60000" y="8219"/>
                  </a:cubicBezTo>
                  <a:cubicBezTo>
                    <a:pt x="60000" y="36164"/>
                    <a:pt x="60000" y="36164"/>
                    <a:pt x="60000" y="36164"/>
                  </a:cubicBezTo>
                  <a:cubicBezTo>
                    <a:pt x="60000" y="39452"/>
                    <a:pt x="30000" y="42739"/>
                    <a:pt x="0" y="42739"/>
                  </a:cubicBezTo>
                  <a:cubicBezTo>
                    <a:pt x="30000" y="42739"/>
                    <a:pt x="60000" y="46027"/>
                    <a:pt x="60000" y="49315"/>
                  </a:cubicBezTo>
                  <a:cubicBezTo>
                    <a:pt x="60000" y="111780"/>
                    <a:pt x="60000" y="111780"/>
                    <a:pt x="60000" y="111780"/>
                  </a:cubicBezTo>
                  <a:cubicBezTo>
                    <a:pt x="60000" y="115068"/>
                    <a:pt x="90000" y="119999"/>
                    <a:pt x="120000" y="119999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 txBox="1"/>
            <p:nvPr/>
          </p:nvSpPr>
          <p:spPr>
            <a:xfrm>
              <a:off x="1889125" y="2973386"/>
              <a:ext cx="101123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Size of tax</a:t>
              </a:r>
            </a:p>
          </p:txBody>
        </p:sp>
      </p:grpSp>
      <p:sp>
        <p:nvSpPr>
          <p:cNvPr id="1447" name="Shape 1447"/>
          <p:cNvSpPr txBox="1"/>
          <p:nvPr/>
        </p:nvSpPr>
        <p:spPr>
          <a:xfrm>
            <a:off x="7450136" y="5743575"/>
            <a:ext cx="8763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448" name="Shape 1448"/>
          <p:cNvSpPr txBox="1"/>
          <p:nvPr/>
        </p:nvSpPr>
        <p:spPr>
          <a:xfrm>
            <a:off x="1254125" y="5749925"/>
            <a:ext cx="1206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449" name="Shape 1449"/>
          <p:cNvSpPr txBox="1"/>
          <p:nvPr/>
        </p:nvSpPr>
        <p:spPr>
          <a:xfrm>
            <a:off x="857250" y="1030287"/>
            <a:ext cx="53022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cxnSp>
        <p:nvCxnSpPr>
          <p:cNvPr id="1450" name="Shape 1450"/>
          <p:cNvCxnSpPr/>
          <p:nvPr/>
        </p:nvCxnSpPr>
        <p:spPr>
          <a:xfrm>
            <a:off x="1438275" y="1371600"/>
            <a:ext cx="5214937" cy="3482975"/>
          </a:xfrm>
          <a:prstGeom prst="straightConnector1">
            <a:avLst/>
          </a:prstGeom>
          <a:noFill/>
          <a:ln cap="flat" cmpd="sng" w="6032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451" name="Shape 1451"/>
          <p:cNvSpPr txBox="1"/>
          <p:nvPr/>
        </p:nvSpPr>
        <p:spPr>
          <a:xfrm>
            <a:off x="6708775" y="4718050"/>
            <a:ext cx="817561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452" name="Shape 1452"/>
          <p:cNvCxnSpPr/>
          <p:nvPr/>
        </p:nvCxnSpPr>
        <p:spPr>
          <a:xfrm flipH="1">
            <a:off x="1477961" y="2117725"/>
            <a:ext cx="5216524" cy="2924175"/>
          </a:xfrm>
          <a:prstGeom prst="straightConnector1">
            <a:avLst/>
          </a:prstGeom>
          <a:noFill/>
          <a:ln cap="flat" cmpd="sng" w="60325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453" name="Shape 1453"/>
          <p:cNvSpPr txBox="1"/>
          <p:nvPr/>
        </p:nvSpPr>
        <p:spPr>
          <a:xfrm>
            <a:off x="6735761" y="1987550"/>
            <a:ext cx="66198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grpSp>
        <p:nvGrpSpPr>
          <p:cNvPr id="1454" name="Shape 1454"/>
          <p:cNvGrpSpPr/>
          <p:nvPr/>
        </p:nvGrpSpPr>
        <p:grpSpPr>
          <a:xfrm>
            <a:off x="3665537" y="1931986"/>
            <a:ext cx="1182686" cy="1762125"/>
            <a:chOff x="3665537" y="1931986"/>
            <a:chExt cx="1182686" cy="1762125"/>
          </a:xfrm>
        </p:grpSpPr>
        <p:sp>
          <p:nvSpPr>
            <p:cNvPr id="1455" name="Shape 1455"/>
            <p:cNvSpPr/>
            <p:nvPr/>
          </p:nvSpPr>
          <p:spPr>
            <a:xfrm>
              <a:off x="3825875" y="3033711"/>
              <a:ext cx="160337" cy="6604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0000" y="0"/>
                    <a:pt x="60000" y="7272"/>
                    <a:pt x="60000" y="18181"/>
                  </a:cubicBezTo>
                  <a:cubicBezTo>
                    <a:pt x="60000" y="47272"/>
                    <a:pt x="60000" y="47272"/>
                    <a:pt x="60000" y="47272"/>
                  </a:cubicBezTo>
                  <a:cubicBezTo>
                    <a:pt x="60000" y="54545"/>
                    <a:pt x="90000" y="58181"/>
                    <a:pt x="120000" y="58181"/>
                  </a:cubicBezTo>
                  <a:cubicBezTo>
                    <a:pt x="90000" y="58181"/>
                    <a:pt x="60000" y="65454"/>
                    <a:pt x="60000" y="72727"/>
                  </a:cubicBezTo>
                  <a:cubicBezTo>
                    <a:pt x="60000" y="101818"/>
                    <a:pt x="60000" y="101818"/>
                    <a:pt x="60000" y="101818"/>
                  </a:cubicBezTo>
                  <a:cubicBezTo>
                    <a:pt x="60000" y="109090"/>
                    <a:pt x="30000" y="120000"/>
                    <a:pt x="0" y="120000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6" name="Shape 1456"/>
            <p:cNvGrpSpPr/>
            <p:nvPr/>
          </p:nvGrpSpPr>
          <p:grpSpPr>
            <a:xfrm>
              <a:off x="3665537" y="1931986"/>
              <a:ext cx="1182686" cy="1401763"/>
              <a:chOff x="3665537" y="1931986"/>
              <a:chExt cx="1182686" cy="1401763"/>
            </a:xfrm>
          </p:grpSpPr>
          <p:cxnSp>
            <p:nvCxnSpPr>
              <p:cNvPr id="1457" name="Shape 1457"/>
              <p:cNvCxnSpPr/>
              <p:nvPr/>
            </p:nvCxnSpPr>
            <p:spPr>
              <a:xfrm flipH="1" rot="10800000">
                <a:off x="4046537" y="2552700"/>
                <a:ext cx="300036" cy="781049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458" name="Shape 1458"/>
              <p:cNvSpPr txBox="1"/>
              <p:nvPr/>
            </p:nvSpPr>
            <p:spPr>
              <a:xfrm>
                <a:off x="3665537" y="1931986"/>
                <a:ext cx="1182686" cy="64135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Shape 1459"/>
              <p:cNvSpPr txBox="1"/>
              <p:nvPr/>
            </p:nvSpPr>
            <p:spPr>
              <a:xfrm>
                <a:off x="3767137" y="1989136"/>
                <a:ext cx="98742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Lost gains</a:t>
                </a:r>
              </a:p>
            </p:txBody>
          </p:sp>
          <p:sp>
            <p:nvSpPr>
              <p:cNvPr id="1460" name="Shape 1460"/>
              <p:cNvSpPr txBox="1"/>
              <p:nvPr/>
            </p:nvSpPr>
            <p:spPr>
              <a:xfrm>
                <a:off x="3767137" y="2254250"/>
                <a:ext cx="985836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from trade</a:t>
                </a:r>
              </a:p>
            </p:txBody>
          </p:sp>
        </p:grpSp>
      </p:grpSp>
      <p:grpSp>
        <p:nvGrpSpPr>
          <p:cNvPr id="1461" name="Shape 1461"/>
          <p:cNvGrpSpPr/>
          <p:nvPr/>
        </p:nvGrpSpPr>
        <p:grpSpPr>
          <a:xfrm>
            <a:off x="3563937" y="5916611"/>
            <a:ext cx="3511549" cy="539750"/>
            <a:chOff x="3563937" y="5916611"/>
            <a:chExt cx="3511549" cy="539750"/>
          </a:xfrm>
        </p:grpSpPr>
        <p:cxnSp>
          <p:nvCxnSpPr>
            <p:cNvPr id="1462" name="Shape 1462"/>
            <p:cNvCxnSpPr/>
            <p:nvPr/>
          </p:nvCxnSpPr>
          <p:spPr>
            <a:xfrm flipH="1" rot="10800000">
              <a:off x="3765550" y="5916611"/>
              <a:ext cx="139699" cy="239711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63" name="Shape 1463"/>
            <p:cNvSpPr txBox="1"/>
            <p:nvPr/>
          </p:nvSpPr>
          <p:spPr>
            <a:xfrm>
              <a:off x="3563937" y="6096000"/>
              <a:ext cx="3511549" cy="360362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 txBox="1"/>
            <p:nvPr/>
          </p:nvSpPr>
          <p:spPr>
            <a:xfrm>
              <a:off x="3648075" y="6126162"/>
              <a:ext cx="33972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Reduction in quantity due to the tax</a:t>
              </a:r>
            </a:p>
          </p:txBody>
        </p:sp>
      </p:grpSp>
      <p:grpSp>
        <p:nvGrpSpPr>
          <p:cNvPr id="1465" name="Shape 1465"/>
          <p:cNvGrpSpPr/>
          <p:nvPr/>
        </p:nvGrpSpPr>
        <p:grpSpPr>
          <a:xfrm>
            <a:off x="361950" y="3257550"/>
            <a:ext cx="4219574" cy="2751137"/>
            <a:chOff x="361950" y="3257550"/>
            <a:chExt cx="4219574" cy="2751137"/>
          </a:xfrm>
        </p:grpSpPr>
        <p:sp>
          <p:nvSpPr>
            <p:cNvPr id="1466" name="Shape 1466"/>
            <p:cNvSpPr/>
            <p:nvPr/>
          </p:nvSpPr>
          <p:spPr>
            <a:xfrm>
              <a:off x="1438275" y="3394075"/>
              <a:ext cx="3008311" cy="23018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367212" y="3313112"/>
              <a:ext cx="139699" cy="1412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 txBox="1"/>
            <p:nvPr/>
          </p:nvSpPr>
          <p:spPr>
            <a:xfrm>
              <a:off x="890587" y="3257550"/>
              <a:ext cx="4921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</a:p>
          </p:txBody>
        </p:sp>
        <p:sp>
          <p:nvSpPr>
            <p:cNvPr id="1469" name="Shape 1469"/>
            <p:cNvSpPr txBox="1"/>
            <p:nvPr/>
          </p:nvSpPr>
          <p:spPr>
            <a:xfrm>
              <a:off x="361950" y="3468687"/>
              <a:ext cx="103504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without tax</a:t>
              </a:r>
            </a:p>
          </p:txBody>
        </p:sp>
        <p:sp>
          <p:nvSpPr>
            <p:cNvPr id="1470" name="Shape 1470"/>
            <p:cNvSpPr txBox="1"/>
            <p:nvPr/>
          </p:nvSpPr>
          <p:spPr>
            <a:xfrm>
              <a:off x="4335462" y="5749925"/>
              <a:ext cx="24606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471" name="Shape 1471"/>
          <p:cNvGrpSpPr/>
          <p:nvPr/>
        </p:nvGrpSpPr>
        <p:grpSpPr>
          <a:xfrm>
            <a:off x="1128712" y="2405061"/>
            <a:ext cx="2176461" cy="3603625"/>
            <a:chOff x="1128712" y="2405061"/>
            <a:chExt cx="2176461" cy="3603625"/>
          </a:xfrm>
        </p:grpSpPr>
        <p:sp>
          <p:nvSpPr>
            <p:cNvPr id="1472" name="Shape 1472"/>
            <p:cNvSpPr/>
            <p:nvPr/>
          </p:nvSpPr>
          <p:spPr>
            <a:xfrm>
              <a:off x="1417637" y="2513011"/>
              <a:ext cx="1746250" cy="3182937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3" name="Shape 1473"/>
            <p:cNvCxnSpPr/>
            <p:nvPr/>
          </p:nvCxnSpPr>
          <p:spPr>
            <a:xfrm flipH="1">
              <a:off x="1438274" y="4114800"/>
              <a:ext cx="1725612" cy="1587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74" name="Shape 1474"/>
            <p:cNvSpPr/>
            <p:nvPr/>
          </p:nvSpPr>
          <p:spPr>
            <a:xfrm>
              <a:off x="3103561" y="2452686"/>
              <a:ext cx="139699" cy="1396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103561" y="4033837"/>
              <a:ext cx="139699" cy="1412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 txBox="1"/>
            <p:nvPr/>
          </p:nvSpPr>
          <p:spPr>
            <a:xfrm>
              <a:off x="1128712" y="2405061"/>
              <a:ext cx="23812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477" name="Shape 1477"/>
            <p:cNvSpPr txBox="1"/>
            <p:nvPr/>
          </p:nvSpPr>
          <p:spPr>
            <a:xfrm>
              <a:off x="3059111" y="5749925"/>
              <a:ext cx="24606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478" name="Shape 1478"/>
            <p:cNvSpPr txBox="1"/>
            <p:nvPr/>
          </p:nvSpPr>
          <p:spPr>
            <a:xfrm>
              <a:off x="1128712" y="3970337"/>
              <a:ext cx="23812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DETERMINANTS OF THE DEADWEIGHT LOSS</a:t>
            </a:r>
          </a:p>
        </p:txBody>
      </p:sp>
      <p:sp>
        <p:nvSpPr>
          <p:cNvPr id="1484" name="Shape 148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determines whether the deadweight loss from a tax is large or small?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magnitude of the deadweight loss depends on how much the quantity supplied and quantity demanded respond to changes in the price.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That, in turn, depends on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elasticities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supply and demand.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Consumers, Producers and the Efficiency of Markets 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60375" y="2003425"/>
            <a:ext cx="8218487" cy="376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Welfare Economics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 measures economic welfare from the buyer’s side.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 surplus measures economic welfare from the seller’s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side.</a:t>
            </a: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 txBox="1"/>
          <p:nvPr>
            <p:ph type="title"/>
          </p:nvPr>
        </p:nvSpPr>
        <p:spPr>
          <a:xfrm>
            <a:off x="457200" y="1222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Tax Distortions and Elasticities</a:t>
            </a:r>
          </a:p>
        </p:txBody>
      </p:sp>
      <p:sp>
        <p:nvSpPr>
          <p:cNvPr id="1490" name="Shape 1490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F3F6F9"/>
          </a:solidFill>
          <a:ln cap="flat" cmpd="sng" w="2111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Shape 1491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F2F4F8"/>
          </a:solidFill>
          <a:ln cap="flat" cmpd="sng" w="1920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Shape 1492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F1F4F7"/>
          </a:solidFill>
          <a:ln cap="flat" cmpd="sng" w="1730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Shape 1493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F0F2F5"/>
          </a:solidFill>
          <a:ln cap="flat" cmpd="sng" w="1539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Shape 1494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Shape 1495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Shape 1496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EBEEF2"/>
          </a:solidFill>
          <a:ln cap="flat" cmpd="sng" w="952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Shape 1497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EAECF1"/>
          </a:solidFill>
          <a:ln cap="flat" cmpd="sng" w="762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Shape 1498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E9EBF0"/>
          </a:solidFill>
          <a:ln cap="flat" cmpd="sng" w="571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Shape 1499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Shape 1500"/>
          <p:cNvSpPr txBox="1"/>
          <p:nvPr/>
        </p:nvSpPr>
        <p:spPr>
          <a:xfrm>
            <a:off x="2311400" y="1622425"/>
            <a:ext cx="4838700" cy="4433887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Shape 1501"/>
          <p:cNvSpPr txBox="1"/>
          <p:nvPr/>
        </p:nvSpPr>
        <p:spPr>
          <a:xfrm>
            <a:off x="2195511" y="1489075"/>
            <a:ext cx="4859336" cy="4471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Shape 1502"/>
          <p:cNvSpPr/>
          <p:nvPr/>
        </p:nvSpPr>
        <p:spPr>
          <a:xfrm>
            <a:off x="3848100" y="3560762"/>
            <a:ext cx="365125" cy="140176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31257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3" name="Shape 1503"/>
          <p:cNvCxnSpPr/>
          <p:nvPr/>
        </p:nvCxnSpPr>
        <p:spPr>
          <a:xfrm flipH="1" rot="10800000">
            <a:off x="3848100" y="3560761"/>
            <a:ext cx="1587" cy="1401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04" name="Shape 1504"/>
          <p:cNvSpPr/>
          <p:nvPr/>
        </p:nvSpPr>
        <p:spPr>
          <a:xfrm>
            <a:off x="2182811" y="1489075"/>
            <a:ext cx="4859336" cy="4471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Shape 1505"/>
          <p:cNvSpPr txBox="1"/>
          <p:nvPr/>
        </p:nvSpPr>
        <p:spPr>
          <a:xfrm>
            <a:off x="3708400" y="1008062"/>
            <a:ext cx="1854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Inelastic Supply</a:t>
            </a:r>
          </a:p>
        </p:txBody>
      </p:sp>
      <p:sp>
        <p:nvSpPr>
          <p:cNvPr id="1506" name="Shape 1506"/>
          <p:cNvSpPr txBox="1"/>
          <p:nvPr/>
        </p:nvSpPr>
        <p:spPr>
          <a:xfrm>
            <a:off x="1630362" y="1458912"/>
            <a:ext cx="4968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507" name="Shape 1507"/>
          <p:cNvSpPr txBox="1"/>
          <p:nvPr/>
        </p:nvSpPr>
        <p:spPr>
          <a:xfrm>
            <a:off x="2011361" y="6002337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08" name="Shape 1508"/>
          <p:cNvSpPr txBox="1"/>
          <p:nvPr/>
        </p:nvSpPr>
        <p:spPr>
          <a:xfrm>
            <a:off x="6237287" y="6002337"/>
            <a:ext cx="8254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cxnSp>
        <p:nvCxnSpPr>
          <p:cNvPr id="1509" name="Shape 1509"/>
          <p:cNvCxnSpPr/>
          <p:nvPr/>
        </p:nvCxnSpPr>
        <p:spPr>
          <a:xfrm rot="10800000">
            <a:off x="2176462" y="1890711"/>
            <a:ext cx="3590924" cy="3589337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10" name="Shape 1510"/>
          <p:cNvSpPr txBox="1"/>
          <p:nvPr/>
        </p:nvSpPr>
        <p:spPr>
          <a:xfrm>
            <a:off x="5849937" y="5380037"/>
            <a:ext cx="76676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511" name="Shape 1511"/>
          <p:cNvCxnSpPr/>
          <p:nvPr/>
        </p:nvCxnSpPr>
        <p:spPr>
          <a:xfrm flipH="1">
            <a:off x="3559174" y="2312986"/>
            <a:ext cx="1209675" cy="3455986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12" name="Shape 1512"/>
          <p:cNvSpPr txBox="1"/>
          <p:nvPr/>
        </p:nvSpPr>
        <p:spPr>
          <a:xfrm>
            <a:off x="4591050" y="2024061"/>
            <a:ext cx="619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grpSp>
        <p:nvGrpSpPr>
          <p:cNvPr id="1513" name="Shape 1513"/>
          <p:cNvGrpSpPr/>
          <p:nvPr/>
        </p:nvGrpSpPr>
        <p:grpSpPr>
          <a:xfrm>
            <a:off x="2659062" y="3560762"/>
            <a:ext cx="1149349" cy="1420811"/>
            <a:chOff x="2438400" y="3560762"/>
            <a:chExt cx="1149349" cy="1420811"/>
          </a:xfrm>
        </p:grpSpPr>
        <p:sp>
          <p:nvSpPr>
            <p:cNvPr id="1514" name="Shape 1514"/>
            <p:cNvSpPr/>
            <p:nvPr/>
          </p:nvSpPr>
          <p:spPr>
            <a:xfrm>
              <a:off x="3435350" y="3560762"/>
              <a:ext cx="152399" cy="1420811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75000" y="0"/>
                    <a:pt x="60000" y="4864"/>
                    <a:pt x="60000" y="9729"/>
                  </a:cubicBezTo>
                  <a:cubicBezTo>
                    <a:pt x="60000" y="53513"/>
                    <a:pt x="60000" y="53513"/>
                    <a:pt x="60000" y="53513"/>
                  </a:cubicBezTo>
                  <a:cubicBezTo>
                    <a:pt x="60000" y="58378"/>
                    <a:pt x="30000" y="60000"/>
                    <a:pt x="0" y="60000"/>
                  </a:cubicBezTo>
                  <a:cubicBezTo>
                    <a:pt x="30000" y="60000"/>
                    <a:pt x="60000" y="63243"/>
                    <a:pt x="60000" y="66486"/>
                  </a:cubicBezTo>
                  <a:cubicBezTo>
                    <a:pt x="60000" y="111891"/>
                    <a:pt x="60000" y="111891"/>
                    <a:pt x="60000" y="111891"/>
                  </a:cubicBezTo>
                  <a:cubicBezTo>
                    <a:pt x="60000" y="115135"/>
                    <a:pt x="75000" y="120000"/>
                    <a:pt x="120000" y="12000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 txBox="1"/>
            <p:nvPr/>
          </p:nvSpPr>
          <p:spPr>
            <a:xfrm>
              <a:off x="2438400" y="4152900"/>
              <a:ext cx="9493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Size of tax</a:t>
              </a:r>
            </a:p>
          </p:txBody>
        </p:sp>
      </p:grpSp>
      <p:grpSp>
        <p:nvGrpSpPr>
          <p:cNvPr id="1516" name="Shape 1516"/>
          <p:cNvGrpSpPr/>
          <p:nvPr/>
        </p:nvGrpSpPr>
        <p:grpSpPr>
          <a:xfrm>
            <a:off x="3981449" y="2986086"/>
            <a:ext cx="2862263" cy="1131887"/>
            <a:chOff x="3760786" y="2986086"/>
            <a:chExt cx="2862263" cy="1131887"/>
          </a:xfrm>
        </p:grpSpPr>
        <p:cxnSp>
          <p:nvCxnSpPr>
            <p:cNvPr id="1517" name="Shape 1517"/>
            <p:cNvCxnSpPr/>
            <p:nvPr/>
          </p:nvCxnSpPr>
          <p:spPr>
            <a:xfrm flipH="1">
              <a:off x="3760786" y="3197225"/>
              <a:ext cx="922337" cy="804861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18" name="Shape 1518"/>
            <p:cNvSpPr txBox="1"/>
            <p:nvPr/>
          </p:nvSpPr>
          <p:spPr>
            <a:xfrm>
              <a:off x="4625975" y="2986086"/>
              <a:ext cx="1997075" cy="1131887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 txBox="1"/>
            <p:nvPr/>
          </p:nvSpPr>
          <p:spPr>
            <a:xfrm>
              <a:off x="4738687" y="3048000"/>
              <a:ext cx="13763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supply is</a:t>
              </a:r>
            </a:p>
          </p:txBody>
        </p:sp>
        <p:sp>
          <p:nvSpPr>
            <p:cNvPr id="1520" name="Shape 1520"/>
            <p:cNvSpPr txBox="1"/>
            <p:nvPr/>
          </p:nvSpPr>
          <p:spPr>
            <a:xfrm>
              <a:off x="4738687" y="3302000"/>
              <a:ext cx="1646237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relatively inelastic,</a:t>
              </a:r>
            </a:p>
          </p:txBody>
        </p:sp>
        <p:sp>
          <p:nvSpPr>
            <p:cNvPr id="1521" name="Shape 1521"/>
            <p:cNvSpPr txBox="1"/>
            <p:nvPr/>
          </p:nvSpPr>
          <p:spPr>
            <a:xfrm>
              <a:off x="4738687" y="3556000"/>
              <a:ext cx="179387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deadweight loss</a:t>
              </a:r>
            </a:p>
          </p:txBody>
        </p:sp>
        <p:sp>
          <p:nvSpPr>
            <p:cNvPr id="1522" name="Shape 1522"/>
            <p:cNvSpPr txBox="1"/>
            <p:nvPr/>
          </p:nvSpPr>
          <p:spPr>
            <a:xfrm>
              <a:off x="4738687" y="3810000"/>
              <a:ext cx="14589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 a tax is small.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/>
          <p:nvPr>
            <p:ph type="title"/>
          </p:nvPr>
        </p:nvSpPr>
        <p:spPr>
          <a:xfrm>
            <a:off x="457200" y="714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Tax Distortions and Elasticities</a:t>
            </a:r>
          </a:p>
        </p:txBody>
      </p:sp>
      <p:sp>
        <p:nvSpPr>
          <p:cNvPr id="1528" name="Shape 1528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F3F6F9"/>
          </a:solidFill>
          <a:ln cap="flat" cmpd="sng" w="2111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Shape 1529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F2F4F8"/>
          </a:solidFill>
          <a:ln cap="flat" cmpd="sng" w="1920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F1F4F7"/>
          </a:solidFill>
          <a:ln cap="flat" cmpd="sng" w="1730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F0F2F5"/>
          </a:solidFill>
          <a:ln cap="flat" cmpd="sng" w="1539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Shape 1532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Shape 1533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Shape 1534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EBEEF2"/>
          </a:solidFill>
          <a:ln cap="flat" cmpd="sng" w="952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Shape 1535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EAECF1"/>
          </a:solidFill>
          <a:ln cap="flat" cmpd="sng" w="762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Shape 1536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E9EBF0"/>
          </a:solidFill>
          <a:ln cap="flat" cmpd="sng" w="571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Shape 1537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Shape 1538"/>
          <p:cNvSpPr txBox="1"/>
          <p:nvPr/>
        </p:nvSpPr>
        <p:spPr>
          <a:xfrm>
            <a:off x="2297111" y="1622425"/>
            <a:ext cx="4840286" cy="4433887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Shape 1539"/>
          <p:cNvSpPr txBox="1"/>
          <p:nvPr/>
        </p:nvSpPr>
        <p:spPr>
          <a:xfrm>
            <a:off x="2220911" y="1489075"/>
            <a:ext cx="4859336" cy="4471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Shape 1540"/>
          <p:cNvSpPr/>
          <p:nvPr/>
        </p:nvSpPr>
        <p:spPr>
          <a:xfrm>
            <a:off x="3200400" y="2889250"/>
            <a:ext cx="1036637" cy="14208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87553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1" name="Shape 1541"/>
          <p:cNvCxnSpPr/>
          <p:nvPr/>
        </p:nvCxnSpPr>
        <p:spPr>
          <a:xfrm>
            <a:off x="3200400" y="2870200"/>
            <a:ext cx="1587" cy="14208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42" name="Shape 1542"/>
          <p:cNvSpPr/>
          <p:nvPr/>
        </p:nvSpPr>
        <p:spPr>
          <a:xfrm>
            <a:off x="2220911" y="1489075"/>
            <a:ext cx="4859336" cy="4471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Shape 1543"/>
          <p:cNvSpPr txBox="1"/>
          <p:nvPr/>
        </p:nvSpPr>
        <p:spPr>
          <a:xfrm>
            <a:off x="3759200" y="1008062"/>
            <a:ext cx="170656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Elastic Supply</a:t>
            </a:r>
          </a:p>
        </p:txBody>
      </p:sp>
      <p:sp>
        <p:nvSpPr>
          <p:cNvPr id="1544" name="Shape 1544"/>
          <p:cNvSpPr txBox="1"/>
          <p:nvPr/>
        </p:nvSpPr>
        <p:spPr>
          <a:xfrm>
            <a:off x="1611312" y="1458912"/>
            <a:ext cx="4968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545" name="Shape 1545"/>
          <p:cNvSpPr txBox="1"/>
          <p:nvPr/>
        </p:nvSpPr>
        <p:spPr>
          <a:xfrm>
            <a:off x="1998661" y="6002337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46" name="Shape 1546"/>
          <p:cNvSpPr txBox="1"/>
          <p:nvPr/>
        </p:nvSpPr>
        <p:spPr>
          <a:xfrm>
            <a:off x="6218237" y="5995987"/>
            <a:ext cx="8254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cxnSp>
        <p:nvCxnSpPr>
          <p:cNvPr id="1547" name="Shape 1547"/>
          <p:cNvCxnSpPr/>
          <p:nvPr/>
        </p:nvCxnSpPr>
        <p:spPr>
          <a:xfrm rot="10800000">
            <a:off x="2201862" y="1890711"/>
            <a:ext cx="3590924" cy="3589337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48" name="Shape 1548"/>
          <p:cNvSpPr txBox="1"/>
          <p:nvPr/>
        </p:nvSpPr>
        <p:spPr>
          <a:xfrm>
            <a:off x="5842000" y="5380037"/>
            <a:ext cx="76676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549" name="Shape 1549"/>
          <p:cNvCxnSpPr/>
          <p:nvPr/>
        </p:nvCxnSpPr>
        <p:spPr>
          <a:xfrm flipH="1">
            <a:off x="2662237" y="3254375"/>
            <a:ext cx="3438525" cy="1247774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50" name="Shape 1550"/>
          <p:cNvSpPr txBox="1"/>
          <p:nvPr/>
        </p:nvSpPr>
        <p:spPr>
          <a:xfrm>
            <a:off x="6129337" y="3143250"/>
            <a:ext cx="619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grpSp>
        <p:nvGrpSpPr>
          <p:cNvPr id="1551" name="Shape 1551"/>
          <p:cNvGrpSpPr/>
          <p:nvPr/>
        </p:nvGrpSpPr>
        <p:grpSpPr>
          <a:xfrm>
            <a:off x="2538411" y="2870200"/>
            <a:ext cx="604837" cy="1420811"/>
            <a:chOff x="2538411" y="2870200"/>
            <a:chExt cx="604837" cy="1420811"/>
          </a:xfrm>
        </p:grpSpPr>
        <p:grpSp>
          <p:nvGrpSpPr>
            <p:cNvPr id="1552" name="Shape 1552"/>
            <p:cNvGrpSpPr/>
            <p:nvPr/>
          </p:nvGrpSpPr>
          <p:grpSpPr>
            <a:xfrm>
              <a:off x="2538411" y="2870200"/>
              <a:ext cx="604837" cy="1420811"/>
              <a:chOff x="2538411" y="2870200"/>
              <a:chExt cx="604837" cy="1420811"/>
            </a:xfrm>
          </p:grpSpPr>
          <p:sp>
            <p:nvSpPr>
              <p:cNvPr id="1553" name="Shape 1553"/>
              <p:cNvSpPr/>
              <p:nvPr/>
            </p:nvSpPr>
            <p:spPr>
              <a:xfrm>
                <a:off x="2989261" y="2870200"/>
                <a:ext cx="153987" cy="1420811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60000" y="6486"/>
                      <a:pt x="60000" y="9729"/>
                    </a:cubicBezTo>
                    <a:cubicBezTo>
                      <a:pt x="60000" y="53513"/>
                      <a:pt x="60000" y="53513"/>
                      <a:pt x="60000" y="53513"/>
                    </a:cubicBezTo>
                    <a:cubicBezTo>
                      <a:pt x="60000" y="58378"/>
                      <a:pt x="30000" y="60000"/>
                      <a:pt x="0" y="60000"/>
                    </a:cubicBezTo>
                    <a:cubicBezTo>
                      <a:pt x="30000" y="60000"/>
                      <a:pt x="60000" y="63243"/>
                      <a:pt x="60000" y="66486"/>
                    </a:cubicBezTo>
                    <a:cubicBezTo>
                      <a:pt x="60000" y="111891"/>
                      <a:pt x="60000" y="111891"/>
                      <a:pt x="60000" y="111891"/>
                    </a:cubicBezTo>
                    <a:cubicBezTo>
                      <a:pt x="60000" y="115135"/>
                      <a:pt x="90000" y="120000"/>
                      <a:pt x="120000" y="12000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Shape 1554"/>
              <p:cNvSpPr txBox="1"/>
              <p:nvPr/>
            </p:nvSpPr>
            <p:spPr>
              <a:xfrm>
                <a:off x="2538411" y="3238500"/>
                <a:ext cx="393700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Size</a:t>
                </a:r>
              </a:p>
            </p:txBody>
          </p:sp>
        </p:grpSp>
        <p:sp>
          <p:nvSpPr>
            <p:cNvPr id="1555" name="Shape 1555"/>
            <p:cNvSpPr txBox="1"/>
            <p:nvPr/>
          </p:nvSpPr>
          <p:spPr>
            <a:xfrm>
              <a:off x="2646361" y="3492500"/>
              <a:ext cx="1698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</a:t>
              </a:r>
            </a:p>
          </p:txBody>
        </p:sp>
        <p:sp>
          <p:nvSpPr>
            <p:cNvPr id="1556" name="Shape 1556"/>
            <p:cNvSpPr txBox="1"/>
            <p:nvPr/>
          </p:nvSpPr>
          <p:spPr>
            <a:xfrm>
              <a:off x="2595561" y="3746500"/>
              <a:ext cx="2714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</a:t>
              </a:r>
            </a:p>
          </p:txBody>
        </p:sp>
      </p:grpSp>
      <p:grpSp>
        <p:nvGrpSpPr>
          <p:cNvPr id="1557" name="Shape 1557"/>
          <p:cNvGrpSpPr/>
          <p:nvPr/>
        </p:nvGrpSpPr>
        <p:grpSpPr>
          <a:xfrm>
            <a:off x="3546475" y="2025650"/>
            <a:ext cx="2727324" cy="1612900"/>
            <a:chOff x="3546475" y="2025650"/>
            <a:chExt cx="2727324" cy="1612900"/>
          </a:xfrm>
        </p:grpSpPr>
        <p:cxnSp>
          <p:nvCxnSpPr>
            <p:cNvPr id="1558" name="Shape 1558"/>
            <p:cNvCxnSpPr/>
            <p:nvPr/>
          </p:nvCxnSpPr>
          <p:spPr>
            <a:xfrm flipH="1">
              <a:off x="3546475" y="2832100"/>
              <a:ext cx="517524" cy="80645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59" name="Shape 1559"/>
            <p:cNvSpPr txBox="1"/>
            <p:nvPr/>
          </p:nvSpPr>
          <p:spPr>
            <a:xfrm>
              <a:off x="3871912" y="2025650"/>
              <a:ext cx="2401887" cy="88264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 txBox="1"/>
            <p:nvPr/>
          </p:nvSpPr>
          <p:spPr>
            <a:xfrm>
              <a:off x="3949700" y="2087561"/>
              <a:ext cx="2233612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supply is relatively</a:t>
              </a:r>
            </a:p>
          </p:txBody>
        </p:sp>
        <p:sp>
          <p:nvSpPr>
            <p:cNvPr id="1561" name="Shape 1561"/>
            <p:cNvSpPr txBox="1"/>
            <p:nvPr/>
          </p:nvSpPr>
          <p:spPr>
            <a:xfrm>
              <a:off x="3949700" y="2343150"/>
              <a:ext cx="2065337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elastic, the deadweight</a:t>
              </a:r>
            </a:p>
          </p:txBody>
        </p:sp>
        <p:sp>
          <p:nvSpPr>
            <p:cNvPr id="1562" name="Shape 1562"/>
            <p:cNvSpPr txBox="1"/>
            <p:nvPr/>
          </p:nvSpPr>
          <p:spPr>
            <a:xfrm>
              <a:off x="3949700" y="2597150"/>
              <a:ext cx="185420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loss of a tax is large.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Tax Distortions and Elasticities</a:t>
            </a:r>
          </a:p>
        </p:txBody>
      </p:sp>
      <p:sp>
        <p:nvSpPr>
          <p:cNvPr id="1568" name="Shape 1568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F3F6F9"/>
          </a:solidFill>
          <a:ln cap="flat" cmpd="sng" w="2111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Shape 1569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F2F4F8"/>
          </a:solidFill>
          <a:ln cap="flat" cmpd="sng" w="1920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Shape 1570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F1F4F7"/>
          </a:solidFill>
          <a:ln cap="flat" cmpd="sng" w="1730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Shape 1571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F0F2F5"/>
          </a:solidFill>
          <a:ln cap="flat" cmpd="sng" w="1539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Shape 1572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Shape 1573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Shape 1574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EBEEF2"/>
          </a:solidFill>
          <a:ln cap="flat" cmpd="sng" w="952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Shape 1575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EAECF1"/>
          </a:solidFill>
          <a:ln cap="flat" cmpd="sng" w="762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Shape 1576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E9EBF0"/>
          </a:solidFill>
          <a:ln cap="flat" cmpd="sng" w="571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Shape 1577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Shape 1578"/>
          <p:cNvSpPr txBox="1"/>
          <p:nvPr/>
        </p:nvSpPr>
        <p:spPr>
          <a:xfrm>
            <a:off x="2270125" y="1754186"/>
            <a:ext cx="4838700" cy="4452936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Shape 1579"/>
          <p:cNvSpPr txBox="1"/>
          <p:nvPr/>
        </p:nvSpPr>
        <p:spPr>
          <a:xfrm>
            <a:off x="2154236" y="1657350"/>
            <a:ext cx="4859336" cy="4452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Shape 1580"/>
          <p:cNvSpPr/>
          <p:nvPr/>
        </p:nvSpPr>
        <p:spPr>
          <a:xfrm>
            <a:off x="3806825" y="3059111"/>
            <a:ext cx="365125" cy="1401762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88742"/>
                </a:lnTo>
                <a:lnTo>
                  <a:pt x="0" y="12000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1" name="Shape 1581"/>
          <p:cNvCxnSpPr/>
          <p:nvPr/>
        </p:nvCxnSpPr>
        <p:spPr>
          <a:xfrm>
            <a:off x="3806825" y="3059111"/>
            <a:ext cx="1587" cy="1401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82" name="Shape 1582"/>
          <p:cNvSpPr/>
          <p:nvPr/>
        </p:nvSpPr>
        <p:spPr>
          <a:xfrm>
            <a:off x="2154236" y="1657350"/>
            <a:ext cx="4859336" cy="445293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Shape 1583"/>
          <p:cNvCxnSpPr/>
          <p:nvPr/>
        </p:nvCxnSpPr>
        <p:spPr>
          <a:xfrm rot="10800000">
            <a:off x="3517899" y="2252662"/>
            <a:ext cx="1209675" cy="3454399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84" name="Shape 1584"/>
          <p:cNvSpPr txBox="1"/>
          <p:nvPr/>
        </p:nvSpPr>
        <p:spPr>
          <a:xfrm>
            <a:off x="4810125" y="5554662"/>
            <a:ext cx="76676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585" name="Shape 1585"/>
          <p:cNvCxnSpPr/>
          <p:nvPr/>
        </p:nvCxnSpPr>
        <p:spPr>
          <a:xfrm flipH="1">
            <a:off x="2154237" y="2540000"/>
            <a:ext cx="3571874" cy="3570286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86" name="Shape 1586"/>
          <p:cNvSpPr txBox="1"/>
          <p:nvPr/>
        </p:nvSpPr>
        <p:spPr>
          <a:xfrm>
            <a:off x="5478462" y="2206625"/>
            <a:ext cx="619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sp>
        <p:nvSpPr>
          <p:cNvPr id="1587" name="Shape 1587"/>
          <p:cNvSpPr txBox="1"/>
          <p:nvPr/>
        </p:nvSpPr>
        <p:spPr>
          <a:xfrm>
            <a:off x="3603625" y="1131887"/>
            <a:ext cx="19780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Inelastic Demand</a:t>
            </a:r>
          </a:p>
        </p:txBody>
      </p:sp>
      <p:sp>
        <p:nvSpPr>
          <p:cNvPr id="1588" name="Shape 1588"/>
          <p:cNvSpPr txBox="1"/>
          <p:nvPr/>
        </p:nvSpPr>
        <p:spPr>
          <a:xfrm>
            <a:off x="1589087" y="1582737"/>
            <a:ext cx="4968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589" name="Shape 1589"/>
          <p:cNvSpPr txBox="1"/>
          <p:nvPr/>
        </p:nvSpPr>
        <p:spPr>
          <a:xfrm>
            <a:off x="1970086" y="6132512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6196012" y="6126162"/>
            <a:ext cx="8254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grpSp>
        <p:nvGrpSpPr>
          <p:cNvPr id="1591" name="Shape 1591"/>
          <p:cNvGrpSpPr/>
          <p:nvPr/>
        </p:nvGrpSpPr>
        <p:grpSpPr>
          <a:xfrm>
            <a:off x="2617786" y="3059111"/>
            <a:ext cx="1149350" cy="1420811"/>
            <a:chOff x="2617786" y="3059111"/>
            <a:chExt cx="1149350" cy="1420811"/>
          </a:xfrm>
        </p:grpSpPr>
        <p:sp>
          <p:nvSpPr>
            <p:cNvPr id="1592" name="Shape 1592"/>
            <p:cNvSpPr/>
            <p:nvPr/>
          </p:nvSpPr>
          <p:spPr>
            <a:xfrm>
              <a:off x="3614737" y="3059111"/>
              <a:ext cx="152399" cy="1420811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75000" y="0"/>
                    <a:pt x="60000" y="4864"/>
                    <a:pt x="60000" y="9729"/>
                  </a:cubicBezTo>
                  <a:cubicBezTo>
                    <a:pt x="60000" y="53513"/>
                    <a:pt x="60000" y="53513"/>
                    <a:pt x="60000" y="53513"/>
                  </a:cubicBezTo>
                  <a:cubicBezTo>
                    <a:pt x="60000" y="58378"/>
                    <a:pt x="30000" y="60000"/>
                    <a:pt x="0" y="60000"/>
                  </a:cubicBezTo>
                  <a:cubicBezTo>
                    <a:pt x="30000" y="60000"/>
                    <a:pt x="60000" y="63243"/>
                    <a:pt x="60000" y="66486"/>
                  </a:cubicBezTo>
                  <a:cubicBezTo>
                    <a:pt x="60000" y="111891"/>
                    <a:pt x="60000" y="111891"/>
                    <a:pt x="60000" y="111891"/>
                  </a:cubicBezTo>
                  <a:cubicBezTo>
                    <a:pt x="60000" y="115135"/>
                    <a:pt x="75000" y="120000"/>
                    <a:pt x="120000" y="12000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 txBox="1"/>
            <p:nvPr/>
          </p:nvSpPr>
          <p:spPr>
            <a:xfrm>
              <a:off x="2617786" y="3616325"/>
              <a:ext cx="949324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Size of tax</a:t>
              </a:r>
            </a:p>
          </p:txBody>
        </p:sp>
      </p:grpSp>
      <p:grpSp>
        <p:nvGrpSpPr>
          <p:cNvPr id="1594" name="Shape 1594"/>
          <p:cNvGrpSpPr/>
          <p:nvPr/>
        </p:nvGrpSpPr>
        <p:grpSpPr>
          <a:xfrm>
            <a:off x="3940175" y="3846512"/>
            <a:ext cx="2843211" cy="1131887"/>
            <a:chOff x="3940175" y="3846512"/>
            <a:chExt cx="2843211" cy="1131887"/>
          </a:xfrm>
        </p:grpSpPr>
        <p:cxnSp>
          <p:nvCxnSpPr>
            <p:cNvPr id="1595" name="Shape 1595"/>
            <p:cNvCxnSpPr/>
            <p:nvPr/>
          </p:nvCxnSpPr>
          <p:spPr>
            <a:xfrm rot="10800000">
              <a:off x="3940175" y="3865561"/>
              <a:ext cx="903286" cy="1920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596" name="Shape 1596"/>
            <p:cNvGrpSpPr/>
            <p:nvPr/>
          </p:nvGrpSpPr>
          <p:grpSpPr>
            <a:xfrm>
              <a:off x="4767262" y="3846512"/>
              <a:ext cx="2016124" cy="1131887"/>
              <a:chOff x="4767262" y="3846512"/>
              <a:chExt cx="2016124" cy="1131887"/>
            </a:xfrm>
          </p:grpSpPr>
          <p:sp>
            <p:nvSpPr>
              <p:cNvPr id="1597" name="Shape 1597"/>
              <p:cNvSpPr txBox="1"/>
              <p:nvPr/>
            </p:nvSpPr>
            <p:spPr>
              <a:xfrm>
                <a:off x="4767262" y="3846512"/>
                <a:ext cx="2016124" cy="1131887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Shape 1598"/>
              <p:cNvSpPr txBox="1"/>
              <p:nvPr/>
            </p:nvSpPr>
            <p:spPr>
              <a:xfrm>
                <a:off x="4886325" y="3889375"/>
                <a:ext cx="1524000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When demand is</a:t>
                </a:r>
              </a:p>
            </p:txBody>
          </p:sp>
          <p:sp>
            <p:nvSpPr>
              <p:cNvPr id="1599" name="Shape 1599"/>
              <p:cNvSpPr txBox="1"/>
              <p:nvPr/>
            </p:nvSpPr>
            <p:spPr>
              <a:xfrm>
                <a:off x="4886325" y="4143375"/>
                <a:ext cx="1646237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relatively inelastic,</a:t>
                </a:r>
              </a:p>
            </p:txBody>
          </p:sp>
          <p:sp>
            <p:nvSpPr>
              <p:cNvPr id="1600" name="Shape 1600"/>
              <p:cNvSpPr txBox="1"/>
              <p:nvPr/>
            </p:nvSpPr>
            <p:spPr>
              <a:xfrm>
                <a:off x="4886325" y="4397375"/>
                <a:ext cx="1793874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the deadweight loss</a:t>
                </a:r>
              </a:p>
            </p:txBody>
          </p:sp>
          <p:sp>
            <p:nvSpPr>
              <p:cNvPr id="1601" name="Shape 1601"/>
              <p:cNvSpPr txBox="1"/>
              <p:nvPr/>
            </p:nvSpPr>
            <p:spPr>
              <a:xfrm>
                <a:off x="4886325" y="4651375"/>
                <a:ext cx="1458911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of a tax is small.</a:t>
                </a: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Tax Distortions and Elasticities</a:t>
            </a:r>
          </a:p>
        </p:txBody>
      </p:sp>
      <p:sp>
        <p:nvSpPr>
          <p:cNvPr id="1607" name="Shape 1607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F3F6F9"/>
          </a:solidFill>
          <a:ln cap="flat" cmpd="sng" w="2111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Shape 1608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F2F4F8"/>
          </a:solidFill>
          <a:ln cap="flat" cmpd="sng" w="1920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Shape 1609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F1F4F7"/>
          </a:solidFill>
          <a:ln cap="flat" cmpd="sng" w="1730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Shape 1610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F0F2F5"/>
          </a:solidFill>
          <a:ln cap="flat" cmpd="sng" w="1539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Shape 1611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EEF1F4"/>
          </a:solidFill>
          <a:ln cap="flat" cmpd="sng" w="1349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Shape 1612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EDEFF3"/>
          </a:solidFill>
          <a:ln cap="flat" cmpd="sng" w="1158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Shape 1613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EBEEF2"/>
          </a:solidFill>
          <a:ln cap="flat" cmpd="sng" w="952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Shape 1614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EAECF1"/>
          </a:solidFill>
          <a:ln cap="flat" cmpd="sng" w="762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Shape 1615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E9EBF0"/>
          </a:solidFill>
          <a:ln cap="flat" cmpd="sng" w="571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Shape 1616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E7EAEF"/>
          </a:solidFill>
          <a:ln cap="flat" cmpd="sng" w="381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Shape 1617"/>
          <p:cNvSpPr txBox="1"/>
          <p:nvPr/>
        </p:nvSpPr>
        <p:spPr>
          <a:xfrm>
            <a:off x="2386011" y="1741486"/>
            <a:ext cx="4840286" cy="4452936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Shape 1618"/>
          <p:cNvSpPr txBox="1"/>
          <p:nvPr/>
        </p:nvSpPr>
        <p:spPr>
          <a:xfrm>
            <a:off x="2309811" y="1644650"/>
            <a:ext cx="4859336" cy="4452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Shape 1619"/>
          <p:cNvSpPr/>
          <p:nvPr/>
        </p:nvSpPr>
        <p:spPr>
          <a:xfrm>
            <a:off x="3289300" y="3717925"/>
            <a:ext cx="1036637" cy="1420811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19999" y="30837"/>
                </a:lnTo>
                <a:lnTo>
                  <a:pt x="0" y="12000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0" name="Shape 1620"/>
          <p:cNvCxnSpPr/>
          <p:nvPr/>
        </p:nvCxnSpPr>
        <p:spPr>
          <a:xfrm>
            <a:off x="3289300" y="3717925"/>
            <a:ext cx="1587" cy="14208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21" name="Shape 1621"/>
          <p:cNvSpPr/>
          <p:nvPr/>
        </p:nvSpPr>
        <p:spPr>
          <a:xfrm>
            <a:off x="2309811" y="1644650"/>
            <a:ext cx="4859336" cy="445293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Shape 1622"/>
          <p:cNvSpPr txBox="1"/>
          <p:nvPr/>
        </p:nvSpPr>
        <p:spPr>
          <a:xfrm>
            <a:off x="3784600" y="1119187"/>
            <a:ext cx="18303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Elastic Demand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x="1700211" y="1570037"/>
            <a:ext cx="496886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624" name="Shape 1624"/>
          <p:cNvSpPr txBox="1"/>
          <p:nvPr/>
        </p:nvSpPr>
        <p:spPr>
          <a:xfrm>
            <a:off x="2087561" y="6119812"/>
            <a:ext cx="1127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25" name="Shape 1625"/>
          <p:cNvSpPr txBox="1"/>
          <p:nvPr/>
        </p:nvSpPr>
        <p:spPr>
          <a:xfrm>
            <a:off x="6307137" y="6113462"/>
            <a:ext cx="8254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grpSp>
        <p:nvGrpSpPr>
          <p:cNvPr id="1626" name="Shape 1626"/>
          <p:cNvGrpSpPr/>
          <p:nvPr/>
        </p:nvGrpSpPr>
        <p:grpSpPr>
          <a:xfrm>
            <a:off x="2627311" y="3717925"/>
            <a:ext cx="604837" cy="1420811"/>
            <a:chOff x="2627311" y="3717925"/>
            <a:chExt cx="604837" cy="1420811"/>
          </a:xfrm>
        </p:grpSpPr>
        <p:sp>
          <p:nvSpPr>
            <p:cNvPr id="1627" name="Shape 1627"/>
            <p:cNvSpPr/>
            <p:nvPr/>
          </p:nvSpPr>
          <p:spPr>
            <a:xfrm>
              <a:off x="3078161" y="3717925"/>
              <a:ext cx="153987" cy="1420811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90000" y="0"/>
                    <a:pt x="60000" y="4864"/>
                    <a:pt x="60000" y="8108"/>
                  </a:cubicBezTo>
                  <a:cubicBezTo>
                    <a:pt x="60000" y="53513"/>
                    <a:pt x="60000" y="53513"/>
                    <a:pt x="60000" y="53513"/>
                  </a:cubicBezTo>
                  <a:cubicBezTo>
                    <a:pt x="60000" y="56756"/>
                    <a:pt x="30000" y="60000"/>
                    <a:pt x="0" y="60000"/>
                  </a:cubicBezTo>
                  <a:cubicBezTo>
                    <a:pt x="30000" y="60000"/>
                    <a:pt x="60000" y="63243"/>
                    <a:pt x="60000" y="66486"/>
                  </a:cubicBezTo>
                  <a:cubicBezTo>
                    <a:pt x="60000" y="111891"/>
                    <a:pt x="60000" y="111891"/>
                    <a:pt x="60000" y="111891"/>
                  </a:cubicBezTo>
                  <a:cubicBezTo>
                    <a:pt x="60000" y="115135"/>
                    <a:pt x="90000" y="120000"/>
                    <a:pt x="120000" y="12000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 txBox="1"/>
            <p:nvPr/>
          </p:nvSpPr>
          <p:spPr>
            <a:xfrm>
              <a:off x="2627311" y="4035425"/>
              <a:ext cx="39370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Size</a:t>
              </a:r>
            </a:p>
          </p:txBody>
        </p:sp>
        <p:sp>
          <p:nvSpPr>
            <p:cNvPr id="1629" name="Shape 1629"/>
            <p:cNvSpPr txBox="1"/>
            <p:nvPr/>
          </p:nvSpPr>
          <p:spPr>
            <a:xfrm>
              <a:off x="2735261" y="4289425"/>
              <a:ext cx="1698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</a:t>
              </a:r>
            </a:p>
          </p:txBody>
        </p:sp>
        <p:sp>
          <p:nvSpPr>
            <p:cNvPr id="1630" name="Shape 1630"/>
            <p:cNvSpPr txBox="1"/>
            <p:nvPr/>
          </p:nvSpPr>
          <p:spPr>
            <a:xfrm>
              <a:off x="2684461" y="4543425"/>
              <a:ext cx="27146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</a:t>
              </a:r>
            </a:p>
          </p:txBody>
        </p:sp>
      </p:grpSp>
      <p:cxnSp>
        <p:nvCxnSpPr>
          <p:cNvPr id="1631" name="Shape 1631"/>
          <p:cNvCxnSpPr/>
          <p:nvPr/>
        </p:nvCxnSpPr>
        <p:spPr>
          <a:xfrm rot="10800000">
            <a:off x="2751137" y="3506787"/>
            <a:ext cx="3438525" cy="1247774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32" name="Shape 1632"/>
          <p:cNvSpPr txBox="1"/>
          <p:nvPr/>
        </p:nvSpPr>
        <p:spPr>
          <a:xfrm>
            <a:off x="6205537" y="4594225"/>
            <a:ext cx="76676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633" name="Shape 1633"/>
          <p:cNvCxnSpPr/>
          <p:nvPr/>
        </p:nvCxnSpPr>
        <p:spPr>
          <a:xfrm flipH="1">
            <a:off x="2309812" y="2527300"/>
            <a:ext cx="3590924" cy="3570286"/>
          </a:xfrm>
          <a:prstGeom prst="straightConnector1">
            <a:avLst/>
          </a:prstGeom>
          <a:noFill/>
          <a:ln cap="flat" cmpd="sng" w="571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34" name="Shape 1634"/>
          <p:cNvSpPr txBox="1"/>
          <p:nvPr/>
        </p:nvSpPr>
        <p:spPr>
          <a:xfrm>
            <a:off x="5588000" y="2193925"/>
            <a:ext cx="619125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grpSp>
        <p:nvGrpSpPr>
          <p:cNvPr id="1635" name="Shape 1635"/>
          <p:cNvGrpSpPr/>
          <p:nvPr/>
        </p:nvGrpSpPr>
        <p:grpSpPr>
          <a:xfrm>
            <a:off x="3673475" y="4408487"/>
            <a:ext cx="2554286" cy="1497012"/>
            <a:chOff x="3673475" y="4408487"/>
            <a:chExt cx="2554286" cy="1497012"/>
          </a:xfrm>
        </p:grpSpPr>
        <p:cxnSp>
          <p:nvCxnSpPr>
            <p:cNvPr id="1636" name="Shape 1636"/>
            <p:cNvCxnSpPr/>
            <p:nvPr/>
          </p:nvCxnSpPr>
          <p:spPr>
            <a:xfrm rot="10800000">
              <a:off x="3673475" y="4408487"/>
              <a:ext cx="500062" cy="69214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37" name="Shape 1637"/>
            <p:cNvSpPr txBox="1"/>
            <p:nvPr/>
          </p:nvSpPr>
          <p:spPr>
            <a:xfrm>
              <a:off x="3673475" y="5022850"/>
              <a:ext cx="2554286" cy="882649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 txBox="1"/>
            <p:nvPr/>
          </p:nvSpPr>
          <p:spPr>
            <a:xfrm>
              <a:off x="3752850" y="5078412"/>
              <a:ext cx="2381249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demand is relatively</a:t>
              </a:r>
            </a:p>
          </p:txBody>
        </p:sp>
        <p:sp>
          <p:nvSpPr>
            <p:cNvPr id="1639" name="Shape 1639"/>
            <p:cNvSpPr txBox="1"/>
            <p:nvPr/>
          </p:nvSpPr>
          <p:spPr>
            <a:xfrm>
              <a:off x="3752850" y="5332412"/>
              <a:ext cx="2065337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elastic, the deadweight</a:t>
              </a:r>
            </a:p>
          </p:txBody>
        </p:sp>
        <p:sp>
          <p:nvSpPr>
            <p:cNvPr id="1640" name="Shape 1640"/>
            <p:cNvSpPr txBox="1"/>
            <p:nvPr/>
          </p:nvSpPr>
          <p:spPr>
            <a:xfrm>
              <a:off x="3752850" y="5586412"/>
              <a:ext cx="1854200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loss of a tax is large.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DETERMINANTS OF THE DEADWEIGHT LOSS</a:t>
            </a:r>
          </a:p>
        </p:txBody>
      </p:sp>
      <p:sp>
        <p:nvSpPr>
          <p:cNvPr id="1646" name="Shape 164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greater the elasticities of demand and supply: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larger will be the decline in equilibrium quantity and,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greater the deadweight loss of a tax.</a:t>
            </a: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DEADWEIGHT LOSS AND TAX REVENUE AS TAXES VARY</a:t>
            </a:r>
          </a:p>
        </p:txBody>
      </p:sp>
      <p:sp>
        <p:nvSpPr>
          <p:cNvPr id="1652" name="Shape 165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Deadweight Loss Debate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economists argue that labor taxes are highly distorting and believe that labor supply is more elastic.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examples of workers who may respond more to incentives: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who can adjust the number of hours they work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Families with second earners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Elderly who can choose when to retire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in the underground economy (i.e., those engaging in illegal activity)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DEADWEIGHT LOSS AND TAX REVENUE AS TAXES VARY</a:t>
            </a:r>
          </a:p>
        </p:txBody>
      </p:sp>
      <p:sp>
        <p:nvSpPr>
          <p:cNvPr id="1658" name="Shape 165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each increase in the tax rate, the deadweight loss of the tax rises even more rapidly than the size of the tax.</a:t>
            </a:r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How Deadweight Loss and Tax Revenue Vary with the Size of the Tax</a:t>
            </a:r>
          </a:p>
        </p:txBody>
      </p:sp>
      <p:sp>
        <p:nvSpPr>
          <p:cNvPr id="1664" name="Shape 1664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F3F6F9"/>
          </a:solidFill>
          <a:ln cap="flat" cmpd="sng" w="2873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Shape 1665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F2F4F8"/>
          </a:solidFill>
          <a:ln cap="flat" cmpd="sng" w="2619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Shape 1666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F1F4F7"/>
          </a:solidFill>
          <a:ln cap="flat" cmpd="sng" w="2349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Shape 1667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F0F2F5"/>
          </a:solidFill>
          <a:ln cap="flat" cmpd="sng" w="2095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Shape 1668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EEF1F4"/>
          </a:solidFill>
          <a:ln cap="flat" cmpd="sng" w="18255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Shape 1669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EDEFF3"/>
          </a:solidFill>
          <a:ln cap="flat" cmpd="sng" w="1571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Shape 1670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EBEEF2"/>
          </a:solidFill>
          <a:ln cap="flat" cmpd="sng" w="1301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Shape 1671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EAECF1"/>
          </a:solidFill>
          <a:ln cap="flat" cmpd="sng" w="1047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Shape 1672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E9EBF0"/>
          </a:solidFill>
          <a:ln cap="flat" cmpd="sng" w="777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Shape 1673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E7EAEF"/>
          </a:solidFill>
          <a:ln cap="flat" cmpd="sng" w="523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Shape 1674"/>
          <p:cNvSpPr txBox="1"/>
          <p:nvPr/>
        </p:nvSpPr>
        <p:spPr>
          <a:xfrm>
            <a:off x="2747961" y="1703386"/>
            <a:ext cx="4157662" cy="4543424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Shape 1675"/>
          <p:cNvSpPr txBox="1"/>
          <p:nvPr/>
        </p:nvSpPr>
        <p:spPr>
          <a:xfrm>
            <a:off x="2643186" y="1598612"/>
            <a:ext cx="4157662" cy="4570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6" name="Shape 1676"/>
          <p:cNvGrpSpPr/>
          <p:nvPr/>
        </p:nvGrpSpPr>
        <p:grpSpPr>
          <a:xfrm>
            <a:off x="2643186" y="3662362"/>
            <a:ext cx="2222500" cy="939799"/>
            <a:chOff x="2643186" y="3662362"/>
            <a:chExt cx="2222500" cy="939799"/>
          </a:xfrm>
        </p:grpSpPr>
        <p:sp>
          <p:nvSpPr>
            <p:cNvPr id="1677" name="Shape 1677"/>
            <p:cNvSpPr txBox="1"/>
            <p:nvPr/>
          </p:nvSpPr>
          <p:spPr>
            <a:xfrm>
              <a:off x="2643186" y="3662362"/>
              <a:ext cx="2222500" cy="939799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 txBox="1"/>
            <p:nvPr/>
          </p:nvSpPr>
          <p:spPr>
            <a:xfrm>
              <a:off x="3119436" y="3959225"/>
              <a:ext cx="15557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 revenue</a:t>
              </a:r>
            </a:p>
          </p:txBody>
        </p:sp>
      </p:grpSp>
      <p:sp>
        <p:nvSpPr>
          <p:cNvPr id="1679" name="Shape 1679"/>
          <p:cNvSpPr/>
          <p:nvPr/>
        </p:nvSpPr>
        <p:spPr>
          <a:xfrm>
            <a:off x="4865687" y="3609975"/>
            <a:ext cx="654050" cy="1017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67769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Shape 1680"/>
          <p:cNvSpPr/>
          <p:nvPr/>
        </p:nvSpPr>
        <p:spPr>
          <a:xfrm>
            <a:off x="2643186" y="1598612"/>
            <a:ext cx="4157662" cy="45704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1" name="Shape 1681"/>
          <p:cNvCxnSpPr/>
          <p:nvPr/>
        </p:nvCxnSpPr>
        <p:spPr>
          <a:xfrm>
            <a:off x="2852736" y="1938336"/>
            <a:ext cx="3660775" cy="3106736"/>
          </a:xfrm>
          <a:prstGeom prst="straightConnector1">
            <a:avLst/>
          </a:prstGeom>
          <a:noFill/>
          <a:ln cap="flat" cmpd="sng" w="7777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82" name="Shape 1682"/>
          <p:cNvSpPr txBox="1"/>
          <p:nvPr/>
        </p:nvSpPr>
        <p:spPr>
          <a:xfrm>
            <a:off x="5784850" y="5070475"/>
            <a:ext cx="105727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683" name="Shape 1683"/>
          <p:cNvCxnSpPr/>
          <p:nvPr/>
        </p:nvCxnSpPr>
        <p:spPr>
          <a:xfrm flipH="1">
            <a:off x="2879725" y="3479800"/>
            <a:ext cx="3581399" cy="2557461"/>
          </a:xfrm>
          <a:prstGeom prst="straightConnector1">
            <a:avLst/>
          </a:prstGeom>
          <a:noFill/>
          <a:ln cap="flat" cmpd="sng" w="7777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84" name="Shape 1684"/>
          <p:cNvSpPr txBox="1"/>
          <p:nvPr/>
        </p:nvSpPr>
        <p:spPr>
          <a:xfrm>
            <a:off x="5899150" y="3063875"/>
            <a:ext cx="854074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sp>
        <p:nvSpPr>
          <p:cNvPr id="1685" name="Shape 1685"/>
          <p:cNvSpPr txBox="1"/>
          <p:nvPr/>
        </p:nvSpPr>
        <p:spPr>
          <a:xfrm>
            <a:off x="5759450" y="6199187"/>
            <a:ext cx="1136649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686" name="Shape 1686"/>
          <p:cNvSpPr txBox="1"/>
          <p:nvPr/>
        </p:nvSpPr>
        <p:spPr>
          <a:xfrm>
            <a:off x="2416175" y="6207125"/>
            <a:ext cx="155574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87" name="Shape 1687"/>
          <p:cNvSpPr txBox="1"/>
          <p:nvPr/>
        </p:nvSpPr>
        <p:spPr>
          <a:xfrm>
            <a:off x="1895475" y="1511300"/>
            <a:ext cx="68262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grpSp>
        <p:nvGrpSpPr>
          <p:cNvPr id="1688" name="Shape 1688"/>
          <p:cNvGrpSpPr/>
          <p:nvPr/>
        </p:nvGrpSpPr>
        <p:grpSpPr>
          <a:xfrm>
            <a:off x="5359400" y="4105275"/>
            <a:ext cx="323850" cy="2436811"/>
            <a:chOff x="5359400" y="4105275"/>
            <a:chExt cx="323850" cy="2436811"/>
          </a:xfrm>
        </p:grpSpPr>
        <p:grpSp>
          <p:nvGrpSpPr>
            <p:cNvPr id="1689" name="Shape 1689"/>
            <p:cNvGrpSpPr/>
            <p:nvPr/>
          </p:nvGrpSpPr>
          <p:grpSpPr>
            <a:xfrm>
              <a:off x="5387975" y="4105275"/>
              <a:ext cx="184149" cy="2036762"/>
              <a:chOff x="5387975" y="4105275"/>
              <a:chExt cx="184149" cy="2036762"/>
            </a:xfrm>
          </p:grpSpPr>
          <p:cxnSp>
            <p:nvCxnSpPr>
              <p:cNvPr id="1690" name="Shape 1690"/>
              <p:cNvCxnSpPr/>
              <p:nvPr/>
            </p:nvCxnSpPr>
            <p:spPr>
              <a:xfrm flipH="1" rot="10800000">
                <a:off x="5467350" y="4184650"/>
                <a:ext cx="1587" cy="195738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691" name="Shape 1691"/>
              <p:cNvSpPr/>
              <p:nvPr/>
            </p:nvSpPr>
            <p:spPr>
              <a:xfrm>
                <a:off x="5387975" y="4105275"/>
                <a:ext cx="184149" cy="15716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Shape 1692"/>
            <p:cNvSpPr txBox="1"/>
            <p:nvPr/>
          </p:nvSpPr>
          <p:spPr>
            <a:xfrm>
              <a:off x="5359400" y="6207125"/>
              <a:ext cx="3238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1693" name="Shape 1693"/>
          <p:cNvSpPr txBox="1"/>
          <p:nvPr/>
        </p:nvSpPr>
        <p:spPr>
          <a:xfrm>
            <a:off x="4014787" y="1025525"/>
            <a:ext cx="1725612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Small Tax</a:t>
            </a:r>
          </a:p>
        </p:txBody>
      </p:sp>
      <p:grpSp>
        <p:nvGrpSpPr>
          <p:cNvPr id="1694" name="Shape 1694"/>
          <p:cNvGrpSpPr/>
          <p:nvPr/>
        </p:nvGrpSpPr>
        <p:grpSpPr>
          <a:xfrm>
            <a:off x="4621212" y="2638425"/>
            <a:ext cx="1476375" cy="1546224"/>
            <a:chOff x="4621212" y="2638425"/>
            <a:chExt cx="1476375" cy="1546224"/>
          </a:xfrm>
        </p:grpSpPr>
        <p:cxnSp>
          <p:nvCxnSpPr>
            <p:cNvPr id="1695" name="Shape 1695"/>
            <p:cNvCxnSpPr/>
            <p:nvPr/>
          </p:nvCxnSpPr>
          <p:spPr>
            <a:xfrm flipH="1">
              <a:off x="5048250" y="3348037"/>
              <a:ext cx="236536" cy="8366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96" name="Shape 1696"/>
            <p:cNvSpPr txBox="1"/>
            <p:nvPr/>
          </p:nvSpPr>
          <p:spPr>
            <a:xfrm>
              <a:off x="4621212" y="2638425"/>
              <a:ext cx="1476375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Deadweight</a:t>
              </a:r>
            </a:p>
          </p:txBody>
        </p:sp>
        <p:sp>
          <p:nvSpPr>
            <p:cNvPr id="1697" name="Shape 1697"/>
            <p:cNvSpPr txBox="1"/>
            <p:nvPr/>
          </p:nvSpPr>
          <p:spPr>
            <a:xfrm>
              <a:off x="5108575" y="2986086"/>
              <a:ext cx="496886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loss</a:t>
              </a:r>
            </a:p>
          </p:txBody>
        </p:sp>
      </p:grpSp>
      <p:grpSp>
        <p:nvGrpSpPr>
          <p:cNvPr id="1698" name="Shape 1698"/>
          <p:cNvGrpSpPr/>
          <p:nvPr/>
        </p:nvGrpSpPr>
        <p:grpSpPr>
          <a:xfrm>
            <a:off x="2251075" y="3436937"/>
            <a:ext cx="2798762" cy="3105149"/>
            <a:chOff x="2251075" y="3436937"/>
            <a:chExt cx="2798762" cy="3105149"/>
          </a:xfrm>
        </p:grpSpPr>
        <p:sp>
          <p:nvSpPr>
            <p:cNvPr id="1699" name="Shape 1699"/>
            <p:cNvSpPr/>
            <p:nvPr/>
          </p:nvSpPr>
          <p:spPr>
            <a:xfrm>
              <a:off x="2643186" y="3662362"/>
              <a:ext cx="2222500" cy="2479675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19999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0" name="Shape 1700"/>
            <p:cNvCxnSpPr/>
            <p:nvPr/>
          </p:nvCxnSpPr>
          <p:spPr>
            <a:xfrm flipH="1">
              <a:off x="2643187" y="4602162"/>
              <a:ext cx="2222500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01" name="Shape 1701"/>
            <p:cNvSpPr txBox="1"/>
            <p:nvPr/>
          </p:nvSpPr>
          <p:spPr>
            <a:xfrm>
              <a:off x="2251075" y="3436937"/>
              <a:ext cx="312737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702" name="Shape 1702"/>
            <p:cNvSpPr txBox="1"/>
            <p:nvPr/>
          </p:nvSpPr>
          <p:spPr>
            <a:xfrm>
              <a:off x="4725987" y="6207125"/>
              <a:ext cx="3238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703" name="Shape 1703"/>
            <p:cNvSpPr txBox="1"/>
            <p:nvPr/>
          </p:nvSpPr>
          <p:spPr>
            <a:xfrm>
              <a:off x="2251075" y="4383087"/>
              <a:ext cx="312737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Shape 17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How Deadweight Loss and Tax Revenue Vary with the Size of the Tax</a:t>
            </a:r>
          </a:p>
        </p:txBody>
      </p:sp>
      <p:sp>
        <p:nvSpPr>
          <p:cNvPr id="1709" name="Shape 1709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F3F6F9"/>
          </a:solidFill>
          <a:ln cap="flat" cmpd="sng" w="2873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Shape 1710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F2F4F8"/>
          </a:solidFill>
          <a:ln cap="flat" cmpd="sng" w="2619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Shape 1711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F1F4F7"/>
          </a:solidFill>
          <a:ln cap="flat" cmpd="sng" w="2349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Shape 1712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F0F2F5"/>
          </a:solidFill>
          <a:ln cap="flat" cmpd="sng" w="2095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Shape 1713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EEF1F4"/>
          </a:solidFill>
          <a:ln cap="flat" cmpd="sng" w="18255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Shape 1714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EDEFF3"/>
          </a:solidFill>
          <a:ln cap="flat" cmpd="sng" w="1571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Shape 1715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EBEEF2"/>
          </a:solidFill>
          <a:ln cap="flat" cmpd="sng" w="1301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Shape 1716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EAECF1"/>
          </a:solidFill>
          <a:ln cap="flat" cmpd="sng" w="1047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Shape 1717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E9EBF0"/>
          </a:solidFill>
          <a:ln cap="flat" cmpd="sng" w="777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Shape 1718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E7EAEF"/>
          </a:solidFill>
          <a:ln cap="flat" cmpd="sng" w="523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Shape 1719"/>
          <p:cNvSpPr txBox="1"/>
          <p:nvPr/>
        </p:nvSpPr>
        <p:spPr>
          <a:xfrm>
            <a:off x="2871786" y="1703386"/>
            <a:ext cx="4156075" cy="4543424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Shape 1720"/>
          <p:cNvSpPr txBox="1"/>
          <p:nvPr/>
        </p:nvSpPr>
        <p:spPr>
          <a:xfrm>
            <a:off x="2741611" y="1598612"/>
            <a:ext cx="4181475" cy="4570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Shape 1721"/>
          <p:cNvSpPr/>
          <p:nvPr/>
        </p:nvSpPr>
        <p:spPr>
          <a:xfrm>
            <a:off x="4362450" y="3035300"/>
            <a:ext cx="1281111" cy="2089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66018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2" name="Shape 1722"/>
          <p:cNvGrpSpPr/>
          <p:nvPr/>
        </p:nvGrpSpPr>
        <p:grpSpPr>
          <a:xfrm>
            <a:off x="2741611" y="3035300"/>
            <a:ext cx="1620836" cy="2089150"/>
            <a:chOff x="2741611" y="3035300"/>
            <a:chExt cx="1620836" cy="2089150"/>
          </a:xfrm>
        </p:grpSpPr>
        <p:sp>
          <p:nvSpPr>
            <p:cNvPr id="1723" name="Shape 1723"/>
            <p:cNvSpPr txBox="1"/>
            <p:nvPr/>
          </p:nvSpPr>
          <p:spPr>
            <a:xfrm>
              <a:off x="2741611" y="3035300"/>
              <a:ext cx="1620836" cy="2089150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 txBox="1"/>
            <p:nvPr/>
          </p:nvSpPr>
          <p:spPr>
            <a:xfrm>
              <a:off x="2792411" y="3844925"/>
              <a:ext cx="15557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 revenue</a:t>
              </a:r>
            </a:p>
          </p:txBody>
        </p:sp>
      </p:grpSp>
      <p:sp>
        <p:nvSpPr>
          <p:cNvPr id="1725" name="Shape 1725"/>
          <p:cNvSpPr/>
          <p:nvPr/>
        </p:nvSpPr>
        <p:spPr>
          <a:xfrm>
            <a:off x="2741611" y="1598612"/>
            <a:ext cx="4181475" cy="45704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Shape 1726"/>
          <p:cNvSpPr txBox="1"/>
          <p:nvPr/>
        </p:nvSpPr>
        <p:spPr>
          <a:xfrm>
            <a:off x="5864225" y="6199187"/>
            <a:ext cx="1136649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727" name="Shape 1727"/>
          <p:cNvSpPr txBox="1"/>
          <p:nvPr/>
        </p:nvSpPr>
        <p:spPr>
          <a:xfrm>
            <a:off x="2520950" y="6207125"/>
            <a:ext cx="155574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28" name="Shape 1728"/>
          <p:cNvSpPr txBox="1"/>
          <p:nvPr/>
        </p:nvSpPr>
        <p:spPr>
          <a:xfrm>
            <a:off x="2011361" y="1511300"/>
            <a:ext cx="68262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sp>
        <p:nvSpPr>
          <p:cNvPr id="1729" name="Shape 1729"/>
          <p:cNvSpPr txBox="1"/>
          <p:nvPr/>
        </p:nvSpPr>
        <p:spPr>
          <a:xfrm>
            <a:off x="3962400" y="1025525"/>
            <a:ext cx="205422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Medium Tax</a:t>
            </a:r>
          </a:p>
        </p:txBody>
      </p:sp>
      <p:grpSp>
        <p:nvGrpSpPr>
          <p:cNvPr id="1730" name="Shape 1730"/>
          <p:cNvGrpSpPr/>
          <p:nvPr/>
        </p:nvGrpSpPr>
        <p:grpSpPr>
          <a:xfrm>
            <a:off x="2355850" y="2863850"/>
            <a:ext cx="2173287" cy="3678236"/>
            <a:chOff x="2355850" y="2863850"/>
            <a:chExt cx="2173287" cy="3678236"/>
          </a:xfrm>
        </p:grpSpPr>
        <p:sp>
          <p:nvSpPr>
            <p:cNvPr id="1731" name="Shape 1731"/>
            <p:cNvSpPr/>
            <p:nvPr/>
          </p:nvSpPr>
          <p:spPr>
            <a:xfrm>
              <a:off x="2767011" y="3048000"/>
              <a:ext cx="1595436" cy="3094037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2" name="Shape 1732"/>
            <p:cNvCxnSpPr/>
            <p:nvPr/>
          </p:nvCxnSpPr>
          <p:spPr>
            <a:xfrm flipH="1">
              <a:off x="2767011" y="5111750"/>
              <a:ext cx="1595436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33" name="Shape 1733"/>
            <p:cNvSpPr txBox="1"/>
            <p:nvPr/>
          </p:nvSpPr>
          <p:spPr>
            <a:xfrm>
              <a:off x="2355850" y="2863850"/>
              <a:ext cx="312737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734" name="Shape 1734"/>
            <p:cNvSpPr txBox="1"/>
            <p:nvPr/>
          </p:nvSpPr>
          <p:spPr>
            <a:xfrm>
              <a:off x="4205287" y="6207125"/>
              <a:ext cx="3238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735" name="Shape 1735"/>
            <p:cNvSpPr txBox="1"/>
            <p:nvPr/>
          </p:nvSpPr>
          <p:spPr>
            <a:xfrm>
              <a:off x="2355850" y="4938712"/>
              <a:ext cx="312737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</p:grpSp>
      <p:sp>
        <p:nvSpPr>
          <p:cNvPr id="1736" name="Shape 1736"/>
          <p:cNvSpPr txBox="1"/>
          <p:nvPr/>
        </p:nvSpPr>
        <p:spPr>
          <a:xfrm>
            <a:off x="6002337" y="3063875"/>
            <a:ext cx="854074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cxnSp>
        <p:nvCxnSpPr>
          <p:cNvPr id="1737" name="Shape 1737"/>
          <p:cNvCxnSpPr/>
          <p:nvPr/>
        </p:nvCxnSpPr>
        <p:spPr>
          <a:xfrm flipH="1">
            <a:off x="3063874" y="3479800"/>
            <a:ext cx="3519487" cy="2551111"/>
          </a:xfrm>
          <a:prstGeom prst="straightConnector1">
            <a:avLst/>
          </a:prstGeom>
          <a:noFill/>
          <a:ln cap="flat" cmpd="sng" w="7777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738" name="Shape 1738"/>
          <p:cNvSpPr txBox="1"/>
          <p:nvPr/>
        </p:nvSpPr>
        <p:spPr>
          <a:xfrm>
            <a:off x="5889625" y="5070475"/>
            <a:ext cx="105727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739" name="Shape 1739"/>
          <p:cNvCxnSpPr/>
          <p:nvPr/>
        </p:nvCxnSpPr>
        <p:spPr>
          <a:xfrm>
            <a:off x="3032125" y="1908175"/>
            <a:ext cx="3603625" cy="3136899"/>
          </a:xfrm>
          <a:prstGeom prst="straightConnector1">
            <a:avLst/>
          </a:prstGeom>
          <a:noFill/>
          <a:ln cap="flat" cmpd="sng" w="7777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1740" name="Shape 1740"/>
          <p:cNvGrpSpPr/>
          <p:nvPr/>
        </p:nvGrpSpPr>
        <p:grpSpPr>
          <a:xfrm>
            <a:off x="5464175" y="4079875"/>
            <a:ext cx="323850" cy="2462211"/>
            <a:chOff x="5464175" y="4079875"/>
            <a:chExt cx="323850" cy="2462211"/>
          </a:xfrm>
        </p:grpSpPr>
        <p:sp>
          <p:nvSpPr>
            <p:cNvPr id="1741" name="Shape 1741"/>
            <p:cNvSpPr txBox="1"/>
            <p:nvPr/>
          </p:nvSpPr>
          <p:spPr>
            <a:xfrm>
              <a:off x="5464175" y="6207125"/>
              <a:ext cx="3238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1742" name="Shape 1742"/>
            <p:cNvGrpSpPr/>
            <p:nvPr/>
          </p:nvGrpSpPr>
          <p:grpSpPr>
            <a:xfrm>
              <a:off x="5537200" y="4079875"/>
              <a:ext cx="182561" cy="2062162"/>
              <a:chOff x="5537200" y="4079875"/>
              <a:chExt cx="182561" cy="2062162"/>
            </a:xfrm>
          </p:grpSpPr>
          <p:cxnSp>
            <p:nvCxnSpPr>
              <p:cNvPr id="1743" name="Shape 1743"/>
              <p:cNvCxnSpPr/>
              <p:nvPr/>
            </p:nvCxnSpPr>
            <p:spPr>
              <a:xfrm flipH="1" rot="10800000">
                <a:off x="5622925" y="4184650"/>
                <a:ext cx="1587" cy="195738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744" name="Shape 1744"/>
              <p:cNvSpPr/>
              <p:nvPr/>
            </p:nvSpPr>
            <p:spPr>
              <a:xfrm>
                <a:off x="5537200" y="4079875"/>
                <a:ext cx="182561" cy="1825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5" name="Shape 1745"/>
          <p:cNvGrpSpPr/>
          <p:nvPr/>
        </p:nvGrpSpPr>
        <p:grpSpPr>
          <a:xfrm>
            <a:off x="4508500" y="2422525"/>
            <a:ext cx="1476375" cy="1212848"/>
            <a:chOff x="4508500" y="2422525"/>
            <a:chExt cx="1476375" cy="1212848"/>
          </a:xfrm>
        </p:grpSpPr>
        <p:cxnSp>
          <p:nvCxnSpPr>
            <p:cNvPr id="1746" name="Shape 1746"/>
            <p:cNvCxnSpPr/>
            <p:nvPr/>
          </p:nvCxnSpPr>
          <p:spPr>
            <a:xfrm flipH="1">
              <a:off x="4622800" y="2957511"/>
              <a:ext cx="287337" cy="67786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47" name="Shape 1747"/>
            <p:cNvSpPr txBox="1"/>
            <p:nvPr/>
          </p:nvSpPr>
          <p:spPr>
            <a:xfrm>
              <a:off x="4508500" y="2422525"/>
              <a:ext cx="1476375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Deadweight</a:t>
              </a:r>
            </a:p>
          </p:txBody>
        </p:sp>
        <p:sp>
          <p:nvSpPr>
            <p:cNvPr id="1748" name="Shape 1748"/>
            <p:cNvSpPr txBox="1"/>
            <p:nvPr/>
          </p:nvSpPr>
          <p:spPr>
            <a:xfrm>
              <a:off x="4995862" y="2768600"/>
              <a:ext cx="496886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loss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Shape 17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How Deadweight Loss and Tax Revenue Vary with the Size of the Tax</a:t>
            </a:r>
          </a:p>
        </p:txBody>
      </p:sp>
      <p:sp>
        <p:nvSpPr>
          <p:cNvPr id="1754" name="Shape 1754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F3F6F9"/>
          </a:solidFill>
          <a:ln cap="flat" cmpd="sng" w="2873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Shape 1755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F2F4F8"/>
          </a:solidFill>
          <a:ln cap="flat" cmpd="sng" w="2619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Shape 1756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F1F4F7"/>
          </a:solidFill>
          <a:ln cap="flat" cmpd="sng" w="2349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Shape 1757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F0F2F5"/>
          </a:solidFill>
          <a:ln cap="flat" cmpd="sng" w="2095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Shape 1758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EEF1F4"/>
          </a:solidFill>
          <a:ln cap="flat" cmpd="sng" w="18255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Shape 1759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EDEFF3"/>
          </a:solidFill>
          <a:ln cap="flat" cmpd="sng" w="1571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Shape 1760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EBEEF2"/>
          </a:solidFill>
          <a:ln cap="flat" cmpd="sng" w="1301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Shape 1761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EAECF1"/>
          </a:solidFill>
          <a:ln cap="flat" cmpd="sng" w="1047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Shape 1762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E9EBF0"/>
          </a:solidFill>
          <a:ln cap="flat" cmpd="sng" w="777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Shape 1763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E7EAEF"/>
          </a:solidFill>
          <a:ln cap="flat" cmpd="sng" w="523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Shape 1764"/>
          <p:cNvSpPr txBox="1"/>
          <p:nvPr/>
        </p:nvSpPr>
        <p:spPr>
          <a:xfrm>
            <a:off x="2762250" y="1703386"/>
            <a:ext cx="4157662" cy="4543424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Shape 1765"/>
          <p:cNvSpPr txBox="1"/>
          <p:nvPr/>
        </p:nvSpPr>
        <p:spPr>
          <a:xfrm>
            <a:off x="2657475" y="1598612"/>
            <a:ext cx="4157662" cy="4570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Shape 1766"/>
          <p:cNvSpPr/>
          <p:nvPr/>
        </p:nvSpPr>
        <p:spPr>
          <a:xfrm>
            <a:off x="3076575" y="2120900"/>
            <a:ext cx="2457449" cy="376078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65850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7" name="Shape 1767"/>
          <p:cNvGrpSpPr/>
          <p:nvPr/>
        </p:nvGrpSpPr>
        <p:grpSpPr>
          <a:xfrm>
            <a:off x="2657475" y="2120900"/>
            <a:ext cx="419099" cy="3760787"/>
            <a:chOff x="2657475" y="2120900"/>
            <a:chExt cx="419099" cy="3760787"/>
          </a:xfrm>
        </p:grpSpPr>
        <p:sp>
          <p:nvSpPr>
            <p:cNvPr id="1768" name="Shape 1768"/>
            <p:cNvSpPr txBox="1"/>
            <p:nvPr/>
          </p:nvSpPr>
          <p:spPr>
            <a:xfrm>
              <a:off x="2657475" y="2120900"/>
              <a:ext cx="419099" cy="3760787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 txBox="1"/>
            <p:nvPr/>
          </p:nvSpPr>
          <p:spPr>
            <a:xfrm rot="-5400000">
              <a:off x="2091530" y="3852067"/>
              <a:ext cx="15557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 revenue</a:t>
              </a:r>
            </a:p>
          </p:txBody>
        </p:sp>
      </p:grpSp>
      <p:sp>
        <p:nvSpPr>
          <p:cNvPr id="1770" name="Shape 1770"/>
          <p:cNvSpPr/>
          <p:nvPr/>
        </p:nvSpPr>
        <p:spPr>
          <a:xfrm>
            <a:off x="2657475" y="1598612"/>
            <a:ext cx="4157662" cy="45704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1" name="Shape 1771"/>
          <p:cNvCxnSpPr/>
          <p:nvPr/>
        </p:nvCxnSpPr>
        <p:spPr>
          <a:xfrm>
            <a:off x="2894011" y="1938336"/>
            <a:ext cx="3659186" cy="3106736"/>
          </a:xfrm>
          <a:prstGeom prst="straightConnector1">
            <a:avLst/>
          </a:prstGeom>
          <a:noFill/>
          <a:ln cap="flat" cmpd="sng" w="7777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772" name="Shape 1772"/>
          <p:cNvSpPr txBox="1"/>
          <p:nvPr/>
        </p:nvSpPr>
        <p:spPr>
          <a:xfrm>
            <a:off x="5761037" y="5070475"/>
            <a:ext cx="105727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</a:p>
        </p:txBody>
      </p:sp>
      <p:cxnSp>
        <p:nvCxnSpPr>
          <p:cNvPr id="1773" name="Shape 1773"/>
          <p:cNvCxnSpPr/>
          <p:nvPr/>
        </p:nvCxnSpPr>
        <p:spPr>
          <a:xfrm flipH="1">
            <a:off x="2894012" y="3479800"/>
            <a:ext cx="3606800" cy="2557461"/>
          </a:xfrm>
          <a:prstGeom prst="straightConnector1">
            <a:avLst/>
          </a:prstGeom>
          <a:noFill/>
          <a:ln cap="flat" cmpd="sng" w="7777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774" name="Shape 1774"/>
          <p:cNvSpPr txBox="1"/>
          <p:nvPr/>
        </p:nvSpPr>
        <p:spPr>
          <a:xfrm>
            <a:off x="5883275" y="3063875"/>
            <a:ext cx="854074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</a:p>
        </p:txBody>
      </p:sp>
      <p:sp>
        <p:nvSpPr>
          <p:cNvPr id="1775" name="Shape 1775"/>
          <p:cNvSpPr txBox="1"/>
          <p:nvPr/>
        </p:nvSpPr>
        <p:spPr>
          <a:xfrm>
            <a:off x="5735637" y="6199187"/>
            <a:ext cx="1136649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776" name="Shape 1776"/>
          <p:cNvSpPr txBox="1"/>
          <p:nvPr/>
        </p:nvSpPr>
        <p:spPr>
          <a:xfrm>
            <a:off x="2401886" y="6207125"/>
            <a:ext cx="155574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77" name="Shape 1777"/>
          <p:cNvSpPr txBox="1"/>
          <p:nvPr/>
        </p:nvSpPr>
        <p:spPr>
          <a:xfrm>
            <a:off x="1871661" y="1511300"/>
            <a:ext cx="68262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grpSp>
        <p:nvGrpSpPr>
          <p:cNvPr id="1778" name="Shape 1778"/>
          <p:cNvGrpSpPr/>
          <p:nvPr/>
        </p:nvGrpSpPr>
        <p:grpSpPr>
          <a:xfrm>
            <a:off x="5345112" y="4073525"/>
            <a:ext cx="323850" cy="2468561"/>
            <a:chOff x="5345112" y="4073525"/>
            <a:chExt cx="323850" cy="2468561"/>
          </a:xfrm>
        </p:grpSpPr>
        <p:cxnSp>
          <p:nvCxnSpPr>
            <p:cNvPr id="1779" name="Shape 1779"/>
            <p:cNvCxnSpPr/>
            <p:nvPr/>
          </p:nvCxnSpPr>
          <p:spPr>
            <a:xfrm flipH="1" rot="10800000">
              <a:off x="5526087" y="4184650"/>
              <a:ext cx="1587" cy="195738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80" name="Shape 1780"/>
            <p:cNvSpPr/>
            <p:nvPr/>
          </p:nvSpPr>
          <p:spPr>
            <a:xfrm>
              <a:off x="5429250" y="4073525"/>
              <a:ext cx="182561" cy="1825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 txBox="1"/>
            <p:nvPr/>
          </p:nvSpPr>
          <p:spPr>
            <a:xfrm>
              <a:off x="5345112" y="6207125"/>
              <a:ext cx="323850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baseline="-2500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1782" name="Shape 1782"/>
          <p:cNvSpPr txBox="1"/>
          <p:nvPr/>
        </p:nvSpPr>
        <p:spPr>
          <a:xfrm>
            <a:off x="3990975" y="1025525"/>
            <a:ext cx="1743075" cy="3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Large Tax</a:t>
            </a:r>
          </a:p>
        </p:txBody>
      </p:sp>
      <p:grpSp>
        <p:nvGrpSpPr>
          <p:cNvPr id="1783" name="Shape 1783"/>
          <p:cNvGrpSpPr/>
          <p:nvPr/>
        </p:nvGrpSpPr>
        <p:grpSpPr>
          <a:xfrm>
            <a:off x="2227261" y="1927225"/>
            <a:ext cx="1009650" cy="4614861"/>
            <a:chOff x="2227261" y="1927225"/>
            <a:chExt cx="1009650" cy="4614861"/>
          </a:xfrm>
        </p:grpSpPr>
        <p:sp>
          <p:nvSpPr>
            <p:cNvPr id="1784" name="Shape 1784"/>
            <p:cNvSpPr txBox="1"/>
            <p:nvPr/>
          </p:nvSpPr>
          <p:spPr>
            <a:xfrm>
              <a:off x="2227261" y="1927225"/>
              <a:ext cx="312737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grpSp>
          <p:nvGrpSpPr>
            <p:cNvPr id="1785" name="Shape 1785"/>
            <p:cNvGrpSpPr/>
            <p:nvPr/>
          </p:nvGrpSpPr>
          <p:grpSpPr>
            <a:xfrm>
              <a:off x="2657475" y="2120900"/>
              <a:ext cx="579436" cy="4421186"/>
              <a:chOff x="2657475" y="2120900"/>
              <a:chExt cx="579436" cy="4421186"/>
            </a:xfrm>
          </p:grpSpPr>
          <p:sp>
            <p:nvSpPr>
              <p:cNvPr id="1786" name="Shape 1786"/>
              <p:cNvSpPr/>
              <p:nvPr/>
            </p:nvSpPr>
            <p:spPr>
              <a:xfrm>
                <a:off x="2657475" y="2120900"/>
                <a:ext cx="419099" cy="4021136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7" name="Shape 1787"/>
              <p:cNvCxnSpPr/>
              <p:nvPr/>
            </p:nvCxnSpPr>
            <p:spPr>
              <a:xfrm flipH="1">
                <a:off x="2657475" y="5881687"/>
                <a:ext cx="419099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788" name="Shape 1788"/>
              <p:cNvSpPr txBox="1"/>
              <p:nvPr/>
            </p:nvSpPr>
            <p:spPr>
              <a:xfrm>
                <a:off x="2913061" y="6207125"/>
                <a:ext cx="323850" cy="334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1" lang="en-US" sz="2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r>
                  <a:rPr b="0" baseline="-25000" i="0" lang="en-US" sz="2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sp>
          <p:nvSpPr>
            <p:cNvPr id="1789" name="Shape 1789"/>
            <p:cNvSpPr txBox="1"/>
            <p:nvPr/>
          </p:nvSpPr>
          <p:spPr>
            <a:xfrm>
              <a:off x="2227261" y="5686425"/>
              <a:ext cx="312737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</p:grpSp>
      <p:grpSp>
        <p:nvGrpSpPr>
          <p:cNvPr id="1790" name="Shape 1790"/>
          <p:cNvGrpSpPr/>
          <p:nvPr/>
        </p:nvGrpSpPr>
        <p:grpSpPr>
          <a:xfrm>
            <a:off x="4381500" y="2422525"/>
            <a:ext cx="1476375" cy="1212848"/>
            <a:chOff x="4381500" y="2422525"/>
            <a:chExt cx="1476375" cy="1212848"/>
          </a:xfrm>
        </p:grpSpPr>
        <p:cxnSp>
          <p:nvCxnSpPr>
            <p:cNvPr id="1791" name="Shape 1791"/>
            <p:cNvCxnSpPr/>
            <p:nvPr/>
          </p:nvCxnSpPr>
          <p:spPr>
            <a:xfrm flipH="1">
              <a:off x="4540250" y="2957511"/>
              <a:ext cx="261936" cy="67786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92" name="Shape 1792"/>
            <p:cNvSpPr txBox="1"/>
            <p:nvPr/>
          </p:nvSpPr>
          <p:spPr>
            <a:xfrm>
              <a:off x="4381500" y="2422525"/>
              <a:ext cx="1476375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Deadweight</a:t>
              </a:r>
            </a:p>
          </p:txBody>
        </p:sp>
        <p:sp>
          <p:nvSpPr>
            <p:cNvPr id="1793" name="Shape 1793"/>
            <p:cNvSpPr txBox="1"/>
            <p:nvPr/>
          </p:nvSpPr>
          <p:spPr>
            <a:xfrm>
              <a:off x="4867275" y="2768600"/>
              <a:ext cx="496886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loss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Willingness to pay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maximum amount that a buyer  will pay for a good.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measures how much the buyer values the good or service.</a:t>
            </a: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179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the Market Equilibrium</a:t>
            </a:r>
          </a:p>
        </p:txBody>
      </p:sp>
      <p:sp>
        <p:nvSpPr>
          <p:cNvPr id="1799" name="Shape 179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equilibrium outcome is an efficient allocation of resources, the social planner can leave the market outcome as he/she finds it.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policy of leaving well enough alone goes by the French expression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laissez faire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the Market Equilibrium </a:t>
            </a:r>
          </a:p>
        </p:txBody>
      </p:sp>
      <p:sp>
        <p:nvSpPr>
          <p:cNvPr id="1805" name="Shape 180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Power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market system is not perfectly competitive, market power may result.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power is the ability to influence prices.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power can cause markets to be inefficient because it keeps price and quantity from the equilibrium of supply and demand.</a:t>
            </a:r>
          </a:p>
        </p:txBody>
      </p:sp>
    </p:spTree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Evaluating the Market Equilibrium </a:t>
            </a:r>
          </a:p>
        </p:txBody>
      </p:sp>
      <p:sp>
        <p:nvSpPr>
          <p:cNvPr id="1811" name="Shape 181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Externalities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when a market outcome affects individuals other than buyers and sellers in that market.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welfare in a market to depend on more than just the value to the buyers and cost to the sellers.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buyers and sellers do not take externalities into account when deciding how much to consume and produce, the equilibrium in the market can be inefficient.</a:t>
            </a:r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hape 181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 equals buyers’ willingness to pay for a good minus the amount they actually pay for it.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 measures the benefit buyers get from participating in a market.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 can be computed by finding the area below the demand curve and above the price.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 surplus equals the amount sellers receive for their goods minus their costs of production.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 surplus measures the benefit sellers get from participating in a market.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 surplus can be computed by finding the area below the price and above the supply curve.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Shape 182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allocation of resources that maximizes the sum of consumer and producer surplus is said to be efficient.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Policymakers are often concerned with the efficiency, as well as the equity, of economic outcomes.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equilibrium of demand and supply maximizes the sum of consumer and producer surplus.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as if the invisible hand of the marketplace leads buyers and sellers to allocate resources efficiently.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Markets do not allocate resources efficiently in the presence of market failures.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57200" y="2087561"/>
            <a:ext cx="8229600" cy="378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surplus</a:t>
            </a:r>
            <a:r>
              <a:rPr b="0" i="1" lang="en-US" sz="3200" u="none" cap="none" strike="noStrike">
                <a:solidFill>
                  <a:srgbClr val="25A9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buyer’s willingness to pay for a good minus the amount the buyer actually pays for it.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Four Possible Buyers’ Willingness to Pay</a:t>
            </a:r>
          </a:p>
        </p:txBody>
      </p:sp>
      <p:pic>
        <p:nvPicPr>
          <p:cNvPr descr="S8Picture 4339942"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892300"/>
            <a:ext cx="69850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the Demand Curve to Measure Consumer Surplus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471487" y="1857375"/>
            <a:ext cx="8229600" cy="4094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market demand curve depicts the various quantities that buyers would be willing and able to purchase at different prices.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etemplate">
  <a:themeElements>
    <a:clrScheme name="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3etemplate">
  <a:themeElements>
    <a:clrScheme name="1_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