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725" r:id="rId3"/>
    <p:sldMasterId id="2147483726" r:id="rId4"/>
    <p:sldMasterId id="2147483727" r:id="rId5"/>
    <p:sldMasterId id="2147483728" r:id="rId6"/>
    <p:sldMasterId id="2147483729" r:id="rId7"/>
    <p:sldMasterId id="2147483730" r:id="rId8"/>
    <p:sldMasterId id="214748373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2" Type="http://schemas.openxmlformats.org/officeDocument/2006/relationships/slide" Target="slides/slide6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slide" Target="slides/slide5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9687" y="0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9687" y="9428161"/>
            <a:ext cx="294639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253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7" name="Shape 159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hape 169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2" name="Shape 169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Shape 169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6" name="Shape 1856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2" name="Shape 186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7" name="Shape 186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2" name="Shape 1882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79450" y="4573587"/>
            <a:ext cx="5438774" cy="4608512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915987" y="600075"/>
            <a:ext cx="4965700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 rot="5400000">
            <a:off x="4890293" y="2329656"/>
            <a:ext cx="5516562" cy="2076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661193" y="329406"/>
            <a:ext cx="5516562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 rot="5400000">
            <a:off x="4861718" y="2301081"/>
            <a:ext cx="5592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 rot="5400000">
            <a:off x="670718" y="319881"/>
            <a:ext cx="559276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Shape 19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 rot="5400000">
            <a:off x="4695824" y="2181224"/>
            <a:ext cx="6172199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 rot="5400000">
            <a:off x="390524" y="142874"/>
            <a:ext cx="6172199" cy="6191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 rot="5400000">
            <a:off x="2133600" y="-304799"/>
            <a:ext cx="4876799" cy="838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10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648200" y="1447800"/>
            <a:ext cx="4114800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5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1"/>
            <a:ext cx="9144000" cy="61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0" y="67056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1"/>
            <a:ext cx="9144000" cy="6143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0" y="533400"/>
            <a:ext cx="9144000" cy="152399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533400" y="533400"/>
            <a:ext cx="1524000" cy="152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934200" y="6721475"/>
            <a:ext cx="1904999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" id="100" name="Shape 100"/>
          <p:cNvPicPr preferRelativeResize="0"/>
          <p:nvPr/>
        </p:nvPicPr>
        <p:blipFill rotWithShape="1">
          <a:blip r:embed="rId1">
            <a:alphaModFix/>
          </a:blip>
          <a:srcRect b="2249" l="0" r="1666" t="21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239000" y="65690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Shape 142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 Background Art02" id="180" name="Shape 18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95287"/>
            <a:ext cx="9144000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Shape 222"/>
          <p:cNvSpPr txBox="1"/>
          <p:nvPr/>
        </p:nvSpPr>
        <p:spPr>
          <a:xfrm>
            <a:off x="72390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9AC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1" name="Shape 261"/>
          <p:cNvSpPr txBox="1"/>
          <p:nvPr/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473075" y="1108075"/>
            <a:ext cx="8293099" cy="0"/>
          </a:xfrm>
          <a:prstGeom prst="straightConnector1">
            <a:avLst/>
          </a:prstGeom>
          <a:noFill/>
          <a:ln cap="flat" cmpd="sng" w="12700">
            <a:solidFill>
              <a:srgbClr val="FFFFCC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63" name="Shape 263"/>
          <p:cNvSpPr txBox="1"/>
          <p:nvPr/>
        </p:nvSpPr>
        <p:spPr>
          <a:xfrm>
            <a:off x="6934200" y="6721475"/>
            <a:ext cx="1519236" cy="13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2007 Thomson South-Western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Behaviour</a:t>
            </a:r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Narayanan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81000" y="752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CONSTRAINT: WHAT THE CONSUMER CAN AFFORD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457200" y="211455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budget constraint line equals the relative price of the two goods, that is,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price of one good compared to the price of the other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measures the rate at which the consumer can trade one good for the other.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81000" y="7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PREFERENCES: WHAT THE CONSUMER WANTS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941511"/>
            <a:ext cx="8229600" cy="297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consumer’s preference among consumption bundles may be illustrated with indifference curves.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Representing Preferences with Indifference Curves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1" lang="en-US" sz="32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indifference curve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curve that shows consumption bundles that give the consumer the same level of satisfaction.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841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The Consumer’s Preferences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3F6F9"/>
          </a:solidFill>
          <a:ln cap="flat" cmpd="sng" w="2730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2F4F8"/>
          </a:solidFill>
          <a:ln cap="flat" cmpd="sng" w="2476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1F4F7"/>
          </a:solidFill>
          <a:ln cap="flat" cmpd="sng" w="2222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0F2F5"/>
          </a:solidFill>
          <a:ln cap="flat" cmpd="sng" w="1984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EF1F4"/>
          </a:solidFill>
          <a:ln cap="flat" cmpd="sng" w="1730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DEFF3"/>
          </a:solidFill>
          <a:ln cap="flat" cmpd="sng" w="149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BEEF2"/>
          </a:solidFill>
          <a:ln cap="flat" cmpd="sng" w="123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AECF1"/>
          </a:solidFill>
          <a:ln cap="flat" cmpd="sng" w="984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9EBF0"/>
          </a:solidFill>
          <a:ln cap="flat" cmpd="sng" w="746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7EAEF"/>
          </a:solidFill>
          <a:ln cap="flat" cmpd="sng" w="492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474787" y="1296987"/>
            <a:ext cx="6611937" cy="4314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474787" y="1296987"/>
            <a:ext cx="6611937" cy="4314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7024686" y="57515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115175" y="6083300"/>
            <a:ext cx="11144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19087" y="12557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60362" y="1589087"/>
            <a:ext cx="11557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1266825" y="5759450"/>
            <a:ext cx="2666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461" name="Shape 461"/>
          <p:cNvGrpSpPr/>
          <p:nvPr/>
        </p:nvGrpSpPr>
        <p:grpSpPr>
          <a:xfrm>
            <a:off x="2044700" y="1422400"/>
            <a:ext cx="6111873" cy="4160837"/>
            <a:chOff x="2044700" y="1422400"/>
            <a:chExt cx="6111873" cy="4160837"/>
          </a:xfrm>
        </p:grpSpPr>
        <p:grpSp>
          <p:nvGrpSpPr>
            <p:cNvPr id="462" name="Shape 462"/>
            <p:cNvGrpSpPr/>
            <p:nvPr/>
          </p:nvGrpSpPr>
          <p:grpSpPr>
            <a:xfrm>
              <a:off x="2044700" y="1422400"/>
              <a:ext cx="6111873" cy="4160837"/>
              <a:chOff x="2044700" y="1422400"/>
              <a:chExt cx="6111873" cy="4160837"/>
            </a:xfrm>
          </p:grpSpPr>
          <p:sp>
            <p:nvSpPr>
              <p:cNvPr id="463" name="Shape 463"/>
              <p:cNvSpPr/>
              <p:nvPr/>
            </p:nvSpPr>
            <p:spPr>
              <a:xfrm>
                <a:off x="2044700" y="1422400"/>
                <a:ext cx="4630736" cy="38925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cubicBezTo>
                      <a:pt x="64171" y="108535"/>
                      <a:pt x="18609" y="61910"/>
                      <a:pt x="0" y="0"/>
                    </a:cubicBezTo>
                  </a:path>
                </a:pathLst>
              </a:custGeom>
              <a:noFill/>
              <a:ln cap="flat" cmpd="sng" w="74600">
                <a:solidFill>
                  <a:srgbClr val="003F9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4" name="Shape 464"/>
              <p:cNvGrpSpPr/>
              <p:nvPr/>
            </p:nvGrpSpPr>
            <p:grpSpPr>
              <a:xfrm>
                <a:off x="6650036" y="4892675"/>
                <a:ext cx="1506537" cy="690562"/>
                <a:chOff x="6650036" y="4892675"/>
                <a:chExt cx="1506537" cy="690562"/>
              </a:xfrm>
            </p:grpSpPr>
            <p:sp>
              <p:nvSpPr>
                <p:cNvPr id="465" name="Shape 465"/>
                <p:cNvSpPr txBox="1"/>
                <p:nvPr/>
              </p:nvSpPr>
              <p:spPr>
                <a:xfrm>
                  <a:off x="6650036" y="4892675"/>
                  <a:ext cx="1506537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Indifference</a:t>
                  </a:r>
                </a:p>
              </p:txBody>
            </p:sp>
            <p:sp>
              <p:nvSpPr>
                <p:cNvPr id="466" name="Shape 466"/>
                <p:cNvSpPr txBox="1"/>
                <p:nvPr/>
              </p:nvSpPr>
              <p:spPr>
                <a:xfrm>
                  <a:off x="6808786" y="5226050"/>
                  <a:ext cx="906462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curve, </a:t>
                  </a:r>
                </a:p>
              </p:txBody>
            </p:sp>
          </p:grpSp>
        </p:grpSp>
        <p:sp>
          <p:nvSpPr>
            <p:cNvPr id="467" name="Shape 467"/>
            <p:cNvSpPr txBox="1"/>
            <p:nvPr/>
          </p:nvSpPr>
          <p:spPr>
            <a:xfrm>
              <a:off x="7607300" y="5226050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468" name="Shape 468"/>
          <p:cNvSpPr txBox="1"/>
          <p:nvPr/>
        </p:nvSpPr>
        <p:spPr>
          <a:xfrm>
            <a:off x="7823200" y="5226050"/>
            <a:ext cx="1920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2960686" y="1347787"/>
            <a:ext cx="4427536" cy="3333750"/>
            <a:chOff x="2960686" y="1347787"/>
            <a:chExt cx="4427536" cy="3333750"/>
          </a:xfrm>
        </p:grpSpPr>
        <p:sp>
          <p:nvSpPr>
            <p:cNvPr id="470" name="Shape 470"/>
            <p:cNvSpPr/>
            <p:nvPr/>
          </p:nvSpPr>
          <p:spPr>
            <a:xfrm>
              <a:off x="2960686" y="1347787"/>
              <a:ext cx="4110036" cy="3124199"/>
            </a:xfrm>
            <a:custGeom>
              <a:pathLst>
                <a:path extrusionOk="0" h="120000" w="120000">
                  <a:moveTo>
                    <a:pt x="119999" y="120000"/>
                  </a:moveTo>
                  <a:cubicBezTo>
                    <a:pt x="65060" y="112380"/>
                    <a:pt x="19518" y="64761"/>
                    <a:pt x="0" y="0"/>
                  </a:cubicBezTo>
                </a:path>
              </a:pathLst>
            </a:custGeom>
            <a:noFill/>
            <a:ln cap="flat" cmpd="sng" w="746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 txBox="1"/>
            <p:nvPr/>
          </p:nvSpPr>
          <p:spPr>
            <a:xfrm>
              <a:off x="7215186" y="4360862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033586" y="1971675"/>
            <a:ext cx="344487" cy="457198"/>
            <a:chOff x="2033586" y="1971675"/>
            <a:chExt cx="344487" cy="457198"/>
          </a:xfrm>
        </p:grpSpPr>
        <p:sp>
          <p:nvSpPr>
            <p:cNvPr id="473" name="Shape 473"/>
            <p:cNvSpPr txBox="1"/>
            <p:nvPr/>
          </p:nvSpPr>
          <p:spPr>
            <a:xfrm>
              <a:off x="2033586" y="2071686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2236786" y="197167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3371850" y="3797300"/>
            <a:ext cx="400049" cy="495299"/>
            <a:chOff x="3371850" y="3797300"/>
            <a:chExt cx="400049" cy="495299"/>
          </a:xfrm>
        </p:grpSpPr>
        <p:sp>
          <p:nvSpPr>
            <p:cNvPr id="476" name="Shape 476"/>
            <p:cNvSpPr txBox="1"/>
            <p:nvPr/>
          </p:nvSpPr>
          <p:spPr>
            <a:xfrm>
              <a:off x="3371850" y="3935412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3630612" y="3797300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5286375" y="4860925"/>
            <a:ext cx="290512" cy="573087"/>
            <a:chOff x="5286375" y="4860925"/>
            <a:chExt cx="290512" cy="573087"/>
          </a:xfrm>
        </p:grpSpPr>
        <p:sp>
          <p:nvSpPr>
            <p:cNvPr id="479" name="Shape 479"/>
            <p:cNvSpPr txBox="1"/>
            <p:nvPr/>
          </p:nvSpPr>
          <p:spPr>
            <a:xfrm>
              <a:off x="5286375" y="5076825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5329237" y="486092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845175" y="3935412"/>
            <a:ext cx="522287" cy="357187"/>
            <a:chOff x="5845175" y="3935412"/>
            <a:chExt cx="522287" cy="357187"/>
          </a:xfrm>
        </p:grpSpPr>
        <p:sp>
          <p:nvSpPr>
            <p:cNvPr id="482" name="Shape 482"/>
            <p:cNvSpPr txBox="1"/>
            <p:nvPr/>
          </p:nvSpPr>
          <p:spPr>
            <a:xfrm>
              <a:off x="6059487" y="3935412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5845175" y="4129087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Representing Preferences with Indifference Curves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Consumer’s Preferences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 is indifferent, or equally happy, with the combinations shown at points A, B, and C because they are all on the same curve.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 Rate of Substitution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slope at any point on an indifference curve is the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rate of substitution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rate at which a consumer is willing to trade one good for another.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amount of one good that a consumer requires as compensation to give up one unit of the other good.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968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The Consumer’s Preferences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3F6F9"/>
          </a:solidFill>
          <a:ln cap="flat" cmpd="sng" w="2730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2F4F8"/>
          </a:solidFill>
          <a:ln cap="flat" cmpd="sng" w="2476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1F4F7"/>
          </a:solidFill>
          <a:ln cap="flat" cmpd="sng" w="2222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0F2F5"/>
          </a:solidFill>
          <a:ln cap="flat" cmpd="sng" w="1984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EF1F4"/>
          </a:solidFill>
          <a:ln cap="flat" cmpd="sng" w="1730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DEFF3"/>
          </a:solidFill>
          <a:ln cap="flat" cmpd="sng" w="149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BEEF2"/>
          </a:solidFill>
          <a:ln cap="flat" cmpd="sng" w="123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AECF1"/>
          </a:solidFill>
          <a:ln cap="flat" cmpd="sng" w="984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9EBF0"/>
          </a:solidFill>
          <a:ln cap="flat" cmpd="sng" w="746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7EAEF"/>
          </a:solidFill>
          <a:ln cap="flat" cmpd="sng" w="492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474787" y="1296987"/>
            <a:ext cx="6611937" cy="4314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1474787" y="1296987"/>
            <a:ext cx="6611937" cy="4314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7024686" y="57515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7115175" y="6083300"/>
            <a:ext cx="11144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19087" y="12557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360362" y="1589087"/>
            <a:ext cx="11557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266825" y="5759450"/>
            <a:ext cx="2666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513" name="Shape 513"/>
          <p:cNvGrpSpPr/>
          <p:nvPr/>
        </p:nvGrpSpPr>
        <p:grpSpPr>
          <a:xfrm>
            <a:off x="2044700" y="1422400"/>
            <a:ext cx="6111873" cy="4160837"/>
            <a:chOff x="2044700" y="1422400"/>
            <a:chExt cx="6111873" cy="4160837"/>
          </a:xfrm>
        </p:grpSpPr>
        <p:grpSp>
          <p:nvGrpSpPr>
            <p:cNvPr id="514" name="Shape 514"/>
            <p:cNvGrpSpPr/>
            <p:nvPr/>
          </p:nvGrpSpPr>
          <p:grpSpPr>
            <a:xfrm>
              <a:off x="2044700" y="1422400"/>
              <a:ext cx="6111873" cy="4160837"/>
              <a:chOff x="2044700" y="1422400"/>
              <a:chExt cx="6111873" cy="4160837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2044700" y="1422400"/>
                <a:ext cx="4630736" cy="38925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cubicBezTo>
                      <a:pt x="64171" y="108535"/>
                      <a:pt x="18609" y="61910"/>
                      <a:pt x="0" y="0"/>
                    </a:cubicBezTo>
                  </a:path>
                </a:pathLst>
              </a:custGeom>
              <a:noFill/>
              <a:ln cap="flat" cmpd="sng" w="74600">
                <a:solidFill>
                  <a:srgbClr val="003F9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6" name="Shape 516"/>
              <p:cNvGrpSpPr/>
              <p:nvPr/>
            </p:nvGrpSpPr>
            <p:grpSpPr>
              <a:xfrm>
                <a:off x="6650036" y="4892675"/>
                <a:ext cx="1506537" cy="690562"/>
                <a:chOff x="6650036" y="4892675"/>
                <a:chExt cx="1506537" cy="690562"/>
              </a:xfrm>
            </p:grpSpPr>
            <p:sp>
              <p:nvSpPr>
                <p:cNvPr id="517" name="Shape 517"/>
                <p:cNvSpPr txBox="1"/>
                <p:nvPr/>
              </p:nvSpPr>
              <p:spPr>
                <a:xfrm>
                  <a:off x="6650036" y="4892675"/>
                  <a:ext cx="1506537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Indifference</a:t>
                  </a:r>
                </a:p>
              </p:txBody>
            </p:sp>
            <p:sp>
              <p:nvSpPr>
                <p:cNvPr id="518" name="Shape 518"/>
                <p:cNvSpPr txBox="1"/>
                <p:nvPr/>
              </p:nvSpPr>
              <p:spPr>
                <a:xfrm>
                  <a:off x="6808786" y="5226050"/>
                  <a:ext cx="906462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curve, </a:t>
                  </a:r>
                </a:p>
              </p:txBody>
            </p:sp>
          </p:grpSp>
        </p:grpSp>
        <p:sp>
          <p:nvSpPr>
            <p:cNvPr id="519" name="Shape 519"/>
            <p:cNvSpPr txBox="1"/>
            <p:nvPr/>
          </p:nvSpPr>
          <p:spPr>
            <a:xfrm>
              <a:off x="7607300" y="5226050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520" name="Shape 520"/>
          <p:cNvSpPr txBox="1"/>
          <p:nvPr/>
        </p:nvSpPr>
        <p:spPr>
          <a:xfrm>
            <a:off x="7823200" y="5226050"/>
            <a:ext cx="1920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2960686" y="1347787"/>
            <a:ext cx="4427536" cy="3333750"/>
            <a:chOff x="2960686" y="1347787"/>
            <a:chExt cx="4427536" cy="3333750"/>
          </a:xfrm>
        </p:grpSpPr>
        <p:sp>
          <p:nvSpPr>
            <p:cNvPr id="522" name="Shape 522"/>
            <p:cNvSpPr/>
            <p:nvPr/>
          </p:nvSpPr>
          <p:spPr>
            <a:xfrm>
              <a:off x="2960686" y="1347787"/>
              <a:ext cx="4110036" cy="3124199"/>
            </a:xfrm>
            <a:custGeom>
              <a:pathLst>
                <a:path extrusionOk="0" h="120000" w="120000">
                  <a:moveTo>
                    <a:pt x="119999" y="120000"/>
                  </a:moveTo>
                  <a:cubicBezTo>
                    <a:pt x="65060" y="112380"/>
                    <a:pt x="19518" y="64761"/>
                    <a:pt x="0" y="0"/>
                  </a:cubicBezTo>
                </a:path>
              </a:pathLst>
            </a:custGeom>
            <a:noFill/>
            <a:ln cap="flat" cmpd="sng" w="746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 txBox="1"/>
            <p:nvPr/>
          </p:nvSpPr>
          <p:spPr>
            <a:xfrm>
              <a:off x="7215186" y="4360862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3430587" y="4222750"/>
            <a:ext cx="1289049" cy="719137"/>
            <a:chOff x="3430587" y="4222750"/>
            <a:chExt cx="1289049" cy="719137"/>
          </a:xfrm>
        </p:grpSpPr>
        <p:sp>
          <p:nvSpPr>
            <p:cNvPr id="525" name="Shape 525"/>
            <p:cNvSpPr/>
            <p:nvPr/>
          </p:nvSpPr>
          <p:spPr>
            <a:xfrm>
              <a:off x="4100512" y="4222750"/>
              <a:ext cx="420687" cy="2730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4452937" y="4584700"/>
              <a:ext cx="266699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3430587" y="4360862"/>
              <a:ext cx="592136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MRS</a:t>
              </a: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2033586" y="1971675"/>
            <a:ext cx="344487" cy="457198"/>
            <a:chOff x="2033586" y="1971675"/>
            <a:chExt cx="344487" cy="457198"/>
          </a:xfrm>
        </p:grpSpPr>
        <p:sp>
          <p:nvSpPr>
            <p:cNvPr id="529" name="Shape 529"/>
            <p:cNvSpPr txBox="1"/>
            <p:nvPr/>
          </p:nvSpPr>
          <p:spPr>
            <a:xfrm>
              <a:off x="2033586" y="2071686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2236786" y="197167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371850" y="3797300"/>
            <a:ext cx="400049" cy="495299"/>
            <a:chOff x="3371850" y="3797300"/>
            <a:chExt cx="400049" cy="495299"/>
          </a:xfrm>
        </p:grpSpPr>
        <p:sp>
          <p:nvSpPr>
            <p:cNvPr id="532" name="Shape 532"/>
            <p:cNvSpPr txBox="1"/>
            <p:nvPr/>
          </p:nvSpPr>
          <p:spPr>
            <a:xfrm>
              <a:off x="3371850" y="3935412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3630612" y="3797300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5286375" y="4860925"/>
            <a:ext cx="290512" cy="573087"/>
            <a:chOff x="5286375" y="4860925"/>
            <a:chExt cx="290512" cy="573087"/>
          </a:xfrm>
        </p:grpSpPr>
        <p:sp>
          <p:nvSpPr>
            <p:cNvPr id="535" name="Shape 535"/>
            <p:cNvSpPr txBox="1"/>
            <p:nvPr/>
          </p:nvSpPr>
          <p:spPr>
            <a:xfrm>
              <a:off x="5286375" y="5076825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29237" y="486092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5845175" y="3935412"/>
            <a:ext cx="522287" cy="357187"/>
            <a:chOff x="5845175" y="3935412"/>
            <a:chExt cx="522287" cy="357187"/>
          </a:xfrm>
        </p:grpSpPr>
        <p:sp>
          <p:nvSpPr>
            <p:cNvPr id="538" name="Shape 538"/>
            <p:cNvSpPr txBox="1"/>
            <p:nvPr/>
          </p:nvSpPr>
          <p:spPr>
            <a:xfrm>
              <a:off x="6059487" y="3935412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5845175" y="4129087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Properties of Indifference Curves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indifference curves are preferred to lower ones.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Indifference curves are downward sloping.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Indifference curves do not cross.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Indifference curves are bowed inward.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Properties of Indifference Curves 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1: Higher indifference curves are preferred to lower ones.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usually prefer more of something to less of it.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indifference curves represent larger quantities of goods than do lower indifference curves.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457200" y="109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The Consumer’s Preferences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3F6F9"/>
          </a:solidFill>
          <a:ln cap="flat" cmpd="sng" w="2730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2F4F8"/>
          </a:solidFill>
          <a:ln cap="flat" cmpd="sng" w="2476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1F4F7"/>
          </a:solidFill>
          <a:ln cap="flat" cmpd="sng" w="2222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0F2F5"/>
          </a:solidFill>
          <a:ln cap="flat" cmpd="sng" w="1984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EF1F4"/>
          </a:solidFill>
          <a:ln cap="flat" cmpd="sng" w="1730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DEFF3"/>
          </a:solidFill>
          <a:ln cap="flat" cmpd="sng" w="149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BEEF2"/>
          </a:solidFill>
          <a:ln cap="flat" cmpd="sng" w="123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AECF1"/>
          </a:solidFill>
          <a:ln cap="flat" cmpd="sng" w="984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9EBF0"/>
          </a:solidFill>
          <a:ln cap="flat" cmpd="sng" w="746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7EAEF"/>
          </a:solidFill>
          <a:ln cap="flat" cmpd="sng" w="492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474787" y="1296987"/>
            <a:ext cx="6611937" cy="4314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1474787" y="1296987"/>
            <a:ext cx="6611937" cy="4314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024686" y="57515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7115175" y="6083300"/>
            <a:ext cx="11144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319087" y="12557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360362" y="1589087"/>
            <a:ext cx="11557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1266825" y="5759450"/>
            <a:ext cx="2666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575" name="Shape 575"/>
          <p:cNvGrpSpPr/>
          <p:nvPr/>
        </p:nvGrpSpPr>
        <p:grpSpPr>
          <a:xfrm>
            <a:off x="2044700" y="1422400"/>
            <a:ext cx="6111873" cy="4160837"/>
            <a:chOff x="2044700" y="1422400"/>
            <a:chExt cx="6111873" cy="4160837"/>
          </a:xfrm>
        </p:grpSpPr>
        <p:grpSp>
          <p:nvGrpSpPr>
            <p:cNvPr id="576" name="Shape 576"/>
            <p:cNvGrpSpPr/>
            <p:nvPr/>
          </p:nvGrpSpPr>
          <p:grpSpPr>
            <a:xfrm>
              <a:off x="2044700" y="1422400"/>
              <a:ext cx="6111873" cy="4160837"/>
              <a:chOff x="2044700" y="1422400"/>
              <a:chExt cx="6111873" cy="4160837"/>
            </a:xfrm>
          </p:grpSpPr>
          <p:sp>
            <p:nvSpPr>
              <p:cNvPr id="577" name="Shape 577"/>
              <p:cNvSpPr/>
              <p:nvPr/>
            </p:nvSpPr>
            <p:spPr>
              <a:xfrm>
                <a:off x="2044700" y="1422400"/>
                <a:ext cx="4630736" cy="38925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cubicBezTo>
                      <a:pt x="64171" y="108535"/>
                      <a:pt x="18609" y="61910"/>
                      <a:pt x="0" y="0"/>
                    </a:cubicBezTo>
                  </a:path>
                </a:pathLst>
              </a:custGeom>
              <a:noFill/>
              <a:ln cap="flat" cmpd="sng" w="74600">
                <a:solidFill>
                  <a:srgbClr val="003F9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8" name="Shape 578"/>
              <p:cNvGrpSpPr/>
              <p:nvPr/>
            </p:nvGrpSpPr>
            <p:grpSpPr>
              <a:xfrm>
                <a:off x="6650036" y="4892675"/>
                <a:ext cx="1506537" cy="690562"/>
                <a:chOff x="6650036" y="4892675"/>
                <a:chExt cx="1506537" cy="690562"/>
              </a:xfrm>
            </p:grpSpPr>
            <p:sp>
              <p:nvSpPr>
                <p:cNvPr id="579" name="Shape 579"/>
                <p:cNvSpPr txBox="1"/>
                <p:nvPr/>
              </p:nvSpPr>
              <p:spPr>
                <a:xfrm>
                  <a:off x="6650036" y="4892675"/>
                  <a:ext cx="1506537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Indifference</a:t>
                  </a:r>
                </a:p>
              </p:txBody>
            </p:sp>
            <p:sp>
              <p:nvSpPr>
                <p:cNvPr id="580" name="Shape 580"/>
                <p:cNvSpPr txBox="1"/>
                <p:nvPr/>
              </p:nvSpPr>
              <p:spPr>
                <a:xfrm>
                  <a:off x="6808786" y="5226050"/>
                  <a:ext cx="906462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curve, </a:t>
                  </a:r>
                </a:p>
              </p:txBody>
            </p:sp>
          </p:grpSp>
        </p:grpSp>
        <p:sp>
          <p:nvSpPr>
            <p:cNvPr id="581" name="Shape 581"/>
            <p:cNvSpPr txBox="1"/>
            <p:nvPr/>
          </p:nvSpPr>
          <p:spPr>
            <a:xfrm>
              <a:off x="7607300" y="5226050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582" name="Shape 582"/>
          <p:cNvSpPr txBox="1"/>
          <p:nvPr/>
        </p:nvSpPr>
        <p:spPr>
          <a:xfrm>
            <a:off x="7823200" y="5226050"/>
            <a:ext cx="1920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583" name="Shape 583"/>
          <p:cNvGrpSpPr/>
          <p:nvPr/>
        </p:nvGrpSpPr>
        <p:grpSpPr>
          <a:xfrm>
            <a:off x="2960686" y="1347787"/>
            <a:ext cx="4427536" cy="3333750"/>
            <a:chOff x="2960686" y="1347787"/>
            <a:chExt cx="4427536" cy="3333750"/>
          </a:xfrm>
        </p:grpSpPr>
        <p:sp>
          <p:nvSpPr>
            <p:cNvPr id="584" name="Shape 584"/>
            <p:cNvSpPr/>
            <p:nvPr/>
          </p:nvSpPr>
          <p:spPr>
            <a:xfrm>
              <a:off x="2960686" y="1347787"/>
              <a:ext cx="4110036" cy="3124199"/>
            </a:xfrm>
            <a:custGeom>
              <a:pathLst>
                <a:path extrusionOk="0" h="120000" w="120000">
                  <a:moveTo>
                    <a:pt x="119999" y="120000"/>
                  </a:moveTo>
                  <a:cubicBezTo>
                    <a:pt x="65060" y="112380"/>
                    <a:pt x="19518" y="64761"/>
                    <a:pt x="0" y="0"/>
                  </a:cubicBezTo>
                </a:path>
              </a:pathLst>
            </a:custGeom>
            <a:noFill/>
            <a:ln cap="flat" cmpd="sng" w="746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7215186" y="4360862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2033586" y="1971675"/>
            <a:ext cx="344487" cy="457198"/>
            <a:chOff x="2033586" y="1971675"/>
            <a:chExt cx="344487" cy="457198"/>
          </a:xfrm>
        </p:grpSpPr>
        <p:sp>
          <p:nvSpPr>
            <p:cNvPr id="587" name="Shape 587"/>
            <p:cNvSpPr txBox="1"/>
            <p:nvPr/>
          </p:nvSpPr>
          <p:spPr>
            <a:xfrm>
              <a:off x="2033586" y="2071686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588" name="Shape 588"/>
            <p:cNvSpPr/>
            <p:nvPr/>
          </p:nvSpPr>
          <p:spPr>
            <a:xfrm>
              <a:off x="2236786" y="197167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3371850" y="3797300"/>
            <a:ext cx="400049" cy="495299"/>
            <a:chOff x="3371850" y="3797300"/>
            <a:chExt cx="400049" cy="495299"/>
          </a:xfrm>
        </p:grpSpPr>
        <p:sp>
          <p:nvSpPr>
            <p:cNvPr id="590" name="Shape 590"/>
            <p:cNvSpPr txBox="1"/>
            <p:nvPr/>
          </p:nvSpPr>
          <p:spPr>
            <a:xfrm>
              <a:off x="3371850" y="3935412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3630612" y="3797300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286375" y="4860925"/>
            <a:ext cx="290512" cy="573087"/>
            <a:chOff x="5286375" y="4860925"/>
            <a:chExt cx="290512" cy="573087"/>
          </a:xfrm>
        </p:grpSpPr>
        <p:sp>
          <p:nvSpPr>
            <p:cNvPr id="593" name="Shape 593"/>
            <p:cNvSpPr txBox="1"/>
            <p:nvPr/>
          </p:nvSpPr>
          <p:spPr>
            <a:xfrm>
              <a:off x="5286375" y="5076825"/>
              <a:ext cx="290512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594" name="Shape 594"/>
            <p:cNvSpPr/>
            <p:nvPr/>
          </p:nvSpPr>
          <p:spPr>
            <a:xfrm>
              <a:off x="5329237" y="4860925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5845175" y="3935412"/>
            <a:ext cx="522287" cy="357187"/>
            <a:chOff x="5845175" y="3935412"/>
            <a:chExt cx="522287" cy="357187"/>
          </a:xfrm>
        </p:grpSpPr>
        <p:sp>
          <p:nvSpPr>
            <p:cNvPr id="596" name="Shape 596"/>
            <p:cNvSpPr txBox="1"/>
            <p:nvPr/>
          </p:nvSpPr>
          <p:spPr>
            <a:xfrm>
              <a:off x="6059487" y="3935412"/>
              <a:ext cx="307974" cy="357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597" name="Shape 597"/>
            <p:cNvSpPr/>
            <p:nvPr/>
          </p:nvSpPr>
          <p:spPr>
            <a:xfrm>
              <a:off x="5845175" y="4129087"/>
              <a:ext cx="141287" cy="141287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Properties of Indifference Curves 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2:  Indifference curves are downward sloping.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consumer is willing to give up one good only if he or she gets more of the other good in order to remain equally happy.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quantity of one good is reduced, the quantity of the other good must increase.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reason, most indifference curves slope downward.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Remember, a consumer is equally happy at all points along a given indifference curve.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of Consumer Choice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501650" y="1684336"/>
            <a:ext cx="8080374" cy="375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of consumer choice addresses the following questions: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all demand curves slope downward?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wages affect labor supply?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interest rates affect household saving?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58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The Consumer’s Preferences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3F6F9"/>
          </a:solidFill>
          <a:ln cap="flat" cmpd="sng" w="2730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2F4F8"/>
          </a:solidFill>
          <a:ln cap="flat" cmpd="sng" w="2476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1F4F7"/>
          </a:solidFill>
          <a:ln cap="flat" cmpd="sng" w="2222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F0F2F5"/>
          </a:solidFill>
          <a:ln cap="flat" cmpd="sng" w="1984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EF1F4"/>
          </a:solidFill>
          <a:ln cap="flat" cmpd="sng" w="1730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DEFF3"/>
          </a:solidFill>
          <a:ln cap="flat" cmpd="sng" w="1492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BEEF2"/>
          </a:solidFill>
          <a:ln cap="flat" cmpd="sng" w="1238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AECF1"/>
          </a:solidFill>
          <a:ln cap="flat" cmpd="sng" w="984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9EBF0"/>
          </a:solidFill>
          <a:ln cap="flat" cmpd="sng" w="746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7EAEF"/>
          </a:solidFill>
          <a:ln cap="flat" cmpd="sng" w="492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647825" y="1471612"/>
            <a:ext cx="6537325" cy="4214812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1474787" y="1296987"/>
            <a:ext cx="6611937" cy="4314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474787" y="1296987"/>
            <a:ext cx="6611937" cy="4314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7024686" y="57515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7115175" y="6083300"/>
            <a:ext cx="11144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319087" y="1255712"/>
            <a:ext cx="11985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360362" y="1589087"/>
            <a:ext cx="115570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66825" y="5759450"/>
            <a:ext cx="2666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2044700" y="1422400"/>
            <a:ext cx="6111873" cy="4160837"/>
            <a:chOff x="2044700" y="1422400"/>
            <a:chExt cx="6111873" cy="4160837"/>
          </a:xfrm>
        </p:grpSpPr>
        <p:grpSp>
          <p:nvGrpSpPr>
            <p:cNvPr id="628" name="Shape 628"/>
            <p:cNvGrpSpPr/>
            <p:nvPr/>
          </p:nvGrpSpPr>
          <p:grpSpPr>
            <a:xfrm>
              <a:off x="2044700" y="1422400"/>
              <a:ext cx="6111873" cy="4160837"/>
              <a:chOff x="2044700" y="1422400"/>
              <a:chExt cx="6111873" cy="4160837"/>
            </a:xfrm>
          </p:grpSpPr>
          <p:sp>
            <p:nvSpPr>
              <p:cNvPr id="629" name="Shape 629"/>
              <p:cNvSpPr/>
              <p:nvPr/>
            </p:nvSpPr>
            <p:spPr>
              <a:xfrm>
                <a:off x="2044700" y="1422400"/>
                <a:ext cx="4630736" cy="38925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cubicBezTo>
                      <a:pt x="64171" y="108535"/>
                      <a:pt x="18609" y="61910"/>
                      <a:pt x="0" y="0"/>
                    </a:cubicBezTo>
                  </a:path>
                </a:pathLst>
              </a:custGeom>
              <a:noFill/>
              <a:ln cap="flat" cmpd="sng" w="74600">
                <a:solidFill>
                  <a:srgbClr val="003F9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Shape 630"/>
              <p:cNvGrpSpPr/>
              <p:nvPr/>
            </p:nvGrpSpPr>
            <p:grpSpPr>
              <a:xfrm>
                <a:off x="6650036" y="4892675"/>
                <a:ext cx="1506537" cy="690562"/>
                <a:chOff x="6650036" y="4892675"/>
                <a:chExt cx="1506537" cy="690562"/>
              </a:xfrm>
            </p:grpSpPr>
            <p:sp>
              <p:nvSpPr>
                <p:cNvPr id="631" name="Shape 631"/>
                <p:cNvSpPr txBox="1"/>
                <p:nvPr/>
              </p:nvSpPr>
              <p:spPr>
                <a:xfrm>
                  <a:off x="6650036" y="4892675"/>
                  <a:ext cx="1506537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Indifference</a:t>
                  </a:r>
                </a:p>
              </p:txBody>
            </p:sp>
            <p:sp>
              <p:nvSpPr>
                <p:cNvPr id="632" name="Shape 632"/>
                <p:cNvSpPr txBox="1"/>
                <p:nvPr/>
              </p:nvSpPr>
              <p:spPr>
                <a:xfrm>
                  <a:off x="6808786" y="5226050"/>
                  <a:ext cx="906462" cy="357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i="0" lang="en-US" sz="210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curve, </a:t>
                  </a:r>
                </a:p>
              </p:txBody>
            </p:sp>
          </p:grpSp>
        </p:grpSp>
        <p:sp>
          <p:nvSpPr>
            <p:cNvPr id="633" name="Shape 633"/>
            <p:cNvSpPr txBox="1"/>
            <p:nvPr/>
          </p:nvSpPr>
          <p:spPr>
            <a:xfrm>
              <a:off x="7607300" y="5226050"/>
              <a:ext cx="1730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sp>
        <p:nvSpPr>
          <p:cNvPr id="634" name="Shape 634"/>
          <p:cNvSpPr txBox="1"/>
          <p:nvPr/>
        </p:nvSpPr>
        <p:spPr>
          <a:xfrm>
            <a:off x="7823200" y="5226050"/>
            <a:ext cx="1920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Properties of Indifference Curves 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3: Indifference curves do not cross.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A and B should make the consumer equally happy.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B and C should make the consumer equally happy.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implies that A and C would make the consumer equally happy.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 has more of both goods compared to A.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457200" y="1793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The Impossibility of Intersecting Indifference Curves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F3F6F9"/>
          </a:solidFill>
          <a:ln cap="flat" cmpd="sng" w="27622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F2F4F8"/>
          </a:solidFill>
          <a:ln cap="flat" cmpd="sng" w="2524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F1F4F7"/>
          </a:solidFill>
          <a:ln cap="flat" cmpd="sng" w="2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F0F2F5"/>
          </a:solidFill>
          <a:ln cap="flat" cmpd="sng" w="2016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EF1F4"/>
          </a:solidFill>
          <a:ln cap="flat" cmpd="sng" w="1762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DEFF3"/>
          </a:solidFill>
          <a:ln cap="flat" cmpd="sng" w="1508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BEEF2"/>
          </a:solidFill>
          <a:ln cap="flat" cmpd="sng" w="1254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AECF1"/>
          </a:solidFill>
          <a:ln cap="flat" cmpd="sng" w="1000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9EBF0"/>
          </a:solidFill>
          <a:ln cap="flat" cmpd="sng" w="762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7EAEF"/>
          </a:solidFill>
          <a:ln cap="flat" cmpd="sng" w="508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598612" y="1466850"/>
            <a:ext cx="6623049" cy="4319587"/>
          </a:xfrm>
          <a:prstGeom prst="rect">
            <a:avLst/>
          </a:prstGeom>
          <a:solidFill>
            <a:srgbClr val="E6E9EF"/>
          </a:solidFill>
          <a:ln cap="flat" cmpd="sng" w="254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1473200" y="1341437"/>
            <a:ext cx="6723062" cy="439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1473200" y="1341437"/>
            <a:ext cx="6723062" cy="439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749425" y="3008311"/>
            <a:ext cx="6219825" cy="1970086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829" y="18461"/>
                  <a:pt x="41295" y="120000"/>
                  <a:pt x="120000" y="104615"/>
                </a:cubicBezTo>
              </a:path>
            </a:pathLst>
          </a:custGeom>
          <a:noFill/>
          <a:ln cap="flat" cmpd="sng" w="76200">
            <a:solidFill>
              <a:srgbClr val="003F9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2655886" y="1846261"/>
            <a:ext cx="5111750" cy="3433761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364" y="6176"/>
                  <a:pt x="34285" y="99705"/>
                  <a:pt x="120000" y="120000"/>
                </a:cubicBezTo>
              </a:path>
            </a:pathLst>
          </a:custGeom>
          <a:noFill/>
          <a:ln cap="flat" cmpd="sng" w="76200">
            <a:solidFill>
              <a:srgbClr val="003F9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 txBox="1"/>
          <p:nvPr/>
        </p:nvSpPr>
        <p:spPr>
          <a:xfrm>
            <a:off x="7094536" y="5778500"/>
            <a:ext cx="12001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7186611" y="6111875"/>
            <a:ext cx="1117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352425" y="1308100"/>
            <a:ext cx="12001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393700" y="1641475"/>
            <a:ext cx="1158874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285875" y="5788025"/>
            <a:ext cx="266699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666" name="Shape 666"/>
          <p:cNvGrpSpPr/>
          <p:nvPr/>
        </p:nvGrpSpPr>
        <p:grpSpPr>
          <a:xfrm>
            <a:off x="3184525" y="2452686"/>
            <a:ext cx="527049" cy="363538"/>
            <a:chOff x="3184525" y="2452686"/>
            <a:chExt cx="527049" cy="363538"/>
          </a:xfrm>
        </p:grpSpPr>
        <p:sp>
          <p:nvSpPr>
            <p:cNvPr id="667" name="Shape 667"/>
            <p:cNvSpPr/>
            <p:nvPr/>
          </p:nvSpPr>
          <p:spPr>
            <a:xfrm>
              <a:off x="3184525" y="2679700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3403600" y="2452686"/>
              <a:ext cx="307974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555875" y="3327400"/>
            <a:ext cx="388936" cy="422274"/>
            <a:chOff x="2555875" y="3327400"/>
            <a:chExt cx="388936" cy="422274"/>
          </a:xfrm>
        </p:grpSpPr>
        <p:sp>
          <p:nvSpPr>
            <p:cNvPr id="670" name="Shape 670"/>
            <p:cNvSpPr/>
            <p:nvPr/>
          </p:nvSpPr>
          <p:spPr>
            <a:xfrm>
              <a:off x="2555875" y="3613150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652711" y="3327400"/>
              <a:ext cx="2921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5653087" y="4321175"/>
            <a:ext cx="450850" cy="414337"/>
            <a:chOff x="5653087" y="4321175"/>
            <a:chExt cx="450850" cy="414337"/>
          </a:xfrm>
        </p:grpSpPr>
        <p:sp>
          <p:nvSpPr>
            <p:cNvPr id="673" name="Shape 673"/>
            <p:cNvSpPr/>
            <p:nvPr/>
          </p:nvSpPr>
          <p:spPr>
            <a:xfrm>
              <a:off x="5653087" y="4598987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811837" y="4321175"/>
              <a:ext cx="292100" cy="35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Four Properties of Indifference Curves 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4: Indifference curves are bowed inward.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are more willing to trade away goods that they have in abundance and less willing to trade away goods of which they have little.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differences in a consumer’s marginal substitution rates cause his or her indifference curve to bow inward.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457200" y="968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Bowed Indifference Curves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F3F6F9"/>
          </a:solidFill>
          <a:ln cap="flat" cmpd="sng" w="2190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F2F4F8"/>
          </a:solidFill>
          <a:ln cap="flat" cmpd="sng" w="1984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F1F4F7"/>
          </a:solidFill>
          <a:ln cap="flat" cmpd="sng" w="1793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F0F2F5"/>
          </a:solidFill>
          <a:ln cap="flat" cmpd="sng" w="1587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DEFF3"/>
          </a:solidFill>
          <a:ln cap="flat" cmpd="sng" w="1190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1390650" y="1455737"/>
            <a:ext cx="6999286" cy="4503736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1231900" y="1255712"/>
            <a:ext cx="7077075" cy="46243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1231900" y="1255712"/>
            <a:ext cx="7077075" cy="462438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7437436" y="5926137"/>
            <a:ext cx="985836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7510461" y="6191250"/>
            <a:ext cx="912811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268287" y="1217612"/>
            <a:ext cx="985836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301625" y="1482725"/>
            <a:ext cx="939799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1009650" y="5932487"/>
            <a:ext cx="219075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704" name="Shape 704"/>
          <p:cNvGrpSpPr/>
          <p:nvPr/>
        </p:nvGrpSpPr>
        <p:grpSpPr>
          <a:xfrm>
            <a:off x="2544761" y="1735136"/>
            <a:ext cx="5527675" cy="4059238"/>
            <a:chOff x="2544761" y="1735136"/>
            <a:chExt cx="5527675" cy="4059238"/>
          </a:xfrm>
        </p:grpSpPr>
        <p:sp>
          <p:nvSpPr>
            <p:cNvPr id="705" name="Shape 705"/>
            <p:cNvSpPr/>
            <p:nvPr/>
          </p:nvSpPr>
          <p:spPr>
            <a:xfrm>
              <a:off x="2544761" y="1735136"/>
              <a:ext cx="4254499" cy="362743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803" y="29670"/>
                    <a:pt x="4485" y="50769"/>
                    <a:pt x="20747" y="67252"/>
                  </a:cubicBezTo>
                  <a:cubicBezTo>
                    <a:pt x="39813" y="86373"/>
                    <a:pt x="81869" y="104175"/>
                    <a:pt x="98130" y="111428"/>
                  </a:cubicBezTo>
                  <a:cubicBezTo>
                    <a:pt x="107102" y="114725"/>
                    <a:pt x="114953" y="118021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 txBox="1"/>
            <p:nvPr/>
          </p:nvSpPr>
          <p:spPr>
            <a:xfrm>
              <a:off x="6854825" y="5230812"/>
              <a:ext cx="1217612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Indifference</a:t>
              </a: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7145336" y="5495925"/>
              <a:ext cx="615949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curve</a:t>
              </a:r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009650" y="3514725"/>
            <a:ext cx="2600324" cy="2716212"/>
            <a:chOff x="1009650" y="3514725"/>
            <a:chExt cx="2600324" cy="2716212"/>
          </a:xfrm>
        </p:grpSpPr>
        <p:cxnSp>
          <p:nvCxnSpPr>
            <p:cNvPr id="709" name="Shape 709"/>
            <p:cNvCxnSpPr/>
            <p:nvPr/>
          </p:nvCxnSpPr>
          <p:spPr>
            <a:xfrm flipH="1">
              <a:off x="1231900" y="3767137"/>
              <a:ext cx="2041524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0" name="Shape 710"/>
            <p:cNvCxnSpPr/>
            <p:nvPr/>
          </p:nvCxnSpPr>
          <p:spPr>
            <a:xfrm>
              <a:off x="3279775" y="3767137"/>
              <a:ext cx="1587" cy="2133599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11" name="Shape 711"/>
            <p:cNvSpPr/>
            <p:nvPr/>
          </p:nvSpPr>
          <p:spPr>
            <a:xfrm>
              <a:off x="3221036" y="3706812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 txBox="1"/>
            <p:nvPr/>
          </p:nvSpPr>
          <p:spPr>
            <a:xfrm>
              <a:off x="1009650" y="3648075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713" name="Shape 713"/>
            <p:cNvSpPr txBox="1"/>
            <p:nvPr/>
          </p:nvSpPr>
          <p:spPr>
            <a:xfrm>
              <a:off x="3221036" y="5932487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3365500" y="3514725"/>
              <a:ext cx="244474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1009650" y="4800600"/>
            <a:ext cx="5308599" cy="1430337"/>
            <a:chOff x="1009650" y="4800600"/>
            <a:chExt cx="5308599" cy="1430337"/>
          </a:xfrm>
        </p:grpSpPr>
        <p:cxnSp>
          <p:nvCxnSpPr>
            <p:cNvPr id="716" name="Shape 716"/>
            <p:cNvCxnSpPr/>
            <p:nvPr/>
          </p:nvCxnSpPr>
          <p:spPr>
            <a:xfrm flipH="1">
              <a:off x="1231899" y="5102225"/>
              <a:ext cx="4778375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6003925" y="5141912"/>
              <a:ext cx="1587" cy="758825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18" name="Shape 718"/>
            <p:cNvSpPr txBox="1"/>
            <p:nvPr/>
          </p:nvSpPr>
          <p:spPr>
            <a:xfrm>
              <a:off x="1009650" y="4965700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5942012" y="5932487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grpSp>
          <p:nvGrpSpPr>
            <p:cNvPr id="720" name="Shape 720"/>
            <p:cNvGrpSpPr/>
            <p:nvPr/>
          </p:nvGrpSpPr>
          <p:grpSpPr>
            <a:xfrm>
              <a:off x="5943600" y="4800600"/>
              <a:ext cx="374649" cy="358774"/>
              <a:chOff x="5943600" y="4800600"/>
              <a:chExt cx="374649" cy="358774"/>
            </a:xfrm>
          </p:grpSpPr>
          <p:sp>
            <p:nvSpPr>
              <p:cNvPr id="721" name="Shape 721"/>
              <p:cNvSpPr/>
              <p:nvPr/>
            </p:nvSpPr>
            <p:spPr>
              <a:xfrm>
                <a:off x="5943600" y="5022850"/>
                <a:ext cx="136524" cy="1365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Shape 722"/>
              <p:cNvSpPr txBox="1"/>
              <p:nvPr/>
            </p:nvSpPr>
            <p:spPr>
              <a:xfrm>
                <a:off x="6073775" y="4800600"/>
                <a:ext cx="244474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</p:grpSp>
      <p:grpSp>
        <p:nvGrpSpPr>
          <p:cNvPr id="723" name="Shape 723"/>
          <p:cNvGrpSpPr/>
          <p:nvPr/>
        </p:nvGrpSpPr>
        <p:grpSpPr>
          <a:xfrm>
            <a:off x="1506537" y="2840036"/>
            <a:ext cx="1595437" cy="1252538"/>
            <a:chOff x="1506537" y="2840036"/>
            <a:chExt cx="1595437" cy="1252538"/>
          </a:xfrm>
        </p:grpSpPr>
        <p:sp>
          <p:nvSpPr>
            <p:cNvPr id="724" name="Shape 724"/>
            <p:cNvSpPr txBox="1"/>
            <p:nvPr/>
          </p:nvSpPr>
          <p:spPr>
            <a:xfrm>
              <a:off x="2882900" y="3794125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725" name="Shape 725"/>
            <p:cNvGrpSpPr/>
            <p:nvPr/>
          </p:nvGrpSpPr>
          <p:grpSpPr>
            <a:xfrm>
              <a:off x="1506537" y="2840036"/>
              <a:ext cx="933449" cy="298450"/>
              <a:chOff x="1506537" y="2840036"/>
              <a:chExt cx="933449" cy="298450"/>
            </a:xfrm>
          </p:grpSpPr>
          <p:sp>
            <p:nvSpPr>
              <p:cNvPr id="726" name="Shape 726"/>
              <p:cNvSpPr txBox="1"/>
              <p:nvPr/>
            </p:nvSpPr>
            <p:spPr>
              <a:xfrm>
                <a:off x="1506537" y="2840036"/>
                <a:ext cx="479425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MRS</a:t>
                </a:r>
              </a:p>
            </p:txBody>
          </p:sp>
          <p:sp>
            <p:nvSpPr>
              <p:cNvPr id="727" name="Shape 727"/>
              <p:cNvSpPr txBox="1"/>
              <p:nvPr/>
            </p:nvSpPr>
            <p:spPr>
              <a:xfrm>
                <a:off x="1976436" y="2840036"/>
                <a:ext cx="463550" cy="298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= 6</a:t>
                </a:r>
              </a:p>
            </p:txBody>
          </p:sp>
        </p:grpSp>
      </p:grpSp>
      <p:grpSp>
        <p:nvGrpSpPr>
          <p:cNvPr id="728" name="Shape 728"/>
          <p:cNvGrpSpPr/>
          <p:nvPr/>
        </p:nvGrpSpPr>
        <p:grpSpPr>
          <a:xfrm>
            <a:off x="4405312" y="4826000"/>
            <a:ext cx="1411287" cy="584200"/>
            <a:chOff x="4405312" y="4826000"/>
            <a:chExt cx="1411287" cy="584200"/>
          </a:xfrm>
        </p:grpSpPr>
        <p:sp>
          <p:nvSpPr>
            <p:cNvPr id="729" name="Shape 729"/>
            <p:cNvSpPr txBox="1"/>
            <p:nvPr/>
          </p:nvSpPr>
          <p:spPr>
            <a:xfrm>
              <a:off x="5597525" y="5111750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4405312" y="4826000"/>
              <a:ext cx="4794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MRS</a:t>
              </a:r>
            </a:p>
          </p:txBody>
        </p:sp>
        <p:sp>
          <p:nvSpPr>
            <p:cNvPr id="731" name="Shape 731"/>
            <p:cNvSpPr txBox="1"/>
            <p:nvPr/>
          </p:nvSpPr>
          <p:spPr>
            <a:xfrm>
              <a:off x="4875212" y="4826000"/>
              <a:ext cx="463550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= 1</a:t>
              </a:r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1009650" y="4706937"/>
            <a:ext cx="4468812" cy="1524000"/>
            <a:chOff x="1009650" y="4706937"/>
            <a:chExt cx="4468812" cy="1524000"/>
          </a:xfrm>
        </p:grpSpPr>
        <p:cxnSp>
          <p:nvCxnSpPr>
            <p:cNvPr id="733" name="Shape 733"/>
            <p:cNvCxnSpPr/>
            <p:nvPr/>
          </p:nvCxnSpPr>
          <p:spPr>
            <a:xfrm flipH="1">
              <a:off x="1231900" y="4824412"/>
              <a:ext cx="4095749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5327650" y="4832350"/>
              <a:ext cx="1587" cy="1068386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35" name="Shape 735"/>
            <p:cNvSpPr/>
            <p:nvPr/>
          </p:nvSpPr>
          <p:spPr>
            <a:xfrm>
              <a:off x="5267325" y="4764087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1009650" y="4706937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737" name="Shape 737"/>
            <p:cNvSpPr txBox="1"/>
            <p:nvPr/>
          </p:nvSpPr>
          <p:spPr>
            <a:xfrm>
              <a:off x="5259387" y="5932487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sp>
        <p:nvSpPr>
          <p:cNvPr id="738" name="Shape 738"/>
          <p:cNvSpPr/>
          <p:nvPr/>
        </p:nvSpPr>
        <p:spPr>
          <a:xfrm>
            <a:off x="5327650" y="4897437"/>
            <a:ext cx="614361" cy="20478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60325">
            <a:solidFill>
              <a:srgbClr val="AD0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890587" y="2065336"/>
            <a:ext cx="1866899" cy="4165600"/>
            <a:chOff x="890587" y="2065336"/>
            <a:chExt cx="1866899" cy="4165600"/>
          </a:xfrm>
        </p:grpSpPr>
        <p:cxnSp>
          <p:nvCxnSpPr>
            <p:cNvPr id="740" name="Shape 740"/>
            <p:cNvCxnSpPr/>
            <p:nvPr/>
          </p:nvCxnSpPr>
          <p:spPr>
            <a:xfrm flipH="1">
              <a:off x="1231900" y="2173286"/>
              <a:ext cx="1371599" cy="1587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741" name="Shape 741"/>
            <p:cNvCxnSpPr/>
            <p:nvPr/>
          </p:nvCxnSpPr>
          <p:spPr>
            <a:xfrm>
              <a:off x="2601911" y="2181225"/>
              <a:ext cx="3174" cy="3719511"/>
            </a:xfrm>
            <a:prstGeom prst="straightConnector1">
              <a:avLst/>
            </a:prstGeom>
            <a:noFill/>
            <a:ln cap="flat" cmpd="sng" w="2062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42" name="Shape 742"/>
            <p:cNvSpPr/>
            <p:nvPr/>
          </p:nvSpPr>
          <p:spPr>
            <a:xfrm>
              <a:off x="2544761" y="2112961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 txBox="1"/>
            <p:nvPr/>
          </p:nvSpPr>
          <p:spPr>
            <a:xfrm>
              <a:off x="890587" y="2065336"/>
              <a:ext cx="338136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2538411" y="5932487"/>
              <a:ext cx="2190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745" name="Shape 745"/>
          <p:cNvSpPr/>
          <p:nvPr/>
        </p:nvSpPr>
        <p:spPr>
          <a:xfrm>
            <a:off x="2603500" y="2246311"/>
            <a:ext cx="603249" cy="1520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19999" y="120000"/>
                </a:lnTo>
              </a:path>
            </a:pathLst>
          </a:custGeom>
          <a:noFill/>
          <a:ln cap="flat" cmpd="sng" w="60325">
            <a:solidFill>
              <a:srgbClr val="AD0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Extreme Examples of Indifference Curves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substitutes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complements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Extreme Examples of Indifference Curves </a:t>
            </a:r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Substitutes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goods with straight-line indifference curves are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substitutes.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marginal rate of substitution is a fixed number. 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457200" y="1158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Perfect Substitutes and Perfect Complements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F3F6F9"/>
          </a:solidFill>
          <a:ln cap="flat" cmpd="sng" w="2333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F2F4F8"/>
          </a:solidFill>
          <a:ln cap="flat" cmpd="sng" w="212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Shape 765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F0F2F5"/>
          </a:solidFill>
          <a:ln cap="flat" cmpd="sng" w="1698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EF1F4"/>
          </a:solidFill>
          <a:ln cap="flat" cmpd="sng" w="149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BEEF2"/>
          </a:solidFill>
          <a:ln cap="flat" cmpd="sng" w="1063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AECF1"/>
          </a:solidFill>
          <a:ln cap="flat" cmpd="sng" w="857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2149475" y="1922461"/>
            <a:ext cx="5184775" cy="4014786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2063750" y="1814511"/>
            <a:ext cx="5249861" cy="41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2063750" y="1814511"/>
            <a:ext cx="5249861" cy="410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6630986" y="5959475"/>
            <a:ext cx="685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Dimes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1825625" y="59674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1155700" y="1744661"/>
            <a:ext cx="8000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Nickels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470275" y="1239837"/>
            <a:ext cx="24257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Perfect Substitutes</a:t>
            </a:r>
          </a:p>
        </p:txBody>
      </p:sp>
      <p:grpSp>
        <p:nvGrpSpPr>
          <p:cNvPr id="780" name="Shape 780"/>
          <p:cNvGrpSpPr/>
          <p:nvPr/>
        </p:nvGrpSpPr>
        <p:grpSpPr>
          <a:xfrm>
            <a:off x="2063750" y="4784725"/>
            <a:ext cx="1225548" cy="1131887"/>
            <a:chOff x="2063750" y="4784725"/>
            <a:chExt cx="1225548" cy="1131887"/>
          </a:xfrm>
        </p:grpSpPr>
        <p:cxnSp>
          <p:nvCxnSpPr>
            <p:cNvPr id="781" name="Shape 781"/>
            <p:cNvCxnSpPr/>
            <p:nvPr/>
          </p:nvCxnSpPr>
          <p:spPr>
            <a:xfrm>
              <a:off x="2063750" y="4784725"/>
              <a:ext cx="1041400" cy="1131887"/>
            </a:xfrm>
            <a:prstGeom prst="straightConnector1">
              <a:avLst/>
            </a:prstGeom>
            <a:noFill/>
            <a:ln cap="flat" cmpd="sng" w="6350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82" name="Shape 782"/>
            <p:cNvSpPr txBox="1"/>
            <p:nvPr/>
          </p:nvSpPr>
          <p:spPr>
            <a:xfrm>
              <a:off x="3141661" y="5561012"/>
              <a:ext cx="147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2063750" y="3673475"/>
            <a:ext cx="2279649" cy="2243136"/>
            <a:chOff x="2063750" y="3673475"/>
            <a:chExt cx="2279649" cy="2243136"/>
          </a:xfrm>
        </p:grpSpPr>
        <p:cxnSp>
          <p:nvCxnSpPr>
            <p:cNvPr id="784" name="Shape 784"/>
            <p:cNvCxnSpPr/>
            <p:nvPr/>
          </p:nvCxnSpPr>
          <p:spPr>
            <a:xfrm>
              <a:off x="2063750" y="3673475"/>
              <a:ext cx="2082800" cy="2243136"/>
            </a:xfrm>
            <a:prstGeom prst="straightConnector1">
              <a:avLst/>
            </a:prstGeom>
            <a:noFill/>
            <a:ln cap="flat" cmpd="sng" w="6350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4195762" y="5561012"/>
              <a:ext cx="147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063750" y="2562225"/>
            <a:ext cx="3325811" cy="3354387"/>
            <a:chOff x="2063750" y="2562225"/>
            <a:chExt cx="3325811" cy="3354387"/>
          </a:xfrm>
        </p:grpSpPr>
        <p:cxnSp>
          <p:nvCxnSpPr>
            <p:cNvPr id="787" name="Shape 787"/>
            <p:cNvCxnSpPr/>
            <p:nvPr/>
          </p:nvCxnSpPr>
          <p:spPr>
            <a:xfrm>
              <a:off x="2063750" y="2562225"/>
              <a:ext cx="3124199" cy="3354387"/>
            </a:xfrm>
            <a:prstGeom prst="straightConnector1">
              <a:avLst/>
            </a:prstGeom>
            <a:noFill/>
            <a:ln cap="flat" cmpd="sng" w="6350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788" name="Shape 788"/>
            <p:cNvSpPr txBox="1"/>
            <p:nvPr/>
          </p:nvSpPr>
          <p:spPr>
            <a:xfrm>
              <a:off x="5241925" y="5561012"/>
              <a:ext cx="147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825625" y="2451100"/>
            <a:ext cx="3444875" cy="3790949"/>
            <a:chOff x="1825625" y="2451100"/>
            <a:chExt cx="3444875" cy="3790949"/>
          </a:xfrm>
        </p:grpSpPr>
        <p:grpSp>
          <p:nvGrpSpPr>
            <p:cNvPr id="790" name="Shape 790"/>
            <p:cNvGrpSpPr/>
            <p:nvPr/>
          </p:nvGrpSpPr>
          <p:grpSpPr>
            <a:xfrm>
              <a:off x="5124450" y="5830887"/>
              <a:ext cx="146050" cy="411161"/>
              <a:chOff x="5124450" y="5830887"/>
              <a:chExt cx="146050" cy="411161"/>
            </a:xfrm>
          </p:grpSpPr>
          <p:sp>
            <p:nvSpPr>
              <p:cNvPr id="791" name="Shape 791"/>
              <p:cNvSpPr/>
              <p:nvPr/>
            </p:nvSpPr>
            <p:spPr>
              <a:xfrm>
                <a:off x="5124450" y="5830887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Shape 792"/>
              <p:cNvSpPr txBox="1"/>
              <p:nvPr/>
            </p:nvSpPr>
            <p:spPr>
              <a:xfrm>
                <a:off x="5133975" y="596741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793" name="Shape 793"/>
            <p:cNvGrpSpPr/>
            <p:nvPr/>
          </p:nvGrpSpPr>
          <p:grpSpPr>
            <a:xfrm>
              <a:off x="1825625" y="2451100"/>
              <a:ext cx="320675" cy="274636"/>
              <a:chOff x="1825625" y="2451100"/>
              <a:chExt cx="320675" cy="274636"/>
            </a:xfrm>
          </p:grpSpPr>
          <p:sp>
            <p:nvSpPr>
              <p:cNvPr id="794" name="Shape 794"/>
              <p:cNvSpPr/>
              <p:nvPr/>
            </p:nvSpPr>
            <p:spPr>
              <a:xfrm>
                <a:off x="2000250" y="2498725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Shape 795"/>
              <p:cNvSpPr txBox="1"/>
              <p:nvPr/>
            </p:nvSpPr>
            <p:spPr>
              <a:xfrm>
                <a:off x="1825625" y="2451100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</a:p>
            </p:txBody>
          </p:sp>
        </p:grpSp>
      </p:grpSp>
      <p:grpSp>
        <p:nvGrpSpPr>
          <p:cNvPr id="796" name="Shape 796"/>
          <p:cNvGrpSpPr/>
          <p:nvPr/>
        </p:nvGrpSpPr>
        <p:grpSpPr>
          <a:xfrm>
            <a:off x="1825625" y="3560762"/>
            <a:ext cx="2403475" cy="2681286"/>
            <a:chOff x="1825625" y="3560762"/>
            <a:chExt cx="2403475" cy="2681286"/>
          </a:xfrm>
        </p:grpSpPr>
        <p:grpSp>
          <p:nvGrpSpPr>
            <p:cNvPr id="797" name="Shape 797"/>
            <p:cNvGrpSpPr/>
            <p:nvPr/>
          </p:nvGrpSpPr>
          <p:grpSpPr>
            <a:xfrm>
              <a:off x="4083050" y="5830887"/>
              <a:ext cx="146050" cy="411161"/>
              <a:chOff x="4083050" y="5830887"/>
              <a:chExt cx="146050" cy="411161"/>
            </a:xfrm>
          </p:grpSpPr>
          <p:sp>
            <p:nvSpPr>
              <p:cNvPr id="798" name="Shape 798"/>
              <p:cNvSpPr/>
              <p:nvPr/>
            </p:nvSpPr>
            <p:spPr>
              <a:xfrm>
                <a:off x="4083050" y="5830887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Shape 799"/>
              <p:cNvSpPr txBox="1"/>
              <p:nvPr/>
            </p:nvSpPr>
            <p:spPr>
              <a:xfrm>
                <a:off x="4087812" y="596741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800" name="Shape 800"/>
            <p:cNvGrpSpPr/>
            <p:nvPr/>
          </p:nvGrpSpPr>
          <p:grpSpPr>
            <a:xfrm>
              <a:off x="1825625" y="3560762"/>
              <a:ext cx="320675" cy="274636"/>
              <a:chOff x="1825625" y="3560762"/>
              <a:chExt cx="320675" cy="274636"/>
            </a:xfrm>
          </p:grpSpPr>
          <p:sp>
            <p:nvSpPr>
              <p:cNvPr id="801" name="Shape 801"/>
              <p:cNvSpPr/>
              <p:nvPr/>
            </p:nvSpPr>
            <p:spPr>
              <a:xfrm>
                <a:off x="2000250" y="3609975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Shape 802"/>
              <p:cNvSpPr txBox="1"/>
              <p:nvPr/>
            </p:nvSpPr>
            <p:spPr>
              <a:xfrm>
                <a:off x="1825625" y="356076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</p:grpSp>
      <p:grpSp>
        <p:nvGrpSpPr>
          <p:cNvPr id="803" name="Shape 803"/>
          <p:cNvGrpSpPr/>
          <p:nvPr/>
        </p:nvGrpSpPr>
        <p:grpSpPr>
          <a:xfrm>
            <a:off x="1825625" y="4664075"/>
            <a:ext cx="1362075" cy="1577974"/>
            <a:chOff x="1825625" y="4664075"/>
            <a:chExt cx="1362075" cy="1577974"/>
          </a:xfrm>
        </p:grpSpPr>
        <p:grpSp>
          <p:nvGrpSpPr>
            <p:cNvPr id="804" name="Shape 804"/>
            <p:cNvGrpSpPr/>
            <p:nvPr/>
          </p:nvGrpSpPr>
          <p:grpSpPr>
            <a:xfrm>
              <a:off x="3041650" y="5830887"/>
              <a:ext cx="146050" cy="411161"/>
              <a:chOff x="3041650" y="5830887"/>
              <a:chExt cx="146050" cy="411161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3041650" y="5830887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Shape 806"/>
              <p:cNvSpPr txBox="1"/>
              <p:nvPr/>
            </p:nvSpPr>
            <p:spPr>
              <a:xfrm>
                <a:off x="3041650" y="596741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807" name="Shape 807"/>
            <p:cNvGrpSpPr/>
            <p:nvPr/>
          </p:nvGrpSpPr>
          <p:grpSpPr>
            <a:xfrm>
              <a:off x="1825625" y="4664075"/>
              <a:ext cx="320675" cy="274636"/>
              <a:chOff x="1825625" y="4664075"/>
              <a:chExt cx="320675" cy="274636"/>
            </a:xfrm>
          </p:grpSpPr>
          <p:sp>
            <p:nvSpPr>
              <p:cNvPr id="808" name="Shape 808"/>
              <p:cNvSpPr/>
              <p:nvPr/>
            </p:nvSpPr>
            <p:spPr>
              <a:xfrm>
                <a:off x="2000250" y="4719637"/>
                <a:ext cx="146050" cy="1492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Shape 809"/>
              <p:cNvSpPr txBox="1"/>
              <p:nvPr/>
            </p:nvSpPr>
            <p:spPr>
              <a:xfrm>
                <a:off x="1825625" y="4664075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Extreme Examples of Indifference Curves 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Complements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goods with right-angle indifference curves are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complements.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these goods are always used together, extra units of one good, outside the desired consumption ratio, add no additional satisfaction.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457200" y="1158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Perfect Substitutes and Perfect Complements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F3F6F9"/>
          </a:solidFill>
          <a:ln cap="flat" cmpd="sng" w="2333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F2F4F8"/>
          </a:solidFill>
          <a:ln cap="flat" cmpd="sng" w="212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F0F2F5"/>
          </a:solidFill>
          <a:ln cap="flat" cmpd="sng" w="1698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EF1F4"/>
          </a:solidFill>
          <a:ln cap="flat" cmpd="sng" w="149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BEEF2"/>
          </a:solidFill>
          <a:ln cap="flat" cmpd="sng" w="1063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AECF1"/>
          </a:solidFill>
          <a:ln cap="flat" cmpd="sng" w="857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2270125" y="1922461"/>
            <a:ext cx="5184775" cy="4014786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2141536" y="1814511"/>
            <a:ext cx="5249861" cy="410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2141536" y="1814511"/>
            <a:ext cx="5249861" cy="410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6100762" y="5959475"/>
            <a:ext cx="13334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Shoes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1943100" y="5967412"/>
            <a:ext cx="1270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1651000" y="1744661"/>
            <a:ext cx="4190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1387475" y="2030411"/>
            <a:ext cx="6857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3452812" y="1239837"/>
            <a:ext cx="27051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Perfect Complements</a:t>
            </a:r>
          </a:p>
        </p:txBody>
      </p:sp>
      <p:grpSp>
        <p:nvGrpSpPr>
          <p:cNvPr id="839" name="Shape 839"/>
          <p:cNvGrpSpPr/>
          <p:nvPr/>
        </p:nvGrpSpPr>
        <p:grpSpPr>
          <a:xfrm>
            <a:off x="3481387" y="2392361"/>
            <a:ext cx="3614736" cy="2339975"/>
            <a:chOff x="3481387" y="2392361"/>
            <a:chExt cx="3614736" cy="2339975"/>
          </a:xfrm>
        </p:grpSpPr>
        <p:sp>
          <p:nvSpPr>
            <p:cNvPr id="840" name="Shape 840"/>
            <p:cNvSpPr/>
            <p:nvPr/>
          </p:nvSpPr>
          <p:spPr>
            <a:xfrm>
              <a:off x="3481387" y="2392361"/>
              <a:ext cx="3378200" cy="21780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635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6948486" y="4457700"/>
              <a:ext cx="147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4140200" y="2392361"/>
            <a:ext cx="2955923" cy="1657350"/>
            <a:chOff x="4140200" y="2392361"/>
            <a:chExt cx="2955923" cy="1657350"/>
          </a:xfrm>
        </p:grpSpPr>
        <p:sp>
          <p:nvSpPr>
            <p:cNvPr id="843" name="Shape 843"/>
            <p:cNvSpPr/>
            <p:nvPr/>
          </p:nvSpPr>
          <p:spPr>
            <a:xfrm>
              <a:off x="4140200" y="2392361"/>
              <a:ext cx="2719386" cy="15160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</a:path>
              </a:pathLst>
            </a:custGeom>
            <a:noFill/>
            <a:ln cap="flat" cmpd="sng" w="635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 txBox="1"/>
            <p:nvPr/>
          </p:nvSpPr>
          <p:spPr>
            <a:xfrm>
              <a:off x="6948486" y="3775075"/>
              <a:ext cx="1476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943100" y="3916362"/>
            <a:ext cx="2149475" cy="2325686"/>
            <a:chOff x="1943100" y="3916362"/>
            <a:chExt cx="2149475" cy="2325686"/>
          </a:xfrm>
        </p:grpSpPr>
        <p:grpSp>
          <p:nvGrpSpPr>
            <p:cNvPr id="846" name="Shape 846"/>
            <p:cNvGrpSpPr/>
            <p:nvPr/>
          </p:nvGrpSpPr>
          <p:grpSpPr>
            <a:xfrm>
              <a:off x="3940175" y="4506912"/>
              <a:ext cx="152400" cy="1735136"/>
              <a:chOff x="3940175" y="4506912"/>
              <a:chExt cx="152400" cy="1735136"/>
            </a:xfrm>
          </p:grpSpPr>
          <p:cxnSp>
            <p:nvCxnSpPr>
              <p:cNvPr id="847" name="Shape 847"/>
              <p:cNvCxnSpPr/>
              <p:nvPr/>
            </p:nvCxnSpPr>
            <p:spPr>
              <a:xfrm>
                <a:off x="4011612" y="4570412"/>
                <a:ext cx="1587" cy="1346199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848" name="Shape 848"/>
              <p:cNvSpPr/>
              <p:nvPr/>
            </p:nvSpPr>
            <p:spPr>
              <a:xfrm>
                <a:off x="3940175" y="4506912"/>
                <a:ext cx="149225" cy="1460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Shape 849"/>
              <p:cNvSpPr txBox="1"/>
              <p:nvPr/>
            </p:nvSpPr>
            <p:spPr>
              <a:xfrm>
                <a:off x="3965575" y="596741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</p:grpSp>
        <p:grpSp>
          <p:nvGrpSpPr>
            <p:cNvPr id="850" name="Shape 850"/>
            <p:cNvGrpSpPr/>
            <p:nvPr/>
          </p:nvGrpSpPr>
          <p:grpSpPr>
            <a:xfrm>
              <a:off x="1943100" y="3916362"/>
              <a:ext cx="1614487" cy="274636"/>
              <a:chOff x="1943100" y="3916362"/>
              <a:chExt cx="1614487" cy="274636"/>
            </a:xfrm>
          </p:grpSpPr>
          <p:cxnSp>
            <p:nvCxnSpPr>
              <p:cNvPr id="851" name="Shape 851"/>
              <p:cNvCxnSpPr/>
              <p:nvPr/>
            </p:nvCxnSpPr>
            <p:spPr>
              <a:xfrm>
                <a:off x="2141536" y="4037012"/>
                <a:ext cx="1339850" cy="1587"/>
              </a:xfrm>
              <a:prstGeom prst="straightConnector1">
                <a:avLst/>
              </a:prstGeom>
              <a:noFill/>
              <a:ln cap="flat" cmpd="sng" w="20625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852" name="Shape 852"/>
              <p:cNvSpPr/>
              <p:nvPr/>
            </p:nvSpPr>
            <p:spPr>
              <a:xfrm>
                <a:off x="3408362" y="3971925"/>
                <a:ext cx="149225" cy="1460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Shape 853"/>
              <p:cNvSpPr txBox="1"/>
              <p:nvPr/>
            </p:nvSpPr>
            <p:spPr>
              <a:xfrm>
                <a:off x="1943100" y="3916362"/>
                <a:ext cx="127000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</p:grpSp>
      </p:grpSp>
      <p:grpSp>
        <p:nvGrpSpPr>
          <p:cNvPr id="854" name="Shape 854"/>
          <p:cNvGrpSpPr/>
          <p:nvPr/>
        </p:nvGrpSpPr>
        <p:grpSpPr>
          <a:xfrm>
            <a:off x="1943100" y="4451350"/>
            <a:ext cx="1614487" cy="1790699"/>
            <a:chOff x="1943100" y="4451350"/>
            <a:chExt cx="1614487" cy="1790699"/>
          </a:xfrm>
        </p:grpSpPr>
        <p:sp>
          <p:nvSpPr>
            <p:cNvPr id="855" name="Shape 855"/>
            <p:cNvSpPr/>
            <p:nvPr/>
          </p:nvSpPr>
          <p:spPr>
            <a:xfrm>
              <a:off x="2141536" y="4570412"/>
              <a:ext cx="1339850" cy="13461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3408362" y="4506912"/>
              <a:ext cx="149225" cy="1460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 txBox="1"/>
            <p:nvPr/>
          </p:nvSpPr>
          <p:spPr>
            <a:xfrm>
              <a:off x="3413125" y="5967412"/>
              <a:ext cx="127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858" name="Shape 858"/>
            <p:cNvSpPr txBox="1"/>
            <p:nvPr/>
          </p:nvSpPr>
          <p:spPr>
            <a:xfrm>
              <a:off x="1943100" y="4451350"/>
              <a:ext cx="1270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81000" y="733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CONSTRAINT: WHAT THE CONSUMER CAN AFFORD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74662" y="1957386"/>
            <a:ext cx="8080374" cy="3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32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constraint</a:t>
            </a:r>
            <a:r>
              <a:rPr b="0" i="1" lang="en-US" sz="3200" u="none" cap="none" strike="noStrike">
                <a:solidFill>
                  <a:srgbClr val="25A9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depicts the limit on the consumption “bundles” that a consumer can afford.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consume less than they desire because their spending is constrained, or limited, by their income.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381000" y="733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WHAT THE CONSUMER CHOOSES</a:t>
            </a: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457200" y="2120900"/>
            <a:ext cx="8229600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want to get the combination of goods on the highest possible indifference curve.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consumer must also end up on or below his budget constraint.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Consumer’s Optimal Choices</a:t>
            </a: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the indifference curve and the budget constraint determines the consumer’s optimal choice.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optimum occurs at the point where the highest indifference curve and the budget constraint are tangent.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Consumer’s Optimal Choice</a:t>
            </a:r>
          </a:p>
        </p:txBody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 chooses consumption of the two goods so that the marginal rate of substitution equals the relative price.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consumer’s optimum, the consumer’s valuation of the two goods equals the market’s valuation.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457200" y="904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The Consumer’s Optimum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F3F6F9"/>
          </a:solidFill>
          <a:ln cap="flat" cmpd="sng" w="2603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F2F4F8"/>
          </a:solidFill>
          <a:ln cap="flat" cmpd="sng" w="2365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F1F4F7"/>
          </a:solidFill>
          <a:ln cap="flat" cmpd="sng" w="2127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F0F2F5"/>
          </a:solidFill>
          <a:ln cap="flat" cmpd="sng" w="1889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EF1F4"/>
          </a:solidFill>
          <a:ln cap="flat" cmpd="sng" w="1651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DEFF3"/>
          </a:solidFill>
          <a:ln cap="flat" cmpd="sng" w="1412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BEEF2"/>
          </a:solidFill>
          <a:ln cap="flat" cmpd="sng" w="1190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AECF1"/>
          </a:solidFill>
          <a:ln cap="flat" cmpd="sng" w="952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9EBF0"/>
          </a:solidFill>
          <a:ln cap="flat" cmpd="sng" w="714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1631950" y="1454150"/>
            <a:ext cx="6221411" cy="4430712"/>
          </a:xfrm>
          <a:prstGeom prst="rect">
            <a:avLst/>
          </a:prstGeom>
          <a:solidFill>
            <a:srgbClr val="E7EAEF"/>
          </a:solidFill>
          <a:ln cap="flat" cmpd="sng" w="476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1679575" y="1454150"/>
            <a:ext cx="6173787" cy="4430712"/>
          </a:xfrm>
          <a:prstGeom prst="rect">
            <a:avLst/>
          </a:prstGeom>
          <a:solidFill>
            <a:srgbClr val="E6E9EF"/>
          </a:solidFill>
          <a:ln cap="flat" cmpd="sng" w="2380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1466850" y="1263650"/>
            <a:ext cx="6316662" cy="4549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1466850" y="1263650"/>
            <a:ext cx="6316662" cy="4549775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3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6797675" y="5838825"/>
            <a:ext cx="1028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6883400" y="6151562"/>
            <a:ext cx="944561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403225" y="1211262"/>
            <a:ext cx="1028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442912" y="1524000"/>
            <a:ext cx="987425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1279525" y="5846762"/>
            <a:ext cx="1412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900" name="Shape 900"/>
          <p:cNvGrpSpPr/>
          <p:nvPr/>
        </p:nvGrpSpPr>
        <p:grpSpPr>
          <a:xfrm>
            <a:off x="1489075" y="1927225"/>
            <a:ext cx="2840036" cy="3886200"/>
            <a:chOff x="1489075" y="1927225"/>
            <a:chExt cx="2840036" cy="3886200"/>
          </a:xfrm>
        </p:grpSpPr>
        <p:cxnSp>
          <p:nvCxnSpPr>
            <p:cNvPr id="901" name="Shape 901"/>
            <p:cNvCxnSpPr/>
            <p:nvPr/>
          </p:nvCxnSpPr>
          <p:spPr>
            <a:xfrm>
              <a:off x="1489075" y="1927225"/>
              <a:ext cx="2840036" cy="3886200"/>
            </a:xfrm>
            <a:prstGeom prst="straightConnector1">
              <a:avLst/>
            </a:prstGeom>
            <a:noFill/>
            <a:ln cap="flat" cmpd="sng" w="71425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02" name="Shape 902"/>
            <p:cNvSpPr txBox="1"/>
            <p:nvPr/>
          </p:nvSpPr>
          <p:spPr>
            <a:xfrm>
              <a:off x="2054225" y="5384800"/>
              <a:ext cx="1974850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 constraint</a:t>
              </a:r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1749425" y="2070100"/>
            <a:ext cx="3081337" cy="3109912"/>
            <a:chOff x="1749425" y="2070100"/>
            <a:chExt cx="3081337" cy="3109912"/>
          </a:xfrm>
        </p:grpSpPr>
        <p:sp>
          <p:nvSpPr>
            <p:cNvPr id="904" name="Shape 904"/>
            <p:cNvSpPr/>
            <p:nvPr/>
          </p:nvSpPr>
          <p:spPr>
            <a:xfrm>
              <a:off x="1749425" y="2070100"/>
              <a:ext cx="2768599" cy="2962275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53333" y="115200"/>
                    <a:pt x="1025" y="63360"/>
                    <a:pt x="0" y="0"/>
                  </a:cubicBezTo>
                </a:path>
              </a:pathLst>
            </a:custGeom>
            <a:noFill/>
            <a:ln cap="flat" cmpd="sng" w="714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4668837" y="4875212"/>
              <a:ext cx="161925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906" name="Shape 906"/>
          <p:cNvGrpSpPr/>
          <p:nvPr/>
        </p:nvGrpSpPr>
        <p:grpSpPr>
          <a:xfrm>
            <a:off x="2200275" y="1841500"/>
            <a:ext cx="2982912" cy="3057524"/>
            <a:chOff x="2200275" y="1809750"/>
            <a:chExt cx="2982912" cy="3057524"/>
          </a:xfrm>
        </p:grpSpPr>
        <p:sp>
          <p:nvSpPr>
            <p:cNvPr id="907" name="Shape 907"/>
            <p:cNvSpPr/>
            <p:nvPr/>
          </p:nvSpPr>
          <p:spPr>
            <a:xfrm>
              <a:off x="2200275" y="1809750"/>
              <a:ext cx="2719386" cy="2819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1478" y="79663"/>
                    <a:pt x="11478" y="73613"/>
                    <a:pt x="0" y="0"/>
                  </a:cubicBezTo>
                </a:path>
              </a:pathLst>
            </a:custGeom>
            <a:noFill/>
            <a:ln cap="flat" cmpd="sng" w="71425">
              <a:solidFill>
                <a:srgbClr val="3F00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5021262" y="4562475"/>
              <a:ext cx="161925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2459036" y="1311275"/>
            <a:ext cx="3044825" cy="3101974"/>
            <a:chOff x="2459036" y="1311275"/>
            <a:chExt cx="3044825" cy="3101974"/>
          </a:xfrm>
        </p:grpSpPr>
        <p:sp>
          <p:nvSpPr>
            <p:cNvPr id="910" name="Shape 910"/>
            <p:cNvSpPr/>
            <p:nvPr/>
          </p:nvSpPr>
          <p:spPr>
            <a:xfrm>
              <a:off x="2459036" y="1311275"/>
              <a:ext cx="2768599" cy="2962275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54358" y="115200"/>
                    <a:pt x="1025" y="63360"/>
                    <a:pt x="0" y="0"/>
                  </a:cubicBezTo>
                </a:path>
              </a:pathLst>
            </a:custGeom>
            <a:noFill/>
            <a:ln cap="flat" cmpd="sng" w="714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5341937" y="4108450"/>
              <a:ext cx="161925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912" name="Shape 912"/>
          <p:cNvGrpSpPr/>
          <p:nvPr/>
        </p:nvGrpSpPr>
        <p:grpSpPr>
          <a:xfrm>
            <a:off x="2554286" y="2551111"/>
            <a:ext cx="1749425" cy="977900"/>
            <a:chOff x="2554286" y="2551111"/>
            <a:chExt cx="1749425" cy="977900"/>
          </a:xfrm>
        </p:grpSpPr>
        <p:cxnSp>
          <p:nvCxnSpPr>
            <p:cNvPr id="913" name="Shape 913"/>
            <p:cNvCxnSpPr/>
            <p:nvPr/>
          </p:nvCxnSpPr>
          <p:spPr>
            <a:xfrm flipH="1">
              <a:off x="2719387" y="2851150"/>
              <a:ext cx="496886" cy="522286"/>
            </a:xfrm>
            <a:prstGeom prst="straightConnector1">
              <a:avLst/>
            </a:prstGeom>
            <a:noFill/>
            <a:ln cap="flat" cmpd="sng" w="238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14" name="Shape 914"/>
            <p:cNvSpPr txBox="1"/>
            <p:nvPr/>
          </p:nvSpPr>
          <p:spPr>
            <a:xfrm>
              <a:off x="3275011" y="2551111"/>
              <a:ext cx="1028700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2554286" y="3373437"/>
              <a:ext cx="155574" cy="1555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Shape 916"/>
          <p:cNvGrpSpPr/>
          <p:nvPr/>
        </p:nvGrpSpPr>
        <p:grpSpPr>
          <a:xfrm>
            <a:off x="3548062" y="3346450"/>
            <a:ext cx="346074" cy="376237"/>
            <a:chOff x="3548062" y="3346450"/>
            <a:chExt cx="346074" cy="376237"/>
          </a:xfrm>
        </p:grpSpPr>
        <p:sp>
          <p:nvSpPr>
            <p:cNvPr id="917" name="Shape 917"/>
            <p:cNvSpPr/>
            <p:nvPr/>
          </p:nvSpPr>
          <p:spPr>
            <a:xfrm>
              <a:off x="3548062" y="3567112"/>
              <a:ext cx="155574" cy="1555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3724275" y="3346450"/>
              <a:ext cx="169861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1720850" y="3136900"/>
            <a:ext cx="350836" cy="347661"/>
            <a:chOff x="1720850" y="3136900"/>
            <a:chExt cx="350836" cy="347661"/>
          </a:xfrm>
        </p:grpSpPr>
        <p:sp>
          <p:nvSpPr>
            <p:cNvPr id="920" name="Shape 920"/>
            <p:cNvSpPr/>
            <p:nvPr/>
          </p:nvSpPr>
          <p:spPr>
            <a:xfrm>
              <a:off x="1916111" y="3136900"/>
              <a:ext cx="155574" cy="1555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 txBox="1"/>
            <p:nvPr/>
          </p:nvSpPr>
          <p:spPr>
            <a:xfrm>
              <a:off x="1720850" y="3179761"/>
              <a:ext cx="169861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sp>
        <p:nvSpPr>
          <p:cNvPr id="922" name="Shape 922"/>
          <p:cNvSpPr txBox="1"/>
          <p:nvPr/>
        </p:nvSpPr>
        <p:spPr>
          <a:xfrm>
            <a:off x="4165600" y="1422400"/>
            <a:ext cx="3468687" cy="119062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consumer would prefer to be on indifference curve I</a:t>
            </a:r>
            <a:r>
              <a:rPr b="0" baseline="-2500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but does not have enough income to reach that indifference curve.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5364162" y="3116261"/>
            <a:ext cx="3005136" cy="173989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consumer can afford most of the bundles on I</a:t>
            </a:r>
            <a:r>
              <a:rPr b="0" baseline="-2500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but why stay there when you can move out to a higher indifference curve, I</a:t>
            </a:r>
            <a:r>
              <a:rPr b="0" baseline="-2500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Changes in Income Affect the Consumer’s Choices</a:t>
            </a:r>
          </a:p>
        </p:txBody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increase in income shifts the budget constraint outward.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 is able to choose a better 	combination of goods on a higher 		indifference curve.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457200" y="841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 An Increase in Income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F3F6F9"/>
          </a:solidFill>
          <a:ln cap="flat" cmpd="sng" w="1793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F2F4F8"/>
          </a:solidFill>
          <a:ln cap="flat" cmpd="sng" w="16350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F1F4F7"/>
          </a:solidFill>
          <a:ln cap="flat" cmpd="sng" w="1476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F0F2F5"/>
          </a:solidFill>
          <a:ln cap="flat" cmpd="sng" w="1301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EF1F4"/>
          </a:solidFill>
          <a:ln cap="flat" cmpd="sng" w="1143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DEFF3"/>
          </a:solidFill>
          <a:ln cap="flat" cmpd="sng" w="984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Shape 941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BEEF2"/>
          </a:solidFill>
          <a:ln cap="flat" cmpd="sng" w="825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AECF1"/>
          </a:solidFill>
          <a:ln cap="flat" cmpd="sng" w="650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9EBF0"/>
          </a:solidFill>
          <a:ln cap="flat" cmpd="sng" w="492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/>
          <p:nvPr/>
        </p:nvSpPr>
        <p:spPr>
          <a:xfrm>
            <a:off x="2384425" y="1576387"/>
            <a:ext cx="5662612" cy="4111625"/>
          </a:xfrm>
          <a:prstGeom prst="rect">
            <a:avLst/>
          </a:prstGeom>
          <a:solidFill>
            <a:srgbClr val="E7EAEF"/>
          </a:solidFill>
          <a:ln cap="flat" cmpd="sng" w="333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 txBox="1"/>
          <p:nvPr/>
        </p:nvSpPr>
        <p:spPr>
          <a:xfrm>
            <a:off x="2433636" y="1576387"/>
            <a:ext cx="5613399" cy="4111625"/>
          </a:xfrm>
          <a:prstGeom prst="rect">
            <a:avLst/>
          </a:prstGeom>
          <a:solidFill>
            <a:srgbClr val="E6E9EF"/>
          </a:solidFill>
          <a:ln cap="flat" cmpd="sng" w="158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2286000" y="1428750"/>
            <a:ext cx="5695950" cy="4194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2254250" y="3378200"/>
            <a:ext cx="1717675" cy="2293937"/>
          </a:xfrm>
          <a:prstGeom prst="straightConnector1">
            <a:avLst/>
          </a:prstGeom>
          <a:noFill/>
          <a:ln cap="flat" cmpd="sng" w="4920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2293936" y="1974850"/>
            <a:ext cx="2660649" cy="3648074"/>
          </a:xfrm>
          <a:prstGeom prst="straightConnector1">
            <a:avLst/>
          </a:prstGeom>
          <a:noFill/>
          <a:ln cap="flat" cmpd="sng" w="49200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49" name="Shape 949"/>
          <p:cNvCxnSpPr/>
          <p:nvPr/>
        </p:nvCxnSpPr>
        <p:spPr>
          <a:xfrm flipH="1" rot="10800000">
            <a:off x="2155825" y="3427411"/>
            <a:ext cx="1587" cy="93503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950" name="Shape 950"/>
          <p:cNvCxnSpPr/>
          <p:nvPr/>
        </p:nvCxnSpPr>
        <p:spPr>
          <a:xfrm>
            <a:off x="2979736" y="5726112"/>
            <a:ext cx="307974" cy="3174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951" name="Shape 951"/>
          <p:cNvCxnSpPr/>
          <p:nvPr/>
        </p:nvCxnSpPr>
        <p:spPr>
          <a:xfrm flipH="1" rot="10800000">
            <a:off x="2384425" y="3017836"/>
            <a:ext cx="474661" cy="42703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952" name="Shape 952"/>
          <p:cNvSpPr txBox="1"/>
          <p:nvPr/>
        </p:nvSpPr>
        <p:spPr>
          <a:xfrm>
            <a:off x="7273925" y="5692775"/>
            <a:ext cx="792162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7334250" y="5911850"/>
            <a:ext cx="736599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1446212" y="1393825"/>
            <a:ext cx="792162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955" name="Shape 955"/>
          <p:cNvSpPr txBox="1"/>
          <p:nvPr/>
        </p:nvSpPr>
        <p:spPr>
          <a:xfrm>
            <a:off x="1479550" y="1614487"/>
            <a:ext cx="763586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2062161" y="5699125"/>
            <a:ext cx="176212" cy="236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957" name="Shape 957"/>
          <p:cNvGrpSpPr/>
          <p:nvPr/>
        </p:nvGrpSpPr>
        <p:grpSpPr>
          <a:xfrm>
            <a:off x="2466975" y="1692275"/>
            <a:ext cx="2009773" cy="376236"/>
            <a:chOff x="2466975" y="1692275"/>
            <a:chExt cx="2009773" cy="376236"/>
          </a:xfrm>
        </p:grpSpPr>
        <p:cxnSp>
          <p:nvCxnSpPr>
            <p:cNvPr id="958" name="Shape 958"/>
            <p:cNvCxnSpPr/>
            <p:nvPr/>
          </p:nvCxnSpPr>
          <p:spPr>
            <a:xfrm flipH="1">
              <a:off x="2466975" y="1806575"/>
              <a:ext cx="212724" cy="26193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59" name="Shape 959"/>
            <p:cNvSpPr txBox="1"/>
            <p:nvPr/>
          </p:nvSpPr>
          <p:spPr>
            <a:xfrm>
              <a:off x="2713036" y="1692275"/>
              <a:ext cx="1763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 constraint</a:t>
              </a:r>
            </a:p>
          </p:txBody>
        </p:sp>
      </p:grpSp>
      <p:grpSp>
        <p:nvGrpSpPr>
          <p:cNvPr id="960" name="Shape 960"/>
          <p:cNvGrpSpPr/>
          <p:nvPr/>
        </p:nvGrpSpPr>
        <p:grpSpPr>
          <a:xfrm>
            <a:off x="2503486" y="2887661"/>
            <a:ext cx="1925637" cy="2540000"/>
            <a:chOff x="2503486" y="2887661"/>
            <a:chExt cx="1925637" cy="2540000"/>
          </a:xfrm>
        </p:grpSpPr>
        <p:sp>
          <p:nvSpPr>
            <p:cNvPr id="961" name="Shape 961"/>
            <p:cNvSpPr/>
            <p:nvPr/>
          </p:nvSpPr>
          <p:spPr>
            <a:xfrm>
              <a:off x="2503486" y="2887661"/>
              <a:ext cx="1782762" cy="23907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821"/>
                    <a:pt x="0" y="821"/>
                    <a:pt x="0" y="1643"/>
                  </a:cubicBezTo>
                  <a:cubicBezTo>
                    <a:pt x="22018" y="72328"/>
                    <a:pt x="25321" y="77260"/>
                    <a:pt x="120000" y="119999"/>
                  </a:cubicBezTo>
                </a:path>
              </a:pathLst>
            </a:custGeom>
            <a:noFill/>
            <a:ln cap="flat" cmpd="sng" w="492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 txBox="1"/>
            <p:nvPr/>
          </p:nvSpPr>
          <p:spPr>
            <a:xfrm>
              <a:off x="4316412" y="5214937"/>
              <a:ext cx="112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830511" y="2101850"/>
            <a:ext cx="2114550" cy="2281237"/>
            <a:chOff x="2830511" y="2101850"/>
            <a:chExt cx="2114550" cy="2281237"/>
          </a:xfrm>
        </p:grpSpPr>
        <p:sp>
          <p:nvSpPr>
            <p:cNvPr id="964" name="Shape 964"/>
            <p:cNvSpPr/>
            <p:nvPr/>
          </p:nvSpPr>
          <p:spPr>
            <a:xfrm>
              <a:off x="2830511" y="2101850"/>
              <a:ext cx="1963736" cy="214471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73282"/>
                    <a:pt x="24000" y="76030"/>
                    <a:pt x="120000" y="120000"/>
                  </a:cubicBezTo>
                </a:path>
              </a:pathLst>
            </a:custGeom>
            <a:noFill/>
            <a:ln cap="flat" cmpd="sng" w="4920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 txBox="1"/>
            <p:nvPr/>
          </p:nvSpPr>
          <p:spPr>
            <a:xfrm>
              <a:off x="4832350" y="4170362"/>
              <a:ext cx="112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966" name="Shape 966"/>
          <p:cNvGrpSpPr/>
          <p:nvPr/>
        </p:nvGrpSpPr>
        <p:grpSpPr>
          <a:xfrm>
            <a:off x="2516186" y="5803900"/>
            <a:ext cx="2895600" cy="450849"/>
            <a:chOff x="2516186" y="5803900"/>
            <a:chExt cx="2895600" cy="450849"/>
          </a:xfrm>
        </p:grpSpPr>
        <p:cxnSp>
          <p:nvCxnSpPr>
            <p:cNvPr id="967" name="Shape 967"/>
            <p:cNvCxnSpPr/>
            <p:nvPr/>
          </p:nvCxnSpPr>
          <p:spPr>
            <a:xfrm>
              <a:off x="3055936" y="5803900"/>
              <a:ext cx="98425" cy="2936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68" name="Shape 968"/>
            <p:cNvSpPr txBox="1"/>
            <p:nvPr/>
          </p:nvSpPr>
          <p:spPr>
            <a:xfrm>
              <a:off x="2516186" y="5967412"/>
              <a:ext cx="2895600" cy="277811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FEFDF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2546350" y="6018212"/>
              <a:ext cx="2859086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raising pizza consumption . . .</a:t>
              </a:r>
            </a:p>
          </p:txBody>
        </p:sp>
      </p:grpSp>
      <p:grpSp>
        <p:nvGrpSpPr>
          <p:cNvPr id="970" name="Shape 970"/>
          <p:cNvGrpSpPr/>
          <p:nvPr/>
        </p:nvGrpSpPr>
        <p:grpSpPr>
          <a:xfrm>
            <a:off x="879475" y="3543300"/>
            <a:ext cx="1243011" cy="704849"/>
            <a:chOff x="879475" y="3543300"/>
            <a:chExt cx="1243011" cy="704849"/>
          </a:xfrm>
        </p:grpSpPr>
        <p:cxnSp>
          <p:nvCxnSpPr>
            <p:cNvPr id="971" name="Shape 971"/>
            <p:cNvCxnSpPr/>
            <p:nvPr/>
          </p:nvCxnSpPr>
          <p:spPr>
            <a:xfrm flipH="1">
              <a:off x="1533524" y="3886200"/>
              <a:ext cx="588962" cy="158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72" name="Shape 972"/>
            <p:cNvSpPr txBox="1"/>
            <p:nvPr/>
          </p:nvSpPr>
          <p:spPr>
            <a:xfrm>
              <a:off x="879475" y="3543300"/>
              <a:ext cx="1144587" cy="703262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FEFDF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896937" y="3571875"/>
              <a:ext cx="857250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. . . and</a:t>
              </a:r>
            </a:p>
          </p:txBody>
        </p:sp>
        <p:sp>
          <p:nvSpPr>
            <p:cNvPr id="974" name="Shape 974"/>
            <p:cNvSpPr txBox="1"/>
            <p:nvPr/>
          </p:nvSpPr>
          <p:spPr>
            <a:xfrm>
              <a:off x="896937" y="3792537"/>
              <a:ext cx="506412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Pepsi</a:t>
              </a:r>
            </a:p>
          </p:txBody>
        </p:sp>
        <p:sp>
          <p:nvSpPr>
            <p:cNvPr id="975" name="Shape 975"/>
            <p:cNvSpPr txBox="1"/>
            <p:nvPr/>
          </p:nvSpPr>
          <p:spPr>
            <a:xfrm>
              <a:off x="896937" y="4011612"/>
              <a:ext cx="1116012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consumption.</a:t>
              </a:r>
            </a:p>
          </p:txBody>
        </p:sp>
      </p:grpSp>
      <p:grpSp>
        <p:nvGrpSpPr>
          <p:cNvPr id="976" name="Shape 976"/>
          <p:cNvGrpSpPr/>
          <p:nvPr/>
        </p:nvGrpSpPr>
        <p:grpSpPr>
          <a:xfrm>
            <a:off x="2343150" y="4722812"/>
            <a:ext cx="842961" cy="828674"/>
            <a:chOff x="2343150" y="4722812"/>
            <a:chExt cx="842961" cy="828674"/>
          </a:xfrm>
        </p:grpSpPr>
        <p:sp>
          <p:nvSpPr>
            <p:cNvPr id="977" name="Shape 977"/>
            <p:cNvSpPr txBox="1"/>
            <p:nvPr/>
          </p:nvSpPr>
          <p:spPr>
            <a:xfrm>
              <a:off x="2859086" y="5295900"/>
              <a:ext cx="327025" cy="2127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8" name="Shape 978"/>
            <p:cNvCxnSpPr/>
            <p:nvPr/>
          </p:nvCxnSpPr>
          <p:spPr>
            <a:xfrm flipH="1" rot="10800000">
              <a:off x="2827336" y="4722812"/>
              <a:ext cx="358775" cy="22860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79" name="Shape 979"/>
            <p:cNvSpPr txBox="1"/>
            <p:nvPr/>
          </p:nvSpPr>
          <p:spPr>
            <a:xfrm>
              <a:off x="2343150" y="4875212"/>
              <a:ext cx="484187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980" name="Shape 980"/>
            <p:cNvSpPr txBox="1"/>
            <p:nvPr/>
          </p:nvSpPr>
          <p:spPr>
            <a:xfrm>
              <a:off x="2343150" y="5094287"/>
              <a:ext cx="598487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</a:p>
          </p:txBody>
        </p:sp>
        <p:sp>
          <p:nvSpPr>
            <p:cNvPr id="981" name="Shape 981"/>
            <p:cNvSpPr txBox="1"/>
            <p:nvPr/>
          </p:nvSpPr>
          <p:spPr>
            <a:xfrm>
              <a:off x="2343150" y="5314950"/>
              <a:ext cx="835025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982" name="Shape 982"/>
          <p:cNvGrpSpPr/>
          <p:nvPr/>
        </p:nvGrpSpPr>
        <p:grpSpPr>
          <a:xfrm>
            <a:off x="2711450" y="2428875"/>
            <a:ext cx="4017961" cy="769936"/>
            <a:chOff x="2711450" y="2428875"/>
            <a:chExt cx="4017961" cy="769936"/>
          </a:xfrm>
        </p:grpSpPr>
        <p:cxnSp>
          <p:nvCxnSpPr>
            <p:cNvPr id="983" name="Shape 983"/>
            <p:cNvCxnSpPr/>
            <p:nvPr/>
          </p:nvCxnSpPr>
          <p:spPr>
            <a:xfrm flipH="1">
              <a:off x="2711450" y="2789236"/>
              <a:ext cx="1244599" cy="409575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984" name="Shape 984"/>
            <p:cNvSpPr txBox="1"/>
            <p:nvPr/>
          </p:nvSpPr>
          <p:spPr>
            <a:xfrm>
              <a:off x="3940175" y="2428875"/>
              <a:ext cx="2781300" cy="508000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FEFDF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 txBox="1"/>
            <p:nvPr/>
          </p:nvSpPr>
          <p:spPr>
            <a:xfrm>
              <a:off x="3981450" y="2451100"/>
              <a:ext cx="2747961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An increase in income shifts the</a:t>
              </a:r>
            </a:p>
          </p:txBody>
        </p:sp>
        <p:sp>
          <p:nvSpPr>
            <p:cNvPr id="986" name="Shape 986"/>
            <p:cNvSpPr txBox="1"/>
            <p:nvPr/>
          </p:nvSpPr>
          <p:spPr>
            <a:xfrm>
              <a:off x="3981450" y="2670175"/>
              <a:ext cx="2368550" cy="236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 constraint outward . . .</a:t>
              </a:r>
            </a:p>
          </p:txBody>
        </p:sp>
      </p:grpSp>
      <p:sp>
        <p:nvSpPr>
          <p:cNvPr id="987" name="Shape 987"/>
          <p:cNvSpPr/>
          <p:nvPr/>
        </p:nvSpPr>
        <p:spPr>
          <a:xfrm>
            <a:off x="2286000" y="1428750"/>
            <a:ext cx="5695950" cy="419417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58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Shape 988"/>
          <p:cNvGrpSpPr/>
          <p:nvPr/>
        </p:nvGrpSpPr>
        <p:grpSpPr>
          <a:xfrm>
            <a:off x="2303461" y="3929062"/>
            <a:ext cx="1433513" cy="1693861"/>
            <a:chOff x="2303461" y="3929062"/>
            <a:chExt cx="1433513" cy="1693861"/>
          </a:xfrm>
        </p:grpSpPr>
        <p:sp>
          <p:nvSpPr>
            <p:cNvPr id="989" name="Shape 989"/>
            <p:cNvSpPr/>
            <p:nvPr/>
          </p:nvSpPr>
          <p:spPr>
            <a:xfrm>
              <a:off x="2303461" y="4344987"/>
              <a:ext cx="687387" cy="12779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2941636" y="4279900"/>
              <a:ext cx="114300" cy="114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Shape 991"/>
            <p:cNvGrpSpPr/>
            <p:nvPr/>
          </p:nvGrpSpPr>
          <p:grpSpPr>
            <a:xfrm>
              <a:off x="3057525" y="3929062"/>
              <a:ext cx="679449" cy="458786"/>
              <a:chOff x="3019425" y="3935412"/>
              <a:chExt cx="679449" cy="458786"/>
            </a:xfrm>
          </p:grpSpPr>
          <p:sp>
            <p:nvSpPr>
              <p:cNvPr id="992" name="Shape 992"/>
              <p:cNvSpPr txBox="1"/>
              <p:nvPr/>
            </p:nvSpPr>
            <p:spPr>
              <a:xfrm>
                <a:off x="3235325" y="3935412"/>
                <a:ext cx="163511" cy="4587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Shape 993"/>
              <p:cNvSpPr txBox="1"/>
              <p:nvPr/>
            </p:nvSpPr>
            <p:spPr>
              <a:xfrm>
                <a:off x="3019425" y="3935412"/>
                <a:ext cx="512762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Initial</a:t>
                </a:r>
              </a:p>
            </p:txBody>
          </p:sp>
          <p:sp>
            <p:nvSpPr>
              <p:cNvPr id="994" name="Shape 994"/>
              <p:cNvSpPr txBox="1"/>
              <p:nvPr/>
            </p:nvSpPr>
            <p:spPr>
              <a:xfrm>
                <a:off x="3019425" y="4154487"/>
                <a:ext cx="679449" cy="212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optimum</a:t>
                </a:r>
              </a:p>
            </p:txBody>
          </p:sp>
        </p:grpSp>
      </p:grpSp>
      <p:grpSp>
        <p:nvGrpSpPr>
          <p:cNvPr id="995" name="Shape 995"/>
          <p:cNvGrpSpPr/>
          <p:nvPr/>
        </p:nvGrpSpPr>
        <p:grpSpPr>
          <a:xfrm>
            <a:off x="2303461" y="3127375"/>
            <a:ext cx="2179637" cy="2495549"/>
            <a:chOff x="2303461" y="3127375"/>
            <a:chExt cx="2179637" cy="2495549"/>
          </a:xfrm>
        </p:grpSpPr>
        <p:sp>
          <p:nvSpPr>
            <p:cNvPr id="996" name="Shape 996"/>
            <p:cNvSpPr txBox="1"/>
            <p:nvPr/>
          </p:nvSpPr>
          <p:spPr>
            <a:xfrm>
              <a:off x="3398837" y="3127375"/>
              <a:ext cx="108426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optimum</a:t>
              </a:r>
            </a:p>
          </p:txBody>
        </p:sp>
        <p:grpSp>
          <p:nvGrpSpPr>
            <p:cNvPr id="997" name="Shape 997"/>
            <p:cNvGrpSpPr/>
            <p:nvPr/>
          </p:nvGrpSpPr>
          <p:grpSpPr>
            <a:xfrm>
              <a:off x="2303461" y="3248025"/>
              <a:ext cx="1046163" cy="2374899"/>
              <a:chOff x="2303461" y="3248025"/>
              <a:chExt cx="1046163" cy="2374899"/>
            </a:xfrm>
          </p:grpSpPr>
          <p:sp>
            <p:nvSpPr>
              <p:cNvPr id="998" name="Shape 998"/>
              <p:cNvSpPr/>
              <p:nvPr/>
            </p:nvSpPr>
            <p:spPr>
              <a:xfrm>
                <a:off x="2303461" y="3313112"/>
                <a:ext cx="981074" cy="2309812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3235325" y="3248025"/>
                <a:ext cx="114300" cy="1143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Changes in Income Affect the Consumer’s Choices </a:t>
            </a:r>
          </a:p>
        </p:txBody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versus Inferior Goods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consumer buys more of a good when his or her income rises, the good is called a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good.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consumer buys less of a good when his or her income rises, the good is called an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inferior good.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type="title"/>
          </p:nvPr>
        </p:nvSpPr>
        <p:spPr>
          <a:xfrm>
            <a:off x="457200" y="777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 An Inferior Good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F3F6F9"/>
          </a:solidFill>
          <a:ln cap="flat" cmpd="sng" w="1825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Shape 1012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F2F4F8"/>
          </a:solidFill>
          <a:ln cap="flat" cmpd="sng" w="1666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F1F4F7"/>
          </a:solidFill>
          <a:ln cap="flat" cmpd="sng" w="14922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F0F2F5"/>
          </a:solidFill>
          <a:ln cap="flat" cmpd="sng" w="13335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EF1F4"/>
          </a:solidFill>
          <a:ln cap="flat" cmpd="sng" w="1158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Shape 1016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DEFF3"/>
          </a:solidFill>
          <a:ln cap="flat" cmpd="sng" w="100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BEEF2"/>
          </a:solidFill>
          <a:ln cap="flat" cmpd="sng" w="825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AECF1"/>
          </a:solidFill>
          <a:ln cap="flat" cmpd="sng" w="666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9EBF0"/>
          </a:solidFill>
          <a:ln cap="flat" cmpd="sng" w="492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7EAEF"/>
          </a:solidFill>
          <a:ln cap="flat" cmpd="sng" w="333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Shape 1021"/>
          <p:cNvSpPr txBox="1"/>
          <p:nvPr/>
        </p:nvSpPr>
        <p:spPr>
          <a:xfrm>
            <a:off x="2555875" y="1450975"/>
            <a:ext cx="5419724" cy="4216400"/>
          </a:xfrm>
          <a:prstGeom prst="rect">
            <a:avLst/>
          </a:prstGeom>
          <a:solidFill>
            <a:srgbClr val="E6E9EF"/>
          </a:solidFill>
          <a:ln cap="flat" cmpd="sng" w="158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 txBox="1"/>
          <p:nvPr/>
        </p:nvSpPr>
        <p:spPr>
          <a:xfrm>
            <a:off x="2439986" y="1333500"/>
            <a:ext cx="5484812" cy="42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/>
          <p:nvPr/>
        </p:nvSpPr>
        <p:spPr>
          <a:xfrm>
            <a:off x="2439986" y="1333500"/>
            <a:ext cx="5484812" cy="4251324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58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4" name="Shape 1024"/>
          <p:cNvCxnSpPr/>
          <p:nvPr/>
        </p:nvCxnSpPr>
        <p:spPr>
          <a:xfrm>
            <a:off x="2454275" y="3268661"/>
            <a:ext cx="1628775" cy="2319337"/>
          </a:xfrm>
          <a:prstGeom prst="straightConnector1">
            <a:avLst/>
          </a:prstGeom>
          <a:noFill/>
          <a:ln cap="flat" cmpd="sng" w="4920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25" name="Shape 1025"/>
          <p:cNvCxnSpPr/>
          <p:nvPr/>
        </p:nvCxnSpPr>
        <p:spPr>
          <a:xfrm>
            <a:off x="2443161" y="1744661"/>
            <a:ext cx="2666999" cy="3843336"/>
          </a:xfrm>
          <a:prstGeom prst="straightConnector1">
            <a:avLst/>
          </a:prstGeom>
          <a:noFill/>
          <a:ln cap="flat" cmpd="sng" w="49200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026" name="Shape 1026"/>
          <p:cNvCxnSpPr/>
          <p:nvPr/>
        </p:nvCxnSpPr>
        <p:spPr>
          <a:xfrm>
            <a:off x="2332036" y="3741737"/>
            <a:ext cx="1587" cy="331786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027" name="Shape 1027"/>
          <p:cNvCxnSpPr/>
          <p:nvPr/>
        </p:nvCxnSpPr>
        <p:spPr>
          <a:xfrm>
            <a:off x="2805111" y="5734050"/>
            <a:ext cx="1230312" cy="1587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028" name="Shape 1028"/>
          <p:cNvCxnSpPr/>
          <p:nvPr/>
        </p:nvCxnSpPr>
        <p:spPr>
          <a:xfrm flipH="1" rot="10800000">
            <a:off x="2473325" y="2695574"/>
            <a:ext cx="398461" cy="365125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029" name="Shape 1029"/>
          <p:cNvSpPr txBox="1"/>
          <p:nvPr/>
        </p:nvSpPr>
        <p:spPr>
          <a:xfrm>
            <a:off x="7189786" y="5648325"/>
            <a:ext cx="7175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7250111" y="5868987"/>
            <a:ext cx="66040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1573212" y="1330325"/>
            <a:ext cx="717550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032" name="Shape 1032"/>
          <p:cNvSpPr txBox="1"/>
          <p:nvPr/>
        </p:nvSpPr>
        <p:spPr>
          <a:xfrm>
            <a:off x="1604962" y="1550987"/>
            <a:ext cx="68897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2190750" y="5657850"/>
            <a:ext cx="98425" cy="212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034" name="Shape 1034"/>
          <p:cNvGrpSpPr/>
          <p:nvPr/>
        </p:nvGrpSpPr>
        <p:grpSpPr>
          <a:xfrm>
            <a:off x="2825750" y="4821237"/>
            <a:ext cx="768349" cy="730249"/>
            <a:chOff x="2825750" y="4821237"/>
            <a:chExt cx="768349" cy="730249"/>
          </a:xfrm>
        </p:grpSpPr>
        <p:cxnSp>
          <p:nvCxnSpPr>
            <p:cNvPr id="1035" name="Shape 1035"/>
            <p:cNvCxnSpPr/>
            <p:nvPr/>
          </p:nvCxnSpPr>
          <p:spPr>
            <a:xfrm flipH="1">
              <a:off x="3336924" y="4821237"/>
              <a:ext cx="149225" cy="16668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36" name="Shape 1036"/>
            <p:cNvSpPr txBox="1"/>
            <p:nvPr/>
          </p:nvSpPr>
          <p:spPr>
            <a:xfrm>
              <a:off x="2825750" y="4895850"/>
              <a:ext cx="41433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1037" name="Shape 1037"/>
            <p:cNvSpPr txBox="1"/>
            <p:nvPr/>
          </p:nvSpPr>
          <p:spPr>
            <a:xfrm>
              <a:off x="2825750" y="5118100"/>
              <a:ext cx="54133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</a:p>
          </p:txBody>
        </p:sp>
        <p:sp>
          <p:nvSpPr>
            <p:cNvPr id="1038" name="Shape 1038"/>
            <p:cNvSpPr txBox="1"/>
            <p:nvPr/>
          </p:nvSpPr>
          <p:spPr>
            <a:xfrm>
              <a:off x="2825750" y="5338762"/>
              <a:ext cx="768349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039" name="Shape 1039"/>
          <p:cNvGrpSpPr/>
          <p:nvPr/>
        </p:nvGrpSpPr>
        <p:grpSpPr>
          <a:xfrm>
            <a:off x="2655887" y="1627187"/>
            <a:ext cx="1958974" cy="304799"/>
            <a:chOff x="2655887" y="1627187"/>
            <a:chExt cx="1958974" cy="304799"/>
          </a:xfrm>
        </p:grpSpPr>
        <p:cxnSp>
          <p:nvCxnSpPr>
            <p:cNvPr id="1040" name="Shape 1040"/>
            <p:cNvCxnSpPr/>
            <p:nvPr/>
          </p:nvCxnSpPr>
          <p:spPr>
            <a:xfrm flipH="1">
              <a:off x="2655887" y="1716086"/>
              <a:ext cx="166686" cy="215899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41" name="Shape 1041"/>
            <p:cNvSpPr txBox="1"/>
            <p:nvPr/>
          </p:nvSpPr>
          <p:spPr>
            <a:xfrm>
              <a:off x="2851150" y="1627187"/>
              <a:ext cx="1763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 constraint</a:t>
              </a:r>
            </a:p>
          </p:txBody>
        </p:sp>
      </p:grpSp>
      <p:grpSp>
        <p:nvGrpSpPr>
          <p:cNvPr id="1042" name="Shape 1042"/>
          <p:cNvGrpSpPr/>
          <p:nvPr/>
        </p:nvGrpSpPr>
        <p:grpSpPr>
          <a:xfrm>
            <a:off x="2449511" y="2911475"/>
            <a:ext cx="2046287" cy="2506662"/>
            <a:chOff x="2449511" y="2911475"/>
            <a:chExt cx="2046287" cy="2506662"/>
          </a:xfrm>
        </p:grpSpPr>
        <p:sp>
          <p:nvSpPr>
            <p:cNvPr id="1043" name="Shape 1043"/>
            <p:cNvSpPr/>
            <p:nvPr/>
          </p:nvSpPr>
          <p:spPr>
            <a:xfrm>
              <a:off x="2449511" y="2911475"/>
              <a:ext cx="1944687" cy="2341562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27692" y="50212"/>
                    <a:pt x="17435" y="45957"/>
                    <a:pt x="0" y="0"/>
                  </a:cubicBezTo>
                </a:path>
              </a:pathLst>
            </a:custGeom>
            <a:noFill/>
            <a:ln cap="flat" cmpd="sng" w="4920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4383087" y="5205412"/>
              <a:ext cx="112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45" name="Shape 1045"/>
          <p:cNvGrpSpPr/>
          <p:nvPr/>
        </p:nvGrpSpPr>
        <p:grpSpPr>
          <a:xfrm>
            <a:off x="3354387" y="2147886"/>
            <a:ext cx="2459036" cy="3236913"/>
            <a:chOff x="3354387" y="2147886"/>
            <a:chExt cx="2459036" cy="3236913"/>
          </a:xfrm>
        </p:grpSpPr>
        <p:sp>
          <p:nvSpPr>
            <p:cNvPr id="1046" name="Shape 1046"/>
            <p:cNvSpPr/>
            <p:nvPr/>
          </p:nvSpPr>
          <p:spPr>
            <a:xfrm>
              <a:off x="3354387" y="2147886"/>
              <a:ext cx="2343150" cy="30892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4893" y="79354"/>
                    <a:pt x="39148" y="90322"/>
                    <a:pt x="115744" y="118709"/>
                  </a:cubicBezTo>
                  <a:cubicBezTo>
                    <a:pt x="117446" y="119354"/>
                    <a:pt x="118297" y="119354"/>
                    <a:pt x="120000" y="120000"/>
                  </a:cubicBezTo>
                </a:path>
              </a:pathLst>
            </a:custGeom>
            <a:noFill/>
            <a:ln cap="flat" cmpd="sng" w="4920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5700712" y="5172075"/>
              <a:ext cx="11271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2755900" y="2862261"/>
            <a:ext cx="4687887" cy="630238"/>
            <a:chOff x="2755900" y="2862261"/>
            <a:chExt cx="4687887" cy="630238"/>
          </a:xfrm>
        </p:grpSpPr>
        <p:cxnSp>
          <p:nvCxnSpPr>
            <p:cNvPr id="1049" name="Shape 1049"/>
            <p:cNvCxnSpPr/>
            <p:nvPr/>
          </p:nvCxnSpPr>
          <p:spPr>
            <a:xfrm>
              <a:off x="2755900" y="2862261"/>
              <a:ext cx="1479550" cy="249237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50" name="Shape 1050"/>
            <p:cNvSpPr txBox="1"/>
            <p:nvPr/>
          </p:nvSpPr>
          <p:spPr>
            <a:xfrm>
              <a:off x="4135437" y="2978150"/>
              <a:ext cx="3308349" cy="514350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 txBox="1"/>
            <p:nvPr/>
          </p:nvSpPr>
          <p:spPr>
            <a:xfrm>
              <a:off x="4181475" y="3030536"/>
              <a:ext cx="3192462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When an increase in income shifts the</a:t>
              </a:r>
            </a:p>
          </p:txBody>
        </p:sp>
        <p:sp>
          <p:nvSpPr>
            <p:cNvPr id="1052" name="Shape 1052"/>
            <p:cNvSpPr txBox="1"/>
            <p:nvPr/>
          </p:nvSpPr>
          <p:spPr>
            <a:xfrm>
              <a:off x="4181475" y="3251200"/>
              <a:ext cx="2333625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 constraint outward . . .</a:t>
              </a:r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793750" y="3160711"/>
            <a:ext cx="1463675" cy="1395411"/>
            <a:chOff x="793750" y="3160711"/>
            <a:chExt cx="1463675" cy="1395411"/>
          </a:xfrm>
        </p:grpSpPr>
        <p:cxnSp>
          <p:nvCxnSpPr>
            <p:cNvPr id="1054" name="Shape 1054"/>
            <p:cNvCxnSpPr/>
            <p:nvPr/>
          </p:nvCxnSpPr>
          <p:spPr>
            <a:xfrm rot="10800000">
              <a:off x="1790699" y="3692524"/>
              <a:ext cx="466725" cy="231775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55" name="Shape 1055"/>
            <p:cNvSpPr txBox="1"/>
            <p:nvPr/>
          </p:nvSpPr>
          <p:spPr>
            <a:xfrm>
              <a:off x="793750" y="3160711"/>
              <a:ext cx="1096961" cy="1395411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 txBox="1"/>
            <p:nvPr/>
          </p:nvSpPr>
          <p:spPr>
            <a:xfrm>
              <a:off x="815975" y="3206750"/>
              <a:ext cx="787400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. . . but </a:t>
              </a:r>
            </a:p>
          </p:txBody>
        </p:sp>
        <p:sp>
          <p:nvSpPr>
            <p:cNvPr id="1057" name="Shape 1057"/>
            <p:cNvSpPr txBox="1"/>
            <p:nvPr/>
          </p:nvSpPr>
          <p:spPr>
            <a:xfrm>
              <a:off x="815975" y="3427412"/>
              <a:ext cx="444500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Pepsi</a:t>
              </a:r>
            </a:p>
          </p:txBody>
        </p:sp>
        <p:sp>
          <p:nvSpPr>
            <p:cNvPr id="1058" name="Shape 1058"/>
            <p:cNvSpPr txBox="1"/>
            <p:nvPr/>
          </p:nvSpPr>
          <p:spPr>
            <a:xfrm>
              <a:off x="815975" y="3648075"/>
              <a:ext cx="1004887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815975" y="3868737"/>
              <a:ext cx="985836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falls, making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815975" y="4090987"/>
              <a:ext cx="69056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Pepsi an</a:t>
              </a:r>
            </a:p>
          </p:txBody>
        </p:sp>
        <p:sp>
          <p:nvSpPr>
            <p:cNvPr id="1061" name="Shape 1061"/>
            <p:cNvSpPr txBox="1"/>
            <p:nvPr/>
          </p:nvSpPr>
          <p:spPr>
            <a:xfrm>
              <a:off x="815975" y="4311650"/>
              <a:ext cx="1033462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inferior good.</a:t>
              </a:r>
            </a:p>
          </p:txBody>
        </p:sp>
      </p:grpSp>
      <p:grpSp>
        <p:nvGrpSpPr>
          <p:cNvPr id="1062" name="Shape 1062"/>
          <p:cNvGrpSpPr/>
          <p:nvPr/>
        </p:nvGrpSpPr>
        <p:grpSpPr>
          <a:xfrm>
            <a:off x="2124075" y="5784850"/>
            <a:ext cx="5086349" cy="431799"/>
            <a:chOff x="2124075" y="5784850"/>
            <a:chExt cx="5086349" cy="431799"/>
          </a:xfrm>
        </p:grpSpPr>
        <p:cxnSp>
          <p:nvCxnSpPr>
            <p:cNvPr id="1063" name="Shape 1063"/>
            <p:cNvCxnSpPr/>
            <p:nvPr/>
          </p:nvCxnSpPr>
          <p:spPr>
            <a:xfrm>
              <a:off x="3387725" y="5784850"/>
              <a:ext cx="98425" cy="282574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064" name="Shape 1064"/>
            <p:cNvSpPr txBox="1"/>
            <p:nvPr/>
          </p:nvSpPr>
          <p:spPr>
            <a:xfrm>
              <a:off x="2124075" y="5934075"/>
              <a:ext cx="5086349" cy="282574"/>
            </a:xfrm>
            <a:prstGeom prst="rect">
              <a:avLst/>
            </a:prstGeom>
            <a:solidFill>
              <a:srgbClr val="E1E5E9"/>
            </a:solidFill>
            <a:ln cap="flat" cmpd="sng" w="158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135186" y="5973762"/>
              <a:ext cx="4994274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pizza consumption rises, making pizza a normal good . . .</a:t>
              </a:r>
            </a:p>
          </p:txBody>
        </p:sp>
      </p:grpSp>
      <p:grpSp>
        <p:nvGrpSpPr>
          <p:cNvPr id="1066" name="Shape 1066"/>
          <p:cNvGrpSpPr/>
          <p:nvPr/>
        </p:nvGrpSpPr>
        <p:grpSpPr>
          <a:xfrm>
            <a:off x="2439986" y="3328987"/>
            <a:ext cx="1114424" cy="2255836"/>
            <a:chOff x="2439986" y="3328987"/>
            <a:chExt cx="1114424" cy="2255836"/>
          </a:xfrm>
        </p:grpSpPr>
        <p:sp>
          <p:nvSpPr>
            <p:cNvPr id="1067" name="Shape 1067"/>
            <p:cNvSpPr/>
            <p:nvPr/>
          </p:nvSpPr>
          <p:spPr>
            <a:xfrm>
              <a:off x="2439986" y="3725862"/>
              <a:ext cx="365125" cy="18589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755900" y="3675062"/>
              <a:ext cx="115886" cy="11747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 txBox="1"/>
            <p:nvPr/>
          </p:nvSpPr>
          <p:spPr>
            <a:xfrm>
              <a:off x="2874961" y="3328987"/>
              <a:ext cx="512762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Initial</a:t>
              </a: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2874961" y="3549650"/>
              <a:ext cx="679449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2439986" y="3990975"/>
            <a:ext cx="2886075" cy="1611312"/>
            <a:chOff x="2439986" y="3990975"/>
            <a:chExt cx="2886075" cy="1611312"/>
          </a:xfrm>
        </p:grpSpPr>
        <p:sp>
          <p:nvSpPr>
            <p:cNvPr id="1072" name="Shape 1072"/>
            <p:cNvSpPr/>
            <p:nvPr/>
          </p:nvSpPr>
          <p:spPr>
            <a:xfrm>
              <a:off x="2439986" y="4157662"/>
              <a:ext cx="1711324" cy="14446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084637" y="4106862"/>
              <a:ext cx="117474" cy="1158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 txBox="1"/>
            <p:nvPr/>
          </p:nvSpPr>
          <p:spPr>
            <a:xfrm>
              <a:off x="4241800" y="3990975"/>
              <a:ext cx="1084261" cy="21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optimum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Changes in Prices Affect Consumer’s Choices</a:t>
            </a:r>
          </a:p>
        </p:txBody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fall in the price of any good rotates the budget constraint outward and changes the slope of the budget constraint.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/>
          <p:nvPr>
            <p:ph type="title"/>
          </p:nvPr>
        </p:nvSpPr>
        <p:spPr>
          <a:xfrm>
            <a:off x="457200" y="777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 A Change in Price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F3F6F9"/>
          </a:solidFill>
          <a:ln cap="flat" cmpd="sng" w="1936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F2F4F8"/>
          </a:solidFill>
          <a:ln cap="flat" cmpd="sng" w="1746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F1F4F7"/>
          </a:solidFill>
          <a:ln cap="flat" cmpd="sng" w="15715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Shape 1089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F0F2F5"/>
          </a:solidFill>
          <a:ln cap="flat" cmpd="sng" w="139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EF1F4"/>
          </a:solidFill>
          <a:ln cap="flat" cmpd="sng" w="1222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DEFF3"/>
          </a:solidFill>
          <a:ln cap="flat" cmpd="sng" w="10477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BEEF2"/>
          </a:solidFill>
          <a:ln cap="flat" cmpd="sng" w="873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AECF1"/>
          </a:solidFill>
          <a:ln cap="flat" cmpd="sng" w="698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Shape 1094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9EBF0"/>
          </a:solidFill>
          <a:ln cap="flat" cmpd="sng" w="5237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Shape 1095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7EAEF"/>
          </a:solidFill>
          <a:ln cap="flat" cmpd="sng" w="3492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 txBox="1"/>
          <p:nvPr/>
        </p:nvSpPr>
        <p:spPr>
          <a:xfrm>
            <a:off x="2470150" y="1314450"/>
            <a:ext cx="5681661" cy="4457700"/>
          </a:xfrm>
          <a:prstGeom prst="rect">
            <a:avLst/>
          </a:prstGeom>
          <a:solidFill>
            <a:srgbClr val="E6E9EF"/>
          </a:solidFill>
          <a:ln cap="flat" cmpd="sng" w="174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2312986" y="1208087"/>
            <a:ext cx="5786437" cy="4494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Shape 1098"/>
          <p:cNvSpPr/>
          <p:nvPr/>
        </p:nvSpPr>
        <p:spPr>
          <a:xfrm>
            <a:off x="2312986" y="1208087"/>
            <a:ext cx="5786437" cy="449421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74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9" name="Shape 1099"/>
          <p:cNvCxnSpPr/>
          <p:nvPr/>
        </p:nvCxnSpPr>
        <p:spPr>
          <a:xfrm>
            <a:off x="2276475" y="2068511"/>
            <a:ext cx="2386011" cy="3668711"/>
          </a:xfrm>
          <a:prstGeom prst="straightConnector1">
            <a:avLst/>
          </a:prstGeom>
          <a:noFill/>
          <a:ln cap="flat" cmpd="sng" w="52375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100" name="Shape 1100"/>
          <p:cNvCxnSpPr/>
          <p:nvPr/>
        </p:nvCxnSpPr>
        <p:spPr>
          <a:xfrm>
            <a:off x="2295525" y="3894137"/>
            <a:ext cx="2401887" cy="1843087"/>
          </a:xfrm>
          <a:prstGeom prst="straightConnector1">
            <a:avLst/>
          </a:prstGeom>
          <a:noFill/>
          <a:ln cap="flat" cmpd="sng" w="52375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101" name="Shape 1101"/>
          <p:cNvCxnSpPr/>
          <p:nvPr/>
        </p:nvCxnSpPr>
        <p:spPr>
          <a:xfrm flipH="1" rot="10800000">
            <a:off x="2205036" y="3754436"/>
            <a:ext cx="1587" cy="1052511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102" name="Shape 1102"/>
          <p:cNvCxnSpPr/>
          <p:nvPr/>
        </p:nvCxnSpPr>
        <p:spPr>
          <a:xfrm flipH="1">
            <a:off x="3306762" y="5859462"/>
            <a:ext cx="266699" cy="4762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103" name="Shape 1103"/>
          <p:cNvCxnSpPr/>
          <p:nvPr/>
        </p:nvCxnSpPr>
        <p:spPr>
          <a:xfrm flipH="1" rot="10800000">
            <a:off x="2978150" y="3911600"/>
            <a:ext cx="385762" cy="333374"/>
          </a:xfrm>
          <a:prstGeom prst="straightConnector1">
            <a:avLst/>
          </a:prstGeom>
          <a:noFill/>
          <a:ln cap="flat" cmpd="sng" w="17525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104" name="Shape 1104"/>
          <p:cNvSpPr txBox="1"/>
          <p:nvPr/>
        </p:nvSpPr>
        <p:spPr>
          <a:xfrm>
            <a:off x="7321550" y="5767387"/>
            <a:ext cx="7715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7386636" y="6002337"/>
            <a:ext cx="708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1419225" y="1184275"/>
            <a:ext cx="7715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1455737" y="1417637"/>
            <a:ext cx="7397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1108" name="Shape 1108"/>
          <p:cNvSpPr txBox="1"/>
          <p:nvPr/>
        </p:nvSpPr>
        <p:spPr>
          <a:xfrm>
            <a:off x="2076450" y="5791200"/>
            <a:ext cx="106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109" name="Shape 1109"/>
          <p:cNvGrpSpPr/>
          <p:nvPr/>
        </p:nvGrpSpPr>
        <p:grpSpPr>
          <a:xfrm>
            <a:off x="1712911" y="1946275"/>
            <a:ext cx="804862" cy="285750"/>
            <a:chOff x="1712911" y="1946275"/>
            <a:chExt cx="804862" cy="285750"/>
          </a:xfrm>
        </p:grpSpPr>
        <p:sp>
          <p:nvSpPr>
            <p:cNvPr id="1110" name="Shape 1110"/>
            <p:cNvSpPr/>
            <p:nvPr/>
          </p:nvSpPr>
          <p:spPr>
            <a:xfrm>
              <a:off x="2241550" y="2051050"/>
              <a:ext cx="128587" cy="1285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 txBox="1"/>
            <p:nvPr/>
          </p:nvSpPr>
          <p:spPr>
            <a:xfrm>
              <a:off x="1712911" y="2003425"/>
              <a:ext cx="4778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2379661" y="1946275"/>
              <a:ext cx="13811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1819275" y="3736975"/>
            <a:ext cx="3054350" cy="2282825"/>
            <a:chOff x="1819275" y="3736975"/>
            <a:chExt cx="3054350" cy="2282825"/>
          </a:xfrm>
        </p:grpSpPr>
        <p:grpSp>
          <p:nvGrpSpPr>
            <p:cNvPr id="1114" name="Shape 1114"/>
            <p:cNvGrpSpPr/>
            <p:nvPr/>
          </p:nvGrpSpPr>
          <p:grpSpPr>
            <a:xfrm>
              <a:off x="1819275" y="3736975"/>
              <a:ext cx="687386" cy="271462"/>
              <a:chOff x="1819275" y="3736975"/>
              <a:chExt cx="687386" cy="271462"/>
            </a:xfrm>
          </p:grpSpPr>
          <p:sp>
            <p:nvSpPr>
              <p:cNvPr id="1115" name="Shape 1115"/>
              <p:cNvSpPr/>
              <p:nvPr/>
            </p:nvSpPr>
            <p:spPr>
              <a:xfrm>
                <a:off x="2241550" y="3841750"/>
                <a:ext cx="128587" cy="1285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Shape 1116"/>
              <p:cNvSpPr txBox="1"/>
              <p:nvPr/>
            </p:nvSpPr>
            <p:spPr>
              <a:xfrm>
                <a:off x="1819275" y="3779837"/>
                <a:ext cx="319087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500</a:t>
                </a:r>
              </a:p>
            </p:txBody>
          </p:sp>
          <p:sp>
            <p:nvSpPr>
              <p:cNvPr id="1117" name="Shape 1117"/>
              <p:cNvSpPr txBox="1"/>
              <p:nvPr/>
            </p:nvSpPr>
            <p:spPr>
              <a:xfrm>
                <a:off x="2379661" y="3736975"/>
                <a:ext cx="1270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1118" name="Shape 1118"/>
            <p:cNvGrpSpPr/>
            <p:nvPr/>
          </p:nvGrpSpPr>
          <p:grpSpPr>
            <a:xfrm>
              <a:off x="4530725" y="5492750"/>
              <a:ext cx="342900" cy="527050"/>
              <a:chOff x="4530725" y="5492750"/>
              <a:chExt cx="342900" cy="527050"/>
            </a:xfrm>
          </p:grpSpPr>
          <p:sp>
            <p:nvSpPr>
              <p:cNvPr id="1119" name="Shape 1119"/>
              <p:cNvSpPr/>
              <p:nvPr/>
            </p:nvSpPr>
            <p:spPr>
              <a:xfrm>
                <a:off x="4627562" y="5649912"/>
                <a:ext cx="128587" cy="12858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Shape 1120"/>
              <p:cNvSpPr txBox="1"/>
              <p:nvPr/>
            </p:nvSpPr>
            <p:spPr>
              <a:xfrm>
                <a:off x="4530725" y="5791200"/>
                <a:ext cx="319087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sp>
            <p:nvSpPr>
              <p:cNvPr id="1121" name="Shape 1121"/>
              <p:cNvSpPr txBox="1"/>
              <p:nvPr/>
            </p:nvSpPr>
            <p:spPr>
              <a:xfrm>
                <a:off x="4746625" y="5492750"/>
                <a:ext cx="1270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</p:grpSp>
      <p:grpSp>
        <p:nvGrpSpPr>
          <p:cNvPr id="1122" name="Shape 1122"/>
          <p:cNvGrpSpPr/>
          <p:nvPr/>
        </p:nvGrpSpPr>
        <p:grpSpPr>
          <a:xfrm>
            <a:off x="2557461" y="2279650"/>
            <a:ext cx="2457450" cy="3125787"/>
            <a:chOff x="2557461" y="2279650"/>
            <a:chExt cx="2457450" cy="3125787"/>
          </a:xfrm>
        </p:grpSpPr>
        <p:sp>
          <p:nvSpPr>
            <p:cNvPr id="1123" name="Shape 1123"/>
            <p:cNvSpPr/>
            <p:nvPr/>
          </p:nvSpPr>
          <p:spPr>
            <a:xfrm>
              <a:off x="2557461" y="2279650"/>
              <a:ext cx="2314575" cy="300196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07368"/>
                    <a:pt x="89090" y="117192"/>
                    <a:pt x="120000" y="120000"/>
                  </a:cubicBezTo>
                </a:path>
              </a:pathLst>
            </a:custGeom>
            <a:noFill/>
            <a:ln cap="flat" cmpd="sng" w="5237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 txBox="1"/>
            <p:nvPr/>
          </p:nvSpPr>
          <p:spPr>
            <a:xfrm>
              <a:off x="4892675" y="5176837"/>
              <a:ext cx="1222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25" name="Shape 1125"/>
          <p:cNvGrpSpPr/>
          <p:nvPr/>
        </p:nvGrpSpPr>
        <p:grpSpPr>
          <a:xfrm>
            <a:off x="2947986" y="2455861"/>
            <a:ext cx="2898775" cy="2751138"/>
            <a:chOff x="2947986" y="2455861"/>
            <a:chExt cx="2898775" cy="2751138"/>
          </a:xfrm>
        </p:grpSpPr>
        <p:sp>
          <p:nvSpPr>
            <p:cNvPr id="1126" name="Shape 1126"/>
            <p:cNvSpPr/>
            <p:nvPr/>
          </p:nvSpPr>
          <p:spPr>
            <a:xfrm>
              <a:off x="2947986" y="2455861"/>
              <a:ext cx="2735262" cy="26146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6153" y="54765"/>
                    <a:pt x="32307" y="90201"/>
                    <a:pt x="120000" y="120000"/>
                  </a:cubicBezTo>
                </a:path>
              </a:pathLst>
            </a:custGeom>
            <a:noFill/>
            <a:ln cap="flat" cmpd="sng" w="52375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 txBox="1"/>
            <p:nvPr/>
          </p:nvSpPr>
          <p:spPr>
            <a:xfrm>
              <a:off x="5724525" y="4978400"/>
              <a:ext cx="1222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28" name="Shape 1128"/>
          <p:cNvGrpSpPr/>
          <p:nvPr/>
        </p:nvGrpSpPr>
        <p:grpSpPr>
          <a:xfrm>
            <a:off x="2312986" y="4298950"/>
            <a:ext cx="3575050" cy="1403349"/>
            <a:chOff x="2312986" y="4298950"/>
            <a:chExt cx="3575050" cy="1403349"/>
          </a:xfrm>
        </p:grpSpPr>
        <p:sp>
          <p:nvSpPr>
            <p:cNvPr id="1129" name="Shape 1129"/>
            <p:cNvSpPr/>
            <p:nvPr/>
          </p:nvSpPr>
          <p:spPr>
            <a:xfrm>
              <a:off x="2312986" y="4806950"/>
              <a:ext cx="1209675" cy="8953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74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0" name="Shape 1130"/>
            <p:cNvCxnSpPr/>
            <p:nvPr/>
          </p:nvCxnSpPr>
          <p:spPr>
            <a:xfrm flipH="1" rot="10800000">
              <a:off x="3575050" y="4421186"/>
              <a:ext cx="1069975" cy="350837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31" name="Shape 1131"/>
            <p:cNvSpPr/>
            <p:nvPr/>
          </p:nvSpPr>
          <p:spPr>
            <a:xfrm>
              <a:off x="3452812" y="4754562"/>
              <a:ext cx="128587" cy="1285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4657725" y="4298950"/>
              <a:ext cx="123031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 optimum</a:t>
              </a: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2662236" y="1870075"/>
            <a:ext cx="2330449" cy="673100"/>
            <a:chOff x="2662236" y="1870075"/>
            <a:chExt cx="2330449" cy="673100"/>
          </a:xfrm>
        </p:grpSpPr>
        <p:cxnSp>
          <p:nvCxnSpPr>
            <p:cNvPr id="1134" name="Shape 1134"/>
            <p:cNvCxnSpPr/>
            <p:nvPr/>
          </p:nvCxnSpPr>
          <p:spPr>
            <a:xfrm flipH="1" rot="10800000">
              <a:off x="2662236" y="1981199"/>
              <a:ext cx="422275" cy="561975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35" name="Shape 1135"/>
            <p:cNvSpPr txBox="1"/>
            <p:nvPr/>
          </p:nvSpPr>
          <p:spPr>
            <a:xfrm>
              <a:off x="3094036" y="1870075"/>
              <a:ext cx="1898649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 constraint</a:t>
              </a:r>
            </a:p>
          </p:txBody>
        </p:sp>
      </p:grpSp>
      <p:grpSp>
        <p:nvGrpSpPr>
          <p:cNvPr id="1136" name="Shape 1136"/>
          <p:cNvGrpSpPr/>
          <p:nvPr/>
        </p:nvGrpSpPr>
        <p:grpSpPr>
          <a:xfrm>
            <a:off x="2374900" y="4403725"/>
            <a:ext cx="827086" cy="1223961"/>
            <a:chOff x="2374900" y="4403725"/>
            <a:chExt cx="827086" cy="1223961"/>
          </a:xfrm>
        </p:grpSpPr>
        <p:cxnSp>
          <p:nvCxnSpPr>
            <p:cNvPr id="1137" name="Shape 1137"/>
            <p:cNvCxnSpPr/>
            <p:nvPr/>
          </p:nvCxnSpPr>
          <p:spPr>
            <a:xfrm flipH="1" rot="10800000">
              <a:off x="2609850" y="4403725"/>
              <a:ext cx="263525" cy="509586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38" name="Shape 1138"/>
            <p:cNvSpPr txBox="1"/>
            <p:nvPr/>
          </p:nvSpPr>
          <p:spPr>
            <a:xfrm>
              <a:off x="2374900" y="4930775"/>
              <a:ext cx="446086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1139" name="Shape 1139"/>
            <p:cNvSpPr txBox="1"/>
            <p:nvPr/>
          </p:nvSpPr>
          <p:spPr>
            <a:xfrm>
              <a:off x="2374900" y="5165725"/>
              <a:ext cx="584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</a:p>
          </p:txBody>
        </p:sp>
        <p:sp>
          <p:nvSpPr>
            <p:cNvPr id="1140" name="Shape 1140"/>
            <p:cNvSpPr txBox="1"/>
            <p:nvPr/>
          </p:nvSpPr>
          <p:spPr>
            <a:xfrm>
              <a:off x="2374900" y="5399087"/>
              <a:ext cx="827086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141" name="Shape 1141"/>
          <p:cNvGrpSpPr/>
          <p:nvPr/>
        </p:nvGrpSpPr>
        <p:grpSpPr>
          <a:xfrm>
            <a:off x="3241675" y="3648075"/>
            <a:ext cx="4371974" cy="509586"/>
            <a:chOff x="3241675" y="3648075"/>
            <a:chExt cx="4371974" cy="509586"/>
          </a:xfrm>
        </p:grpSpPr>
        <p:cxnSp>
          <p:nvCxnSpPr>
            <p:cNvPr id="1142" name="Shape 1142"/>
            <p:cNvCxnSpPr/>
            <p:nvPr/>
          </p:nvCxnSpPr>
          <p:spPr>
            <a:xfrm flipH="1" rot="10800000">
              <a:off x="3241675" y="3911599"/>
              <a:ext cx="1331912" cy="158750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43" name="Shape 1143"/>
            <p:cNvSpPr txBox="1"/>
            <p:nvPr/>
          </p:nvSpPr>
          <p:spPr>
            <a:xfrm>
              <a:off x="4521200" y="3648075"/>
              <a:ext cx="3086099" cy="509586"/>
            </a:xfrm>
            <a:prstGeom prst="rect">
              <a:avLst/>
            </a:prstGeom>
            <a:solidFill>
              <a:srgbClr val="E1E5E9"/>
            </a:solidFill>
            <a:ln cap="flat" cmpd="sng" w="17450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 txBox="1"/>
            <p:nvPr/>
          </p:nvSpPr>
          <p:spPr>
            <a:xfrm>
              <a:off x="4564062" y="3671887"/>
              <a:ext cx="3049586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 fall in the price of Pepsi rotates </a:t>
              </a: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4564062" y="3906837"/>
              <a:ext cx="28273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budget constraint outward . . .</a:t>
              </a:r>
            </a:p>
          </p:txBody>
        </p:sp>
      </p:grpSp>
      <p:grpSp>
        <p:nvGrpSpPr>
          <p:cNvPr id="1146" name="Shape 1146"/>
          <p:cNvGrpSpPr/>
          <p:nvPr/>
        </p:nvGrpSpPr>
        <p:grpSpPr>
          <a:xfrm>
            <a:off x="628650" y="4105275"/>
            <a:ext cx="1525586" cy="771524"/>
            <a:chOff x="628650" y="4105275"/>
            <a:chExt cx="1525586" cy="771524"/>
          </a:xfrm>
        </p:grpSpPr>
        <p:cxnSp>
          <p:nvCxnSpPr>
            <p:cNvPr id="1147" name="Shape 1147"/>
            <p:cNvCxnSpPr/>
            <p:nvPr/>
          </p:nvCxnSpPr>
          <p:spPr>
            <a:xfrm flipH="1">
              <a:off x="1716086" y="4244975"/>
              <a:ext cx="438150" cy="298450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48" name="Shape 1148"/>
            <p:cNvSpPr txBox="1"/>
            <p:nvPr/>
          </p:nvSpPr>
          <p:spPr>
            <a:xfrm>
              <a:off x="628650" y="4105275"/>
              <a:ext cx="1227136" cy="771524"/>
            </a:xfrm>
            <a:prstGeom prst="rect">
              <a:avLst/>
            </a:prstGeom>
            <a:solidFill>
              <a:srgbClr val="E1E5E9"/>
            </a:solidFill>
            <a:ln cap="flat" cmpd="sng" w="17450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676275" y="4140200"/>
              <a:ext cx="8445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. . . and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676275" y="4375150"/>
              <a:ext cx="109378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raising Pepsi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676275" y="4608512"/>
              <a:ext cx="113506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consumption.</a:t>
              </a:r>
            </a:p>
          </p:txBody>
        </p:sp>
      </p:grpSp>
      <p:grpSp>
        <p:nvGrpSpPr>
          <p:cNvPr id="1152" name="Shape 1152"/>
          <p:cNvGrpSpPr/>
          <p:nvPr/>
        </p:nvGrpSpPr>
        <p:grpSpPr>
          <a:xfrm>
            <a:off x="3048000" y="5913437"/>
            <a:ext cx="3279775" cy="455612"/>
            <a:chOff x="3048000" y="5913437"/>
            <a:chExt cx="3279775" cy="455612"/>
          </a:xfrm>
        </p:grpSpPr>
        <p:cxnSp>
          <p:nvCxnSpPr>
            <p:cNvPr id="1153" name="Shape 1153"/>
            <p:cNvCxnSpPr/>
            <p:nvPr/>
          </p:nvCxnSpPr>
          <p:spPr>
            <a:xfrm>
              <a:off x="3470275" y="5913437"/>
              <a:ext cx="87311" cy="209549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154" name="Shape 1154"/>
            <p:cNvSpPr txBox="1"/>
            <p:nvPr/>
          </p:nvSpPr>
          <p:spPr>
            <a:xfrm>
              <a:off x="3048000" y="6070600"/>
              <a:ext cx="3279775" cy="298450"/>
            </a:xfrm>
            <a:prstGeom prst="rect">
              <a:avLst/>
            </a:prstGeom>
            <a:solidFill>
              <a:srgbClr val="E1E5E9"/>
            </a:solidFill>
            <a:ln cap="flat" cmpd="sng" w="17450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089275" y="6107112"/>
              <a:ext cx="32067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reducing pizza consumption . . .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312986" y="3379787"/>
            <a:ext cx="2200275" cy="2322511"/>
            <a:chOff x="2312986" y="3379787"/>
            <a:chExt cx="2200275" cy="2322511"/>
          </a:xfrm>
        </p:grpSpPr>
        <p:sp>
          <p:nvSpPr>
            <p:cNvPr id="1157" name="Shape 1157"/>
            <p:cNvSpPr/>
            <p:nvPr/>
          </p:nvSpPr>
          <p:spPr>
            <a:xfrm>
              <a:off x="2312986" y="3630612"/>
              <a:ext cx="1016000" cy="207168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174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3276600" y="3578225"/>
              <a:ext cx="128587" cy="1285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 txBox="1"/>
            <p:nvPr/>
          </p:nvSpPr>
          <p:spPr>
            <a:xfrm>
              <a:off x="3346450" y="3379787"/>
              <a:ext cx="1166811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optimum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81000" y="752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CONSTRAINT: WHAT THE CONSUMER CAN AFFORD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2006600"/>
            <a:ext cx="82296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 shows the various combinations of goods the consumer can afford given his or her income and the prices of the two goods.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 and Substitution Effects</a:t>
            </a:r>
          </a:p>
        </p:txBody>
      </p:sp>
      <p:sp>
        <p:nvSpPr>
          <p:cNvPr id="1165" name="Shape 116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price change has two effects on consumption.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income effect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substitution effect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 and Substitution Effects</a:t>
            </a:r>
          </a:p>
        </p:txBody>
      </p:sp>
      <p:sp>
        <p:nvSpPr>
          <p:cNvPr id="1171" name="Shape 1171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Effect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effect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change in consumption that results when a price change moves the consumer to a higher or lower indifference curve.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Substitution Effect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substitution effect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change in consumption that results when a price change moves the consumer along an indifference curve to a point with a different marginal rate of substitution.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 and Substitution Effects</a:t>
            </a:r>
          </a:p>
        </p:txBody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Change in Price: Substitution Effect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price change first causes the consumer to move from one point on an indifference curve to another on the same curve.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Illustrated by movement from point A to point B.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Change in Price: Income Effect 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moving from one point to another on the same curve, the consumer will move to another indifference curve.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Illustrated by movement from point B to point C.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type="title"/>
          </p:nvPr>
        </p:nvSpPr>
        <p:spPr>
          <a:xfrm>
            <a:off x="457200" y="523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 Income and Substitution Effects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F3F6F9"/>
          </a:solidFill>
          <a:ln cap="flat" cmpd="sng" w="2047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Shape 1184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F2F4F8"/>
          </a:solidFill>
          <a:ln cap="flat" cmpd="sng" w="1857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Shape 1185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F1F4F7"/>
          </a:solidFill>
          <a:ln cap="flat" cmpd="sng" w="1666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F0F2F5"/>
          </a:solidFill>
          <a:ln cap="flat" cmpd="sng" w="1492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EF1F4"/>
          </a:solidFill>
          <a:ln cap="flat" cmpd="sng" w="1301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Shape 1188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DEFF3"/>
          </a:solidFill>
          <a:ln cap="flat" cmpd="sng" w="111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BEEF2"/>
          </a:solidFill>
          <a:ln cap="flat" cmpd="sng" w="920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Shape 1190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AECF1"/>
          </a:solidFill>
          <a:ln cap="flat" cmpd="sng" w="7460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Shape 1191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Shape 1192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7EAEF"/>
          </a:solidFill>
          <a:ln cap="flat" cmpd="sng" w="365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 txBox="1"/>
          <p:nvPr/>
        </p:nvSpPr>
        <p:spPr>
          <a:xfrm>
            <a:off x="1971675" y="1258887"/>
            <a:ext cx="5961061" cy="4633911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 txBox="1"/>
          <p:nvPr/>
        </p:nvSpPr>
        <p:spPr>
          <a:xfrm>
            <a:off x="1803400" y="1092200"/>
            <a:ext cx="6035674" cy="474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5" name="Shape 1195"/>
          <p:cNvCxnSpPr/>
          <p:nvPr/>
        </p:nvCxnSpPr>
        <p:spPr>
          <a:xfrm>
            <a:off x="1933575" y="3074986"/>
            <a:ext cx="1338261" cy="2132011"/>
          </a:xfrm>
          <a:prstGeom prst="straightConnector1">
            <a:avLst/>
          </a:prstGeom>
          <a:noFill/>
          <a:ln cap="flat" cmpd="sng" w="55550">
            <a:solidFill>
              <a:srgbClr val="60220F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196" name="Shape 1196"/>
          <p:cNvGrpSpPr/>
          <p:nvPr/>
        </p:nvGrpSpPr>
        <p:grpSpPr>
          <a:xfrm>
            <a:off x="1636712" y="4186237"/>
            <a:ext cx="1616074" cy="1874837"/>
            <a:chOff x="1636712" y="4186237"/>
            <a:chExt cx="1616074" cy="1874837"/>
          </a:xfrm>
        </p:grpSpPr>
        <p:cxnSp>
          <p:nvCxnSpPr>
            <p:cNvPr id="1197" name="Shape 1197"/>
            <p:cNvCxnSpPr/>
            <p:nvPr/>
          </p:nvCxnSpPr>
          <p:spPr>
            <a:xfrm>
              <a:off x="1636712" y="4186237"/>
              <a:ext cx="1587" cy="854074"/>
            </a:xfrm>
            <a:prstGeom prst="straightConnector1">
              <a:avLst/>
            </a:prstGeom>
            <a:noFill/>
            <a:ln cap="flat" cmpd="sng" w="55625">
              <a:solidFill>
                <a:srgbClr val="C74149"/>
              </a:solidFill>
              <a:prstDash val="solid"/>
              <a:miter lim="8000"/>
              <a:headEnd len="med" w="med" type="stealth"/>
              <a:tailEnd len="med" w="med" type="none"/>
            </a:ln>
          </p:spPr>
        </p:cxnSp>
        <p:cxnSp>
          <p:nvCxnSpPr>
            <p:cNvPr id="1198" name="Shape 1198"/>
            <p:cNvCxnSpPr/>
            <p:nvPr/>
          </p:nvCxnSpPr>
          <p:spPr>
            <a:xfrm>
              <a:off x="2659061" y="6059487"/>
              <a:ext cx="593724" cy="1587"/>
            </a:xfrm>
            <a:prstGeom prst="straightConnector1">
              <a:avLst/>
            </a:prstGeom>
            <a:noFill/>
            <a:ln cap="flat" cmpd="sng" w="55625">
              <a:solidFill>
                <a:srgbClr val="C74149"/>
              </a:solidFill>
              <a:prstDash val="solid"/>
              <a:miter lim="8000"/>
              <a:headEnd len="med" w="med" type="stealth"/>
              <a:tailEnd len="med" w="med" type="none"/>
            </a:ln>
          </p:spPr>
        </p:cxnSp>
      </p:grpSp>
      <p:cxnSp>
        <p:nvCxnSpPr>
          <p:cNvPr id="1199" name="Shape 1199"/>
          <p:cNvCxnSpPr/>
          <p:nvPr/>
        </p:nvCxnSpPr>
        <p:spPr>
          <a:xfrm>
            <a:off x="1785936" y="1795461"/>
            <a:ext cx="2525711" cy="4041774"/>
          </a:xfrm>
          <a:prstGeom prst="straightConnector1">
            <a:avLst/>
          </a:prstGeom>
          <a:noFill/>
          <a:ln cap="flat" cmpd="sng" w="55550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00" name="Shape 1200"/>
          <p:cNvCxnSpPr/>
          <p:nvPr/>
        </p:nvCxnSpPr>
        <p:spPr>
          <a:xfrm>
            <a:off x="1785936" y="3705225"/>
            <a:ext cx="2506662" cy="2125662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01" name="Shape 1201"/>
          <p:cNvSpPr txBox="1"/>
          <p:nvPr/>
        </p:nvSpPr>
        <p:spPr>
          <a:xfrm>
            <a:off x="7034211" y="5857875"/>
            <a:ext cx="915986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7100886" y="6103937"/>
            <a:ext cx="847725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935037" y="1052512"/>
            <a:ext cx="915986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971550" y="1298575"/>
            <a:ext cx="873125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1205" name="Shape 1205"/>
          <p:cNvSpPr txBox="1"/>
          <p:nvPr/>
        </p:nvSpPr>
        <p:spPr>
          <a:xfrm>
            <a:off x="1624012" y="5864225"/>
            <a:ext cx="203199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206" name="Shape 1206"/>
          <p:cNvGrpSpPr/>
          <p:nvPr/>
        </p:nvGrpSpPr>
        <p:grpSpPr>
          <a:xfrm>
            <a:off x="1860550" y="1611312"/>
            <a:ext cx="2935286" cy="4122737"/>
            <a:chOff x="1860550" y="1611312"/>
            <a:chExt cx="2935286" cy="4122737"/>
          </a:xfrm>
        </p:grpSpPr>
        <p:sp>
          <p:nvSpPr>
            <p:cNvPr id="1207" name="Shape 1207"/>
            <p:cNvSpPr/>
            <p:nvPr/>
          </p:nvSpPr>
          <p:spPr>
            <a:xfrm>
              <a:off x="1860550" y="1611312"/>
              <a:ext cx="2747961" cy="4002086"/>
            </a:xfrm>
            <a:custGeom>
              <a:pathLst>
                <a:path extrusionOk="0" h="120000" w="120000">
                  <a:moveTo>
                    <a:pt x="4864" y="0"/>
                  </a:moveTo>
                  <a:cubicBezTo>
                    <a:pt x="0" y="64444"/>
                    <a:pt x="49459" y="87777"/>
                    <a:pt x="61621" y="100000"/>
                  </a:cubicBezTo>
                  <a:cubicBezTo>
                    <a:pt x="62432" y="101111"/>
                    <a:pt x="86756" y="112222"/>
                    <a:pt x="120000" y="120000"/>
                  </a:cubicBezTo>
                </a:path>
              </a:pathLst>
            </a:custGeom>
            <a:noFill/>
            <a:ln cap="flat" cmpd="sng" w="555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 txBox="1"/>
            <p:nvPr/>
          </p:nvSpPr>
          <p:spPr>
            <a:xfrm>
              <a:off x="4660900" y="5489575"/>
              <a:ext cx="1349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09" name="Shape 1209"/>
          <p:cNvGrpSpPr/>
          <p:nvPr/>
        </p:nvGrpSpPr>
        <p:grpSpPr>
          <a:xfrm>
            <a:off x="2473325" y="1276350"/>
            <a:ext cx="3078161" cy="3929062"/>
            <a:chOff x="2473325" y="1276350"/>
            <a:chExt cx="3078161" cy="3929062"/>
          </a:xfrm>
        </p:grpSpPr>
        <p:sp>
          <p:nvSpPr>
            <p:cNvPr id="1210" name="Shape 1210"/>
            <p:cNvSpPr/>
            <p:nvPr/>
          </p:nvSpPr>
          <p:spPr>
            <a:xfrm>
              <a:off x="2473325" y="1276350"/>
              <a:ext cx="2895600" cy="38195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6923" y="75145"/>
                    <a:pt x="4615" y="78640"/>
                    <a:pt x="120000" y="120000"/>
                  </a:cubicBezTo>
                </a:path>
              </a:pathLst>
            </a:custGeom>
            <a:noFill/>
            <a:ln cap="flat" cmpd="sng" w="555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 txBox="1"/>
            <p:nvPr/>
          </p:nvSpPr>
          <p:spPr>
            <a:xfrm>
              <a:off x="5416550" y="4960937"/>
              <a:ext cx="134936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12" name="Shape 1212"/>
          <p:cNvGrpSpPr/>
          <p:nvPr/>
        </p:nvGrpSpPr>
        <p:grpSpPr>
          <a:xfrm>
            <a:off x="1822450" y="3965575"/>
            <a:ext cx="3686174" cy="1871662"/>
            <a:chOff x="1822450" y="3965575"/>
            <a:chExt cx="3686174" cy="1871662"/>
          </a:xfrm>
        </p:grpSpPr>
        <p:sp>
          <p:nvSpPr>
            <p:cNvPr id="1213" name="Shape 1213"/>
            <p:cNvSpPr/>
            <p:nvPr/>
          </p:nvSpPr>
          <p:spPr>
            <a:xfrm>
              <a:off x="1822450" y="4946650"/>
              <a:ext cx="1449386" cy="89058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4" name="Shape 1214"/>
            <p:cNvGrpSpPr/>
            <p:nvPr/>
          </p:nvGrpSpPr>
          <p:grpSpPr>
            <a:xfrm>
              <a:off x="3197225" y="3965575"/>
              <a:ext cx="2311399" cy="1055687"/>
              <a:chOff x="3197225" y="3965575"/>
              <a:chExt cx="2311399" cy="1055687"/>
            </a:xfrm>
          </p:grpSpPr>
          <p:cxnSp>
            <p:nvCxnSpPr>
              <p:cNvPr id="1215" name="Shape 1215"/>
              <p:cNvCxnSpPr/>
              <p:nvPr/>
            </p:nvCxnSpPr>
            <p:spPr>
              <a:xfrm flipH="1" rot="10800000">
                <a:off x="3400425" y="4113212"/>
                <a:ext cx="687387" cy="647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216" name="Shape 1216"/>
              <p:cNvSpPr/>
              <p:nvPr/>
            </p:nvSpPr>
            <p:spPr>
              <a:xfrm>
                <a:off x="3197225" y="4891087"/>
                <a:ext cx="130175" cy="130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Shape 1217"/>
              <p:cNvSpPr txBox="1"/>
              <p:nvPr/>
            </p:nvSpPr>
            <p:spPr>
              <a:xfrm>
                <a:off x="3352800" y="4737100"/>
                <a:ext cx="134936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218" name="Shape 1218"/>
              <p:cNvSpPr txBox="1"/>
              <p:nvPr/>
            </p:nvSpPr>
            <p:spPr>
              <a:xfrm>
                <a:off x="4149725" y="3965575"/>
                <a:ext cx="1358899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Initial optimum</a:t>
                </a:r>
              </a:p>
            </p:txBody>
          </p:sp>
        </p:grpSp>
      </p:grpSp>
      <p:grpSp>
        <p:nvGrpSpPr>
          <p:cNvPr id="1219" name="Shape 1219"/>
          <p:cNvGrpSpPr/>
          <p:nvPr/>
        </p:nvGrpSpPr>
        <p:grpSpPr>
          <a:xfrm>
            <a:off x="2343150" y="1912936"/>
            <a:ext cx="2679698" cy="661987"/>
            <a:chOff x="2343150" y="1912936"/>
            <a:chExt cx="2679698" cy="661987"/>
          </a:xfrm>
        </p:grpSpPr>
        <p:cxnSp>
          <p:nvCxnSpPr>
            <p:cNvPr id="1220" name="Shape 1220"/>
            <p:cNvCxnSpPr/>
            <p:nvPr/>
          </p:nvCxnSpPr>
          <p:spPr>
            <a:xfrm flipH="1" rot="10800000">
              <a:off x="2343150" y="2055812"/>
              <a:ext cx="557211" cy="51911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221" name="Shape 1221"/>
            <p:cNvSpPr txBox="1"/>
            <p:nvPr/>
          </p:nvSpPr>
          <p:spPr>
            <a:xfrm>
              <a:off x="2963861" y="1912936"/>
              <a:ext cx="20589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 constraint</a:t>
              </a:r>
            </a:p>
          </p:txBody>
        </p:sp>
      </p:grpSp>
      <p:grpSp>
        <p:nvGrpSpPr>
          <p:cNvPr id="1222" name="Shape 1222"/>
          <p:cNvGrpSpPr/>
          <p:nvPr/>
        </p:nvGrpSpPr>
        <p:grpSpPr>
          <a:xfrm>
            <a:off x="1662111" y="3605212"/>
            <a:ext cx="1206500" cy="2844799"/>
            <a:chOff x="1662111" y="3605212"/>
            <a:chExt cx="1206500" cy="2844799"/>
          </a:xfrm>
        </p:grpSpPr>
        <p:cxnSp>
          <p:nvCxnSpPr>
            <p:cNvPr id="1223" name="Shape 1223"/>
            <p:cNvCxnSpPr/>
            <p:nvPr/>
          </p:nvCxnSpPr>
          <p:spPr>
            <a:xfrm>
              <a:off x="1662111" y="3605212"/>
              <a:ext cx="1587" cy="388936"/>
            </a:xfrm>
            <a:prstGeom prst="straightConnector1">
              <a:avLst/>
            </a:prstGeom>
            <a:noFill/>
            <a:ln cap="flat" cmpd="sng" w="55625">
              <a:solidFill>
                <a:srgbClr val="0097CC"/>
              </a:solidFill>
              <a:prstDash val="solid"/>
              <a:miter lim="8000"/>
              <a:headEnd len="med" w="med" type="stealth"/>
              <a:tailEnd len="med" w="med" type="none"/>
            </a:ln>
          </p:spPr>
        </p:cxnSp>
        <p:cxnSp>
          <p:nvCxnSpPr>
            <p:cNvPr id="1224" name="Shape 1224"/>
            <p:cNvCxnSpPr/>
            <p:nvPr/>
          </p:nvCxnSpPr>
          <p:spPr>
            <a:xfrm flipH="1">
              <a:off x="2546349" y="6448425"/>
              <a:ext cx="322262" cy="1587"/>
            </a:xfrm>
            <a:prstGeom prst="straightConnector1">
              <a:avLst/>
            </a:prstGeom>
            <a:noFill/>
            <a:ln cap="flat" cmpd="sng" w="55625">
              <a:solidFill>
                <a:srgbClr val="0097CC"/>
              </a:solidFill>
              <a:prstDash val="solid"/>
              <a:miter lim="8000"/>
              <a:headEnd len="med" w="med" type="stealth"/>
              <a:tailEnd len="med" w="med" type="none"/>
            </a:ln>
          </p:spPr>
        </p:cxnSp>
      </p:grpSp>
      <p:grpSp>
        <p:nvGrpSpPr>
          <p:cNvPr id="1225" name="Shape 1225"/>
          <p:cNvGrpSpPr/>
          <p:nvPr/>
        </p:nvGrpSpPr>
        <p:grpSpPr>
          <a:xfrm>
            <a:off x="1906586" y="4130675"/>
            <a:ext cx="881062" cy="798511"/>
            <a:chOff x="1906586" y="4130675"/>
            <a:chExt cx="881062" cy="798511"/>
          </a:xfrm>
        </p:grpSpPr>
        <p:sp>
          <p:nvSpPr>
            <p:cNvPr id="1226" name="Shape 1226"/>
            <p:cNvSpPr txBox="1"/>
            <p:nvPr/>
          </p:nvSpPr>
          <p:spPr>
            <a:xfrm>
              <a:off x="2454275" y="4705350"/>
              <a:ext cx="260350" cy="222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7" name="Shape 1227"/>
            <p:cNvCxnSpPr/>
            <p:nvPr/>
          </p:nvCxnSpPr>
          <p:spPr>
            <a:xfrm flipH="1" rot="10800000">
              <a:off x="2101850" y="4130675"/>
              <a:ext cx="111125" cy="9366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228" name="Shape 1228"/>
            <p:cNvSpPr txBox="1"/>
            <p:nvPr/>
          </p:nvSpPr>
          <p:spPr>
            <a:xfrm>
              <a:off x="1906586" y="4192587"/>
              <a:ext cx="473075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</a:t>
              </a:r>
            </a:p>
          </p:txBody>
        </p:sp>
        <p:sp>
          <p:nvSpPr>
            <p:cNvPr id="1229" name="Shape 1229"/>
            <p:cNvSpPr txBox="1"/>
            <p:nvPr/>
          </p:nvSpPr>
          <p:spPr>
            <a:xfrm>
              <a:off x="1906586" y="4438650"/>
              <a:ext cx="620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</a:p>
          </p:txBody>
        </p:sp>
        <p:sp>
          <p:nvSpPr>
            <p:cNvPr id="1230" name="Shape 1230"/>
            <p:cNvSpPr txBox="1"/>
            <p:nvPr/>
          </p:nvSpPr>
          <p:spPr>
            <a:xfrm>
              <a:off x="1906586" y="4684712"/>
              <a:ext cx="881062" cy="244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231" name="Shape 1231"/>
          <p:cNvGrpSpPr/>
          <p:nvPr/>
        </p:nvGrpSpPr>
        <p:grpSpPr>
          <a:xfrm>
            <a:off x="504825" y="4279900"/>
            <a:ext cx="3343273" cy="2082799"/>
            <a:chOff x="504825" y="4279900"/>
            <a:chExt cx="3343273" cy="2082799"/>
          </a:xfrm>
        </p:grpSpPr>
        <p:grpSp>
          <p:nvGrpSpPr>
            <p:cNvPr id="1232" name="Shape 1232"/>
            <p:cNvGrpSpPr/>
            <p:nvPr/>
          </p:nvGrpSpPr>
          <p:grpSpPr>
            <a:xfrm>
              <a:off x="504825" y="4279900"/>
              <a:ext cx="1131887" cy="520699"/>
              <a:chOff x="504825" y="4279900"/>
              <a:chExt cx="1131887" cy="520699"/>
            </a:xfrm>
          </p:grpSpPr>
          <p:sp>
            <p:nvSpPr>
              <p:cNvPr id="1233" name="Shape 1233"/>
              <p:cNvSpPr txBox="1"/>
              <p:nvPr/>
            </p:nvSpPr>
            <p:spPr>
              <a:xfrm>
                <a:off x="504825" y="4279900"/>
                <a:ext cx="1131887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Substitution</a:t>
                </a:r>
              </a:p>
            </p:txBody>
          </p:sp>
          <p:sp>
            <p:nvSpPr>
              <p:cNvPr id="1234" name="Shape 1234"/>
              <p:cNvSpPr txBox="1"/>
              <p:nvPr/>
            </p:nvSpPr>
            <p:spPr>
              <a:xfrm>
                <a:off x="1052512" y="4524375"/>
                <a:ext cx="584200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effect</a:t>
                </a:r>
              </a:p>
            </p:txBody>
          </p:sp>
        </p:grpSp>
        <p:sp>
          <p:nvSpPr>
            <p:cNvPr id="1235" name="Shape 1235"/>
            <p:cNvSpPr txBox="1"/>
            <p:nvPr/>
          </p:nvSpPr>
          <p:spPr>
            <a:xfrm>
              <a:off x="2170111" y="6086475"/>
              <a:ext cx="1677986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Substitution effect</a:t>
              </a:r>
            </a:p>
          </p:txBody>
        </p:sp>
      </p:grpSp>
      <p:grpSp>
        <p:nvGrpSpPr>
          <p:cNvPr id="1236" name="Shape 1236"/>
          <p:cNvGrpSpPr/>
          <p:nvPr/>
        </p:nvGrpSpPr>
        <p:grpSpPr>
          <a:xfrm>
            <a:off x="892175" y="3535362"/>
            <a:ext cx="2551112" cy="3244849"/>
            <a:chOff x="892175" y="3535362"/>
            <a:chExt cx="2551112" cy="3244849"/>
          </a:xfrm>
        </p:grpSpPr>
        <p:sp>
          <p:nvSpPr>
            <p:cNvPr id="1237" name="Shape 1237"/>
            <p:cNvSpPr txBox="1"/>
            <p:nvPr/>
          </p:nvSpPr>
          <p:spPr>
            <a:xfrm>
              <a:off x="892175" y="3535362"/>
              <a:ext cx="7381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Income</a:t>
              </a: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1052512" y="3781425"/>
              <a:ext cx="584200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2159000" y="6503987"/>
              <a:ext cx="1284287" cy="2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Income effect</a:t>
              </a:r>
            </a:p>
          </p:txBody>
        </p:sp>
      </p:grpSp>
      <p:grpSp>
        <p:nvGrpSpPr>
          <p:cNvPr id="1240" name="Shape 1240"/>
          <p:cNvGrpSpPr/>
          <p:nvPr/>
        </p:nvGrpSpPr>
        <p:grpSpPr>
          <a:xfrm>
            <a:off x="1822450" y="3757612"/>
            <a:ext cx="1030287" cy="2079624"/>
            <a:chOff x="1822450" y="3757612"/>
            <a:chExt cx="1030287" cy="2079624"/>
          </a:xfrm>
        </p:grpSpPr>
        <p:sp>
          <p:nvSpPr>
            <p:cNvPr id="1241" name="Shape 1241"/>
            <p:cNvSpPr/>
            <p:nvPr/>
          </p:nvSpPr>
          <p:spPr>
            <a:xfrm>
              <a:off x="1822450" y="4057650"/>
              <a:ext cx="723900" cy="177958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2" name="Shape 1242"/>
            <p:cNvGrpSpPr/>
            <p:nvPr/>
          </p:nvGrpSpPr>
          <p:grpSpPr>
            <a:xfrm>
              <a:off x="2490786" y="3757612"/>
              <a:ext cx="361950" cy="355600"/>
              <a:chOff x="2490786" y="3757612"/>
              <a:chExt cx="361950" cy="355600"/>
            </a:xfrm>
          </p:grpSpPr>
          <p:sp>
            <p:nvSpPr>
              <p:cNvPr id="1243" name="Shape 1243"/>
              <p:cNvSpPr/>
              <p:nvPr/>
            </p:nvSpPr>
            <p:spPr>
              <a:xfrm>
                <a:off x="2490786" y="3983037"/>
                <a:ext cx="128587" cy="130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Shape 1244"/>
              <p:cNvSpPr txBox="1"/>
              <p:nvPr/>
            </p:nvSpPr>
            <p:spPr>
              <a:xfrm>
                <a:off x="2625725" y="3757612"/>
                <a:ext cx="227012" cy="276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</p:grpSp>
      <p:grpSp>
        <p:nvGrpSpPr>
          <p:cNvPr id="1245" name="Shape 1245"/>
          <p:cNvGrpSpPr/>
          <p:nvPr/>
        </p:nvGrpSpPr>
        <p:grpSpPr>
          <a:xfrm>
            <a:off x="1822450" y="3295650"/>
            <a:ext cx="2627311" cy="2541587"/>
            <a:chOff x="1822450" y="3295650"/>
            <a:chExt cx="2627311" cy="2541587"/>
          </a:xfrm>
        </p:grpSpPr>
        <p:sp>
          <p:nvSpPr>
            <p:cNvPr id="1246" name="Shape 1246"/>
            <p:cNvSpPr/>
            <p:nvPr/>
          </p:nvSpPr>
          <p:spPr>
            <a:xfrm>
              <a:off x="1822450" y="3538537"/>
              <a:ext cx="1039811" cy="2298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7" name="Shape 1247"/>
            <p:cNvGrpSpPr/>
            <p:nvPr/>
          </p:nvGrpSpPr>
          <p:grpSpPr>
            <a:xfrm>
              <a:off x="2806700" y="3295650"/>
              <a:ext cx="1643061" cy="298450"/>
              <a:chOff x="2806700" y="3295650"/>
              <a:chExt cx="1643061" cy="298450"/>
            </a:xfrm>
          </p:grpSpPr>
          <p:sp>
            <p:nvSpPr>
              <p:cNvPr id="1248" name="Shape 1248"/>
              <p:cNvSpPr/>
              <p:nvPr/>
            </p:nvSpPr>
            <p:spPr>
              <a:xfrm>
                <a:off x="2806700" y="3463925"/>
                <a:ext cx="130175" cy="13017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Shape 1249"/>
              <p:cNvSpPr txBox="1"/>
              <p:nvPr/>
            </p:nvSpPr>
            <p:spPr>
              <a:xfrm>
                <a:off x="2944811" y="3295650"/>
                <a:ext cx="146050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1250" name="Shape 1250"/>
              <p:cNvSpPr txBox="1"/>
              <p:nvPr/>
            </p:nvSpPr>
            <p:spPr>
              <a:xfrm>
                <a:off x="3208336" y="3295650"/>
                <a:ext cx="1241425" cy="244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New optimum</a:t>
                </a:r>
              </a:p>
            </p:txBody>
          </p:sp>
        </p:grpSp>
      </p:grpSp>
      <p:sp>
        <p:nvSpPr>
          <p:cNvPr id="1251" name="Shape 1251"/>
          <p:cNvSpPr/>
          <p:nvPr/>
        </p:nvSpPr>
        <p:spPr>
          <a:xfrm>
            <a:off x="1803400" y="1092200"/>
            <a:ext cx="6035674" cy="4745036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/>
          <p:nvPr>
            <p:ph type="title"/>
          </p:nvPr>
        </p:nvSpPr>
        <p:spPr>
          <a:xfrm>
            <a:off x="457200" y="660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 Income and Substitution Effects When the Price of Pepsi Falls</a:t>
            </a:r>
          </a:p>
        </p:txBody>
      </p:sp>
      <p:pic>
        <p:nvPicPr>
          <p:cNvPr id="1257" name="Shape 1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30400"/>
            <a:ext cx="8181974" cy="372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Deriving the Demand Curve</a:t>
            </a:r>
          </a:p>
        </p:txBody>
      </p:sp>
      <p:sp>
        <p:nvSpPr>
          <p:cNvPr id="1263" name="Shape 1263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consumer’s demand curve can be viewed as a summary of the optimal decisions that arise from his or her budget constraint and indifference curves.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 Deriving the Demand Curve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F3F6F9"/>
          </a:solidFill>
          <a:ln cap="flat" cmpd="sng" w="1587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F2F4F8"/>
          </a:solidFill>
          <a:ln cap="flat" cmpd="sng" w="1428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F1F4F7"/>
          </a:solidFill>
          <a:ln cap="flat" cmpd="sng" w="1285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Shape 1272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F0F2F5"/>
          </a:solidFill>
          <a:ln cap="flat" cmpd="sng" w="1143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EF1F4"/>
          </a:solidFill>
          <a:ln cap="flat" cmpd="sng" w="1000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Shape 1274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DEFF3"/>
          </a:solidFill>
          <a:ln cap="flat" cmpd="sng" w="857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BEEF2"/>
          </a:solidFill>
          <a:ln cap="flat" cmpd="sng" w="714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Shape 1276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Shape 1277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Shape 1278"/>
          <p:cNvSpPr txBox="1"/>
          <p:nvPr/>
        </p:nvSpPr>
        <p:spPr>
          <a:xfrm>
            <a:off x="954087" y="2535236"/>
            <a:ext cx="3475037" cy="2730500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 txBox="1"/>
          <p:nvPr/>
        </p:nvSpPr>
        <p:spPr>
          <a:xfrm>
            <a:off x="996950" y="2535236"/>
            <a:ext cx="3432175" cy="2730500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Shape 1280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F3F6F9"/>
          </a:solidFill>
          <a:ln cap="flat" cmpd="sng" w="1587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Shape 1281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F2F4F8"/>
          </a:solidFill>
          <a:ln cap="flat" cmpd="sng" w="1428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F1F4F7"/>
          </a:solidFill>
          <a:ln cap="flat" cmpd="sng" w="1285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F0F2F5"/>
          </a:solidFill>
          <a:ln cap="flat" cmpd="sng" w="1143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Shape 1284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EF1F4"/>
          </a:solidFill>
          <a:ln cap="flat" cmpd="sng" w="1000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Shape 1285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DEFF3"/>
          </a:solidFill>
          <a:ln cap="flat" cmpd="sng" w="857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BEEF2"/>
          </a:solidFill>
          <a:ln cap="flat" cmpd="sng" w="714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 txBox="1"/>
          <p:nvPr/>
        </p:nvSpPr>
        <p:spPr>
          <a:xfrm>
            <a:off x="5334000" y="2535236"/>
            <a:ext cx="3460749" cy="2730500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Shape 1290"/>
          <p:cNvSpPr txBox="1"/>
          <p:nvPr/>
        </p:nvSpPr>
        <p:spPr>
          <a:xfrm>
            <a:off x="5362575" y="2535236"/>
            <a:ext cx="3432175" cy="2730500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 txBox="1"/>
          <p:nvPr/>
        </p:nvSpPr>
        <p:spPr>
          <a:xfrm>
            <a:off x="852487" y="2420936"/>
            <a:ext cx="3548061" cy="2773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 txBox="1"/>
          <p:nvPr/>
        </p:nvSpPr>
        <p:spPr>
          <a:xfrm>
            <a:off x="5191125" y="2420936"/>
            <a:ext cx="3546475" cy="2773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5191125" y="2420936"/>
            <a:ext cx="3546475" cy="27733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4" name="Shape 1294"/>
          <p:cNvCxnSpPr/>
          <p:nvPr/>
        </p:nvCxnSpPr>
        <p:spPr>
          <a:xfrm>
            <a:off x="823912" y="3095625"/>
            <a:ext cx="1587" cy="1587"/>
          </a:xfrm>
          <a:prstGeom prst="straightConnector1">
            <a:avLst/>
          </a:prstGeom>
          <a:noFill/>
          <a:ln cap="flat" cmpd="sng" w="42850">
            <a:solidFill>
              <a:srgbClr val="0069B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5" name="Shape 1295"/>
          <p:cNvCxnSpPr/>
          <p:nvPr/>
        </p:nvCxnSpPr>
        <p:spPr>
          <a:xfrm rot="10800000">
            <a:off x="823911" y="4116387"/>
            <a:ext cx="1163637" cy="1092199"/>
          </a:xfrm>
          <a:prstGeom prst="straightConnector1">
            <a:avLst/>
          </a:prstGeom>
          <a:noFill/>
          <a:ln cap="flat" cmpd="sng" w="428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6" name="Shape 1296"/>
          <p:cNvCxnSpPr/>
          <p:nvPr/>
        </p:nvCxnSpPr>
        <p:spPr>
          <a:xfrm>
            <a:off x="841375" y="3151186"/>
            <a:ext cx="1146174" cy="2057400"/>
          </a:xfrm>
          <a:prstGeom prst="straightConnector1">
            <a:avLst/>
          </a:prstGeom>
          <a:noFill/>
          <a:ln cap="flat" cmpd="sng" w="42850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7" name="Shape 1297"/>
          <p:cNvCxnSpPr/>
          <p:nvPr/>
        </p:nvCxnSpPr>
        <p:spPr>
          <a:xfrm flipH="1" rot="10800000">
            <a:off x="695325" y="3771900"/>
            <a:ext cx="1587" cy="804861"/>
          </a:xfrm>
          <a:prstGeom prst="straightConnector1">
            <a:avLst/>
          </a:prstGeom>
          <a:noFill/>
          <a:ln cap="flat" cmpd="sng" w="143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298" name="Shape 1298"/>
          <p:cNvCxnSpPr/>
          <p:nvPr/>
        </p:nvCxnSpPr>
        <p:spPr>
          <a:xfrm>
            <a:off x="6094412" y="5324475"/>
            <a:ext cx="890587" cy="1587"/>
          </a:xfrm>
          <a:prstGeom prst="straightConnector1">
            <a:avLst/>
          </a:prstGeom>
          <a:noFill/>
          <a:ln cap="flat" cmpd="sng" w="143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299" name="Shape 1299"/>
          <p:cNvSpPr txBox="1"/>
          <p:nvPr/>
        </p:nvSpPr>
        <p:spPr>
          <a:xfrm>
            <a:off x="3754437" y="5233987"/>
            <a:ext cx="688975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3806825" y="5426075"/>
            <a:ext cx="641350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x="688975" y="5238750"/>
            <a:ext cx="152399" cy="206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302" name="Shape 1302"/>
          <p:cNvGrpSpPr/>
          <p:nvPr/>
        </p:nvGrpSpPr>
        <p:grpSpPr>
          <a:xfrm>
            <a:off x="5305425" y="3254375"/>
            <a:ext cx="3074986" cy="1525587"/>
            <a:chOff x="5305425" y="3254375"/>
            <a:chExt cx="3074986" cy="1525587"/>
          </a:xfrm>
        </p:grpSpPr>
        <p:cxnSp>
          <p:nvCxnSpPr>
            <p:cNvPr id="1303" name="Shape 1303"/>
            <p:cNvCxnSpPr/>
            <p:nvPr/>
          </p:nvCxnSpPr>
          <p:spPr>
            <a:xfrm>
              <a:off x="5305425" y="3254375"/>
              <a:ext cx="2398712" cy="1408111"/>
            </a:xfrm>
            <a:prstGeom prst="straightConnector1">
              <a:avLst/>
            </a:prstGeom>
            <a:noFill/>
            <a:ln cap="flat" cmpd="sng" w="42850">
              <a:solidFill>
                <a:srgbClr val="0097CC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04" name="Shape 1304"/>
            <p:cNvSpPr txBox="1"/>
            <p:nvPr/>
          </p:nvSpPr>
          <p:spPr>
            <a:xfrm>
              <a:off x="7743825" y="4573587"/>
              <a:ext cx="636586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Demand</a:t>
              </a:r>
            </a:p>
          </p:txBody>
        </p:sp>
      </p:grpSp>
      <p:sp>
        <p:nvSpPr>
          <p:cNvPr id="1305" name="Shape 1305"/>
          <p:cNvSpPr txBox="1"/>
          <p:nvPr/>
        </p:nvSpPr>
        <p:spPr>
          <a:xfrm>
            <a:off x="1535112" y="2051050"/>
            <a:ext cx="137318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The Consumer</a:t>
            </a:r>
          </a:p>
        </p:txBody>
      </p:sp>
      <p:sp>
        <p:nvSpPr>
          <p:cNvPr id="1306" name="Shape 1306"/>
          <p:cNvSpPr txBox="1"/>
          <p:nvPr/>
        </p:nvSpPr>
        <p:spPr>
          <a:xfrm>
            <a:off x="2836861" y="2051050"/>
            <a:ext cx="114300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2879725" y="2051050"/>
            <a:ext cx="86518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Optimum</a:t>
            </a:r>
          </a:p>
        </p:txBody>
      </p:sp>
      <p:sp>
        <p:nvSpPr>
          <p:cNvPr id="1308" name="Shape 1308"/>
          <p:cNvSpPr txBox="1"/>
          <p:nvPr/>
        </p:nvSpPr>
        <p:spPr>
          <a:xfrm>
            <a:off x="8093075" y="5233987"/>
            <a:ext cx="688975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8116886" y="5426075"/>
            <a:ext cx="665161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1310" name="Shape 1310"/>
          <p:cNvSpPr txBox="1"/>
          <p:nvPr/>
        </p:nvSpPr>
        <p:spPr>
          <a:xfrm>
            <a:off x="5027612" y="5238750"/>
            <a:ext cx="152399" cy="206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x="4548187" y="2390775"/>
            <a:ext cx="636586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</a:t>
            </a:r>
          </a:p>
        </p:txBody>
      </p:sp>
      <p:sp>
        <p:nvSpPr>
          <p:cNvPr id="1312" name="Shape 1312"/>
          <p:cNvSpPr txBox="1"/>
          <p:nvPr/>
        </p:nvSpPr>
        <p:spPr>
          <a:xfrm>
            <a:off x="4702175" y="2582861"/>
            <a:ext cx="47783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Pepsi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5783262" y="2051050"/>
            <a:ext cx="2397125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The Demand Curve for Pepsi</a:t>
            </a:r>
          </a:p>
        </p:txBody>
      </p:sp>
      <p:sp>
        <p:nvSpPr>
          <p:cNvPr id="1314" name="Shape 1314"/>
          <p:cNvSpPr txBox="1"/>
          <p:nvPr/>
        </p:nvSpPr>
        <p:spPr>
          <a:xfrm>
            <a:off x="152400" y="2390775"/>
            <a:ext cx="688975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15" name="Shape 1315"/>
          <p:cNvSpPr txBox="1"/>
          <p:nvPr/>
        </p:nvSpPr>
        <p:spPr>
          <a:xfrm>
            <a:off x="176211" y="2582861"/>
            <a:ext cx="665161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grpSp>
        <p:nvGrpSpPr>
          <p:cNvPr id="1316" name="Shape 1316"/>
          <p:cNvGrpSpPr/>
          <p:nvPr/>
        </p:nvGrpSpPr>
        <p:grpSpPr>
          <a:xfrm>
            <a:off x="4940300" y="3381375"/>
            <a:ext cx="1157286" cy="2063749"/>
            <a:chOff x="4940300" y="3381375"/>
            <a:chExt cx="1157286" cy="2063749"/>
          </a:xfrm>
        </p:grpSpPr>
        <p:sp>
          <p:nvSpPr>
            <p:cNvPr id="1317" name="Shape 1317"/>
            <p:cNvSpPr txBox="1"/>
            <p:nvPr/>
          </p:nvSpPr>
          <p:spPr>
            <a:xfrm>
              <a:off x="5764212" y="5238750"/>
              <a:ext cx="325437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4940300" y="3511550"/>
              <a:ext cx="239711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$2</a:t>
              </a: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5191125" y="3381375"/>
              <a:ext cx="906461" cy="1812925"/>
              <a:chOff x="5191125" y="3381375"/>
              <a:chExt cx="906461" cy="1812925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5191125" y="3584575"/>
                <a:ext cx="717550" cy="1609725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4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5865812" y="3541712"/>
                <a:ext cx="100011" cy="10001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Shape 1322"/>
              <p:cNvSpPr txBox="1"/>
              <p:nvPr/>
            </p:nvSpPr>
            <p:spPr>
              <a:xfrm>
                <a:off x="5930900" y="3381375"/>
                <a:ext cx="166686" cy="20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</p:grpSp>
      <p:grpSp>
        <p:nvGrpSpPr>
          <p:cNvPr id="1323" name="Shape 1323"/>
          <p:cNvGrpSpPr/>
          <p:nvPr/>
        </p:nvGrpSpPr>
        <p:grpSpPr>
          <a:xfrm>
            <a:off x="5027612" y="4171950"/>
            <a:ext cx="2376486" cy="1273174"/>
            <a:chOff x="5027612" y="4171950"/>
            <a:chExt cx="2376486" cy="1273174"/>
          </a:xfrm>
        </p:grpSpPr>
        <p:sp>
          <p:nvSpPr>
            <p:cNvPr id="1324" name="Shape 1324"/>
            <p:cNvSpPr txBox="1"/>
            <p:nvPr/>
          </p:nvSpPr>
          <p:spPr>
            <a:xfrm>
              <a:off x="7078661" y="5238750"/>
              <a:ext cx="325437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5027612" y="4319587"/>
              <a:ext cx="152399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1326" name="Shape 1326"/>
            <p:cNvGrpSpPr/>
            <p:nvPr/>
          </p:nvGrpSpPr>
          <p:grpSpPr>
            <a:xfrm>
              <a:off x="5191125" y="4171950"/>
              <a:ext cx="2208211" cy="1008062"/>
              <a:chOff x="5191125" y="4171950"/>
              <a:chExt cx="2208211" cy="1008062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5191125" y="4389437"/>
                <a:ext cx="2038349" cy="790575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42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7186611" y="4346575"/>
                <a:ext cx="85724" cy="8572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Shape 1329"/>
              <p:cNvSpPr txBox="1"/>
              <p:nvPr/>
            </p:nvSpPr>
            <p:spPr>
              <a:xfrm>
                <a:off x="7232650" y="4171950"/>
                <a:ext cx="166686" cy="20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</p:grpSp>
      <p:grpSp>
        <p:nvGrpSpPr>
          <p:cNvPr id="1330" name="Shape 1330"/>
          <p:cNvGrpSpPr/>
          <p:nvPr/>
        </p:nvGrpSpPr>
        <p:grpSpPr>
          <a:xfrm>
            <a:off x="1125537" y="4130675"/>
            <a:ext cx="982661" cy="788986"/>
            <a:chOff x="1125537" y="4130675"/>
            <a:chExt cx="982661" cy="788986"/>
          </a:xfrm>
        </p:grpSpPr>
        <p:sp>
          <p:nvSpPr>
            <p:cNvPr id="1331" name="Shape 1331"/>
            <p:cNvSpPr/>
            <p:nvPr/>
          </p:nvSpPr>
          <p:spPr>
            <a:xfrm>
              <a:off x="1125537" y="4130675"/>
              <a:ext cx="862011" cy="69056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000" y="17500"/>
                    <a:pt x="30000" y="77500"/>
                    <a:pt x="38000" y="92500"/>
                  </a:cubicBezTo>
                  <a:cubicBezTo>
                    <a:pt x="56000" y="105000"/>
                    <a:pt x="92000" y="120000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 txBox="1"/>
            <p:nvPr/>
          </p:nvSpPr>
          <p:spPr>
            <a:xfrm>
              <a:off x="2008186" y="4737100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1011237" y="3009900"/>
            <a:ext cx="723899" cy="1042986"/>
            <a:chOff x="1011237" y="3009900"/>
            <a:chExt cx="723899" cy="1042986"/>
          </a:xfrm>
        </p:grpSpPr>
        <p:sp>
          <p:nvSpPr>
            <p:cNvPr id="1334" name="Shape 1334"/>
            <p:cNvSpPr/>
            <p:nvPr/>
          </p:nvSpPr>
          <p:spPr>
            <a:xfrm>
              <a:off x="1011237" y="3009900"/>
              <a:ext cx="603249" cy="9334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923"/>
                    <a:pt x="14285" y="64615"/>
                    <a:pt x="17142" y="73846"/>
                  </a:cubicBezTo>
                  <a:cubicBezTo>
                    <a:pt x="31428" y="86769"/>
                    <a:pt x="82857" y="110769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 txBox="1"/>
            <p:nvPr/>
          </p:nvSpPr>
          <p:spPr>
            <a:xfrm>
              <a:off x="1635125" y="3870325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911225" y="2655886"/>
            <a:ext cx="1646236" cy="512763"/>
            <a:chOff x="911225" y="2655886"/>
            <a:chExt cx="1646236" cy="512763"/>
          </a:xfrm>
        </p:grpSpPr>
        <p:cxnSp>
          <p:nvCxnSpPr>
            <p:cNvPr id="1337" name="Shape 1337"/>
            <p:cNvCxnSpPr/>
            <p:nvPr/>
          </p:nvCxnSpPr>
          <p:spPr>
            <a:xfrm flipH="1">
              <a:off x="911225" y="2736850"/>
              <a:ext cx="100011" cy="431799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38" name="Shape 1338"/>
            <p:cNvSpPr txBox="1"/>
            <p:nvPr/>
          </p:nvSpPr>
          <p:spPr>
            <a:xfrm>
              <a:off x="1046162" y="2655886"/>
              <a:ext cx="1511299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 constraint</a:t>
              </a:r>
            </a:p>
          </p:txBody>
        </p:sp>
      </p:grpSp>
      <p:grpSp>
        <p:nvGrpSpPr>
          <p:cNvPr id="1339" name="Shape 1339"/>
          <p:cNvGrpSpPr/>
          <p:nvPr/>
        </p:nvGrpSpPr>
        <p:grpSpPr>
          <a:xfrm>
            <a:off x="1008062" y="4878386"/>
            <a:ext cx="962024" cy="811213"/>
            <a:chOff x="1008062" y="4878386"/>
            <a:chExt cx="962024" cy="811213"/>
          </a:xfrm>
        </p:grpSpPr>
        <p:cxnSp>
          <p:nvCxnSpPr>
            <p:cNvPr id="1340" name="Shape 1340"/>
            <p:cNvCxnSpPr/>
            <p:nvPr/>
          </p:nvCxnSpPr>
          <p:spPr>
            <a:xfrm flipH="1" rot="10800000">
              <a:off x="1312862" y="4878386"/>
              <a:ext cx="273049" cy="430212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41" name="Shape 1341"/>
            <p:cNvSpPr txBox="1"/>
            <p:nvPr/>
          </p:nvSpPr>
          <p:spPr>
            <a:xfrm>
              <a:off x="1008062" y="5291137"/>
              <a:ext cx="962024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 budget </a:t>
              </a:r>
            </a:p>
          </p:txBody>
        </p:sp>
        <p:sp>
          <p:nvSpPr>
            <p:cNvPr id="1342" name="Shape 1342"/>
            <p:cNvSpPr txBox="1"/>
            <p:nvPr/>
          </p:nvSpPr>
          <p:spPr>
            <a:xfrm>
              <a:off x="1008062" y="5483225"/>
              <a:ext cx="727074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343" name="Shape 1343"/>
          <p:cNvGrpSpPr/>
          <p:nvPr/>
        </p:nvGrpSpPr>
        <p:grpSpPr>
          <a:xfrm>
            <a:off x="515937" y="3425825"/>
            <a:ext cx="808036" cy="252411"/>
            <a:chOff x="515937" y="3425825"/>
            <a:chExt cx="808036" cy="252411"/>
          </a:xfrm>
        </p:grpSpPr>
        <p:cxnSp>
          <p:nvCxnSpPr>
            <p:cNvPr id="1344" name="Shape 1344"/>
            <p:cNvCxnSpPr/>
            <p:nvPr/>
          </p:nvCxnSpPr>
          <p:spPr>
            <a:xfrm flipH="1">
              <a:off x="852487" y="3584575"/>
              <a:ext cx="244474" cy="1587"/>
            </a:xfrm>
            <a:prstGeom prst="straightConnector1">
              <a:avLst/>
            </a:prstGeom>
            <a:noFill/>
            <a:ln cap="flat" cmpd="sng" w="143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45" name="Shape 1345"/>
            <p:cNvSpPr/>
            <p:nvPr/>
          </p:nvSpPr>
          <p:spPr>
            <a:xfrm>
              <a:off x="1054100" y="3541712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515937" y="3495675"/>
              <a:ext cx="252412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1157287" y="3425825"/>
              <a:ext cx="166686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1348" name="Shape 1348"/>
          <p:cNvGrpSpPr/>
          <p:nvPr/>
        </p:nvGrpSpPr>
        <p:grpSpPr>
          <a:xfrm>
            <a:off x="515937" y="4440237"/>
            <a:ext cx="1041399" cy="300036"/>
            <a:chOff x="515937" y="4440237"/>
            <a:chExt cx="1041399" cy="300036"/>
          </a:xfrm>
        </p:grpSpPr>
        <p:cxnSp>
          <p:nvCxnSpPr>
            <p:cNvPr id="1349" name="Shape 1349"/>
            <p:cNvCxnSpPr/>
            <p:nvPr/>
          </p:nvCxnSpPr>
          <p:spPr>
            <a:xfrm flipH="1">
              <a:off x="852487" y="4662487"/>
              <a:ext cx="546099" cy="1587"/>
            </a:xfrm>
            <a:prstGeom prst="straightConnector1">
              <a:avLst/>
            </a:prstGeom>
            <a:noFill/>
            <a:ln cap="flat" cmpd="sng" w="1427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350" name="Shape 1350"/>
            <p:cNvSpPr/>
            <p:nvPr/>
          </p:nvSpPr>
          <p:spPr>
            <a:xfrm>
              <a:off x="1341437" y="4605337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515937" y="4557712"/>
              <a:ext cx="252412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</a:p>
          </p:txBody>
        </p:sp>
        <p:sp>
          <p:nvSpPr>
            <p:cNvPr id="1352" name="Shape 1352"/>
            <p:cNvSpPr txBox="1"/>
            <p:nvPr/>
          </p:nvSpPr>
          <p:spPr>
            <a:xfrm>
              <a:off x="1390650" y="4440237"/>
              <a:ext cx="166686" cy="206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sp>
        <p:nvSpPr>
          <p:cNvPr id="1353" name="Shape 1353"/>
          <p:cNvSpPr/>
          <p:nvPr/>
        </p:nvSpPr>
        <p:spPr>
          <a:xfrm>
            <a:off x="852487" y="2420936"/>
            <a:ext cx="3548061" cy="277336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/>
          <p:nvPr>
            <p:ph type="title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APPLICATIONS</a:t>
            </a:r>
          </a:p>
        </p:txBody>
      </p:sp>
      <p:sp>
        <p:nvSpPr>
          <p:cNvPr id="1359" name="Shape 135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all demand curves slope downward?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wages affect labor supply?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interest rates affect household saving?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All Demand Curves Slope Downward?</a:t>
            </a:r>
          </a:p>
        </p:txBody>
      </p:sp>
      <p:sp>
        <p:nvSpPr>
          <p:cNvPr id="1365" name="Shape 136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curves can sometimes slope upward.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happens when a consumer buys more of a good when its price rises.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9B5"/>
              </a:buClr>
              <a:buSzPct val="1000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Giffen goods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Economists use the term Giffen good to describe an inferior good that violates the law of demand.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Giffen goods are goods for which an increase in the price raises the quantity demanded.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effect dominates the substitution effect. 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demand curves that slope upwards.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 txBox="1"/>
          <p:nvPr>
            <p:ph type="title"/>
          </p:nvPr>
        </p:nvSpPr>
        <p:spPr>
          <a:xfrm>
            <a:off x="457200" y="134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 A Giffen Good</a:t>
            </a:r>
          </a:p>
        </p:txBody>
      </p:sp>
      <p:sp>
        <p:nvSpPr>
          <p:cNvPr id="1371" name="Shape 1371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F3F6F9"/>
          </a:solidFill>
          <a:ln cap="flat" cmpd="sng" w="20160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Shape 1372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F2F4F8"/>
          </a:solidFill>
          <a:ln cap="flat" cmpd="sng" w="1841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Shape 1373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F1F4F7"/>
          </a:solidFill>
          <a:ln cap="flat" cmpd="sng" w="1651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Shape 1374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F0F2F5"/>
          </a:solidFill>
          <a:ln cap="flat" cmpd="sng" w="1476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Shape 1375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EF1F4"/>
          </a:solidFill>
          <a:ln cap="flat" cmpd="sng" w="12857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Shape 1376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DEFF3"/>
          </a:solidFill>
          <a:ln cap="flat" cmpd="sng" w="1095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BEEF2"/>
          </a:solidFill>
          <a:ln cap="flat" cmpd="sng" w="920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AECF1"/>
          </a:solidFill>
          <a:ln cap="flat" cmpd="sng" w="730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9EBF0"/>
          </a:solidFill>
          <a:ln cap="flat" cmpd="sng" w="555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Shape 1380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7EAEF"/>
          </a:solidFill>
          <a:ln cap="flat" cmpd="sng" w="3650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Shape 1381"/>
          <p:cNvSpPr txBox="1"/>
          <p:nvPr/>
        </p:nvSpPr>
        <p:spPr>
          <a:xfrm>
            <a:off x="2524125" y="1430337"/>
            <a:ext cx="5932487" cy="4570411"/>
          </a:xfrm>
          <a:prstGeom prst="rect">
            <a:avLst/>
          </a:prstGeom>
          <a:solidFill>
            <a:srgbClr val="E6E9EF"/>
          </a:solidFill>
          <a:ln cap="flat" cmpd="sng" w="19050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Shape 1382"/>
          <p:cNvSpPr txBox="1"/>
          <p:nvPr/>
        </p:nvSpPr>
        <p:spPr>
          <a:xfrm>
            <a:off x="2359025" y="1247775"/>
            <a:ext cx="6080125" cy="469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3" name="Shape 1383"/>
          <p:cNvCxnSpPr/>
          <p:nvPr/>
        </p:nvCxnSpPr>
        <p:spPr>
          <a:xfrm>
            <a:off x="3094036" y="5927725"/>
            <a:ext cx="1587" cy="1587"/>
          </a:xfrm>
          <a:prstGeom prst="straightConnector1">
            <a:avLst/>
          </a:prstGeom>
          <a:noFill/>
          <a:ln cap="flat" cmpd="sng" w="19050">
            <a:solidFill>
              <a:srgbClr val="60220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84" name="Shape 1384"/>
          <p:cNvSpPr/>
          <p:nvPr/>
        </p:nvSpPr>
        <p:spPr>
          <a:xfrm>
            <a:off x="2359025" y="1247775"/>
            <a:ext cx="6080125" cy="469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5" name="Shape 1385"/>
          <p:cNvCxnSpPr/>
          <p:nvPr/>
        </p:nvCxnSpPr>
        <p:spPr>
          <a:xfrm>
            <a:off x="2339975" y="1927225"/>
            <a:ext cx="2535237" cy="4073524"/>
          </a:xfrm>
          <a:prstGeom prst="straightConnector1">
            <a:avLst/>
          </a:prstGeom>
          <a:noFill/>
          <a:ln cap="flat" cmpd="sng" w="555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86" name="Shape 1386"/>
          <p:cNvSpPr txBox="1"/>
          <p:nvPr/>
        </p:nvSpPr>
        <p:spPr>
          <a:xfrm>
            <a:off x="3001961" y="4862512"/>
            <a:ext cx="257175" cy="220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7" name="Shape 1387"/>
          <p:cNvCxnSpPr/>
          <p:nvPr/>
        </p:nvCxnSpPr>
        <p:spPr>
          <a:xfrm flipH="1" rot="10800000">
            <a:off x="2230436" y="4341811"/>
            <a:ext cx="1587" cy="338136"/>
          </a:xfrm>
          <a:prstGeom prst="straightConnector1">
            <a:avLst/>
          </a:prstGeom>
          <a:noFill/>
          <a:ln cap="flat" cmpd="sng" w="143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388" name="Shape 1388"/>
          <p:cNvSpPr txBox="1"/>
          <p:nvPr/>
        </p:nvSpPr>
        <p:spPr>
          <a:xfrm>
            <a:off x="7632700" y="5995987"/>
            <a:ext cx="908049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7742236" y="6240462"/>
            <a:ext cx="804861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Meat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1246187" y="1227137"/>
            <a:ext cx="1152525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of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1454150" y="1471612"/>
            <a:ext cx="93345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Potatoes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2166936" y="6002337"/>
            <a:ext cx="201611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393" name="Shape 1393"/>
          <p:cNvGrpSpPr/>
          <p:nvPr/>
        </p:nvGrpSpPr>
        <p:grpSpPr>
          <a:xfrm>
            <a:off x="2487611" y="3303587"/>
            <a:ext cx="2759075" cy="2324100"/>
            <a:chOff x="2487611" y="3303587"/>
            <a:chExt cx="2759075" cy="2324100"/>
          </a:xfrm>
        </p:grpSpPr>
        <p:sp>
          <p:nvSpPr>
            <p:cNvPr id="1394" name="Shape 1394"/>
            <p:cNvSpPr/>
            <p:nvPr/>
          </p:nvSpPr>
          <p:spPr>
            <a:xfrm>
              <a:off x="2487611" y="3303587"/>
              <a:ext cx="2589212" cy="21828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2100"/>
                    <a:pt x="9361" y="45378"/>
                    <a:pt x="20425" y="55462"/>
                  </a:cubicBezTo>
                  <a:cubicBezTo>
                    <a:pt x="25531" y="61512"/>
                    <a:pt x="77446" y="105882"/>
                    <a:pt x="120000" y="120000"/>
                  </a:cubicBezTo>
                </a:path>
              </a:pathLst>
            </a:custGeom>
            <a:noFill/>
            <a:ln cap="flat" cmpd="sng" w="555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 txBox="1"/>
            <p:nvPr/>
          </p:nvSpPr>
          <p:spPr>
            <a:xfrm>
              <a:off x="5124450" y="5399087"/>
              <a:ext cx="1222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96" name="Shape 1396"/>
          <p:cNvGrpSpPr/>
          <p:nvPr/>
        </p:nvGrpSpPr>
        <p:grpSpPr>
          <a:xfrm>
            <a:off x="3559175" y="2439986"/>
            <a:ext cx="1962149" cy="3059113"/>
            <a:chOff x="3571875" y="2439986"/>
            <a:chExt cx="1962149" cy="3059113"/>
          </a:xfrm>
        </p:grpSpPr>
        <p:sp>
          <p:nvSpPr>
            <p:cNvPr id="1397" name="Shape 1397"/>
            <p:cNvSpPr/>
            <p:nvPr/>
          </p:nvSpPr>
          <p:spPr>
            <a:xfrm>
              <a:off x="3571875" y="2439986"/>
              <a:ext cx="1798636" cy="288131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7142" y="106242"/>
                    <a:pt x="41632" y="107006"/>
                    <a:pt x="119999" y="120000"/>
                  </a:cubicBezTo>
                </a:path>
              </a:pathLst>
            </a:custGeom>
            <a:noFill/>
            <a:ln cap="flat" cmpd="sng" w="555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 txBox="1"/>
            <p:nvPr/>
          </p:nvSpPr>
          <p:spPr>
            <a:xfrm>
              <a:off x="5411787" y="5270500"/>
              <a:ext cx="122237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99" name="Shape 1399"/>
          <p:cNvGrpSpPr/>
          <p:nvPr/>
        </p:nvGrpSpPr>
        <p:grpSpPr>
          <a:xfrm>
            <a:off x="2616200" y="1527175"/>
            <a:ext cx="2624136" cy="747711"/>
            <a:chOff x="2616200" y="1527175"/>
            <a:chExt cx="2624136" cy="747711"/>
          </a:xfrm>
        </p:grpSpPr>
        <p:cxnSp>
          <p:nvCxnSpPr>
            <p:cNvPr id="1400" name="Shape 1400"/>
            <p:cNvCxnSpPr/>
            <p:nvPr/>
          </p:nvCxnSpPr>
          <p:spPr>
            <a:xfrm flipH="1" rot="10800000">
              <a:off x="2616200" y="1650999"/>
              <a:ext cx="458786" cy="62388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01" name="Shape 1401"/>
            <p:cNvSpPr txBox="1"/>
            <p:nvPr/>
          </p:nvSpPr>
          <p:spPr>
            <a:xfrm>
              <a:off x="3136900" y="1527175"/>
              <a:ext cx="210343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Initial budget constraint</a:t>
              </a:r>
            </a:p>
          </p:txBody>
        </p:sp>
      </p:grpSp>
      <p:grpSp>
        <p:nvGrpSpPr>
          <p:cNvPr id="1402" name="Shape 1402"/>
          <p:cNvGrpSpPr/>
          <p:nvPr/>
        </p:nvGrpSpPr>
        <p:grpSpPr>
          <a:xfrm>
            <a:off x="2624136" y="5265736"/>
            <a:ext cx="1314450" cy="652462"/>
            <a:chOff x="2624136" y="5265736"/>
            <a:chExt cx="1314450" cy="652462"/>
          </a:xfrm>
        </p:grpSpPr>
        <p:cxnSp>
          <p:nvCxnSpPr>
            <p:cNvPr id="1403" name="Shape 1403"/>
            <p:cNvCxnSpPr/>
            <p:nvPr/>
          </p:nvCxnSpPr>
          <p:spPr>
            <a:xfrm flipH="1" rot="10800000">
              <a:off x="3681412" y="5265736"/>
              <a:ext cx="257175" cy="239711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04" name="Shape 1404"/>
            <p:cNvSpPr txBox="1"/>
            <p:nvPr/>
          </p:nvSpPr>
          <p:spPr>
            <a:xfrm>
              <a:off x="2624136" y="5399087"/>
              <a:ext cx="113506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 budget</a:t>
              </a:r>
            </a:p>
          </p:txBody>
        </p:sp>
        <p:sp>
          <p:nvSpPr>
            <p:cNvPr id="1405" name="Shape 1405"/>
            <p:cNvSpPr txBox="1"/>
            <p:nvPr/>
          </p:nvSpPr>
          <p:spPr>
            <a:xfrm>
              <a:off x="2722561" y="5643562"/>
              <a:ext cx="94615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406" name="Shape 1406"/>
          <p:cNvGrpSpPr/>
          <p:nvPr/>
        </p:nvGrpSpPr>
        <p:grpSpPr>
          <a:xfrm>
            <a:off x="2136775" y="3759200"/>
            <a:ext cx="2738437" cy="2222500"/>
            <a:chOff x="2136775" y="3759200"/>
            <a:chExt cx="2738437" cy="2222500"/>
          </a:xfrm>
        </p:grpSpPr>
        <p:cxnSp>
          <p:nvCxnSpPr>
            <p:cNvPr id="1407" name="Shape 1407"/>
            <p:cNvCxnSpPr/>
            <p:nvPr/>
          </p:nvCxnSpPr>
          <p:spPr>
            <a:xfrm>
              <a:off x="2339975" y="3835400"/>
              <a:ext cx="2535237" cy="2146300"/>
            </a:xfrm>
            <a:prstGeom prst="straightConnector1">
              <a:avLst/>
            </a:prstGeom>
            <a:noFill/>
            <a:ln cap="flat" cmpd="sng" w="55550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408" name="Shape 1408"/>
            <p:cNvGrpSpPr/>
            <p:nvPr/>
          </p:nvGrpSpPr>
          <p:grpSpPr>
            <a:xfrm>
              <a:off x="2136775" y="3759200"/>
              <a:ext cx="285748" cy="274636"/>
              <a:chOff x="2136775" y="3759200"/>
              <a:chExt cx="285748" cy="274636"/>
            </a:xfrm>
          </p:grpSpPr>
          <p:sp>
            <p:nvSpPr>
              <p:cNvPr id="1409" name="Shape 1409"/>
              <p:cNvSpPr/>
              <p:nvPr/>
            </p:nvSpPr>
            <p:spPr>
              <a:xfrm>
                <a:off x="2303461" y="3798887"/>
                <a:ext cx="119061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Shape 1410"/>
              <p:cNvSpPr txBox="1"/>
              <p:nvPr/>
            </p:nvSpPr>
            <p:spPr>
              <a:xfrm>
                <a:off x="2136775" y="3759200"/>
                <a:ext cx="238124" cy="274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</p:grpSp>
      <p:grpSp>
        <p:nvGrpSpPr>
          <p:cNvPr id="1411" name="Shape 1411"/>
          <p:cNvGrpSpPr/>
          <p:nvPr/>
        </p:nvGrpSpPr>
        <p:grpSpPr>
          <a:xfrm>
            <a:off x="2136775" y="1854200"/>
            <a:ext cx="2786062" cy="4395787"/>
            <a:chOff x="2136775" y="1854200"/>
            <a:chExt cx="2786062" cy="4395787"/>
          </a:xfrm>
        </p:grpSpPr>
        <p:grpSp>
          <p:nvGrpSpPr>
            <p:cNvPr id="1412" name="Shape 1412"/>
            <p:cNvGrpSpPr/>
            <p:nvPr/>
          </p:nvGrpSpPr>
          <p:grpSpPr>
            <a:xfrm>
              <a:off x="4783137" y="5895975"/>
              <a:ext cx="139700" cy="354012"/>
              <a:chOff x="4783137" y="5895975"/>
              <a:chExt cx="139700" cy="354012"/>
            </a:xfrm>
          </p:grpSpPr>
          <p:sp>
            <p:nvSpPr>
              <p:cNvPr id="1413" name="Shape 1413"/>
              <p:cNvSpPr/>
              <p:nvPr/>
            </p:nvSpPr>
            <p:spPr>
              <a:xfrm>
                <a:off x="4783137" y="5895975"/>
                <a:ext cx="119061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Shape 1414"/>
              <p:cNvSpPr txBox="1"/>
              <p:nvPr/>
            </p:nvSpPr>
            <p:spPr>
              <a:xfrm>
                <a:off x="4795837" y="6021387"/>
                <a:ext cx="1270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1415" name="Shape 1415"/>
            <p:cNvGrpSpPr/>
            <p:nvPr/>
          </p:nvGrpSpPr>
          <p:grpSpPr>
            <a:xfrm>
              <a:off x="2136775" y="1854200"/>
              <a:ext cx="285748" cy="228600"/>
              <a:chOff x="2136775" y="1854200"/>
              <a:chExt cx="285748" cy="228600"/>
            </a:xfrm>
          </p:grpSpPr>
          <p:sp>
            <p:nvSpPr>
              <p:cNvPr id="1416" name="Shape 1416"/>
              <p:cNvSpPr/>
              <p:nvPr/>
            </p:nvSpPr>
            <p:spPr>
              <a:xfrm>
                <a:off x="2303461" y="1901825"/>
                <a:ext cx="119061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Shape 1417"/>
              <p:cNvSpPr txBox="1"/>
              <p:nvPr/>
            </p:nvSpPr>
            <p:spPr>
              <a:xfrm>
                <a:off x="2136775" y="1854200"/>
                <a:ext cx="127000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5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</p:grpSp>
      <p:grpSp>
        <p:nvGrpSpPr>
          <p:cNvPr id="1418" name="Shape 1418"/>
          <p:cNvGrpSpPr/>
          <p:nvPr/>
        </p:nvGrpSpPr>
        <p:grpSpPr>
          <a:xfrm>
            <a:off x="595312" y="4165600"/>
            <a:ext cx="1598612" cy="1776411"/>
            <a:chOff x="595312" y="4165600"/>
            <a:chExt cx="1598612" cy="1776411"/>
          </a:xfrm>
        </p:grpSpPr>
        <p:cxnSp>
          <p:nvCxnSpPr>
            <p:cNvPr id="1419" name="Shape 1419"/>
            <p:cNvCxnSpPr/>
            <p:nvPr/>
          </p:nvCxnSpPr>
          <p:spPr>
            <a:xfrm flipH="1">
              <a:off x="1514475" y="4568825"/>
              <a:ext cx="679449" cy="31273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20" name="Shape 1420"/>
            <p:cNvSpPr txBox="1"/>
            <p:nvPr/>
          </p:nvSpPr>
          <p:spPr>
            <a:xfrm>
              <a:off x="595312" y="4165600"/>
              <a:ext cx="1230312" cy="1762124"/>
            </a:xfrm>
            <a:prstGeom prst="rect">
              <a:avLst/>
            </a:prstGeom>
            <a:solidFill>
              <a:srgbClr val="E1E5E9"/>
            </a:solidFill>
            <a:ln cap="flat" cmpd="sng" w="19050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 txBox="1"/>
            <p:nvPr/>
          </p:nvSpPr>
          <p:spPr>
            <a:xfrm>
              <a:off x="703262" y="4203700"/>
              <a:ext cx="1201737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which </a:t>
              </a:r>
            </a:p>
          </p:txBody>
        </p:sp>
        <p:sp>
          <p:nvSpPr>
            <p:cNvPr id="1422" name="Shape 1422"/>
            <p:cNvSpPr txBox="1"/>
            <p:nvPr/>
          </p:nvSpPr>
          <p:spPr>
            <a:xfrm>
              <a:off x="703262" y="4448175"/>
              <a:ext cx="93345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increases</a:t>
              </a:r>
            </a:p>
          </p:txBody>
        </p:sp>
        <p:sp>
          <p:nvSpPr>
            <p:cNvPr id="1423" name="Shape 1423"/>
            <p:cNvSpPr txBox="1"/>
            <p:nvPr/>
          </p:nvSpPr>
          <p:spPr>
            <a:xfrm>
              <a:off x="703262" y="4691062"/>
              <a:ext cx="6222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potato</a:t>
              </a:r>
            </a:p>
          </p:txBody>
        </p:sp>
        <p:sp>
          <p:nvSpPr>
            <p:cNvPr id="1424" name="Shape 1424"/>
            <p:cNvSpPr txBox="1"/>
            <p:nvPr/>
          </p:nvSpPr>
          <p:spPr>
            <a:xfrm>
              <a:off x="703262" y="4935537"/>
              <a:ext cx="12080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</a:t>
              </a:r>
            </a:p>
          </p:txBody>
        </p:sp>
        <p:sp>
          <p:nvSpPr>
            <p:cNvPr id="1425" name="Shape 1425"/>
            <p:cNvSpPr txBox="1"/>
            <p:nvPr/>
          </p:nvSpPr>
          <p:spPr>
            <a:xfrm>
              <a:off x="703262" y="5180012"/>
              <a:ext cx="98742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potatoes</a:t>
              </a:r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703262" y="5422900"/>
              <a:ext cx="99536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are a Giffen</a:t>
              </a:r>
            </a:p>
          </p:txBody>
        </p:sp>
        <p:sp>
          <p:nvSpPr>
            <p:cNvPr id="1427" name="Shape 1427"/>
            <p:cNvSpPr txBox="1"/>
            <p:nvPr/>
          </p:nvSpPr>
          <p:spPr>
            <a:xfrm>
              <a:off x="703262" y="5667375"/>
              <a:ext cx="5730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good.</a:t>
              </a:r>
            </a:p>
          </p:txBody>
        </p:sp>
      </p:grpSp>
      <p:grpSp>
        <p:nvGrpSpPr>
          <p:cNvPr id="1428" name="Shape 1428"/>
          <p:cNvGrpSpPr/>
          <p:nvPr/>
        </p:nvGrpSpPr>
        <p:grpSpPr>
          <a:xfrm>
            <a:off x="4251325" y="3581400"/>
            <a:ext cx="2252662" cy="895348"/>
            <a:chOff x="4251325" y="3581400"/>
            <a:chExt cx="2252662" cy="895348"/>
          </a:xfrm>
        </p:grpSpPr>
        <p:cxnSp>
          <p:nvCxnSpPr>
            <p:cNvPr id="1429" name="Shape 1429"/>
            <p:cNvCxnSpPr/>
            <p:nvPr/>
          </p:nvCxnSpPr>
          <p:spPr>
            <a:xfrm flipH="1" rot="10800000">
              <a:off x="4251325" y="3687761"/>
              <a:ext cx="568324" cy="78898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30" name="Shape 1430"/>
            <p:cNvSpPr txBox="1"/>
            <p:nvPr/>
          </p:nvSpPr>
          <p:spPr>
            <a:xfrm>
              <a:off x="4862512" y="3581400"/>
              <a:ext cx="1641475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 with low</a:t>
              </a:r>
            </a:p>
          </p:txBody>
        </p:sp>
        <p:sp>
          <p:nvSpPr>
            <p:cNvPr id="1431" name="Shape 1431"/>
            <p:cNvSpPr txBox="1"/>
            <p:nvPr/>
          </p:nvSpPr>
          <p:spPr>
            <a:xfrm>
              <a:off x="4905375" y="3825875"/>
              <a:ext cx="153035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 of potatoes</a:t>
              </a:r>
            </a:p>
          </p:txBody>
        </p:sp>
      </p:grpSp>
      <p:grpSp>
        <p:nvGrpSpPr>
          <p:cNvPr id="1432" name="Shape 1432"/>
          <p:cNvGrpSpPr/>
          <p:nvPr/>
        </p:nvGrpSpPr>
        <p:grpSpPr>
          <a:xfrm>
            <a:off x="3111500" y="3044825"/>
            <a:ext cx="2555874" cy="1101725"/>
            <a:chOff x="3111500" y="3044825"/>
            <a:chExt cx="2555874" cy="1101725"/>
          </a:xfrm>
        </p:grpSpPr>
        <p:cxnSp>
          <p:nvCxnSpPr>
            <p:cNvPr id="1433" name="Shape 1433"/>
            <p:cNvCxnSpPr/>
            <p:nvPr/>
          </p:nvCxnSpPr>
          <p:spPr>
            <a:xfrm flipH="1" rot="10800000">
              <a:off x="3111500" y="3174999"/>
              <a:ext cx="790575" cy="9715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34" name="Shape 1434"/>
            <p:cNvSpPr txBox="1"/>
            <p:nvPr/>
          </p:nvSpPr>
          <p:spPr>
            <a:xfrm>
              <a:off x="3941762" y="3044825"/>
              <a:ext cx="1725612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 with high</a:t>
              </a:r>
            </a:p>
          </p:txBody>
        </p:sp>
        <p:sp>
          <p:nvSpPr>
            <p:cNvPr id="1435" name="Shape 1435"/>
            <p:cNvSpPr txBox="1"/>
            <p:nvPr/>
          </p:nvSpPr>
          <p:spPr>
            <a:xfrm>
              <a:off x="4027487" y="3289300"/>
              <a:ext cx="153035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price of potatoes</a:t>
              </a:r>
            </a:p>
          </p:txBody>
        </p:sp>
      </p:grpSp>
      <p:grpSp>
        <p:nvGrpSpPr>
          <p:cNvPr id="1436" name="Shape 1436"/>
          <p:cNvGrpSpPr/>
          <p:nvPr/>
        </p:nvGrpSpPr>
        <p:grpSpPr>
          <a:xfrm>
            <a:off x="2359025" y="4089400"/>
            <a:ext cx="744536" cy="287336"/>
            <a:chOff x="2359025" y="4089400"/>
            <a:chExt cx="744536" cy="287336"/>
          </a:xfrm>
        </p:grpSpPr>
        <p:grpSp>
          <p:nvGrpSpPr>
            <p:cNvPr id="1437" name="Shape 1437"/>
            <p:cNvGrpSpPr/>
            <p:nvPr/>
          </p:nvGrpSpPr>
          <p:grpSpPr>
            <a:xfrm>
              <a:off x="2359025" y="4257675"/>
              <a:ext cx="614361" cy="119061"/>
              <a:chOff x="2359025" y="4257675"/>
              <a:chExt cx="614361" cy="119061"/>
            </a:xfrm>
          </p:grpSpPr>
          <p:cxnSp>
            <p:nvCxnSpPr>
              <p:cNvPr id="1438" name="Shape 1438"/>
              <p:cNvCxnSpPr/>
              <p:nvPr/>
            </p:nvCxnSpPr>
            <p:spPr>
              <a:xfrm>
                <a:off x="2359025" y="4311650"/>
                <a:ext cx="550861" cy="15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439" name="Shape 1439"/>
              <p:cNvSpPr/>
              <p:nvPr/>
            </p:nvSpPr>
            <p:spPr>
              <a:xfrm>
                <a:off x="2854325" y="4257675"/>
                <a:ext cx="119061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0" name="Shape 1440"/>
            <p:cNvSpPr txBox="1"/>
            <p:nvPr/>
          </p:nvSpPr>
          <p:spPr>
            <a:xfrm>
              <a:off x="2976561" y="4089400"/>
              <a:ext cx="127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</a:p>
          </p:txBody>
        </p:sp>
      </p:grpSp>
      <p:grpSp>
        <p:nvGrpSpPr>
          <p:cNvPr id="1441" name="Shape 1441"/>
          <p:cNvGrpSpPr/>
          <p:nvPr/>
        </p:nvGrpSpPr>
        <p:grpSpPr>
          <a:xfrm>
            <a:off x="2359025" y="4467225"/>
            <a:ext cx="1897062" cy="257174"/>
            <a:chOff x="2359025" y="4467225"/>
            <a:chExt cx="1897062" cy="257174"/>
          </a:xfrm>
        </p:grpSpPr>
        <p:cxnSp>
          <p:nvCxnSpPr>
            <p:cNvPr id="1442" name="Shape 1442"/>
            <p:cNvCxnSpPr/>
            <p:nvPr/>
          </p:nvCxnSpPr>
          <p:spPr>
            <a:xfrm>
              <a:off x="2359025" y="4660900"/>
              <a:ext cx="1708149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43" name="Shape 1443"/>
            <p:cNvSpPr/>
            <p:nvPr/>
          </p:nvSpPr>
          <p:spPr>
            <a:xfrm>
              <a:off x="3994150" y="4605337"/>
              <a:ext cx="119061" cy="1190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 txBox="1"/>
            <p:nvPr/>
          </p:nvSpPr>
          <p:spPr>
            <a:xfrm>
              <a:off x="4117975" y="4467225"/>
              <a:ext cx="138112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</p:grpSp>
      <p:cxnSp>
        <p:nvCxnSpPr>
          <p:cNvPr id="1445" name="Shape 1445"/>
          <p:cNvCxnSpPr/>
          <p:nvPr/>
        </p:nvCxnSpPr>
        <p:spPr>
          <a:xfrm flipH="1">
            <a:off x="3878261" y="4826000"/>
            <a:ext cx="188912" cy="21431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grpSp>
        <p:nvGrpSpPr>
          <p:cNvPr id="1446" name="Shape 1446"/>
          <p:cNvGrpSpPr/>
          <p:nvPr/>
        </p:nvGrpSpPr>
        <p:grpSpPr>
          <a:xfrm>
            <a:off x="4030662" y="4221162"/>
            <a:ext cx="4132262" cy="787399"/>
            <a:chOff x="4030662" y="4221162"/>
            <a:chExt cx="4132262" cy="787399"/>
          </a:xfrm>
        </p:grpSpPr>
        <p:cxnSp>
          <p:nvCxnSpPr>
            <p:cNvPr id="1447" name="Shape 1447"/>
            <p:cNvCxnSpPr/>
            <p:nvPr/>
          </p:nvCxnSpPr>
          <p:spPr>
            <a:xfrm flipH="1" rot="10800000">
              <a:off x="4030662" y="4568824"/>
              <a:ext cx="1560512" cy="3492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48" name="Shape 1448"/>
            <p:cNvSpPr txBox="1"/>
            <p:nvPr/>
          </p:nvSpPr>
          <p:spPr>
            <a:xfrm>
              <a:off x="5334000" y="4221162"/>
              <a:ext cx="2828924" cy="769937"/>
            </a:xfrm>
            <a:prstGeom prst="rect">
              <a:avLst/>
            </a:prstGeom>
            <a:solidFill>
              <a:srgbClr val="E1E5E9"/>
            </a:solidFill>
            <a:ln cap="flat" cmpd="sng" w="19050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 txBox="1"/>
            <p:nvPr/>
          </p:nvSpPr>
          <p:spPr>
            <a:xfrm>
              <a:off x="5430837" y="4246562"/>
              <a:ext cx="2579686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An increase in the price of</a:t>
              </a:r>
            </a:p>
          </p:txBody>
        </p:sp>
        <p:sp>
          <p:nvSpPr>
            <p:cNvPr id="1450" name="Shape 1450"/>
            <p:cNvSpPr txBox="1"/>
            <p:nvPr/>
          </p:nvSpPr>
          <p:spPr>
            <a:xfrm>
              <a:off x="5430837" y="4491037"/>
              <a:ext cx="24511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potatoes rotates the budget</a:t>
              </a:r>
            </a:p>
          </p:txBody>
        </p:sp>
        <p:sp>
          <p:nvSpPr>
            <p:cNvPr id="1451" name="Shape 1451"/>
            <p:cNvSpPr txBox="1"/>
            <p:nvPr/>
          </p:nvSpPr>
          <p:spPr>
            <a:xfrm>
              <a:off x="5430837" y="4733925"/>
              <a:ext cx="1903411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 inward . . .</a:t>
              </a:r>
            </a:p>
          </p:txBody>
        </p:sp>
      </p:grpSp>
      <p:sp>
        <p:nvSpPr>
          <p:cNvPr id="1452" name="Shape 1452"/>
          <p:cNvSpPr txBox="1"/>
          <p:nvPr/>
        </p:nvSpPr>
        <p:spPr>
          <a:xfrm>
            <a:off x="6037262" y="1525587"/>
            <a:ext cx="2251075" cy="91598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price, more potatoes are demanded!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The Consumer’s Budget Constraint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97000"/>
            <a:ext cx="8202612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Wages Affect Labor Supply?</a:t>
            </a:r>
          </a:p>
        </p:txBody>
      </p:sp>
      <p:sp>
        <p:nvSpPr>
          <p:cNvPr id="1458" name="Shape 1458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substitution effect is greater than the income effect for the worker, he or she works more.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income effect is greater than the substitution effect, he or she works less.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/>
          <p:nvPr>
            <p:ph type="title"/>
          </p:nvPr>
        </p:nvSpPr>
        <p:spPr>
          <a:xfrm>
            <a:off x="457200" y="1222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 The Work-Leisure Decision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F3F6F9"/>
          </a:solidFill>
          <a:ln cap="flat" cmpd="sng" w="2206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Shape 1465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Shape 1466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F1F4F7"/>
          </a:solidFill>
          <a:ln cap="flat" cmpd="sng" w="1809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Shape 1467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Shape 1468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Shape 1469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DEFF3"/>
          </a:solidFill>
          <a:ln cap="flat" cmpd="sng" w="1206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Shape 1470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Shape 1471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Shape 1473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Shape 1474"/>
          <p:cNvSpPr txBox="1"/>
          <p:nvPr/>
        </p:nvSpPr>
        <p:spPr>
          <a:xfrm>
            <a:off x="1898650" y="1550987"/>
            <a:ext cx="6569075" cy="4367212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1758950" y="1390650"/>
            <a:ext cx="6669086" cy="448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Shape 1476"/>
          <p:cNvSpPr/>
          <p:nvPr/>
        </p:nvSpPr>
        <p:spPr>
          <a:xfrm>
            <a:off x="1758950" y="1390650"/>
            <a:ext cx="6669086" cy="4487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Shape 1477"/>
          <p:cNvSpPr txBox="1"/>
          <p:nvPr/>
        </p:nvSpPr>
        <p:spPr>
          <a:xfrm>
            <a:off x="6738936" y="5969000"/>
            <a:ext cx="1820861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of Leisure</a:t>
            </a:r>
          </a:p>
        </p:txBody>
      </p:sp>
      <p:sp>
        <p:nvSpPr>
          <p:cNvPr id="1478" name="Shape 1478"/>
          <p:cNvSpPr txBox="1"/>
          <p:nvPr/>
        </p:nvSpPr>
        <p:spPr>
          <a:xfrm>
            <a:off x="1477962" y="5981700"/>
            <a:ext cx="215899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209550" y="1341437"/>
            <a:ext cx="1476375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grpSp>
        <p:nvGrpSpPr>
          <p:cNvPr id="1480" name="Shape 1480"/>
          <p:cNvGrpSpPr/>
          <p:nvPr/>
        </p:nvGrpSpPr>
        <p:grpSpPr>
          <a:xfrm>
            <a:off x="938212" y="2076450"/>
            <a:ext cx="4978399" cy="4195762"/>
            <a:chOff x="938212" y="2076450"/>
            <a:chExt cx="4978399" cy="4195762"/>
          </a:xfrm>
        </p:grpSpPr>
        <p:cxnSp>
          <p:nvCxnSpPr>
            <p:cNvPr id="1481" name="Shape 1481"/>
            <p:cNvCxnSpPr/>
            <p:nvPr/>
          </p:nvCxnSpPr>
          <p:spPr>
            <a:xfrm>
              <a:off x="1719261" y="2152650"/>
              <a:ext cx="3944936" cy="3765550"/>
            </a:xfrm>
            <a:prstGeom prst="straightConnector1">
              <a:avLst/>
            </a:prstGeom>
            <a:noFill/>
            <a:ln cap="flat" cmpd="sng" w="60325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482" name="Shape 1482"/>
            <p:cNvSpPr/>
            <p:nvPr/>
          </p:nvSpPr>
          <p:spPr>
            <a:xfrm>
              <a:off x="5564187" y="5818187"/>
              <a:ext cx="139699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698625" y="2111375"/>
              <a:ext cx="120649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 txBox="1"/>
            <p:nvPr/>
          </p:nvSpPr>
          <p:spPr>
            <a:xfrm>
              <a:off x="938212" y="2076450"/>
              <a:ext cx="762000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$5,000</a:t>
              </a:r>
            </a:p>
          </p:txBody>
        </p:sp>
        <p:sp>
          <p:nvSpPr>
            <p:cNvPr id="1485" name="Shape 1485"/>
            <p:cNvSpPr txBox="1"/>
            <p:nvPr/>
          </p:nvSpPr>
          <p:spPr>
            <a:xfrm>
              <a:off x="5457825" y="5981700"/>
              <a:ext cx="458786" cy="290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</p:grpSp>
      <p:grpSp>
        <p:nvGrpSpPr>
          <p:cNvPr id="1486" name="Shape 1486"/>
          <p:cNvGrpSpPr/>
          <p:nvPr/>
        </p:nvGrpSpPr>
        <p:grpSpPr>
          <a:xfrm>
            <a:off x="3421062" y="1751011"/>
            <a:ext cx="3348036" cy="2574925"/>
            <a:chOff x="3421062" y="1751011"/>
            <a:chExt cx="3348036" cy="2574925"/>
          </a:xfrm>
        </p:grpSpPr>
        <p:sp>
          <p:nvSpPr>
            <p:cNvPr id="1487" name="Shape 1487"/>
            <p:cNvSpPr/>
            <p:nvPr/>
          </p:nvSpPr>
          <p:spPr>
            <a:xfrm>
              <a:off x="3421062" y="1751011"/>
              <a:ext cx="3144837" cy="242411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0636" y="85289"/>
                    <a:pt x="60382" y="112066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 txBox="1"/>
            <p:nvPr/>
          </p:nvSpPr>
          <p:spPr>
            <a:xfrm>
              <a:off x="6630986" y="4067175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489" name="Shape 1489"/>
          <p:cNvGrpSpPr/>
          <p:nvPr/>
        </p:nvGrpSpPr>
        <p:grpSpPr>
          <a:xfrm>
            <a:off x="2579686" y="1931986"/>
            <a:ext cx="3994150" cy="2979737"/>
            <a:chOff x="2579686" y="1931986"/>
            <a:chExt cx="3994150" cy="2979737"/>
          </a:xfrm>
        </p:grpSpPr>
        <p:sp>
          <p:nvSpPr>
            <p:cNvPr id="1490" name="Shape 1490"/>
            <p:cNvSpPr/>
            <p:nvPr/>
          </p:nvSpPr>
          <p:spPr>
            <a:xfrm>
              <a:off x="2579686" y="1931986"/>
              <a:ext cx="3805237" cy="28051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7684" y="101142"/>
                    <a:pt x="56210" y="108000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 txBox="1"/>
            <p:nvPr/>
          </p:nvSpPr>
          <p:spPr>
            <a:xfrm>
              <a:off x="6435725" y="4652962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492" name="Shape 1492"/>
          <p:cNvGrpSpPr/>
          <p:nvPr/>
        </p:nvGrpSpPr>
        <p:grpSpPr>
          <a:xfrm>
            <a:off x="2019300" y="2171700"/>
            <a:ext cx="4068762" cy="3489324"/>
            <a:chOff x="2019300" y="2171700"/>
            <a:chExt cx="4068762" cy="3489324"/>
          </a:xfrm>
        </p:grpSpPr>
        <p:sp>
          <p:nvSpPr>
            <p:cNvPr id="1493" name="Shape 1493"/>
            <p:cNvSpPr/>
            <p:nvPr/>
          </p:nvSpPr>
          <p:spPr>
            <a:xfrm>
              <a:off x="2019300" y="2171700"/>
              <a:ext cx="3884611" cy="33258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371" y="92530"/>
                    <a:pt x="78556" y="117831"/>
                    <a:pt x="120000" y="119999"/>
                  </a:cubicBezTo>
                </a:path>
              </a:pathLst>
            </a:custGeom>
            <a:noFill/>
            <a:ln cap="flat" cmpd="sng" w="603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 txBox="1"/>
            <p:nvPr/>
          </p:nvSpPr>
          <p:spPr>
            <a:xfrm>
              <a:off x="5949950" y="5402262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495" name="Shape 1495"/>
          <p:cNvGrpSpPr/>
          <p:nvPr/>
        </p:nvGrpSpPr>
        <p:grpSpPr>
          <a:xfrm>
            <a:off x="3421062" y="3560762"/>
            <a:ext cx="1008062" cy="314324"/>
            <a:chOff x="3421062" y="3560762"/>
            <a:chExt cx="1008062" cy="314324"/>
          </a:xfrm>
        </p:grpSpPr>
        <p:sp>
          <p:nvSpPr>
            <p:cNvPr id="1496" name="Shape 1496"/>
            <p:cNvSpPr/>
            <p:nvPr/>
          </p:nvSpPr>
          <p:spPr>
            <a:xfrm>
              <a:off x="3421062" y="3735387"/>
              <a:ext cx="139699" cy="1396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 txBox="1"/>
            <p:nvPr/>
          </p:nvSpPr>
          <p:spPr>
            <a:xfrm>
              <a:off x="3552825" y="3560762"/>
              <a:ext cx="876300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</a:t>
              </a:r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1058862" y="4316412"/>
            <a:ext cx="3128962" cy="1924049"/>
            <a:chOff x="1058862" y="4316412"/>
            <a:chExt cx="3128962" cy="1924049"/>
          </a:xfrm>
        </p:grpSpPr>
        <p:sp>
          <p:nvSpPr>
            <p:cNvPr id="1499" name="Shape 1499"/>
            <p:cNvSpPr/>
            <p:nvPr/>
          </p:nvSpPr>
          <p:spPr>
            <a:xfrm>
              <a:off x="1778000" y="4416425"/>
              <a:ext cx="2303461" cy="146208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4021137" y="4335462"/>
              <a:ext cx="120649" cy="1412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 txBox="1"/>
            <p:nvPr/>
          </p:nvSpPr>
          <p:spPr>
            <a:xfrm>
              <a:off x="1058862" y="4316412"/>
              <a:ext cx="542925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2,000</a:t>
              </a:r>
            </a:p>
          </p:txBody>
        </p:sp>
        <p:sp>
          <p:nvSpPr>
            <p:cNvPr id="1502" name="Shape 1502"/>
            <p:cNvSpPr txBox="1"/>
            <p:nvPr/>
          </p:nvSpPr>
          <p:spPr>
            <a:xfrm>
              <a:off x="3946525" y="5981700"/>
              <a:ext cx="241299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 An Increase in the Wage</a:t>
            </a:r>
          </a:p>
        </p:txBody>
      </p:sp>
      <p:sp>
        <p:nvSpPr>
          <p:cNvPr id="1508" name="Shape 1508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Shape 1509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Shape 1510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Shape 1511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Shape 1512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Shape 1513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Shape 1515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Shape 1516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Shape 1517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Shape 1518"/>
          <p:cNvSpPr txBox="1"/>
          <p:nvPr/>
        </p:nvSpPr>
        <p:spPr>
          <a:xfrm>
            <a:off x="1228725" y="2279650"/>
            <a:ext cx="3270250" cy="2663824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Shape 1519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Shape 1521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Shape 1522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Shape 1523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Shape 1524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Shape 1525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Shape 1527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Shape 1528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Shape 1529"/>
          <p:cNvSpPr txBox="1"/>
          <p:nvPr/>
        </p:nvSpPr>
        <p:spPr>
          <a:xfrm>
            <a:off x="5387975" y="2293936"/>
            <a:ext cx="3271836" cy="2663824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 txBox="1"/>
          <p:nvPr/>
        </p:nvSpPr>
        <p:spPr>
          <a:xfrm>
            <a:off x="1128712" y="2195511"/>
            <a:ext cx="3328986" cy="27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/>
          <p:nvPr/>
        </p:nvSpPr>
        <p:spPr>
          <a:xfrm>
            <a:off x="5275262" y="2195511"/>
            <a:ext cx="3341686" cy="27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5275262" y="2195511"/>
            <a:ext cx="3341686" cy="270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3" name="Shape 1533"/>
          <p:cNvCxnSpPr/>
          <p:nvPr/>
        </p:nvCxnSpPr>
        <p:spPr>
          <a:xfrm>
            <a:off x="1101725" y="2900361"/>
            <a:ext cx="1587" cy="1587"/>
          </a:xfrm>
          <a:prstGeom prst="straightConnector1">
            <a:avLst/>
          </a:prstGeom>
          <a:noFill/>
          <a:ln cap="flat" cmpd="sng" w="42850">
            <a:solidFill>
              <a:srgbClr val="0069B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534" name="Shape 1534"/>
          <p:cNvSpPr/>
          <p:nvPr/>
        </p:nvSpPr>
        <p:spPr>
          <a:xfrm>
            <a:off x="1128712" y="2195511"/>
            <a:ext cx="3328986" cy="270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5" name="Shape 1535"/>
          <p:cNvCxnSpPr/>
          <p:nvPr/>
        </p:nvCxnSpPr>
        <p:spPr>
          <a:xfrm>
            <a:off x="1101725" y="3492500"/>
            <a:ext cx="1311275" cy="1436686"/>
          </a:xfrm>
          <a:prstGeom prst="straightConnector1">
            <a:avLst/>
          </a:prstGeom>
          <a:noFill/>
          <a:ln cap="flat" cmpd="sng" w="42850">
            <a:solidFill>
              <a:srgbClr val="003F95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36" name="Shape 1536"/>
          <p:cNvCxnSpPr/>
          <p:nvPr/>
        </p:nvCxnSpPr>
        <p:spPr>
          <a:xfrm rot="10800000">
            <a:off x="1101724" y="2900362"/>
            <a:ext cx="1311275" cy="2028825"/>
          </a:xfrm>
          <a:prstGeom prst="straightConnector1">
            <a:avLst/>
          </a:prstGeom>
          <a:noFill/>
          <a:ln cap="flat" cmpd="sng" w="42850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37" name="Shape 1537"/>
          <p:cNvCxnSpPr/>
          <p:nvPr/>
        </p:nvCxnSpPr>
        <p:spPr>
          <a:xfrm flipH="1">
            <a:off x="1584324" y="4999037"/>
            <a:ext cx="150811" cy="31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538" name="Shape 1538"/>
          <p:cNvCxnSpPr/>
          <p:nvPr/>
        </p:nvCxnSpPr>
        <p:spPr>
          <a:xfrm>
            <a:off x="6826250" y="4999037"/>
            <a:ext cx="3381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grpSp>
        <p:nvGrpSpPr>
          <p:cNvPr id="1539" name="Shape 1539"/>
          <p:cNvGrpSpPr/>
          <p:nvPr/>
        </p:nvGrpSpPr>
        <p:grpSpPr>
          <a:xfrm>
            <a:off x="1171575" y="3328987"/>
            <a:ext cx="4006849" cy="403225"/>
            <a:chOff x="1171575" y="3328987"/>
            <a:chExt cx="4006849" cy="403225"/>
          </a:xfrm>
        </p:grpSpPr>
        <p:cxnSp>
          <p:nvCxnSpPr>
            <p:cNvPr id="1540" name="Shape 1540"/>
            <p:cNvCxnSpPr/>
            <p:nvPr/>
          </p:nvCxnSpPr>
          <p:spPr>
            <a:xfrm flipH="1" rot="10800000">
              <a:off x="1171575" y="3328987"/>
              <a:ext cx="106362" cy="14922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cxnSp>
          <p:nvCxnSpPr>
            <p:cNvPr id="1541" name="Shape 1541"/>
            <p:cNvCxnSpPr/>
            <p:nvPr/>
          </p:nvCxnSpPr>
          <p:spPr>
            <a:xfrm flipH="1" rot="10800000">
              <a:off x="5176837" y="3408362"/>
              <a:ext cx="1587" cy="3238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</p:grpSp>
      <p:sp>
        <p:nvSpPr>
          <p:cNvPr id="1542" name="Shape 1542"/>
          <p:cNvSpPr txBox="1"/>
          <p:nvPr/>
        </p:nvSpPr>
        <p:spPr>
          <a:xfrm>
            <a:off x="3827462" y="4951412"/>
            <a:ext cx="701674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of</a:t>
            </a:r>
          </a:p>
        </p:txBody>
      </p:sp>
      <p:sp>
        <p:nvSpPr>
          <p:cNvPr id="1543" name="Shape 1543"/>
          <p:cNvSpPr txBox="1"/>
          <p:nvPr/>
        </p:nvSpPr>
        <p:spPr>
          <a:xfrm>
            <a:off x="3906837" y="5138737"/>
            <a:ext cx="61753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Leisure</a:t>
            </a:r>
          </a:p>
        </p:txBody>
      </p:sp>
      <p:sp>
        <p:nvSpPr>
          <p:cNvPr id="1544" name="Shape 1544"/>
          <p:cNvSpPr txBox="1"/>
          <p:nvPr/>
        </p:nvSpPr>
        <p:spPr>
          <a:xfrm>
            <a:off x="984250" y="4956175"/>
            <a:ext cx="15398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x="104775" y="2182811"/>
            <a:ext cx="106203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546" name="Shape 1546"/>
          <p:cNvSpPr txBox="1"/>
          <p:nvPr/>
        </p:nvSpPr>
        <p:spPr>
          <a:xfrm>
            <a:off x="1265237" y="1849436"/>
            <a:ext cx="2965449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For a person with these preferences 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4098925" y="1849436"/>
            <a:ext cx="285750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</a:p>
        </p:txBody>
      </p:sp>
      <p:sp>
        <p:nvSpPr>
          <p:cNvPr id="1548" name="Shape 1548"/>
          <p:cNvSpPr txBox="1"/>
          <p:nvPr/>
        </p:nvSpPr>
        <p:spPr>
          <a:xfrm>
            <a:off x="7499350" y="4951412"/>
            <a:ext cx="1169986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of Labor</a:t>
            </a:r>
          </a:p>
        </p:txBody>
      </p:sp>
      <p:sp>
        <p:nvSpPr>
          <p:cNvPr id="1549" name="Shape 1549"/>
          <p:cNvSpPr txBox="1"/>
          <p:nvPr/>
        </p:nvSpPr>
        <p:spPr>
          <a:xfrm>
            <a:off x="7939086" y="5138737"/>
            <a:ext cx="720724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Supplied</a:t>
            </a:r>
          </a:p>
        </p:txBody>
      </p:sp>
      <p:sp>
        <p:nvSpPr>
          <p:cNvPr id="1550" name="Shape 1550"/>
          <p:cNvSpPr txBox="1"/>
          <p:nvPr/>
        </p:nvSpPr>
        <p:spPr>
          <a:xfrm>
            <a:off x="5114925" y="4956175"/>
            <a:ext cx="153987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551" name="Shape 1551"/>
          <p:cNvSpPr txBox="1"/>
          <p:nvPr/>
        </p:nvSpPr>
        <p:spPr>
          <a:xfrm>
            <a:off x="4800600" y="2182811"/>
            <a:ext cx="481011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Wage</a:t>
            </a:r>
          </a:p>
        </p:txBody>
      </p:sp>
      <p:sp>
        <p:nvSpPr>
          <p:cNvPr id="1552" name="Shape 1552"/>
          <p:cNvSpPr txBox="1"/>
          <p:nvPr/>
        </p:nvSpPr>
        <p:spPr>
          <a:xfrm>
            <a:off x="5427662" y="1849436"/>
            <a:ext cx="3114675" cy="211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 the labor supply curve slopes upward.</a:t>
            </a:r>
          </a:p>
        </p:txBody>
      </p:sp>
      <p:grpSp>
        <p:nvGrpSpPr>
          <p:cNvPr id="1553" name="Shape 1553"/>
          <p:cNvGrpSpPr/>
          <p:nvPr/>
        </p:nvGrpSpPr>
        <p:grpSpPr>
          <a:xfrm>
            <a:off x="1243012" y="2830511"/>
            <a:ext cx="1627186" cy="2012950"/>
            <a:chOff x="1243012" y="2830511"/>
            <a:chExt cx="1627186" cy="2012950"/>
          </a:xfrm>
        </p:grpSpPr>
        <p:sp>
          <p:nvSpPr>
            <p:cNvPr id="1554" name="Shape 1554"/>
            <p:cNvSpPr/>
            <p:nvPr/>
          </p:nvSpPr>
          <p:spPr>
            <a:xfrm>
              <a:off x="1243012" y="2830511"/>
              <a:ext cx="1508124" cy="188753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121" y="85074"/>
                    <a:pt x="90841" y="118208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 txBox="1"/>
            <p:nvPr/>
          </p:nvSpPr>
          <p:spPr>
            <a:xfrm>
              <a:off x="2770186" y="4660900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556" name="Shape 1556"/>
          <p:cNvGrpSpPr/>
          <p:nvPr/>
        </p:nvGrpSpPr>
        <p:grpSpPr>
          <a:xfrm>
            <a:off x="1382712" y="2744786"/>
            <a:ext cx="1343024" cy="1651000"/>
            <a:chOff x="1382712" y="2744786"/>
            <a:chExt cx="1343024" cy="1651000"/>
          </a:xfrm>
        </p:grpSpPr>
        <p:sp>
          <p:nvSpPr>
            <p:cNvPr id="1557" name="Shape 1557"/>
            <p:cNvSpPr/>
            <p:nvPr/>
          </p:nvSpPr>
          <p:spPr>
            <a:xfrm>
              <a:off x="1382712" y="2744786"/>
              <a:ext cx="1212850" cy="1522412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73333"/>
                    <a:pt x="57209" y="108888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 txBox="1"/>
            <p:nvPr/>
          </p:nvSpPr>
          <p:spPr>
            <a:xfrm>
              <a:off x="2625725" y="4213225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559" name="Shape 1559"/>
          <p:cNvGrpSpPr/>
          <p:nvPr/>
        </p:nvGrpSpPr>
        <p:grpSpPr>
          <a:xfrm>
            <a:off x="2017711" y="4238624"/>
            <a:ext cx="531812" cy="222249"/>
            <a:chOff x="2017711" y="4238624"/>
            <a:chExt cx="531812" cy="222249"/>
          </a:xfrm>
        </p:grpSpPr>
        <p:cxnSp>
          <p:nvCxnSpPr>
            <p:cNvPr id="1560" name="Shape 1560"/>
            <p:cNvCxnSpPr/>
            <p:nvPr/>
          </p:nvCxnSpPr>
          <p:spPr>
            <a:xfrm rot="10800000">
              <a:off x="2017711" y="4238624"/>
              <a:ext cx="254000" cy="98425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61" name="Shape 1561"/>
            <p:cNvSpPr txBox="1"/>
            <p:nvPr/>
          </p:nvSpPr>
          <p:spPr>
            <a:xfrm>
              <a:off x="2281236" y="4278312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562" name="Shape 1562"/>
          <p:cNvGrpSpPr/>
          <p:nvPr/>
        </p:nvGrpSpPr>
        <p:grpSpPr>
          <a:xfrm>
            <a:off x="1152525" y="3802062"/>
            <a:ext cx="268286" cy="344486"/>
            <a:chOff x="1152525" y="3802062"/>
            <a:chExt cx="268286" cy="344486"/>
          </a:xfrm>
        </p:grpSpPr>
        <p:cxnSp>
          <p:nvCxnSpPr>
            <p:cNvPr id="1563" name="Shape 1563"/>
            <p:cNvCxnSpPr/>
            <p:nvPr/>
          </p:nvCxnSpPr>
          <p:spPr>
            <a:xfrm flipH="1">
              <a:off x="1243012" y="3802062"/>
              <a:ext cx="84137" cy="141287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64" name="Shape 1564"/>
            <p:cNvSpPr txBox="1"/>
            <p:nvPr/>
          </p:nvSpPr>
          <p:spPr>
            <a:xfrm>
              <a:off x="1152525" y="3963987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565" name="Shape 1565"/>
          <p:cNvGrpSpPr/>
          <p:nvPr/>
        </p:nvGrpSpPr>
        <p:grpSpPr>
          <a:xfrm>
            <a:off x="1214437" y="5041900"/>
            <a:ext cx="2466974" cy="352425"/>
            <a:chOff x="1214437" y="5041900"/>
            <a:chExt cx="2466974" cy="352425"/>
          </a:xfrm>
        </p:grpSpPr>
        <p:cxnSp>
          <p:nvCxnSpPr>
            <p:cNvPr id="1566" name="Shape 1566"/>
            <p:cNvCxnSpPr/>
            <p:nvPr/>
          </p:nvCxnSpPr>
          <p:spPr>
            <a:xfrm>
              <a:off x="1722436" y="5041900"/>
              <a:ext cx="127000" cy="211136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67" name="Shape 1567"/>
            <p:cNvSpPr txBox="1"/>
            <p:nvPr/>
          </p:nvSpPr>
          <p:spPr>
            <a:xfrm>
              <a:off x="1214437" y="5168900"/>
              <a:ext cx="2466974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 txBox="1"/>
            <p:nvPr/>
          </p:nvSpPr>
          <p:spPr>
            <a:xfrm>
              <a:off x="1265237" y="5192712"/>
              <a:ext cx="23891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hours of leisure decrease . . .</a:t>
              </a:r>
            </a:p>
          </p:txBody>
        </p:sp>
      </p:grpSp>
      <p:grpSp>
        <p:nvGrpSpPr>
          <p:cNvPr id="1569" name="Shape 1569"/>
          <p:cNvGrpSpPr/>
          <p:nvPr/>
        </p:nvGrpSpPr>
        <p:grpSpPr>
          <a:xfrm>
            <a:off x="5275262" y="5056187"/>
            <a:ext cx="2382836" cy="338137"/>
            <a:chOff x="5275262" y="5056187"/>
            <a:chExt cx="2382836" cy="338137"/>
          </a:xfrm>
        </p:grpSpPr>
        <p:cxnSp>
          <p:nvCxnSpPr>
            <p:cNvPr id="1570" name="Shape 1570"/>
            <p:cNvCxnSpPr/>
            <p:nvPr/>
          </p:nvCxnSpPr>
          <p:spPr>
            <a:xfrm flipH="1">
              <a:off x="6981824" y="5056187"/>
              <a:ext cx="41275" cy="211136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71" name="Shape 1571"/>
            <p:cNvSpPr txBox="1"/>
            <p:nvPr/>
          </p:nvSpPr>
          <p:spPr>
            <a:xfrm>
              <a:off x="5275262" y="5168900"/>
              <a:ext cx="2382836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 txBox="1"/>
            <p:nvPr/>
          </p:nvSpPr>
          <p:spPr>
            <a:xfrm>
              <a:off x="5305425" y="5192712"/>
              <a:ext cx="2309812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. . . and hours of labor increase.</a:t>
              </a:r>
            </a:p>
          </p:txBody>
        </p:sp>
      </p:grpSp>
      <p:grpSp>
        <p:nvGrpSpPr>
          <p:cNvPr id="1573" name="Shape 1573"/>
          <p:cNvGrpSpPr/>
          <p:nvPr/>
        </p:nvGrpSpPr>
        <p:grpSpPr>
          <a:xfrm>
            <a:off x="1214436" y="3449636"/>
            <a:ext cx="3933825" cy="352425"/>
            <a:chOff x="1214436" y="3449636"/>
            <a:chExt cx="3933825" cy="352425"/>
          </a:xfrm>
        </p:grpSpPr>
        <p:cxnSp>
          <p:nvCxnSpPr>
            <p:cNvPr id="1574" name="Shape 1574"/>
            <p:cNvCxnSpPr/>
            <p:nvPr/>
          </p:nvCxnSpPr>
          <p:spPr>
            <a:xfrm rot="10800000">
              <a:off x="1214436" y="3449636"/>
              <a:ext cx="1282700" cy="239711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75" name="Shape 1575"/>
            <p:cNvSpPr txBox="1"/>
            <p:nvPr/>
          </p:nvSpPr>
          <p:spPr>
            <a:xfrm>
              <a:off x="2454275" y="3576637"/>
              <a:ext cx="1919287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6" name="Shape 1576"/>
            <p:cNvCxnSpPr/>
            <p:nvPr/>
          </p:nvCxnSpPr>
          <p:spPr>
            <a:xfrm flipH="1" rot="10800000">
              <a:off x="4373562" y="3533775"/>
              <a:ext cx="774700" cy="169861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77" name="Shape 1577"/>
            <p:cNvSpPr txBox="1"/>
            <p:nvPr/>
          </p:nvSpPr>
          <p:spPr>
            <a:xfrm>
              <a:off x="2500311" y="3605212"/>
              <a:ext cx="184626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When the wage rises . . .</a:t>
              </a:r>
            </a:p>
          </p:txBody>
        </p:sp>
      </p:grpSp>
      <p:grpSp>
        <p:nvGrpSpPr>
          <p:cNvPr id="1578" name="Shape 1578"/>
          <p:cNvGrpSpPr/>
          <p:nvPr/>
        </p:nvGrpSpPr>
        <p:grpSpPr>
          <a:xfrm>
            <a:off x="6008687" y="2660650"/>
            <a:ext cx="2095499" cy="1846261"/>
            <a:chOff x="6008687" y="2660650"/>
            <a:chExt cx="2095499" cy="1846261"/>
          </a:xfrm>
        </p:grpSpPr>
        <p:cxnSp>
          <p:nvCxnSpPr>
            <p:cNvPr id="1579" name="Shape 1579"/>
            <p:cNvCxnSpPr/>
            <p:nvPr/>
          </p:nvCxnSpPr>
          <p:spPr>
            <a:xfrm flipH="1">
              <a:off x="6008687" y="2660650"/>
              <a:ext cx="1931986" cy="1846261"/>
            </a:xfrm>
            <a:prstGeom prst="straightConnector1">
              <a:avLst/>
            </a:prstGeom>
            <a:noFill/>
            <a:ln cap="flat" cmpd="sng" w="42850">
              <a:solidFill>
                <a:srgbClr val="0090C7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80" name="Shape 1580"/>
            <p:cNvSpPr txBox="1"/>
            <p:nvPr/>
          </p:nvSpPr>
          <p:spPr>
            <a:xfrm>
              <a:off x="7645400" y="2973386"/>
              <a:ext cx="449262" cy="21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Labor</a:t>
              </a:r>
            </a:p>
          </p:txBody>
        </p:sp>
        <p:sp>
          <p:nvSpPr>
            <p:cNvPr id="1581" name="Shape 1581"/>
            <p:cNvSpPr txBox="1"/>
            <p:nvPr/>
          </p:nvSpPr>
          <p:spPr>
            <a:xfrm>
              <a:off x="7556500" y="3160711"/>
              <a:ext cx="547687" cy="211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supply</a:t>
              </a:r>
            </a:p>
          </p:txBody>
        </p:sp>
      </p:grpSp>
      <p:grpSp>
        <p:nvGrpSpPr>
          <p:cNvPr id="1582" name="Shape 1582"/>
          <p:cNvGrpSpPr/>
          <p:nvPr/>
        </p:nvGrpSpPr>
        <p:grpSpPr>
          <a:xfrm>
            <a:off x="1566862" y="3605212"/>
            <a:ext cx="100011" cy="1281112"/>
            <a:chOff x="1566862" y="3605212"/>
            <a:chExt cx="100011" cy="1281112"/>
          </a:xfrm>
        </p:grpSpPr>
        <p:cxnSp>
          <p:nvCxnSpPr>
            <p:cNvPr id="1583" name="Shape 1583"/>
            <p:cNvCxnSpPr/>
            <p:nvPr/>
          </p:nvCxnSpPr>
          <p:spPr>
            <a:xfrm flipH="1" rot="10800000">
              <a:off x="1622425" y="3660774"/>
              <a:ext cx="1587" cy="1225550"/>
            </a:xfrm>
            <a:prstGeom prst="straightConnector1">
              <a:avLst/>
            </a:prstGeom>
            <a:noFill/>
            <a:ln cap="flat" cmpd="sng" w="1427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84" name="Shape 1584"/>
            <p:cNvSpPr/>
            <p:nvPr/>
          </p:nvSpPr>
          <p:spPr>
            <a:xfrm>
              <a:off x="1566862" y="3605212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5" name="Shape 1585"/>
          <p:cNvGrpSpPr/>
          <p:nvPr/>
        </p:nvGrpSpPr>
        <p:grpSpPr>
          <a:xfrm>
            <a:off x="1679575" y="4097337"/>
            <a:ext cx="100011" cy="803275"/>
            <a:chOff x="1679575" y="4097337"/>
            <a:chExt cx="100011" cy="803275"/>
          </a:xfrm>
        </p:grpSpPr>
        <p:cxnSp>
          <p:nvCxnSpPr>
            <p:cNvPr id="1586" name="Shape 1586"/>
            <p:cNvCxnSpPr/>
            <p:nvPr/>
          </p:nvCxnSpPr>
          <p:spPr>
            <a:xfrm>
              <a:off x="1722436" y="4183062"/>
              <a:ext cx="1587" cy="717550"/>
            </a:xfrm>
            <a:prstGeom prst="straightConnector1">
              <a:avLst/>
            </a:prstGeom>
            <a:noFill/>
            <a:ln cap="flat" cmpd="sng" w="1427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587" name="Shape 1587"/>
            <p:cNvSpPr/>
            <p:nvPr/>
          </p:nvSpPr>
          <p:spPr>
            <a:xfrm>
              <a:off x="1679575" y="4097337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Shape 1588"/>
          <p:cNvGrpSpPr/>
          <p:nvPr/>
        </p:nvGrpSpPr>
        <p:grpSpPr>
          <a:xfrm>
            <a:off x="5289550" y="3689350"/>
            <a:ext cx="1581148" cy="1196974"/>
            <a:chOff x="5289550" y="3689350"/>
            <a:chExt cx="1581148" cy="1196974"/>
          </a:xfrm>
        </p:grpSpPr>
        <p:sp>
          <p:nvSpPr>
            <p:cNvPr id="1589" name="Shape 1589"/>
            <p:cNvSpPr/>
            <p:nvPr/>
          </p:nvSpPr>
          <p:spPr>
            <a:xfrm>
              <a:off x="5289550" y="3732212"/>
              <a:ext cx="1536699" cy="115411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6770686" y="3689350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1" name="Shape 1591"/>
          <p:cNvGrpSpPr/>
          <p:nvPr/>
        </p:nvGrpSpPr>
        <p:grpSpPr>
          <a:xfrm>
            <a:off x="5289550" y="3281362"/>
            <a:ext cx="2003423" cy="1619249"/>
            <a:chOff x="5289550" y="3281362"/>
            <a:chExt cx="2003423" cy="1619249"/>
          </a:xfrm>
        </p:grpSpPr>
        <p:sp>
          <p:nvSpPr>
            <p:cNvPr id="1592" name="Shape 1592"/>
            <p:cNvSpPr/>
            <p:nvPr/>
          </p:nvSpPr>
          <p:spPr>
            <a:xfrm>
              <a:off x="5289550" y="3336925"/>
              <a:ext cx="1946275" cy="156368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7192961" y="3281362"/>
              <a:ext cx="100011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4" name="Shape 1594"/>
          <p:cNvSpPr txBox="1"/>
          <p:nvPr/>
        </p:nvSpPr>
        <p:spPr>
          <a:xfrm>
            <a:off x="1335087" y="5689600"/>
            <a:ext cx="7126286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opportunity cost of taking leisure has increased, so the individual substitutes consumption for leisure and works more.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 An Increase in the Wage</a:t>
            </a:r>
          </a:p>
        </p:txBody>
      </p:sp>
      <p:sp>
        <p:nvSpPr>
          <p:cNvPr id="1600" name="Shape 1600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Shape 1601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Shape 1602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Shape 1603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Shape 1605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Shape 1606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Shape 1607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Shape 1608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Shape 1609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Shape 1610"/>
          <p:cNvSpPr txBox="1"/>
          <p:nvPr/>
        </p:nvSpPr>
        <p:spPr>
          <a:xfrm>
            <a:off x="5387975" y="2371725"/>
            <a:ext cx="3271836" cy="2649537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F3F6F9"/>
          </a:solidFill>
          <a:ln cap="flat" cmpd="sng" w="1555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Shape 1612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F2F4F8"/>
          </a:solidFill>
          <a:ln cap="flat" cmpd="sng" w="14127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Shape 1613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F1F4F7"/>
          </a:solidFill>
          <a:ln cap="flat" cmpd="sng" w="1270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Shape 1614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F0F2F5"/>
          </a:solidFill>
          <a:ln cap="flat" cmpd="sng" w="112700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Shape 1615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EF1F4"/>
          </a:solidFill>
          <a:ln cap="flat" cmpd="sng" w="984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Shape 1616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DEFF3"/>
          </a:solidFill>
          <a:ln cap="flat" cmpd="sng" w="84125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Shape 1617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BEEF2"/>
          </a:solidFill>
          <a:ln cap="flat" cmpd="sng" w="6985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Shape 1618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Shape 1619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Shape 1620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Shape 1621"/>
          <p:cNvSpPr txBox="1"/>
          <p:nvPr/>
        </p:nvSpPr>
        <p:spPr>
          <a:xfrm>
            <a:off x="1214437" y="2371725"/>
            <a:ext cx="3271836" cy="2649537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Shape 1622"/>
          <p:cNvSpPr txBox="1"/>
          <p:nvPr/>
        </p:nvSpPr>
        <p:spPr>
          <a:xfrm>
            <a:off x="1128712" y="2287586"/>
            <a:ext cx="3328986" cy="27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Shape 1623"/>
          <p:cNvSpPr txBox="1"/>
          <p:nvPr/>
        </p:nvSpPr>
        <p:spPr>
          <a:xfrm>
            <a:off x="5275262" y="2287586"/>
            <a:ext cx="3341686" cy="27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/>
          <p:nvPr/>
        </p:nvSpPr>
        <p:spPr>
          <a:xfrm>
            <a:off x="5275262" y="2287586"/>
            <a:ext cx="3341686" cy="270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5" name="Shape 1625"/>
          <p:cNvCxnSpPr/>
          <p:nvPr/>
        </p:nvCxnSpPr>
        <p:spPr>
          <a:xfrm>
            <a:off x="1101725" y="2992436"/>
            <a:ext cx="1587" cy="1587"/>
          </a:xfrm>
          <a:prstGeom prst="straightConnector1">
            <a:avLst/>
          </a:prstGeom>
          <a:noFill/>
          <a:ln cap="flat" cmpd="sng" w="42850">
            <a:solidFill>
              <a:srgbClr val="0069B5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26" name="Shape 1626"/>
          <p:cNvSpPr/>
          <p:nvPr/>
        </p:nvSpPr>
        <p:spPr>
          <a:xfrm>
            <a:off x="1128712" y="2287586"/>
            <a:ext cx="3328986" cy="270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7" name="Shape 1627"/>
          <p:cNvCxnSpPr/>
          <p:nvPr/>
        </p:nvCxnSpPr>
        <p:spPr>
          <a:xfrm>
            <a:off x="1595437" y="5091112"/>
            <a:ext cx="234949" cy="3174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628" name="Shape 1628"/>
          <p:cNvSpPr/>
          <p:nvPr/>
        </p:nvSpPr>
        <p:spPr>
          <a:xfrm>
            <a:off x="5275262" y="2287586"/>
            <a:ext cx="3341686" cy="2705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9" name="Shape 1629"/>
          <p:cNvCxnSpPr/>
          <p:nvPr/>
        </p:nvCxnSpPr>
        <p:spPr>
          <a:xfrm flipH="1">
            <a:off x="6897687" y="5091112"/>
            <a:ext cx="338136" cy="158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630" name="Shape 1630"/>
          <p:cNvSpPr txBox="1"/>
          <p:nvPr/>
        </p:nvSpPr>
        <p:spPr>
          <a:xfrm>
            <a:off x="3827462" y="5032375"/>
            <a:ext cx="627061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of</a:t>
            </a:r>
          </a:p>
        </p:txBody>
      </p:sp>
      <p:sp>
        <p:nvSpPr>
          <p:cNvPr id="1631" name="Shape 1631"/>
          <p:cNvSpPr txBox="1"/>
          <p:nvPr/>
        </p:nvSpPr>
        <p:spPr>
          <a:xfrm>
            <a:off x="3906837" y="5219700"/>
            <a:ext cx="541337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Leisure</a:t>
            </a:r>
          </a:p>
        </p:txBody>
      </p:sp>
      <p:sp>
        <p:nvSpPr>
          <p:cNvPr id="1632" name="Shape 1632"/>
          <p:cNvSpPr txBox="1"/>
          <p:nvPr/>
        </p:nvSpPr>
        <p:spPr>
          <a:xfrm>
            <a:off x="984250" y="5037137"/>
            <a:ext cx="84137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33" name="Shape 1633"/>
          <p:cNvSpPr txBox="1"/>
          <p:nvPr/>
        </p:nvSpPr>
        <p:spPr>
          <a:xfrm>
            <a:off x="104775" y="2259011"/>
            <a:ext cx="984250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634" name="Shape 1634"/>
          <p:cNvSpPr txBox="1"/>
          <p:nvPr/>
        </p:nvSpPr>
        <p:spPr>
          <a:xfrm>
            <a:off x="1260475" y="1925636"/>
            <a:ext cx="2897186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For a person with these preferences </a:t>
            </a:r>
          </a:p>
        </p:txBody>
      </p:sp>
      <p:sp>
        <p:nvSpPr>
          <p:cNvPr id="1635" name="Shape 1635"/>
          <p:cNvSpPr txBox="1"/>
          <p:nvPr/>
        </p:nvSpPr>
        <p:spPr>
          <a:xfrm>
            <a:off x="4103687" y="1925636"/>
            <a:ext cx="214312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</a:p>
        </p:txBody>
      </p:sp>
      <p:sp>
        <p:nvSpPr>
          <p:cNvPr id="1636" name="Shape 1636"/>
          <p:cNvSpPr txBox="1"/>
          <p:nvPr/>
        </p:nvSpPr>
        <p:spPr>
          <a:xfrm>
            <a:off x="7499350" y="5032375"/>
            <a:ext cx="1093787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of Labor</a:t>
            </a:r>
          </a:p>
        </p:txBody>
      </p:sp>
      <p:sp>
        <p:nvSpPr>
          <p:cNvPr id="1637" name="Shape 1637"/>
          <p:cNvSpPr txBox="1"/>
          <p:nvPr/>
        </p:nvSpPr>
        <p:spPr>
          <a:xfrm>
            <a:off x="7939086" y="5219700"/>
            <a:ext cx="646112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Supplied</a:t>
            </a:r>
          </a:p>
        </p:txBody>
      </p:sp>
      <p:sp>
        <p:nvSpPr>
          <p:cNvPr id="1638" name="Shape 1638"/>
          <p:cNvSpPr txBox="1"/>
          <p:nvPr/>
        </p:nvSpPr>
        <p:spPr>
          <a:xfrm>
            <a:off x="5114925" y="5037137"/>
            <a:ext cx="84137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639" name="Shape 1639"/>
          <p:cNvSpPr txBox="1"/>
          <p:nvPr/>
        </p:nvSpPr>
        <p:spPr>
          <a:xfrm>
            <a:off x="4800600" y="2259011"/>
            <a:ext cx="406399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Wage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5348287" y="1925636"/>
            <a:ext cx="214312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x="5559425" y="1930400"/>
            <a:ext cx="42861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42" name="Shape 1642"/>
          <p:cNvSpPr txBox="1"/>
          <p:nvPr/>
        </p:nvSpPr>
        <p:spPr>
          <a:xfrm>
            <a:off x="5600700" y="1925636"/>
            <a:ext cx="2940049" cy="1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labor supply curve slopes backward.</a:t>
            </a:r>
          </a:p>
        </p:txBody>
      </p:sp>
      <p:grpSp>
        <p:nvGrpSpPr>
          <p:cNvPr id="1643" name="Shape 1643"/>
          <p:cNvGrpSpPr/>
          <p:nvPr/>
        </p:nvGrpSpPr>
        <p:grpSpPr>
          <a:xfrm>
            <a:off x="1171575" y="3273425"/>
            <a:ext cx="1624011" cy="1549399"/>
            <a:chOff x="1171575" y="3273425"/>
            <a:chExt cx="1624011" cy="1549399"/>
          </a:xfrm>
        </p:grpSpPr>
        <p:sp>
          <p:nvSpPr>
            <p:cNvPr id="1644" name="Shape 1644"/>
            <p:cNvSpPr/>
            <p:nvPr/>
          </p:nvSpPr>
          <p:spPr>
            <a:xfrm>
              <a:off x="1171575" y="3273425"/>
              <a:ext cx="1509711" cy="14382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2336" y="67058"/>
                    <a:pt x="81869" y="115294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 txBox="1"/>
            <p:nvPr/>
          </p:nvSpPr>
          <p:spPr>
            <a:xfrm>
              <a:off x="2695575" y="4640262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646" name="Shape 1646"/>
          <p:cNvGrpSpPr/>
          <p:nvPr/>
        </p:nvGrpSpPr>
        <p:grpSpPr>
          <a:xfrm>
            <a:off x="1609725" y="3175000"/>
            <a:ext cx="1349373" cy="1465261"/>
            <a:chOff x="1609725" y="3175000"/>
            <a:chExt cx="1349373" cy="1465261"/>
          </a:xfrm>
        </p:grpSpPr>
        <p:sp>
          <p:nvSpPr>
            <p:cNvPr id="1647" name="Shape 1647"/>
            <p:cNvSpPr/>
            <p:nvPr/>
          </p:nvSpPr>
          <p:spPr>
            <a:xfrm>
              <a:off x="1609725" y="3175000"/>
              <a:ext cx="1225550" cy="136683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4137" y="100206"/>
                    <a:pt x="66206" y="117525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 txBox="1"/>
            <p:nvPr/>
          </p:nvSpPr>
          <p:spPr>
            <a:xfrm>
              <a:off x="2859086" y="4457700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649" name="Shape 1649"/>
          <p:cNvGrpSpPr/>
          <p:nvPr/>
        </p:nvGrpSpPr>
        <p:grpSpPr>
          <a:xfrm>
            <a:off x="1101724" y="2927350"/>
            <a:ext cx="1311275" cy="2093912"/>
            <a:chOff x="1101724" y="2927350"/>
            <a:chExt cx="1311275" cy="2093912"/>
          </a:xfrm>
        </p:grpSpPr>
        <p:cxnSp>
          <p:nvCxnSpPr>
            <p:cNvPr id="1650" name="Shape 1650"/>
            <p:cNvCxnSpPr/>
            <p:nvPr/>
          </p:nvCxnSpPr>
          <p:spPr>
            <a:xfrm rot="10800000">
              <a:off x="1101724" y="2992437"/>
              <a:ext cx="1311275" cy="2028825"/>
            </a:xfrm>
            <a:prstGeom prst="straightConnector1">
              <a:avLst/>
            </a:prstGeom>
            <a:noFill/>
            <a:ln cap="flat" cmpd="sng" w="42850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grpSp>
          <p:nvGrpSpPr>
            <p:cNvPr id="1651" name="Shape 1651"/>
            <p:cNvGrpSpPr/>
            <p:nvPr/>
          </p:nvGrpSpPr>
          <p:grpSpPr>
            <a:xfrm>
              <a:off x="1214437" y="2927350"/>
              <a:ext cx="365124" cy="182561"/>
              <a:chOff x="1214437" y="2927350"/>
              <a:chExt cx="365124" cy="182561"/>
            </a:xfrm>
          </p:grpSpPr>
          <p:cxnSp>
            <p:nvCxnSpPr>
              <p:cNvPr id="1652" name="Shape 1652"/>
              <p:cNvCxnSpPr/>
              <p:nvPr/>
            </p:nvCxnSpPr>
            <p:spPr>
              <a:xfrm flipH="1">
                <a:off x="1214437" y="3006725"/>
                <a:ext cx="98425" cy="69849"/>
              </a:xfrm>
              <a:prstGeom prst="straightConnector1">
                <a:avLst/>
              </a:prstGeom>
              <a:noFill/>
              <a:ln cap="flat" cmpd="sng" w="14275">
                <a:solidFill>
                  <a:srgbClr val="000000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</p:cxnSp>
          <p:sp>
            <p:nvSpPr>
              <p:cNvPr id="1653" name="Shape 1653"/>
              <p:cNvSpPr txBox="1"/>
              <p:nvPr/>
            </p:nvSpPr>
            <p:spPr>
              <a:xfrm>
                <a:off x="1311275" y="2927350"/>
                <a:ext cx="268286" cy="182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1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BC</a:t>
                </a:r>
                <a:r>
                  <a:rPr b="0" baseline="-2500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</p:grpSp>
      <p:grpSp>
        <p:nvGrpSpPr>
          <p:cNvPr id="1654" name="Shape 1654"/>
          <p:cNvGrpSpPr/>
          <p:nvPr/>
        </p:nvGrpSpPr>
        <p:grpSpPr>
          <a:xfrm>
            <a:off x="1101725" y="3584575"/>
            <a:ext cx="1311275" cy="1436686"/>
            <a:chOff x="1101725" y="3584575"/>
            <a:chExt cx="1311275" cy="1436686"/>
          </a:xfrm>
        </p:grpSpPr>
        <p:cxnSp>
          <p:nvCxnSpPr>
            <p:cNvPr id="1655" name="Shape 1655"/>
            <p:cNvCxnSpPr/>
            <p:nvPr/>
          </p:nvCxnSpPr>
          <p:spPr>
            <a:xfrm>
              <a:off x="1101725" y="3584575"/>
              <a:ext cx="1311275" cy="1436686"/>
            </a:xfrm>
            <a:prstGeom prst="straightConnector1">
              <a:avLst/>
            </a:prstGeom>
            <a:noFill/>
            <a:ln cap="flat" cmpd="sng" w="4285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56" name="Shape 1656"/>
            <p:cNvSpPr txBox="1"/>
            <p:nvPr/>
          </p:nvSpPr>
          <p:spPr>
            <a:xfrm>
              <a:off x="1162050" y="3919537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657" name="Shape 1657"/>
          <p:cNvGrpSpPr/>
          <p:nvPr/>
        </p:nvGrpSpPr>
        <p:grpSpPr>
          <a:xfrm>
            <a:off x="1411286" y="3175000"/>
            <a:ext cx="3751263" cy="436562"/>
            <a:chOff x="1411286" y="3175000"/>
            <a:chExt cx="3751263" cy="436562"/>
          </a:xfrm>
        </p:grpSpPr>
        <p:cxnSp>
          <p:nvCxnSpPr>
            <p:cNvPr id="1658" name="Shape 1658"/>
            <p:cNvCxnSpPr/>
            <p:nvPr/>
          </p:nvCxnSpPr>
          <p:spPr>
            <a:xfrm flipH="1">
              <a:off x="1411286" y="3273425"/>
              <a:ext cx="1085850" cy="338136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659" name="Shape 1659"/>
            <p:cNvCxnSpPr/>
            <p:nvPr/>
          </p:nvCxnSpPr>
          <p:spPr>
            <a:xfrm>
              <a:off x="4359275" y="3330575"/>
              <a:ext cx="803275" cy="280987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60" name="Shape 1660"/>
            <p:cNvSpPr txBox="1"/>
            <p:nvPr/>
          </p:nvSpPr>
          <p:spPr>
            <a:xfrm>
              <a:off x="2454275" y="3175000"/>
              <a:ext cx="1890712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F7F8F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 txBox="1"/>
            <p:nvPr/>
          </p:nvSpPr>
          <p:spPr>
            <a:xfrm>
              <a:off x="2500311" y="3194050"/>
              <a:ext cx="184626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When the wage rises . . .</a:t>
              </a:r>
            </a:p>
          </p:txBody>
        </p:sp>
      </p:grpSp>
      <p:grpSp>
        <p:nvGrpSpPr>
          <p:cNvPr id="1662" name="Shape 1662"/>
          <p:cNvGrpSpPr/>
          <p:nvPr/>
        </p:nvGrpSpPr>
        <p:grpSpPr>
          <a:xfrm>
            <a:off x="1185862" y="5133975"/>
            <a:ext cx="2425700" cy="352425"/>
            <a:chOff x="1185862" y="5133975"/>
            <a:chExt cx="2425700" cy="352425"/>
          </a:xfrm>
        </p:grpSpPr>
        <p:cxnSp>
          <p:nvCxnSpPr>
            <p:cNvPr id="1663" name="Shape 1663"/>
            <p:cNvCxnSpPr/>
            <p:nvPr/>
          </p:nvCxnSpPr>
          <p:spPr>
            <a:xfrm>
              <a:off x="1665286" y="5133975"/>
              <a:ext cx="28575" cy="225425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64" name="Shape 1664"/>
            <p:cNvSpPr txBox="1"/>
            <p:nvPr/>
          </p:nvSpPr>
          <p:spPr>
            <a:xfrm>
              <a:off x="1185862" y="5260975"/>
              <a:ext cx="2425700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 txBox="1"/>
            <p:nvPr/>
          </p:nvSpPr>
          <p:spPr>
            <a:xfrm>
              <a:off x="1227137" y="5270500"/>
              <a:ext cx="2338387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hours of leisure increase . . .</a:t>
              </a:r>
            </a:p>
          </p:txBody>
        </p:sp>
      </p:grpSp>
      <p:grpSp>
        <p:nvGrpSpPr>
          <p:cNvPr id="1666" name="Shape 1666"/>
          <p:cNvGrpSpPr/>
          <p:nvPr/>
        </p:nvGrpSpPr>
        <p:grpSpPr>
          <a:xfrm>
            <a:off x="5275262" y="5133975"/>
            <a:ext cx="2425700" cy="352425"/>
            <a:chOff x="5275262" y="5133975"/>
            <a:chExt cx="2425700" cy="352425"/>
          </a:xfrm>
        </p:grpSpPr>
        <p:cxnSp>
          <p:nvCxnSpPr>
            <p:cNvPr id="1667" name="Shape 1667"/>
            <p:cNvCxnSpPr/>
            <p:nvPr/>
          </p:nvCxnSpPr>
          <p:spPr>
            <a:xfrm flipH="1">
              <a:off x="7051674" y="5133975"/>
              <a:ext cx="42861" cy="225425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68" name="Shape 1668"/>
            <p:cNvSpPr txBox="1"/>
            <p:nvPr/>
          </p:nvSpPr>
          <p:spPr>
            <a:xfrm>
              <a:off x="5275262" y="5260975"/>
              <a:ext cx="2425700" cy="225425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 txBox="1"/>
            <p:nvPr/>
          </p:nvSpPr>
          <p:spPr>
            <a:xfrm>
              <a:off x="5305425" y="5270500"/>
              <a:ext cx="23606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. . . and hours of labor decrease.</a:t>
              </a:r>
            </a:p>
          </p:txBody>
        </p:sp>
      </p:grpSp>
      <p:grpSp>
        <p:nvGrpSpPr>
          <p:cNvPr id="1670" name="Shape 1670"/>
          <p:cNvGrpSpPr/>
          <p:nvPr/>
        </p:nvGrpSpPr>
        <p:grpSpPr>
          <a:xfrm>
            <a:off x="6149975" y="2767011"/>
            <a:ext cx="1917700" cy="1858961"/>
            <a:chOff x="6149975" y="2767011"/>
            <a:chExt cx="1917700" cy="1858961"/>
          </a:xfrm>
        </p:grpSpPr>
        <p:cxnSp>
          <p:nvCxnSpPr>
            <p:cNvPr id="1671" name="Shape 1671"/>
            <p:cNvCxnSpPr/>
            <p:nvPr/>
          </p:nvCxnSpPr>
          <p:spPr>
            <a:xfrm>
              <a:off x="6149975" y="2767011"/>
              <a:ext cx="1917700" cy="1858961"/>
            </a:xfrm>
            <a:prstGeom prst="straightConnector1">
              <a:avLst/>
            </a:prstGeom>
            <a:noFill/>
            <a:ln cap="flat" cmpd="sng" w="42850">
              <a:solidFill>
                <a:srgbClr val="0090C7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72" name="Shape 1672"/>
            <p:cNvSpPr txBox="1"/>
            <p:nvPr/>
          </p:nvSpPr>
          <p:spPr>
            <a:xfrm>
              <a:off x="7607300" y="3773487"/>
              <a:ext cx="387350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Labor</a:t>
              </a:r>
            </a:p>
          </p:txBody>
        </p:sp>
        <p:sp>
          <p:nvSpPr>
            <p:cNvPr id="1673" name="Shape 1673"/>
            <p:cNvSpPr txBox="1"/>
            <p:nvPr/>
          </p:nvSpPr>
          <p:spPr>
            <a:xfrm>
              <a:off x="7513636" y="3960812"/>
              <a:ext cx="481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supply</a:t>
              </a:r>
            </a:p>
          </p:txBody>
        </p:sp>
      </p:grpSp>
      <p:grpSp>
        <p:nvGrpSpPr>
          <p:cNvPr id="1674" name="Shape 1674"/>
          <p:cNvGrpSpPr/>
          <p:nvPr/>
        </p:nvGrpSpPr>
        <p:grpSpPr>
          <a:xfrm>
            <a:off x="5289550" y="3371850"/>
            <a:ext cx="1579561" cy="1620837"/>
            <a:chOff x="5289550" y="3371850"/>
            <a:chExt cx="1579561" cy="1620837"/>
          </a:xfrm>
        </p:grpSpPr>
        <p:sp>
          <p:nvSpPr>
            <p:cNvPr id="1675" name="Shape 1675"/>
            <p:cNvSpPr/>
            <p:nvPr/>
          </p:nvSpPr>
          <p:spPr>
            <a:xfrm>
              <a:off x="5289550" y="3429000"/>
              <a:ext cx="1536699" cy="156368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6770686" y="3371850"/>
              <a:ext cx="98425" cy="1000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7" name="Shape 1677"/>
          <p:cNvGrpSpPr/>
          <p:nvPr/>
        </p:nvGrpSpPr>
        <p:grpSpPr>
          <a:xfrm>
            <a:off x="5289550" y="3781425"/>
            <a:ext cx="2001836" cy="1211261"/>
            <a:chOff x="5289550" y="3781425"/>
            <a:chExt cx="2001836" cy="1211261"/>
          </a:xfrm>
        </p:grpSpPr>
        <p:sp>
          <p:nvSpPr>
            <p:cNvPr id="1678" name="Shape 1678"/>
            <p:cNvSpPr/>
            <p:nvPr/>
          </p:nvSpPr>
          <p:spPr>
            <a:xfrm>
              <a:off x="5289550" y="3822700"/>
              <a:ext cx="1946275" cy="116998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7192961" y="3781425"/>
              <a:ext cx="98425" cy="841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Shape 1680"/>
          <p:cNvGrpSpPr/>
          <p:nvPr/>
        </p:nvGrpSpPr>
        <p:grpSpPr>
          <a:xfrm>
            <a:off x="1763711" y="4006850"/>
            <a:ext cx="98425" cy="985837"/>
            <a:chOff x="1763711" y="4006850"/>
            <a:chExt cx="98425" cy="985837"/>
          </a:xfrm>
        </p:grpSpPr>
        <p:cxnSp>
          <p:nvCxnSpPr>
            <p:cNvPr id="1681" name="Shape 1681"/>
            <p:cNvCxnSpPr/>
            <p:nvPr/>
          </p:nvCxnSpPr>
          <p:spPr>
            <a:xfrm>
              <a:off x="1820861" y="4090987"/>
              <a:ext cx="1587" cy="901700"/>
            </a:xfrm>
            <a:prstGeom prst="straightConnector1">
              <a:avLst/>
            </a:prstGeom>
            <a:noFill/>
            <a:ln cap="flat" cmpd="sng" w="1427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82" name="Shape 1682"/>
            <p:cNvSpPr/>
            <p:nvPr/>
          </p:nvSpPr>
          <p:spPr>
            <a:xfrm>
              <a:off x="1763711" y="4006850"/>
              <a:ext cx="98425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Shape 1683"/>
          <p:cNvGrpSpPr/>
          <p:nvPr/>
        </p:nvGrpSpPr>
        <p:grpSpPr>
          <a:xfrm>
            <a:off x="1538287" y="4035425"/>
            <a:ext cx="84137" cy="957262"/>
            <a:chOff x="1538287" y="4035425"/>
            <a:chExt cx="84137" cy="957262"/>
          </a:xfrm>
        </p:grpSpPr>
        <p:cxnSp>
          <p:nvCxnSpPr>
            <p:cNvPr id="1684" name="Shape 1684"/>
            <p:cNvCxnSpPr/>
            <p:nvPr/>
          </p:nvCxnSpPr>
          <p:spPr>
            <a:xfrm flipH="1" rot="10800000">
              <a:off x="1581150" y="4119562"/>
              <a:ext cx="1587" cy="873125"/>
            </a:xfrm>
            <a:prstGeom prst="straightConnector1">
              <a:avLst/>
            </a:prstGeom>
            <a:noFill/>
            <a:ln cap="flat" cmpd="sng" w="14275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685" name="Shape 1685"/>
            <p:cNvSpPr/>
            <p:nvPr/>
          </p:nvSpPr>
          <p:spPr>
            <a:xfrm>
              <a:off x="1538287" y="4035425"/>
              <a:ext cx="84137" cy="984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Shape 1686"/>
          <p:cNvGrpSpPr/>
          <p:nvPr/>
        </p:nvGrpSpPr>
        <p:grpSpPr>
          <a:xfrm>
            <a:off x="1243012" y="3498849"/>
            <a:ext cx="3935412" cy="323850"/>
            <a:chOff x="1243012" y="3498849"/>
            <a:chExt cx="3935412" cy="323850"/>
          </a:xfrm>
        </p:grpSpPr>
        <p:cxnSp>
          <p:nvCxnSpPr>
            <p:cNvPr id="1687" name="Shape 1687"/>
            <p:cNvCxnSpPr/>
            <p:nvPr/>
          </p:nvCxnSpPr>
          <p:spPr>
            <a:xfrm flipH="1" rot="10800000">
              <a:off x="5176837" y="3498849"/>
              <a:ext cx="1587" cy="32385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cxnSp>
          <p:nvCxnSpPr>
            <p:cNvPr id="1688" name="Shape 1688"/>
            <p:cNvCxnSpPr/>
            <p:nvPr/>
          </p:nvCxnSpPr>
          <p:spPr>
            <a:xfrm flipH="1" rot="10800000">
              <a:off x="1243012" y="3535361"/>
              <a:ext cx="155574" cy="14763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</p:grpSp>
      <p:sp>
        <p:nvSpPr>
          <p:cNvPr id="1689" name="Shape 1689"/>
          <p:cNvSpPr txBox="1"/>
          <p:nvPr/>
        </p:nvSpPr>
        <p:spPr>
          <a:xfrm>
            <a:off x="1335087" y="5951537"/>
            <a:ext cx="7213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this example, the individual uses the higher wage rate to “buy” more leisure and decides to work less.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Shape 1694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Interest Rates Affect Household Saving?</a:t>
            </a:r>
          </a:p>
        </p:txBody>
      </p:sp>
      <p:sp>
        <p:nvSpPr>
          <p:cNvPr id="1695" name="Shape 1695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substitution effect of a higher interest rate is greater than the income effect, households save more.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income effect of a higher interest rate is greater than the substitution effect, households save less.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Shape 17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15 The Consumption-Saving Decision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F3F6F9"/>
          </a:solidFill>
          <a:ln cap="flat" cmpd="sng" w="2190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Shape 1702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F2F4F8"/>
          </a:solidFill>
          <a:ln cap="flat" cmpd="sng" w="2000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Shape 1703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F1F4F7"/>
          </a:solidFill>
          <a:ln cap="flat" cmpd="sng" w="1793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Shape 1704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F0F2F5"/>
          </a:solidFill>
          <a:ln cap="flat" cmpd="sng" w="16032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Shape 1705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EF1F4"/>
          </a:solidFill>
          <a:ln cap="flat" cmpd="sng" w="1397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Shape 1706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DEFF3"/>
          </a:solidFill>
          <a:ln cap="flat" cmpd="sng" w="11905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Shape 1707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BEEF2"/>
          </a:solidFill>
          <a:ln cap="flat" cmpd="sng" w="100000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Shape 1708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AECF1"/>
          </a:solidFill>
          <a:ln cap="flat" cmpd="sng" w="7937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Shape 1709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9EBF0"/>
          </a:solidFill>
          <a:ln cap="flat" cmpd="sng" w="60325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Shape 1710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7EAEF"/>
          </a:solidFill>
          <a:ln cap="flat" cmpd="sng" w="396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Shape 1711"/>
          <p:cNvSpPr txBox="1"/>
          <p:nvPr/>
        </p:nvSpPr>
        <p:spPr>
          <a:xfrm>
            <a:off x="1957386" y="1493837"/>
            <a:ext cx="6551611" cy="4421187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Shape 1712"/>
          <p:cNvSpPr txBox="1"/>
          <p:nvPr/>
        </p:nvSpPr>
        <p:spPr>
          <a:xfrm>
            <a:off x="1778000" y="1354137"/>
            <a:ext cx="6651625" cy="4481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3" name="Shape 1713"/>
          <p:cNvCxnSpPr/>
          <p:nvPr/>
        </p:nvCxnSpPr>
        <p:spPr>
          <a:xfrm>
            <a:off x="1778000" y="2174875"/>
            <a:ext cx="2955925" cy="3700462"/>
          </a:xfrm>
          <a:prstGeom prst="straightConnector1">
            <a:avLst/>
          </a:prstGeom>
          <a:noFill/>
          <a:ln cap="flat" cmpd="sng" w="60325">
            <a:solidFill>
              <a:srgbClr val="AD0D1B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714" name="Shape 1714"/>
          <p:cNvSpPr/>
          <p:nvPr/>
        </p:nvSpPr>
        <p:spPr>
          <a:xfrm>
            <a:off x="1778000" y="1354137"/>
            <a:ext cx="6651625" cy="4481512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Shape 1715"/>
          <p:cNvSpPr txBox="1"/>
          <p:nvPr/>
        </p:nvSpPr>
        <p:spPr>
          <a:xfrm>
            <a:off x="6992936" y="5845175"/>
            <a:ext cx="1497012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716" name="Shape 1716"/>
          <p:cNvSpPr txBox="1"/>
          <p:nvPr/>
        </p:nvSpPr>
        <p:spPr>
          <a:xfrm>
            <a:off x="7097711" y="6108700"/>
            <a:ext cx="1390650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Young</a:t>
            </a:r>
          </a:p>
        </p:txBody>
      </p:sp>
      <p:sp>
        <p:nvSpPr>
          <p:cNvPr id="1717" name="Shape 1717"/>
          <p:cNvSpPr txBox="1"/>
          <p:nvPr/>
        </p:nvSpPr>
        <p:spPr>
          <a:xfrm>
            <a:off x="1535112" y="5859462"/>
            <a:ext cx="217487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18" name="Shape 1718"/>
          <p:cNvSpPr txBox="1"/>
          <p:nvPr/>
        </p:nvSpPr>
        <p:spPr>
          <a:xfrm>
            <a:off x="295275" y="1320800"/>
            <a:ext cx="1497012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719" name="Shape 1719"/>
          <p:cNvSpPr txBox="1"/>
          <p:nvPr/>
        </p:nvSpPr>
        <p:spPr>
          <a:xfrm>
            <a:off x="703262" y="1585912"/>
            <a:ext cx="1068386" cy="29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Old</a:t>
            </a:r>
          </a:p>
        </p:txBody>
      </p:sp>
      <p:grpSp>
        <p:nvGrpSpPr>
          <p:cNvPr id="1720" name="Shape 1720"/>
          <p:cNvGrpSpPr/>
          <p:nvPr/>
        </p:nvGrpSpPr>
        <p:grpSpPr>
          <a:xfrm>
            <a:off x="776287" y="2041525"/>
            <a:ext cx="4403725" cy="4114799"/>
            <a:chOff x="776287" y="2041525"/>
            <a:chExt cx="4403725" cy="4114799"/>
          </a:xfrm>
        </p:grpSpPr>
        <p:sp>
          <p:nvSpPr>
            <p:cNvPr id="1721" name="Shape 1721"/>
            <p:cNvSpPr/>
            <p:nvPr/>
          </p:nvSpPr>
          <p:spPr>
            <a:xfrm>
              <a:off x="1717675" y="2114550"/>
              <a:ext cx="120649" cy="1190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4633912" y="5775325"/>
              <a:ext cx="139699" cy="1396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 txBox="1"/>
            <p:nvPr/>
          </p:nvSpPr>
          <p:spPr>
            <a:xfrm>
              <a:off x="776287" y="2041525"/>
              <a:ext cx="989012" cy="29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$110,000</a:t>
              </a:r>
            </a:p>
          </p:txBody>
        </p:sp>
        <p:sp>
          <p:nvSpPr>
            <p:cNvPr id="1724" name="Shape 1724"/>
            <p:cNvSpPr txBox="1"/>
            <p:nvPr/>
          </p:nvSpPr>
          <p:spPr>
            <a:xfrm>
              <a:off x="4310062" y="5859462"/>
              <a:ext cx="869949" cy="29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100,000</a:t>
              </a:r>
            </a:p>
          </p:txBody>
        </p:sp>
      </p:grpSp>
      <p:grpSp>
        <p:nvGrpSpPr>
          <p:cNvPr id="1725" name="Shape 1725"/>
          <p:cNvGrpSpPr/>
          <p:nvPr/>
        </p:nvGrpSpPr>
        <p:grpSpPr>
          <a:xfrm>
            <a:off x="2916236" y="1693861"/>
            <a:ext cx="3284537" cy="3065462"/>
            <a:chOff x="2916236" y="1693861"/>
            <a:chExt cx="3284537" cy="3065462"/>
          </a:xfrm>
        </p:grpSpPr>
        <p:sp>
          <p:nvSpPr>
            <p:cNvPr id="1726" name="Shape 1726"/>
            <p:cNvSpPr/>
            <p:nvPr/>
          </p:nvSpPr>
          <p:spPr>
            <a:xfrm>
              <a:off x="2916236" y="1693861"/>
              <a:ext cx="3136899" cy="294163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528" y="11428"/>
                    <a:pt x="22165" y="62040"/>
                    <a:pt x="36687" y="77551"/>
                  </a:cubicBezTo>
                  <a:cubicBezTo>
                    <a:pt x="51210" y="92244"/>
                    <a:pt x="86369" y="112653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 txBox="1"/>
            <p:nvPr/>
          </p:nvSpPr>
          <p:spPr>
            <a:xfrm>
              <a:off x="6062662" y="4500562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728" name="Shape 1728"/>
          <p:cNvGrpSpPr/>
          <p:nvPr/>
        </p:nvGrpSpPr>
        <p:grpSpPr>
          <a:xfrm>
            <a:off x="2436811" y="2174875"/>
            <a:ext cx="3224212" cy="3079749"/>
            <a:chOff x="2436811" y="2174875"/>
            <a:chExt cx="3224212" cy="3079749"/>
          </a:xfrm>
        </p:grpSpPr>
        <p:sp>
          <p:nvSpPr>
            <p:cNvPr id="1729" name="Shape 1729"/>
            <p:cNvSpPr/>
            <p:nvPr/>
          </p:nvSpPr>
          <p:spPr>
            <a:xfrm>
              <a:off x="2436811" y="2174875"/>
              <a:ext cx="3055936" cy="287972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7450" y="84166"/>
                    <a:pt x="34509" y="90833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 txBox="1"/>
            <p:nvPr/>
          </p:nvSpPr>
          <p:spPr>
            <a:xfrm>
              <a:off x="5522912" y="4995862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731" name="Shape 1731"/>
          <p:cNvGrpSpPr/>
          <p:nvPr/>
        </p:nvGrpSpPr>
        <p:grpSpPr>
          <a:xfrm>
            <a:off x="1978025" y="2633661"/>
            <a:ext cx="3273424" cy="3055937"/>
            <a:chOff x="1978025" y="2633661"/>
            <a:chExt cx="3273424" cy="3055937"/>
          </a:xfrm>
        </p:grpSpPr>
        <p:sp>
          <p:nvSpPr>
            <p:cNvPr id="1732" name="Shape 1732"/>
            <p:cNvSpPr/>
            <p:nvPr/>
          </p:nvSpPr>
          <p:spPr>
            <a:xfrm>
              <a:off x="1978025" y="2633661"/>
              <a:ext cx="3135312" cy="294163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9936" y="81632"/>
                    <a:pt x="86369" y="112653"/>
                    <a:pt x="120000" y="120000"/>
                  </a:cubicBezTo>
                </a:path>
              </a:pathLst>
            </a:custGeom>
            <a:noFill/>
            <a:ln cap="flat" cmpd="sng" w="60325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 txBox="1"/>
            <p:nvPr/>
          </p:nvSpPr>
          <p:spPr>
            <a:xfrm>
              <a:off x="5113337" y="5430837"/>
              <a:ext cx="138112" cy="25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34" name="Shape 1734"/>
          <p:cNvGrpSpPr/>
          <p:nvPr/>
        </p:nvGrpSpPr>
        <p:grpSpPr>
          <a:xfrm>
            <a:off x="1878011" y="1414462"/>
            <a:ext cx="1022349" cy="860424"/>
            <a:chOff x="1878011" y="1414462"/>
            <a:chExt cx="1022349" cy="860424"/>
          </a:xfrm>
        </p:grpSpPr>
        <p:cxnSp>
          <p:nvCxnSpPr>
            <p:cNvPr id="1735" name="Shape 1735"/>
            <p:cNvCxnSpPr/>
            <p:nvPr/>
          </p:nvCxnSpPr>
          <p:spPr>
            <a:xfrm flipH="1">
              <a:off x="1998661" y="1933575"/>
              <a:ext cx="158750" cy="341311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36" name="Shape 1736"/>
            <p:cNvSpPr txBox="1"/>
            <p:nvPr/>
          </p:nvSpPr>
          <p:spPr>
            <a:xfrm>
              <a:off x="2001836" y="1414462"/>
              <a:ext cx="771524" cy="29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</a:p>
          </p:txBody>
        </p:sp>
        <p:sp>
          <p:nvSpPr>
            <p:cNvPr id="1737" name="Shape 1737"/>
            <p:cNvSpPr txBox="1"/>
            <p:nvPr/>
          </p:nvSpPr>
          <p:spPr>
            <a:xfrm>
              <a:off x="1878011" y="1679575"/>
              <a:ext cx="1022349" cy="29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constraint</a:t>
              </a:r>
            </a:p>
          </p:txBody>
        </p:sp>
      </p:grpSp>
      <p:grpSp>
        <p:nvGrpSpPr>
          <p:cNvPr id="1738" name="Shape 1738"/>
          <p:cNvGrpSpPr/>
          <p:nvPr/>
        </p:nvGrpSpPr>
        <p:grpSpPr>
          <a:xfrm>
            <a:off x="1006475" y="3854450"/>
            <a:ext cx="3328987" cy="2301874"/>
            <a:chOff x="1006475" y="3854450"/>
            <a:chExt cx="3328987" cy="2301874"/>
          </a:xfrm>
        </p:grpSpPr>
        <p:grpSp>
          <p:nvGrpSpPr>
            <p:cNvPr id="1739" name="Shape 1739"/>
            <p:cNvGrpSpPr/>
            <p:nvPr/>
          </p:nvGrpSpPr>
          <p:grpSpPr>
            <a:xfrm>
              <a:off x="1006475" y="3868737"/>
              <a:ext cx="2697161" cy="2287586"/>
              <a:chOff x="1006475" y="3868737"/>
              <a:chExt cx="2697161" cy="2287586"/>
            </a:xfrm>
          </p:grpSpPr>
          <p:sp>
            <p:nvSpPr>
              <p:cNvPr id="1740" name="Shape 1740"/>
              <p:cNvSpPr/>
              <p:nvPr/>
            </p:nvSpPr>
            <p:spPr>
              <a:xfrm>
                <a:off x="1778000" y="3994150"/>
                <a:ext cx="1458911" cy="1820861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206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Shape 1741"/>
              <p:cNvSpPr/>
              <p:nvPr/>
            </p:nvSpPr>
            <p:spPr>
              <a:xfrm>
                <a:off x="3176586" y="3935412"/>
                <a:ext cx="139699" cy="1190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Shape 1742"/>
              <p:cNvSpPr txBox="1"/>
              <p:nvPr/>
            </p:nvSpPr>
            <p:spPr>
              <a:xfrm>
                <a:off x="1006475" y="3868737"/>
                <a:ext cx="750887" cy="2968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55,000</a:t>
                </a:r>
              </a:p>
            </p:txBody>
          </p:sp>
          <p:sp>
            <p:nvSpPr>
              <p:cNvPr id="1743" name="Shape 1743"/>
              <p:cNvSpPr txBox="1"/>
              <p:nvPr/>
            </p:nvSpPr>
            <p:spPr>
              <a:xfrm>
                <a:off x="2833686" y="5859462"/>
                <a:ext cx="869949" cy="2968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i="0" lang="en-US" sz="17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$50,000</a:t>
                </a:r>
              </a:p>
            </p:txBody>
          </p:sp>
        </p:grpSp>
        <p:sp>
          <p:nvSpPr>
            <p:cNvPr id="1744" name="Shape 1744"/>
            <p:cNvSpPr txBox="1"/>
            <p:nvPr/>
          </p:nvSpPr>
          <p:spPr>
            <a:xfrm>
              <a:off x="3367087" y="3854450"/>
              <a:ext cx="968374" cy="29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Optimum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Shape 17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 An Increase in the Interest Rate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F3F6F9"/>
          </a:solidFill>
          <a:ln cap="flat" cmpd="sng" w="1587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Shape 1751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F2F4F8"/>
          </a:solidFill>
          <a:ln cap="flat" cmpd="sng" w="1444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Shape 1752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F1F4F7"/>
          </a:solidFill>
          <a:ln cap="flat" cmpd="sng" w="1301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F0F2F5"/>
          </a:solidFill>
          <a:ln cap="flat" cmpd="sng" w="1158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Shape 1754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EF1F4"/>
          </a:solidFill>
          <a:ln cap="flat" cmpd="sng" w="1016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Shape 1755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DEFF3"/>
          </a:solidFill>
          <a:ln cap="flat" cmpd="sng" w="873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Shape 1756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BEEF2"/>
          </a:solidFill>
          <a:ln cap="flat" cmpd="sng" w="730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Shape 1757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Shape 1758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Shape 1759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Shape 1760"/>
          <p:cNvSpPr txBox="1"/>
          <p:nvPr/>
        </p:nvSpPr>
        <p:spPr>
          <a:xfrm>
            <a:off x="1298575" y="2197100"/>
            <a:ext cx="3155950" cy="2693986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Shape 1761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F3F6F9"/>
          </a:solidFill>
          <a:ln cap="flat" cmpd="sng" w="158750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Shape 1762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F2F4F8"/>
          </a:solidFill>
          <a:ln cap="flat" cmpd="sng" w="144450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Shape 1763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F1F4F7"/>
          </a:solidFill>
          <a:ln cap="flat" cmpd="sng" w="130175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Shape 1764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F0F2F5"/>
          </a:solidFill>
          <a:ln cap="flat" cmpd="sng" w="1158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Shape 1765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EF1F4"/>
          </a:solidFill>
          <a:ln cap="flat" cmpd="sng" w="101600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Shape 1766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DEFF3"/>
          </a:solidFill>
          <a:ln cap="flat" cmpd="sng" w="873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Shape 1767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BEEF2"/>
          </a:solidFill>
          <a:ln cap="flat" cmpd="sng" w="7302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Shape 1768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AECF1"/>
          </a:solidFill>
          <a:ln cap="flat" cmpd="sng" w="57150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Shape 1769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9EBF0"/>
          </a:solidFill>
          <a:ln cap="flat" cmpd="sng" w="4285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Shape 1770"/>
          <p:cNvSpPr txBox="1"/>
          <p:nvPr/>
        </p:nvSpPr>
        <p:spPr>
          <a:xfrm>
            <a:off x="5699125" y="2181225"/>
            <a:ext cx="3155950" cy="2709862"/>
          </a:xfrm>
          <a:prstGeom prst="rect">
            <a:avLst/>
          </a:prstGeom>
          <a:solidFill>
            <a:srgbClr val="E7EAEF"/>
          </a:solidFill>
          <a:ln cap="flat" cmpd="sng" w="28575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Shape 1771"/>
          <p:cNvSpPr txBox="1"/>
          <p:nvPr/>
        </p:nvSpPr>
        <p:spPr>
          <a:xfrm>
            <a:off x="5699125" y="2138361"/>
            <a:ext cx="3155950" cy="2752725"/>
          </a:xfrm>
          <a:prstGeom prst="rect">
            <a:avLst/>
          </a:prstGeom>
          <a:solidFill>
            <a:srgbClr val="E6E9EF"/>
          </a:solidFill>
          <a:ln cap="flat" cmpd="sng" w="1427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1184275" y="2081211"/>
            <a:ext cx="3241674" cy="27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Shape 1773"/>
          <p:cNvSpPr txBox="1"/>
          <p:nvPr/>
        </p:nvSpPr>
        <p:spPr>
          <a:xfrm>
            <a:off x="5611812" y="2081211"/>
            <a:ext cx="3243262" cy="27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4" name="Shape 1774"/>
          <p:cNvCxnSpPr/>
          <p:nvPr/>
        </p:nvCxnSpPr>
        <p:spPr>
          <a:xfrm flipH="1">
            <a:off x="1878011" y="4976812"/>
            <a:ext cx="174625" cy="15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775" name="Shape 1775"/>
          <p:cNvSpPr txBox="1"/>
          <p:nvPr/>
        </p:nvSpPr>
        <p:spPr>
          <a:xfrm>
            <a:off x="5611812" y="2081211"/>
            <a:ext cx="3243262" cy="27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6" name="Shape 1776"/>
          <p:cNvGrpSpPr/>
          <p:nvPr/>
        </p:nvGrpSpPr>
        <p:grpSpPr>
          <a:xfrm>
            <a:off x="5526087" y="3797300"/>
            <a:ext cx="854074" cy="1181099"/>
            <a:chOff x="5526087" y="3797300"/>
            <a:chExt cx="854074" cy="1181099"/>
          </a:xfrm>
        </p:grpSpPr>
        <p:cxnSp>
          <p:nvCxnSpPr>
            <p:cNvPr id="1777" name="Shape 1777"/>
            <p:cNvCxnSpPr/>
            <p:nvPr/>
          </p:nvCxnSpPr>
          <p:spPr>
            <a:xfrm>
              <a:off x="6219825" y="4976812"/>
              <a:ext cx="160337" cy="158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  <p:cxnSp>
          <p:nvCxnSpPr>
            <p:cNvPr id="1778" name="Shape 1778"/>
            <p:cNvCxnSpPr/>
            <p:nvPr/>
          </p:nvCxnSpPr>
          <p:spPr>
            <a:xfrm flipH="1" rot="10800000">
              <a:off x="5526087" y="3797300"/>
              <a:ext cx="3174" cy="1365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stealth"/>
            </a:ln>
          </p:spPr>
        </p:cxnSp>
      </p:grpSp>
      <p:cxnSp>
        <p:nvCxnSpPr>
          <p:cNvPr id="1779" name="Shape 1779"/>
          <p:cNvCxnSpPr/>
          <p:nvPr/>
        </p:nvCxnSpPr>
        <p:spPr>
          <a:xfrm flipH="1" rot="10800000">
            <a:off x="1096962" y="3486150"/>
            <a:ext cx="1587" cy="7096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780" name="Shape 1780"/>
          <p:cNvSpPr/>
          <p:nvPr/>
        </p:nvSpPr>
        <p:spPr>
          <a:xfrm>
            <a:off x="1184275" y="2081211"/>
            <a:ext cx="3241674" cy="2794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Shape 1781"/>
          <p:cNvSpPr/>
          <p:nvPr/>
        </p:nvSpPr>
        <p:spPr>
          <a:xfrm>
            <a:off x="5611812" y="2081211"/>
            <a:ext cx="3243262" cy="2794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42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2" name="Shape 1782"/>
          <p:cNvCxnSpPr/>
          <p:nvPr/>
        </p:nvCxnSpPr>
        <p:spPr>
          <a:xfrm flipH="1" rot="10800000">
            <a:off x="1227137" y="3022600"/>
            <a:ext cx="187324" cy="21589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cxnSp>
        <p:nvCxnSpPr>
          <p:cNvPr id="1783" name="Shape 1783"/>
          <p:cNvCxnSpPr/>
          <p:nvPr/>
        </p:nvCxnSpPr>
        <p:spPr>
          <a:xfrm flipH="1" rot="10800000">
            <a:off x="5656262" y="2892424"/>
            <a:ext cx="101599" cy="3619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stealth"/>
          </a:ln>
        </p:spPr>
      </p:cxnSp>
      <p:sp>
        <p:nvSpPr>
          <p:cNvPr id="1784" name="Shape 1784"/>
          <p:cNvSpPr txBox="1"/>
          <p:nvPr/>
        </p:nvSpPr>
        <p:spPr>
          <a:xfrm>
            <a:off x="1019175" y="4922837"/>
            <a:ext cx="165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85" name="Shape 1785"/>
          <p:cNvSpPr txBox="1"/>
          <p:nvPr/>
        </p:nvSpPr>
        <p:spPr>
          <a:xfrm>
            <a:off x="1397000" y="1679575"/>
            <a:ext cx="3040061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Higher Interest Rate Raises Saving</a:t>
            </a:r>
          </a:p>
        </p:txBody>
      </p:sp>
      <p:sp>
        <p:nvSpPr>
          <p:cNvPr id="1786" name="Shape 1786"/>
          <p:cNvSpPr txBox="1"/>
          <p:nvPr/>
        </p:nvSpPr>
        <p:spPr>
          <a:xfrm>
            <a:off x="5819775" y="1679575"/>
            <a:ext cx="3094037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Higher Interest Rate Lowers Saving</a:t>
            </a:r>
          </a:p>
        </p:txBody>
      </p:sp>
      <p:sp>
        <p:nvSpPr>
          <p:cNvPr id="1787" name="Shape 1787"/>
          <p:cNvSpPr txBox="1"/>
          <p:nvPr/>
        </p:nvSpPr>
        <p:spPr>
          <a:xfrm>
            <a:off x="103186" y="2043111"/>
            <a:ext cx="1135062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788" name="Shape 1788"/>
          <p:cNvSpPr txBox="1"/>
          <p:nvPr/>
        </p:nvSpPr>
        <p:spPr>
          <a:xfrm>
            <a:off x="407987" y="2236786"/>
            <a:ext cx="800099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Old</a:t>
            </a:r>
          </a:p>
        </p:txBody>
      </p:sp>
      <p:grpSp>
        <p:nvGrpSpPr>
          <p:cNvPr id="1789" name="Shape 1789"/>
          <p:cNvGrpSpPr/>
          <p:nvPr/>
        </p:nvGrpSpPr>
        <p:grpSpPr>
          <a:xfrm>
            <a:off x="1544637" y="2911475"/>
            <a:ext cx="1373186" cy="1960561"/>
            <a:chOff x="1544637" y="2892425"/>
            <a:chExt cx="1373186" cy="1960561"/>
          </a:xfrm>
        </p:grpSpPr>
        <p:sp>
          <p:nvSpPr>
            <p:cNvPr id="1790" name="Shape 1790"/>
            <p:cNvSpPr/>
            <p:nvPr/>
          </p:nvSpPr>
          <p:spPr>
            <a:xfrm>
              <a:off x="1544637" y="2892425"/>
              <a:ext cx="1246187" cy="1852611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395" y="62812"/>
                    <a:pt x="61395" y="91875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 txBox="1"/>
            <p:nvPr/>
          </p:nvSpPr>
          <p:spPr>
            <a:xfrm>
              <a:off x="2817811" y="4670425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92" name="Shape 1792"/>
          <p:cNvGrpSpPr/>
          <p:nvPr/>
        </p:nvGrpSpPr>
        <p:grpSpPr>
          <a:xfrm>
            <a:off x="1660525" y="2776536"/>
            <a:ext cx="1228723" cy="1427162"/>
            <a:chOff x="1660525" y="2776536"/>
            <a:chExt cx="1228723" cy="1427162"/>
          </a:xfrm>
        </p:grpSpPr>
        <p:sp>
          <p:nvSpPr>
            <p:cNvPr id="1793" name="Shape 1793"/>
            <p:cNvSpPr/>
            <p:nvPr/>
          </p:nvSpPr>
          <p:spPr>
            <a:xfrm>
              <a:off x="1660525" y="2776536"/>
              <a:ext cx="1100136" cy="1317624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69890"/>
                    <a:pt x="75789" y="102857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 txBox="1"/>
            <p:nvPr/>
          </p:nvSpPr>
          <p:spPr>
            <a:xfrm>
              <a:off x="2789236" y="4021137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795" name="Shape 1795"/>
          <p:cNvGrpSpPr/>
          <p:nvPr/>
        </p:nvGrpSpPr>
        <p:grpSpPr>
          <a:xfrm>
            <a:off x="1182687" y="3297237"/>
            <a:ext cx="1535112" cy="1593849"/>
            <a:chOff x="1182687" y="3297237"/>
            <a:chExt cx="1535112" cy="1593849"/>
          </a:xfrm>
        </p:grpSpPr>
        <p:cxnSp>
          <p:nvCxnSpPr>
            <p:cNvPr id="1796" name="Shape 1796"/>
            <p:cNvCxnSpPr/>
            <p:nvPr/>
          </p:nvCxnSpPr>
          <p:spPr>
            <a:xfrm>
              <a:off x="1182687" y="3297237"/>
              <a:ext cx="1535112" cy="1593849"/>
            </a:xfrm>
            <a:prstGeom prst="straightConnector1">
              <a:avLst/>
            </a:prstGeom>
            <a:noFill/>
            <a:ln cap="flat" cmpd="sng" w="4285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797" name="Shape 1797"/>
            <p:cNvSpPr txBox="1"/>
            <p:nvPr/>
          </p:nvSpPr>
          <p:spPr>
            <a:xfrm>
              <a:off x="1243012" y="3603625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98" name="Shape 1798"/>
          <p:cNvGrpSpPr/>
          <p:nvPr/>
        </p:nvGrpSpPr>
        <p:grpSpPr>
          <a:xfrm>
            <a:off x="1185861" y="2293936"/>
            <a:ext cx="1531937" cy="2597150"/>
            <a:chOff x="1185861" y="2293936"/>
            <a:chExt cx="1531937" cy="2597150"/>
          </a:xfrm>
        </p:grpSpPr>
        <p:cxnSp>
          <p:nvCxnSpPr>
            <p:cNvPr id="1799" name="Shape 1799"/>
            <p:cNvCxnSpPr/>
            <p:nvPr/>
          </p:nvCxnSpPr>
          <p:spPr>
            <a:xfrm rot="10800000">
              <a:off x="1185861" y="2416175"/>
              <a:ext cx="1531937" cy="2474911"/>
            </a:xfrm>
            <a:prstGeom prst="straightConnector1">
              <a:avLst/>
            </a:prstGeom>
            <a:noFill/>
            <a:ln cap="flat" cmpd="sng" w="42850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00" name="Shape 1800"/>
            <p:cNvSpPr txBox="1"/>
            <p:nvPr/>
          </p:nvSpPr>
          <p:spPr>
            <a:xfrm>
              <a:off x="1276350" y="2293936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1801" name="Shape 1801"/>
          <p:cNvSpPr txBox="1"/>
          <p:nvPr/>
        </p:nvSpPr>
        <p:spPr>
          <a:xfrm>
            <a:off x="5470525" y="4922837"/>
            <a:ext cx="1651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1802" name="Shape 1802"/>
          <p:cNvGrpSpPr/>
          <p:nvPr/>
        </p:nvGrpSpPr>
        <p:grpSpPr>
          <a:xfrm>
            <a:off x="5800725" y="3094036"/>
            <a:ext cx="1481136" cy="1574800"/>
            <a:chOff x="5800725" y="3094036"/>
            <a:chExt cx="1481136" cy="1574800"/>
          </a:xfrm>
        </p:grpSpPr>
        <p:sp>
          <p:nvSpPr>
            <p:cNvPr id="1803" name="Shape 1803"/>
            <p:cNvSpPr/>
            <p:nvPr/>
          </p:nvSpPr>
          <p:spPr>
            <a:xfrm>
              <a:off x="5800725" y="3094036"/>
              <a:ext cx="1331912" cy="1449386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9130" y="56400"/>
                    <a:pt x="83478" y="104400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003F9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 txBox="1"/>
            <p:nvPr/>
          </p:nvSpPr>
          <p:spPr>
            <a:xfrm>
              <a:off x="7181850" y="4486275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805" name="Shape 1805"/>
          <p:cNvGrpSpPr/>
          <p:nvPr/>
        </p:nvGrpSpPr>
        <p:grpSpPr>
          <a:xfrm>
            <a:off x="6335712" y="3181350"/>
            <a:ext cx="1276349" cy="1473199"/>
            <a:chOff x="6335712" y="3181350"/>
            <a:chExt cx="1276349" cy="1473199"/>
          </a:xfrm>
        </p:grpSpPr>
        <p:sp>
          <p:nvSpPr>
            <p:cNvPr id="1806" name="Shape 1806"/>
            <p:cNvSpPr/>
            <p:nvPr/>
          </p:nvSpPr>
          <p:spPr>
            <a:xfrm>
              <a:off x="6335712" y="3181350"/>
              <a:ext cx="1114425" cy="1346199"/>
            </a:xfrm>
            <a:custGeom>
              <a:pathLst>
                <a:path extrusionOk="0" h="120000" w="120000">
                  <a:moveTo>
                    <a:pt x="1558" y="0"/>
                  </a:moveTo>
                  <a:cubicBezTo>
                    <a:pt x="0" y="52903"/>
                    <a:pt x="46753" y="92903"/>
                    <a:pt x="120000" y="120000"/>
                  </a:cubicBezTo>
                </a:path>
              </a:pathLst>
            </a:custGeom>
            <a:noFill/>
            <a:ln cap="flat" cmpd="sng" w="42850">
              <a:solidFill>
                <a:srgbClr val="AD0D1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 txBox="1"/>
            <p:nvPr/>
          </p:nvSpPr>
          <p:spPr>
            <a:xfrm>
              <a:off x="7512050" y="4471987"/>
              <a:ext cx="100011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808" name="Shape 1808"/>
          <p:cNvGrpSpPr/>
          <p:nvPr/>
        </p:nvGrpSpPr>
        <p:grpSpPr>
          <a:xfrm>
            <a:off x="5618162" y="3316286"/>
            <a:ext cx="1528762" cy="1574799"/>
            <a:chOff x="5568950" y="3254375"/>
            <a:chExt cx="1577975" cy="1636712"/>
          </a:xfrm>
        </p:grpSpPr>
        <p:cxnSp>
          <p:nvCxnSpPr>
            <p:cNvPr id="1809" name="Shape 1809"/>
            <p:cNvCxnSpPr/>
            <p:nvPr/>
          </p:nvCxnSpPr>
          <p:spPr>
            <a:xfrm>
              <a:off x="5568950" y="3254375"/>
              <a:ext cx="1577975" cy="1636712"/>
            </a:xfrm>
            <a:prstGeom prst="straightConnector1">
              <a:avLst/>
            </a:prstGeom>
            <a:noFill/>
            <a:ln cap="flat" cmpd="sng" w="4285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10" name="Shape 1810"/>
            <p:cNvSpPr txBox="1"/>
            <p:nvPr/>
          </p:nvSpPr>
          <p:spPr>
            <a:xfrm>
              <a:off x="5657850" y="3559175"/>
              <a:ext cx="276224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811" name="Shape 1811"/>
          <p:cNvGrpSpPr/>
          <p:nvPr/>
        </p:nvGrpSpPr>
        <p:grpSpPr>
          <a:xfrm>
            <a:off x="5597524" y="2293936"/>
            <a:ext cx="1549400" cy="2597150"/>
            <a:chOff x="5597524" y="2293936"/>
            <a:chExt cx="1549400" cy="2597150"/>
          </a:xfrm>
        </p:grpSpPr>
        <p:cxnSp>
          <p:nvCxnSpPr>
            <p:cNvPr id="1812" name="Shape 1812"/>
            <p:cNvCxnSpPr/>
            <p:nvPr/>
          </p:nvCxnSpPr>
          <p:spPr>
            <a:xfrm rot="10800000">
              <a:off x="5597524" y="2384425"/>
              <a:ext cx="1549400" cy="2506662"/>
            </a:xfrm>
            <a:prstGeom prst="straightConnector1">
              <a:avLst/>
            </a:prstGeom>
            <a:noFill/>
            <a:ln cap="flat" cmpd="sng" w="42850">
              <a:solidFill>
                <a:srgbClr val="AD0D1B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13" name="Shape 1813"/>
            <p:cNvSpPr txBox="1"/>
            <p:nvPr/>
          </p:nvSpPr>
          <p:spPr>
            <a:xfrm>
              <a:off x="5727700" y="2293936"/>
              <a:ext cx="268286" cy="182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1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r>
                <a:rPr b="0" baseline="-2500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1814" name="Shape 1814"/>
          <p:cNvSpPr txBox="1"/>
          <p:nvPr/>
        </p:nvSpPr>
        <p:spPr>
          <a:xfrm>
            <a:off x="4554537" y="2043111"/>
            <a:ext cx="1135062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815" name="Shape 1815"/>
          <p:cNvSpPr txBox="1"/>
          <p:nvPr/>
        </p:nvSpPr>
        <p:spPr>
          <a:xfrm>
            <a:off x="4859337" y="2236786"/>
            <a:ext cx="800099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Old</a:t>
            </a:r>
          </a:p>
        </p:txBody>
      </p:sp>
      <p:sp>
        <p:nvSpPr>
          <p:cNvPr id="1816" name="Shape 1816"/>
          <p:cNvSpPr txBox="1"/>
          <p:nvPr/>
        </p:nvSpPr>
        <p:spPr>
          <a:xfrm>
            <a:off x="7885111" y="4918075"/>
            <a:ext cx="1135062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817" name="Shape 1817"/>
          <p:cNvSpPr txBox="1"/>
          <p:nvPr/>
        </p:nvSpPr>
        <p:spPr>
          <a:xfrm>
            <a:off x="7962900" y="5111750"/>
            <a:ext cx="1038224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Young</a:t>
            </a:r>
          </a:p>
        </p:txBody>
      </p:sp>
      <p:grpSp>
        <p:nvGrpSpPr>
          <p:cNvPr id="1818" name="Shape 1818"/>
          <p:cNvGrpSpPr/>
          <p:nvPr/>
        </p:nvGrpSpPr>
        <p:grpSpPr>
          <a:xfrm>
            <a:off x="1357312" y="2776536"/>
            <a:ext cx="3114675" cy="433386"/>
            <a:chOff x="1357312" y="2776536"/>
            <a:chExt cx="3114675" cy="433386"/>
          </a:xfrm>
        </p:grpSpPr>
        <p:cxnSp>
          <p:nvCxnSpPr>
            <p:cNvPr id="1819" name="Shape 1819"/>
            <p:cNvCxnSpPr/>
            <p:nvPr/>
          </p:nvCxnSpPr>
          <p:spPr>
            <a:xfrm flipH="1" rot="10800000">
              <a:off x="1357312" y="2992436"/>
              <a:ext cx="695325" cy="146050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20" name="Shape 1820"/>
            <p:cNvSpPr txBox="1"/>
            <p:nvPr/>
          </p:nvSpPr>
          <p:spPr>
            <a:xfrm>
              <a:off x="1993900" y="2776536"/>
              <a:ext cx="2387600" cy="433386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2038350" y="2789236"/>
              <a:ext cx="2263774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 higher interest rate rotates</a:t>
              </a:r>
            </a:p>
          </p:txBody>
        </p:sp>
        <p:sp>
          <p:nvSpPr>
            <p:cNvPr id="1822" name="Shape 1822"/>
            <p:cNvSpPr txBox="1"/>
            <p:nvPr/>
          </p:nvSpPr>
          <p:spPr>
            <a:xfrm>
              <a:off x="2038350" y="2982911"/>
              <a:ext cx="2433637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budget constraint outward . . .</a:t>
              </a:r>
            </a:p>
          </p:txBody>
        </p:sp>
      </p:grpSp>
      <p:grpSp>
        <p:nvGrpSpPr>
          <p:cNvPr id="1823" name="Shape 1823"/>
          <p:cNvGrpSpPr/>
          <p:nvPr/>
        </p:nvGrpSpPr>
        <p:grpSpPr>
          <a:xfrm>
            <a:off x="5772150" y="2514600"/>
            <a:ext cx="3082924" cy="493711"/>
            <a:chOff x="5772150" y="2514600"/>
            <a:chExt cx="3082924" cy="493711"/>
          </a:xfrm>
        </p:grpSpPr>
        <p:cxnSp>
          <p:nvCxnSpPr>
            <p:cNvPr id="1824" name="Shape 1824"/>
            <p:cNvCxnSpPr/>
            <p:nvPr/>
          </p:nvCxnSpPr>
          <p:spPr>
            <a:xfrm flipH="1" rot="10800000">
              <a:off x="5772150" y="2746374"/>
              <a:ext cx="650874" cy="261936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25" name="Shape 1825"/>
            <p:cNvSpPr txBox="1"/>
            <p:nvPr/>
          </p:nvSpPr>
          <p:spPr>
            <a:xfrm>
              <a:off x="6350000" y="2514600"/>
              <a:ext cx="2417761" cy="434974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 txBox="1"/>
            <p:nvPr/>
          </p:nvSpPr>
          <p:spPr>
            <a:xfrm>
              <a:off x="6421437" y="2532061"/>
              <a:ext cx="2263774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A higher interest rate rotates</a:t>
              </a:r>
            </a:p>
          </p:txBody>
        </p:sp>
        <p:sp>
          <p:nvSpPr>
            <p:cNvPr id="1827" name="Shape 1827"/>
            <p:cNvSpPr txBox="1"/>
            <p:nvPr/>
          </p:nvSpPr>
          <p:spPr>
            <a:xfrm>
              <a:off x="6421437" y="2725736"/>
              <a:ext cx="2433637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budget constraint outward . . .</a:t>
              </a:r>
            </a:p>
          </p:txBody>
        </p:sp>
      </p:grpSp>
      <p:grpSp>
        <p:nvGrpSpPr>
          <p:cNvPr id="1828" name="Shape 1828"/>
          <p:cNvGrpSpPr/>
          <p:nvPr/>
        </p:nvGrpSpPr>
        <p:grpSpPr>
          <a:xfrm>
            <a:off x="1458912" y="5021262"/>
            <a:ext cx="1981200" cy="763587"/>
            <a:chOff x="1458912" y="5021262"/>
            <a:chExt cx="1981200" cy="763587"/>
          </a:xfrm>
        </p:grpSpPr>
        <p:cxnSp>
          <p:nvCxnSpPr>
            <p:cNvPr id="1829" name="Shape 1829"/>
            <p:cNvCxnSpPr/>
            <p:nvPr/>
          </p:nvCxnSpPr>
          <p:spPr>
            <a:xfrm>
              <a:off x="1979611" y="5021262"/>
              <a:ext cx="101599" cy="187324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30" name="Shape 1830"/>
            <p:cNvSpPr txBox="1"/>
            <p:nvPr/>
          </p:nvSpPr>
          <p:spPr>
            <a:xfrm>
              <a:off x="1458912" y="5151437"/>
              <a:ext cx="1793874" cy="622299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 txBox="1"/>
            <p:nvPr/>
          </p:nvSpPr>
          <p:spPr>
            <a:xfrm>
              <a:off x="1500187" y="5173662"/>
              <a:ext cx="1706561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resulting in lower</a:t>
              </a:r>
            </a:p>
          </p:txBody>
        </p:sp>
        <p:sp>
          <p:nvSpPr>
            <p:cNvPr id="1832" name="Shape 1832"/>
            <p:cNvSpPr txBox="1"/>
            <p:nvPr/>
          </p:nvSpPr>
          <p:spPr>
            <a:xfrm>
              <a:off x="1500187" y="5368925"/>
              <a:ext cx="1939925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 when young </a:t>
              </a:r>
            </a:p>
          </p:txBody>
        </p:sp>
        <p:sp>
          <p:nvSpPr>
            <p:cNvPr id="1833" name="Shape 1833"/>
            <p:cNvSpPr txBox="1"/>
            <p:nvPr/>
          </p:nvSpPr>
          <p:spPr>
            <a:xfrm>
              <a:off x="1500187" y="5562600"/>
              <a:ext cx="1822449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and, thus, higher saving.</a:t>
              </a:r>
            </a:p>
          </p:txBody>
        </p:sp>
      </p:grpSp>
      <p:grpSp>
        <p:nvGrpSpPr>
          <p:cNvPr id="1834" name="Shape 1834"/>
          <p:cNvGrpSpPr/>
          <p:nvPr/>
        </p:nvGrpSpPr>
        <p:grpSpPr>
          <a:xfrm>
            <a:off x="5772150" y="5035550"/>
            <a:ext cx="1962149" cy="749300"/>
            <a:chOff x="5772150" y="5035550"/>
            <a:chExt cx="1962149" cy="749300"/>
          </a:xfrm>
        </p:grpSpPr>
        <p:cxnSp>
          <p:nvCxnSpPr>
            <p:cNvPr id="1835" name="Shape 1835"/>
            <p:cNvCxnSpPr/>
            <p:nvPr/>
          </p:nvCxnSpPr>
          <p:spPr>
            <a:xfrm flipH="1">
              <a:off x="6191250" y="5035550"/>
              <a:ext cx="115886" cy="217487"/>
            </a:xfrm>
            <a:prstGeom prst="straightConnector1">
              <a:avLst/>
            </a:prstGeom>
            <a:noFill/>
            <a:ln cap="flat" cmpd="sng" w="1427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836" name="Shape 1836"/>
            <p:cNvSpPr txBox="1"/>
            <p:nvPr/>
          </p:nvSpPr>
          <p:spPr>
            <a:xfrm>
              <a:off x="5772150" y="5151437"/>
              <a:ext cx="1822449" cy="608011"/>
            </a:xfrm>
            <a:prstGeom prst="rect">
              <a:avLst/>
            </a:prstGeom>
            <a:solidFill>
              <a:srgbClr val="E1E5E9"/>
            </a:solidFill>
            <a:ln cap="flat" cmpd="sng" w="14275">
              <a:solidFill>
                <a:srgbClr val="E1E5E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 txBox="1"/>
            <p:nvPr/>
          </p:nvSpPr>
          <p:spPr>
            <a:xfrm>
              <a:off x="5838825" y="5173662"/>
              <a:ext cx="1779587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. . . resulting in higher</a:t>
              </a:r>
            </a:p>
          </p:txBody>
        </p:sp>
        <p:sp>
          <p:nvSpPr>
            <p:cNvPr id="1838" name="Shape 1838"/>
            <p:cNvSpPr txBox="1"/>
            <p:nvPr/>
          </p:nvSpPr>
          <p:spPr>
            <a:xfrm>
              <a:off x="5838825" y="5368925"/>
              <a:ext cx="1895474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consumption when young</a:t>
              </a:r>
            </a:p>
          </p:txBody>
        </p:sp>
        <p:sp>
          <p:nvSpPr>
            <p:cNvPr id="1839" name="Shape 1839"/>
            <p:cNvSpPr txBox="1"/>
            <p:nvPr/>
          </p:nvSpPr>
          <p:spPr>
            <a:xfrm>
              <a:off x="5838825" y="5562600"/>
              <a:ext cx="1751012" cy="22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and, thus, lower saving.</a:t>
              </a:r>
            </a:p>
          </p:txBody>
        </p:sp>
      </p:grpSp>
      <p:sp>
        <p:nvSpPr>
          <p:cNvPr id="1840" name="Shape 1840"/>
          <p:cNvSpPr txBox="1"/>
          <p:nvPr/>
        </p:nvSpPr>
        <p:spPr>
          <a:xfrm>
            <a:off x="3433762" y="4918075"/>
            <a:ext cx="1135062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</a:t>
            </a:r>
          </a:p>
        </p:txBody>
      </p:sp>
      <p:sp>
        <p:nvSpPr>
          <p:cNvPr id="1841" name="Shape 1841"/>
          <p:cNvSpPr txBox="1"/>
          <p:nvPr/>
        </p:nvSpPr>
        <p:spPr>
          <a:xfrm>
            <a:off x="3511550" y="5111750"/>
            <a:ext cx="1038224" cy="2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Young</a:t>
            </a:r>
          </a:p>
        </p:txBody>
      </p:sp>
      <p:grpSp>
        <p:nvGrpSpPr>
          <p:cNvPr id="1842" name="Shape 1842"/>
          <p:cNvGrpSpPr/>
          <p:nvPr/>
        </p:nvGrpSpPr>
        <p:grpSpPr>
          <a:xfrm>
            <a:off x="5626100" y="3862387"/>
            <a:ext cx="661987" cy="998536"/>
            <a:chOff x="5626100" y="3862387"/>
            <a:chExt cx="661987" cy="998536"/>
          </a:xfrm>
        </p:grpSpPr>
        <p:sp>
          <p:nvSpPr>
            <p:cNvPr id="1843" name="Shape 1843"/>
            <p:cNvSpPr/>
            <p:nvPr/>
          </p:nvSpPr>
          <p:spPr>
            <a:xfrm>
              <a:off x="5626100" y="3919537"/>
              <a:ext cx="608011" cy="941386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6178550" y="3862387"/>
              <a:ext cx="109537" cy="109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5" name="Shape 1845"/>
          <p:cNvGrpSpPr/>
          <p:nvPr/>
        </p:nvGrpSpPr>
        <p:grpSpPr>
          <a:xfrm>
            <a:off x="5626100" y="3746500"/>
            <a:ext cx="922337" cy="1114425"/>
            <a:chOff x="5626100" y="3746500"/>
            <a:chExt cx="922337" cy="1114425"/>
          </a:xfrm>
        </p:grpSpPr>
        <p:sp>
          <p:nvSpPr>
            <p:cNvPr id="1846" name="Shape 1846"/>
            <p:cNvSpPr/>
            <p:nvPr/>
          </p:nvSpPr>
          <p:spPr>
            <a:xfrm>
              <a:off x="5626100" y="3803650"/>
              <a:ext cx="868362" cy="105727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6438900" y="3746500"/>
              <a:ext cx="109537" cy="109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Shape 1848"/>
          <p:cNvGrpSpPr/>
          <p:nvPr/>
        </p:nvGrpSpPr>
        <p:grpSpPr>
          <a:xfrm>
            <a:off x="1184275" y="3340100"/>
            <a:ext cx="674687" cy="1535111"/>
            <a:chOff x="1184275" y="3340100"/>
            <a:chExt cx="674687" cy="1535111"/>
          </a:xfrm>
        </p:grpSpPr>
        <p:sp>
          <p:nvSpPr>
            <p:cNvPr id="1849" name="Shape 1849"/>
            <p:cNvSpPr/>
            <p:nvPr/>
          </p:nvSpPr>
          <p:spPr>
            <a:xfrm>
              <a:off x="1184275" y="3384550"/>
              <a:ext cx="622299" cy="1490661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19999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1749425" y="3340100"/>
              <a:ext cx="109537" cy="109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1" name="Shape 1851"/>
          <p:cNvGrpSpPr/>
          <p:nvPr/>
        </p:nvGrpSpPr>
        <p:grpSpPr>
          <a:xfrm>
            <a:off x="1198562" y="4151312"/>
            <a:ext cx="920749" cy="723899"/>
            <a:chOff x="1198562" y="4151312"/>
            <a:chExt cx="920749" cy="723899"/>
          </a:xfrm>
        </p:grpSpPr>
        <p:sp>
          <p:nvSpPr>
            <p:cNvPr id="1852" name="Shape 1852"/>
            <p:cNvSpPr/>
            <p:nvPr/>
          </p:nvSpPr>
          <p:spPr>
            <a:xfrm>
              <a:off x="1198562" y="4195762"/>
              <a:ext cx="868362" cy="6794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2009775" y="4151312"/>
              <a:ext cx="109537" cy="1095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Shape 1858"/>
          <p:cNvSpPr txBox="1"/>
          <p:nvPr>
            <p:ph type="title"/>
          </p:nvPr>
        </p:nvSpPr>
        <p:spPr>
          <a:xfrm>
            <a:off x="457200" y="152400"/>
            <a:ext cx="83819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Interest Rates Affect Household Saving? </a:t>
            </a:r>
          </a:p>
        </p:txBody>
      </p:sp>
      <p:sp>
        <p:nvSpPr>
          <p:cNvPr id="1859" name="Shape 1859"/>
          <p:cNvSpPr txBox="1"/>
          <p:nvPr>
            <p:ph idx="1" type="body"/>
          </p:nvPr>
        </p:nvSpPr>
        <p:spPr>
          <a:xfrm>
            <a:off x="381000" y="1447800"/>
            <a:ext cx="8381999" cy="4876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an increase in the interest rate could either encourage or discourage saving.</a:t>
            </a:r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consumer’s budget constraint shows the possible combinations of different goods he can buy given his income and the prices of the goods.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slope of the budget constraint equals the relative price of the goods.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consumer’s indifference curves represent his preferences.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on higher indifference curves are preferred to points on lower indifference curves.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slope of an indifference curve at any point is the consumer’s marginal rate of substitution.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 optimizes by choosing the point on his budget constraint that lies on the highest indifference curve.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81000" y="7429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CONSTRAINT: WHAT THE CONSUMER CAN AFFORD 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60375" y="2070100"/>
            <a:ext cx="8218487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Consumer’s Budget Constraint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point on the budget constraint line indicates the consumer’s combination or trade-off between two goods.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the consumer buys no pizzas, he can afford 500 pints of Pepsi (point B). If he buys no Pepsi, he can afford 100 pizzas (point A). 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price of a good falls, the impact on the consumer’s choices can be broken down into an income effect and a substitution effect.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effect is the change in consumption that arises because a lower price makes the consumer better off.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income effect is reflected by the movement from a lower to a higher indifference curve.</a:t>
            </a:r>
          </a:p>
        </p:txBody>
      </p:sp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substitution effect is the change in consumption that arises because a price change encourages greater consumption of the good that has become relatively cheaper.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substitution effect is reflected by a movement along an indifference curve to a point with a different slope.</a:t>
            </a:r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theory of consumer choice can explain: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demand curves can potentially slope upward.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wages affect labor supply.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interest rates affect household saving.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841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The Consumer’s Budget Constraint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3F6F9"/>
          </a:solidFill>
          <a:ln cap="flat" cmpd="sng" w="2317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2F4F8"/>
          </a:solidFill>
          <a:ln cap="flat" cmpd="sng" w="2111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0F2F5"/>
          </a:solidFill>
          <a:ln cap="flat" cmpd="sng" w="1682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EF1F4"/>
          </a:solidFill>
          <a:ln cap="flat" cmpd="sng" w="1476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BEEF2"/>
          </a:solidFill>
          <a:ln cap="flat" cmpd="sng" w="1047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AECF1"/>
          </a:solidFill>
          <a:ln cap="flat" cmpd="sng" w="841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2824161" y="1084262"/>
            <a:ext cx="3925887" cy="49006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824161" y="1084262"/>
            <a:ext cx="3925887" cy="49006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800725" y="6051550"/>
            <a:ext cx="1041400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878512" y="6332537"/>
            <a:ext cx="965199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808161" y="1079500"/>
            <a:ext cx="1041400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843086" y="1358900"/>
            <a:ext cx="993774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590800" y="6057900"/>
            <a:ext cx="230186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2824161" y="2035175"/>
            <a:ext cx="3557588" cy="4013200"/>
            <a:chOff x="2824161" y="2035175"/>
            <a:chExt cx="3557588" cy="4013200"/>
          </a:xfrm>
        </p:grpSpPr>
        <p:cxnSp>
          <p:nvCxnSpPr>
            <p:cNvPr id="360" name="Shape 360"/>
            <p:cNvCxnSpPr/>
            <p:nvPr/>
          </p:nvCxnSpPr>
          <p:spPr>
            <a:xfrm>
              <a:off x="2824161" y="2035175"/>
              <a:ext cx="2152649" cy="4013200"/>
            </a:xfrm>
            <a:prstGeom prst="straightConnector1">
              <a:avLst/>
            </a:prstGeom>
            <a:noFill/>
            <a:ln cap="flat" cmpd="sng" w="6350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814887" y="4525962"/>
              <a:ext cx="12191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Consumer’s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549775" y="4806950"/>
              <a:ext cx="1831975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 constraint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2339975" y="1784350"/>
            <a:ext cx="739774" cy="461961"/>
            <a:chOff x="2339975" y="1784350"/>
            <a:chExt cx="739774" cy="461961"/>
          </a:xfrm>
        </p:grpSpPr>
        <p:sp>
          <p:nvSpPr>
            <p:cNvPr id="364" name="Shape 364"/>
            <p:cNvSpPr txBox="1"/>
            <p:nvPr/>
          </p:nvSpPr>
          <p:spPr>
            <a:xfrm>
              <a:off x="2339975" y="1931986"/>
              <a:ext cx="48259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2927350" y="1784350"/>
              <a:ext cx="152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60661" y="1951036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779962" y="5694362"/>
            <a:ext cx="482599" cy="677862"/>
            <a:chOff x="4779962" y="5694362"/>
            <a:chExt cx="482599" cy="677862"/>
          </a:xfrm>
        </p:grpSpPr>
        <p:sp>
          <p:nvSpPr>
            <p:cNvPr id="368" name="Shape 368"/>
            <p:cNvSpPr txBox="1"/>
            <p:nvPr/>
          </p:nvSpPr>
          <p:spPr>
            <a:xfrm>
              <a:off x="4779962" y="6057900"/>
              <a:ext cx="48259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5059362" y="5694362"/>
              <a:ext cx="152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913312" y="5921375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81000" y="752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BUDGET CONSTRAINT: WHAT THE CONSUMER CAN AFFORD 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2139950"/>
            <a:ext cx="8229600" cy="311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Consumer’s Budget Constraint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Alternately, the consumer can buy 50 pizzas and 250 pints of Pepsi.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777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The Consumer’s Budget Constraint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3F6F9"/>
          </a:solidFill>
          <a:ln cap="flat" cmpd="sng" w="231775">
            <a:solidFill>
              <a:srgbClr val="F3F6F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2F4F8"/>
          </a:solidFill>
          <a:ln cap="flat" cmpd="sng" w="211125">
            <a:solidFill>
              <a:srgbClr val="F2F4F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1F4F7"/>
          </a:solidFill>
          <a:ln cap="flat" cmpd="sng" w="190500">
            <a:solidFill>
              <a:srgbClr val="F1F4F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F0F2F5"/>
          </a:solidFill>
          <a:ln cap="flat" cmpd="sng" w="168275">
            <a:solidFill>
              <a:srgbClr val="F0F2F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EF1F4"/>
          </a:solidFill>
          <a:ln cap="flat" cmpd="sng" w="147625">
            <a:solidFill>
              <a:srgbClr val="EEF1F4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DEFF3"/>
          </a:solidFill>
          <a:ln cap="flat" cmpd="sng" w="127000">
            <a:solidFill>
              <a:srgbClr val="EDEFF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BEEF2"/>
          </a:solidFill>
          <a:ln cap="flat" cmpd="sng" w="104775">
            <a:solidFill>
              <a:srgbClr val="EBEEF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AECF1"/>
          </a:solidFill>
          <a:ln cap="flat" cmpd="sng" w="84125">
            <a:solidFill>
              <a:srgbClr val="EAECF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9EBF0"/>
          </a:solidFill>
          <a:ln cap="flat" cmpd="sng" w="63500">
            <a:solidFill>
              <a:srgbClr val="E9EBF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7EAEF"/>
          </a:solidFill>
          <a:ln cap="flat" cmpd="sng" w="42850">
            <a:solidFill>
              <a:srgbClr val="E7EA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2928936" y="1252537"/>
            <a:ext cx="3862387" cy="4795836"/>
          </a:xfrm>
          <a:prstGeom prst="rect">
            <a:avLst/>
          </a:prstGeom>
          <a:solidFill>
            <a:srgbClr val="E6E9EF"/>
          </a:solidFill>
          <a:ln cap="flat" cmpd="sng" w="20625">
            <a:solidFill>
              <a:srgbClr val="E6E9E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2824161" y="1084262"/>
            <a:ext cx="3925887" cy="49006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824161" y="1084262"/>
            <a:ext cx="3925887" cy="4900611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  <a:lnTo>
                  <a:pt x="120000" y="119999"/>
                </a:lnTo>
              </a:path>
            </a:pathLst>
          </a:custGeom>
          <a:noFill/>
          <a:ln cap="flat" cmpd="sng" w="206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Shape 395"/>
          <p:cNvCxnSpPr/>
          <p:nvPr/>
        </p:nvCxnSpPr>
        <p:spPr>
          <a:xfrm>
            <a:off x="3900487" y="5816600"/>
            <a:ext cx="1587" cy="168274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 flipH="1">
            <a:off x="2824161" y="4021137"/>
            <a:ext cx="168274" cy="1587"/>
          </a:xfrm>
          <a:prstGeom prst="straightConnector1">
            <a:avLst/>
          </a:prstGeom>
          <a:noFill/>
          <a:ln cap="flat" cmpd="sng" w="206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5800725" y="6051550"/>
            <a:ext cx="1041400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5878512" y="6332537"/>
            <a:ext cx="965199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Pizza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808161" y="1079500"/>
            <a:ext cx="1041400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843086" y="1358900"/>
            <a:ext cx="993774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Pepsi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590800" y="6057900"/>
            <a:ext cx="230186" cy="31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2824161" y="2035175"/>
            <a:ext cx="3557588" cy="4013200"/>
            <a:chOff x="2824161" y="2035175"/>
            <a:chExt cx="3557588" cy="4013200"/>
          </a:xfrm>
        </p:grpSpPr>
        <p:cxnSp>
          <p:nvCxnSpPr>
            <p:cNvPr id="403" name="Shape 403"/>
            <p:cNvCxnSpPr/>
            <p:nvPr/>
          </p:nvCxnSpPr>
          <p:spPr>
            <a:xfrm>
              <a:off x="2824161" y="2035175"/>
              <a:ext cx="2152649" cy="4013200"/>
            </a:xfrm>
            <a:prstGeom prst="straightConnector1">
              <a:avLst/>
            </a:prstGeom>
            <a:noFill/>
            <a:ln cap="flat" cmpd="sng" w="63500">
              <a:solidFill>
                <a:srgbClr val="003F95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4814887" y="4525962"/>
              <a:ext cx="12191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Consumer’s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4549775" y="4806950"/>
              <a:ext cx="1831975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 constraint</a:t>
              </a:r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2339975" y="1784350"/>
            <a:ext cx="739774" cy="461961"/>
            <a:chOff x="2339975" y="1784350"/>
            <a:chExt cx="739774" cy="461961"/>
          </a:xfrm>
        </p:grpSpPr>
        <p:sp>
          <p:nvSpPr>
            <p:cNvPr id="407" name="Shape 407"/>
            <p:cNvSpPr txBox="1"/>
            <p:nvPr/>
          </p:nvSpPr>
          <p:spPr>
            <a:xfrm>
              <a:off x="2339975" y="1931986"/>
              <a:ext cx="48259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2927350" y="1784350"/>
              <a:ext cx="152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760661" y="1951036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2339975" y="3749675"/>
            <a:ext cx="1801812" cy="2622549"/>
            <a:chOff x="2339975" y="3749675"/>
            <a:chExt cx="1801812" cy="2622549"/>
          </a:xfrm>
        </p:grpSpPr>
        <p:sp>
          <p:nvSpPr>
            <p:cNvPr id="411" name="Shape 411"/>
            <p:cNvSpPr txBox="1"/>
            <p:nvPr/>
          </p:nvSpPr>
          <p:spPr>
            <a:xfrm>
              <a:off x="2339975" y="3917950"/>
              <a:ext cx="48259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3773487" y="6057900"/>
              <a:ext cx="357187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3013075" y="4027487"/>
              <a:ext cx="887411" cy="17875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3976687" y="3749675"/>
              <a:ext cx="165100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3836987" y="3935412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4779962" y="5694362"/>
            <a:ext cx="482599" cy="677862"/>
            <a:chOff x="4779962" y="5694362"/>
            <a:chExt cx="482599" cy="677862"/>
          </a:xfrm>
        </p:grpSpPr>
        <p:sp>
          <p:nvSpPr>
            <p:cNvPr id="417" name="Shape 417"/>
            <p:cNvSpPr txBox="1"/>
            <p:nvPr/>
          </p:nvSpPr>
          <p:spPr>
            <a:xfrm>
              <a:off x="4779962" y="6057900"/>
              <a:ext cx="482599" cy="314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5059362" y="5694362"/>
              <a:ext cx="152399" cy="274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4913312" y="5921375"/>
              <a:ext cx="136524" cy="1365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3etemplate">
  <a:themeElements>
    <a:clrScheme name="1_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