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>
  <p:sldMasterIdLst>
    <p:sldMasterId id="2147483725" r:id="rId3"/>
    <p:sldMasterId id="2147483726" r:id="rId4"/>
    <p:sldMasterId id="2147483727" r:id="rId5"/>
    <p:sldMasterId id="2147483728" r:id="rId6"/>
    <p:sldMasterId id="2147483729" r:id="rId7"/>
    <p:sldMasterId id="2147483730" r:id="rId8"/>
    <p:sldMasterId id="2147483731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" name="Shape 829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" name="Shape 1011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" name="Shape 1017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" name="Shape 1023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" name="Shape 1029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5" name="Shape 1115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0" name="Shape 1120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5" name="Shape 1125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0" name="Shape 1130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213225"/>
            <a:ext cx="5486399" cy="4244974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000" y="55245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 rot="5400000">
            <a:off x="4890293" y="2329656"/>
            <a:ext cx="5516562" cy="2076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 rot="5400000">
            <a:off x="661193" y="329406"/>
            <a:ext cx="5516562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 rot="5400000">
            <a:off x="4695824" y="2181224"/>
            <a:ext cx="6172199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 rot="5400000">
            <a:off x="390524" y="142874"/>
            <a:ext cx="6172199" cy="6191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1000" y="7715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09575" y="2146300"/>
            <a:ext cx="8229600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 rot="5400000">
            <a:off x="4944268" y="2402681"/>
            <a:ext cx="5326063" cy="206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 rot="5400000">
            <a:off x="738980" y="413544"/>
            <a:ext cx="5326063" cy="6042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1000" y="7715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548731" y="7143"/>
            <a:ext cx="395128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1000" y="7715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133600" y="-304799"/>
            <a:ext cx="4876799" cy="8381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81000" y="7715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09575" y="2146300"/>
            <a:ext cx="403859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600575" y="2146300"/>
            <a:ext cx="403859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 rot="5400000">
            <a:off x="4695824" y="2181224"/>
            <a:ext cx="6172199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 rot="5400000">
            <a:off x="390524" y="142874"/>
            <a:ext cx="6172199" cy="6191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2133600" y="-304799"/>
            <a:ext cx="4876799" cy="8381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810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46482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7" name="Shape 19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 rot="5400000">
            <a:off x="4861718" y="2301081"/>
            <a:ext cx="5592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 rot="5400000">
            <a:off x="670718" y="319881"/>
            <a:ext cx="559276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7" name="Shape 23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Shape 253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9" name="Shape 279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7" name="Shape 297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3" name="Shape 30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810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55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66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/>
        </p:nvSpPr>
        <p:spPr>
          <a:xfrm>
            <a:off x="72390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IN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0" y="-4761"/>
            <a:ext cx="9151936" cy="620711"/>
            <a:chOff x="0" y="-4761"/>
            <a:chExt cx="9151936" cy="620711"/>
          </a:xfrm>
        </p:grpSpPr>
        <p:sp>
          <p:nvSpPr>
            <p:cNvPr id="51" name="Shape 51"/>
            <p:cNvSpPr/>
            <p:nvPr/>
          </p:nvSpPr>
          <p:spPr>
            <a:xfrm>
              <a:off x="0" y="-4761"/>
              <a:ext cx="9144000" cy="614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" name="Shape 52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-4761"/>
              <a:ext cx="9151936" cy="620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Shape 53"/>
          <p:cNvSpPr txBox="1"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0" y="5334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533400" y="533400"/>
            <a:ext cx="1524000" cy="152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934200" y="6721475"/>
            <a:ext cx="1904999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IN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0" y="-4761"/>
            <a:ext cx="9151936" cy="620711"/>
            <a:chOff x="0" y="-4761"/>
            <a:chExt cx="9151936" cy="620711"/>
          </a:xfrm>
        </p:grpSpPr>
        <p:sp>
          <p:nvSpPr>
            <p:cNvPr id="98" name="Shape 98"/>
            <p:cNvSpPr/>
            <p:nvPr/>
          </p:nvSpPr>
          <p:spPr>
            <a:xfrm>
              <a:off x="0" y="-4761"/>
              <a:ext cx="9144000" cy="6143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" name="Shape 99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-4761"/>
              <a:ext cx="9151936" cy="620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Shape 100"/>
          <p:cNvSpPr txBox="1"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0" y="5334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533400" y="533400"/>
            <a:ext cx="1524000" cy="152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934200" y="6721475"/>
            <a:ext cx="1904999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IN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09575" y="2146300"/>
            <a:ext cx="8229600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81000" y="7715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6" name="Shape 146"/>
          <p:cNvSpPr txBox="1"/>
          <p:nvPr/>
        </p:nvSpPr>
        <p:spPr>
          <a:xfrm>
            <a:off x="72390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IN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 Background Art" id="184" name="Shape 184"/>
          <p:cNvPicPr preferRelativeResize="0"/>
          <p:nvPr/>
        </p:nvPicPr>
        <p:blipFill rotWithShape="1">
          <a:blip r:embed="rId1">
            <a:alphaModFix/>
          </a:blip>
          <a:srcRect b="2249" l="0" r="1666" t="21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7239000" y="65690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IN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 Background Art02" id="224" name="Shape 2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95287"/>
            <a:ext cx="9144000" cy="60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69342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IN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5" name="Shape 265"/>
          <p:cNvSpPr txBox="1"/>
          <p:nvPr/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IN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</p:txBody>
      </p:sp>
      <p:cxnSp>
        <p:nvCxnSpPr>
          <p:cNvPr id="266" name="Shape 266"/>
          <p:cNvCxnSpPr/>
          <p:nvPr/>
        </p:nvCxnSpPr>
        <p:spPr>
          <a:xfrm>
            <a:off x="473075" y="1108075"/>
            <a:ext cx="8293099" cy="0"/>
          </a:xfrm>
          <a:prstGeom prst="straightConnector1">
            <a:avLst/>
          </a:prstGeom>
          <a:noFill/>
          <a:ln cap="flat" cmpd="sng" w="12700">
            <a:solidFill>
              <a:srgbClr val="FFFFCC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67" name="Shape 267"/>
          <p:cNvSpPr txBox="1"/>
          <p:nvPr/>
        </p:nvSpPr>
        <p:spPr>
          <a:xfrm>
            <a:off x="69342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IN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Production and Costs</a:t>
            </a:r>
          </a:p>
        </p:txBody>
      </p:sp>
      <p:sp>
        <p:nvSpPr>
          <p:cNvPr id="309" name="Shape 30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Narayanan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&amp; SS Department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IIT Bombay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57200" y="1412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I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 Economists versus Accountants</a:t>
            </a:r>
          </a:p>
        </p:txBody>
      </p:sp>
      <p:grpSp>
        <p:nvGrpSpPr>
          <p:cNvPr id="365" name="Shape 365"/>
          <p:cNvGrpSpPr/>
          <p:nvPr/>
        </p:nvGrpSpPr>
        <p:grpSpPr>
          <a:xfrm>
            <a:off x="236537" y="1847850"/>
            <a:ext cx="1231899" cy="4498975"/>
            <a:chOff x="236537" y="1847850"/>
            <a:chExt cx="1231899" cy="4498975"/>
          </a:xfrm>
        </p:grpSpPr>
        <p:sp>
          <p:nvSpPr>
            <p:cNvPr id="366" name="Shape 366"/>
            <p:cNvSpPr/>
            <p:nvPr/>
          </p:nvSpPr>
          <p:spPr>
            <a:xfrm>
              <a:off x="1300162" y="1847850"/>
              <a:ext cx="168274" cy="4498975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90000" y="0"/>
                    <a:pt x="60000" y="1690"/>
                    <a:pt x="60000" y="2816"/>
                  </a:cubicBezTo>
                  <a:cubicBezTo>
                    <a:pt x="60000" y="58028"/>
                    <a:pt x="60000" y="58028"/>
                    <a:pt x="60000" y="58028"/>
                  </a:cubicBezTo>
                  <a:cubicBezTo>
                    <a:pt x="60000" y="59154"/>
                    <a:pt x="45000" y="60281"/>
                    <a:pt x="0" y="60281"/>
                  </a:cubicBezTo>
                  <a:cubicBezTo>
                    <a:pt x="45000" y="60281"/>
                    <a:pt x="60000" y="61408"/>
                    <a:pt x="60000" y="62535"/>
                  </a:cubicBezTo>
                  <a:cubicBezTo>
                    <a:pt x="60000" y="117183"/>
                    <a:pt x="60000" y="117183"/>
                    <a:pt x="60000" y="117183"/>
                  </a:cubicBezTo>
                  <a:cubicBezTo>
                    <a:pt x="60000" y="118309"/>
                    <a:pt x="90000" y="119999"/>
                    <a:pt x="120000" y="119999"/>
                  </a:cubicBezTo>
                </a:path>
              </a:pathLst>
            </a:cu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236537" y="3952875"/>
              <a:ext cx="9524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Revenue</a:t>
              </a: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3633787" y="3198811"/>
            <a:ext cx="1430337" cy="3148012"/>
            <a:chOff x="3633787" y="3198811"/>
            <a:chExt cx="1430337" cy="3148012"/>
          </a:xfrm>
        </p:grpSpPr>
        <p:sp>
          <p:nvSpPr>
            <p:cNvPr id="369" name="Shape 369"/>
            <p:cNvSpPr txBox="1"/>
            <p:nvPr/>
          </p:nvSpPr>
          <p:spPr>
            <a:xfrm>
              <a:off x="3933825" y="4362450"/>
              <a:ext cx="5080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</a:t>
              </a:r>
            </a:p>
          </p:txBody>
        </p:sp>
        <p:grpSp>
          <p:nvGrpSpPr>
            <p:cNvPr id="370" name="Shape 370"/>
            <p:cNvGrpSpPr/>
            <p:nvPr/>
          </p:nvGrpSpPr>
          <p:grpSpPr>
            <a:xfrm>
              <a:off x="3633787" y="3198811"/>
              <a:ext cx="1430337" cy="3148012"/>
              <a:chOff x="3633787" y="3198811"/>
              <a:chExt cx="1430337" cy="3148012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3633787" y="3198811"/>
                <a:ext cx="168274" cy="3148012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45000" y="0"/>
                      <a:pt x="60000" y="2416"/>
                      <a:pt x="60000" y="4026"/>
                    </a:cubicBezTo>
                    <a:cubicBezTo>
                      <a:pt x="60000" y="57181"/>
                      <a:pt x="60000" y="57181"/>
                      <a:pt x="60000" y="57181"/>
                    </a:cubicBezTo>
                    <a:cubicBezTo>
                      <a:pt x="60000" y="58791"/>
                      <a:pt x="90000" y="60402"/>
                      <a:pt x="120000" y="60402"/>
                    </a:cubicBezTo>
                    <a:cubicBezTo>
                      <a:pt x="90000" y="60402"/>
                      <a:pt x="60000" y="62013"/>
                      <a:pt x="60000" y="63624"/>
                    </a:cubicBezTo>
                    <a:cubicBezTo>
                      <a:pt x="60000" y="115973"/>
                      <a:pt x="60000" y="115973"/>
                      <a:pt x="60000" y="115973"/>
                    </a:cubicBezTo>
                    <a:cubicBezTo>
                      <a:pt x="60000" y="117583"/>
                      <a:pt x="45000" y="120000"/>
                      <a:pt x="0" y="120000"/>
                    </a:cubicBezTo>
                  </a:path>
                </a:pathLst>
              </a:cu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Shape 372"/>
              <p:cNvSpPr txBox="1"/>
              <p:nvPr/>
            </p:nvSpPr>
            <p:spPr>
              <a:xfrm>
                <a:off x="3933825" y="4643437"/>
                <a:ext cx="1130299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IN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opportunity</a:t>
                </a:r>
              </a:p>
            </p:txBody>
          </p:sp>
        </p:grpSp>
        <p:sp>
          <p:nvSpPr>
            <p:cNvPr id="373" name="Shape 373"/>
            <p:cNvSpPr txBox="1"/>
            <p:nvPr/>
          </p:nvSpPr>
          <p:spPr>
            <a:xfrm>
              <a:off x="3933825" y="4926012"/>
              <a:ext cx="5333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costs</a:t>
              </a:r>
            </a:p>
          </p:txBody>
        </p:sp>
      </p:grpSp>
      <p:sp>
        <p:nvSpPr>
          <p:cNvPr id="374" name="Shape 374"/>
          <p:cNvSpPr txBox="1"/>
          <p:nvPr/>
        </p:nvSpPr>
        <p:spPr>
          <a:xfrm>
            <a:off x="1633537" y="1095375"/>
            <a:ext cx="20446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an Economist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1951036" y="1377950"/>
            <a:ext cx="139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 a Firm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5656262" y="1095375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an Accountant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6016625" y="1377950"/>
            <a:ext cx="139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 a Firm</a:t>
            </a:r>
          </a:p>
        </p:txBody>
      </p:sp>
      <p:grpSp>
        <p:nvGrpSpPr>
          <p:cNvPr id="378" name="Shape 378"/>
          <p:cNvGrpSpPr/>
          <p:nvPr/>
        </p:nvGrpSpPr>
        <p:grpSpPr>
          <a:xfrm>
            <a:off x="7648575" y="1847850"/>
            <a:ext cx="1266824" cy="4498975"/>
            <a:chOff x="7648575" y="1847850"/>
            <a:chExt cx="1266824" cy="4498975"/>
          </a:xfrm>
        </p:grpSpPr>
        <p:sp>
          <p:nvSpPr>
            <p:cNvPr id="379" name="Shape 379"/>
            <p:cNvSpPr/>
            <p:nvPr/>
          </p:nvSpPr>
          <p:spPr>
            <a:xfrm>
              <a:off x="7648575" y="1847850"/>
              <a:ext cx="168274" cy="449897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0000" y="0"/>
                    <a:pt x="60000" y="1690"/>
                    <a:pt x="60000" y="2816"/>
                  </a:cubicBezTo>
                  <a:cubicBezTo>
                    <a:pt x="60000" y="58028"/>
                    <a:pt x="60000" y="58028"/>
                    <a:pt x="60000" y="58028"/>
                  </a:cubicBezTo>
                  <a:cubicBezTo>
                    <a:pt x="60000" y="59154"/>
                    <a:pt x="90000" y="60281"/>
                    <a:pt x="120000" y="60281"/>
                  </a:cubicBezTo>
                  <a:cubicBezTo>
                    <a:pt x="90000" y="60281"/>
                    <a:pt x="60000" y="61408"/>
                    <a:pt x="60000" y="62535"/>
                  </a:cubicBezTo>
                  <a:cubicBezTo>
                    <a:pt x="60000" y="117183"/>
                    <a:pt x="60000" y="117183"/>
                    <a:pt x="60000" y="117183"/>
                  </a:cubicBezTo>
                  <a:cubicBezTo>
                    <a:pt x="60000" y="118309"/>
                    <a:pt x="30000" y="119999"/>
                    <a:pt x="0" y="119999"/>
                  </a:cubicBezTo>
                </a:path>
              </a:pathLst>
            </a:cu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7962900" y="3952875"/>
              <a:ext cx="9524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Revenue</a:t>
              </a: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1595437" y="1847850"/>
            <a:ext cx="1912936" cy="1350961"/>
            <a:chOff x="1595437" y="1847850"/>
            <a:chExt cx="1912936" cy="1350961"/>
          </a:xfrm>
        </p:grpSpPr>
        <p:sp>
          <p:nvSpPr>
            <p:cNvPr id="382" name="Shape 382"/>
            <p:cNvSpPr txBox="1"/>
            <p:nvPr/>
          </p:nvSpPr>
          <p:spPr>
            <a:xfrm>
              <a:off x="1595437" y="1847850"/>
              <a:ext cx="1912936" cy="1350961"/>
            </a:xfrm>
            <a:prstGeom prst="rect">
              <a:avLst/>
            </a:prstGeom>
            <a:solidFill>
              <a:srgbClr val="A9E2F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2100261" y="2259011"/>
              <a:ext cx="10033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Economic</a:t>
              </a:r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2339975" y="2541586"/>
              <a:ext cx="5080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profit</a:t>
              </a:r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1595437" y="3205161"/>
            <a:ext cx="1912936" cy="1311275"/>
            <a:chOff x="1595437" y="3205161"/>
            <a:chExt cx="1912936" cy="1311275"/>
          </a:xfrm>
        </p:grpSpPr>
        <p:sp>
          <p:nvSpPr>
            <p:cNvPr id="386" name="Shape 386"/>
            <p:cNvSpPr txBox="1"/>
            <p:nvPr/>
          </p:nvSpPr>
          <p:spPr>
            <a:xfrm>
              <a:off x="1595437" y="3205161"/>
              <a:ext cx="1912936" cy="1311275"/>
            </a:xfrm>
            <a:prstGeom prst="rect">
              <a:avLst/>
            </a:prstGeom>
            <a:solidFill>
              <a:srgbClr val="E9A5B5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 txBox="1"/>
            <p:nvPr/>
          </p:nvSpPr>
          <p:spPr>
            <a:xfrm>
              <a:off x="2239961" y="3571875"/>
              <a:ext cx="7112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Implicit</a:t>
              </a:r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2332036" y="3854450"/>
              <a:ext cx="5333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costs</a:t>
              </a:r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1595437" y="4510087"/>
            <a:ext cx="1912936" cy="1836737"/>
            <a:chOff x="1595437" y="4510087"/>
            <a:chExt cx="1912936" cy="1836737"/>
          </a:xfrm>
        </p:grpSpPr>
        <p:sp>
          <p:nvSpPr>
            <p:cNvPr id="390" name="Shape 390"/>
            <p:cNvSpPr txBox="1"/>
            <p:nvPr/>
          </p:nvSpPr>
          <p:spPr>
            <a:xfrm>
              <a:off x="1595437" y="4510087"/>
              <a:ext cx="1912936" cy="1836737"/>
            </a:xfrm>
            <a:prstGeom prst="rect">
              <a:avLst/>
            </a:prstGeom>
            <a:solidFill>
              <a:srgbClr val="C74149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 txBox="1"/>
            <p:nvPr/>
          </p:nvSpPr>
          <p:spPr>
            <a:xfrm>
              <a:off x="2233611" y="5138737"/>
              <a:ext cx="7239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Explicit</a:t>
              </a:r>
            </a:p>
          </p:txBody>
        </p:sp>
        <p:sp>
          <p:nvSpPr>
            <p:cNvPr id="392" name="Shape 392"/>
            <p:cNvSpPr txBox="1"/>
            <p:nvPr/>
          </p:nvSpPr>
          <p:spPr>
            <a:xfrm>
              <a:off x="2332036" y="5419725"/>
              <a:ext cx="5333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costs</a:t>
              </a:r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5651500" y="4503737"/>
            <a:ext cx="1892300" cy="1836737"/>
            <a:chOff x="5651500" y="4503737"/>
            <a:chExt cx="1892300" cy="1836737"/>
          </a:xfrm>
        </p:grpSpPr>
        <p:sp>
          <p:nvSpPr>
            <p:cNvPr id="394" name="Shape 394"/>
            <p:cNvSpPr txBox="1"/>
            <p:nvPr/>
          </p:nvSpPr>
          <p:spPr>
            <a:xfrm>
              <a:off x="5651500" y="4503737"/>
              <a:ext cx="1892300" cy="1836737"/>
            </a:xfrm>
            <a:prstGeom prst="rect">
              <a:avLst/>
            </a:prstGeom>
            <a:solidFill>
              <a:srgbClr val="C74149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 txBox="1"/>
            <p:nvPr/>
          </p:nvSpPr>
          <p:spPr>
            <a:xfrm>
              <a:off x="6261100" y="5138737"/>
              <a:ext cx="7239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Explicit</a:t>
              </a:r>
            </a:p>
          </p:txBody>
        </p:sp>
        <p:sp>
          <p:nvSpPr>
            <p:cNvPr id="396" name="Shape 396"/>
            <p:cNvSpPr txBox="1"/>
            <p:nvPr/>
          </p:nvSpPr>
          <p:spPr>
            <a:xfrm>
              <a:off x="6359525" y="5419725"/>
              <a:ext cx="5333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costs</a:t>
              </a:r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5651500" y="1855786"/>
            <a:ext cx="1892300" cy="2641600"/>
            <a:chOff x="5651500" y="1855786"/>
            <a:chExt cx="1892300" cy="2641600"/>
          </a:xfrm>
        </p:grpSpPr>
        <p:sp>
          <p:nvSpPr>
            <p:cNvPr id="398" name="Shape 398"/>
            <p:cNvSpPr txBox="1"/>
            <p:nvPr/>
          </p:nvSpPr>
          <p:spPr>
            <a:xfrm>
              <a:off x="5651500" y="1855786"/>
              <a:ext cx="1892300" cy="2641600"/>
            </a:xfrm>
            <a:prstGeom prst="rect">
              <a:avLst/>
            </a:prstGeom>
            <a:solidFill>
              <a:srgbClr val="A9E2F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 txBox="1"/>
            <p:nvPr/>
          </p:nvSpPr>
          <p:spPr>
            <a:xfrm>
              <a:off x="6088062" y="2881311"/>
              <a:ext cx="11302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Accounting</a:t>
              </a:r>
            </a:p>
          </p:txBody>
        </p:sp>
        <p:sp>
          <p:nvSpPr>
            <p:cNvPr id="400" name="Shape 400"/>
            <p:cNvSpPr txBox="1"/>
            <p:nvPr/>
          </p:nvSpPr>
          <p:spPr>
            <a:xfrm>
              <a:off x="6391275" y="3163886"/>
              <a:ext cx="5080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profit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381000" y="7715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IN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AND COSTS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409575" y="2146300"/>
            <a:ext cx="8229600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Production Function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9B5"/>
              </a:buClr>
              <a:buSzPct val="100000"/>
              <a:buFont typeface="Times New Roman"/>
              <a:buChar char="–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IN" sz="28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function</a:t>
            </a:r>
            <a:r>
              <a:rPr b="0" i="1" lang="en-IN" sz="2800" u="none" cap="none" strike="noStrike">
                <a:solidFill>
                  <a:srgbClr val="25A9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the relationship between quantity of inputs used to make a good and the quantity of output of that good.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Production Function 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Marginal Product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IN" sz="28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marginal product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any input in the production process is the increase in output that arises from an additional unit of that input.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457200" y="6477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I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  A Production Function and Total Cost: Hungry Helen’s Cookie Factory</a:t>
            </a:r>
          </a:p>
        </p:txBody>
      </p:sp>
      <p:sp>
        <p:nvSpPr>
          <p:cNvPr id="418" name="Shape 418"/>
          <p:cNvSpPr/>
          <p:nvPr/>
        </p:nvSpPr>
        <p:spPr>
          <a:xfrm>
            <a:off x="857250" y="1738311"/>
            <a:ext cx="7327900" cy="429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13Picture 8592848" id="419" name="Shape 4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00" y="1727200"/>
            <a:ext cx="7327900" cy="4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Production Function 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414337" y="1524000"/>
            <a:ext cx="8229600" cy="42243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B5"/>
              </a:buClr>
              <a:buSzPct val="100000"/>
              <a:buFont typeface="Times New Roman"/>
              <a:buChar char="•"/>
            </a:pPr>
            <a:r>
              <a:rPr b="0" i="1" lang="en-IN" sz="32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Diminishing marginal product</a:t>
            </a:r>
            <a:r>
              <a:rPr b="0" i="1" lang="en-IN" sz="3200" u="none" cap="none" strike="noStrike">
                <a:solidFill>
                  <a:srgbClr val="25A9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property whereby the marginal product of an input declines as the quantity of the input increases.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As more and more workers are hired at a firm, each additional worker contributes less and less to production because the firm has a limited amount of equipment. 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457200" y="460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I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 Hungry Helen’s Production Function</a:t>
            </a:r>
          </a:p>
        </p:txBody>
      </p:sp>
      <p:pic>
        <p:nvPicPr>
          <p:cNvPr id="431" name="Shape 4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" y="931862"/>
            <a:ext cx="7585074" cy="56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/>
          <p:nvPr/>
        </p:nvSpPr>
        <p:spPr>
          <a:xfrm>
            <a:off x="7067550" y="1436687"/>
            <a:ext cx="117474" cy="11747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161087" y="1560512"/>
            <a:ext cx="117474" cy="11747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5256212" y="1846261"/>
            <a:ext cx="117474" cy="11747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4335462" y="2376486"/>
            <a:ext cx="117474" cy="11747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3444875" y="3213100"/>
            <a:ext cx="117474" cy="11747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2524125" y="4281487"/>
            <a:ext cx="117474" cy="11747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1606550" y="5640387"/>
            <a:ext cx="117474" cy="11747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6761161" y="6238875"/>
            <a:ext cx="2151062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Workers Hired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80975" y="979487"/>
            <a:ext cx="1531937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IN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Quantity of output</a:t>
            </a:r>
          </a:p>
        </p:txBody>
      </p:sp>
      <p:sp>
        <p:nvSpPr>
          <p:cNvPr id="441" name="Shape 441"/>
          <p:cNvSpPr/>
          <p:nvPr/>
        </p:nvSpPr>
        <p:spPr>
          <a:xfrm>
            <a:off x="1684336" y="1481137"/>
            <a:ext cx="5441949" cy="4208462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9813" y="81931"/>
                </a:lnTo>
                <a:lnTo>
                  <a:pt x="39976" y="50878"/>
                </a:lnTo>
                <a:lnTo>
                  <a:pt x="60140" y="27295"/>
                </a:lnTo>
                <a:lnTo>
                  <a:pt x="79988" y="11995"/>
                </a:lnTo>
                <a:lnTo>
                  <a:pt x="99836" y="3711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Production Function </a:t>
            </a: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Diminishing Marginal Product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slope of the production function measures the marginal product of an input, such as a worker.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marginal product declines, the production function becomes flatter.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Production Function to the Total-Cost Curve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relationship between the quantity a firm can produce and its costs determines pricing decisions.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total-cost curve shows this relationship graphically. 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457200" y="6731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I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  A Production Function and Total Cost: Hungry Helen’s Cookie Factory</a:t>
            </a:r>
          </a:p>
        </p:txBody>
      </p:sp>
      <p:sp>
        <p:nvSpPr>
          <p:cNvPr id="459" name="Shape 459"/>
          <p:cNvSpPr/>
          <p:nvPr/>
        </p:nvSpPr>
        <p:spPr>
          <a:xfrm>
            <a:off x="869950" y="1776411"/>
            <a:ext cx="7327900" cy="429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18Picture 7602463" id="460" name="Shape 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1765300"/>
            <a:ext cx="7327900" cy="4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I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 Hungry Helen’s Total-Cost Curve</a:t>
            </a:r>
          </a:p>
        </p:txBody>
      </p:sp>
      <p:pic>
        <p:nvPicPr>
          <p:cNvPr id="466" name="Shape 4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62" y="1063625"/>
            <a:ext cx="8574086" cy="5145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Shape 467"/>
          <p:cNvGrpSpPr/>
          <p:nvPr/>
        </p:nvGrpSpPr>
        <p:grpSpPr>
          <a:xfrm>
            <a:off x="249237" y="982661"/>
            <a:ext cx="396874" cy="403224"/>
            <a:chOff x="1222375" y="996950"/>
            <a:chExt cx="396874" cy="403224"/>
          </a:xfrm>
        </p:grpSpPr>
        <p:sp>
          <p:nvSpPr>
            <p:cNvPr id="468" name="Shape 468"/>
            <p:cNvSpPr txBox="1"/>
            <p:nvPr/>
          </p:nvSpPr>
          <p:spPr>
            <a:xfrm>
              <a:off x="1222375" y="996950"/>
              <a:ext cx="396874" cy="198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IN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</a:t>
              </a:r>
            </a:p>
          </p:txBody>
        </p:sp>
        <p:sp>
          <p:nvSpPr>
            <p:cNvPr id="469" name="Shape 469"/>
            <p:cNvSpPr txBox="1"/>
            <p:nvPr/>
          </p:nvSpPr>
          <p:spPr>
            <a:xfrm>
              <a:off x="1247775" y="1201737"/>
              <a:ext cx="368299" cy="198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IN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</a:t>
              </a:r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7480300" y="5842000"/>
            <a:ext cx="1446211" cy="609599"/>
            <a:chOff x="5989637" y="6096000"/>
            <a:chExt cx="1446211" cy="609599"/>
          </a:xfrm>
        </p:grpSpPr>
        <p:sp>
          <p:nvSpPr>
            <p:cNvPr id="471" name="Shape 471"/>
            <p:cNvSpPr txBox="1"/>
            <p:nvPr/>
          </p:nvSpPr>
          <p:spPr>
            <a:xfrm>
              <a:off x="6754811" y="6096000"/>
              <a:ext cx="673099" cy="198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IN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Quantity</a:t>
              </a:r>
            </a:p>
          </p:txBody>
        </p:sp>
        <p:sp>
          <p:nvSpPr>
            <p:cNvPr id="472" name="Shape 472"/>
            <p:cNvSpPr txBox="1"/>
            <p:nvPr/>
          </p:nvSpPr>
          <p:spPr>
            <a:xfrm>
              <a:off x="6683375" y="6300787"/>
              <a:ext cx="747711" cy="198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IN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of Output</a:t>
              </a:r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5989637" y="6507162"/>
              <a:ext cx="1446211" cy="198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IN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(cookies per hour)</a:t>
              </a:r>
            </a:p>
          </p:txBody>
        </p:sp>
      </p:grpSp>
      <p:sp>
        <p:nvSpPr>
          <p:cNvPr id="474" name="Shape 474"/>
          <p:cNvSpPr/>
          <p:nvPr/>
        </p:nvSpPr>
        <p:spPr>
          <a:xfrm>
            <a:off x="1044575" y="1887536"/>
            <a:ext cx="7286624" cy="2351086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38980" y="99257"/>
                </a:lnTo>
                <a:lnTo>
                  <a:pt x="70274" y="79972"/>
                </a:lnTo>
                <a:lnTo>
                  <a:pt x="93464" y="59230"/>
                </a:lnTo>
                <a:lnTo>
                  <a:pt x="108993" y="39216"/>
                </a:lnTo>
                <a:lnTo>
                  <a:pt x="117124" y="19932"/>
                </a:lnTo>
                <a:lnTo>
                  <a:pt x="120000" y="0"/>
                </a:lnTo>
              </a:path>
            </a:pathLst>
          </a:custGeom>
          <a:noFill/>
          <a:ln cap="flat" cmpd="sng" w="38100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7597775" y="2589211"/>
            <a:ext cx="146050" cy="1301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85136" y="2220911"/>
            <a:ext cx="146050" cy="1301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267700" y="1839911"/>
            <a:ext cx="146050" cy="1301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971550" y="4195762"/>
            <a:ext cx="146050" cy="1301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3348037" y="3783012"/>
            <a:ext cx="146050" cy="1301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5227637" y="3414712"/>
            <a:ext cx="146050" cy="1301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6643686" y="2973386"/>
            <a:ext cx="146050" cy="1301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IN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Costs of Production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503237" y="1657350"/>
            <a:ext cx="8080374" cy="397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Market Forces of Supply and Demand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</a:pPr>
            <a:r>
              <a:rPr b="0" i="1" lang="en-IN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Supply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IN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two words that economists use most often.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</a:pPr>
            <a:r>
              <a:rPr b="0" i="1" lang="en-IN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</a:t>
            </a:r>
            <a:r>
              <a:rPr b="0" i="1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IN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forces that make market economies work.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microeconomics is about supply, demand, and market equilibrium.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81000" y="974725"/>
            <a:ext cx="8080374" cy="608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IN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VARIOUS MEASURES OF COST</a:t>
            </a: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427037" y="2266950"/>
            <a:ext cx="8080374" cy="36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 of production may be divided into</a:t>
            </a:r>
            <a:r>
              <a:rPr b="0" i="0" lang="en-IN" sz="32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IN" sz="32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costs</a:t>
            </a:r>
            <a:r>
              <a:rPr b="0" i="1" lang="en-IN" sz="3200" u="none" cap="none" strike="noStrike">
                <a:solidFill>
                  <a:srgbClr val="25A9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IN" sz="32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costs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1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costs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those costs that </a:t>
            </a:r>
            <a:r>
              <a:rPr b="0" i="1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vary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quantity of output produced.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1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costs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those costs that </a:t>
            </a:r>
            <a:r>
              <a:rPr b="0" i="1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vary 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quantity of output produced.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Fixed and Variable Costs</a:t>
            </a: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Costs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Fixed Costs (TFC)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Variable Costs (TVC)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Costs (TC)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1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TFC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TVC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457200" y="6413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I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  The Various Measures of Cost: Thirsty Thelma’s Lemonade Stand</a:t>
            </a:r>
          </a:p>
        </p:txBody>
      </p:sp>
      <p:sp>
        <p:nvSpPr>
          <p:cNvPr id="499" name="Shape 499"/>
          <p:cNvSpPr/>
          <p:nvPr/>
        </p:nvSpPr>
        <p:spPr>
          <a:xfrm>
            <a:off x="1662111" y="1655761"/>
            <a:ext cx="5818186" cy="4473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22Picture 2463722" id="500" name="Shape 5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000" y="1651000"/>
            <a:ext cx="5816599" cy="44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Fixed and Variable Costs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Costs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costs can be determined by dividing the firm’s costs by the quantity of output it produces.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cost is the cost of each typical unit of product. 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Fixed and Variable Costs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Costs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85C"/>
              </a:buClr>
              <a:buSzPct val="100000"/>
              <a:buFont typeface="Times New Roman"/>
              <a:buChar char="•"/>
            </a:pPr>
            <a:r>
              <a:rPr b="0" i="1" lang="en-IN" sz="28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Fixed Costs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(AFC)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85C"/>
              </a:buClr>
              <a:buSzPct val="100000"/>
              <a:buFont typeface="Times New Roman"/>
              <a:buChar char="•"/>
            </a:pPr>
            <a:r>
              <a:rPr b="0" i="1" lang="en-IN" sz="28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Variable Costs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(AVC)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85C"/>
              </a:buClr>
              <a:buSzPct val="100000"/>
              <a:buFont typeface="Times New Roman"/>
              <a:buChar char="•"/>
            </a:pPr>
            <a:r>
              <a:rPr b="0" i="1" lang="en-IN" sz="28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Total Costs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(ATC)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1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ATC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AFC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AVC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and Marginal Costs</a:t>
            </a: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586" y="1822450"/>
            <a:ext cx="3043236" cy="78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4325" y="3189286"/>
            <a:ext cx="3363912" cy="78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9586" y="4545012"/>
            <a:ext cx="2943224" cy="78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and Marginal Costs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Marginal Cost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85C"/>
              </a:buClr>
              <a:buSzPct val="100000"/>
              <a:buFont typeface="Times New Roman"/>
              <a:buChar char="•"/>
            </a:pPr>
            <a:r>
              <a:rPr b="0" i="1" lang="en-IN" sz="28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Marginal cost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(MC) measures the increase in total cost that arises from an extra unit of production.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Marginal cost helps answer the following question: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does it cost to produce an additional unit of output?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and Marginal Cost</a:t>
            </a: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00" y="2357436"/>
            <a:ext cx="7950199" cy="143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Thirsty Thelma’s Lemonade Stand</a:t>
            </a: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1" name="Shape 5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687" y="2133600"/>
            <a:ext cx="8466136" cy="380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Shape 542"/>
          <p:cNvCxnSpPr/>
          <p:nvPr/>
        </p:nvCxnSpPr>
        <p:spPr>
          <a:xfrm>
            <a:off x="682625" y="2133600"/>
            <a:ext cx="0" cy="35813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43" name="Shape 543"/>
          <p:cNvCxnSpPr/>
          <p:nvPr/>
        </p:nvCxnSpPr>
        <p:spPr>
          <a:xfrm>
            <a:off x="7159625" y="2133600"/>
            <a:ext cx="0" cy="3505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44" name="Shape 544"/>
          <p:cNvSpPr txBox="1"/>
          <p:nvPr/>
        </p:nvSpPr>
        <p:spPr>
          <a:xfrm>
            <a:off x="1058862" y="1379537"/>
            <a:ext cx="71564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IN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Note how Marginal Cost changes with each change in Quantity.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I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 Thirsty Thelma’s Total-Cost Curves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2143125" y="1241425"/>
            <a:ext cx="5094287" cy="4727575"/>
          </a:xfrm>
          <a:prstGeom prst="rect">
            <a:avLst/>
          </a:prstGeom>
          <a:solidFill>
            <a:srgbClr val="F3F6F9"/>
          </a:solidFill>
          <a:ln cap="flat" cmpd="sng" w="16510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2143125" y="1241425"/>
            <a:ext cx="5094287" cy="4727575"/>
          </a:xfrm>
          <a:prstGeom prst="rect">
            <a:avLst/>
          </a:prstGeom>
          <a:solidFill>
            <a:srgbClr val="F2F4F8"/>
          </a:solidFill>
          <a:ln cap="flat" cmpd="sng" w="1492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2143125" y="1241425"/>
            <a:ext cx="5094287" cy="4727575"/>
          </a:xfrm>
          <a:prstGeom prst="rect">
            <a:avLst/>
          </a:prstGeom>
          <a:solidFill>
            <a:srgbClr val="F1F4F7"/>
          </a:solidFill>
          <a:ln cap="flat" cmpd="sng" w="1349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2143125" y="1241425"/>
            <a:ext cx="5094287" cy="4727575"/>
          </a:xfrm>
          <a:prstGeom prst="rect">
            <a:avLst/>
          </a:prstGeom>
          <a:solidFill>
            <a:srgbClr val="F0F2F5"/>
          </a:solidFill>
          <a:ln cap="flat" cmpd="sng" w="1190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2143125" y="1241425"/>
            <a:ext cx="5094287" cy="4727575"/>
          </a:xfrm>
          <a:prstGeom prst="rect">
            <a:avLst/>
          </a:prstGeom>
          <a:solidFill>
            <a:srgbClr val="EEF1F4"/>
          </a:solidFill>
          <a:ln cap="flat" cmpd="sng" w="10477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2143125" y="1241425"/>
            <a:ext cx="5094287" cy="4727575"/>
          </a:xfrm>
          <a:prstGeom prst="rect">
            <a:avLst/>
          </a:prstGeom>
          <a:solidFill>
            <a:srgbClr val="EDEFF3"/>
          </a:solidFill>
          <a:ln cap="flat" cmpd="sng" w="889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2143125" y="1241425"/>
            <a:ext cx="5094287" cy="4727575"/>
          </a:xfrm>
          <a:prstGeom prst="rect">
            <a:avLst/>
          </a:prstGeom>
          <a:solidFill>
            <a:srgbClr val="EBEEF2"/>
          </a:solidFill>
          <a:ln cap="flat" cmpd="sng" w="746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2143125" y="1241425"/>
            <a:ext cx="5094287" cy="4727575"/>
          </a:xfrm>
          <a:prstGeom prst="rect">
            <a:avLst/>
          </a:prstGeom>
          <a:solidFill>
            <a:srgbClr val="EAECF1"/>
          </a:solidFill>
          <a:ln cap="flat" cmpd="sng" w="603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2143125" y="1241425"/>
            <a:ext cx="5094287" cy="4727575"/>
          </a:xfrm>
          <a:prstGeom prst="rect">
            <a:avLst/>
          </a:prstGeom>
          <a:solidFill>
            <a:srgbClr val="E9EBF0"/>
          </a:solidFill>
          <a:ln cap="flat" cmpd="sng" w="444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2143125" y="1241425"/>
            <a:ext cx="5094287" cy="4727575"/>
          </a:xfrm>
          <a:prstGeom prst="rect">
            <a:avLst/>
          </a:prstGeom>
          <a:solidFill>
            <a:srgbClr val="E7EAEF"/>
          </a:solidFill>
          <a:ln cap="flat" cmpd="sng" w="3015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2143125" y="1241425"/>
            <a:ext cx="5094287" cy="4727575"/>
          </a:xfrm>
          <a:prstGeom prst="rect">
            <a:avLst/>
          </a:prstGeom>
          <a:solidFill>
            <a:srgbClr val="E6E9EF"/>
          </a:solidFill>
          <a:ln cap="flat" cmpd="sng" w="142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2052636" y="1152525"/>
            <a:ext cx="5138736" cy="47418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2052636" y="1495425"/>
            <a:ext cx="3586162" cy="3519487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5" y="116968"/>
                </a:lnTo>
                <a:lnTo>
                  <a:pt x="24010" y="112368"/>
                </a:lnTo>
                <a:lnTo>
                  <a:pt x="36015" y="105277"/>
                </a:lnTo>
                <a:lnTo>
                  <a:pt x="48021" y="96075"/>
                </a:lnTo>
                <a:lnTo>
                  <a:pt x="59973" y="85412"/>
                </a:lnTo>
                <a:lnTo>
                  <a:pt x="71978" y="72205"/>
                </a:lnTo>
                <a:lnTo>
                  <a:pt x="83984" y="56941"/>
                </a:lnTo>
                <a:lnTo>
                  <a:pt x="95989" y="40162"/>
                </a:lnTo>
                <a:lnTo>
                  <a:pt x="107994" y="21326"/>
                </a:lnTo>
                <a:lnTo>
                  <a:pt x="120000" y="0"/>
                </a:lnTo>
              </a:path>
            </a:pathLst>
          </a:custGeom>
          <a:noFill/>
          <a:ln cap="flat" cmpd="sng" w="44450">
            <a:solidFill>
              <a:srgbClr val="E17E2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3" name="Shape 563"/>
          <p:cNvCxnSpPr/>
          <p:nvPr/>
        </p:nvCxnSpPr>
        <p:spPr>
          <a:xfrm>
            <a:off x="2052636" y="1495425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64" name="Shape 564"/>
          <p:cNvCxnSpPr/>
          <p:nvPr/>
        </p:nvCxnSpPr>
        <p:spPr>
          <a:xfrm>
            <a:off x="2052636" y="1793875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65" name="Shape 565"/>
          <p:cNvCxnSpPr/>
          <p:nvPr/>
        </p:nvCxnSpPr>
        <p:spPr>
          <a:xfrm>
            <a:off x="2052636" y="2092325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66" name="Shape 566"/>
          <p:cNvCxnSpPr/>
          <p:nvPr/>
        </p:nvCxnSpPr>
        <p:spPr>
          <a:xfrm>
            <a:off x="2052636" y="2374900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67" name="Shape 567"/>
          <p:cNvCxnSpPr/>
          <p:nvPr/>
        </p:nvCxnSpPr>
        <p:spPr>
          <a:xfrm>
            <a:off x="2052636" y="2673350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68" name="Shape 568"/>
          <p:cNvCxnSpPr/>
          <p:nvPr/>
        </p:nvCxnSpPr>
        <p:spPr>
          <a:xfrm>
            <a:off x="2052636" y="2971800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69" name="Shape 569"/>
          <p:cNvCxnSpPr/>
          <p:nvPr/>
        </p:nvCxnSpPr>
        <p:spPr>
          <a:xfrm>
            <a:off x="2052636" y="3254375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0" name="Shape 570"/>
          <p:cNvCxnSpPr/>
          <p:nvPr/>
        </p:nvCxnSpPr>
        <p:spPr>
          <a:xfrm>
            <a:off x="2052636" y="3552825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1" name="Shape 571"/>
          <p:cNvCxnSpPr/>
          <p:nvPr/>
        </p:nvCxnSpPr>
        <p:spPr>
          <a:xfrm>
            <a:off x="2052636" y="3851275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2" name="Shape 572"/>
          <p:cNvCxnSpPr/>
          <p:nvPr/>
        </p:nvCxnSpPr>
        <p:spPr>
          <a:xfrm>
            <a:off x="2052636" y="4135437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3" name="Shape 573"/>
          <p:cNvCxnSpPr/>
          <p:nvPr/>
        </p:nvCxnSpPr>
        <p:spPr>
          <a:xfrm>
            <a:off x="2052636" y="4433887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4" name="Shape 574"/>
          <p:cNvCxnSpPr/>
          <p:nvPr/>
        </p:nvCxnSpPr>
        <p:spPr>
          <a:xfrm>
            <a:off x="2052636" y="4730750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5" name="Shape 575"/>
          <p:cNvCxnSpPr/>
          <p:nvPr/>
        </p:nvCxnSpPr>
        <p:spPr>
          <a:xfrm>
            <a:off x="2052636" y="5014912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6" name="Shape 576"/>
          <p:cNvCxnSpPr/>
          <p:nvPr/>
        </p:nvCxnSpPr>
        <p:spPr>
          <a:xfrm>
            <a:off x="2052636" y="5313362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7" name="Shape 577"/>
          <p:cNvCxnSpPr/>
          <p:nvPr/>
        </p:nvCxnSpPr>
        <p:spPr>
          <a:xfrm>
            <a:off x="2052636" y="5611812"/>
            <a:ext cx="119061" cy="1587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8" name="Shape 578"/>
          <p:cNvCxnSpPr/>
          <p:nvPr/>
        </p:nvCxnSpPr>
        <p:spPr>
          <a:xfrm>
            <a:off x="2411411" y="5775325"/>
            <a:ext cx="1587" cy="119061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79" name="Shape 579"/>
          <p:cNvCxnSpPr/>
          <p:nvPr/>
        </p:nvCxnSpPr>
        <p:spPr>
          <a:xfrm>
            <a:off x="2770186" y="5775325"/>
            <a:ext cx="1587" cy="119061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80" name="Shape 580"/>
          <p:cNvCxnSpPr/>
          <p:nvPr/>
        </p:nvCxnSpPr>
        <p:spPr>
          <a:xfrm>
            <a:off x="3128961" y="5775325"/>
            <a:ext cx="1587" cy="119061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81" name="Shape 581"/>
          <p:cNvCxnSpPr/>
          <p:nvPr/>
        </p:nvCxnSpPr>
        <p:spPr>
          <a:xfrm>
            <a:off x="3487737" y="5775325"/>
            <a:ext cx="1587" cy="119061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82" name="Shape 582"/>
          <p:cNvCxnSpPr/>
          <p:nvPr/>
        </p:nvCxnSpPr>
        <p:spPr>
          <a:xfrm>
            <a:off x="3844925" y="5775325"/>
            <a:ext cx="1587" cy="119061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83" name="Shape 583"/>
          <p:cNvCxnSpPr/>
          <p:nvPr/>
        </p:nvCxnSpPr>
        <p:spPr>
          <a:xfrm>
            <a:off x="4203700" y="5775325"/>
            <a:ext cx="1587" cy="119061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84" name="Shape 584"/>
          <p:cNvCxnSpPr/>
          <p:nvPr/>
        </p:nvCxnSpPr>
        <p:spPr>
          <a:xfrm>
            <a:off x="4562475" y="5775325"/>
            <a:ext cx="1587" cy="119061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85" name="Shape 585"/>
          <p:cNvCxnSpPr/>
          <p:nvPr/>
        </p:nvCxnSpPr>
        <p:spPr>
          <a:xfrm>
            <a:off x="4921250" y="5775325"/>
            <a:ext cx="1587" cy="119061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86" name="Shape 586"/>
          <p:cNvCxnSpPr/>
          <p:nvPr/>
        </p:nvCxnSpPr>
        <p:spPr>
          <a:xfrm>
            <a:off x="5280025" y="5775325"/>
            <a:ext cx="1587" cy="119061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587" name="Shape 587"/>
          <p:cNvCxnSpPr/>
          <p:nvPr/>
        </p:nvCxnSpPr>
        <p:spPr>
          <a:xfrm>
            <a:off x="5638800" y="5775325"/>
            <a:ext cx="1587" cy="119061"/>
          </a:xfrm>
          <a:prstGeom prst="straightConnector1">
            <a:avLst/>
          </a:prstGeom>
          <a:noFill/>
          <a:ln cap="flat" cmpd="sng" w="142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88" name="Shape 588"/>
          <p:cNvSpPr/>
          <p:nvPr/>
        </p:nvSpPr>
        <p:spPr>
          <a:xfrm>
            <a:off x="2052636" y="1152525"/>
            <a:ext cx="5138736" cy="474186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9" name="Shape 589"/>
          <p:cNvGrpSpPr/>
          <p:nvPr/>
        </p:nvGrpSpPr>
        <p:grpSpPr>
          <a:xfrm>
            <a:off x="2022475" y="1465262"/>
            <a:ext cx="3660774" cy="3592512"/>
            <a:chOff x="2022475" y="1465262"/>
            <a:chExt cx="3660774" cy="3592512"/>
          </a:xfrm>
        </p:grpSpPr>
        <p:sp>
          <p:nvSpPr>
            <p:cNvPr id="590" name="Shape 590"/>
            <p:cNvSpPr/>
            <p:nvPr/>
          </p:nvSpPr>
          <p:spPr>
            <a:xfrm>
              <a:off x="2022475" y="4984750"/>
              <a:ext cx="74611" cy="730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2381250" y="4895850"/>
              <a:ext cx="74611" cy="730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2740025" y="4746625"/>
              <a:ext cx="74611" cy="730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3098800" y="4537075"/>
              <a:ext cx="74611" cy="730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3457575" y="4268787"/>
              <a:ext cx="74611" cy="730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3816350" y="3956050"/>
              <a:ext cx="74611" cy="730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4175125" y="3568700"/>
              <a:ext cx="74611" cy="730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4519612" y="3135311"/>
              <a:ext cx="74611" cy="730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4891087" y="2628900"/>
              <a:ext cx="74611" cy="730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249862" y="2076450"/>
              <a:ext cx="74611" cy="730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608637" y="1465262"/>
              <a:ext cx="74611" cy="730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1" name="Shape 601"/>
          <p:cNvSpPr txBox="1"/>
          <p:nvPr/>
        </p:nvSpPr>
        <p:spPr>
          <a:xfrm>
            <a:off x="1189037" y="1130300"/>
            <a:ext cx="81121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Cost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1527175" y="1423987"/>
            <a:ext cx="50641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$15.00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1606550" y="1717675"/>
            <a:ext cx="414337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14.00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1606550" y="2011361"/>
            <a:ext cx="414337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13.00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1606550" y="2305050"/>
            <a:ext cx="414337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12.00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1606550" y="2598736"/>
            <a:ext cx="414337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11.00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1606550" y="2892425"/>
            <a:ext cx="414337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10.00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1692275" y="3186111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9.00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1692275" y="3479800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8.00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1692275" y="3773487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7.00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1692275" y="4065587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6.00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1692275" y="4359275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5.00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1692275" y="4652962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4.00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1692275" y="4946650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3.00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692275" y="5240337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2.00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1692275" y="5534025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553200" y="5972175"/>
            <a:ext cx="673099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6484937" y="6172200"/>
            <a:ext cx="747711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Output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4837112" y="6370637"/>
            <a:ext cx="2459037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(glasses of lemonade per hour)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1895475" y="5976937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2363786" y="5976937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3443287" y="5976937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3084511" y="5976937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2727325" y="5976937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4518025" y="5976937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4160837" y="5976937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3802062" y="5976937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5240337" y="5976937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4876800" y="5976937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5553075" y="5976937"/>
            <a:ext cx="184149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5732462" y="1419225"/>
            <a:ext cx="117792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Total-cost curve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81000" y="7715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IN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COSTS?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09575" y="2146300"/>
            <a:ext cx="8229600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Law of Supply: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Firms are willing to produce and sell a greater quantity of a good when the price of the good is high.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results in a supply curve that slopes upward.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I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 Thirsty Thelma’s Average-Cost and Marginal-Cost Curves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1792286" y="1303337"/>
            <a:ext cx="5737225" cy="4713287"/>
          </a:xfrm>
          <a:prstGeom prst="rect">
            <a:avLst/>
          </a:prstGeom>
          <a:solidFill>
            <a:srgbClr val="F3F6F9"/>
          </a:solidFill>
          <a:ln cap="flat" cmpd="sng" w="1746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1792286" y="1303337"/>
            <a:ext cx="5737225" cy="4713287"/>
          </a:xfrm>
          <a:prstGeom prst="rect">
            <a:avLst/>
          </a:prstGeom>
          <a:solidFill>
            <a:srgbClr val="F2F4F8"/>
          </a:solidFill>
          <a:ln cap="flat" cmpd="sng" w="1587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1792286" y="1303337"/>
            <a:ext cx="5737225" cy="4713287"/>
          </a:xfrm>
          <a:prstGeom prst="rect">
            <a:avLst/>
          </a:prstGeom>
          <a:solidFill>
            <a:srgbClr val="F1F4F7"/>
          </a:solidFill>
          <a:ln cap="flat" cmpd="sng" w="1428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1792286" y="1303337"/>
            <a:ext cx="5737225" cy="4713287"/>
          </a:xfrm>
          <a:prstGeom prst="rect">
            <a:avLst/>
          </a:prstGeom>
          <a:solidFill>
            <a:srgbClr val="F0F2F5"/>
          </a:solidFill>
          <a:ln cap="flat" cmpd="sng" w="1270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1792286" y="1303337"/>
            <a:ext cx="5737225" cy="4713287"/>
          </a:xfrm>
          <a:prstGeom prst="rect">
            <a:avLst/>
          </a:prstGeom>
          <a:solidFill>
            <a:srgbClr val="EEF1F4"/>
          </a:solidFill>
          <a:ln cap="flat" cmpd="sng" w="1111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1792286" y="1303337"/>
            <a:ext cx="5737225" cy="4713287"/>
          </a:xfrm>
          <a:prstGeom prst="rect">
            <a:avLst/>
          </a:prstGeom>
          <a:solidFill>
            <a:srgbClr val="EDEFF3"/>
          </a:solidFill>
          <a:ln cap="flat" cmpd="sng" w="952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1792286" y="1303337"/>
            <a:ext cx="5737225" cy="4713287"/>
          </a:xfrm>
          <a:prstGeom prst="rect">
            <a:avLst/>
          </a:prstGeom>
          <a:solidFill>
            <a:srgbClr val="EBEEF2"/>
          </a:solidFill>
          <a:ln cap="flat" cmpd="sng" w="7937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1792286" y="1303337"/>
            <a:ext cx="5737225" cy="4713287"/>
          </a:xfrm>
          <a:prstGeom prst="rect">
            <a:avLst/>
          </a:prstGeom>
          <a:solidFill>
            <a:srgbClr val="EAECF1"/>
          </a:solidFill>
          <a:ln cap="flat" cmpd="sng" w="635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1792286" y="1303337"/>
            <a:ext cx="5737225" cy="4713287"/>
          </a:xfrm>
          <a:prstGeom prst="rect">
            <a:avLst/>
          </a:prstGeom>
          <a:solidFill>
            <a:srgbClr val="E9EBF0"/>
          </a:solidFill>
          <a:ln cap="flat" cmpd="sng" w="476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1792286" y="1303337"/>
            <a:ext cx="5737225" cy="4713287"/>
          </a:xfrm>
          <a:prstGeom prst="rect">
            <a:avLst/>
          </a:prstGeom>
          <a:solidFill>
            <a:srgbClr val="E7EAEF"/>
          </a:solidFill>
          <a:ln cap="flat" cmpd="sng" w="3175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1792286" y="1303337"/>
            <a:ext cx="5737225" cy="4713287"/>
          </a:xfrm>
          <a:prstGeom prst="rect">
            <a:avLst/>
          </a:prstGeom>
          <a:solidFill>
            <a:srgbClr val="E6E9EF"/>
          </a:solidFill>
          <a:ln cap="flat" cmpd="sng" w="158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Shape 648"/>
          <p:cNvSpPr txBox="1"/>
          <p:nvPr/>
        </p:nvSpPr>
        <p:spPr>
          <a:xfrm>
            <a:off x="1681161" y="1192212"/>
            <a:ext cx="5818186" cy="474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1681161" y="1192212"/>
            <a:ext cx="5818186" cy="4745036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58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0" name="Shape 650"/>
          <p:cNvCxnSpPr/>
          <p:nvPr/>
        </p:nvCxnSpPr>
        <p:spPr>
          <a:xfrm>
            <a:off x="1681161" y="1573212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51" name="Shape 651"/>
          <p:cNvCxnSpPr/>
          <p:nvPr/>
        </p:nvCxnSpPr>
        <p:spPr>
          <a:xfrm>
            <a:off x="1681161" y="1873250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52" name="Shape 652"/>
          <p:cNvCxnSpPr/>
          <p:nvPr/>
        </p:nvCxnSpPr>
        <p:spPr>
          <a:xfrm>
            <a:off x="1681161" y="2190750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53" name="Shape 653"/>
          <p:cNvCxnSpPr/>
          <p:nvPr/>
        </p:nvCxnSpPr>
        <p:spPr>
          <a:xfrm>
            <a:off x="1681161" y="2508250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54" name="Shape 654"/>
          <p:cNvCxnSpPr/>
          <p:nvPr/>
        </p:nvCxnSpPr>
        <p:spPr>
          <a:xfrm>
            <a:off x="1681161" y="2809875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55" name="Shape 655"/>
          <p:cNvCxnSpPr/>
          <p:nvPr/>
        </p:nvCxnSpPr>
        <p:spPr>
          <a:xfrm>
            <a:off x="1681161" y="3127375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56" name="Shape 656"/>
          <p:cNvCxnSpPr/>
          <p:nvPr/>
        </p:nvCxnSpPr>
        <p:spPr>
          <a:xfrm>
            <a:off x="1681161" y="3444875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57" name="Shape 657"/>
          <p:cNvCxnSpPr/>
          <p:nvPr/>
        </p:nvCxnSpPr>
        <p:spPr>
          <a:xfrm>
            <a:off x="1681161" y="3762375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58" name="Shape 658"/>
          <p:cNvCxnSpPr/>
          <p:nvPr/>
        </p:nvCxnSpPr>
        <p:spPr>
          <a:xfrm>
            <a:off x="1681161" y="4064000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59" name="Shape 659"/>
          <p:cNvCxnSpPr/>
          <p:nvPr/>
        </p:nvCxnSpPr>
        <p:spPr>
          <a:xfrm>
            <a:off x="1681161" y="4381500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60" name="Shape 660"/>
          <p:cNvCxnSpPr/>
          <p:nvPr/>
        </p:nvCxnSpPr>
        <p:spPr>
          <a:xfrm>
            <a:off x="1681161" y="4699000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61" name="Shape 661"/>
          <p:cNvCxnSpPr/>
          <p:nvPr/>
        </p:nvCxnSpPr>
        <p:spPr>
          <a:xfrm>
            <a:off x="1681161" y="5000625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62" name="Shape 662"/>
          <p:cNvCxnSpPr/>
          <p:nvPr/>
        </p:nvCxnSpPr>
        <p:spPr>
          <a:xfrm>
            <a:off x="1681161" y="5318125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63" name="Shape 663"/>
          <p:cNvCxnSpPr/>
          <p:nvPr/>
        </p:nvCxnSpPr>
        <p:spPr>
          <a:xfrm>
            <a:off x="1681161" y="5635625"/>
            <a:ext cx="127000" cy="1587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64" name="Shape 664"/>
          <p:cNvCxnSpPr/>
          <p:nvPr/>
        </p:nvCxnSpPr>
        <p:spPr>
          <a:xfrm>
            <a:off x="2060575" y="5810250"/>
            <a:ext cx="1587" cy="1270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65" name="Shape 665"/>
          <p:cNvCxnSpPr/>
          <p:nvPr/>
        </p:nvCxnSpPr>
        <p:spPr>
          <a:xfrm>
            <a:off x="2439986" y="5810250"/>
            <a:ext cx="1587" cy="1270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66" name="Shape 666"/>
          <p:cNvCxnSpPr/>
          <p:nvPr/>
        </p:nvCxnSpPr>
        <p:spPr>
          <a:xfrm>
            <a:off x="2819400" y="5810250"/>
            <a:ext cx="1587" cy="1270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67" name="Shape 667"/>
          <p:cNvCxnSpPr/>
          <p:nvPr/>
        </p:nvCxnSpPr>
        <p:spPr>
          <a:xfrm>
            <a:off x="3198811" y="5810250"/>
            <a:ext cx="1587" cy="1270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68" name="Shape 668"/>
          <p:cNvCxnSpPr/>
          <p:nvPr/>
        </p:nvCxnSpPr>
        <p:spPr>
          <a:xfrm>
            <a:off x="3578225" y="5810250"/>
            <a:ext cx="1587" cy="1270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69" name="Shape 669"/>
          <p:cNvCxnSpPr/>
          <p:nvPr/>
        </p:nvCxnSpPr>
        <p:spPr>
          <a:xfrm>
            <a:off x="3957637" y="5810250"/>
            <a:ext cx="1587" cy="1270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70" name="Shape 670"/>
          <p:cNvCxnSpPr/>
          <p:nvPr/>
        </p:nvCxnSpPr>
        <p:spPr>
          <a:xfrm>
            <a:off x="4337050" y="5810250"/>
            <a:ext cx="1587" cy="1270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71" name="Shape 671"/>
          <p:cNvCxnSpPr/>
          <p:nvPr/>
        </p:nvCxnSpPr>
        <p:spPr>
          <a:xfrm>
            <a:off x="4716462" y="5810250"/>
            <a:ext cx="1587" cy="1270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72" name="Shape 672"/>
          <p:cNvCxnSpPr/>
          <p:nvPr/>
        </p:nvCxnSpPr>
        <p:spPr>
          <a:xfrm>
            <a:off x="5095875" y="5810250"/>
            <a:ext cx="1587" cy="1270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73" name="Shape 673"/>
          <p:cNvCxnSpPr/>
          <p:nvPr/>
        </p:nvCxnSpPr>
        <p:spPr>
          <a:xfrm>
            <a:off x="5475287" y="5810250"/>
            <a:ext cx="1587" cy="12700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674" name="Shape 674"/>
          <p:cNvGrpSpPr/>
          <p:nvPr/>
        </p:nvGrpSpPr>
        <p:grpSpPr>
          <a:xfrm>
            <a:off x="1871662" y="3317875"/>
            <a:ext cx="3429000" cy="2254250"/>
            <a:chOff x="1871662" y="3317875"/>
            <a:chExt cx="3429000" cy="2254250"/>
          </a:xfrm>
        </p:grpSpPr>
        <p:cxnSp>
          <p:nvCxnSpPr>
            <p:cNvPr id="675" name="Shape 675"/>
            <p:cNvCxnSpPr/>
            <p:nvPr/>
          </p:nvCxnSpPr>
          <p:spPr>
            <a:xfrm flipH="1">
              <a:off x="1871662" y="5318125"/>
              <a:ext cx="379412" cy="254000"/>
            </a:xfrm>
            <a:prstGeom prst="straightConnector1">
              <a:avLst/>
            </a:prstGeom>
            <a:noFill/>
            <a:ln cap="flat" cmpd="sng" w="4762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76" name="Shape 676"/>
            <p:cNvCxnSpPr/>
            <p:nvPr/>
          </p:nvCxnSpPr>
          <p:spPr>
            <a:xfrm flipH="1">
              <a:off x="2251074" y="5064125"/>
              <a:ext cx="379412" cy="254000"/>
            </a:xfrm>
            <a:prstGeom prst="straightConnector1">
              <a:avLst/>
            </a:prstGeom>
            <a:noFill/>
            <a:ln cap="flat" cmpd="sng" w="4762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77" name="Shape 677"/>
            <p:cNvCxnSpPr/>
            <p:nvPr/>
          </p:nvCxnSpPr>
          <p:spPr>
            <a:xfrm flipH="1">
              <a:off x="2630487" y="4810125"/>
              <a:ext cx="379412" cy="254000"/>
            </a:xfrm>
            <a:prstGeom prst="straightConnector1">
              <a:avLst/>
            </a:prstGeom>
            <a:noFill/>
            <a:ln cap="flat" cmpd="sng" w="4762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78" name="Shape 678"/>
            <p:cNvCxnSpPr/>
            <p:nvPr/>
          </p:nvCxnSpPr>
          <p:spPr>
            <a:xfrm flipH="1">
              <a:off x="3009900" y="4572000"/>
              <a:ext cx="379412" cy="238124"/>
            </a:xfrm>
            <a:prstGeom prst="straightConnector1">
              <a:avLst/>
            </a:prstGeom>
            <a:noFill/>
            <a:ln cap="flat" cmpd="sng" w="4762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79" name="Shape 679"/>
            <p:cNvCxnSpPr/>
            <p:nvPr/>
          </p:nvCxnSpPr>
          <p:spPr>
            <a:xfrm flipH="1">
              <a:off x="3389312" y="4318000"/>
              <a:ext cx="377824" cy="254000"/>
            </a:xfrm>
            <a:prstGeom prst="straightConnector1">
              <a:avLst/>
            </a:prstGeom>
            <a:noFill/>
            <a:ln cap="flat" cmpd="sng" w="4762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80" name="Shape 680"/>
            <p:cNvCxnSpPr/>
            <p:nvPr/>
          </p:nvCxnSpPr>
          <p:spPr>
            <a:xfrm flipH="1">
              <a:off x="3767136" y="4064000"/>
              <a:ext cx="379412" cy="254000"/>
            </a:xfrm>
            <a:prstGeom prst="straightConnector1">
              <a:avLst/>
            </a:prstGeom>
            <a:noFill/>
            <a:ln cap="flat" cmpd="sng" w="4762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81" name="Shape 681"/>
            <p:cNvCxnSpPr/>
            <p:nvPr/>
          </p:nvCxnSpPr>
          <p:spPr>
            <a:xfrm flipH="1">
              <a:off x="4146550" y="3810000"/>
              <a:ext cx="395287" cy="254000"/>
            </a:xfrm>
            <a:prstGeom prst="straightConnector1">
              <a:avLst/>
            </a:prstGeom>
            <a:noFill/>
            <a:ln cap="flat" cmpd="sng" w="4762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82" name="Shape 682"/>
            <p:cNvCxnSpPr/>
            <p:nvPr/>
          </p:nvCxnSpPr>
          <p:spPr>
            <a:xfrm flipH="1">
              <a:off x="4541836" y="3571875"/>
              <a:ext cx="379412" cy="238124"/>
            </a:xfrm>
            <a:prstGeom prst="straightConnector1">
              <a:avLst/>
            </a:prstGeom>
            <a:noFill/>
            <a:ln cap="flat" cmpd="sng" w="4762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83" name="Shape 683"/>
            <p:cNvCxnSpPr/>
            <p:nvPr/>
          </p:nvCxnSpPr>
          <p:spPr>
            <a:xfrm flipH="1">
              <a:off x="4921250" y="3317875"/>
              <a:ext cx="379412" cy="254000"/>
            </a:xfrm>
            <a:prstGeom prst="straightConnector1">
              <a:avLst/>
            </a:prstGeom>
            <a:noFill/>
            <a:ln cap="flat" cmpd="sng" w="4762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grpSp>
        <p:nvGrpSpPr>
          <p:cNvPr id="684" name="Shape 684"/>
          <p:cNvGrpSpPr/>
          <p:nvPr/>
        </p:nvGrpSpPr>
        <p:grpSpPr>
          <a:xfrm>
            <a:off x="2060574" y="2190750"/>
            <a:ext cx="3430587" cy="3381374"/>
            <a:chOff x="2060574" y="2190750"/>
            <a:chExt cx="3430587" cy="3381374"/>
          </a:xfrm>
        </p:grpSpPr>
        <p:cxnSp>
          <p:nvCxnSpPr>
            <p:cNvPr id="685" name="Shape 685"/>
            <p:cNvCxnSpPr/>
            <p:nvPr/>
          </p:nvCxnSpPr>
          <p:spPr>
            <a:xfrm rot="10800000">
              <a:off x="2060574" y="2190750"/>
              <a:ext cx="379412" cy="1873249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86" name="Shape 686"/>
            <p:cNvCxnSpPr/>
            <p:nvPr/>
          </p:nvCxnSpPr>
          <p:spPr>
            <a:xfrm rot="10800000">
              <a:off x="2439987" y="4063999"/>
              <a:ext cx="379412" cy="6350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87" name="Shape 687"/>
            <p:cNvCxnSpPr/>
            <p:nvPr/>
          </p:nvCxnSpPr>
          <p:spPr>
            <a:xfrm rot="10800000">
              <a:off x="2819399" y="4699000"/>
              <a:ext cx="379412" cy="301624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88" name="Shape 688"/>
            <p:cNvCxnSpPr/>
            <p:nvPr/>
          </p:nvCxnSpPr>
          <p:spPr>
            <a:xfrm rot="10800000">
              <a:off x="3198811" y="5000624"/>
              <a:ext cx="379412" cy="1905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89" name="Shape 689"/>
            <p:cNvCxnSpPr/>
            <p:nvPr/>
          </p:nvCxnSpPr>
          <p:spPr>
            <a:xfrm rot="10800000">
              <a:off x="3578225" y="5191124"/>
              <a:ext cx="379412" cy="1270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90" name="Shape 690"/>
            <p:cNvCxnSpPr/>
            <p:nvPr/>
          </p:nvCxnSpPr>
          <p:spPr>
            <a:xfrm rot="10800000">
              <a:off x="3957636" y="5318124"/>
              <a:ext cx="379412" cy="9525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91" name="Shape 691"/>
            <p:cNvCxnSpPr/>
            <p:nvPr/>
          </p:nvCxnSpPr>
          <p:spPr>
            <a:xfrm rot="10800000">
              <a:off x="4337050" y="5413374"/>
              <a:ext cx="395287" cy="47625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92" name="Shape 692"/>
            <p:cNvCxnSpPr/>
            <p:nvPr/>
          </p:nvCxnSpPr>
          <p:spPr>
            <a:xfrm rot="10800000">
              <a:off x="4732336" y="5460999"/>
              <a:ext cx="379412" cy="635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93" name="Shape 693"/>
            <p:cNvCxnSpPr/>
            <p:nvPr/>
          </p:nvCxnSpPr>
          <p:spPr>
            <a:xfrm rot="10800000">
              <a:off x="5111750" y="5524499"/>
              <a:ext cx="379412" cy="47625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grpSp>
        <p:nvGrpSpPr>
          <p:cNvPr id="694" name="Shape 694"/>
          <p:cNvGrpSpPr/>
          <p:nvPr/>
        </p:nvGrpSpPr>
        <p:grpSpPr>
          <a:xfrm>
            <a:off x="2060574" y="4445000"/>
            <a:ext cx="3430587" cy="1127125"/>
            <a:chOff x="2060574" y="4445000"/>
            <a:chExt cx="3430587" cy="1127125"/>
          </a:xfrm>
        </p:grpSpPr>
        <p:cxnSp>
          <p:nvCxnSpPr>
            <p:cNvPr id="695" name="Shape 695"/>
            <p:cNvCxnSpPr/>
            <p:nvPr/>
          </p:nvCxnSpPr>
          <p:spPr>
            <a:xfrm flipH="1">
              <a:off x="2060574" y="5445125"/>
              <a:ext cx="379412" cy="1270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96" name="Shape 696"/>
            <p:cNvCxnSpPr/>
            <p:nvPr/>
          </p:nvCxnSpPr>
          <p:spPr>
            <a:xfrm flipH="1">
              <a:off x="2439987" y="5318125"/>
              <a:ext cx="379412" cy="1270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97" name="Shape 697"/>
            <p:cNvCxnSpPr/>
            <p:nvPr/>
          </p:nvCxnSpPr>
          <p:spPr>
            <a:xfrm flipH="1">
              <a:off x="2819399" y="5191125"/>
              <a:ext cx="379412" cy="1270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98" name="Shape 698"/>
            <p:cNvCxnSpPr/>
            <p:nvPr/>
          </p:nvCxnSpPr>
          <p:spPr>
            <a:xfrm flipH="1">
              <a:off x="3198811" y="5064125"/>
              <a:ext cx="379412" cy="1270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699" name="Shape 699"/>
            <p:cNvCxnSpPr/>
            <p:nvPr/>
          </p:nvCxnSpPr>
          <p:spPr>
            <a:xfrm flipH="1">
              <a:off x="3578225" y="4937125"/>
              <a:ext cx="379412" cy="1270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00" name="Shape 700"/>
            <p:cNvCxnSpPr/>
            <p:nvPr/>
          </p:nvCxnSpPr>
          <p:spPr>
            <a:xfrm flipH="1">
              <a:off x="3957636" y="4810125"/>
              <a:ext cx="379412" cy="1270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01" name="Shape 701"/>
            <p:cNvCxnSpPr/>
            <p:nvPr/>
          </p:nvCxnSpPr>
          <p:spPr>
            <a:xfrm flipH="1">
              <a:off x="4337050" y="4699000"/>
              <a:ext cx="395287" cy="111125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02" name="Shape 702"/>
            <p:cNvCxnSpPr/>
            <p:nvPr/>
          </p:nvCxnSpPr>
          <p:spPr>
            <a:xfrm flipH="1">
              <a:off x="4732336" y="4572000"/>
              <a:ext cx="379412" cy="1270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03" name="Shape 703"/>
            <p:cNvCxnSpPr/>
            <p:nvPr/>
          </p:nvCxnSpPr>
          <p:spPr>
            <a:xfrm flipH="1">
              <a:off x="5111750" y="4445000"/>
              <a:ext cx="379412" cy="1270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grpSp>
        <p:nvGrpSpPr>
          <p:cNvPr id="704" name="Shape 704"/>
          <p:cNvGrpSpPr/>
          <p:nvPr/>
        </p:nvGrpSpPr>
        <p:grpSpPr>
          <a:xfrm>
            <a:off x="2060574" y="1809750"/>
            <a:ext cx="3430587" cy="2509836"/>
            <a:chOff x="2060574" y="1809750"/>
            <a:chExt cx="3430587" cy="2509836"/>
          </a:xfrm>
        </p:grpSpPr>
        <p:cxnSp>
          <p:nvCxnSpPr>
            <p:cNvPr id="705" name="Shape 705"/>
            <p:cNvCxnSpPr/>
            <p:nvPr/>
          </p:nvCxnSpPr>
          <p:spPr>
            <a:xfrm rot="10800000">
              <a:off x="2060574" y="1809750"/>
              <a:ext cx="379412" cy="1762124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06" name="Shape 706"/>
            <p:cNvCxnSpPr/>
            <p:nvPr/>
          </p:nvCxnSpPr>
          <p:spPr>
            <a:xfrm rot="10800000">
              <a:off x="2439987" y="3571874"/>
              <a:ext cx="379412" cy="492125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07" name="Shape 707"/>
            <p:cNvCxnSpPr/>
            <p:nvPr/>
          </p:nvCxnSpPr>
          <p:spPr>
            <a:xfrm rot="10800000">
              <a:off x="2819399" y="4063999"/>
              <a:ext cx="379412" cy="1905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08" name="Shape 708"/>
            <p:cNvCxnSpPr/>
            <p:nvPr/>
          </p:nvCxnSpPr>
          <p:spPr>
            <a:xfrm rot="10800000">
              <a:off x="3198811" y="4254499"/>
              <a:ext cx="379412" cy="635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09" name="Shape 709"/>
            <p:cNvCxnSpPr/>
            <p:nvPr/>
          </p:nvCxnSpPr>
          <p:spPr>
            <a:xfrm flipH="1">
              <a:off x="3578225" y="4318000"/>
              <a:ext cx="379412" cy="1587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10" name="Shape 710"/>
            <p:cNvCxnSpPr/>
            <p:nvPr/>
          </p:nvCxnSpPr>
          <p:spPr>
            <a:xfrm flipH="1">
              <a:off x="3957636" y="4286250"/>
              <a:ext cx="379412" cy="3175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11" name="Shape 711"/>
            <p:cNvCxnSpPr/>
            <p:nvPr/>
          </p:nvCxnSpPr>
          <p:spPr>
            <a:xfrm flipH="1">
              <a:off x="4337050" y="4222750"/>
              <a:ext cx="395287" cy="635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12" name="Shape 712"/>
            <p:cNvCxnSpPr/>
            <p:nvPr/>
          </p:nvCxnSpPr>
          <p:spPr>
            <a:xfrm flipH="1">
              <a:off x="4732336" y="4159250"/>
              <a:ext cx="379412" cy="6350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13" name="Shape 713"/>
            <p:cNvCxnSpPr/>
            <p:nvPr/>
          </p:nvCxnSpPr>
          <p:spPr>
            <a:xfrm flipH="1">
              <a:off x="5111750" y="4064000"/>
              <a:ext cx="379412" cy="95250"/>
            </a:xfrm>
            <a:prstGeom prst="straightConnector1">
              <a:avLst/>
            </a:prstGeom>
            <a:noFill/>
            <a:ln cap="flat" cmpd="sng" w="4762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grpSp>
        <p:nvGrpSpPr>
          <p:cNvPr id="714" name="Shape 714"/>
          <p:cNvGrpSpPr/>
          <p:nvPr/>
        </p:nvGrpSpPr>
        <p:grpSpPr>
          <a:xfrm>
            <a:off x="2028825" y="4397375"/>
            <a:ext cx="3506787" cy="1219199"/>
            <a:chOff x="2028825" y="4397375"/>
            <a:chExt cx="3506787" cy="1219199"/>
          </a:xfrm>
        </p:grpSpPr>
        <p:sp>
          <p:nvSpPr>
            <p:cNvPr id="715" name="Shape 715"/>
            <p:cNvSpPr/>
            <p:nvPr/>
          </p:nvSpPr>
          <p:spPr>
            <a:xfrm>
              <a:off x="2028825" y="552450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2408236" y="539750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2787650" y="527050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3167061" y="514350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3546475" y="50323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3925887" y="49053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4305300" y="47783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4684712" y="46513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5064125" y="45243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5443537" y="43973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2028825" y="2143125"/>
            <a:ext cx="3506787" cy="3473449"/>
            <a:chOff x="2028825" y="2143125"/>
            <a:chExt cx="3506787" cy="3473449"/>
          </a:xfrm>
        </p:grpSpPr>
        <p:sp>
          <p:nvSpPr>
            <p:cNvPr id="726" name="Shape 726"/>
            <p:cNvSpPr/>
            <p:nvPr/>
          </p:nvSpPr>
          <p:spPr>
            <a:xfrm>
              <a:off x="5443537" y="552450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5064125" y="549275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4684712" y="542925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4305300" y="536575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3925887" y="527050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3546475" y="514350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3167061" y="49688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2787650" y="46513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2028825" y="214312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2408236" y="403225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1839911" y="3270250"/>
            <a:ext cx="3506788" cy="2346324"/>
            <a:chOff x="1839911" y="3270250"/>
            <a:chExt cx="3506788" cy="2346324"/>
          </a:xfrm>
        </p:grpSpPr>
        <p:sp>
          <p:nvSpPr>
            <p:cNvPr id="737" name="Shape 737"/>
            <p:cNvSpPr/>
            <p:nvPr/>
          </p:nvSpPr>
          <p:spPr>
            <a:xfrm>
              <a:off x="1839911" y="552450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2219325" y="527050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2598736" y="50323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2978150" y="47783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3357562" y="45243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3736975" y="42703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4116387" y="403225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4495800" y="377825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4875212" y="352425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5254625" y="327025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2028825" y="1778000"/>
            <a:ext cx="3506787" cy="2584449"/>
            <a:chOff x="2028825" y="1778000"/>
            <a:chExt cx="3506787" cy="2584449"/>
          </a:xfrm>
        </p:grpSpPr>
        <p:sp>
          <p:nvSpPr>
            <p:cNvPr id="748" name="Shape 748"/>
            <p:cNvSpPr/>
            <p:nvPr/>
          </p:nvSpPr>
          <p:spPr>
            <a:xfrm>
              <a:off x="3546475" y="42703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3167061" y="42068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2787650" y="403225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2408236" y="352425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2028825" y="177800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5443537" y="4032250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5064125" y="411162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684712" y="417512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4305300" y="423862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3925887" y="4270375"/>
              <a:ext cx="92074" cy="920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8" name="Shape 758"/>
          <p:cNvSpPr txBox="1"/>
          <p:nvPr/>
        </p:nvSpPr>
        <p:spPr>
          <a:xfrm>
            <a:off x="1141412" y="1190625"/>
            <a:ext cx="4603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Costs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1189037" y="1504950"/>
            <a:ext cx="414337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$3.50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1282700" y="1812925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3.25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1282700" y="2122486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3.00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1282700" y="2432050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2.75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1282700" y="2741611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2.50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1282700" y="3051175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2.25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1282700" y="3359150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2.00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282700" y="3675062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1.75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1282700" y="3983037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1.50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1282700" y="4292600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1.25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1282700" y="4602162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1282700" y="4911725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0.75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1282700" y="5221287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0.50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1282700" y="5529262"/>
            <a:ext cx="322262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0.25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6799261" y="5986462"/>
            <a:ext cx="673099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6724650" y="6196012"/>
            <a:ext cx="747711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Output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4989512" y="6405562"/>
            <a:ext cx="2459037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(glasses of lemonade per hour)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1512887" y="5991225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2011361" y="5991225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3144836" y="5991225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2767011" y="5991225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2389186" y="5991225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4281487" y="5991225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3905250" y="5991225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3527425" y="5991225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5037137" y="5991225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4659312" y="5991225"/>
            <a:ext cx="92074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5367337" y="5991225"/>
            <a:ext cx="184149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5383212" y="3208336"/>
            <a:ext cx="257175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5567362" y="3962400"/>
            <a:ext cx="330200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ATC</a:t>
            </a:r>
          </a:p>
        </p:txBody>
      </p:sp>
      <p:sp>
        <p:nvSpPr>
          <p:cNvPr id="789" name="Shape 789"/>
          <p:cNvSpPr txBox="1"/>
          <p:nvPr/>
        </p:nvSpPr>
        <p:spPr>
          <a:xfrm>
            <a:off x="5576887" y="4340225"/>
            <a:ext cx="338136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AVC</a:t>
            </a:r>
          </a:p>
        </p:txBody>
      </p:sp>
      <p:sp>
        <p:nvSpPr>
          <p:cNvPr id="790" name="Shape 790"/>
          <p:cNvSpPr txBox="1"/>
          <p:nvPr/>
        </p:nvSpPr>
        <p:spPr>
          <a:xfrm>
            <a:off x="5567362" y="5446712"/>
            <a:ext cx="330200" cy="1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IN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AFC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 Curves and Their Shapes</a:t>
            </a:r>
          </a:p>
        </p:txBody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Marginal cost rises with the amount of output produced.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reflects the property of diminishing marginal product. 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 Curves and Their Shapes</a:t>
            </a:r>
          </a:p>
        </p:txBody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total-cost curve is U-shaped.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very low levels of output average total cost is high because fixed cost is spread over only a few units.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total cost declines as output increases.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total cost starts rising because average variable cost rises substantially.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 Curves and Their Shapes</a:t>
            </a:r>
          </a:p>
        </p:txBody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bottom of the U-shaped ATC curve occurs at the quantity that minimizes average total cost.  This quantity is sometimes called the efficient scale of the firm.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 Curves and Their Shapes </a:t>
            </a:r>
          </a:p>
        </p:txBody>
      </p:sp>
      <p:sp>
        <p:nvSpPr>
          <p:cNvPr id="814" name="Shape 814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between Marginal Cost and Average Total Cost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marginal cost is less than average total cost, average total cost is falling.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marginal cost is greater than average total cost, average total cost is rising.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 Curves and Their Shapes </a:t>
            </a:r>
          </a:p>
        </p:txBody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between Marginal Cost and Average Total Cost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marginal-cost curve crosses the average-total-cost curve at the efficient scale.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85C"/>
              </a:buClr>
              <a:buSzPct val="100000"/>
              <a:buFont typeface="Times New Roman"/>
              <a:buChar char="•"/>
            </a:pPr>
            <a:r>
              <a:rPr b="0" i="1" lang="en-IN" sz="24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scale</a:t>
            </a: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quantity that minimizes average total cost.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Typical Cost Curves</a:t>
            </a:r>
          </a:p>
        </p:txBody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now time to examine the relationships that exist between the different measures of cost.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I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 Cost Curves for a Typical Firm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2124075" y="1709736"/>
            <a:ext cx="5553074" cy="4097337"/>
          </a:xfrm>
          <a:prstGeom prst="rect">
            <a:avLst/>
          </a:prstGeom>
          <a:solidFill>
            <a:srgbClr val="F3F6F9"/>
          </a:solidFill>
          <a:ln cap="flat" cmpd="sng" w="23970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Shape 833"/>
          <p:cNvSpPr txBox="1"/>
          <p:nvPr/>
        </p:nvSpPr>
        <p:spPr>
          <a:xfrm>
            <a:off x="2124075" y="1709736"/>
            <a:ext cx="5553074" cy="4097337"/>
          </a:xfrm>
          <a:prstGeom prst="rect">
            <a:avLst/>
          </a:prstGeom>
          <a:solidFill>
            <a:srgbClr val="F2F4F8"/>
          </a:solidFill>
          <a:ln cap="flat" cmpd="sng" w="2174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Shape 834"/>
          <p:cNvSpPr txBox="1"/>
          <p:nvPr/>
        </p:nvSpPr>
        <p:spPr>
          <a:xfrm>
            <a:off x="2124075" y="1709736"/>
            <a:ext cx="5553074" cy="4097337"/>
          </a:xfrm>
          <a:prstGeom prst="rect">
            <a:avLst/>
          </a:prstGeom>
          <a:solidFill>
            <a:srgbClr val="F1F4F7"/>
          </a:solidFill>
          <a:ln cap="flat" cmpd="sng" w="1952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Shape 835"/>
          <p:cNvSpPr txBox="1"/>
          <p:nvPr/>
        </p:nvSpPr>
        <p:spPr>
          <a:xfrm>
            <a:off x="2124075" y="1709736"/>
            <a:ext cx="5553074" cy="4097337"/>
          </a:xfrm>
          <a:prstGeom prst="rect">
            <a:avLst/>
          </a:prstGeom>
          <a:solidFill>
            <a:srgbClr val="F0F2F5"/>
          </a:solidFill>
          <a:ln cap="flat" cmpd="sng" w="1746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Shape 836"/>
          <p:cNvSpPr txBox="1"/>
          <p:nvPr/>
        </p:nvSpPr>
        <p:spPr>
          <a:xfrm>
            <a:off x="2124075" y="1709736"/>
            <a:ext cx="6119811" cy="4097337"/>
          </a:xfrm>
          <a:prstGeom prst="rect">
            <a:avLst/>
          </a:prstGeom>
          <a:solidFill>
            <a:srgbClr val="EEF1F4"/>
          </a:solidFill>
          <a:ln cap="flat" cmpd="sng" w="1524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Shape 837"/>
          <p:cNvSpPr txBox="1"/>
          <p:nvPr/>
        </p:nvSpPr>
        <p:spPr>
          <a:xfrm>
            <a:off x="2124075" y="1709736"/>
            <a:ext cx="5553074" cy="4097337"/>
          </a:xfrm>
          <a:prstGeom prst="rect">
            <a:avLst/>
          </a:prstGeom>
          <a:solidFill>
            <a:srgbClr val="EDEFF3"/>
          </a:solidFill>
          <a:ln cap="flat" cmpd="sng" w="13017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Shape 838"/>
          <p:cNvSpPr txBox="1"/>
          <p:nvPr/>
        </p:nvSpPr>
        <p:spPr>
          <a:xfrm>
            <a:off x="2124075" y="1709736"/>
            <a:ext cx="5553074" cy="4097337"/>
          </a:xfrm>
          <a:prstGeom prst="rect">
            <a:avLst/>
          </a:prstGeom>
          <a:solidFill>
            <a:srgbClr val="EBEEF2"/>
          </a:solidFill>
          <a:ln cap="flat" cmpd="sng" w="1095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Shape 839"/>
          <p:cNvSpPr txBox="1"/>
          <p:nvPr/>
        </p:nvSpPr>
        <p:spPr>
          <a:xfrm>
            <a:off x="2124075" y="1709736"/>
            <a:ext cx="5553074" cy="4097337"/>
          </a:xfrm>
          <a:prstGeom prst="rect">
            <a:avLst/>
          </a:prstGeom>
          <a:solidFill>
            <a:srgbClr val="EAECF1"/>
          </a:solidFill>
          <a:ln cap="flat" cmpd="sng" w="873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Shape 840"/>
          <p:cNvSpPr txBox="1"/>
          <p:nvPr/>
        </p:nvSpPr>
        <p:spPr>
          <a:xfrm>
            <a:off x="2124075" y="1709736"/>
            <a:ext cx="5553074" cy="4097337"/>
          </a:xfrm>
          <a:prstGeom prst="rect">
            <a:avLst/>
          </a:prstGeom>
          <a:solidFill>
            <a:srgbClr val="E9EBF0"/>
          </a:solidFill>
          <a:ln cap="flat" cmpd="sng" w="6507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Shape 841"/>
          <p:cNvSpPr txBox="1"/>
          <p:nvPr/>
        </p:nvSpPr>
        <p:spPr>
          <a:xfrm>
            <a:off x="2124075" y="1709736"/>
            <a:ext cx="5553074" cy="4097337"/>
          </a:xfrm>
          <a:prstGeom prst="rect">
            <a:avLst/>
          </a:prstGeom>
          <a:solidFill>
            <a:srgbClr val="E7EAEF"/>
          </a:solidFill>
          <a:ln cap="flat" cmpd="sng" w="4285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Shape 842"/>
          <p:cNvSpPr txBox="1"/>
          <p:nvPr/>
        </p:nvSpPr>
        <p:spPr>
          <a:xfrm>
            <a:off x="2124075" y="1709736"/>
            <a:ext cx="5553074" cy="4097337"/>
          </a:xfrm>
          <a:prstGeom prst="rect">
            <a:avLst/>
          </a:prstGeom>
          <a:solidFill>
            <a:srgbClr val="E6E9EF"/>
          </a:solidFill>
          <a:ln cap="flat" cmpd="sng" w="222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Shape 843"/>
          <p:cNvSpPr txBox="1"/>
          <p:nvPr/>
        </p:nvSpPr>
        <p:spPr>
          <a:xfrm>
            <a:off x="2016125" y="1203325"/>
            <a:ext cx="6219825" cy="4538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2016125" y="1579562"/>
            <a:ext cx="5618162" cy="4162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5" name="Shape 845"/>
          <p:cNvCxnSpPr/>
          <p:nvPr/>
        </p:nvCxnSpPr>
        <p:spPr>
          <a:xfrm>
            <a:off x="2016125" y="2428875"/>
            <a:ext cx="107949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46" name="Shape 846"/>
          <p:cNvCxnSpPr/>
          <p:nvPr/>
        </p:nvCxnSpPr>
        <p:spPr>
          <a:xfrm>
            <a:off x="2016125" y="2713036"/>
            <a:ext cx="107949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47" name="Shape 847"/>
          <p:cNvCxnSpPr/>
          <p:nvPr/>
        </p:nvCxnSpPr>
        <p:spPr>
          <a:xfrm>
            <a:off x="2016125" y="2974975"/>
            <a:ext cx="107949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48" name="Shape 848"/>
          <p:cNvCxnSpPr/>
          <p:nvPr/>
        </p:nvCxnSpPr>
        <p:spPr>
          <a:xfrm>
            <a:off x="2016125" y="3257550"/>
            <a:ext cx="107949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49" name="Shape 849"/>
          <p:cNvCxnSpPr/>
          <p:nvPr/>
        </p:nvCxnSpPr>
        <p:spPr>
          <a:xfrm>
            <a:off x="2016125" y="3541712"/>
            <a:ext cx="107949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50" name="Shape 850"/>
          <p:cNvCxnSpPr/>
          <p:nvPr/>
        </p:nvCxnSpPr>
        <p:spPr>
          <a:xfrm>
            <a:off x="2016125" y="3802062"/>
            <a:ext cx="107949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51" name="Shape 851"/>
          <p:cNvCxnSpPr/>
          <p:nvPr/>
        </p:nvCxnSpPr>
        <p:spPr>
          <a:xfrm>
            <a:off x="2016125" y="4086225"/>
            <a:ext cx="107949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52" name="Shape 852"/>
          <p:cNvCxnSpPr/>
          <p:nvPr/>
        </p:nvCxnSpPr>
        <p:spPr>
          <a:xfrm>
            <a:off x="2016125" y="4368800"/>
            <a:ext cx="107949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53" name="Shape 853"/>
          <p:cNvCxnSpPr/>
          <p:nvPr/>
        </p:nvCxnSpPr>
        <p:spPr>
          <a:xfrm>
            <a:off x="2016125" y="4630737"/>
            <a:ext cx="107949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54" name="Shape 854"/>
          <p:cNvCxnSpPr/>
          <p:nvPr/>
        </p:nvCxnSpPr>
        <p:spPr>
          <a:xfrm>
            <a:off x="2016125" y="4913312"/>
            <a:ext cx="107949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55" name="Shape 855"/>
          <p:cNvCxnSpPr/>
          <p:nvPr/>
        </p:nvCxnSpPr>
        <p:spPr>
          <a:xfrm>
            <a:off x="2016125" y="5197475"/>
            <a:ext cx="107949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856" name="Shape 856"/>
          <p:cNvCxnSpPr/>
          <p:nvPr/>
        </p:nvCxnSpPr>
        <p:spPr>
          <a:xfrm>
            <a:off x="2016125" y="5459412"/>
            <a:ext cx="107949" cy="158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857" name="Shape 857"/>
          <p:cNvGrpSpPr/>
          <p:nvPr/>
        </p:nvGrpSpPr>
        <p:grpSpPr>
          <a:xfrm>
            <a:off x="2320924" y="2428875"/>
            <a:ext cx="4811711" cy="2268536"/>
            <a:chOff x="2320924" y="2428875"/>
            <a:chExt cx="4811711" cy="2268536"/>
          </a:xfrm>
        </p:grpSpPr>
        <p:cxnSp>
          <p:nvCxnSpPr>
            <p:cNvPr id="858" name="Shape 858"/>
            <p:cNvCxnSpPr/>
            <p:nvPr/>
          </p:nvCxnSpPr>
          <p:spPr>
            <a:xfrm rot="10800000">
              <a:off x="2320924" y="2428875"/>
              <a:ext cx="369886" cy="1220786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59" name="Shape 859"/>
            <p:cNvCxnSpPr/>
            <p:nvPr/>
          </p:nvCxnSpPr>
          <p:spPr>
            <a:xfrm rot="10800000">
              <a:off x="2690812" y="3649662"/>
              <a:ext cx="369886" cy="457200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60" name="Shape 860"/>
            <p:cNvCxnSpPr/>
            <p:nvPr/>
          </p:nvCxnSpPr>
          <p:spPr>
            <a:xfrm rot="10800000">
              <a:off x="3060700" y="4106861"/>
              <a:ext cx="369886" cy="306386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61" name="Shape 861"/>
            <p:cNvCxnSpPr/>
            <p:nvPr/>
          </p:nvCxnSpPr>
          <p:spPr>
            <a:xfrm rot="10800000">
              <a:off x="3430586" y="4413249"/>
              <a:ext cx="369886" cy="174625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62" name="Shape 862"/>
            <p:cNvCxnSpPr/>
            <p:nvPr/>
          </p:nvCxnSpPr>
          <p:spPr>
            <a:xfrm rot="10800000">
              <a:off x="3800475" y="4587875"/>
              <a:ext cx="371474" cy="85724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63" name="Shape 863"/>
            <p:cNvCxnSpPr/>
            <p:nvPr/>
          </p:nvCxnSpPr>
          <p:spPr>
            <a:xfrm rot="10800000">
              <a:off x="4171950" y="4673599"/>
              <a:ext cx="369886" cy="22225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64" name="Shape 864"/>
            <p:cNvCxnSpPr/>
            <p:nvPr/>
          </p:nvCxnSpPr>
          <p:spPr>
            <a:xfrm flipH="1">
              <a:off x="4541836" y="4695825"/>
              <a:ext cx="369886" cy="1587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65" name="Shape 865"/>
            <p:cNvCxnSpPr/>
            <p:nvPr/>
          </p:nvCxnSpPr>
          <p:spPr>
            <a:xfrm flipH="1">
              <a:off x="4911725" y="4652962"/>
              <a:ext cx="369886" cy="42861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66" name="Shape 866"/>
            <p:cNvCxnSpPr/>
            <p:nvPr/>
          </p:nvCxnSpPr>
          <p:spPr>
            <a:xfrm flipH="1">
              <a:off x="5281611" y="4608512"/>
              <a:ext cx="369886" cy="44450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67" name="Shape 867"/>
            <p:cNvCxnSpPr/>
            <p:nvPr/>
          </p:nvCxnSpPr>
          <p:spPr>
            <a:xfrm flipH="1">
              <a:off x="5651500" y="4565650"/>
              <a:ext cx="371474" cy="42861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68" name="Shape 868"/>
            <p:cNvCxnSpPr/>
            <p:nvPr/>
          </p:nvCxnSpPr>
          <p:spPr>
            <a:xfrm flipH="1">
              <a:off x="6022975" y="4478337"/>
              <a:ext cx="369886" cy="87311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69" name="Shape 869"/>
            <p:cNvCxnSpPr/>
            <p:nvPr/>
          </p:nvCxnSpPr>
          <p:spPr>
            <a:xfrm flipH="1">
              <a:off x="6392862" y="4413250"/>
              <a:ext cx="369886" cy="65086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70" name="Shape 870"/>
            <p:cNvCxnSpPr/>
            <p:nvPr/>
          </p:nvCxnSpPr>
          <p:spPr>
            <a:xfrm flipH="1">
              <a:off x="6762749" y="4346575"/>
              <a:ext cx="369886" cy="66674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grpSp>
        <p:nvGrpSpPr>
          <p:cNvPr id="871" name="Shape 871"/>
          <p:cNvGrpSpPr/>
          <p:nvPr/>
        </p:nvGrpSpPr>
        <p:grpSpPr>
          <a:xfrm>
            <a:off x="2320924" y="4500562"/>
            <a:ext cx="4811711" cy="546099"/>
            <a:chOff x="2320924" y="4500562"/>
            <a:chExt cx="4811711" cy="546099"/>
          </a:xfrm>
        </p:grpSpPr>
        <p:cxnSp>
          <p:nvCxnSpPr>
            <p:cNvPr id="872" name="Shape 872"/>
            <p:cNvCxnSpPr/>
            <p:nvPr/>
          </p:nvCxnSpPr>
          <p:spPr>
            <a:xfrm rot="10800000">
              <a:off x="2320924" y="4630736"/>
              <a:ext cx="369886" cy="109537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73" name="Shape 873"/>
            <p:cNvCxnSpPr/>
            <p:nvPr/>
          </p:nvCxnSpPr>
          <p:spPr>
            <a:xfrm rot="10800000">
              <a:off x="2690812" y="4740275"/>
              <a:ext cx="369886" cy="107949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74" name="Shape 874"/>
            <p:cNvCxnSpPr/>
            <p:nvPr/>
          </p:nvCxnSpPr>
          <p:spPr>
            <a:xfrm rot="10800000">
              <a:off x="3060700" y="4848225"/>
              <a:ext cx="369886" cy="109537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75" name="Shape 875"/>
            <p:cNvCxnSpPr/>
            <p:nvPr/>
          </p:nvCxnSpPr>
          <p:spPr>
            <a:xfrm rot="10800000">
              <a:off x="3430586" y="4957761"/>
              <a:ext cx="369886" cy="87311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76" name="Shape 876"/>
            <p:cNvCxnSpPr/>
            <p:nvPr/>
          </p:nvCxnSpPr>
          <p:spPr>
            <a:xfrm flipH="1">
              <a:off x="3800475" y="5045075"/>
              <a:ext cx="371474" cy="1587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77" name="Shape 877"/>
            <p:cNvCxnSpPr/>
            <p:nvPr/>
          </p:nvCxnSpPr>
          <p:spPr>
            <a:xfrm flipH="1">
              <a:off x="4171950" y="5022850"/>
              <a:ext cx="369886" cy="22225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78" name="Shape 878"/>
            <p:cNvCxnSpPr/>
            <p:nvPr/>
          </p:nvCxnSpPr>
          <p:spPr>
            <a:xfrm flipH="1">
              <a:off x="4541836" y="4957762"/>
              <a:ext cx="369886" cy="65086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79" name="Shape 879"/>
            <p:cNvCxnSpPr/>
            <p:nvPr/>
          </p:nvCxnSpPr>
          <p:spPr>
            <a:xfrm flipH="1">
              <a:off x="4911725" y="4892675"/>
              <a:ext cx="369886" cy="65086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80" name="Shape 880"/>
            <p:cNvCxnSpPr/>
            <p:nvPr/>
          </p:nvCxnSpPr>
          <p:spPr>
            <a:xfrm flipH="1">
              <a:off x="5281611" y="4827587"/>
              <a:ext cx="369886" cy="65086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81" name="Shape 881"/>
            <p:cNvCxnSpPr/>
            <p:nvPr/>
          </p:nvCxnSpPr>
          <p:spPr>
            <a:xfrm flipH="1">
              <a:off x="5651500" y="4760912"/>
              <a:ext cx="371474" cy="66674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82" name="Shape 882"/>
            <p:cNvCxnSpPr/>
            <p:nvPr/>
          </p:nvCxnSpPr>
          <p:spPr>
            <a:xfrm flipH="1">
              <a:off x="6022975" y="4673600"/>
              <a:ext cx="369886" cy="87311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83" name="Shape 883"/>
            <p:cNvCxnSpPr/>
            <p:nvPr/>
          </p:nvCxnSpPr>
          <p:spPr>
            <a:xfrm flipH="1">
              <a:off x="6392862" y="4587875"/>
              <a:ext cx="369886" cy="85724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84" name="Shape 884"/>
            <p:cNvCxnSpPr/>
            <p:nvPr/>
          </p:nvCxnSpPr>
          <p:spPr>
            <a:xfrm flipH="1">
              <a:off x="6762749" y="4500562"/>
              <a:ext cx="369886" cy="87311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grpSp>
        <p:nvGrpSpPr>
          <p:cNvPr id="885" name="Shape 885"/>
          <p:cNvGrpSpPr/>
          <p:nvPr/>
        </p:nvGrpSpPr>
        <p:grpSpPr>
          <a:xfrm>
            <a:off x="2320924" y="3541712"/>
            <a:ext cx="4811711" cy="2047874"/>
            <a:chOff x="2320924" y="3541712"/>
            <a:chExt cx="4811711" cy="2047874"/>
          </a:xfrm>
        </p:grpSpPr>
        <p:cxnSp>
          <p:nvCxnSpPr>
            <p:cNvPr id="886" name="Shape 886"/>
            <p:cNvCxnSpPr/>
            <p:nvPr/>
          </p:nvCxnSpPr>
          <p:spPr>
            <a:xfrm rot="10800000">
              <a:off x="2320924" y="3541712"/>
              <a:ext cx="369886" cy="1089024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87" name="Shape 887"/>
            <p:cNvCxnSpPr/>
            <p:nvPr/>
          </p:nvCxnSpPr>
          <p:spPr>
            <a:xfrm rot="10800000">
              <a:off x="2690812" y="4630736"/>
              <a:ext cx="369886" cy="369886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88" name="Shape 888"/>
            <p:cNvCxnSpPr/>
            <p:nvPr/>
          </p:nvCxnSpPr>
          <p:spPr>
            <a:xfrm rot="10800000">
              <a:off x="3060700" y="5000624"/>
              <a:ext cx="369886" cy="196850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89" name="Shape 889"/>
            <p:cNvCxnSpPr/>
            <p:nvPr/>
          </p:nvCxnSpPr>
          <p:spPr>
            <a:xfrm rot="10800000">
              <a:off x="3430586" y="5197475"/>
              <a:ext cx="369886" cy="109537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90" name="Shape 890"/>
            <p:cNvCxnSpPr/>
            <p:nvPr/>
          </p:nvCxnSpPr>
          <p:spPr>
            <a:xfrm rot="10800000">
              <a:off x="3800475" y="5307011"/>
              <a:ext cx="371474" cy="65086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91" name="Shape 891"/>
            <p:cNvCxnSpPr/>
            <p:nvPr/>
          </p:nvCxnSpPr>
          <p:spPr>
            <a:xfrm rot="10800000">
              <a:off x="4171950" y="5372100"/>
              <a:ext cx="369886" cy="42861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92" name="Shape 892"/>
            <p:cNvCxnSpPr/>
            <p:nvPr/>
          </p:nvCxnSpPr>
          <p:spPr>
            <a:xfrm rot="10800000">
              <a:off x="4541836" y="5414962"/>
              <a:ext cx="369886" cy="44450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93" name="Shape 893"/>
            <p:cNvCxnSpPr/>
            <p:nvPr/>
          </p:nvCxnSpPr>
          <p:spPr>
            <a:xfrm rot="10800000">
              <a:off x="4911725" y="5459411"/>
              <a:ext cx="369886" cy="42861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94" name="Shape 894"/>
            <p:cNvCxnSpPr/>
            <p:nvPr/>
          </p:nvCxnSpPr>
          <p:spPr>
            <a:xfrm rot="10800000">
              <a:off x="5281611" y="5502274"/>
              <a:ext cx="369886" cy="22225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95" name="Shape 895"/>
            <p:cNvCxnSpPr/>
            <p:nvPr/>
          </p:nvCxnSpPr>
          <p:spPr>
            <a:xfrm rot="10800000">
              <a:off x="5651500" y="5524499"/>
              <a:ext cx="371474" cy="22225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96" name="Shape 896"/>
            <p:cNvCxnSpPr/>
            <p:nvPr/>
          </p:nvCxnSpPr>
          <p:spPr>
            <a:xfrm flipH="1">
              <a:off x="6022975" y="5546725"/>
              <a:ext cx="369886" cy="1587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97" name="Shape 897"/>
            <p:cNvCxnSpPr/>
            <p:nvPr/>
          </p:nvCxnSpPr>
          <p:spPr>
            <a:xfrm rot="10800000">
              <a:off x="6392862" y="5546725"/>
              <a:ext cx="369886" cy="20636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898" name="Shape 898"/>
            <p:cNvCxnSpPr/>
            <p:nvPr/>
          </p:nvCxnSpPr>
          <p:spPr>
            <a:xfrm rot="10800000">
              <a:off x="6762749" y="5567362"/>
              <a:ext cx="369886" cy="22225"/>
            </a:xfrm>
            <a:prstGeom prst="straightConnector1">
              <a:avLst/>
            </a:prstGeom>
            <a:noFill/>
            <a:ln cap="flat" cmpd="sng" w="65075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cxnSp>
        <p:nvCxnSpPr>
          <p:cNvPr id="899" name="Shape 899"/>
          <p:cNvCxnSpPr/>
          <p:nvPr/>
        </p:nvCxnSpPr>
        <p:spPr>
          <a:xfrm>
            <a:off x="2386011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00" name="Shape 900"/>
          <p:cNvCxnSpPr/>
          <p:nvPr/>
        </p:nvCxnSpPr>
        <p:spPr>
          <a:xfrm>
            <a:off x="2755900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01" name="Shape 901"/>
          <p:cNvCxnSpPr/>
          <p:nvPr/>
        </p:nvCxnSpPr>
        <p:spPr>
          <a:xfrm>
            <a:off x="3125786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02" name="Shape 902"/>
          <p:cNvCxnSpPr/>
          <p:nvPr/>
        </p:nvCxnSpPr>
        <p:spPr>
          <a:xfrm>
            <a:off x="3475037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03" name="Shape 903"/>
          <p:cNvCxnSpPr/>
          <p:nvPr/>
        </p:nvCxnSpPr>
        <p:spPr>
          <a:xfrm>
            <a:off x="3844925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04" name="Shape 904"/>
          <p:cNvCxnSpPr/>
          <p:nvPr/>
        </p:nvCxnSpPr>
        <p:spPr>
          <a:xfrm>
            <a:off x="4214812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05" name="Shape 905"/>
          <p:cNvCxnSpPr/>
          <p:nvPr/>
        </p:nvCxnSpPr>
        <p:spPr>
          <a:xfrm>
            <a:off x="4562475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06" name="Shape 906"/>
          <p:cNvCxnSpPr/>
          <p:nvPr/>
        </p:nvCxnSpPr>
        <p:spPr>
          <a:xfrm>
            <a:off x="4933950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07" name="Shape 907"/>
          <p:cNvCxnSpPr/>
          <p:nvPr/>
        </p:nvCxnSpPr>
        <p:spPr>
          <a:xfrm>
            <a:off x="5281612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08" name="Shape 908"/>
          <p:cNvCxnSpPr/>
          <p:nvPr/>
        </p:nvCxnSpPr>
        <p:spPr>
          <a:xfrm>
            <a:off x="5651500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09" name="Shape 909"/>
          <p:cNvCxnSpPr/>
          <p:nvPr/>
        </p:nvCxnSpPr>
        <p:spPr>
          <a:xfrm>
            <a:off x="6022975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10" name="Shape 910"/>
          <p:cNvCxnSpPr/>
          <p:nvPr/>
        </p:nvCxnSpPr>
        <p:spPr>
          <a:xfrm>
            <a:off x="6370637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11" name="Shape 911"/>
          <p:cNvCxnSpPr/>
          <p:nvPr/>
        </p:nvCxnSpPr>
        <p:spPr>
          <a:xfrm>
            <a:off x="6740525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12" name="Shape 912"/>
          <p:cNvCxnSpPr/>
          <p:nvPr/>
        </p:nvCxnSpPr>
        <p:spPr>
          <a:xfrm>
            <a:off x="7110411" y="5634037"/>
            <a:ext cx="1587" cy="1079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913" name="Shape 913"/>
          <p:cNvGrpSpPr/>
          <p:nvPr/>
        </p:nvGrpSpPr>
        <p:grpSpPr>
          <a:xfrm>
            <a:off x="2146299" y="3300412"/>
            <a:ext cx="4811711" cy="2008187"/>
            <a:chOff x="2146299" y="3300412"/>
            <a:chExt cx="4811711" cy="2008187"/>
          </a:xfrm>
        </p:grpSpPr>
        <p:cxnSp>
          <p:nvCxnSpPr>
            <p:cNvPr id="914" name="Shape 914"/>
            <p:cNvCxnSpPr/>
            <p:nvPr/>
          </p:nvCxnSpPr>
          <p:spPr>
            <a:xfrm rot="10800000">
              <a:off x="2146299" y="4630736"/>
              <a:ext cx="369886" cy="217487"/>
            </a:xfrm>
            <a:prstGeom prst="straightConnector1">
              <a:avLst/>
            </a:prstGeom>
            <a:noFill/>
            <a:ln cap="flat" cmpd="sng" w="6507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915" name="Shape 915"/>
            <p:cNvCxnSpPr/>
            <p:nvPr/>
          </p:nvCxnSpPr>
          <p:spPr>
            <a:xfrm rot="10800000">
              <a:off x="2516187" y="4848225"/>
              <a:ext cx="369886" cy="239711"/>
            </a:xfrm>
            <a:prstGeom prst="straightConnector1">
              <a:avLst/>
            </a:prstGeom>
            <a:noFill/>
            <a:ln cap="flat" cmpd="sng" w="6507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916" name="Shape 916"/>
            <p:cNvCxnSpPr/>
            <p:nvPr/>
          </p:nvCxnSpPr>
          <p:spPr>
            <a:xfrm rot="10800000">
              <a:off x="2886074" y="5087937"/>
              <a:ext cx="369886" cy="219075"/>
            </a:xfrm>
            <a:prstGeom prst="straightConnector1">
              <a:avLst/>
            </a:prstGeom>
            <a:noFill/>
            <a:ln cap="flat" cmpd="sng" w="6507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917" name="Shape 917"/>
            <p:cNvCxnSpPr/>
            <p:nvPr/>
          </p:nvCxnSpPr>
          <p:spPr>
            <a:xfrm flipH="1">
              <a:off x="3255962" y="5307012"/>
              <a:ext cx="371474" cy="1587"/>
            </a:xfrm>
            <a:prstGeom prst="straightConnector1">
              <a:avLst/>
            </a:prstGeom>
            <a:noFill/>
            <a:ln cap="flat" cmpd="sng" w="6507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918" name="Shape 918"/>
            <p:cNvCxnSpPr/>
            <p:nvPr/>
          </p:nvCxnSpPr>
          <p:spPr>
            <a:xfrm flipH="1">
              <a:off x="3627436" y="5087937"/>
              <a:ext cx="369886" cy="219075"/>
            </a:xfrm>
            <a:prstGeom prst="straightConnector1">
              <a:avLst/>
            </a:prstGeom>
            <a:noFill/>
            <a:ln cap="flat" cmpd="sng" w="6507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919" name="Shape 919"/>
            <p:cNvCxnSpPr/>
            <p:nvPr/>
          </p:nvCxnSpPr>
          <p:spPr>
            <a:xfrm flipH="1">
              <a:off x="3997325" y="4848225"/>
              <a:ext cx="369886" cy="239711"/>
            </a:xfrm>
            <a:prstGeom prst="straightConnector1">
              <a:avLst/>
            </a:prstGeom>
            <a:noFill/>
            <a:ln cap="flat" cmpd="sng" w="6507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920" name="Shape 920"/>
            <p:cNvCxnSpPr/>
            <p:nvPr/>
          </p:nvCxnSpPr>
          <p:spPr>
            <a:xfrm flipH="1">
              <a:off x="4367211" y="4630737"/>
              <a:ext cx="369886" cy="217487"/>
            </a:xfrm>
            <a:prstGeom prst="straightConnector1">
              <a:avLst/>
            </a:prstGeom>
            <a:noFill/>
            <a:ln cap="flat" cmpd="sng" w="6507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921" name="Shape 921"/>
            <p:cNvCxnSpPr/>
            <p:nvPr/>
          </p:nvCxnSpPr>
          <p:spPr>
            <a:xfrm flipH="1">
              <a:off x="4737100" y="4413250"/>
              <a:ext cx="369886" cy="217487"/>
            </a:xfrm>
            <a:prstGeom prst="straightConnector1">
              <a:avLst/>
            </a:prstGeom>
            <a:noFill/>
            <a:ln cap="flat" cmpd="sng" w="6507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922" name="Shape 922"/>
            <p:cNvCxnSpPr/>
            <p:nvPr/>
          </p:nvCxnSpPr>
          <p:spPr>
            <a:xfrm flipH="1">
              <a:off x="5106987" y="4194175"/>
              <a:ext cx="371474" cy="219075"/>
            </a:xfrm>
            <a:prstGeom prst="straightConnector1">
              <a:avLst/>
            </a:prstGeom>
            <a:noFill/>
            <a:ln cap="flat" cmpd="sng" w="6507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923" name="Shape 923"/>
            <p:cNvCxnSpPr/>
            <p:nvPr/>
          </p:nvCxnSpPr>
          <p:spPr>
            <a:xfrm flipH="1">
              <a:off x="5478461" y="3976687"/>
              <a:ext cx="369886" cy="217487"/>
            </a:xfrm>
            <a:prstGeom prst="straightConnector1">
              <a:avLst/>
            </a:prstGeom>
            <a:noFill/>
            <a:ln cap="flat" cmpd="sng" w="6507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924" name="Shape 924"/>
            <p:cNvCxnSpPr/>
            <p:nvPr/>
          </p:nvCxnSpPr>
          <p:spPr>
            <a:xfrm flipH="1">
              <a:off x="5848350" y="3759200"/>
              <a:ext cx="369886" cy="217487"/>
            </a:xfrm>
            <a:prstGeom prst="straightConnector1">
              <a:avLst/>
            </a:prstGeom>
            <a:noFill/>
            <a:ln cap="flat" cmpd="sng" w="6507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925" name="Shape 925"/>
            <p:cNvCxnSpPr/>
            <p:nvPr/>
          </p:nvCxnSpPr>
          <p:spPr>
            <a:xfrm flipH="1">
              <a:off x="6218237" y="3541712"/>
              <a:ext cx="369886" cy="217487"/>
            </a:xfrm>
            <a:prstGeom prst="straightConnector1">
              <a:avLst/>
            </a:prstGeom>
            <a:noFill/>
            <a:ln cap="flat" cmpd="sng" w="6507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926" name="Shape 926"/>
            <p:cNvCxnSpPr/>
            <p:nvPr/>
          </p:nvCxnSpPr>
          <p:spPr>
            <a:xfrm flipH="1">
              <a:off x="6588124" y="3300412"/>
              <a:ext cx="369886" cy="241299"/>
            </a:xfrm>
            <a:prstGeom prst="straightConnector1">
              <a:avLst/>
            </a:prstGeom>
            <a:noFill/>
            <a:ln cap="flat" cmpd="sng" w="65075">
              <a:solidFill>
                <a:srgbClr val="FF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grpSp>
        <p:nvGrpSpPr>
          <p:cNvPr id="927" name="Shape 927"/>
          <p:cNvGrpSpPr/>
          <p:nvPr/>
        </p:nvGrpSpPr>
        <p:grpSpPr>
          <a:xfrm>
            <a:off x="2254250" y="2363786"/>
            <a:ext cx="4943475" cy="2397125"/>
            <a:chOff x="2254250" y="2363786"/>
            <a:chExt cx="4943475" cy="2397125"/>
          </a:xfrm>
        </p:grpSpPr>
        <p:sp>
          <p:nvSpPr>
            <p:cNvPr id="928" name="Shape 928"/>
            <p:cNvSpPr/>
            <p:nvPr/>
          </p:nvSpPr>
          <p:spPr>
            <a:xfrm>
              <a:off x="2254250" y="2363786"/>
              <a:ext cx="131761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2625725" y="3584575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3038475" y="4086225"/>
              <a:ext cx="131761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3408362" y="4368800"/>
              <a:ext cx="131761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3779837" y="4521200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4127500" y="4608512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4868862" y="4630737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7067550" y="4260850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6653211" y="4346575"/>
              <a:ext cx="131761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6327775" y="4413250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935662" y="4500562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586412" y="4543425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238750" y="4587875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1" name="Shape 941"/>
          <p:cNvGrpSpPr/>
          <p:nvPr/>
        </p:nvGrpSpPr>
        <p:grpSpPr>
          <a:xfrm>
            <a:off x="2254250" y="3475037"/>
            <a:ext cx="4943475" cy="2179637"/>
            <a:chOff x="2254250" y="3475037"/>
            <a:chExt cx="4943475" cy="2179637"/>
          </a:xfrm>
        </p:grpSpPr>
        <p:sp>
          <p:nvSpPr>
            <p:cNvPr id="942" name="Shape 942"/>
            <p:cNvSpPr/>
            <p:nvPr/>
          </p:nvSpPr>
          <p:spPr>
            <a:xfrm>
              <a:off x="2254250" y="3475037"/>
              <a:ext cx="131761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2625725" y="4565650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3017836" y="4935537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3408362" y="5132387"/>
              <a:ext cx="131761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3779837" y="5240337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4127500" y="5307012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4497387" y="5349875"/>
              <a:ext cx="131761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4868862" y="5392737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5216525" y="5437187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586412" y="5459412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5935662" y="5480050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6327775" y="5480050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6675436" y="5502275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7067550" y="5524500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Shape 956"/>
          <p:cNvGrpSpPr/>
          <p:nvPr/>
        </p:nvGrpSpPr>
        <p:grpSpPr>
          <a:xfrm>
            <a:off x="2233611" y="4433887"/>
            <a:ext cx="4964113" cy="676275"/>
            <a:chOff x="2233611" y="4433887"/>
            <a:chExt cx="4964113" cy="676275"/>
          </a:xfrm>
        </p:grpSpPr>
        <p:sp>
          <p:nvSpPr>
            <p:cNvPr id="957" name="Shape 957"/>
            <p:cNvSpPr/>
            <p:nvPr/>
          </p:nvSpPr>
          <p:spPr>
            <a:xfrm>
              <a:off x="2233611" y="4565650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2646361" y="4673600"/>
              <a:ext cx="131761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3038475" y="4783137"/>
              <a:ext cx="131761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3408362" y="4892675"/>
              <a:ext cx="131761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3779837" y="4979987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4127500" y="4979987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4519612" y="4957762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4868862" y="4913312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675436" y="4521200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327775" y="4608512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5935662" y="4695825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5586412" y="4783137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5216525" y="4827587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7067550" y="4433887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2081211" y="3257550"/>
            <a:ext cx="4943475" cy="2114549"/>
            <a:chOff x="2081211" y="3257550"/>
            <a:chExt cx="4943475" cy="2114549"/>
          </a:xfrm>
        </p:grpSpPr>
        <p:sp>
          <p:nvSpPr>
            <p:cNvPr id="972" name="Shape 972"/>
            <p:cNvSpPr/>
            <p:nvPr/>
          </p:nvSpPr>
          <p:spPr>
            <a:xfrm>
              <a:off x="2081211" y="4565650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2428875" y="4783137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2820986" y="5022850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3582987" y="5240337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3952875" y="5000625"/>
              <a:ext cx="131761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4302125" y="4783137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4672012" y="4587875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5021262" y="4346575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5391150" y="4151312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5738812" y="3933825"/>
              <a:ext cx="131761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6088062" y="3714750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6480175" y="3497262"/>
              <a:ext cx="130175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6892925" y="3257550"/>
              <a:ext cx="131761" cy="1301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3213100" y="5240337"/>
              <a:ext cx="130175" cy="1317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6" name="Shape 986"/>
          <p:cNvSpPr txBox="1"/>
          <p:nvPr/>
        </p:nvSpPr>
        <p:spPr>
          <a:xfrm>
            <a:off x="6484937" y="6092825"/>
            <a:ext cx="20828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 Output 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1268412" y="1743075"/>
            <a:ext cx="635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Costs</a:t>
            </a:r>
          </a:p>
        </p:txBody>
      </p:sp>
      <p:sp>
        <p:nvSpPr>
          <p:cNvPr id="988" name="Shape 988"/>
          <p:cNvSpPr txBox="1"/>
          <p:nvPr/>
        </p:nvSpPr>
        <p:spPr>
          <a:xfrm>
            <a:off x="1327150" y="2259011"/>
            <a:ext cx="5715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$3.00</a:t>
            </a:r>
          </a:p>
        </p:txBody>
      </p:sp>
      <p:sp>
        <p:nvSpPr>
          <p:cNvPr id="989" name="Shape 989"/>
          <p:cNvSpPr txBox="1"/>
          <p:nvPr/>
        </p:nvSpPr>
        <p:spPr>
          <a:xfrm>
            <a:off x="1457325" y="2852736"/>
            <a:ext cx="4445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2.50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1457325" y="3417887"/>
            <a:ext cx="4445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2.00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1457325" y="3954462"/>
            <a:ext cx="4445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1.50</a:t>
            </a:r>
          </a:p>
        </p:txBody>
      </p:sp>
      <p:sp>
        <p:nvSpPr>
          <p:cNvPr id="992" name="Shape 992"/>
          <p:cNvSpPr txBox="1"/>
          <p:nvPr/>
        </p:nvSpPr>
        <p:spPr>
          <a:xfrm>
            <a:off x="1457325" y="4505325"/>
            <a:ext cx="4445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1.00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1457325" y="5070475"/>
            <a:ext cx="4445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0.50</a:t>
            </a:r>
          </a:p>
        </p:txBody>
      </p:sp>
      <p:sp>
        <p:nvSpPr>
          <p:cNvPr id="994" name="Shape 994"/>
          <p:cNvSpPr txBox="1"/>
          <p:nvPr/>
        </p:nvSpPr>
        <p:spPr>
          <a:xfrm>
            <a:off x="1906586" y="5765800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995" name="Shape 995"/>
          <p:cNvSpPr txBox="1"/>
          <p:nvPr/>
        </p:nvSpPr>
        <p:spPr>
          <a:xfrm>
            <a:off x="3382962" y="5765800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996" name="Shape 996"/>
          <p:cNvSpPr txBox="1"/>
          <p:nvPr/>
        </p:nvSpPr>
        <p:spPr>
          <a:xfrm>
            <a:off x="2659061" y="5765800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97" name="Shape 997"/>
          <p:cNvSpPr txBox="1"/>
          <p:nvPr/>
        </p:nvSpPr>
        <p:spPr>
          <a:xfrm>
            <a:off x="4108450" y="5765800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998" name="Shape 998"/>
          <p:cNvSpPr txBox="1"/>
          <p:nvPr/>
        </p:nvSpPr>
        <p:spPr>
          <a:xfrm>
            <a:off x="4832350" y="5765800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999" name="Shape 999"/>
          <p:cNvSpPr txBox="1"/>
          <p:nvPr/>
        </p:nvSpPr>
        <p:spPr>
          <a:xfrm>
            <a:off x="6940550" y="5765800"/>
            <a:ext cx="254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1000" name="Shape 1000"/>
          <p:cNvSpPr txBox="1"/>
          <p:nvPr/>
        </p:nvSpPr>
        <p:spPr>
          <a:xfrm>
            <a:off x="6215062" y="5765800"/>
            <a:ext cx="254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1001" name="Shape 1001"/>
          <p:cNvSpPr txBox="1"/>
          <p:nvPr/>
        </p:nvSpPr>
        <p:spPr>
          <a:xfrm>
            <a:off x="5491162" y="5765800"/>
            <a:ext cx="254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002" name="Shape 1002"/>
          <p:cNvSpPr txBox="1"/>
          <p:nvPr/>
        </p:nvSpPr>
        <p:spPr>
          <a:xfrm>
            <a:off x="7062786" y="3149600"/>
            <a:ext cx="35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</a:t>
            </a:r>
          </a:p>
        </p:txBody>
      </p:sp>
      <p:sp>
        <p:nvSpPr>
          <p:cNvPr id="1003" name="Shape 1003"/>
          <p:cNvSpPr txBox="1"/>
          <p:nvPr/>
        </p:nvSpPr>
        <p:spPr>
          <a:xfrm>
            <a:off x="7219950" y="4135437"/>
            <a:ext cx="4572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ATC</a:t>
            </a:r>
          </a:p>
        </p:txBody>
      </p:sp>
      <p:sp>
        <p:nvSpPr>
          <p:cNvPr id="1004" name="Shape 1004"/>
          <p:cNvSpPr txBox="1"/>
          <p:nvPr/>
        </p:nvSpPr>
        <p:spPr>
          <a:xfrm>
            <a:off x="7194550" y="4389437"/>
            <a:ext cx="4698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AVC</a:t>
            </a:r>
          </a:p>
        </p:txBody>
      </p:sp>
      <p:sp>
        <p:nvSpPr>
          <p:cNvPr id="1005" name="Shape 1005"/>
          <p:cNvSpPr txBox="1"/>
          <p:nvPr/>
        </p:nvSpPr>
        <p:spPr>
          <a:xfrm>
            <a:off x="7213600" y="5432425"/>
            <a:ext cx="4572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I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AFC</a:t>
            </a:r>
          </a:p>
        </p:txBody>
      </p:sp>
      <p:sp>
        <p:nvSpPr>
          <p:cNvPr id="1006" name="Shape 1006"/>
          <p:cNvSpPr txBox="1"/>
          <p:nvPr/>
        </p:nvSpPr>
        <p:spPr>
          <a:xfrm>
            <a:off x="2570161" y="1422400"/>
            <a:ext cx="5354636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IN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Marginal Cost declines at first and then increases due to diminishing marginal product.</a:t>
            </a:r>
          </a:p>
        </p:txBody>
      </p:sp>
      <p:sp>
        <p:nvSpPr>
          <p:cNvPr id="1007" name="Shape 1007"/>
          <p:cNvSpPr txBox="1"/>
          <p:nvPr/>
        </p:nvSpPr>
        <p:spPr>
          <a:xfrm>
            <a:off x="2797175" y="1387475"/>
            <a:ext cx="5354636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IN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Note how MC hits both ATC and AVC at their minimum points.</a:t>
            </a:r>
          </a:p>
        </p:txBody>
      </p:sp>
      <p:sp>
        <p:nvSpPr>
          <p:cNvPr id="1008" name="Shape 1008"/>
          <p:cNvSpPr txBox="1"/>
          <p:nvPr/>
        </p:nvSpPr>
        <p:spPr>
          <a:xfrm>
            <a:off x="2820986" y="2181225"/>
            <a:ext cx="5354636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IN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AFC, a short-run concept, declines throughout.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Typical Cost Curves </a:t>
            </a:r>
          </a:p>
        </p:txBody>
      </p:sp>
      <p:sp>
        <p:nvSpPr>
          <p:cNvPr id="1014" name="Shape 1014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Important Properties of Cost Curves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Marginal cost eventually rises with the quantity of output.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average-total-cost curve is U-shaped.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marginal-cost curve crosses the average-total-cost curve at the minimum of average total cost.</a:t>
            </a:r>
          </a:p>
        </p:txBody>
      </p:sp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type="title"/>
          </p:nvPr>
        </p:nvSpPr>
        <p:spPr>
          <a:xfrm>
            <a:off x="381000" y="7715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IN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 IN THE SHORT RUN AND IN THE LONG RUN</a:t>
            </a:r>
          </a:p>
        </p:txBody>
      </p:sp>
      <p:sp>
        <p:nvSpPr>
          <p:cNvPr id="1020" name="Shape 1020"/>
          <p:cNvSpPr txBox="1"/>
          <p:nvPr>
            <p:ph idx="1" type="body"/>
          </p:nvPr>
        </p:nvSpPr>
        <p:spPr>
          <a:xfrm>
            <a:off x="409575" y="2336800"/>
            <a:ext cx="8229600" cy="362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many firms, the division of total costs between fixed and variable costs depends on the time horizon being considered.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short run, some costs are fixed.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long run, </a:t>
            </a:r>
            <a:r>
              <a:rPr b="0" i="1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fixed costs become variable costs.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many costs are fixed in the short run but variable in the long run, a firm’s long-run cost curves differ from its short-run cost curves.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81000" y="7715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IN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COSTS?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09575" y="2146300"/>
            <a:ext cx="4162425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Firm’s Objective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economic goal of the firm is to maximize profits.</a:t>
            </a:r>
          </a:p>
        </p:txBody>
      </p:sp>
      <p:pic>
        <p:nvPicPr>
          <p:cNvPr descr="DARTS" id="328" name="Shape 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0612" y="2125661"/>
            <a:ext cx="3473449" cy="347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5194300" y="2498725"/>
            <a:ext cx="2438399" cy="267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noFill/>
                <a:latin typeface="Tahoma"/>
              </a:rPr>
              <a:t>Maximum Profits</a:t>
            </a: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Economies and Diseconomies of Scale</a:t>
            </a:r>
          </a:p>
        </p:txBody>
      </p:sp>
      <p:sp>
        <p:nvSpPr>
          <p:cNvPr id="1026" name="Shape 1026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85C"/>
              </a:buClr>
              <a:buSzPct val="100000"/>
              <a:buFont typeface="Times New Roman"/>
              <a:buChar char="•"/>
            </a:pPr>
            <a:r>
              <a:rPr b="0" i="1" lang="en-IN" sz="32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Economies of scale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 to the property whereby long-run average total cost falls as the quantity of output increases.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B85C"/>
              </a:buClr>
              <a:buSzPct val="100000"/>
              <a:buFont typeface="Times New Roman"/>
              <a:buChar char="•"/>
            </a:pPr>
            <a:r>
              <a:rPr b="0" i="1" lang="en-IN" sz="32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Diseconomies of scale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 to the property whereby long-run average total cost rises as the quantity of output increases.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B85C"/>
              </a:buClr>
              <a:buSzPct val="100000"/>
              <a:buFont typeface="Times New Roman"/>
              <a:buChar char="•"/>
            </a:pPr>
            <a:r>
              <a:rPr b="0" i="1" lang="en-IN" sz="32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returns to scale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refers to the property whereby long-run average total cost stays the same as the quantity of output increases.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I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 Average Total Cost in the Short and Long Run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1409700" y="1473200"/>
            <a:ext cx="6996112" cy="4549775"/>
          </a:xfrm>
          <a:prstGeom prst="rect">
            <a:avLst/>
          </a:prstGeom>
          <a:solidFill>
            <a:srgbClr val="F3F6F9"/>
          </a:solidFill>
          <a:ln cap="flat" cmpd="sng" w="2206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Shape 1033"/>
          <p:cNvSpPr txBox="1"/>
          <p:nvPr/>
        </p:nvSpPr>
        <p:spPr>
          <a:xfrm>
            <a:off x="1409700" y="1473200"/>
            <a:ext cx="6996112" cy="4549775"/>
          </a:xfrm>
          <a:prstGeom prst="rect">
            <a:avLst/>
          </a:prstGeom>
          <a:solidFill>
            <a:srgbClr val="F2F4F8"/>
          </a:solidFill>
          <a:ln cap="flat" cmpd="sng" w="2000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Shape 1034"/>
          <p:cNvSpPr txBox="1"/>
          <p:nvPr/>
        </p:nvSpPr>
        <p:spPr>
          <a:xfrm>
            <a:off x="1409700" y="1473200"/>
            <a:ext cx="6996112" cy="4549775"/>
          </a:xfrm>
          <a:prstGeom prst="rect">
            <a:avLst/>
          </a:prstGeom>
          <a:solidFill>
            <a:srgbClr val="F1F4F7"/>
          </a:solidFill>
          <a:ln cap="flat" cmpd="sng" w="1793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Shape 1035"/>
          <p:cNvSpPr txBox="1"/>
          <p:nvPr/>
        </p:nvSpPr>
        <p:spPr>
          <a:xfrm>
            <a:off x="1409700" y="1473200"/>
            <a:ext cx="6996112" cy="4549775"/>
          </a:xfrm>
          <a:prstGeom prst="rect">
            <a:avLst/>
          </a:prstGeom>
          <a:solidFill>
            <a:srgbClr val="F0F2F5"/>
          </a:solidFill>
          <a:ln cap="flat" cmpd="sng" w="1603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Shape 1036"/>
          <p:cNvSpPr txBox="1"/>
          <p:nvPr/>
        </p:nvSpPr>
        <p:spPr>
          <a:xfrm>
            <a:off x="1409700" y="1473200"/>
            <a:ext cx="6996112" cy="4549775"/>
          </a:xfrm>
          <a:prstGeom prst="rect">
            <a:avLst/>
          </a:prstGeom>
          <a:solidFill>
            <a:srgbClr val="EEF1F4"/>
          </a:solidFill>
          <a:ln cap="flat" cmpd="sng" w="1397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Shape 1037"/>
          <p:cNvSpPr txBox="1"/>
          <p:nvPr/>
        </p:nvSpPr>
        <p:spPr>
          <a:xfrm>
            <a:off x="1409700" y="1473200"/>
            <a:ext cx="6996112" cy="4549775"/>
          </a:xfrm>
          <a:prstGeom prst="rect">
            <a:avLst/>
          </a:prstGeom>
          <a:solidFill>
            <a:srgbClr val="EDEFF3"/>
          </a:solidFill>
          <a:ln cap="flat" cmpd="sng" w="1206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Shape 1038"/>
          <p:cNvSpPr txBox="1"/>
          <p:nvPr/>
        </p:nvSpPr>
        <p:spPr>
          <a:xfrm>
            <a:off x="1409700" y="1473200"/>
            <a:ext cx="6996112" cy="4549775"/>
          </a:xfrm>
          <a:prstGeom prst="rect">
            <a:avLst/>
          </a:prstGeom>
          <a:solidFill>
            <a:srgbClr val="EBEEF2"/>
          </a:solidFill>
          <a:ln cap="flat" cmpd="sng" w="1000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Shape 1039"/>
          <p:cNvSpPr txBox="1"/>
          <p:nvPr/>
        </p:nvSpPr>
        <p:spPr>
          <a:xfrm>
            <a:off x="1409700" y="1473200"/>
            <a:ext cx="6996112" cy="4549775"/>
          </a:xfrm>
          <a:prstGeom prst="rect">
            <a:avLst/>
          </a:prstGeom>
          <a:solidFill>
            <a:srgbClr val="EAECF1"/>
          </a:solidFill>
          <a:ln cap="flat" cmpd="sng" w="793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Shape 1040"/>
          <p:cNvSpPr txBox="1"/>
          <p:nvPr/>
        </p:nvSpPr>
        <p:spPr>
          <a:xfrm>
            <a:off x="1409700" y="1473200"/>
            <a:ext cx="6996112" cy="4549775"/>
          </a:xfrm>
          <a:prstGeom prst="rect">
            <a:avLst/>
          </a:prstGeom>
          <a:solidFill>
            <a:srgbClr val="E9EBF0"/>
          </a:solidFill>
          <a:ln cap="flat" cmpd="sng" w="603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Shape 1041"/>
          <p:cNvSpPr txBox="1"/>
          <p:nvPr/>
        </p:nvSpPr>
        <p:spPr>
          <a:xfrm>
            <a:off x="1409700" y="1473200"/>
            <a:ext cx="6996112" cy="4549775"/>
          </a:xfrm>
          <a:prstGeom prst="rect">
            <a:avLst/>
          </a:prstGeom>
          <a:solidFill>
            <a:srgbClr val="E7EAEF"/>
          </a:solidFill>
          <a:ln cap="flat" cmpd="sng" w="396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Shape 1042"/>
          <p:cNvSpPr txBox="1"/>
          <p:nvPr/>
        </p:nvSpPr>
        <p:spPr>
          <a:xfrm>
            <a:off x="1409700" y="1473200"/>
            <a:ext cx="6996112" cy="4549775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Shape 1043"/>
          <p:cNvSpPr txBox="1"/>
          <p:nvPr/>
        </p:nvSpPr>
        <p:spPr>
          <a:xfrm>
            <a:off x="1249362" y="1293812"/>
            <a:ext cx="7096125" cy="4649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4" name="Shape 1044"/>
          <p:cNvGrpSpPr/>
          <p:nvPr/>
        </p:nvGrpSpPr>
        <p:grpSpPr>
          <a:xfrm>
            <a:off x="1628775" y="2770186"/>
            <a:ext cx="6577011" cy="1397000"/>
            <a:chOff x="1628775" y="2770186"/>
            <a:chExt cx="6577011" cy="1397000"/>
          </a:xfrm>
        </p:grpSpPr>
        <p:sp>
          <p:nvSpPr>
            <p:cNvPr id="1045" name="Shape 1045"/>
            <p:cNvSpPr/>
            <p:nvPr/>
          </p:nvSpPr>
          <p:spPr>
            <a:xfrm>
              <a:off x="4806950" y="2949575"/>
              <a:ext cx="3398836" cy="1217612"/>
            </a:xfrm>
            <a:custGeom>
              <a:pathLst>
                <a:path extrusionOk="0" h="120000" w="120000">
                  <a:moveTo>
                    <a:pt x="0" y="116065"/>
                  </a:moveTo>
                  <a:cubicBezTo>
                    <a:pt x="2117" y="116065"/>
                    <a:pt x="67764" y="116065"/>
                    <a:pt x="67764" y="116065"/>
                  </a:cubicBezTo>
                  <a:cubicBezTo>
                    <a:pt x="67764" y="116065"/>
                    <a:pt x="84705" y="120000"/>
                    <a:pt x="100235" y="80655"/>
                  </a:cubicBezTo>
                  <a:cubicBezTo>
                    <a:pt x="102352" y="76721"/>
                    <a:pt x="120000" y="0"/>
                    <a:pt x="120000" y="0"/>
                  </a:cubicBezTo>
                </a:path>
              </a:pathLst>
            </a:custGeom>
            <a:noFill/>
            <a:ln cap="flat" cmpd="sng" w="60325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628775" y="2770186"/>
              <a:ext cx="3559175" cy="1397000"/>
            </a:xfrm>
            <a:custGeom>
              <a:pathLst>
                <a:path extrusionOk="0" h="120000" w="120000">
                  <a:moveTo>
                    <a:pt x="120000" y="116571"/>
                  </a:moveTo>
                  <a:cubicBezTo>
                    <a:pt x="117977" y="116571"/>
                    <a:pt x="53932" y="116571"/>
                    <a:pt x="53932" y="116571"/>
                  </a:cubicBezTo>
                  <a:cubicBezTo>
                    <a:pt x="53932" y="116571"/>
                    <a:pt x="37752" y="120000"/>
                    <a:pt x="22921" y="85714"/>
                  </a:cubicBezTo>
                  <a:cubicBezTo>
                    <a:pt x="20898" y="82285"/>
                    <a:pt x="0" y="0"/>
                    <a:pt x="0" y="0"/>
                  </a:cubicBezTo>
                </a:path>
              </a:pathLst>
            </a:custGeom>
            <a:noFill/>
            <a:ln cap="flat" cmpd="sng" w="60325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7" name="Shape 1047"/>
          <p:cNvSpPr/>
          <p:nvPr/>
        </p:nvSpPr>
        <p:spPr>
          <a:xfrm>
            <a:off x="3187700" y="2570161"/>
            <a:ext cx="2859086" cy="1536699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109930" y="34285"/>
                  <a:pt x="88951" y="120000"/>
                  <a:pt x="62937" y="120000"/>
                </a:cubicBezTo>
                <a:cubicBezTo>
                  <a:pt x="36923" y="120000"/>
                  <a:pt x="15944" y="74805"/>
                  <a:pt x="2517" y="1558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cap="flat" cmpd="sng" w="60325">
            <a:solidFill>
              <a:srgbClr val="003F9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5467350" y="2451100"/>
            <a:ext cx="2638424" cy="1655761"/>
          </a:xfrm>
          <a:custGeom>
            <a:pathLst>
              <a:path extrusionOk="0" h="120000" w="120000">
                <a:moveTo>
                  <a:pt x="0" y="24578"/>
                </a:moveTo>
                <a:cubicBezTo>
                  <a:pt x="30000" y="66506"/>
                  <a:pt x="76363" y="119999"/>
                  <a:pt x="95454" y="99759"/>
                </a:cubicBezTo>
                <a:cubicBezTo>
                  <a:pt x="107272" y="88192"/>
                  <a:pt x="112727" y="47710"/>
                  <a:pt x="120000" y="0"/>
                </a:cubicBezTo>
              </a:path>
            </a:pathLst>
          </a:custGeom>
          <a:noFill/>
          <a:ln cap="flat" cmpd="sng" w="60325">
            <a:solidFill>
              <a:srgbClr val="003F9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Shape 1049"/>
          <p:cNvSpPr/>
          <p:nvPr/>
        </p:nvSpPr>
        <p:spPr>
          <a:xfrm>
            <a:off x="1528762" y="2192336"/>
            <a:ext cx="2679700" cy="163512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373" y="36585"/>
                  <a:pt x="18805" y="79024"/>
                  <a:pt x="21492" y="84878"/>
                </a:cubicBezTo>
                <a:cubicBezTo>
                  <a:pt x="39402" y="120000"/>
                  <a:pt x="84179" y="61463"/>
                  <a:pt x="120000" y="24878"/>
                </a:cubicBezTo>
              </a:path>
            </a:pathLst>
          </a:custGeom>
          <a:noFill/>
          <a:ln cap="flat" cmpd="sng" w="60325">
            <a:solidFill>
              <a:srgbClr val="003F9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Shape 1050"/>
          <p:cNvSpPr/>
          <p:nvPr/>
        </p:nvSpPr>
        <p:spPr>
          <a:xfrm>
            <a:off x="1249362" y="1293812"/>
            <a:ext cx="7096125" cy="4649787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Shape 1051"/>
          <p:cNvSpPr txBox="1"/>
          <p:nvPr/>
        </p:nvSpPr>
        <p:spPr>
          <a:xfrm>
            <a:off x="7210425" y="6013450"/>
            <a:ext cx="1139825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1052" name="Shape 1052"/>
          <p:cNvSpPr txBox="1"/>
          <p:nvPr/>
        </p:nvSpPr>
        <p:spPr>
          <a:xfrm>
            <a:off x="7016750" y="6280150"/>
            <a:ext cx="1335086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Cars per Day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1020762" y="6019800"/>
            <a:ext cx="120649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054" name="Shape 1054"/>
          <p:cNvSpPr txBox="1"/>
          <p:nvPr/>
        </p:nvSpPr>
        <p:spPr>
          <a:xfrm>
            <a:off x="295275" y="1271587"/>
            <a:ext cx="854074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</a:p>
        </p:txBody>
      </p:sp>
      <p:sp>
        <p:nvSpPr>
          <p:cNvPr id="1055" name="Shape 1055"/>
          <p:cNvSpPr txBox="1"/>
          <p:nvPr/>
        </p:nvSpPr>
        <p:spPr>
          <a:xfrm>
            <a:off x="628650" y="1538287"/>
            <a:ext cx="515936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</a:p>
        </p:txBody>
      </p:sp>
      <p:sp>
        <p:nvSpPr>
          <p:cNvPr id="1056" name="Shape 1056"/>
          <p:cNvSpPr txBox="1"/>
          <p:nvPr/>
        </p:nvSpPr>
        <p:spPr>
          <a:xfrm>
            <a:off x="668337" y="1803400"/>
            <a:ext cx="479425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</a:p>
        </p:txBody>
      </p:sp>
      <p:grpSp>
        <p:nvGrpSpPr>
          <p:cNvPr id="1057" name="Shape 1057"/>
          <p:cNvGrpSpPr/>
          <p:nvPr/>
        </p:nvGrpSpPr>
        <p:grpSpPr>
          <a:xfrm>
            <a:off x="368300" y="3529012"/>
            <a:ext cx="5287962" cy="2749549"/>
            <a:chOff x="368300" y="3529012"/>
            <a:chExt cx="5287962" cy="2749549"/>
          </a:xfrm>
        </p:grpSpPr>
        <p:sp>
          <p:nvSpPr>
            <p:cNvPr id="1058" name="Shape 1058"/>
            <p:cNvSpPr/>
            <p:nvPr/>
          </p:nvSpPr>
          <p:spPr>
            <a:xfrm>
              <a:off x="1249362" y="3648075"/>
              <a:ext cx="4137024" cy="22955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5346700" y="3587750"/>
              <a:ext cx="100011" cy="1000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5346700" y="4067175"/>
              <a:ext cx="100011" cy="1000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 txBox="1"/>
            <p:nvPr/>
          </p:nvSpPr>
          <p:spPr>
            <a:xfrm>
              <a:off x="5113337" y="6019800"/>
              <a:ext cx="54292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1,200</a:t>
              </a:r>
            </a:p>
          </p:txBody>
        </p:sp>
        <p:sp>
          <p:nvSpPr>
            <p:cNvPr id="1062" name="Shape 1062"/>
            <p:cNvSpPr txBox="1"/>
            <p:nvPr/>
          </p:nvSpPr>
          <p:spPr>
            <a:xfrm>
              <a:off x="368300" y="3529012"/>
              <a:ext cx="784224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$12,000</a:t>
              </a:r>
            </a:p>
          </p:txBody>
        </p:sp>
      </p:grpSp>
      <p:grpSp>
        <p:nvGrpSpPr>
          <p:cNvPr id="1063" name="Shape 1063"/>
          <p:cNvGrpSpPr/>
          <p:nvPr/>
        </p:nvGrpSpPr>
        <p:grpSpPr>
          <a:xfrm>
            <a:off x="488950" y="4021137"/>
            <a:ext cx="4481512" cy="2257424"/>
            <a:chOff x="488950" y="4021137"/>
            <a:chExt cx="4481512" cy="2257424"/>
          </a:xfrm>
        </p:grpSpPr>
        <p:sp>
          <p:nvSpPr>
            <p:cNvPr id="1064" name="Shape 1064"/>
            <p:cNvSpPr/>
            <p:nvPr/>
          </p:nvSpPr>
          <p:spPr>
            <a:xfrm>
              <a:off x="4667250" y="4067175"/>
              <a:ext cx="100011" cy="1000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5" name="Shape 1065"/>
            <p:cNvGrpSpPr/>
            <p:nvPr/>
          </p:nvGrpSpPr>
          <p:grpSpPr>
            <a:xfrm>
              <a:off x="488950" y="4021137"/>
              <a:ext cx="4481512" cy="2257424"/>
              <a:chOff x="488950" y="4021137"/>
              <a:chExt cx="4481512" cy="2257424"/>
            </a:xfrm>
          </p:grpSpPr>
          <p:sp>
            <p:nvSpPr>
              <p:cNvPr id="1066" name="Shape 1066"/>
              <p:cNvSpPr/>
              <p:nvPr/>
            </p:nvSpPr>
            <p:spPr>
              <a:xfrm>
                <a:off x="1249362" y="4127500"/>
                <a:ext cx="3478212" cy="181609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06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Shape 1067"/>
              <p:cNvSpPr txBox="1"/>
              <p:nvPr/>
            </p:nvSpPr>
            <p:spPr>
              <a:xfrm>
                <a:off x="4427537" y="6019800"/>
                <a:ext cx="542925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IN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1,000</a:t>
                </a:r>
              </a:p>
            </p:txBody>
          </p:sp>
          <p:sp>
            <p:nvSpPr>
              <p:cNvPr id="1068" name="Shape 1068"/>
              <p:cNvSpPr txBox="1"/>
              <p:nvPr/>
            </p:nvSpPr>
            <p:spPr>
              <a:xfrm>
                <a:off x="488950" y="4021137"/>
                <a:ext cx="663574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IN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10,000</a:t>
                </a:r>
              </a:p>
            </p:txBody>
          </p:sp>
        </p:grpSp>
      </p:grpSp>
      <p:grpSp>
        <p:nvGrpSpPr>
          <p:cNvPr id="1069" name="Shape 1069"/>
          <p:cNvGrpSpPr/>
          <p:nvPr/>
        </p:nvGrpSpPr>
        <p:grpSpPr>
          <a:xfrm>
            <a:off x="1346200" y="2870200"/>
            <a:ext cx="1162048" cy="2401887"/>
            <a:chOff x="1346200" y="2870200"/>
            <a:chExt cx="1162048" cy="2401887"/>
          </a:xfrm>
        </p:grpSpPr>
        <p:sp>
          <p:nvSpPr>
            <p:cNvPr id="1070" name="Shape 1070"/>
            <p:cNvSpPr/>
            <p:nvPr/>
          </p:nvSpPr>
          <p:spPr>
            <a:xfrm>
              <a:off x="1989136" y="3328987"/>
              <a:ext cx="100011" cy="1190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1" name="Shape 1071"/>
            <p:cNvGrpSpPr/>
            <p:nvPr/>
          </p:nvGrpSpPr>
          <p:grpSpPr>
            <a:xfrm>
              <a:off x="1346200" y="2870200"/>
              <a:ext cx="1162048" cy="2401887"/>
              <a:chOff x="1346200" y="2870200"/>
              <a:chExt cx="1162048" cy="2401887"/>
            </a:xfrm>
          </p:grpSpPr>
          <p:sp>
            <p:nvSpPr>
              <p:cNvPr id="1072" name="Shape 1072"/>
              <p:cNvSpPr/>
              <p:nvPr/>
            </p:nvSpPr>
            <p:spPr>
              <a:xfrm>
                <a:off x="1509712" y="2870200"/>
                <a:ext cx="998536" cy="1257299"/>
              </a:xfrm>
              <a:custGeom>
                <a:pathLst>
                  <a:path extrusionOk="0" h="120000" w="120000">
                    <a:moveTo>
                      <a:pt x="120000" y="118095"/>
                    </a:moveTo>
                    <a:cubicBezTo>
                      <a:pt x="115200" y="120000"/>
                      <a:pt x="108000" y="118095"/>
                      <a:pt x="105600" y="114285"/>
                    </a:cubicBezTo>
                    <a:cubicBezTo>
                      <a:pt x="60000" y="68571"/>
                      <a:pt x="60000" y="68571"/>
                      <a:pt x="60000" y="68571"/>
                    </a:cubicBezTo>
                    <a:cubicBezTo>
                      <a:pt x="57600" y="66666"/>
                      <a:pt x="50400" y="64761"/>
                      <a:pt x="45600" y="68571"/>
                    </a:cubicBezTo>
                    <a:cubicBezTo>
                      <a:pt x="50400" y="64761"/>
                      <a:pt x="50400" y="60952"/>
                      <a:pt x="48000" y="57142"/>
                    </a:cubicBezTo>
                    <a:cubicBezTo>
                      <a:pt x="4800" y="11428"/>
                      <a:pt x="4800" y="11428"/>
                      <a:pt x="4800" y="11428"/>
                    </a:cubicBezTo>
                    <a:cubicBezTo>
                      <a:pt x="0" y="9523"/>
                      <a:pt x="0" y="1904"/>
                      <a:pt x="2400" y="0"/>
                    </a:cubicBezTo>
                  </a:path>
                </a:pathLst>
              </a:cu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73" name="Shape 1073"/>
              <p:cNvCxnSpPr/>
              <p:nvPr/>
            </p:nvCxnSpPr>
            <p:spPr>
              <a:xfrm>
                <a:off x="1889125" y="3608387"/>
                <a:ext cx="1587" cy="838199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1074" name="Shape 1074"/>
              <p:cNvSpPr txBox="1"/>
              <p:nvPr/>
            </p:nvSpPr>
            <p:spPr>
              <a:xfrm>
                <a:off x="1346200" y="4481512"/>
                <a:ext cx="1069975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IN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Economies</a:t>
                </a:r>
              </a:p>
            </p:txBody>
          </p:sp>
          <p:sp>
            <p:nvSpPr>
              <p:cNvPr id="1075" name="Shape 1075"/>
              <p:cNvSpPr txBox="1"/>
              <p:nvPr/>
            </p:nvSpPr>
            <p:spPr>
              <a:xfrm>
                <a:off x="1779586" y="4748212"/>
                <a:ext cx="180975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IN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of</a:t>
                </a:r>
              </a:p>
            </p:txBody>
          </p:sp>
          <p:sp>
            <p:nvSpPr>
              <p:cNvPr id="1076" name="Shape 1076"/>
              <p:cNvSpPr txBox="1"/>
              <p:nvPr/>
            </p:nvSpPr>
            <p:spPr>
              <a:xfrm>
                <a:off x="1619250" y="5013325"/>
                <a:ext cx="504824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IN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scale</a:t>
                </a:r>
              </a:p>
            </p:txBody>
          </p:sp>
        </p:grpSp>
      </p:grpSp>
      <p:grpSp>
        <p:nvGrpSpPr>
          <p:cNvPr id="1077" name="Shape 1077"/>
          <p:cNvGrpSpPr/>
          <p:nvPr/>
        </p:nvGrpSpPr>
        <p:grpSpPr>
          <a:xfrm>
            <a:off x="1706561" y="1544637"/>
            <a:ext cx="1212850" cy="1085849"/>
            <a:chOff x="1706561" y="1544637"/>
            <a:chExt cx="1212850" cy="1085849"/>
          </a:xfrm>
        </p:grpSpPr>
        <p:cxnSp>
          <p:nvCxnSpPr>
            <p:cNvPr id="1078" name="Shape 1078"/>
            <p:cNvCxnSpPr/>
            <p:nvPr/>
          </p:nvCxnSpPr>
          <p:spPr>
            <a:xfrm flipH="1">
              <a:off x="1768474" y="2311400"/>
              <a:ext cx="520700" cy="319087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79" name="Shape 1079"/>
            <p:cNvSpPr txBox="1"/>
            <p:nvPr/>
          </p:nvSpPr>
          <p:spPr>
            <a:xfrm>
              <a:off x="1706561" y="1544637"/>
              <a:ext cx="43179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ATC</a:t>
              </a:r>
            </a:p>
          </p:txBody>
        </p:sp>
        <p:sp>
          <p:nvSpPr>
            <p:cNvPr id="1080" name="Shape 1080"/>
            <p:cNvSpPr txBox="1"/>
            <p:nvPr/>
          </p:nvSpPr>
          <p:spPr>
            <a:xfrm>
              <a:off x="2132011" y="1544637"/>
              <a:ext cx="769937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 short</a:t>
              </a:r>
            </a:p>
          </p:txBody>
        </p:sp>
        <p:sp>
          <p:nvSpPr>
            <p:cNvPr id="1081" name="Shape 1081"/>
            <p:cNvSpPr txBox="1"/>
            <p:nvPr/>
          </p:nvSpPr>
          <p:spPr>
            <a:xfrm>
              <a:off x="1925636" y="1809750"/>
              <a:ext cx="757236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run with</a:t>
              </a:r>
            </a:p>
          </p:txBody>
        </p:sp>
        <p:sp>
          <p:nvSpPr>
            <p:cNvPr id="1082" name="Shape 1082"/>
            <p:cNvSpPr txBox="1"/>
            <p:nvPr/>
          </p:nvSpPr>
          <p:spPr>
            <a:xfrm>
              <a:off x="1706561" y="2076450"/>
              <a:ext cx="121285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small factory</a:t>
              </a:r>
            </a:p>
          </p:txBody>
        </p:sp>
      </p:grpSp>
      <p:grpSp>
        <p:nvGrpSpPr>
          <p:cNvPr id="1083" name="Shape 1083"/>
          <p:cNvGrpSpPr/>
          <p:nvPr/>
        </p:nvGrpSpPr>
        <p:grpSpPr>
          <a:xfrm>
            <a:off x="3289300" y="1544637"/>
            <a:ext cx="1477961" cy="1246188"/>
            <a:chOff x="3289300" y="1544637"/>
            <a:chExt cx="1477961" cy="1246188"/>
          </a:xfrm>
        </p:grpSpPr>
        <p:cxnSp>
          <p:nvCxnSpPr>
            <p:cNvPr id="1084" name="Shape 1084"/>
            <p:cNvCxnSpPr/>
            <p:nvPr/>
          </p:nvCxnSpPr>
          <p:spPr>
            <a:xfrm flipH="1">
              <a:off x="3348036" y="2311400"/>
              <a:ext cx="719136" cy="479425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85" name="Shape 1085"/>
            <p:cNvSpPr txBox="1"/>
            <p:nvPr/>
          </p:nvSpPr>
          <p:spPr>
            <a:xfrm>
              <a:off x="3422650" y="1544637"/>
              <a:ext cx="43179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ATC</a:t>
              </a:r>
            </a:p>
          </p:txBody>
        </p:sp>
        <p:sp>
          <p:nvSpPr>
            <p:cNvPr id="1086" name="Shape 1086"/>
            <p:cNvSpPr txBox="1"/>
            <p:nvPr/>
          </p:nvSpPr>
          <p:spPr>
            <a:xfrm>
              <a:off x="3849687" y="1544637"/>
              <a:ext cx="769937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 short</a:t>
              </a:r>
            </a:p>
          </p:txBody>
        </p:sp>
        <p:sp>
          <p:nvSpPr>
            <p:cNvPr id="1087" name="Shape 1087"/>
            <p:cNvSpPr txBox="1"/>
            <p:nvPr/>
          </p:nvSpPr>
          <p:spPr>
            <a:xfrm>
              <a:off x="3643312" y="1809750"/>
              <a:ext cx="757236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run with</a:t>
              </a:r>
            </a:p>
          </p:txBody>
        </p:sp>
        <p:sp>
          <p:nvSpPr>
            <p:cNvPr id="1088" name="Shape 1088"/>
            <p:cNvSpPr txBox="1"/>
            <p:nvPr/>
          </p:nvSpPr>
          <p:spPr>
            <a:xfrm>
              <a:off x="3289300" y="2076450"/>
              <a:ext cx="1477961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medium factory</a:t>
              </a:r>
            </a:p>
          </p:txBody>
        </p:sp>
      </p:grpSp>
      <p:grpSp>
        <p:nvGrpSpPr>
          <p:cNvPr id="1089" name="Shape 1089"/>
          <p:cNvGrpSpPr/>
          <p:nvPr/>
        </p:nvGrpSpPr>
        <p:grpSpPr>
          <a:xfrm>
            <a:off x="4913312" y="1544637"/>
            <a:ext cx="1198562" cy="1225549"/>
            <a:chOff x="4913312" y="1544637"/>
            <a:chExt cx="1198562" cy="1225549"/>
          </a:xfrm>
        </p:grpSpPr>
        <p:cxnSp>
          <p:nvCxnSpPr>
            <p:cNvPr id="1090" name="Shape 1090"/>
            <p:cNvCxnSpPr/>
            <p:nvPr/>
          </p:nvCxnSpPr>
          <p:spPr>
            <a:xfrm>
              <a:off x="5507037" y="2332036"/>
              <a:ext cx="39687" cy="438150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91" name="Shape 1091"/>
            <p:cNvSpPr txBox="1"/>
            <p:nvPr/>
          </p:nvSpPr>
          <p:spPr>
            <a:xfrm>
              <a:off x="4913312" y="1544637"/>
              <a:ext cx="43179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ATC</a:t>
              </a:r>
            </a:p>
          </p:txBody>
        </p:sp>
        <p:sp>
          <p:nvSpPr>
            <p:cNvPr id="1092" name="Shape 1092"/>
            <p:cNvSpPr txBox="1"/>
            <p:nvPr/>
          </p:nvSpPr>
          <p:spPr>
            <a:xfrm>
              <a:off x="5340350" y="1544637"/>
              <a:ext cx="769937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 short</a:t>
              </a:r>
            </a:p>
          </p:txBody>
        </p:sp>
        <p:sp>
          <p:nvSpPr>
            <p:cNvPr id="1093" name="Shape 1093"/>
            <p:cNvSpPr txBox="1"/>
            <p:nvPr/>
          </p:nvSpPr>
          <p:spPr>
            <a:xfrm>
              <a:off x="5133975" y="1809750"/>
              <a:ext cx="757236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run with</a:t>
              </a:r>
            </a:p>
          </p:txBody>
        </p:sp>
        <p:sp>
          <p:nvSpPr>
            <p:cNvPr id="1094" name="Shape 1094"/>
            <p:cNvSpPr txBox="1"/>
            <p:nvPr/>
          </p:nvSpPr>
          <p:spPr>
            <a:xfrm>
              <a:off x="4921250" y="2076450"/>
              <a:ext cx="1190624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large factory</a:t>
              </a:r>
            </a:p>
          </p:txBody>
        </p:sp>
      </p:grpSp>
      <p:grpSp>
        <p:nvGrpSpPr>
          <p:cNvPr id="1095" name="Shape 1095"/>
          <p:cNvGrpSpPr/>
          <p:nvPr/>
        </p:nvGrpSpPr>
        <p:grpSpPr>
          <a:xfrm>
            <a:off x="6484937" y="2049461"/>
            <a:ext cx="1581149" cy="1000125"/>
            <a:chOff x="6484937" y="2049461"/>
            <a:chExt cx="1581149" cy="1000125"/>
          </a:xfrm>
        </p:grpSpPr>
        <p:cxnSp>
          <p:nvCxnSpPr>
            <p:cNvPr id="1096" name="Shape 1096"/>
            <p:cNvCxnSpPr/>
            <p:nvPr/>
          </p:nvCxnSpPr>
          <p:spPr>
            <a:xfrm>
              <a:off x="7265986" y="2311400"/>
              <a:ext cx="800099" cy="738187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97" name="Shape 1097"/>
            <p:cNvSpPr txBox="1"/>
            <p:nvPr/>
          </p:nvSpPr>
          <p:spPr>
            <a:xfrm>
              <a:off x="6484937" y="2049461"/>
              <a:ext cx="43179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ATC</a:t>
              </a:r>
            </a:p>
          </p:txBody>
        </p:sp>
        <p:sp>
          <p:nvSpPr>
            <p:cNvPr id="1098" name="Shape 1098"/>
            <p:cNvSpPr txBox="1"/>
            <p:nvPr/>
          </p:nvSpPr>
          <p:spPr>
            <a:xfrm>
              <a:off x="6910386" y="2049461"/>
              <a:ext cx="1071561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 long run</a:t>
              </a:r>
            </a:p>
          </p:txBody>
        </p:sp>
      </p:grpSp>
      <p:grpSp>
        <p:nvGrpSpPr>
          <p:cNvPr id="1099" name="Shape 1099"/>
          <p:cNvGrpSpPr/>
          <p:nvPr/>
        </p:nvGrpSpPr>
        <p:grpSpPr>
          <a:xfrm>
            <a:off x="6710361" y="3070225"/>
            <a:ext cx="1595438" cy="2722562"/>
            <a:chOff x="6710361" y="3070225"/>
            <a:chExt cx="1595438" cy="2722562"/>
          </a:xfrm>
        </p:grpSpPr>
        <p:sp>
          <p:nvSpPr>
            <p:cNvPr id="1100" name="Shape 1100"/>
            <p:cNvSpPr/>
            <p:nvPr/>
          </p:nvSpPr>
          <p:spPr>
            <a:xfrm>
              <a:off x="7566025" y="3727450"/>
              <a:ext cx="100011" cy="1206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1" name="Shape 1101"/>
            <p:cNvGrpSpPr/>
            <p:nvPr/>
          </p:nvGrpSpPr>
          <p:grpSpPr>
            <a:xfrm>
              <a:off x="6710361" y="3070225"/>
              <a:ext cx="1595438" cy="2722562"/>
              <a:chOff x="6710361" y="3070225"/>
              <a:chExt cx="1595438" cy="2722562"/>
            </a:xfrm>
          </p:grpSpPr>
          <p:sp>
            <p:nvSpPr>
              <p:cNvPr id="1102" name="Shape 1102"/>
              <p:cNvSpPr/>
              <p:nvPr/>
            </p:nvSpPr>
            <p:spPr>
              <a:xfrm>
                <a:off x="7286625" y="3070225"/>
                <a:ext cx="1019174" cy="1255712"/>
              </a:xfrm>
              <a:custGeom>
                <a:pathLst>
                  <a:path extrusionOk="0" h="120000" w="120000">
                    <a:moveTo>
                      <a:pt x="0" y="118095"/>
                    </a:moveTo>
                    <a:cubicBezTo>
                      <a:pt x="4705" y="120000"/>
                      <a:pt x="11764" y="118095"/>
                      <a:pt x="14117" y="114285"/>
                    </a:cubicBezTo>
                    <a:cubicBezTo>
                      <a:pt x="58823" y="68571"/>
                      <a:pt x="58823" y="68571"/>
                      <a:pt x="58823" y="68571"/>
                    </a:cubicBezTo>
                    <a:cubicBezTo>
                      <a:pt x="63529" y="64761"/>
                      <a:pt x="68235" y="64761"/>
                      <a:pt x="72941" y="66666"/>
                    </a:cubicBezTo>
                    <a:cubicBezTo>
                      <a:pt x="68235" y="64761"/>
                      <a:pt x="68235" y="60952"/>
                      <a:pt x="70588" y="57142"/>
                    </a:cubicBezTo>
                    <a:cubicBezTo>
                      <a:pt x="115294" y="11428"/>
                      <a:pt x="115294" y="11428"/>
                      <a:pt x="115294" y="11428"/>
                    </a:cubicBezTo>
                    <a:cubicBezTo>
                      <a:pt x="117647" y="7619"/>
                      <a:pt x="120000" y="1904"/>
                      <a:pt x="115294" y="0"/>
                    </a:cubicBezTo>
                  </a:path>
                </a:pathLst>
              </a:cu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3" name="Shape 1103"/>
              <p:cNvCxnSpPr/>
              <p:nvPr/>
            </p:nvCxnSpPr>
            <p:spPr>
              <a:xfrm flipH="1">
                <a:off x="7426324" y="3808412"/>
                <a:ext cx="479425" cy="1176337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1104" name="Shape 1104"/>
              <p:cNvSpPr txBox="1"/>
              <p:nvPr/>
            </p:nvSpPr>
            <p:spPr>
              <a:xfrm>
                <a:off x="6710361" y="5000625"/>
                <a:ext cx="1357312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IN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Diseconomies</a:t>
                </a:r>
              </a:p>
            </p:txBody>
          </p:sp>
          <p:sp>
            <p:nvSpPr>
              <p:cNvPr id="1105" name="Shape 1105"/>
              <p:cNvSpPr txBox="1"/>
              <p:nvPr/>
            </p:nvSpPr>
            <p:spPr>
              <a:xfrm>
                <a:off x="7289800" y="5267325"/>
                <a:ext cx="180975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IN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of</a:t>
                </a:r>
              </a:p>
            </p:txBody>
          </p:sp>
          <p:sp>
            <p:nvSpPr>
              <p:cNvPr id="1106" name="Shape 1106"/>
              <p:cNvSpPr txBox="1"/>
              <p:nvPr/>
            </p:nvSpPr>
            <p:spPr>
              <a:xfrm>
                <a:off x="7129461" y="5534025"/>
                <a:ext cx="504824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IN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scale</a:t>
                </a:r>
              </a:p>
            </p:txBody>
          </p:sp>
        </p:grpSp>
      </p:grpSp>
      <p:grpSp>
        <p:nvGrpSpPr>
          <p:cNvPr id="1107" name="Shape 1107"/>
          <p:cNvGrpSpPr/>
          <p:nvPr/>
        </p:nvGrpSpPr>
        <p:grpSpPr>
          <a:xfrm>
            <a:off x="2989261" y="4246562"/>
            <a:ext cx="3957636" cy="1019174"/>
            <a:chOff x="2989261" y="4246562"/>
            <a:chExt cx="3957636" cy="1019174"/>
          </a:xfrm>
        </p:grpSpPr>
        <p:sp>
          <p:nvSpPr>
            <p:cNvPr id="1108" name="Shape 1108"/>
            <p:cNvSpPr/>
            <p:nvPr/>
          </p:nvSpPr>
          <p:spPr>
            <a:xfrm>
              <a:off x="2989261" y="4246562"/>
              <a:ext cx="3957636" cy="160337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19999" y="30000"/>
                    <a:pt x="117575" y="60000"/>
                    <a:pt x="116363" y="60000"/>
                  </a:cubicBezTo>
                  <a:cubicBezTo>
                    <a:pt x="65454" y="60000"/>
                    <a:pt x="65454" y="60000"/>
                    <a:pt x="65454" y="60000"/>
                  </a:cubicBezTo>
                  <a:cubicBezTo>
                    <a:pt x="64242" y="60000"/>
                    <a:pt x="63030" y="90000"/>
                    <a:pt x="63030" y="120000"/>
                  </a:cubicBezTo>
                  <a:cubicBezTo>
                    <a:pt x="63030" y="90000"/>
                    <a:pt x="61818" y="60000"/>
                    <a:pt x="60606" y="60000"/>
                  </a:cubicBezTo>
                  <a:cubicBezTo>
                    <a:pt x="3636" y="60000"/>
                    <a:pt x="3636" y="60000"/>
                    <a:pt x="3636" y="60000"/>
                  </a:cubicBezTo>
                  <a:cubicBezTo>
                    <a:pt x="2424" y="60000"/>
                    <a:pt x="0" y="30000"/>
                    <a:pt x="0" y="0"/>
                  </a:cubicBezTo>
                </a:path>
              </a:pathLst>
            </a:cu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 txBox="1"/>
            <p:nvPr/>
          </p:nvSpPr>
          <p:spPr>
            <a:xfrm>
              <a:off x="4581525" y="4468812"/>
              <a:ext cx="965199" cy="79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 txBox="1"/>
            <p:nvPr/>
          </p:nvSpPr>
          <p:spPr>
            <a:xfrm>
              <a:off x="4641850" y="4475162"/>
              <a:ext cx="866774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Constant</a:t>
              </a:r>
            </a:p>
          </p:txBody>
        </p:sp>
        <p:sp>
          <p:nvSpPr>
            <p:cNvPr id="1111" name="Shape 1111"/>
            <p:cNvSpPr txBox="1"/>
            <p:nvPr/>
          </p:nvSpPr>
          <p:spPr>
            <a:xfrm>
              <a:off x="4614862" y="4740275"/>
              <a:ext cx="91440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returns to</a:t>
              </a:r>
            </a:p>
          </p:txBody>
        </p:sp>
        <p:sp>
          <p:nvSpPr>
            <p:cNvPr id="1112" name="Shape 1112"/>
            <p:cNvSpPr txBox="1"/>
            <p:nvPr/>
          </p:nvSpPr>
          <p:spPr>
            <a:xfrm>
              <a:off x="4814887" y="5006975"/>
              <a:ext cx="504824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IN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scale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firms is to maximize profit, which equals total revenue minus total cost.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analyzing a firm’s behavior, it is important to include all the opportunity costs of production.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opportunity costs are explicit while other opportunity costs are implicit.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firm’s costs reflect its production process.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typical firm’s production function gets flatter as the quantity of input increases, displaying the property of diminishing marginal product.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firm’s total costs are divided between fixed and variable costs. Fixed costs do not change when the firm alters the  quantity of output produced; variable costs do change as the firm alters quantity of output produced.</a:t>
            </a:r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total cost is total cost divided by the quantity of output.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Marginal cost is the amount by which total cost would rise if output were increased by one unit.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marginal cost always rises with the quantity of output.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cost first falls as output increases and then rises.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average-total-cost curve is U-shaped.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marginal-cost curve always crosses the average-total-cost curve at the minimum of ATC.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firm’s costs often depend on the time horizon being considered.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particular, many costs are fixed in the short run but variable in the long run.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Revenue, Total Cost, and Profit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85C"/>
              </a:buClr>
              <a:buSzPct val="100000"/>
              <a:buFont typeface="Times New Roman"/>
              <a:buChar char="•"/>
            </a:pPr>
            <a:r>
              <a:rPr b="0" i="1" lang="en-IN" sz="32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Revenue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amount a firm receives for the sale of its output.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B85C"/>
              </a:buClr>
              <a:buSzPct val="100000"/>
              <a:buFont typeface="Times New Roman"/>
              <a:buChar char="•"/>
            </a:pPr>
            <a:r>
              <a:rPr b="0" i="1" lang="en-IN" sz="32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Cost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market value of the inputs a firm uses in production.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Revenue, Total Cost, and Profit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85C"/>
              </a:buClr>
              <a:buSzPct val="100000"/>
              <a:buFont typeface="Times New Roman"/>
              <a:buChar char="•"/>
            </a:pPr>
            <a:r>
              <a:rPr b="0" i="1" lang="en-IN" sz="32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firm’s total revenue minus its total cost.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 = Total revenue - Total cost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Costs as Opportunity Costs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firm’s cost of production includes all the opportunity costs of making its output of goods and services.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 and Implicit Costs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firm’s cost of production include </a:t>
            </a:r>
            <a:r>
              <a:rPr b="0" i="1" lang="en-IN" sz="28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 costs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IN" sz="28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implicit costs.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 costs are input costs that require a direct outlay of money by the firm. 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Implicit costs are input costs that do not require an outlay of money by the firm.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Economic Profit versus Accounting Profit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Economists measure a firm’s </a:t>
            </a:r>
            <a:r>
              <a:rPr b="0" i="1" lang="en-IN" sz="32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 profit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total revenue minus total cost, including both explicit and implicit costs.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Accountants measure the </a:t>
            </a:r>
            <a:r>
              <a:rPr b="0" i="1" lang="en-IN" sz="3200" u="none" cap="none" strike="noStrike">
                <a:solidFill>
                  <a:srgbClr val="00B8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accounting profit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 firm’s total revenue minus only the firm’s explicit costs. 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Economic Profit versus Accounting Profit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total revenue exceeds both explicit and implicit costs, the firm earns economic profit.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 profit is smaller than accounting profit.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7_Custom Design">
  <a:themeElements>
    <a:clrScheme name="7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Custom Design">
  <a:themeElements>
    <a:clrScheme name="5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3etemplate">
  <a:themeElements>
    <a:clrScheme name="1_3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Custom Design">
  <a:themeElements>
    <a:clrScheme name="6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etemplate">
  <a:themeElements>
    <a:clrScheme name="3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