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300" r:id="rId13"/>
    <p:sldId id="272" r:id="rId14"/>
    <p:sldId id="273" r:id="rId15"/>
    <p:sldId id="274" r:id="rId16"/>
    <p:sldId id="275" r:id="rId17"/>
    <p:sldId id="276" r:id="rId18"/>
    <p:sldId id="29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89" r:id="rId28"/>
    <p:sldId id="290" r:id="rId29"/>
    <p:sldId id="295" r:id="rId30"/>
    <p:sldId id="301" r:id="rId31"/>
    <p:sldId id="299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12" autoAdjust="0"/>
  </p:normalViewPr>
  <p:slideViewPr>
    <p:cSldViewPr>
      <p:cViewPr>
        <p:scale>
          <a:sx n="100" d="100"/>
          <a:sy n="100" d="100"/>
        </p:scale>
        <p:origin x="-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8644-2A91-47BD-B17E-2F5CB0A831BD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83818-E332-46DE-B9C3-498957C85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83818-E332-46DE-B9C3-498957C851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307C-DBC8-4109-9EBB-9509397230DE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ECBB-6CD3-4438-A4B0-CF6DB766B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outube.com/watch?v=EES2KtIdI3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tmrkhEFSZM" TargetMode="External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static_discharg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Thunder" TargetMode="External"/><Relationship Id="rId5" Type="http://schemas.openxmlformats.org/officeDocument/2006/relationships/hyperlink" Target="http://en.wikipedia.org/wiki/Earth's_atmosphere" TargetMode="External"/><Relationship Id="rId4" Type="http://schemas.openxmlformats.org/officeDocument/2006/relationships/hyperlink" Target="http://en.wikipedia.org/wiki/Electric_charg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Sustainable_development" TargetMode="External"/><Relationship Id="rId4" Type="http://schemas.openxmlformats.org/officeDocument/2006/relationships/hyperlink" Target="http://en.wikipedia.org/wiki/Nobel_Peace_Priz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76200"/>
            <a:ext cx="9067800" cy="32470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</a:rPr>
              <a:t>HS 200: Environmental Studies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</a:rPr>
              <a:t>Socio-cultural and Political Issues</a:t>
            </a:r>
          </a:p>
          <a:p>
            <a:pPr algn="ctr">
              <a:spcBef>
                <a:spcPct val="50000"/>
              </a:spcBef>
            </a:pPr>
            <a:r>
              <a:rPr lang="en-US" sz="2400" b="1" u="sng" dirty="0" err="1">
                <a:latin typeface="Times New Roman" pitchFamily="18" charset="0"/>
              </a:rPr>
              <a:t>D.Parthasarathy</a:t>
            </a:r>
            <a:endParaRPr lang="en-US" sz="2400" b="1" u="sng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2200" b="1" dirty="0">
                <a:latin typeface="Times New Roman" pitchFamily="18" charset="0"/>
              </a:rPr>
              <a:t>Humanities and Social </a:t>
            </a:r>
            <a:r>
              <a:rPr lang="en-US" sz="2200" b="1" dirty="0" smtClean="0">
                <a:latin typeface="Times New Roman" pitchFamily="18" charset="0"/>
              </a:rPr>
              <a:t>Sciences</a:t>
            </a:r>
          </a:p>
          <a:p>
            <a:pPr algn="ctr">
              <a:spcBef>
                <a:spcPct val="50000"/>
              </a:spcBef>
            </a:pPr>
            <a:r>
              <a:rPr lang="en-US" sz="2200" b="1" dirty="0" smtClean="0">
                <a:latin typeface="Times New Roman" pitchFamily="18" charset="0"/>
              </a:rPr>
              <a:t>Economic Perspectives on Environmental issues: </a:t>
            </a:r>
            <a:r>
              <a:rPr lang="en-US" sz="2200" b="1" dirty="0" err="1" smtClean="0">
                <a:latin typeface="Times New Roman" pitchFamily="18" charset="0"/>
              </a:rPr>
              <a:t>Prof.K</a:t>
            </a:r>
            <a:r>
              <a:rPr lang="en-US" sz="2200" b="1" dirty="0" smtClean="0">
                <a:latin typeface="Times New Roman" pitchFamily="18" charset="0"/>
              </a:rPr>
              <a:t>. Narayanan</a:t>
            </a:r>
            <a:endParaRPr lang="en-US" sz="2200" b="1" dirty="0" smtClean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2200" b="1" dirty="0" smtClean="0">
                <a:latin typeface="Times New Roman" pitchFamily="18" charset="0"/>
              </a:rPr>
              <a:t>Philosophical Perspectives on Environmental issues: </a:t>
            </a:r>
            <a:r>
              <a:rPr lang="en-US" sz="2200" b="1" dirty="0" err="1" smtClean="0">
                <a:latin typeface="Times New Roman" pitchFamily="18" charset="0"/>
              </a:rPr>
              <a:t>Prof.P.R.Bhat</a:t>
            </a:r>
            <a:endParaRPr lang="en-US" sz="2200" b="1" dirty="0">
              <a:latin typeface="Times New Roman" pitchFamily="18" charset="0"/>
            </a:endParaRPr>
          </a:p>
        </p:txBody>
      </p:sp>
      <p:pic>
        <p:nvPicPr>
          <p:cNvPr id="40962" name="Picture 2" descr="http://static.flickr.com/50/140606471_f6c3deee04.jpg?v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581400"/>
            <a:ext cx="3581400" cy="2686050"/>
          </a:xfrm>
          <a:prstGeom prst="rect">
            <a:avLst/>
          </a:prstGeom>
          <a:noFill/>
        </p:spPr>
      </p:pic>
      <p:pic>
        <p:nvPicPr>
          <p:cNvPr id="40964" name="Picture 4" descr="http://ecx.images-amazon.com/images/I/41nW8VZh7IL._SL500_AA3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4290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3058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Harish </a:t>
            </a:r>
            <a:r>
              <a:rPr lang="en-US" sz="2400" dirty="0" err="1" smtClean="0">
                <a:latin typeface="Times New Roman" pitchFamily="18" charset="0"/>
              </a:rPr>
              <a:t>Hande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102" name="Picture 6" descr="080626100110_soi-harish-han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295400"/>
            <a:ext cx="2047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4953000"/>
            <a:ext cx="8458200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2011: awarded Ramon Magsaysay award for “his pragmatic efforts to put solar power technology in the hands of the poor, through his social enterprise SELCO India”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04800" y="304800"/>
            <a:ext cx="8458200" cy="434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200" b="1" kern="0" dirty="0">
                <a:latin typeface="+mn-lt"/>
              </a:rPr>
              <a:t>So why are nature and the environment sociological issues?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GB" sz="2200" b="1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200" kern="0" dirty="0">
                <a:latin typeface="+mn-lt"/>
              </a:rPr>
              <a:t>Our perceptions of nature are shaped by society and culture (meanings and beliefs).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GB" sz="2200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200" kern="0" dirty="0">
                <a:latin typeface="+mn-lt"/>
              </a:rPr>
              <a:t>Our responses to environmental problems depend upon social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200" kern="0" dirty="0">
                <a:latin typeface="+mn-lt"/>
              </a:rPr>
              <a:t>structures and relationships (power and institutions).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GB" sz="2200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200" kern="0" dirty="0">
                <a:latin typeface="+mn-lt"/>
              </a:rPr>
              <a:t>Human societies are ultimately dependent upon natural life-support systems (the global eco-system or ‘bio-sphere’).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GB" sz="2200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200" kern="0" dirty="0">
                <a:latin typeface="+mn-lt"/>
              </a:rPr>
              <a:t>Our social organisation is shaped by our material interventions into nature (labour and technology</a:t>
            </a:r>
            <a:r>
              <a:rPr lang="en-GB" sz="2200" kern="0" dirty="0" smtClean="0">
                <a:latin typeface="+mn-lt"/>
              </a:rPr>
              <a:t>).</a:t>
            </a:r>
            <a:endParaRPr lang="en-GB" sz="2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458200" cy="2123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Who owns resources?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Who should own them?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Who should manage resources?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What technologies should be used?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28600"/>
            <a:ext cx="8305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Not Conservation or Protection but social conflicts around natural resources as the central environmental problem</a:t>
            </a:r>
            <a:endParaRPr lang="en-US" sz="2400" b="1" dirty="0"/>
          </a:p>
        </p:txBody>
      </p:sp>
      <p:pic>
        <p:nvPicPr>
          <p:cNvPr id="6" name="Picture 2" descr="http://static.ibnlive.in.com/ibnlive/pix/sitepix/05_2010/posco_agitation_protest6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232400"/>
            <a:ext cx="2438400" cy="1625600"/>
          </a:xfrm>
          <a:prstGeom prst="rect">
            <a:avLst/>
          </a:prstGeom>
          <a:noFill/>
        </p:spPr>
      </p:pic>
      <p:pic>
        <p:nvPicPr>
          <p:cNvPr id="7" name="Picture 2" descr="http://static.ibnlive.in.com/ibnlive/pix/sitepix/12_2013/free_wa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232400"/>
            <a:ext cx="2438400" cy="1625600"/>
          </a:xfrm>
          <a:prstGeom prst="rect">
            <a:avLst/>
          </a:prstGeom>
          <a:noFill/>
        </p:spPr>
      </p:pic>
      <p:pic>
        <p:nvPicPr>
          <p:cNvPr id="8" name="Picture 4" descr="http://www.rediff.com/news/pix/cauvery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99" y="3733800"/>
            <a:ext cx="3378199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39200" cy="58169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 smtClean="0"/>
              <a:t>Socio-Ecological </a:t>
            </a:r>
            <a:r>
              <a:rPr lang="en-US" sz="2400" b="1" u="sng" dirty="0"/>
              <a:t>interpretations of political, economic and environmental changes 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1. </a:t>
            </a:r>
            <a:r>
              <a:rPr lang="en-US" sz="2400" b="1" dirty="0">
                <a:cs typeface="Times New Roman" pitchFamily="18" charset="0"/>
              </a:rPr>
              <a:t>Oriental despotism: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Karl </a:t>
            </a:r>
            <a:r>
              <a:rPr lang="en-US" sz="2400" b="1" dirty="0" err="1">
                <a:solidFill>
                  <a:srgbClr val="C00000"/>
                </a:solidFill>
                <a:cs typeface="Times New Roman" pitchFamily="18" charset="0"/>
              </a:rPr>
              <a:t>Wittfogel</a:t>
            </a:r>
            <a:r>
              <a:rPr lang="en-US" sz="2400" b="1" dirty="0">
                <a:cs typeface="Times New Roman" pitchFamily="18" charset="0"/>
              </a:rPr>
              <a:t>: 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ea typeface="Arial Unicode MS" pitchFamily="34" charset="-128"/>
                <a:cs typeface="Times New Roman" pitchFamily="18" charset="0"/>
              </a:rPr>
              <a:t>Flood control and water supply for irrigation - basis of Asian hydraulic civilizations and of a powerful, exploitative bureaucracy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ea typeface="Arial Unicode MS" pitchFamily="34" charset="-128"/>
                <a:cs typeface="Times New Roman" pitchFamily="18" charset="0"/>
              </a:rPr>
              <a:t>Wherever irrigation required substantial and centralized control, government representatives monopolized political power and dominated the economy, resulting in absolutist managerial state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ea typeface="Arial Unicode MS" pitchFamily="34" charset="-128"/>
                <a:cs typeface="Times New Roman" pitchFamily="18" charset="0"/>
              </a:rPr>
              <a:t>Close identification of officials with the dominant religion and an atrophy of other </a:t>
            </a:r>
            <a:r>
              <a:rPr lang="en-US" sz="2400" b="1" dirty="0" err="1">
                <a:ea typeface="Arial Unicode MS" pitchFamily="34" charset="-128"/>
                <a:cs typeface="Times New Roman" pitchFamily="18" charset="0"/>
              </a:rPr>
              <a:t>centres</a:t>
            </a:r>
            <a:r>
              <a:rPr lang="en-US" sz="2400" b="1" dirty="0">
                <a:ea typeface="Arial Unicode MS" pitchFamily="34" charset="-128"/>
                <a:cs typeface="Times New Roman" pitchFamily="18" charset="0"/>
              </a:rPr>
              <a:t> of power. Forced </a:t>
            </a:r>
            <a:r>
              <a:rPr lang="en-US" sz="2400" b="1" dirty="0" err="1">
                <a:ea typeface="Arial Unicode MS" pitchFamily="34" charset="-128"/>
                <a:cs typeface="Times New Roman" pitchFamily="18" charset="0"/>
              </a:rPr>
              <a:t>labour</a:t>
            </a:r>
            <a:r>
              <a:rPr lang="en-US" sz="2400" b="1" dirty="0">
                <a:ea typeface="Arial Unicode MS" pitchFamily="34" charset="-128"/>
                <a:cs typeface="Times New Roman" pitchFamily="18" charset="0"/>
              </a:rPr>
              <a:t> for irrigation projects directed by bureaucratic network. 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ea typeface="Arial Unicode MS" pitchFamily="34" charset="-128"/>
                <a:cs typeface="Times New Roman" pitchFamily="18" charset="0"/>
              </a:rPr>
              <a:t>Hydraulic civilizations - ancient Egypt, Mesopotamia, India, China and pre-Columbian Mexico and Peru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458200" cy="30008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2. Decline of the Mayan Civilization</a:t>
            </a:r>
            <a:r>
              <a:rPr lang="en-US" sz="2000" b="1" dirty="0"/>
              <a:t>:    </a:t>
            </a:r>
          </a:p>
          <a:p>
            <a:pPr>
              <a:spcBef>
                <a:spcPct val="50000"/>
              </a:spcBef>
            </a:pPr>
            <a:r>
              <a:rPr lang="en-US" sz="2200" b="1" dirty="0"/>
              <a:t>Major factor - environmental degradation by people: deforestation, soil erosion and water management problems, resulted in less food </a:t>
            </a:r>
          </a:p>
          <a:p>
            <a:pPr>
              <a:spcBef>
                <a:spcPct val="50000"/>
              </a:spcBef>
            </a:pPr>
            <a:r>
              <a:rPr lang="en-US" sz="2200" b="1" dirty="0"/>
              <a:t>	Problems exacerbated by droughts, been partly </a:t>
            </a:r>
            <a:r>
              <a:rPr lang="en-US" sz="2200" b="1" dirty="0" smtClean="0"/>
              <a:t>caused </a:t>
            </a:r>
            <a:r>
              <a:rPr lang="en-US" sz="2200" b="1" dirty="0"/>
              <a:t>by humans through deforestation. </a:t>
            </a:r>
          </a:p>
          <a:p>
            <a:pPr>
              <a:spcBef>
                <a:spcPct val="50000"/>
              </a:spcBef>
            </a:pPr>
            <a:r>
              <a:rPr lang="en-US" sz="2200" b="1" dirty="0"/>
              <a:t>	Chronic warfare made matters worse, as more and </a:t>
            </a:r>
            <a:r>
              <a:rPr lang="en-US" sz="2200" b="1" dirty="0" smtClean="0"/>
              <a:t>more </a:t>
            </a:r>
            <a:r>
              <a:rPr lang="en-US" sz="2200" b="1" dirty="0"/>
              <a:t>	people fought over less and less land and </a:t>
            </a:r>
            <a:r>
              <a:rPr lang="en-US" sz="2200" b="1" dirty="0" smtClean="0"/>
              <a:t>resources</a:t>
            </a:r>
            <a:endParaRPr lang="en-US" sz="2200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3352800"/>
            <a:ext cx="8229600" cy="12618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Jared Diamond - author of </a:t>
            </a:r>
            <a:r>
              <a:rPr lang="en-US" sz="2000" i="1" dirty="0"/>
              <a:t>Guns, Germs and Steel</a:t>
            </a:r>
            <a:r>
              <a:rPr lang="en-US" sz="2000" dirty="0"/>
              <a:t> </a:t>
            </a:r>
            <a:r>
              <a:rPr lang="en-US" sz="2000" u="sng" dirty="0"/>
              <a:t>and</a:t>
            </a:r>
            <a:r>
              <a:rPr lang="en-US" sz="2000" dirty="0"/>
              <a:t> </a:t>
            </a:r>
            <a:r>
              <a:rPr lang="en-US" sz="2000" i="1" dirty="0"/>
              <a:t>Collapse: How Societies Choose or Fail to Succeed</a:t>
            </a:r>
            <a:r>
              <a:rPr lang="en-US" sz="20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http://www.ufppc.org/content/view/1996/2/</a:t>
            </a:r>
          </a:p>
        </p:txBody>
      </p:sp>
      <p:pic>
        <p:nvPicPr>
          <p:cNvPr id="2" name="Picture 2" descr="http://newswatch.nationalgeographic.com/files/2012/12/1177_122112may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191000"/>
            <a:ext cx="2667000" cy="2541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65865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3. How Japan survived environmental degradation (Jared Diamond contd.)</a:t>
            </a:r>
          </a:p>
          <a:p>
            <a:r>
              <a:rPr lang="en-US" sz="2200" dirty="0"/>
              <a:t>Crisis of deforestation, caused by peace and prosperity </a:t>
            </a:r>
            <a:r>
              <a:rPr lang="en-US" sz="2200" dirty="0" err="1"/>
              <a:t>afterTokugawa</a:t>
            </a:r>
            <a:r>
              <a:rPr lang="en-US" sz="2200" dirty="0"/>
              <a:t> shoguns' military triumph that ended 150 years of civil war in 17</a:t>
            </a:r>
            <a:r>
              <a:rPr lang="en-US" sz="2200" baseline="30000" dirty="0"/>
              <a:t>th</a:t>
            </a:r>
            <a:r>
              <a:rPr lang="en-US" sz="2200" dirty="0"/>
              <a:t> C</a:t>
            </a:r>
          </a:p>
          <a:p>
            <a:endParaRPr lang="en-US" sz="2200" dirty="0"/>
          </a:p>
          <a:p>
            <a:r>
              <a:rPr lang="en-US" sz="2200" dirty="0"/>
              <a:t>Japan's population &amp; economic explosion economy - rampant logging for construction of palaces and cities, and for fuel and fertilizer</a:t>
            </a:r>
          </a:p>
          <a:p>
            <a:endParaRPr lang="en-US" sz="2200" dirty="0"/>
          </a:p>
          <a:p>
            <a:r>
              <a:rPr lang="en-US" sz="2200" dirty="0"/>
              <a:t>Shoguns’ response: negative and positive measures</a:t>
            </a:r>
          </a:p>
          <a:p>
            <a:pPr lvl="1">
              <a:buFontTx/>
              <a:buChar char="•"/>
            </a:pPr>
            <a:r>
              <a:rPr lang="en-US" sz="2200" dirty="0"/>
              <a:t>	Reduced wood consumption: turn to light-timbered </a:t>
            </a:r>
            <a:r>
              <a:rPr lang="en-US" sz="2200" dirty="0" smtClean="0"/>
              <a:t>construction</a:t>
            </a:r>
            <a:endParaRPr lang="en-US" sz="2200" dirty="0"/>
          </a:p>
          <a:p>
            <a:pPr lvl="1">
              <a:buFontTx/>
              <a:buChar char="•"/>
            </a:pPr>
            <a:r>
              <a:rPr lang="en-US" sz="2200" dirty="0"/>
              <a:t>	fuel-efficient stoves and heaters</a:t>
            </a:r>
          </a:p>
          <a:p>
            <a:pPr lvl="1">
              <a:buFontTx/>
              <a:buChar char="•"/>
            </a:pPr>
            <a:r>
              <a:rPr lang="en-US" sz="2200" dirty="0"/>
              <a:t>	coal as a source of energy</a:t>
            </a:r>
          </a:p>
          <a:p>
            <a:pPr lvl="1">
              <a:buFontTx/>
              <a:buChar char="•"/>
            </a:pPr>
            <a:endParaRPr lang="en-US" sz="2200" dirty="0"/>
          </a:p>
          <a:p>
            <a:r>
              <a:rPr lang="en-US" sz="2200" dirty="0"/>
              <a:t>Increased wood production by developing and carefully managing plantation forests</a:t>
            </a:r>
          </a:p>
          <a:p>
            <a:endParaRPr lang="en-US" sz="2200" dirty="0"/>
          </a:p>
          <a:p>
            <a:r>
              <a:rPr lang="en-US" sz="2200" dirty="0"/>
              <a:t>Both shoguns and the Japanese </a:t>
            </a:r>
            <a:r>
              <a:rPr lang="en-US" sz="2200" dirty="0" err="1"/>
              <a:t>farmerstook</a:t>
            </a:r>
            <a:r>
              <a:rPr lang="en-US" sz="2200" dirty="0"/>
              <a:t> a long-term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Today: highest human population density of any large developed country -yet Japan is more than 70 percent forested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15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4. The Case of Cuba: Organic Agriculture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610600" cy="49859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Early 1990s - collapse of socialist bloc and the U.S. embargo - decrease in agricultural inputs and foodstuffs</a:t>
            </a:r>
          </a:p>
          <a:p>
            <a:pPr>
              <a:spcBef>
                <a:spcPct val="85000"/>
              </a:spcBef>
            </a:pPr>
            <a:r>
              <a:rPr lang="en-US" sz="2400" b="1" dirty="0"/>
              <a:t>Cuban response to crisis: redesign their system of food production and distribution</a:t>
            </a:r>
          </a:p>
          <a:p>
            <a:pPr>
              <a:spcBef>
                <a:spcPct val="85000"/>
              </a:spcBef>
            </a:pPr>
            <a:r>
              <a:rPr lang="en-US" sz="2400" b="1" dirty="0"/>
              <a:t>Cuba: attempting world's most ambitious and extensive transition from conventional agriculture to organic farming</a:t>
            </a:r>
          </a:p>
          <a:p>
            <a:pPr>
              <a:spcBef>
                <a:spcPct val="75000"/>
              </a:spcBef>
            </a:pPr>
            <a:r>
              <a:rPr lang="en-US" sz="2400" b="1" dirty="0"/>
              <a:t>Cuba: first country to address food production under the premise that sustainable access to safe, nutritious food is a human right</a:t>
            </a:r>
          </a:p>
          <a:p>
            <a:pPr>
              <a:spcBef>
                <a:spcPct val="80000"/>
              </a:spcBef>
            </a:pPr>
            <a:r>
              <a:rPr lang="en-US" sz="2400" b="1" dirty="0"/>
              <a:t>Self sufficient in food using organic methods, surplus generated in cities</a:t>
            </a:r>
          </a:p>
        </p:txBody>
      </p:sp>
      <p:pic>
        <p:nvPicPr>
          <p:cNvPr id="17410" name="Picture 2" descr="http://www.oneworld365.org/img/101/cuba%20volunteer%20projec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187320"/>
            <a:ext cx="3505200" cy="167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8991600" cy="32932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600" b="1" u="sng" dirty="0" smtClean="0">
                <a:solidFill>
                  <a:srgbClr val="FF0000"/>
                </a:solidFill>
                <a:latin typeface="Bell MT" pitchFamily="18" charset="0"/>
              </a:rPr>
              <a:t>Questions about natural resource use, management, ownership, and costs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 smtClean="0">
                <a:solidFill>
                  <a:srgbClr val="FF0000"/>
                </a:solidFill>
                <a:latin typeface="Bell MT" pitchFamily="18" charset="0"/>
              </a:rPr>
              <a:t>Why </a:t>
            </a: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are there struggles / conflicts around natural resources? Why are we not able to share resources equitably?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To whom should resources belong? Private, public, common?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How should resources be governed or managed? Rules and Regulations, customs and </a:t>
            </a:r>
            <a:r>
              <a:rPr lang="en-US" sz="2400" b="1" dirty="0" smtClean="0">
                <a:solidFill>
                  <a:srgbClr val="FF0000"/>
                </a:solidFill>
                <a:latin typeface="Bell MT" pitchFamily="18" charset="0"/>
              </a:rPr>
              <a:t>traditions</a:t>
            </a:r>
            <a:endParaRPr lang="en-US" sz="24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16386" name="Picture 2" descr="http://sariska.com/sarisk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733800"/>
            <a:ext cx="6667500" cy="2152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4582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  <a:latin typeface="Bell MT" pitchFamily="18" charset="0"/>
              </a:rPr>
              <a:t>Questions about natural resource use, management, ownership, and costs (</a:t>
            </a:r>
            <a:r>
              <a:rPr lang="en-US" sz="2400" b="1" u="sng" dirty="0" err="1" smtClean="0">
                <a:solidFill>
                  <a:srgbClr val="FF0000"/>
                </a:solidFill>
                <a:latin typeface="Bell MT" pitchFamily="18" charset="0"/>
              </a:rPr>
              <a:t>contd</a:t>
            </a:r>
            <a:r>
              <a:rPr lang="en-US" sz="2400" b="1" u="sng" dirty="0" smtClean="0">
                <a:solidFill>
                  <a:srgbClr val="FF0000"/>
                </a:solidFill>
                <a:latin typeface="Bell MT" pitchFamily="18" charset="0"/>
              </a:rPr>
              <a:t>)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 smtClean="0">
                <a:solidFill>
                  <a:srgbClr val="FF0000"/>
                </a:solidFill>
                <a:latin typeface="Bell MT" pitchFamily="18" charset="0"/>
              </a:rPr>
              <a:t>Why does resource degradation occur?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 smtClean="0">
                <a:solidFill>
                  <a:srgbClr val="FF0000"/>
                </a:solidFill>
                <a:latin typeface="Bell MT" pitchFamily="18" charset="0"/>
              </a:rPr>
              <a:t>Should resources be shared equitably, </a:t>
            </a:r>
            <a:r>
              <a:rPr lang="en-US" sz="2400" b="1" u="sng" dirty="0" smtClean="0">
                <a:solidFill>
                  <a:srgbClr val="FF0000"/>
                </a:solidFill>
                <a:latin typeface="Bell MT" pitchFamily="18" charset="0"/>
              </a:rPr>
              <a:t>or</a:t>
            </a:r>
            <a:r>
              <a:rPr lang="en-US" sz="2400" b="1" dirty="0" smtClean="0">
                <a:solidFill>
                  <a:srgbClr val="FF0000"/>
                </a:solidFill>
                <a:latin typeface="Bell MT" pitchFamily="18" charset="0"/>
              </a:rPr>
              <a:t> be owned / used only by those who can afford to pay?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 smtClean="0">
                <a:solidFill>
                  <a:srgbClr val="FF0000"/>
                </a:solidFill>
                <a:latin typeface="Bell MT" pitchFamily="18" charset="0"/>
              </a:rPr>
              <a:t>Which form of ownership or control is better for preventing resource depletion?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 smtClean="0">
                <a:solidFill>
                  <a:srgbClr val="FF0000"/>
                </a:solidFill>
                <a:latin typeface="Bell MT" pitchFamily="18" charset="0"/>
              </a:rPr>
              <a:t>Should we pay for resources? How much should we pay?</a:t>
            </a:r>
            <a:endParaRPr lang="en-US" sz="24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48129" name="Picture 1" descr="I:\Backup Nov12\DP\ctara\Rahata\DSCN07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1000"/>
            <a:ext cx="33528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8534400" cy="57546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Understanding Environment-Society Interactions and their consequences</a:t>
            </a:r>
          </a:p>
          <a:p>
            <a:pPr>
              <a:spcBef>
                <a:spcPct val="50000"/>
              </a:spcBef>
            </a:pPr>
            <a:endParaRPr lang="en-US" sz="2600" u="sng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600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Chipko</a:t>
            </a:r>
            <a:endParaRPr lang="en-US" sz="2600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Silent Valley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Water </a:t>
            </a:r>
            <a:r>
              <a:rPr lang="en-US" sz="2600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conflicts</a:t>
            </a:r>
            <a:endParaRPr lang="en-US" sz="2600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600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Plachimada</a:t>
            </a:r>
            <a:r>
              <a:rPr lang="en-US" sz="2600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Dams and </a:t>
            </a:r>
            <a:r>
              <a:rPr lang="en-US" sz="2600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mutli</a:t>
            </a:r>
            <a:r>
              <a:rPr lang="en-US" sz="2600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-purpose projects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Bhopal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Green revolution</a:t>
            </a:r>
          </a:p>
        </p:txBody>
      </p:sp>
      <p:pic>
        <p:nvPicPr>
          <p:cNvPr id="15362" name="Picture 2" descr="http://www.stephenhicks.org/wp-content/uploads/2013/07/time_bhop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76400"/>
            <a:ext cx="2514600" cy="3327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8534400" cy="6002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b="1" u="sng" dirty="0">
                <a:solidFill>
                  <a:srgbClr val="FF0000"/>
                </a:solidFill>
              </a:rPr>
              <a:t>nature</a:t>
            </a:r>
            <a:r>
              <a:rPr lang="en-US" sz="2400" dirty="0"/>
              <a:t>? </a:t>
            </a:r>
          </a:p>
          <a:p>
            <a:r>
              <a:rPr lang="en-US" sz="2400" dirty="0"/>
              <a:t>How do we think of nature? How can we think of human-nature relationships? In what ways have human beings changed, evolved, and adapted because of the need to cope with nature?</a:t>
            </a:r>
          </a:p>
          <a:p>
            <a:endParaRPr lang="en-US" sz="2400" dirty="0"/>
          </a:p>
          <a:p>
            <a:r>
              <a:rPr lang="en-US" sz="2400" dirty="0"/>
              <a:t>Is nature socially constructed? Are nature and society separate entities? How do we define, categorize, classify, or understand natural objects?</a:t>
            </a:r>
          </a:p>
          <a:p>
            <a:endParaRPr lang="en-US" sz="2400" dirty="0"/>
          </a:p>
          <a:p>
            <a:r>
              <a:rPr lang="en-US" sz="2400" dirty="0"/>
              <a:t>Nature: Physical or cultural?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Social, cultural, economic, or political context of our understanding or perception</a:t>
            </a:r>
          </a:p>
        </p:txBody>
      </p:sp>
      <p:pic>
        <p:nvPicPr>
          <p:cNvPr id="8" name="Picture 7" descr="Powai-Lake-Mumbai-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124200"/>
            <a:ext cx="2819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4582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Chipko</a:t>
            </a:r>
            <a:r>
              <a:rPr lang="en-US" sz="2400" dirty="0">
                <a:latin typeface="Times New Roman" pitchFamily="18" charset="0"/>
              </a:rPr>
              <a:t> Movement</a:t>
            </a:r>
          </a:p>
        </p:txBody>
      </p:sp>
      <p:pic>
        <p:nvPicPr>
          <p:cNvPr id="7174" name="Picture 6" descr="Children_Chipk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2447925" cy="1828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6" name="Picture 8" descr="Children Chipko3 India: Childrens Chipko revival to protect tre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371600"/>
            <a:ext cx="1428750" cy="2114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178" name="Picture 10" descr="20051017121304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33800"/>
            <a:ext cx="2286000" cy="22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180" name="Picture 12" descr="Chand-Pras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86200"/>
            <a:ext cx="1312863" cy="1771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381000" y="457200"/>
            <a:ext cx="746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Chipko</a:t>
            </a:r>
            <a:r>
              <a:rPr lang="en-US" sz="2400" dirty="0"/>
              <a:t>: Government, Paper Mills / Loggers, People</a:t>
            </a:r>
          </a:p>
        </p:txBody>
      </p:sp>
      <p:pic>
        <p:nvPicPr>
          <p:cNvPr id="25603" name="Picture 2" descr="http://apnauttarakhand.com/wp-content/uploads/chipk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2095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http://upload.wikimedia.org/wikipedia/commons/thumb/e/e6/Chipko_2004.jpg/300px-Chipko_2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371600"/>
            <a:ext cx="3333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 descr="http://2.bp.blogspot.com/-qxYi-2El5mg/TyrCm8mbisI/AAAAAAAAATw/6NsblPG9kyo/s1600/S_-_portrait.Chipko_Movement_Sunderlal_Bahuguna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066800"/>
            <a:ext cx="18669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6553200" y="38862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Sunderlal Bahuguna</a:t>
            </a:r>
          </a:p>
        </p:txBody>
      </p:sp>
      <p:pic>
        <p:nvPicPr>
          <p:cNvPr id="25607" name="Picture 8" descr="http://designbluemanila.com/admin/uploads/images/bhatt%20action%20photo%201%20(9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26955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5943600" y="610711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Chandi Prasad Bhatt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457200" y="304800"/>
            <a:ext cx="81534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Forest Rights Act: Government, Forest based communities</a:t>
            </a:r>
          </a:p>
        </p:txBody>
      </p:sp>
      <p:pic>
        <p:nvPicPr>
          <p:cNvPr id="26627" name="Picture 2" descr="http://www.civilsocietyonline.com/Admin/News_Main_Images/IMG1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2895600" cy="2200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628" name="Picture 4" descr="http://tribal.gov.in/writereaddata/mainlinkFile/File10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752600"/>
            <a:ext cx="2436813" cy="304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76200" y="4114800"/>
            <a:ext cx="89154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Experiments in Resource Governance to promote equitable access and environmental sustainability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Forest Rights Act: </a:t>
            </a:r>
            <a:r>
              <a:rPr lang="en-US" sz="2200" b="1" dirty="0" err="1" smtClean="0"/>
              <a:t>Gajab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Kahani</a:t>
            </a:r>
            <a:r>
              <a:rPr lang="en-US" sz="2200" b="1" dirty="0" smtClean="0"/>
              <a:t> - Struggle for Forest Rights: </a:t>
            </a:r>
            <a:r>
              <a:rPr lang="en-US" sz="2200" b="1" dirty="0" smtClean="0">
                <a:hlinkClick r:id="rId4"/>
              </a:rPr>
              <a:t>http://www.youtube.com/watch?v=EES2KtIdI3k</a:t>
            </a:r>
            <a:endParaRPr lang="en-US" sz="2200" dirty="0" smtClean="0"/>
          </a:p>
          <a:p>
            <a:pPr marL="342900" indent="-342900">
              <a:buFontTx/>
              <a:buAutoNum type="arabicPeriod"/>
            </a:pPr>
            <a:r>
              <a:rPr lang="en-US" sz="2200" dirty="0" smtClean="0"/>
              <a:t>Natural Resource Management in Rural India: </a:t>
            </a:r>
            <a:r>
              <a:rPr lang="en-US" sz="2200" b="1" dirty="0" smtClean="0"/>
              <a:t>How Anna </a:t>
            </a:r>
            <a:r>
              <a:rPr lang="en-US" sz="2200" b="1" dirty="0" err="1" smtClean="0"/>
              <a:t>Hazare</a:t>
            </a:r>
            <a:r>
              <a:rPr lang="en-US" sz="2200" b="1" dirty="0" smtClean="0"/>
              <a:t> greened </a:t>
            </a:r>
            <a:r>
              <a:rPr lang="en-US" sz="2200" b="1" dirty="0" err="1" smtClean="0"/>
              <a:t>Ralegan</a:t>
            </a:r>
            <a:r>
              <a:rPr lang="en-US" sz="2200" b="1" dirty="0" smtClean="0"/>
              <a:t>: http://www.youtube.com/watch?v=aBfjsdICGT0</a:t>
            </a: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381000" y="152400"/>
            <a:ext cx="8077200" cy="892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 err="1"/>
              <a:t>Sardar</a:t>
            </a:r>
            <a:r>
              <a:rPr lang="en-US" sz="2600" dirty="0"/>
              <a:t> </a:t>
            </a:r>
            <a:r>
              <a:rPr lang="en-US" sz="2600" dirty="0" err="1"/>
              <a:t>Sarovar</a:t>
            </a:r>
            <a:r>
              <a:rPr lang="en-US" sz="2600" dirty="0"/>
              <a:t> Project (Narmada): Irrigation, Drinking Water, Hydro-electric power, Flood control</a:t>
            </a:r>
          </a:p>
        </p:txBody>
      </p:sp>
      <p:pic>
        <p:nvPicPr>
          <p:cNvPr id="27651" name="Picture 2" descr="http://3.bp.blogspot.com/-stw1oWL_OBA/UCczqyeiJUI/AAAAAAAAA2s/jfjLSW3oc6k/s1600/15feb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25908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http://www.instablogs.com/wp-content/uploads/2012/07/sardar-sarovar-1_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066800"/>
            <a:ext cx="1651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 descr="http://www.narmada.org/maps/nvd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657600"/>
            <a:ext cx="61722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8" descr="http://www.thehindu.com/multimedia/dynamic/00274/narmada_274437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143000"/>
            <a:ext cx="3282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304800" y="304800"/>
            <a:ext cx="8458200" cy="22463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Small scale water solutions?</a:t>
            </a:r>
          </a:p>
          <a:p>
            <a:endParaRPr lang="en-US" sz="2800" dirty="0"/>
          </a:p>
          <a:p>
            <a:r>
              <a:rPr lang="en-US" sz="2600" b="1" dirty="0" err="1"/>
              <a:t>Belachiwadi</a:t>
            </a:r>
            <a:r>
              <a:rPr lang="en-US" sz="2600" b="1" dirty="0"/>
              <a:t> Check Dam</a:t>
            </a:r>
          </a:p>
          <a:p>
            <a:r>
              <a:rPr lang="en-US" sz="2600" b="1" dirty="0" err="1"/>
              <a:t>Gudwan</a:t>
            </a:r>
            <a:r>
              <a:rPr lang="en-US" sz="2600" b="1" dirty="0"/>
              <a:t> Check Dam</a:t>
            </a:r>
          </a:p>
          <a:p>
            <a:r>
              <a:rPr lang="en-US" sz="2800" dirty="0"/>
              <a:t>http://www.cse.iitb.ac.in/~ctara/dam/</a:t>
            </a:r>
          </a:p>
        </p:txBody>
      </p:sp>
      <p:pic>
        <p:nvPicPr>
          <p:cNvPr id="28675" name="Picture 2" descr="http://www.cse.iitb.ac.in/~ctara/dam/pictures/NewDamPics/slides/20060709-14-gudwanwad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895600"/>
            <a:ext cx="284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04800" y="3124200"/>
            <a:ext cx="2209800" cy="523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 err="1"/>
              <a:t>Bilgaon</a:t>
            </a:r>
            <a:endParaRPr lang="en-US" sz="2800" dirty="0"/>
          </a:p>
        </p:txBody>
      </p:sp>
      <p:sp>
        <p:nvSpPr>
          <p:cNvPr id="28677" name="AutoShape 4" descr="http://www.flonnet.com/fl2021/images/200310240012087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AutoShape 6" descr="http://www.flonnet.com/fl2021/images/200310240012087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679" name="Picture 6" descr="200310240012087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1731963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304800" y="228600"/>
            <a:ext cx="7924800" cy="83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Plachimada</a:t>
            </a:r>
            <a:r>
              <a:rPr lang="en-US" sz="2400" dirty="0"/>
              <a:t>: Private ownership </a:t>
            </a:r>
            <a:r>
              <a:rPr lang="en-US" sz="2400" dirty="0" err="1"/>
              <a:t>vs</a:t>
            </a:r>
            <a:r>
              <a:rPr lang="en-US" sz="2400" dirty="0"/>
              <a:t> public access to water (Coca Cola)</a:t>
            </a:r>
          </a:p>
        </p:txBody>
      </p:sp>
      <p:pic>
        <p:nvPicPr>
          <p:cNvPr id="29699" name="Picture 2" descr="http://t3.gstatic.com/images?q=tbn:ANd9GcRCAtU2aqgDeDz8PFZf6xwJDsjFzmRBceskQTCXNgnFey3jo1Z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http://t1.gstatic.com/images?q=tbn:ANd9GcShbYarjpwe0ISN5hGEh-uEkPFBnazscbUN577RfEpjmHcjjUF96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71600"/>
            <a:ext cx="2171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 descr="http://english.doolnews.com/wp-content/uploads/2011/09/coco-col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371600"/>
            <a:ext cx="2857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228600" y="3810000"/>
            <a:ext cx="8305800" cy="430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200" dirty="0"/>
              <a:t>To whom does ground water belong?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04800" y="4572000"/>
            <a:ext cx="62484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i="1" dirty="0" err="1"/>
              <a:t>Adivasi</a:t>
            </a:r>
            <a:r>
              <a:rPr lang="en-US" sz="2400" i="1" dirty="0"/>
              <a:t> </a:t>
            </a:r>
            <a:r>
              <a:rPr lang="en-US" sz="2400" i="1" dirty="0" err="1"/>
              <a:t>Samkrashana</a:t>
            </a:r>
            <a:r>
              <a:rPr lang="en-US" sz="2400" i="1" dirty="0"/>
              <a:t> </a:t>
            </a:r>
            <a:r>
              <a:rPr lang="en-US" sz="2400" i="1" dirty="0" err="1"/>
              <a:t>Sangham</a:t>
            </a:r>
            <a:r>
              <a:rPr lang="en-US" sz="2400" i="1" dirty="0"/>
              <a:t> (</a:t>
            </a:r>
            <a:r>
              <a:rPr lang="en-US" sz="2400" i="1" dirty="0" err="1"/>
              <a:t>Adivasi</a:t>
            </a:r>
            <a:r>
              <a:rPr lang="en-US" sz="2400" i="1" dirty="0"/>
              <a:t> Protection </a:t>
            </a:r>
            <a:r>
              <a:rPr lang="en-US" sz="2400" dirty="0"/>
              <a:t>Front)</a:t>
            </a:r>
          </a:p>
        </p:txBody>
      </p:sp>
      <p:sp>
        <p:nvSpPr>
          <p:cNvPr id="29704" name="AutoShape 8" descr="http://www.womenunlimited.net/images/ab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AutoShape 10" descr="http://www.womenunlimited.net/images/ab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9706" name="Picture 9" descr="CK Janu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657600"/>
            <a:ext cx="13430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458200" cy="4232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/>
              <a:t>Class and the use and abuse of natural resources (</a:t>
            </a:r>
            <a:r>
              <a:rPr lang="en-US" sz="2400" b="1" u="sng" dirty="0" err="1"/>
              <a:t>Guha</a:t>
            </a:r>
            <a:r>
              <a:rPr lang="en-US" sz="2400" b="1" u="sng" dirty="0"/>
              <a:t> and </a:t>
            </a:r>
            <a:r>
              <a:rPr lang="en-US" sz="2400" b="1" u="sng" dirty="0" err="1"/>
              <a:t>Gadgil</a:t>
            </a:r>
            <a:r>
              <a:rPr lang="en-US" sz="2400" b="1" u="sng" dirty="0"/>
              <a:t>)</a:t>
            </a:r>
            <a:endParaRPr lang="en-US" sz="2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dirty="0"/>
              <a:t>	</a:t>
            </a:r>
            <a:r>
              <a:rPr lang="en-US" sz="2600" b="1" dirty="0"/>
              <a:t>Omnivores: industrialists, rich farmers, urban middle classes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600" b="1" dirty="0"/>
              <a:t>	Ecosystem people: Rural, those who rely on natural resources (small and marginal farmers, landless </a:t>
            </a:r>
            <a:r>
              <a:rPr lang="en-US" sz="2600" b="1" dirty="0" err="1"/>
              <a:t>labour</a:t>
            </a:r>
            <a:r>
              <a:rPr lang="en-US" sz="2600" b="1" dirty="0"/>
              <a:t>,	pastoralists)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600" b="1" dirty="0"/>
              <a:t>	Ecological refugees: Displaced, evicted, resettled, migrants</a:t>
            </a:r>
          </a:p>
        </p:txBody>
      </p:sp>
      <p:pic>
        <p:nvPicPr>
          <p:cNvPr id="5122" name="Picture 2" descr="http://ecx.images-amazon.com/images/I/517i1ZK2hf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226468"/>
            <a:ext cx="1752600" cy="263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8305800" cy="5884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3276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u="sng" dirty="0">
                <a:latin typeface="Times New Roman" pitchFamily="18" charset="0"/>
              </a:rPr>
              <a:t>Environment, Governance, and the state</a:t>
            </a:r>
          </a:p>
          <a:p>
            <a:endParaRPr lang="en-US" sz="2200" dirty="0">
              <a:latin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</a:rPr>
              <a:t>How do humans interact with ecosystems to maintain long-term sustainable resource yields?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What form of ownership and governance is best for sustainability? For preventing resource degradation or depletion?</a:t>
            </a:r>
          </a:p>
          <a:p>
            <a:pPr lvl="3">
              <a:spcBef>
                <a:spcPct val="50000"/>
              </a:spcBef>
              <a:buFontTx/>
              <a:buChar char="•"/>
            </a:pPr>
            <a:r>
              <a:rPr lang="en-US" sz="2200" dirty="0">
                <a:latin typeface="Times New Roman" pitchFamily="18" charset="0"/>
              </a:rPr>
              <a:t>	Regulation</a:t>
            </a:r>
          </a:p>
          <a:p>
            <a:pPr lvl="3">
              <a:spcBef>
                <a:spcPct val="50000"/>
              </a:spcBef>
              <a:buFontTx/>
              <a:buChar char="•"/>
            </a:pPr>
            <a:r>
              <a:rPr lang="en-US" sz="2200" dirty="0">
                <a:latin typeface="Times New Roman" pitchFamily="18" charset="0"/>
              </a:rPr>
              <a:t>	Ownership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3581400"/>
            <a:ext cx="8458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200"/>
          </a:p>
        </p:txBody>
      </p:sp>
      <p:pic>
        <p:nvPicPr>
          <p:cNvPr id="2050" name="Picture 2" descr="63.jpg (43494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581400"/>
            <a:ext cx="4572000" cy="2919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686800" cy="2462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200" b="1" dirty="0"/>
              <a:t>Government, private, or common for efficient resource management?</a:t>
            </a:r>
          </a:p>
          <a:p>
            <a:endParaRPr lang="en-US" sz="2200" b="1" dirty="0"/>
          </a:p>
          <a:p>
            <a:r>
              <a:rPr lang="en-US" sz="2200" b="1" dirty="0" smtClean="0"/>
              <a:t>Common Pool Resources: Water, irrigation systems, Pasture / grazing land, forests, fisheries, oil fields, minerals</a:t>
            </a:r>
          </a:p>
          <a:p>
            <a:endParaRPr lang="en-US" sz="2200" b="1" dirty="0" smtClean="0"/>
          </a:p>
          <a:p>
            <a:r>
              <a:rPr lang="en-US" sz="2200" b="1" dirty="0" err="1" smtClean="0"/>
              <a:t>Garett</a:t>
            </a:r>
            <a:r>
              <a:rPr lang="en-US" sz="2200" b="1" dirty="0" smtClean="0"/>
              <a:t> </a:t>
            </a:r>
            <a:r>
              <a:rPr lang="en-US" sz="2200" b="1" dirty="0"/>
              <a:t>Hardin: Tragedy of the Commons? </a:t>
            </a:r>
          </a:p>
          <a:p>
            <a:r>
              <a:rPr lang="en-US" sz="2200" b="1" dirty="0"/>
              <a:t>	Free rider – overuse and exploitation</a:t>
            </a:r>
            <a:r>
              <a:rPr lang="en-US" sz="2200" b="1" dirty="0" smtClean="0"/>
              <a:t>?</a:t>
            </a:r>
            <a:endParaRPr lang="en-US" sz="2200" b="1" dirty="0"/>
          </a:p>
        </p:txBody>
      </p:sp>
      <p:pic>
        <p:nvPicPr>
          <p:cNvPr id="51202" name="Picture 2" descr="https://encrypted-tbn1.gstatic.com/images?q=tbn:ANd9GcQW_VSHLBu-O8xfPfitNosUEGn7nmPwGmldoCR89AIdb-5IQKyRV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95600"/>
            <a:ext cx="4206831" cy="1981200"/>
          </a:xfrm>
          <a:prstGeom prst="rect">
            <a:avLst/>
          </a:prstGeom>
          <a:noFill/>
        </p:spPr>
      </p:pic>
      <p:pic>
        <p:nvPicPr>
          <p:cNvPr id="51204" name="Picture 4" descr="http://blog.crisp.se/wp-content/uploads/2013/05/Bild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5105400" cy="3829051"/>
          </a:xfrm>
          <a:prstGeom prst="rect">
            <a:avLst/>
          </a:prstGeom>
          <a:noFill/>
        </p:spPr>
      </p:pic>
      <p:sp>
        <p:nvSpPr>
          <p:cNvPr id="51206" name="AutoShape 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AutoShape 8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https://encrypted-tbn0.gstatic.com/images?q=tbn:ANd9GcR4qZdA9P3yW12SMk5voyz3yFa4R6n5lt7351KnEpM0_3SJC_g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3629526" cy="1641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960688"/>
            <a:ext cx="8839200" cy="2678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/>
              <a:t>Changing ideas and perceptions of nature and the environment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Thinking sociologically about nature and the environment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How have understandings of ‘nature’ and the ‘environment’   changed over time?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What social transformations have led to these shifts in perception?</a:t>
            </a:r>
            <a:endParaRPr lang="en-US" sz="2400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5722938"/>
            <a:ext cx="8382000" cy="830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How can the social sciences and humanities help us to better understand environmental issues? Beyond economics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152400"/>
            <a:ext cx="8763000" cy="266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u="sng" dirty="0" smtClean="0"/>
              <a:t>Evolution of human attitudes to Nature</a:t>
            </a:r>
            <a:r>
              <a:rPr lang="en-US" sz="2400" dirty="0"/>
              <a:t>: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Sacred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Wild and disordered, uncivilized, should be controlled and dominated, tamed, cultivated, civilized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Humans as part of nature, live with nature; nature for or beyond humans?</a:t>
            </a:r>
          </a:p>
          <a:p>
            <a:pPr algn="ctr"/>
            <a:r>
              <a:rPr lang="en-US" sz="2300" b="1" u="sng" dirty="0">
                <a:solidFill>
                  <a:srgbClr val="FF0000"/>
                </a:solidFill>
              </a:rPr>
              <a:t>Utilitarian or instrumental </a:t>
            </a:r>
            <a:r>
              <a:rPr lang="en-US" sz="2300" b="1" u="sng" dirty="0" err="1">
                <a:solidFill>
                  <a:srgbClr val="FF0000"/>
                </a:solidFill>
              </a:rPr>
              <a:t>vs</a:t>
            </a:r>
            <a:r>
              <a:rPr lang="en-US" sz="2300" b="1" u="sng" dirty="0">
                <a:solidFill>
                  <a:srgbClr val="FF0000"/>
                </a:solidFill>
              </a:rPr>
              <a:t> non-utilitarian or intrinsic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.helsinki.fi/group/cosco/Teaching/Utility/2007/images/tragedy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5039019" cy="6324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91200" y="914400"/>
            <a:ext cx="3048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COMMONS: Tragedy or Mutual Benefit?</a:t>
            </a:r>
          </a:p>
          <a:p>
            <a:endParaRPr lang="en-US" dirty="0" smtClean="0"/>
          </a:p>
          <a:p>
            <a:r>
              <a:rPr lang="en-US" dirty="0" smtClean="0"/>
              <a:t>Understanding the commons: </a:t>
            </a:r>
            <a:r>
              <a:rPr lang="en-US" b="1" u="sng" dirty="0" smtClean="0">
                <a:hlinkClick r:id="rId3"/>
              </a:rPr>
              <a:t>http://www.youtube.com/watch?v=otmrkhEFSZM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9tlE2A5p2Pw/Te7L_6jZ0EI/AAAAAAAAAbM/AqHqn2raa44/s1600/ostr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28600"/>
            <a:ext cx="8615381" cy="64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10600" cy="2941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/>
              <a:t>How do humans interact with ecosystems to maintain long-term sustainable resource yields</a:t>
            </a:r>
            <a:r>
              <a:rPr lang="en-US" sz="2200" dirty="0"/>
              <a:t>?</a:t>
            </a:r>
            <a:endParaRPr lang="en-US" sz="2200" b="1" dirty="0"/>
          </a:p>
          <a:p>
            <a:pPr>
              <a:spcBef>
                <a:spcPct val="50000"/>
              </a:spcBef>
            </a:pPr>
            <a:r>
              <a:rPr lang="en-US" sz="2200" b="1" dirty="0"/>
              <a:t>Multiplicity of governance and ownership arrangements</a:t>
            </a:r>
          </a:p>
          <a:p>
            <a:pPr>
              <a:spcBef>
                <a:spcPct val="50000"/>
              </a:spcBef>
            </a:pPr>
            <a:r>
              <a:rPr lang="en-US" sz="2200" b="1" u="sng" dirty="0" err="1"/>
              <a:t>Elinor</a:t>
            </a:r>
            <a:r>
              <a:rPr lang="en-US" sz="2200" b="1" u="sng" dirty="0"/>
              <a:t> </a:t>
            </a:r>
            <a:r>
              <a:rPr lang="en-US" sz="2200" b="1" u="sng" dirty="0" err="1"/>
              <a:t>Ostrom</a:t>
            </a:r>
            <a:r>
              <a:rPr lang="en-US" sz="2200" b="1" dirty="0"/>
              <a:t>: Governance of the Commons</a:t>
            </a:r>
          </a:p>
          <a:p>
            <a:pPr>
              <a:spcBef>
                <a:spcPct val="50000"/>
              </a:spcBef>
            </a:pPr>
            <a:r>
              <a:rPr lang="en-US" sz="2200" b="1" dirty="0"/>
              <a:t>How societies develop diverse institutional arrangements for managing natural resources and avoiding ecosystem collapse and prevent resource </a:t>
            </a:r>
            <a:r>
              <a:rPr lang="en-US" sz="2200" b="1" dirty="0" smtClean="0"/>
              <a:t>exhaustion?</a:t>
            </a:r>
            <a:r>
              <a:rPr lang="en-US" sz="2200" b="1" dirty="0"/>
              <a:t>	</a:t>
            </a:r>
          </a:p>
        </p:txBody>
      </p:sp>
      <p:pic>
        <p:nvPicPr>
          <p:cNvPr id="3076" name="Picture 6" descr="http://t3.gstatic.com/images?q=tbn:ANd9GcTcTo0LDAlEOaf20NNYwmt7WQOXRwAqKubJD7ep07j8cLSFEWo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90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8" descr="http://t1.gstatic.com/images?q=tbn:ANd9GcQCDXO6LCkyalw1jwTVHhxhMzZCnNWBp45aOcTGO8QSGkJ78dIY4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153025"/>
            <a:ext cx="26860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 descr="http://sia.planning.unc.edu/uploads/wiki/images/17/5129a2b31d9685e64a68cee100a9273a/ostrom_ma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352800"/>
            <a:ext cx="435864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177801"/>
            <a:ext cx="88392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sz="2400" b="1" u="sng" dirty="0" err="1"/>
              <a:t>Elinor</a:t>
            </a:r>
            <a:r>
              <a:rPr lang="en-US" sz="2400" b="1" u="sng" dirty="0"/>
              <a:t> </a:t>
            </a:r>
            <a:r>
              <a:rPr lang="en-US" sz="2400" b="1" u="sng" dirty="0" err="1"/>
              <a:t>Ostrom</a:t>
            </a:r>
            <a:r>
              <a:rPr lang="en-US" sz="2400" b="1" dirty="0"/>
              <a:t>: Governance of the Commons (contd.)</a:t>
            </a:r>
          </a:p>
          <a:p>
            <a:pPr marL="342900" indent="-342900"/>
            <a:endParaRPr lang="en-US" sz="2400" b="1" dirty="0"/>
          </a:p>
          <a:p>
            <a:pPr marL="800100" lvl="1" indent="-342900">
              <a:buFontTx/>
              <a:buChar char="•"/>
            </a:pPr>
            <a:r>
              <a:rPr lang="en-US" sz="2400" b="1" dirty="0"/>
              <a:t>Multifaceted nature of human–ecosystem interaction </a:t>
            </a:r>
          </a:p>
          <a:p>
            <a:pPr marL="800100" lvl="1" indent="-342900">
              <a:buFontTx/>
              <a:buChar char="•"/>
            </a:pPr>
            <a:r>
              <a:rPr lang="en-US" sz="2400" b="1" dirty="0"/>
              <a:t>Diverse social-ecological system problems</a:t>
            </a:r>
          </a:p>
          <a:p>
            <a:pPr marL="800100" lvl="1" indent="-342900">
              <a:buFontTx/>
              <a:buChar char="•"/>
            </a:pPr>
            <a:r>
              <a:rPr lang="en-US" sz="2400" b="1" dirty="0"/>
              <a:t>No singular or </a:t>
            </a:r>
            <a:r>
              <a:rPr lang="en-US" sz="2400" b="1" dirty="0" smtClean="0"/>
              <a:t>unique </a:t>
            </a:r>
            <a:r>
              <a:rPr lang="en-US" sz="2400" b="1" dirty="0"/>
              <a:t>"panacea" for these problems</a:t>
            </a:r>
            <a:endParaRPr lang="en-US" sz="2400" dirty="0"/>
          </a:p>
          <a:p>
            <a:pPr marL="800100" lvl="1" indent="-342900">
              <a:buFontTx/>
              <a:buChar char="•"/>
            </a:pPr>
            <a:endParaRPr lang="en-US" sz="2400" dirty="0"/>
          </a:p>
        </p:txBody>
      </p:sp>
      <p:sp>
        <p:nvSpPr>
          <p:cNvPr id="53250" name="AutoShape 2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AutoShape 4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AutoShape 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AutoShape 8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AutoShape 10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AutoShape 12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AutoShape 14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AutoShape 1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66" name="Picture 18" descr="Elinor Ostrom's quote #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599"/>
            <a:ext cx="3062098" cy="3581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763000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sz="2200" b="1" u="sng" dirty="0" smtClean="0"/>
              <a:t>“Design Principles" for stable common pool resource management</a:t>
            </a:r>
          </a:p>
          <a:p>
            <a:pPr marL="342900" indent="-342900"/>
            <a:r>
              <a:rPr lang="en-US" sz="2200" b="1" dirty="0" smtClean="0"/>
              <a:t>	Improve efficiency, prevent resource exhaustion, and avoid 	ecosystem collapse</a:t>
            </a:r>
          </a:p>
          <a:p>
            <a:pPr marL="342900" indent="-342900"/>
            <a:endParaRPr lang="en-US" sz="2200" b="1" dirty="0" smtClean="0"/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Define boundaries clearly (to exclude external un-entitled parties)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Adapt rules regarding appropriation &amp; provision of common resources to local conditions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Collective-choice arrangements: allow resource appropriators to participate in decision-making process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Effective monitoring (by monitors part of or accountable to appropriators)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Graduated sanctions for resource appropriators who violate community rules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Mechanisms of conflict resolution that are cheap and easy of access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Self-determination of community recognized by higher-level authorities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For larger common-pool resources: organize through multiple layers of </a:t>
            </a:r>
            <a:r>
              <a:rPr lang="en-US" sz="2200" b="1" u="sng" dirty="0" smtClean="0"/>
              <a:t>nested enterprises</a:t>
            </a:r>
            <a:r>
              <a:rPr lang="en-US" sz="2200" b="1" dirty="0" smtClean="0"/>
              <a:t> - small local CPRs at base level</a:t>
            </a:r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7147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3733800"/>
            <a:ext cx="82296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Social construction of </a:t>
            </a:r>
            <a:r>
              <a:rPr lang="en-US" sz="2400" dirty="0">
                <a:solidFill>
                  <a:schemeClr val="accent2"/>
                </a:solidFill>
              </a:rPr>
              <a:t>FISH</a:t>
            </a:r>
          </a:p>
          <a:p>
            <a:pPr>
              <a:defRPr/>
            </a:pPr>
            <a:r>
              <a:rPr lang="en-GB" sz="2400" dirty="0">
                <a:cs typeface="Arial" charset="0"/>
              </a:rPr>
              <a:t>● </a:t>
            </a:r>
            <a:r>
              <a:rPr lang="en-GB" sz="2400" dirty="0"/>
              <a:t>foods  </a:t>
            </a:r>
            <a:r>
              <a:rPr lang="en-GB" sz="2400" dirty="0">
                <a:cs typeface="Arial" charset="0"/>
              </a:rPr>
              <a:t>●</a:t>
            </a:r>
            <a:r>
              <a:rPr lang="en-GB" sz="2400" dirty="0"/>
              <a:t> pets  </a:t>
            </a:r>
            <a:r>
              <a:rPr lang="en-GB" sz="2400" dirty="0">
                <a:cs typeface="Arial" charset="0"/>
              </a:rPr>
              <a:t>●</a:t>
            </a:r>
            <a:r>
              <a:rPr lang="en-GB" sz="2400" dirty="0"/>
              <a:t> commodities  </a:t>
            </a:r>
            <a:r>
              <a:rPr lang="en-GB" sz="2400" dirty="0">
                <a:cs typeface="Arial" charset="0"/>
              </a:rPr>
              <a:t>●</a:t>
            </a:r>
            <a:r>
              <a:rPr lang="en-GB" sz="2400" dirty="0"/>
              <a:t> ornaments  </a:t>
            </a:r>
            <a:r>
              <a:rPr lang="en-GB" sz="2400" dirty="0">
                <a:cs typeface="Arial" charset="0"/>
              </a:rPr>
              <a:t>●</a:t>
            </a:r>
            <a:r>
              <a:rPr lang="en-GB" sz="2400" dirty="0"/>
              <a:t> resources  </a:t>
            </a:r>
            <a:r>
              <a:rPr lang="en-GB" sz="2400" dirty="0">
                <a:cs typeface="Arial" charset="0"/>
              </a:rPr>
              <a:t>● </a:t>
            </a:r>
            <a:r>
              <a:rPr lang="en-GB" sz="2400" dirty="0"/>
              <a:t>creatures</a:t>
            </a:r>
          </a:p>
          <a:p>
            <a:pPr>
              <a:defRPr/>
            </a:pPr>
            <a:r>
              <a:rPr lang="en-GB" sz="2400" dirty="0"/>
              <a:t>Fishing:</a:t>
            </a:r>
          </a:p>
          <a:p>
            <a:pPr>
              <a:defRPr/>
            </a:pPr>
            <a:r>
              <a:rPr lang="en-GB" sz="2400" dirty="0">
                <a:cs typeface="Arial" charset="0"/>
              </a:rPr>
              <a:t>● </a:t>
            </a:r>
            <a:r>
              <a:rPr lang="en-GB" sz="2400" dirty="0"/>
              <a:t>Livelihood, </a:t>
            </a:r>
            <a:r>
              <a:rPr lang="en-GB" sz="2400" dirty="0">
                <a:cs typeface="Arial" charset="0"/>
              </a:rPr>
              <a:t>● </a:t>
            </a:r>
            <a:r>
              <a:rPr lang="en-GB" sz="2400" dirty="0"/>
              <a:t>commercial / industrial activity, </a:t>
            </a:r>
            <a:r>
              <a:rPr lang="en-GB" sz="2400" dirty="0">
                <a:cs typeface="Arial" charset="0"/>
              </a:rPr>
              <a:t>● </a:t>
            </a:r>
            <a:r>
              <a:rPr lang="en-GB" sz="2400" dirty="0" smtClean="0"/>
              <a:t>recreation</a:t>
            </a:r>
          </a:p>
          <a:p>
            <a:pPr>
              <a:buSzPct val="150000"/>
              <a:buFont typeface="Arial" pitchFamily="34" charset="0"/>
              <a:buChar char="•"/>
              <a:defRPr/>
            </a:pPr>
            <a:r>
              <a:rPr lang="en-GB" sz="2400" dirty="0" smtClean="0"/>
              <a:t>Ecological significance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Lightning_NOA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3200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04800" y="3505200"/>
            <a:ext cx="8458200" cy="3046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Lightning: (From Wikipedia) </a:t>
            </a:r>
            <a:r>
              <a:rPr lang="en-US" sz="2400" b="1" dirty="0"/>
              <a:t>Lightning</a:t>
            </a:r>
            <a:r>
              <a:rPr lang="en-US" sz="2400" dirty="0"/>
              <a:t> is a massive </a:t>
            </a:r>
            <a:r>
              <a:rPr lang="en-US" sz="2400" dirty="0">
                <a:hlinkClick r:id="rId3" tooltip="Electrostatic discharge"/>
              </a:rPr>
              <a:t>electrostatic discharge</a:t>
            </a:r>
            <a:r>
              <a:rPr lang="en-US" sz="2400" dirty="0"/>
              <a:t> caused by unbalanced </a:t>
            </a:r>
            <a:r>
              <a:rPr lang="en-US" sz="2400" dirty="0">
                <a:hlinkClick r:id="rId4" tooltip="Electric charge"/>
              </a:rPr>
              <a:t>electric charge</a:t>
            </a:r>
            <a:r>
              <a:rPr lang="en-US" sz="2400" dirty="0"/>
              <a:t> in the </a:t>
            </a:r>
            <a:r>
              <a:rPr lang="en-US" sz="2400" dirty="0">
                <a:hlinkClick r:id="rId5" tooltip="Earth's atmosphere"/>
              </a:rPr>
              <a:t>atmosphere</a:t>
            </a:r>
            <a:r>
              <a:rPr lang="en-US" sz="2400" dirty="0"/>
              <a:t>, either inside clouds, cloud to cloud or cloud to ground, accompanied by the loud sound of </a:t>
            </a:r>
            <a:r>
              <a:rPr lang="en-US" sz="2400" dirty="0">
                <a:hlinkClick r:id="rId6" tooltip="Thunder"/>
              </a:rPr>
              <a:t>thunder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/>
              <a:t>Religious / spiritual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Source of electricity / energy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Weather </a:t>
            </a:r>
            <a:r>
              <a:rPr lang="en-US" sz="2400" dirty="0" err="1"/>
              <a:t>phenomemon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gangalaya.in/grbmp/images/ganga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534400" cy="1552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latin typeface="Times New Roman" pitchFamily="18" charset="0"/>
              </a:rPr>
              <a:t>Environment Quiz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Wangari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Maathai</a:t>
            </a: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2054" name="Picture 6" descr="ANd9GcTGlQjm6romrhzuUvUrZ_6yUdrln1Zns9TGB6R2JryfrLWsskr-KWctoeyGT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32766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4572000"/>
            <a:ext cx="8839200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2004: First African woman to receive the </a:t>
            </a:r>
            <a:r>
              <a:rPr lang="en-US" sz="2400" dirty="0">
                <a:hlinkClick r:id="rId4" tooltip="Nobel Peace Prize"/>
              </a:rPr>
              <a:t>Nobel Peace Prize</a:t>
            </a:r>
            <a:r>
              <a:rPr lang="en-US" sz="2400" dirty="0"/>
              <a:t> for "her contribution to </a:t>
            </a:r>
            <a:r>
              <a:rPr lang="en-US" sz="2400" dirty="0">
                <a:hlinkClick r:id="rId5" tooltip="Sustainable development"/>
              </a:rPr>
              <a:t>sustainable development</a:t>
            </a:r>
            <a:r>
              <a:rPr lang="en-US" sz="2400" dirty="0"/>
              <a:t>, democracy and peace."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001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Minamata</a:t>
            </a:r>
            <a:endParaRPr lang="en-US" dirty="0"/>
          </a:p>
        </p:txBody>
      </p:sp>
      <p:pic>
        <p:nvPicPr>
          <p:cNvPr id="5127" name="Picture 7" descr="592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49530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334000"/>
            <a:ext cx="7620000" cy="430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200" dirty="0"/>
              <a:t>Large scale effects of industrial pollution: mercury poisoning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Rachel Carson – Silent </a:t>
            </a:r>
            <a:r>
              <a:rPr lang="en-US" sz="2400" dirty="0" smtClean="0">
                <a:latin typeface="Times New Roman" pitchFamily="18" charset="0"/>
              </a:rPr>
              <a:t>Spring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50" name="Picture 6" descr="Rachel-Carson-Silent-Sp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41148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81000" y="5562600"/>
            <a:ext cx="7848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Endosulfan</a:t>
            </a:r>
            <a:endParaRPr 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4648200"/>
            <a:ext cx="8229600" cy="83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Environmental and health consequences of chemical intensive agriculture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1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1242</Words>
  <Application>Microsoft Office PowerPoint</Application>
  <PresentationFormat>On-screen Show (4:3)</PresentationFormat>
  <Paragraphs>169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SP</cp:lastModifiedBy>
  <cp:revision>25</cp:revision>
  <dcterms:created xsi:type="dcterms:W3CDTF">2014-09-14T02:27:37Z</dcterms:created>
  <dcterms:modified xsi:type="dcterms:W3CDTF">2017-10-22T10:53:08Z</dcterms:modified>
</cp:coreProperties>
</file>