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 id="294" r:id="rId12"/>
    <p:sldId id="268" r:id="rId13"/>
    <p:sldId id="269" r:id="rId14"/>
    <p:sldId id="270" r:id="rId15"/>
    <p:sldId id="271" r:id="rId16"/>
    <p:sldId id="267" r:id="rId17"/>
    <p:sldId id="272" r:id="rId18"/>
    <p:sldId id="273" r:id="rId19"/>
    <p:sldId id="274" r:id="rId20"/>
    <p:sldId id="275" r:id="rId21"/>
    <p:sldId id="276" r:id="rId22"/>
    <p:sldId id="277" r:id="rId23"/>
    <p:sldId id="278" r:id="rId24"/>
    <p:sldId id="279" r:id="rId25"/>
    <p:sldId id="280" r:id="rId26"/>
    <p:sldId id="299" r:id="rId27"/>
    <p:sldId id="300" r:id="rId28"/>
    <p:sldId id="301" r:id="rId29"/>
    <p:sldId id="295" r:id="rId30"/>
    <p:sldId id="296" r:id="rId31"/>
    <p:sldId id="297" r:id="rId32"/>
    <p:sldId id="298" r:id="rId33"/>
    <p:sldId id="281" r:id="rId34"/>
    <p:sldId id="284" r:id="rId35"/>
    <p:sldId id="285" r:id="rId36"/>
    <p:sldId id="302" r:id="rId37"/>
    <p:sldId id="286" r:id="rId38"/>
    <p:sldId id="287" r:id="rId39"/>
    <p:sldId id="303" r:id="rId40"/>
    <p:sldId id="288" r:id="rId41"/>
    <p:sldId id="289" r:id="rId42"/>
    <p:sldId id="290" r:id="rId43"/>
    <p:sldId id="291" r:id="rId44"/>
    <p:sldId id="292" r:id="rId45"/>
    <p:sldId id="293"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p:restoredTop sz="94556"/>
  </p:normalViewPr>
  <p:slideViewPr>
    <p:cSldViewPr snapToGrid="0" snapToObjects="1">
      <p:cViewPr>
        <p:scale>
          <a:sx n="100" d="100"/>
          <a:sy n="100" d="100"/>
        </p:scale>
        <p:origin x="6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5E7AD-2ADF-E440-8479-3CC06FC3DD97}"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328921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5E7AD-2ADF-E440-8479-3CC06FC3DD97}"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273682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5E7AD-2ADF-E440-8479-3CC06FC3DD97}"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423793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5E7AD-2ADF-E440-8479-3CC06FC3DD97}"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169260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5E7AD-2ADF-E440-8479-3CC06FC3DD97}"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41858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5E7AD-2ADF-E440-8479-3CC06FC3DD97}"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198689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5E7AD-2ADF-E440-8479-3CC06FC3DD97}" type="datetimeFigureOut">
              <a:rPr lang="en-US" smtClean="0"/>
              <a:t>1/11/18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276598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5E7AD-2ADF-E440-8479-3CC06FC3DD97}" type="datetimeFigureOut">
              <a:rPr lang="en-US" smtClean="0"/>
              <a:t>1/11/18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360239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5E7AD-2ADF-E440-8479-3CC06FC3DD97}" type="datetimeFigureOut">
              <a:rPr lang="en-US" smtClean="0"/>
              <a:t>1/11/18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147203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5E7AD-2ADF-E440-8479-3CC06FC3DD97}"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337225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5E7AD-2ADF-E440-8479-3CC06FC3DD97}"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712FE-8B29-B242-97F0-360EAB817077}" type="slidenum">
              <a:rPr lang="en-US" smtClean="0"/>
              <a:t>‹#›</a:t>
            </a:fld>
            <a:endParaRPr lang="en-US"/>
          </a:p>
        </p:txBody>
      </p:sp>
    </p:spTree>
    <p:extLst>
      <p:ext uri="{BB962C8B-B14F-4D97-AF65-F5344CB8AC3E}">
        <p14:creationId xmlns:p14="http://schemas.microsoft.com/office/powerpoint/2010/main" val="3919552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5E7AD-2ADF-E440-8479-3CC06FC3DD97}" type="datetimeFigureOut">
              <a:rPr lang="en-US" smtClean="0"/>
              <a:t>1/11/18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712FE-8B29-B242-97F0-360EAB817077}" type="slidenum">
              <a:rPr lang="en-US" smtClean="0"/>
              <a:t>‹#›</a:t>
            </a:fld>
            <a:endParaRPr lang="en-US"/>
          </a:p>
        </p:txBody>
      </p:sp>
    </p:spTree>
    <p:extLst>
      <p:ext uri="{BB962C8B-B14F-4D97-AF65-F5344CB8AC3E}">
        <p14:creationId xmlns:p14="http://schemas.microsoft.com/office/powerpoint/2010/main" val="320306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Programming though C++</a:t>
            </a:r>
            <a:endParaRPr lang="en-US" dirty="0"/>
          </a:p>
        </p:txBody>
      </p:sp>
      <p:sp>
        <p:nvSpPr>
          <p:cNvPr id="3" name="Subtitle 2"/>
          <p:cNvSpPr>
            <a:spLocks noGrp="1"/>
          </p:cNvSpPr>
          <p:nvPr>
            <p:ph type="subTitle" idx="1"/>
          </p:nvPr>
        </p:nvSpPr>
        <p:spPr/>
        <p:txBody>
          <a:bodyPr/>
          <a:lstStyle/>
          <a:p>
            <a:r>
              <a:rPr lang="en-US" dirty="0" smtClean="0"/>
              <a:t>Abhiram G. Ranade</a:t>
            </a:r>
          </a:p>
          <a:p>
            <a:r>
              <a:rPr lang="en-US" dirty="0" smtClean="0"/>
              <a:t>Ch. 16: Arrays and Recursion</a:t>
            </a:r>
            <a:endParaRPr lang="en-US" dirty="0"/>
          </a:p>
        </p:txBody>
      </p:sp>
    </p:spTree>
    <p:extLst>
      <p:ext uri="{BB962C8B-B14F-4D97-AF65-F5344CB8AC3E}">
        <p14:creationId xmlns:p14="http://schemas.microsoft.com/office/powerpoint/2010/main" val="40406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correctness 1</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solidFill>
                  <a:srgbClr val="008000"/>
                </a:solidFill>
              </a:rPr>
              <a:t>Claim:</a:t>
            </a:r>
            <a:r>
              <a:rPr lang="en-US" dirty="0" smtClean="0"/>
              <a:t> Suppose </a:t>
            </a:r>
            <a:r>
              <a:rPr lang="en-US" dirty="0" smtClean="0">
                <a:latin typeface="Andale Mono"/>
                <a:cs typeface="Andale Mono"/>
              </a:rPr>
              <a:t>x</a:t>
            </a:r>
            <a:r>
              <a:rPr lang="en-US" dirty="0" smtClean="0"/>
              <a:t> is present in </a:t>
            </a:r>
            <a:r>
              <a:rPr lang="en-US" dirty="0" smtClean="0">
                <a:latin typeface="Andale Mono"/>
                <a:cs typeface="Andale Mono"/>
              </a:rPr>
              <a:t>A[S,S+L-1]</a:t>
            </a:r>
            <a:r>
              <a:rPr lang="en-US" dirty="0" smtClean="0"/>
              <a:t>, where </a:t>
            </a:r>
            <a:r>
              <a:rPr lang="en-US" dirty="0" smtClean="0">
                <a:latin typeface="Andale Mono"/>
                <a:cs typeface="Andale Mono"/>
              </a:rPr>
              <a:t>0 &lt;= S, S+L-1 &lt;</a:t>
            </a:r>
            <a:r>
              <a:rPr lang="en-US" dirty="0" smtClean="0"/>
              <a:t> length of </a:t>
            </a:r>
            <a:r>
              <a:rPr lang="en-US" dirty="0" smtClean="0">
                <a:latin typeface="Andale Mono"/>
                <a:cs typeface="Andale Mono"/>
              </a:rPr>
              <a:t>A</a:t>
            </a:r>
            <a:r>
              <a:rPr lang="en-US" dirty="0" smtClean="0"/>
              <a:t>, an array sorted in non decreasing order. then </a:t>
            </a:r>
            <a:r>
              <a:rPr lang="en-US" dirty="0" err="1" smtClean="0">
                <a:latin typeface="Andale Mono"/>
                <a:cs typeface="Andale Mono"/>
              </a:rPr>
              <a:t>Bsearch</a:t>
            </a:r>
            <a:r>
              <a:rPr lang="en-US" dirty="0" smtClean="0">
                <a:latin typeface="Andale Mono"/>
                <a:cs typeface="Andale Mono"/>
              </a:rPr>
              <a:t>(</a:t>
            </a:r>
            <a:r>
              <a:rPr lang="en-US" dirty="0" err="1" smtClean="0">
                <a:latin typeface="Andale Mono"/>
                <a:cs typeface="Andale Mono"/>
              </a:rPr>
              <a:t>A,S,L,x</a:t>
            </a:r>
            <a:r>
              <a:rPr lang="en-US" dirty="0">
                <a:latin typeface="Andale Mono"/>
                <a:cs typeface="Andale Mono"/>
              </a:rPr>
              <a:t>)</a:t>
            </a:r>
            <a:r>
              <a:rPr lang="en-US" dirty="0"/>
              <a:t> returns </a:t>
            </a:r>
            <a:r>
              <a:rPr lang="en-US" dirty="0" smtClean="0">
                <a:latin typeface="Andale Mono"/>
                <a:cs typeface="Andale Mono"/>
              </a:rPr>
              <a:t>true</a:t>
            </a:r>
            <a:r>
              <a:rPr lang="en-US" dirty="0" smtClean="0"/>
              <a:t>.</a:t>
            </a:r>
          </a:p>
          <a:p>
            <a:pPr marL="0" indent="0">
              <a:buNone/>
            </a:pPr>
            <a:endParaRPr lang="en-US" b="1" dirty="0" smtClean="0">
              <a:solidFill>
                <a:srgbClr val="008000"/>
              </a:solidFill>
            </a:endParaRPr>
          </a:p>
          <a:p>
            <a:pPr marL="0" indent="0">
              <a:buNone/>
            </a:pPr>
            <a:r>
              <a:rPr lang="en-US" b="1" dirty="0" smtClean="0">
                <a:solidFill>
                  <a:srgbClr val="008000"/>
                </a:solidFill>
              </a:rPr>
              <a:t>Proof:</a:t>
            </a:r>
            <a:r>
              <a:rPr lang="en-US" dirty="0" smtClean="0"/>
              <a:t> Induction over </a:t>
            </a:r>
            <a:r>
              <a:rPr lang="en-US" dirty="0" smtClean="0">
                <a:latin typeface="Andale Mono"/>
                <a:cs typeface="Andale Mono"/>
              </a:rPr>
              <a:t>L</a:t>
            </a:r>
            <a:r>
              <a:rPr lang="en-US" dirty="0" smtClean="0"/>
              <a:t>.</a:t>
            </a:r>
          </a:p>
          <a:p>
            <a:pPr marL="0" indent="0">
              <a:buNone/>
            </a:pPr>
            <a:r>
              <a:rPr lang="en-US" dirty="0" smtClean="0"/>
              <a:t>Induction hypothesis: Assume claim true for all </a:t>
            </a:r>
            <a:r>
              <a:rPr lang="en-US" dirty="0" smtClean="0">
                <a:latin typeface="Andale Mono"/>
                <a:cs typeface="Andale Mono"/>
              </a:rPr>
              <a:t>L’ &lt; L</a:t>
            </a:r>
            <a:r>
              <a:rPr lang="en-US" dirty="0"/>
              <a:t> </a:t>
            </a:r>
            <a:r>
              <a:rPr lang="en-US" dirty="0" smtClean="0"/>
              <a:t> as third argument, and any S.</a:t>
            </a:r>
          </a:p>
          <a:p>
            <a:pPr marL="0" indent="0">
              <a:buNone/>
            </a:pPr>
            <a:r>
              <a:rPr lang="en-US" dirty="0"/>
              <a:t>Base case L = 1.  Obvious.</a:t>
            </a:r>
          </a:p>
          <a:p>
            <a:pPr marL="0" indent="0">
              <a:buNone/>
            </a:pPr>
            <a:r>
              <a:rPr lang="en-US" dirty="0" smtClean="0"/>
              <a:t>Otherwise Algorithm first computes </a:t>
            </a:r>
            <a:r>
              <a:rPr lang="en-US" dirty="0" smtClean="0">
                <a:latin typeface="Andale Mono"/>
                <a:cs typeface="Andale Mono"/>
              </a:rPr>
              <a:t>H = L/2</a:t>
            </a:r>
            <a:r>
              <a:rPr lang="en-US" dirty="0" smtClean="0"/>
              <a:t>.  Note that </a:t>
            </a:r>
            <a:r>
              <a:rPr lang="en-US" dirty="0" smtClean="0">
                <a:latin typeface="Andale Mono"/>
                <a:cs typeface="Andale Mono"/>
              </a:rPr>
              <a:t>0 &lt; H &lt; L</a:t>
            </a:r>
            <a:r>
              <a:rPr lang="en-US" dirty="0" smtClean="0"/>
              <a:t>.</a:t>
            </a:r>
          </a:p>
          <a:p>
            <a:pPr marL="0" indent="0">
              <a:buNone/>
            </a:pPr>
            <a:endParaRPr lang="en-US" dirty="0" smtClean="0"/>
          </a:p>
          <a:p>
            <a:pPr marL="0" indent="0">
              <a:buNone/>
            </a:pPr>
            <a:r>
              <a:rPr lang="en-US" dirty="0"/>
              <a:t>If </a:t>
            </a:r>
            <a:r>
              <a:rPr lang="en-US" dirty="0">
                <a:latin typeface="Andale Mono"/>
                <a:cs typeface="Andale Mono"/>
              </a:rPr>
              <a:t>x &lt; A[S+H], </a:t>
            </a:r>
            <a:r>
              <a:rPr lang="en-US" dirty="0" smtClean="0">
                <a:cs typeface="Andale Mono"/>
              </a:rPr>
              <a:t>the </a:t>
            </a:r>
            <a:r>
              <a:rPr lang="en-US" dirty="0">
                <a:cs typeface="Andale Mono"/>
              </a:rPr>
              <a:t>algorithm calls</a:t>
            </a:r>
            <a:r>
              <a:rPr lang="en-US" dirty="0">
                <a:latin typeface="Andale Mono"/>
                <a:cs typeface="Andale Mono"/>
              </a:rPr>
              <a:t> </a:t>
            </a:r>
            <a:r>
              <a:rPr lang="en-US" dirty="0" err="1">
                <a:latin typeface="Andale Mono"/>
                <a:cs typeface="Andale Mono"/>
              </a:rPr>
              <a:t>Bsearch</a:t>
            </a:r>
            <a:r>
              <a:rPr lang="en-US" dirty="0">
                <a:latin typeface="Andale Mono"/>
                <a:cs typeface="Andale Mono"/>
              </a:rPr>
              <a:t>(A, S, H, x), </a:t>
            </a:r>
            <a:endParaRPr lang="en-US" dirty="0" smtClean="0">
              <a:latin typeface="Andale Mono"/>
              <a:cs typeface="Andale Mono"/>
            </a:endParaRPr>
          </a:p>
          <a:p>
            <a:pPr marL="0" indent="0">
              <a:buNone/>
            </a:pPr>
            <a:r>
              <a:rPr lang="en-US" dirty="0" smtClean="0"/>
              <a:t>If </a:t>
            </a:r>
            <a:r>
              <a:rPr lang="en-US" dirty="0">
                <a:latin typeface="Andale Mono"/>
                <a:cs typeface="Andale Mono"/>
              </a:rPr>
              <a:t>x &lt; A[S+H], x </a:t>
            </a:r>
            <a:r>
              <a:rPr lang="en-US" dirty="0"/>
              <a:t>can only be in </a:t>
            </a:r>
            <a:r>
              <a:rPr lang="en-US" dirty="0">
                <a:latin typeface="Andale Mono"/>
                <a:cs typeface="Andale Mono"/>
              </a:rPr>
              <a:t>A[S,S+H-1</a:t>
            </a:r>
            <a:r>
              <a:rPr lang="en-US" dirty="0" smtClean="0">
                <a:latin typeface="Andale Mono"/>
                <a:cs typeface="Andale Mono"/>
              </a:rPr>
              <a:t>]</a:t>
            </a:r>
            <a:r>
              <a:rPr lang="en-US" dirty="0" smtClean="0">
                <a:cs typeface="Andale Mono"/>
              </a:rPr>
              <a:t>.  Further, the third argument, </a:t>
            </a:r>
            <a:r>
              <a:rPr lang="en-US" dirty="0" smtClean="0">
                <a:latin typeface="Andale Mono"/>
                <a:cs typeface="Andale Mono"/>
              </a:rPr>
              <a:t>H, </a:t>
            </a:r>
            <a:r>
              <a:rPr lang="en-US" dirty="0" smtClean="0">
                <a:cs typeface="Andale Mono"/>
              </a:rPr>
              <a:t>is smaller than </a:t>
            </a:r>
            <a:r>
              <a:rPr lang="en-US" dirty="0" smtClean="0">
                <a:latin typeface="Andale Mono"/>
                <a:cs typeface="Andale Mono"/>
              </a:rPr>
              <a:t>L. </a:t>
            </a:r>
            <a:r>
              <a:rPr lang="en-US" dirty="0">
                <a:cs typeface="Andale Mono"/>
              </a:rPr>
              <a:t>S</a:t>
            </a:r>
            <a:r>
              <a:rPr lang="en-US" dirty="0" smtClean="0">
                <a:cs typeface="Andale Mono"/>
              </a:rPr>
              <a:t>o by induction this call returns true.</a:t>
            </a:r>
          </a:p>
          <a:p>
            <a:pPr marL="0" indent="0">
              <a:buNone/>
            </a:pPr>
            <a:endParaRPr lang="en-US" dirty="0">
              <a:cs typeface="Andale Mono"/>
            </a:endParaRPr>
          </a:p>
          <a:p>
            <a:pPr marL="0" indent="0">
              <a:buNone/>
            </a:pPr>
            <a:r>
              <a:rPr lang="en-US" dirty="0" smtClean="0">
                <a:cs typeface="Andale Mono"/>
              </a:rPr>
              <a:t>If x = A[S+H],  the algorithm calls </a:t>
            </a:r>
            <a:r>
              <a:rPr lang="en-US" dirty="0" err="1" smtClean="0">
                <a:cs typeface="Andale Mono"/>
              </a:rPr>
              <a:t>Bsearch</a:t>
            </a:r>
            <a:r>
              <a:rPr lang="en-US" dirty="0" smtClean="0">
                <a:cs typeface="Andale Mono"/>
              </a:rPr>
              <a:t>(A, S+H, L-H, x).</a:t>
            </a:r>
          </a:p>
          <a:p>
            <a:pPr marL="0" indent="0">
              <a:buNone/>
            </a:pPr>
            <a:r>
              <a:rPr lang="en-US" dirty="0" smtClean="0">
                <a:cs typeface="Andale Mono"/>
              </a:rPr>
              <a:t>But if x = A[S+H], x is clearly present in A[S+H, S+L-H].  Further the third argument, L-H, is smaller than L.  So by induction the call returns true.</a:t>
            </a:r>
          </a:p>
          <a:p>
            <a:pPr marL="0" indent="0">
              <a:buNone/>
            </a:pPr>
            <a:endParaRPr lang="en-US" dirty="0">
              <a:cs typeface="Andale Mono"/>
            </a:endParaRPr>
          </a:p>
          <a:p>
            <a:pPr marL="0" indent="0">
              <a:buNone/>
            </a:pPr>
            <a:r>
              <a:rPr lang="en-US" dirty="0" smtClean="0">
                <a:cs typeface="Andale Mono"/>
              </a:rPr>
              <a:t>If x &gt; A[S+H] the algorithm calls </a:t>
            </a:r>
            <a:r>
              <a:rPr lang="en-US" dirty="0" err="1" smtClean="0">
                <a:cs typeface="Andale Mono"/>
              </a:rPr>
              <a:t>Bsearch</a:t>
            </a:r>
            <a:r>
              <a:rPr lang="en-US" dirty="0" smtClean="0">
                <a:cs typeface="Andale Mono"/>
              </a:rPr>
              <a:t>(A, S+H, L-H, x).</a:t>
            </a:r>
          </a:p>
          <a:p>
            <a:pPr marL="0" indent="0">
              <a:buNone/>
            </a:pPr>
            <a:r>
              <a:rPr lang="en-US" dirty="0" smtClean="0">
                <a:cs typeface="Andale Mono"/>
              </a:rPr>
              <a:t>If x &gt; A[S+H], </a:t>
            </a:r>
            <a:r>
              <a:rPr lang="en-US" dirty="0" smtClean="0">
                <a:latin typeface="Andale Mono"/>
                <a:cs typeface="Andale Mono"/>
              </a:rPr>
              <a:t>x </a:t>
            </a:r>
            <a:r>
              <a:rPr lang="en-US" dirty="0" smtClean="0">
                <a:cs typeface="Andale Mono"/>
              </a:rPr>
              <a:t>is not in </a:t>
            </a:r>
            <a:r>
              <a:rPr lang="en-US" dirty="0" smtClean="0">
                <a:latin typeface="Andale Mono"/>
                <a:cs typeface="Andale Mono"/>
              </a:rPr>
              <a:t>A[S,S+H-1], </a:t>
            </a:r>
            <a:r>
              <a:rPr lang="en-US" dirty="0" smtClean="0">
                <a:cs typeface="Andale Mono"/>
              </a:rPr>
              <a:t>so it must be in </a:t>
            </a:r>
            <a:r>
              <a:rPr lang="en-US" dirty="0" smtClean="0">
                <a:latin typeface="Andale Mono"/>
                <a:cs typeface="Andale Mono"/>
              </a:rPr>
              <a:t>A[S+</a:t>
            </a:r>
            <a:r>
              <a:rPr lang="en-US" dirty="0">
                <a:latin typeface="Andale Mono"/>
                <a:cs typeface="Andale Mono"/>
              </a:rPr>
              <a:t>H</a:t>
            </a:r>
            <a:r>
              <a:rPr lang="en-US" dirty="0" smtClean="0">
                <a:latin typeface="Andale Mono"/>
                <a:cs typeface="Andale Mono"/>
              </a:rPr>
              <a:t>, L-H].  </a:t>
            </a:r>
            <a:r>
              <a:rPr lang="en-US" dirty="0" smtClean="0">
                <a:cs typeface="Andale Mono"/>
              </a:rPr>
              <a:t>Further, the third argument L-H &lt; L.  So by the induction hypothesis this call also returns true.</a:t>
            </a:r>
          </a:p>
          <a:p>
            <a:pPr marL="0" indent="0">
              <a:buNone/>
            </a:pPr>
            <a:endParaRPr lang="en-US" dirty="0">
              <a:cs typeface="Andale Mono"/>
            </a:endParaRPr>
          </a:p>
          <a:p>
            <a:pPr marL="0" indent="0">
              <a:buNone/>
            </a:pPr>
            <a:r>
              <a:rPr lang="en-US" dirty="0" smtClean="0">
                <a:cs typeface="Andale Mono"/>
              </a:rPr>
              <a:t>Hence the algorithm will work correctly for all </a:t>
            </a:r>
            <a:r>
              <a:rPr lang="en-US" dirty="0" smtClean="0">
                <a:latin typeface="Andale Mono"/>
                <a:cs typeface="Andale Mono"/>
              </a:rPr>
              <a:t>L</a:t>
            </a:r>
            <a:r>
              <a:rPr lang="en-US" dirty="0" smtClean="0">
                <a:cs typeface="Andale Mono"/>
              </a:rPr>
              <a:t>.</a:t>
            </a:r>
            <a:endParaRPr lang="en-US" dirty="0">
              <a:cs typeface="Andale Mono"/>
            </a:endParaRPr>
          </a:p>
        </p:txBody>
      </p:sp>
    </p:spTree>
    <p:extLst>
      <p:ext uri="{BB962C8B-B14F-4D97-AF65-F5344CB8AC3E}">
        <p14:creationId xmlns:p14="http://schemas.microsoft.com/office/powerpoint/2010/main" val="23046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correctness 2</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00B050"/>
                </a:solidFill>
              </a:rPr>
              <a:t>Claim:</a:t>
            </a:r>
            <a:r>
              <a:rPr lang="en-US" dirty="0" smtClean="0"/>
              <a:t> If x is not present in the array, the algorithm will return false.</a:t>
            </a:r>
          </a:p>
          <a:p>
            <a:pPr marL="0" indent="0">
              <a:buNone/>
            </a:pPr>
            <a:endParaRPr lang="en-US" dirty="0" smtClean="0"/>
          </a:p>
          <a:p>
            <a:pPr marL="0" indent="0">
              <a:buNone/>
            </a:pPr>
            <a:r>
              <a:rPr lang="en-US" dirty="0" smtClean="0">
                <a:solidFill>
                  <a:srgbClr val="00B050"/>
                </a:solidFill>
              </a:rPr>
              <a:t>Proof:</a:t>
            </a:r>
            <a:r>
              <a:rPr lang="en-US" dirty="0" smtClean="0"/>
              <a:t> Algorithm returns true only after it finds the element, which will never happen if the element is absent.</a:t>
            </a:r>
          </a:p>
          <a:p>
            <a:pPr marL="0" indent="0">
              <a:buNone/>
            </a:pPr>
            <a:endParaRPr lang="en-US" dirty="0"/>
          </a:p>
          <a:p>
            <a:pPr marL="0" indent="0">
              <a:buNone/>
            </a:pPr>
            <a:r>
              <a:rPr lang="en-US" dirty="0" smtClean="0">
                <a:solidFill>
                  <a:srgbClr val="00B050"/>
                </a:solidFill>
              </a:rPr>
              <a:t>Final result: </a:t>
            </a:r>
            <a:r>
              <a:rPr lang="en-US" dirty="0" smtClean="0"/>
              <a:t>we have proved that the algorithm always terminates, and returns true </a:t>
            </a:r>
            <a:r>
              <a:rPr lang="en-US" dirty="0" err="1" smtClean="0"/>
              <a:t>iff</a:t>
            </a:r>
            <a:r>
              <a:rPr lang="en-US" dirty="0" smtClean="0"/>
              <a:t> the element is present in the array.</a:t>
            </a:r>
            <a:endParaRPr lang="en-US" dirty="0"/>
          </a:p>
        </p:txBody>
      </p:sp>
    </p:spTree>
    <p:extLst>
      <p:ext uri="{BB962C8B-B14F-4D97-AF65-F5344CB8AC3E}">
        <p14:creationId xmlns:p14="http://schemas.microsoft.com/office/powerpoint/2010/main" val="51942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are likely to search an array frequently, it is useful to first sort it. The time to sort the array will be be compensated by the time saved in subsequent searches.</a:t>
            </a:r>
          </a:p>
          <a:p>
            <a:r>
              <a:rPr lang="en-US" dirty="0" smtClean="0"/>
              <a:t>How do you sort an array in the first place?  </a:t>
            </a:r>
            <a:r>
              <a:rPr lang="en-US" dirty="0" smtClean="0">
                <a:solidFill>
                  <a:srgbClr val="FF0000"/>
                </a:solidFill>
              </a:rPr>
              <a:t>Next.</a:t>
            </a:r>
          </a:p>
          <a:p>
            <a:r>
              <a:rPr lang="en-US" dirty="0" smtClean="0"/>
              <a:t>Binary search can be written without recursion.  Exercise.</a:t>
            </a:r>
          </a:p>
          <a:p>
            <a:r>
              <a:rPr lang="en-US" dirty="0" smtClean="0"/>
              <a:t>Will the algorithm be correct if the condition is x &lt;= A[H] rather than x &lt; A[H]?  If not, where will the proof be wrong?</a:t>
            </a:r>
            <a:endParaRPr lang="en-US" dirty="0"/>
          </a:p>
        </p:txBody>
      </p:sp>
    </p:spTree>
    <p:extLst>
      <p:ext uri="{BB962C8B-B14F-4D97-AF65-F5344CB8AC3E}">
        <p14:creationId xmlns:p14="http://schemas.microsoft.com/office/powerpoint/2010/main" val="39121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a:bodyPr>
          <a:lstStyle/>
          <a:p>
            <a:r>
              <a:rPr lang="en-US" dirty="0" smtClean="0"/>
              <a:t>Chapter 14 discusses a simple algorithm for sorting called Selection sort.</a:t>
            </a:r>
          </a:p>
          <a:p>
            <a:r>
              <a:rPr lang="en-US" dirty="0" smtClean="0"/>
              <a:t>Selection can require n</a:t>
            </a:r>
            <a:r>
              <a:rPr lang="en-US" baseline="30000" dirty="0" smtClean="0"/>
              <a:t>2</a:t>
            </a:r>
            <a:r>
              <a:rPr lang="en-US" dirty="0" smtClean="0"/>
              <a:t> comparisons to sort n keys.</a:t>
            </a:r>
          </a:p>
          <a:p>
            <a:r>
              <a:rPr lang="en-US" dirty="0" smtClean="0"/>
              <a:t>Algorithms requiring fewer comparisons are known:  </a:t>
            </a:r>
            <a:r>
              <a:rPr lang="en-US" dirty="0" err="1" smtClean="0"/>
              <a:t>nlog</a:t>
            </a:r>
            <a:r>
              <a:rPr lang="en-US" dirty="0" smtClean="0"/>
              <a:t> n comparisons.</a:t>
            </a:r>
          </a:p>
          <a:p>
            <a:r>
              <a:rPr lang="en-US" dirty="0" smtClean="0"/>
              <a:t>One such algorithm is Merge sort.</a:t>
            </a:r>
            <a:endParaRPr lang="en-US" dirty="0"/>
          </a:p>
        </p:txBody>
      </p:sp>
    </p:spTree>
    <p:extLst>
      <p:ext uri="{BB962C8B-B14F-4D97-AF65-F5344CB8AC3E}">
        <p14:creationId xmlns:p14="http://schemas.microsoft.com/office/powerpoint/2010/main" val="251113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idea</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To sort a long sequence:</a:t>
            </a:r>
          </a:p>
          <a:p>
            <a:r>
              <a:rPr lang="en-US" dirty="0" smtClean="0"/>
              <a:t>Break up the sequence into two small sequences.</a:t>
            </a:r>
          </a:p>
          <a:p>
            <a:r>
              <a:rPr lang="en-US" dirty="0" smtClean="0"/>
              <a:t>Sort each small sequence. </a:t>
            </a:r>
            <a:r>
              <a:rPr lang="en-US" dirty="0" smtClean="0">
                <a:solidFill>
                  <a:srgbClr val="FF0000"/>
                </a:solidFill>
              </a:rPr>
              <a:t>(</a:t>
            </a:r>
            <a:r>
              <a:rPr lang="en-US" dirty="0" err="1" smtClean="0">
                <a:solidFill>
                  <a:srgbClr val="FF0000"/>
                </a:solidFill>
              </a:rPr>
              <a:t>Recurse</a:t>
            </a:r>
            <a:r>
              <a:rPr lang="en-US" dirty="0" smtClean="0">
                <a:solidFill>
                  <a:srgbClr val="FF0000"/>
                </a:solidFill>
              </a:rPr>
              <a:t>!)</a:t>
            </a:r>
          </a:p>
          <a:p>
            <a:r>
              <a:rPr lang="en-US" dirty="0" smtClean="0"/>
              <a:t>Somehow “merge” the sorted sequences into a single long sequence.</a:t>
            </a:r>
          </a:p>
          <a:p>
            <a:r>
              <a:rPr lang="en-US" dirty="0" smtClean="0"/>
              <a:t>Hope: “merging” sorted sequences is easier than sorting the large sequence.</a:t>
            </a:r>
          </a:p>
          <a:p>
            <a:r>
              <a:rPr lang="en-US" dirty="0" smtClean="0"/>
              <a:t>Our hope is correct, as we will see soon!</a:t>
            </a:r>
            <a:endParaRPr lang="en-US" dirty="0"/>
          </a:p>
        </p:txBody>
      </p:sp>
    </p:spTree>
    <p:extLst>
      <p:ext uri="{BB962C8B-B14F-4D97-AF65-F5344CB8AC3E}">
        <p14:creationId xmlns:p14="http://schemas.microsoft.com/office/powerpoint/2010/main" val="15851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Suppose we want to sort the sequence</a:t>
            </a:r>
          </a:p>
          <a:p>
            <a:pPr lvl="1"/>
            <a:r>
              <a:rPr lang="en-US" dirty="0" smtClean="0"/>
              <a:t>50, 29, 87, 23, 25, 7, 64</a:t>
            </a:r>
          </a:p>
          <a:p>
            <a:r>
              <a:rPr lang="en-US" dirty="0" smtClean="0"/>
              <a:t>Break it into two sequences.</a:t>
            </a:r>
          </a:p>
          <a:p>
            <a:pPr lvl="1"/>
            <a:r>
              <a:rPr lang="en-US" dirty="0" smtClean="0"/>
              <a:t>50, 29, 87, 23 and 25, 7, 64.</a:t>
            </a:r>
          </a:p>
          <a:p>
            <a:r>
              <a:rPr lang="en-US" dirty="0" smtClean="0"/>
              <a:t>Sort both</a:t>
            </a:r>
          </a:p>
          <a:p>
            <a:pPr lvl="1"/>
            <a:r>
              <a:rPr lang="en-US" dirty="0" smtClean="0"/>
              <a:t>We get 23, 29, 50, 87 and 7, 25, 64.</a:t>
            </a:r>
          </a:p>
          <a:p>
            <a:r>
              <a:rPr lang="en-US" dirty="0" smtClean="0"/>
              <a:t>Merge</a:t>
            </a:r>
          </a:p>
          <a:p>
            <a:pPr lvl="1"/>
            <a:r>
              <a:rPr lang="en-US" dirty="0" smtClean="0"/>
              <a:t>Goal is to get 7, 23, 25, 29, 50, 64, 87.</a:t>
            </a:r>
            <a:endParaRPr lang="en-US" dirty="0"/>
          </a:p>
        </p:txBody>
      </p:sp>
    </p:spTree>
    <p:extLst>
      <p:ext uri="{BB962C8B-B14F-4D97-AF65-F5344CB8AC3E}">
        <p14:creationId xmlns:p14="http://schemas.microsoft.com/office/powerpoint/2010/main" val="331934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Andale Mono"/>
                <a:cs typeface="Andale Mono"/>
              </a:rPr>
              <a:t>void </a:t>
            </a:r>
            <a:r>
              <a:rPr lang="en-US" dirty="0" err="1" smtClean="0">
                <a:latin typeface="Andale Mono"/>
                <a:cs typeface="Andale Mono"/>
              </a:rPr>
              <a:t>mergesort</a:t>
            </a:r>
            <a:r>
              <a:rPr lang="en-US" dirty="0" smtClean="0">
                <a:latin typeface="Andale Mono"/>
                <a:cs typeface="Andale Mono"/>
              </a:rPr>
              <a:t>(</a:t>
            </a:r>
            <a:r>
              <a:rPr lang="en-US" dirty="0" err="1" smtClean="0">
                <a:latin typeface="Andale Mono"/>
                <a:cs typeface="Andale Mono"/>
              </a:rPr>
              <a:t>int</a:t>
            </a:r>
            <a:r>
              <a:rPr lang="en-US" dirty="0" smtClean="0">
                <a:latin typeface="Andale Mono"/>
                <a:cs typeface="Andale Mono"/>
              </a:rPr>
              <a:t> S[], </a:t>
            </a:r>
            <a:r>
              <a:rPr lang="en-US" dirty="0" err="1" smtClean="0">
                <a:latin typeface="Andale Mono"/>
                <a:cs typeface="Andale Mono"/>
              </a:rPr>
              <a:t>int</a:t>
            </a:r>
            <a:r>
              <a:rPr lang="en-US" dirty="0" smtClean="0">
                <a:latin typeface="Andale Mono"/>
                <a:cs typeface="Andale Mono"/>
              </a:rPr>
              <a:t> n){</a:t>
            </a:r>
          </a:p>
          <a:p>
            <a:pPr marL="0" indent="0">
              <a:buNone/>
            </a:pPr>
            <a:r>
              <a:rPr lang="en-US" dirty="0" smtClean="0">
                <a:latin typeface="Andale Mono"/>
                <a:cs typeface="Andale Mono"/>
              </a:rPr>
              <a:t>// Sorts sequence S of length n.</a:t>
            </a:r>
          </a:p>
          <a:p>
            <a:pPr marL="0" indent="0">
              <a:buNone/>
            </a:pPr>
            <a:r>
              <a:rPr lang="en-US" dirty="0" smtClean="0">
                <a:latin typeface="Andale Mono"/>
                <a:cs typeface="Andale Mono"/>
              </a:rPr>
              <a:t> if(n==1) return;</a:t>
            </a:r>
          </a:p>
          <a:p>
            <a:pPr marL="0" indent="0">
              <a:buNone/>
            </a:pPr>
            <a:r>
              <a:rPr lang="en-US" dirty="0" smtClean="0">
                <a:latin typeface="Andale Mono"/>
                <a:cs typeface="Andale Mono"/>
              </a:rPr>
              <a:t> </a:t>
            </a:r>
            <a:r>
              <a:rPr lang="en-US" dirty="0" err="1" smtClean="0">
                <a:latin typeface="Andale Mono"/>
                <a:cs typeface="Andale Mono"/>
              </a:rPr>
              <a:t>int</a:t>
            </a:r>
            <a:r>
              <a:rPr lang="en-US" dirty="0" smtClean="0">
                <a:latin typeface="Andale Mono"/>
                <a:cs typeface="Andale Mono"/>
              </a:rPr>
              <a:t> U[n/2], V[n-n/2];</a:t>
            </a:r>
          </a:p>
          <a:p>
            <a:pPr marL="0" indent="0">
              <a:buNone/>
            </a:pP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a:t>
            </a:r>
            <a:r>
              <a:rPr lang="en-US" dirty="0" err="1" smtClean="0">
                <a:latin typeface="Andale Mono"/>
                <a:cs typeface="Andale Mono"/>
              </a:rPr>
              <a:t>i</a:t>
            </a:r>
            <a:r>
              <a:rPr lang="en-US" dirty="0" smtClean="0">
                <a:latin typeface="Andale Mono"/>
                <a:cs typeface="Andale Mono"/>
              </a:rPr>
              <a:t>=0; </a:t>
            </a:r>
            <a:r>
              <a:rPr lang="en-US" dirty="0" err="1" smtClean="0">
                <a:latin typeface="Andale Mono"/>
                <a:cs typeface="Andale Mono"/>
              </a:rPr>
              <a:t>i</a:t>
            </a:r>
            <a:r>
              <a:rPr lang="en-US" dirty="0" smtClean="0">
                <a:latin typeface="Andale Mono"/>
                <a:cs typeface="Andale Mono"/>
              </a:rPr>
              <a:t>&lt;n/2; </a:t>
            </a:r>
            <a:r>
              <a:rPr lang="en-US" dirty="0" err="1" smtClean="0">
                <a:latin typeface="Andale Mono"/>
                <a:cs typeface="Andale Mono"/>
              </a:rPr>
              <a:t>i</a:t>
            </a:r>
            <a:r>
              <a:rPr lang="en-US" dirty="0" smtClean="0">
                <a:latin typeface="Andale Mono"/>
                <a:cs typeface="Andale Mono"/>
              </a:rPr>
              <a:t>++) U[</a:t>
            </a:r>
            <a:r>
              <a:rPr lang="en-US" dirty="0" err="1" smtClean="0">
                <a:latin typeface="Andale Mono"/>
                <a:cs typeface="Andale Mono"/>
              </a:rPr>
              <a:t>i</a:t>
            </a:r>
            <a:r>
              <a:rPr lang="en-US" dirty="0" smtClean="0">
                <a:latin typeface="Andale Mono"/>
                <a:cs typeface="Andale Mono"/>
              </a:rPr>
              <a:t>]=S[</a:t>
            </a:r>
            <a:r>
              <a:rPr lang="en-US" dirty="0" err="1" smtClean="0">
                <a:latin typeface="Andale Mono"/>
                <a:cs typeface="Andale Mono"/>
              </a:rPr>
              <a:t>i</a:t>
            </a:r>
            <a:r>
              <a:rPr lang="en-US" dirty="0" smtClean="0">
                <a:latin typeface="Andale Mono"/>
                <a:cs typeface="Andale Mono"/>
              </a:rPr>
              <a:t>];</a:t>
            </a:r>
          </a:p>
          <a:p>
            <a:pPr marL="0" indent="0">
              <a:buNone/>
            </a:pP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a:t>
            </a:r>
            <a:r>
              <a:rPr lang="en-US" dirty="0" err="1" smtClean="0">
                <a:latin typeface="Andale Mono"/>
                <a:cs typeface="Andale Mono"/>
              </a:rPr>
              <a:t>i</a:t>
            </a:r>
            <a:r>
              <a:rPr lang="en-US" dirty="0" smtClean="0">
                <a:latin typeface="Andale Mono"/>
                <a:cs typeface="Andale Mono"/>
              </a:rPr>
              <a:t>=0; </a:t>
            </a:r>
            <a:r>
              <a:rPr lang="en-US" dirty="0" err="1" smtClean="0">
                <a:latin typeface="Andale Mono"/>
                <a:cs typeface="Andale Mono"/>
              </a:rPr>
              <a:t>i</a:t>
            </a:r>
            <a:r>
              <a:rPr lang="en-US" dirty="0" smtClean="0">
                <a:latin typeface="Andale Mono"/>
                <a:cs typeface="Andale Mono"/>
              </a:rPr>
              <a:t>&lt;n-n/2; </a:t>
            </a:r>
            <a:r>
              <a:rPr lang="en-US" dirty="0" err="1" smtClean="0">
                <a:latin typeface="Andale Mono"/>
                <a:cs typeface="Andale Mono"/>
              </a:rPr>
              <a:t>i</a:t>
            </a:r>
            <a:r>
              <a:rPr lang="en-US" dirty="0" smtClean="0">
                <a:latin typeface="Andale Mono"/>
                <a:cs typeface="Andale Mono"/>
              </a:rPr>
              <a:t>++) V[</a:t>
            </a:r>
            <a:r>
              <a:rPr lang="en-US" dirty="0" err="1" smtClean="0">
                <a:latin typeface="Andale Mono"/>
                <a:cs typeface="Andale Mono"/>
              </a:rPr>
              <a:t>i</a:t>
            </a:r>
            <a:r>
              <a:rPr lang="en-US" dirty="0" smtClean="0">
                <a:latin typeface="Andale Mono"/>
                <a:cs typeface="Andale Mono"/>
              </a:rPr>
              <a:t>]=S[</a:t>
            </a:r>
            <a:r>
              <a:rPr lang="en-US" dirty="0" err="1" smtClean="0">
                <a:latin typeface="Andale Mono"/>
                <a:cs typeface="Andale Mono"/>
              </a:rPr>
              <a:t>i</a:t>
            </a:r>
            <a:r>
              <a:rPr lang="en-US" dirty="0" err="1">
                <a:latin typeface="Andale Mono"/>
                <a:cs typeface="Andale Mono"/>
              </a:rPr>
              <a:t>+</a:t>
            </a:r>
            <a:r>
              <a:rPr lang="en-US" dirty="0" err="1" smtClean="0">
                <a:latin typeface="Andale Mono"/>
                <a:cs typeface="Andale Mono"/>
              </a:rPr>
              <a:t>n</a:t>
            </a:r>
            <a:r>
              <a:rPr lang="en-US" dirty="0" smtClean="0">
                <a:latin typeface="Andale Mono"/>
                <a:cs typeface="Andale Mono"/>
              </a:rPr>
              <a:t>/2];</a:t>
            </a:r>
          </a:p>
          <a:p>
            <a:pPr marL="0" indent="0">
              <a:buNone/>
            </a:pPr>
            <a:r>
              <a:rPr lang="en-US" dirty="0" smtClean="0">
                <a:latin typeface="Andale Mono"/>
                <a:cs typeface="Andale Mono"/>
              </a:rPr>
              <a:t> </a:t>
            </a:r>
            <a:r>
              <a:rPr lang="en-US" dirty="0" err="1" smtClean="0">
                <a:latin typeface="Andale Mono"/>
                <a:cs typeface="Andale Mono"/>
              </a:rPr>
              <a:t>mergesort</a:t>
            </a:r>
            <a:r>
              <a:rPr lang="en-US" dirty="0" smtClean="0">
                <a:latin typeface="Andale Mono"/>
                <a:cs typeface="Andale Mono"/>
              </a:rPr>
              <a:t>(</a:t>
            </a:r>
            <a:r>
              <a:rPr lang="en-US" dirty="0" err="1" smtClean="0">
                <a:latin typeface="Andale Mono"/>
                <a:cs typeface="Andale Mono"/>
              </a:rPr>
              <a:t>U,n</a:t>
            </a:r>
            <a:r>
              <a:rPr lang="en-US" dirty="0" smtClean="0">
                <a:latin typeface="Andale Mono"/>
                <a:cs typeface="Andale Mono"/>
              </a:rPr>
              <a:t>/2);</a:t>
            </a:r>
          </a:p>
          <a:p>
            <a:pPr marL="0" indent="0">
              <a:buNone/>
            </a:pPr>
            <a:r>
              <a:rPr lang="en-US" dirty="0" smtClean="0">
                <a:latin typeface="Andale Mono"/>
                <a:cs typeface="Andale Mono"/>
              </a:rPr>
              <a:t> </a:t>
            </a:r>
            <a:r>
              <a:rPr lang="en-US" dirty="0" err="1" smtClean="0">
                <a:latin typeface="Andale Mono"/>
                <a:cs typeface="Andale Mono"/>
              </a:rPr>
              <a:t>mergesort</a:t>
            </a:r>
            <a:r>
              <a:rPr lang="en-US" dirty="0" smtClean="0">
                <a:latin typeface="Andale Mono"/>
                <a:cs typeface="Andale Mono"/>
              </a:rPr>
              <a:t>(</a:t>
            </a:r>
            <a:r>
              <a:rPr lang="en-US" dirty="0" err="1" smtClean="0">
                <a:latin typeface="Andale Mono"/>
                <a:cs typeface="Andale Mono"/>
              </a:rPr>
              <a:t>V,n</a:t>
            </a:r>
            <a:r>
              <a:rPr lang="en-US" dirty="0" smtClean="0">
                <a:latin typeface="Andale Mono"/>
                <a:cs typeface="Andale Mono"/>
              </a:rPr>
              <a:t>-n/2);</a:t>
            </a:r>
          </a:p>
          <a:p>
            <a:pPr marL="0" indent="0">
              <a:buNone/>
            </a:pPr>
            <a:r>
              <a:rPr lang="en-US" dirty="0" smtClean="0">
                <a:latin typeface="Andale Mono"/>
                <a:cs typeface="Andale Mono"/>
              </a:rPr>
              <a:t>//”Merge” sorted U, V into S. </a:t>
            </a:r>
          </a:p>
          <a:p>
            <a:pPr marL="0" indent="0">
              <a:buNone/>
            </a:pPr>
            <a:r>
              <a:rPr lang="en-US" dirty="0">
                <a:latin typeface="Andale Mono"/>
                <a:cs typeface="Andale Mono"/>
              </a:rPr>
              <a:t> </a:t>
            </a:r>
            <a:r>
              <a:rPr lang="en-US" dirty="0" smtClean="0">
                <a:latin typeface="Andale Mono"/>
                <a:cs typeface="Andale Mono"/>
              </a:rPr>
              <a:t>merge(U, n/2, V, n-n/2, S, n);</a:t>
            </a:r>
          </a:p>
          <a:p>
            <a:pPr marL="0" indent="0">
              <a:buNone/>
            </a:pPr>
            <a:r>
              <a:rPr lang="en-US" dirty="0">
                <a:latin typeface="Andale Mono"/>
                <a:cs typeface="Andale Mono"/>
              </a:rPr>
              <a:t>}</a:t>
            </a:r>
          </a:p>
        </p:txBody>
      </p:sp>
    </p:spTree>
    <p:extLst>
      <p:ext uri="{BB962C8B-B14F-4D97-AF65-F5344CB8AC3E}">
        <p14:creationId xmlns:p14="http://schemas.microsoft.com/office/powerpoint/2010/main" val="344284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Merging two sorted sequences</a:t>
            </a:r>
            <a:endParaRPr lang="en-US" dirty="0"/>
          </a:p>
        </p:txBody>
      </p:sp>
      <p:sp>
        <p:nvSpPr>
          <p:cNvPr id="3" name="Content Placeholder 2"/>
          <p:cNvSpPr>
            <a:spLocks noGrp="1"/>
          </p:cNvSpPr>
          <p:nvPr>
            <p:ph idx="1"/>
          </p:nvPr>
        </p:nvSpPr>
        <p:spPr/>
        <p:txBody>
          <a:bodyPr/>
          <a:lstStyle/>
          <a:p>
            <a:r>
              <a:rPr lang="en-US" dirty="0" smtClean="0"/>
              <a:t>Think of a sorted sequence as a row of students, ordered shortest to tallest.</a:t>
            </a:r>
          </a:p>
          <a:p>
            <a:r>
              <a:rPr lang="en-US" dirty="0" smtClean="0"/>
              <a:t>We are given two such rows, U, V.</a:t>
            </a:r>
          </a:p>
          <a:p>
            <a:r>
              <a:rPr lang="en-US" dirty="0" smtClean="0"/>
              <a:t>We want to move students from both rows into a new row S, but it should still be in shortest to tallest order.</a:t>
            </a:r>
          </a:p>
        </p:txBody>
      </p:sp>
    </p:spTree>
    <p:extLst>
      <p:ext uri="{BB962C8B-B14F-4D97-AF65-F5344CB8AC3E}">
        <p14:creationId xmlns:p14="http://schemas.microsoft.com/office/powerpoint/2010/main" val="9426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U: 23, 29, 50, 87.</a:t>
            </a:r>
          </a:p>
          <a:p>
            <a:pPr marL="0" indent="0">
              <a:buNone/>
            </a:pPr>
            <a:r>
              <a:rPr lang="en-US" dirty="0"/>
              <a:t>V</a:t>
            </a:r>
            <a:r>
              <a:rPr lang="en-US" dirty="0" smtClean="0"/>
              <a:t>: 7, 25, 64.</a:t>
            </a:r>
          </a:p>
          <a:p>
            <a:pPr marL="0" indent="0">
              <a:buNone/>
            </a:pPr>
            <a:r>
              <a:rPr lang="en-US" dirty="0"/>
              <a:t>S</a:t>
            </a:r>
            <a:r>
              <a:rPr lang="en-US" dirty="0" smtClean="0"/>
              <a:t>: </a:t>
            </a:r>
          </a:p>
          <a:p>
            <a:r>
              <a:rPr lang="en-US" dirty="0" smtClean="0"/>
              <a:t>The smallest overall must move into S.  Smallest overall can be smaller of smallest in U and smallest in V.</a:t>
            </a:r>
          </a:p>
          <a:p>
            <a:r>
              <a:rPr lang="en-US" dirty="0" smtClean="0"/>
              <a:t>So after movement we get:</a:t>
            </a:r>
          </a:p>
          <a:p>
            <a:pPr marL="0" indent="0">
              <a:buNone/>
            </a:pPr>
            <a:r>
              <a:rPr lang="en-US" dirty="0" smtClean="0"/>
              <a:t>U: </a:t>
            </a:r>
            <a:r>
              <a:rPr lang="en-US" dirty="0"/>
              <a:t>23, 29, 50, 87.</a:t>
            </a:r>
          </a:p>
          <a:p>
            <a:pPr marL="0" indent="0">
              <a:buNone/>
            </a:pPr>
            <a:r>
              <a:rPr lang="en-US" dirty="0" smtClean="0"/>
              <a:t>V: -, 25</a:t>
            </a:r>
            <a:r>
              <a:rPr lang="en-US" dirty="0"/>
              <a:t>, 64.</a:t>
            </a:r>
          </a:p>
          <a:p>
            <a:pPr marL="0" indent="0">
              <a:buNone/>
            </a:pPr>
            <a:r>
              <a:rPr lang="en-US" dirty="0"/>
              <a:t>S</a:t>
            </a:r>
            <a:r>
              <a:rPr lang="en-US" dirty="0" smtClean="0"/>
              <a:t>: </a:t>
            </a:r>
            <a:r>
              <a:rPr lang="en-US" dirty="0"/>
              <a:t>7.</a:t>
            </a:r>
          </a:p>
          <a:p>
            <a:endParaRPr lang="en-US" dirty="0" smtClean="0"/>
          </a:p>
        </p:txBody>
      </p:sp>
    </p:spTree>
    <p:extLst>
      <p:ext uri="{BB962C8B-B14F-4D97-AF65-F5344CB8AC3E}">
        <p14:creationId xmlns:p14="http://schemas.microsoft.com/office/powerpoint/2010/main" val="79522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do next?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U: </a:t>
            </a:r>
            <a:r>
              <a:rPr lang="en-US" dirty="0"/>
              <a:t>23, 29, 50, 87.</a:t>
            </a:r>
          </a:p>
          <a:p>
            <a:pPr marL="0" indent="0">
              <a:buNone/>
            </a:pPr>
            <a:r>
              <a:rPr lang="en-US" dirty="0" smtClean="0"/>
              <a:t>V: -, 25</a:t>
            </a:r>
            <a:r>
              <a:rPr lang="en-US" dirty="0"/>
              <a:t>, 64.</a:t>
            </a:r>
          </a:p>
          <a:p>
            <a:pPr marL="0" indent="0">
              <a:buNone/>
            </a:pPr>
            <a:r>
              <a:rPr lang="en-US" dirty="0"/>
              <a:t>S</a:t>
            </a:r>
            <a:r>
              <a:rPr lang="en-US" dirty="0" smtClean="0"/>
              <a:t>: </a:t>
            </a:r>
            <a:r>
              <a:rPr lang="en-US" dirty="0"/>
              <a:t>7</a:t>
            </a:r>
            <a:r>
              <a:rPr lang="en-US" dirty="0" smtClean="0"/>
              <a:t>.</a:t>
            </a:r>
          </a:p>
          <a:p>
            <a:r>
              <a:rPr lang="en-US" dirty="0" smtClean="0"/>
              <a:t>Now we need to move the second smallest into S.</a:t>
            </a:r>
          </a:p>
          <a:p>
            <a:r>
              <a:rPr lang="en-US" dirty="0" smtClean="0"/>
              <a:t>Second smallest:</a:t>
            </a:r>
          </a:p>
          <a:p>
            <a:pPr lvl="1"/>
            <a:r>
              <a:rPr lang="en-US" dirty="0" smtClean="0"/>
              <a:t>smallest in U,V after smallest has moved out.</a:t>
            </a:r>
          </a:p>
          <a:p>
            <a:pPr lvl="1"/>
            <a:r>
              <a:rPr lang="en-US" dirty="0" smtClean="0"/>
              <a:t>smaller of the students currently at the head of U, V.</a:t>
            </a:r>
          </a:p>
          <a:p>
            <a:r>
              <a:rPr lang="en-US" dirty="0" smtClean="0"/>
              <a:t>So we get:</a:t>
            </a:r>
          </a:p>
          <a:p>
            <a:pPr marL="0" indent="0">
              <a:buNone/>
            </a:pPr>
            <a:r>
              <a:rPr lang="en-US" dirty="0"/>
              <a:t>U</a:t>
            </a:r>
            <a:r>
              <a:rPr lang="en-US" dirty="0" smtClean="0"/>
              <a:t>: -, 29, 50, 87.</a:t>
            </a:r>
          </a:p>
          <a:p>
            <a:pPr marL="0" indent="0">
              <a:buNone/>
            </a:pPr>
            <a:r>
              <a:rPr lang="en-US" dirty="0"/>
              <a:t>V</a:t>
            </a:r>
            <a:r>
              <a:rPr lang="en-US" dirty="0" smtClean="0"/>
              <a:t>: -, 25, 64.</a:t>
            </a:r>
          </a:p>
          <a:p>
            <a:pPr marL="0" indent="0">
              <a:buNone/>
            </a:pPr>
            <a:r>
              <a:rPr lang="en-US" dirty="0"/>
              <a:t>S</a:t>
            </a:r>
            <a:r>
              <a:rPr lang="en-US" dirty="0" smtClean="0"/>
              <a:t>: 7, 23.</a:t>
            </a:r>
            <a:endParaRPr lang="en-US" dirty="0"/>
          </a:p>
        </p:txBody>
      </p:sp>
    </p:spTree>
    <p:extLst>
      <p:ext uri="{BB962C8B-B14F-4D97-AF65-F5344CB8AC3E}">
        <p14:creationId xmlns:p14="http://schemas.microsoft.com/office/powerpoint/2010/main" val="40200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Recursion</a:t>
            </a:r>
            <a:endParaRPr lang="en-US" dirty="0"/>
          </a:p>
        </p:txBody>
      </p:sp>
      <p:sp>
        <p:nvSpPr>
          <p:cNvPr id="3" name="Content Placeholder 2"/>
          <p:cNvSpPr>
            <a:spLocks noGrp="1"/>
          </p:cNvSpPr>
          <p:nvPr>
            <p:ph idx="1"/>
          </p:nvPr>
        </p:nvSpPr>
        <p:spPr/>
        <p:txBody>
          <a:bodyPr/>
          <a:lstStyle/>
          <a:p>
            <a:r>
              <a:rPr lang="en-US" dirty="0" smtClean="0"/>
              <a:t>Recursion is very useful for designing algorithms on sequences</a:t>
            </a:r>
          </a:p>
          <a:p>
            <a:pPr lvl="1"/>
            <a:r>
              <a:rPr lang="en-US" dirty="0" smtClean="0"/>
              <a:t>Sequences will be stored in arrays</a:t>
            </a:r>
          </a:p>
          <a:p>
            <a:r>
              <a:rPr lang="en-US" dirty="0" smtClean="0"/>
              <a:t>Topics</a:t>
            </a:r>
          </a:p>
          <a:p>
            <a:pPr lvl="1"/>
            <a:r>
              <a:rPr lang="en-US" dirty="0" smtClean="0"/>
              <a:t>Binary Search</a:t>
            </a:r>
          </a:p>
          <a:p>
            <a:pPr lvl="1"/>
            <a:r>
              <a:rPr lang="en-US" dirty="0" smtClean="0"/>
              <a:t>Merge Sort</a:t>
            </a:r>
            <a:endParaRPr lang="en-US" dirty="0"/>
          </a:p>
        </p:txBody>
      </p:sp>
    </p:spTree>
    <p:extLst>
      <p:ext uri="{BB962C8B-B14F-4D97-AF65-F5344CB8AC3E}">
        <p14:creationId xmlns:p14="http://schemas.microsoft.com/office/powerpoint/2010/main" val="4823881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strategy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While both U, V contain a student:</a:t>
            </a:r>
          </a:p>
          <a:p>
            <a:pPr lvl="1"/>
            <a:r>
              <a:rPr lang="en-US" dirty="0" smtClean="0"/>
              <a:t>Move smallest from those at the head of U,V to the end of S.</a:t>
            </a:r>
          </a:p>
          <a:p>
            <a:r>
              <a:rPr lang="en-US" dirty="0" smtClean="0"/>
              <a:t>If only U contains students: move all to end of S.</a:t>
            </a:r>
          </a:p>
          <a:p>
            <a:r>
              <a:rPr lang="en-US" dirty="0" smtClean="0"/>
              <a:t>If only V contains students: move all to end of S.</a:t>
            </a:r>
          </a:p>
          <a:p>
            <a:r>
              <a:rPr lang="en-US" dirty="0" err="1" smtClean="0"/>
              <a:t>uf</a:t>
            </a:r>
            <a:r>
              <a:rPr lang="en-US" dirty="0" smtClean="0"/>
              <a:t>: index denoting which element of U  is currently at the front.</a:t>
            </a:r>
          </a:p>
          <a:p>
            <a:pPr lvl="1"/>
            <a:r>
              <a:rPr lang="en-US" dirty="0" smtClean="0"/>
              <a:t>U[0..uf-1] have moved out.</a:t>
            </a:r>
          </a:p>
          <a:p>
            <a:r>
              <a:rPr lang="en-US" dirty="0" err="1" smtClean="0"/>
              <a:t>vf</a:t>
            </a:r>
            <a:r>
              <a:rPr lang="en-US" dirty="0" smtClean="0"/>
              <a:t>: similarly for V.</a:t>
            </a:r>
          </a:p>
          <a:p>
            <a:r>
              <a:rPr lang="en-US" dirty="0" err="1" smtClean="0"/>
              <a:t>sb</a:t>
            </a:r>
            <a:r>
              <a:rPr lang="en-US" dirty="0" smtClean="0"/>
              <a:t>: index denoting where next element should move into S next  (</a:t>
            </a:r>
            <a:r>
              <a:rPr lang="en-US" dirty="0" err="1" smtClean="0"/>
              <a:t>sb</a:t>
            </a:r>
            <a:r>
              <a:rPr lang="en-US" dirty="0" smtClean="0"/>
              <a:t>: back of S)</a:t>
            </a:r>
          </a:p>
          <a:p>
            <a:pPr lvl="1"/>
            <a:r>
              <a:rPr lang="en-US" dirty="0" smtClean="0"/>
              <a:t>S[0..sb-1] contain elements that have moved in earlier.  </a:t>
            </a:r>
            <a:endParaRPr lang="en-US" dirty="0"/>
          </a:p>
        </p:txBody>
      </p:sp>
    </p:spTree>
    <p:extLst>
      <p:ext uri="{BB962C8B-B14F-4D97-AF65-F5344CB8AC3E}">
        <p14:creationId xmlns:p14="http://schemas.microsoft.com/office/powerpoint/2010/main" val="24552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sequences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latin typeface="Andale Mono"/>
                <a:cs typeface="Andale Mono"/>
              </a:rPr>
              <a:t>merge(</a:t>
            </a:r>
            <a:r>
              <a:rPr lang="en-US" dirty="0" err="1" smtClean="0">
                <a:latin typeface="Andale Mono"/>
                <a:cs typeface="Andale Mono"/>
              </a:rPr>
              <a:t>int</a:t>
            </a:r>
            <a:r>
              <a:rPr lang="en-US" dirty="0" smtClean="0">
                <a:latin typeface="Andale Mono"/>
                <a:cs typeface="Andale Mono"/>
              </a:rPr>
              <a:t> U[], </a:t>
            </a:r>
            <a:r>
              <a:rPr lang="en-US" dirty="0" err="1" smtClean="0">
                <a:latin typeface="Andale Mono"/>
                <a:cs typeface="Andale Mono"/>
              </a:rPr>
              <a:t>int</a:t>
            </a:r>
            <a:r>
              <a:rPr lang="en-US" dirty="0" smtClean="0">
                <a:latin typeface="Andale Mono"/>
                <a:cs typeface="Andale Mono"/>
              </a:rPr>
              <a:t> p, </a:t>
            </a:r>
            <a:r>
              <a:rPr lang="en-US" dirty="0" err="1" smtClean="0">
                <a:latin typeface="Andale Mono"/>
                <a:cs typeface="Andale Mono"/>
              </a:rPr>
              <a:t>int</a:t>
            </a:r>
            <a:r>
              <a:rPr lang="en-US" dirty="0" smtClean="0">
                <a:latin typeface="Andale Mono"/>
                <a:cs typeface="Andale Mono"/>
              </a:rPr>
              <a:t> V[], </a:t>
            </a:r>
            <a:r>
              <a:rPr lang="en-US" dirty="0" err="1" smtClean="0">
                <a:latin typeface="Andale Mono"/>
                <a:cs typeface="Andale Mono"/>
              </a:rPr>
              <a:t>int</a:t>
            </a:r>
            <a:r>
              <a:rPr lang="en-US" dirty="0" smtClean="0">
                <a:latin typeface="Andale Mono"/>
                <a:cs typeface="Andale Mono"/>
              </a:rPr>
              <a:t> q, </a:t>
            </a:r>
            <a:r>
              <a:rPr lang="en-US" dirty="0" err="1" smtClean="0">
                <a:latin typeface="Andale Mono"/>
                <a:cs typeface="Andale Mono"/>
              </a:rPr>
              <a:t>int</a:t>
            </a:r>
            <a:r>
              <a:rPr lang="en-US" dirty="0" smtClean="0">
                <a:latin typeface="Andale Mono"/>
                <a:cs typeface="Andale Mono"/>
              </a:rPr>
              <a:t> S[], </a:t>
            </a:r>
            <a:r>
              <a:rPr lang="en-US" dirty="0" err="1" smtClean="0">
                <a:latin typeface="Andale Mono"/>
                <a:cs typeface="Andale Mono"/>
              </a:rPr>
              <a:t>int</a:t>
            </a:r>
            <a:r>
              <a:rPr lang="en-US" dirty="0" smtClean="0">
                <a:latin typeface="Andale Mono"/>
                <a:cs typeface="Andale Mono"/>
              </a:rPr>
              <a:t> n){</a:t>
            </a:r>
          </a:p>
          <a:p>
            <a:pPr marL="0" indent="0">
              <a:buNone/>
            </a:pPr>
            <a:r>
              <a:rPr lang="en-US" dirty="0" smtClean="0">
                <a:latin typeface="Andale Mono"/>
                <a:cs typeface="Andale Mono"/>
              </a:rPr>
              <a:t>// S should receive all elements of U,V, in sorted order.</a:t>
            </a:r>
          </a:p>
          <a:p>
            <a:pPr marL="0" indent="0">
              <a:buNone/>
            </a:pPr>
            <a:r>
              <a:rPr lang="en-US" dirty="0">
                <a:latin typeface="Andale Mono"/>
                <a:cs typeface="Andale Mono"/>
              </a:rPr>
              <a:t> </a:t>
            </a:r>
            <a:r>
              <a:rPr lang="en-US" dirty="0" smtClean="0">
                <a:latin typeface="Andale Mono"/>
                <a:cs typeface="Andale Mono"/>
              </a:rPr>
              <a:t>for(</a:t>
            </a:r>
            <a:r>
              <a:rPr lang="en-US" dirty="0" err="1" smtClean="0">
                <a:latin typeface="Andale Mono"/>
                <a:cs typeface="Andale Mono"/>
              </a:rPr>
              <a:t>int</a:t>
            </a:r>
            <a:r>
              <a:rPr lang="en-US" dirty="0" smtClean="0">
                <a:latin typeface="Andale Mono"/>
                <a:cs typeface="Andale Mono"/>
              </a:rPr>
              <a:t> </a:t>
            </a:r>
            <a:r>
              <a:rPr lang="en-US" dirty="0" err="1" smtClean="0">
                <a:latin typeface="Andale Mono"/>
                <a:cs typeface="Andale Mono"/>
              </a:rPr>
              <a:t>uf</a:t>
            </a:r>
            <a:r>
              <a:rPr lang="en-US" dirty="0" smtClean="0">
                <a:latin typeface="Andale Mono"/>
                <a:cs typeface="Andale Mono"/>
              </a:rPr>
              <a:t>=0, </a:t>
            </a:r>
            <a:r>
              <a:rPr lang="en-US" dirty="0" err="1" smtClean="0">
                <a:latin typeface="Andale Mono"/>
                <a:cs typeface="Andale Mono"/>
              </a:rPr>
              <a:t>vf</a:t>
            </a:r>
            <a:r>
              <a:rPr lang="en-US" dirty="0" smtClean="0">
                <a:latin typeface="Andale Mono"/>
                <a:cs typeface="Andale Mono"/>
              </a:rPr>
              <a:t>=0, </a:t>
            </a:r>
            <a:r>
              <a:rPr lang="en-US" dirty="0" err="1" smtClean="0">
                <a:latin typeface="Andale Mono"/>
                <a:cs typeface="Andale Mono"/>
              </a:rPr>
              <a:t>sb</a:t>
            </a:r>
            <a:r>
              <a:rPr lang="en-US" dirty="0" smtClean="0">
                <a:latin typeface="Andale Mono"/>
                <a:cs typeface="Andale Mono"/>
              </a:rPr>
              <a:t>=0; </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sb</a:t>
            </a:r>
            <a:r>
              <a:rPr lang="en-US" dirty="0" smtClean="0">
                <a:latin typeface="Andale Mono"/>
                <a:cs typeface="Andale Mono"/>
              </a:rPr>
              <a:t> &lt; p + q; // while all elements </a:t>
            </a:r>
            <a:r>
              <a:rPr lang="en-US" dirty="0" err="1" smtClean="0">
                <a:latin typeface="Andale Mono"/>
                <a:cs typeface="Andale Mono"/>
              </a:rPr>
              <a:t>havent</a:t>
            </a:r>
            <a:r>
              <a:rPr lang="en-US" dirty="0" smtClean="0">
                <a:latin typeface="Andale Mono"/>
                <a:cs typeface="Andale Mono"/>
              </a:rPr>
              <a:t> moved</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sb</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if(</a:t>
            </a:r>
            <a:r>
              <a:rPr lang="en-US" dirty="0" err="1" smtClean="0">
                <a:latin typeface="Andale Mono"/>
                <a:cs typeface="Andale Mono"/>
              </a:rPr>
              <a:t>uf</a:t>
            </a:r>
            <a:r>
              <a:rPr lang="en-US" dirty="0" smtClean="0">
                <a:latin typeface="Andale Mono"/>
                <a:cs typeface="Andale Mono"/>
              </a:rPr>
              <a:t>&lt;p &amp;&amp; </a:t>
            </a:r>
            <a:r>
              <a:rPr lang="en-US" dirty="0" err="1" smtClean="0">
                <a:latin typeface="Andale Mono"/>
                <a:cs typeface="Andale Mono"/>
              </a:rPr>
              <a:t>vf</a:t>
            </a:r>
            <a:r>
              <a:rPr lang="en-US" dirty="0" smtClean="0">
                <a:latin typeface="Andale Mono"/>
                <a:cs typeface="Andale Mono"/>
              </a:rPr>
              <a:t>&lt;q){  // both U,V are non empty</a:t>
            </a:r>
          </a:p>
          <a:p>
            <a:pPr marL="0" indent="0">
              <a:buNone/>
            </a:pPr>
            <a:r>
              <a:rPr lang="en-US" dirty="0">
                <a:latin typeface="Andale Mono"/>
                <a:cs typeface="Andale Mono"/>
              </a:rPr>
              <a:t> </a:t>
            </a:r>
            <a:r>
              <a:rPr lang="en-US" dirty="0" smtClean="0">
                <a:latin typeface="Andale Mono"/>
                <a:cs typeface="Andale Mono"/>
              </a:rPr>
              <a:t>    if(U[</a:t>
            </a:r>
            <a:r>
              <a:rPr lang="en-US" dirty="0" err="1" smtClean="0">
                <a:latin typeface="Andale Mono"/>
                <a:cs typeface="Andale Mono"/>
              </a:rPr>
              <a:t>uf</a:t>
            </a:r>
            <a:r>
              <a:rPr lang="en-US" dirty="0" smtClean="0">
                <a:latin typeface="Andale Mono"/>
                <a:cs typeface="Andale Mono"/>
              </a:rPr>
              <a:t>] &lt; V[</a:t>
            </a:r>
            <a:r>
              <a:rPr lang="en-US" dirty="0" err="1" smtClean="0">
                <a:latin typeface="Andale Mono"/>
                <a:cs typeface="Andale Mono"/>
              </a:rPr>
              <a:t>vf</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S[</a:t>
            </a:r>
            <a:r>
              <a:rPr lang="en-US" dirty="0" err="1" smtClean="0">
                <a:latin typeface="Andale Mono"/>
                <a:cs typeface="Andale Mono"/>
              </a:rPr>
              <a:t>sb</a:t>
            </a:r>
            <a:r>
              <a:rPr lang="en-US" dirty="0" smtClean="0">
                <a:latin typeface="Andale Mono"/>
                <a:cs typeface="Andale Mono"/>
              </a:rPr>
              <a:t>] = U[</a:t>
            </a:r>
            <a:r>
              <a:rPr lang="en-US" dirty="0" err="1" smtClean="0">
                <a:latin typeface="Andale Mono"/>
                <a:cs typeface="Andale Mono"/>
              </a:rPr>
              <a:t>uf</a:t>
            </a:r>
            <a:r>
              <a:rPr lang="en-US" dirty="0" smtClean="0">
                <a:latin typeface="Andale Mono"/>
                <a:cs typeface="Andale Mono"/>
              </a:rPr>
              <a:t>]; </a:t>
            </a:r>
            <a:r>
              <a:rPr lang="en-US" dirty="0" err="1" smtClean="0">
                <a:latin typeface="Andale Mono"/>
                <a:cs typeface="Andale Mono"/>
              </a:rPr>
              <a:t>uf</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smtClean="0">
                <a:latin typeface="Andale Mono"/>
                <a:cs typeface="Andale Mono"/>
              </a:rPr>
              <a:t>     else{</a:t>
            </a:r>
          </a:p>
          <a:p>
            <a:pPr marL="0" indent="0">
              <a:buNone/>
            </a:pPr>
            <a:r>
              <a:rPr lang="en-US" dirty="0" smtClean="0">
                <a:latin typeface="Andale Mono"/>
                <a:cs typeface="Andale Mono"/>
              </a:rPr>
              <a:t>       S[</a:t>
            </a:r>
            <a:r>
              <a:rPr lang="en-US" dirty="0" err="1" smtClean="0">
                <a:latin typeface="Andale Mono"/>
                <a:cs typeface="Andale Mono"/>
              </a:rPr>
              <a:t>sb</a:t>
            </a:r>
            <a:r>
              <a:rPr lang="en-US" dirty="0" smtClean="0">
                <a:latin typeface="Andale Mono"/>
                <a:cs typeface="Andale Mono"/>
              </a:rPr>
              <a:t>] = V[</a:t>
            </a:r>
            <a:r>
              <a:rPr lang="en-US" dirty="0" err="1" smtClean="0">
                <a:latin typeface="Andale Mono"/>
                <a:cs typeface="Andale Mono"/>
              </a:rPr>
              <a:t>vf</a:t>
            </a:r>
            <a:r>
              <a:rPr lang="en-US" dirty="0" smtClean="0">
                <a:latin typeface="Andale Mono"/>
                <a:cs typeface="Andale Mono"/>
              </a:rPr>
              <a:t>]; </a:t>
            </a:r>
            <a:r>
              <a:rPr lang="en-US" dirty="0" err="1" smtClean="0">
                <a:latin typeface="Andale Mono"/>
                <a:cs typeface="Andale Mono"/>
              </a:rPr>
              <a:t>vf</a:t>
            </a:r>
            <a:r>
              <a:rPr lang="en-US" dirty="0" smtClean="0">
                <a:latin typeface="Andale Mono"/>
                <a:cs typeface="Andale Mono"/>
              </a:rPr>
              <a:t>++;</a:t>
            </a:r>
          </a:p>
          <a:p>
            <a:pPr marL="0" indent="0">
              <a:buNone/>
            </a:pPr>
            <a:r>
              <a:rPr lang="en-US" dirty="0" smtClean="0">
                <a:latin typeface="Andale Mono"/>
                <a:cs typeface="Andale Mono"/>
              </a:rPr>
              <a:t>     }</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a:latin typeface="Andale Mono"/>
                <a:cs typeface="Andale Mono"/>
              </a:rPr>
              <a:t> </a:t>
            </a:r>
            <a:r>
              <a:rPr lang="en-US" dirty="0" smtClean="0">
                <a:latin typeface="Andale Mono"/>
                <a:cs typeface="Andale Mono"/>
              </a:rPr>
              <a:t>  else if(</a:t>
            </a:r>
            <a:r>
              <a:rPr lang="en-US" dirty="0" err="1" smtClean="0">
                <a:latin typeface="Andale Mono"/>
                <a:cs typeface="Andale Mono"/>
              </a:rPr>
              <a:t>uf</a:t>
            </a:r>
            <a:r>
              <a:rPr lang="en-US" dirty="0" smtClean="0">
                <a:latin typeface="Andale Mono"/>
                <a:cs typeface="Andale Mono"/>
              </a:rPr>
              <a:t> &lt; p){ // only U is non empty</a:t>
            </a:r>
          </a:p>
          <a:p>
            <a:pPr marL="0" indent="0">
              <a:buNone/>
            </a:pPr>
            <a:r>
              <a:rPr lang="en-US" dirty="0">
                <a:latin typeface="Andale Mono"/>
                <a:cs typeface="Andale Mono"/>
              </a:rPr>
              <a:t> </a:t>
            </a:r>
            <a:r>
              <a:rPr lang="en-US" dirty="0" smtClean="0">
                <a:latin typeface="Andale Mono"/>
                <a:cs typeface="Andale Mono"/>
              </a:rPr>
              <a:t>     S[</a:t>
            </a:r>
            <a:r>
              <a:rPr lang="en-US" dirty="0" err="1" smtClean="0">
                <a:latin typeface="Andale Mono"/>
                <a:cs typeface="Andale Mono"/>
              </a:rPr>
              <a:t>sb</a:t>
            </a:r>
            <a:r>
              <a:rPr lang="en-US" dirty="0" smtClean="0">
                <a:latin typeface="Andale Mono"/>
                <a:cs typeface="Andale Mono"/>
              </a:rPr>
              <a:t>] = U[</a:t>
            </a:r>
            <a:r>
              <a:rPr lang="en-US" dirty="0" err="1" smtClean="0">
                <a:latin typeface="Andale Mono"/>
                <a:cs typeface="Andale Mono"/>
              </a:rPr>
              <a:t>uf</a:t>
            </a:r>
            <a:r>
              <a:rPr lang="en-US" dirty="0" smtClean="0">
                <a:latin typeface="Andale Mono"/>
                <a:cs typeface="Andale Mono"/>
              </a:rPr>
              <a:t>]; </a:t>
            </a:r>
            <a:r>
              <a:rPr lang="en-US" dirty="0" err="1" smtClean="0">
                <a:latin typeface="Andale Mono"/>
                <a:cs typeface="Andale Mono"/>
              </a:rPr>
              <a:t>uf</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a:latin typeface="Andale Mono"/>
                <a:cs typeface="Andale Mono"/>
              </a:rPr>
              <a:t> </a:t>
            </a:r>
            <a:r>
              <a:rPr lang="en-US" dirty="0" smtClean="0">
                <a:latin typeface="Andale Mono"/>
                <a:cs typeface="Andale Mono"/>
              </a:rPr>
              <a:t>  else{            // only V is non empty</a:t>
            </a:r>
          </a:p>
          <a:p>
            <a:pPr marL="0" indent="0">
              <a:buNone/>
            </a:pPr>
            <a:r>
              <a:rPr lang="en-US" dirty="0">
                <a:latin typeface="Andale Mono"/>
                <a:cs typeface="Andale Mono"/>
              </a:rPr>
              <a:t> </a:t>
            </a:r>
            <a:r>
              <a:rPr lang="en-US" dirty="0" smtClean="0">
                <a:latin typeface="Andale Mono"/>
                <a:cs typeface="Andale Mono"/>
              </a:rPr>
              <a:t>     S[</a:t>
            </a:r>
            <a:r>
              <a:rPr lang="en-US" dirty="0" err="1" smtClean="0">
                <a:latin typeface="Andale Mono"/>
                <a:cs typeface="Andale Mono"/>
              </a:rPr>
              <a:t>sb</a:t>
            </a:r>
            <a:r>
              <a:rPr lang="en-US" dirty="0" smtClean="0">
                <a:latin typeface="Andale Mono"/>
                <a:cs typeface="Andale Mono"/>
              </a:rPr>
              <a:t>] = V[</a:t>
            </a:r>
            <a:r>
              <a:rPr lang="en-US" dirty="0" err="1" smtClean="0">
                <a:latin typeface="Andale Mono"/>
                <a:cs typeface="Andale Mono"/>
              </a:rPr>
              <a:t>vf</a:t>
            </a:r>
            <a:r>
              <a:rPr lang="en-US" dirty="0" smtClean="0">
                <a:latin typeface="Andale Mono"/>
                <a:cs typeface="Andale Mono"/>
              </a:rPr>
              <a:t>]; </a:t>
            </a:r>
            <a:r>
              <a:rPr lang="en-US" dirty="0" err="1" smtClean="0">
                <a:latin typeface="Andale Mono"/>
                <a:cs typeface="Andale Mono"/>
              </a:rPr>
              <a:t>vf</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a:latin typeface="Andale Mono"/>
                <a:cs typeface="Andale Mono"/>
              </a:rPr>
              <a:t> </a:t>
            </a:r>
            <a:r>
              <a:rPr lang="en-US" dirty="0" smtClean="0">
                <a:latin typeface="Andale Mono"/>
                <a:cs typeface="Andale Mono"/>
              </a:rPr>
              <a:t>}</a:t>
            </a:r>
          </a:p>
          <a:p>
            <a:pPr marL="0" indent="0">
              <a:buNone/>
            </a:pPr>
            <a:r>
              <a:rPr lang="en-US" dirty="0" smtClean="0">
                <a:latin typeface="Andale Mono"/>
                <a:cs typeface="Andale Mono"/>
              </a:rPr>
              <a:t>}    </a:t>
            </a:r>
          </a:p>
          <a:p>
            <a:pPr marL="0" indent="0">
              <a:buNone/>
            </a:pPr>
            <a:r>
              <a:rPr lang="en-US" dirty="0" smtClean="0">
                <a:latin typeface="Andale Mono"/>
                <a:cs typeface="Andale Mono"/>
              </a:rPr>
              <a:t>//After </a:t>
            </a:r>
            <a:r>
              <a:rPr lang="en-US" dirty="0" err="1" smtClean="0">
                <a:latin typeface="Andale Mono"/>
                <a:cs typeface="Andale Mono"/>
              </a:rPr>
              <a:t>i</a:t>
            </a:r>
            <a:r>
              <a:rPr lang="en-US" dirty="0" smtClean="0">
                <a:latin typeface="Andale Mono"/>
                <a:cs typeface="Andale Mono"/>
              </a:rPr>
              <a:t> iterations, the smallest </a:t>
            </a:r>
            <a:r>
              <a:rPr lang="en-US" dirty="0" err="1" smtClean="0">
                <a:latin typeface="Andale Mono"/>
                <a:cs typeface="Andale Mono"/>
              </a:rPr>
              <a:t>i</a:t>
            </a:r>
            <a:r>
              <a:rPr lang="en-US" dirty="0" smtClean="0">
                <a:latin typeface="Andale Mono"/>
                <a:cs typeface="Andale Mono"/>
              </a:rPr>
              <a:t> elements move into S from U,V</a:t>
            </a:r>
            <a:endParaRPr lang="en-US" dirty="0">
              <a:latin typeface="Andale Mono"/>
              <a:cs typeface="Andale Mono"/>
            </a:endParaRPr>
          </a:p>
        </p:txBody>
      </p:sp>
    </p:spTree>
    <p:extLst>
      <p:ext uri="{BB962C8B-B14F-4D97-AF65-F5344CB8AC3E}">
        <p14:creationId xmlns:p14="http://schemas.microsoft.com/office/powerpoint/2010/main" val="17279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 merging</a:t>
            </a:r>
            <a:endParaRPr lang="en-US" dirty="0"/>
          </a:p>
        </p:txBody>
      </p:sp>
      <p:sp>
        <p:nvSpPr>
          <p:cNvPr id="3" name="Content Placeholder 2"/>
          <p:cNvSpPr>
            <a:spLocks noGrp="1"/>
          </p:cNvSpPr>
          <p:nvPr>
            <p:ph idx="1"/>
          </p:nvPr>
        </p:nvSpPr>
        <p:spPr/>
        <p:txBody>
          <a:bodyPr/>
          <a:lstStyle/>
          <a:p>
            <a:pPr marL="0" indent="0">
              <a:buNone/>
            </a:pPr>
            <a:r>
              <a:rPr lang="en-US" dirty="0" smtClean="0"/>
              <a:t>Time required to merge two sequences of length p, q:</a:t>
            </a:r>
          </a:p>
          <a:p>
            <a:r>
              <a:rPr lang="en-US" dirty="0" smtClean="0"/>
              <a:t>Loop runs for </a:t>
            </a:r>
            <a:r>
              <a:rPr lang="en-US" dirty="0" err="1" smtClean="0"/>
              <a:t>p+q</a:t>
            </a:r>
            <a:r>
              <a:rPr lang="en-US" dirty="0" smtClean="0"/>
              <a:t> iterations.</a:t>
            </a:r>
          </a:p>
          <a:p>
            <a:r>
              <a:rPr lang="en-US" dirty="0" smtClean="0"/>
              <a:t>In each iteration a fixed number of operations are performed.</a:t>
            </a:r>
          </a:p>
          <a:p>
            <a:r>
              <a:rPr lang="en-US" dirty="0" smtClean="0"/>
              <a:t>So time is proportional to </a:t>
            </a:r>
            <a:r>
              <a:rPr lang="en-US" dirty="0" err="1" smtClean="0"/>
              <a:t>p+q</a:t>
            </a:r>
            <a:r>
              <a:rPr lang="en-US" dirty="0" smtClean="0"/>
              <a:t>.</a:t>
            </a:r>
          </a:p>
          <a:p>
            <a:r>
              <a:rPr lang="en-US" dirty="0" smtClean="0"/>
              <a:t>Time proportional to n, if n=</a:t>
            </a:r>
            <a:r>
              <a:rPr lang="en-US" dirty="0" err="1" smtClean="0"/>
              <a:t>p+q</a:t>
            </a:r>
            <a:r>
              <a:rPr lang="en-US" dirty="0" smtClean="0"/>
              <a:t>.</a:t>
            </a:r>
            <a:endParaRPr lang="en-US" dirty="0"/>
          </a:p>
        </p:txBody>
      </p:sp>
    </p:spTree>
    <p:extLst>
      <p:ext uri="{BB962C8B-B14F-4D97-AF65-F5344CB8AC3E}">
        <p14:creationId xmlns:p14="http://schemas.microsoft.com/office/powerpoint/2010/main" val="3816710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 sorting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 T</a:t>
            </a:r>
            <a:r>
              <a:rPr lang="en-US" baseline="-25000" dirty="0" smtClean="0"/>
              <a:t>i</a:t>
            </a:r>
            <a:r>
              <a:rPr lang="en-US" dirty="0" smtClean="0"/>
              <a:t> denote a variable whose value = maximum time required for </a:t>
            </a:r>
            <a:r>
              <a:rPr lang="en-US" dirty="0" err="1" smtClean="0"/>
              <a:t>mergesort</a:t>
            </a:r>
            <a:r>
              <a:rPr lang="en-US" dirty="0" smtClean="0"/>
              <a:t> to sort any sequence of length </a:t>
            </a:r>
            <a:r>
              <a:rPr lang="en-US" dirty="0" err="1" smtClean="0"/>
              <a:t>i</a:t>
            </a:r>
            <a:r>
              <a:rPr lang="en-US" dirty="0" smtClean="0"/>
              <a:t>.</a:t>
            </a:r>
          </a:p>
          <a:p>
            <a:r>
              <a:rPr lang="en-US" dirty="0" smtClean="0"/>
              <a:t>T</a:t>
            </a:r>
            <a:r>
              <a:rPr lang="en-US" baseline="-25000" dirty="0" smtClean="0"/>
              <a:t>1</a:t>
            </a:r>
            <a:r>
              <a:rPr lang="en-US" dirty="0" smtClean="0"/>
              <a:t> ≤ c, where c is some constant.</a:t>
            </a:r>
          </a:p>
          <a:p>
            <a:r>
              <a:rPr lang="en-US" dirty="0" err="1" smtClean="0"/>
              <a:t>T</a:t>
            </a:r>
            <a:r>
              <a:rPr lang="en-US" baseline="-25000" dirty="0" err="1" smtClean="0"/>
              <a:t>n</a:t>
            </a:r>
            <a:r>
              <a:rPr lang="en-US" dirty="0" smtClean="0"/>
              <a:t> ≤ </a:t>
            </a:r>
            <a:r>
              <a:rPr lang="en-US" dirty="0" err="1"/>
              <a:t>d</a:t>
            </a:r>
            <a:r>
              <a:rPr lang="en-US" dirty="0" err="1" smtClean="0"/>
              <a:t>n</a:t>
            </a:r>
            <a:r>
              <a:rPr lang="en-US" dirty="0" smtClean="0"/>
              <a:t> + 2T</a:t>
            </a:r>
            <a:r>
              <a:rPr lang="en-US" baseline="-25000" dirty="0" smtClean="0"/>
              <a:t>n/2</a:t>
            </a:r>
            <a:r>
              <a:rPr lang="en-US" dirty="0"/>
              <a:t> </a:t>
            </a:r>
            <a:r>
              <a:rPr lang="en-US" dirty="0" smtClean="0"/>
              <a:t>+ en          </a:t>
            </a:r>
          </a:p>
          <a:p>
            <a:pPr marL="0" indent="0">
              <a:buNone/>
            </a:pPr>
            <a:r>
              <a:rPr lang="en-US" dirty="0" smtClean="0"/>
              <a:t>Assume n is a power of 2.</a:t>
            </a:r>
          </a:p>
          <a:p>
            <a:pPr lvl="1"/>
            <a:r>
              <a:rPr lang="en-US" dirty="0" err="1"/>
              <a:t>d</a:t>
            </a:r>
            <a:r>
              <a:rPr lang="en-US" dirty="0" err="1" smtClean="0"/>
              <a:t>n</a:t>
            </a:r>
            <a:r>
              <a:rPr lang="en-US" dirty="0" smtClean="0"/>
              <a:t> : time required to create U,V from S.</a:t>
            </a:r>
          </a:p>
          <a:p>
            <a:pPr lvl="1"/>
            <a:r>
              <a:rPr lang="en-US" dirty="0" err="1" smtClean="0"/>
              <a:t>T</a:t>
            </a:r>
            <a:r>
              <a:rPr lang="en-US" baseline="-25000" dirty="0" err="1" smtClean="0"/>
              <a:t>n</a:t>
            </a:r>
            <a:r>
              <a:rPr lang="en-US" baseline="-25000" dirty="0" smtClean="0"/>
              <a:t>/2</a:t>
            </a:r>
            <a:r>
              <a:rPr lang="en-US" dirty="0" smtClean="0"/>
              <a:t> : time to sort sequences of length n/2.</a:t>
            </a:r>
          </a:p>
          <a:p>
            <a:pPr lvl="1"/>
            <a:r>
              <a:rPr lang="en-US" dirty="0" smtClean="0"/>
              <a:t>en : upper bound on time to merge sequence of net length n.</a:t>
            </a:r>
          </a:p>
          <a:p>
            <a:r>
              <a:rPr lang="en-US" dirty="0" err="1" smtClean="0"/>
              <a:t>T</a:t>
            </a:r>
            <a:r>
              <a:rPr lang="en-US" baseline="-25000" dirty="0" err="1" smtClean="0"/>
              <a:t>n</a:t>
            </a:r>
            <a:r>
              <a:rPr lang="en-US" dirty="0" smtClean="0"/>
              <a:t> ≤ </a:t>
            </a:r>
            <a:r>
              <a:rPr lang="en-US" dirty="0" err="1" smtClean="0"/>
              <a:t>fn</a:t>
            </a:r>
            <a:r>
              <a:rPr lang="en-US" dirty="0" smtClean="0"/>
              <a:t> + 2T</a:t>
            </a:r>
            <a:r>
              <a:rPr lang="en-US" baseline="-25000" dirty="0" smtClean="0"/>
              <a:t>n/2</a:t>
            </a:r>
            <a:r>
              <a:rPr lang="en-US" dirty="0" smtClean="0"/>
              <a:t>  for f=</a:t>
            </a:r>
            <a:r>
              <a:rPr lang="en-US" dirty="0" err="1" smtClean="0"/>
              <a:t>d+e</a:t>
            </a:r>
            <a:endParaRPr lang="en-US" dirty="0"/>
          </a:p>
          <a:p>
            <a:r>
              <a:rPr lang="en-US" dirty="0" smtClean="0"/>
              <a:t>Inequality applies to </a:t>
            </a:r>
            <a:r>
              <a:rPr lang="en-US" dirty="0" err="1" smtClean="0"/>
              <a:t>T</a:t>
            </a:r>
            <a:r>
              <a:rPr lang="en-US" baseline="-25000" dirty="0" err="1" smtClean="0"/>
              <a:t>n</a:t>
            </a:r>
            <a:r>
              <a:rPr lang="en-US" baseline="-25000" dirty="0" smtClean="0"/>
              <a:t>/2</a:t>
            </a:r>
            <a:r>
              <a:rPr lang="en-US" dirty="0" smtClean="0"/>
              <a:t> also</a:t>
            </a:r>
          </a:p>
          <a:p>
            <a:r>
              <a:rPr lang="en-US" dirty="0" err="1" smtClean="0"/>
              <a:t>T</a:t>
            </a:r>
            <a:r>
              <a:rPr lang="en-US" baseline="-25000" dirty="0" err="1" smtClean="0"/>
              <a:t>n</a:t>
            </a:r>
            <a:r>
              <a:rPr lang="en-US" baseline="-25000" dirty="0" smtClean="0"/>
              <a:t>/2</a:t>
            </a:r>
            <a:r>
              <a:rPr lang="en-US" dirty="0" smtClean="0"/>
              <a:t> ≤ </a:t>
            </a:r>
            <a:r>
              <a:rPr lang="en-US" dirty="0" err="1" smtClean="0"/>
              <a:t>fn</a:t>
            </a:r>
            <a:r>
              <a:rPr lang="en-US" dirty="0" smtClean="0"/>
              <a:t>/2 + 2T</a:t>
            </a:r>
            <a:r>
              <a:rPr lang="en-US" baseline="-25000" dirty="0" smtClean="0"/>
              <a:t>n/4</a:t>
            </a:r>
            <a:endParaRPr lang="en-US" dirty="0" smtClean="0"/>
          </a:p>
          <a:p>
            <a:r>
              <a:rPr lang="en-US" dirty="0" err="1" smtClean="0"/>
              <a:t>T</a:t>
            </a:r>
            <a:r>
              <a:rPr lang="en-US" baseline="-25000" dirty="0" err="1" smtClean="0"/>
              <a:t>n</a:t>
            </a:r>
            <a:r>
              <a:rPr lang="en-US" dirty="0" smtClean="0"/>
              <a:t> ≤ </a:t>
            </a:r>
            <a:r>
              <a:rPr lang="en-US" dirty="0" err="1" smtClean="0"/>
              <a:t>fn</a:t>
            </a:r>
            <a:r>
              <a:rPr lang="en-US" dirty="0" smtClean="0"/>
              <a:t> + 2(</a:t>
            </a:r>
            <a:r>
              <a:rPr lang="en-US" dirty="0" err="1" smtClean="0"/>
              <a:t>fn</a:t>
            </a:r>
            <a:r>
              <a:rPr lang="en-US" dirty="0" smtClean="0"/>
              <a:t>/2 + 2T</a:t>
            </a:r>
            <a:r>
              <a:rPr lang="en-US" baseline="-25000" dirty="0" smtClean="0"/>
              <a:t>n/4</a:t>
            </a:r>
            <a:r>
              <a:rPr lang="en-US" dirty="0" smtClean="0"/>
              <a:t>) = 2fn + 4T</a:t>
            </a:r>
            <a:r>
              <a:rPr lang="en-US" baseline="-25000" dirty="0" smtClean="0"/>
              <a:t>n/4</a:t>
            </a:r>
          </a:p>
          <a:p>
            <a:r>
              <a:rPr lang="en-US" dirty="0" smtClean="0"/>
              <a:t>Continuing we get </a:t>
            </a:r>
            <a:r>
              <a:rPr lang="en-US" dirty="0" err="1" smtClean="0"/>
              <a:t>T</a:t>
            </a:r>
            <a:r>
              <a:rPr lang="en-US" baseline="-25000" dirty="0" err="1" smtClean="0"/>
              <a:t>n</a:t>
            </a:r>
            <a:r>
              <a:rPr lang="en-US" dirty="0" smtClean="0"/>
              <a:t> ≤ </a:t>
            </a:r>
            <a:r>
              <a:rPr lang="en-US" dirty="0" err="1" smtClean="0"/>
              <a:t>kfn</a:t>
            </a:r>
            <a:r>
              <a:rPr lang="en-US" dirty="0" smtClean="0"/>
              <a:t> + 2</a:t>
            </a:r>
            <a:r>
              <a:rPr lang="en-US" baseline="30000" dirty="0" smtClean="0"/>
              <a:t>k</a:t>
            </a:r>
            <a:r>
              <a:rPr lang="en-US" dirty="0" smtClean="0"/>
              <a:t>T</a:t>
            </a:r>
            <a:r>
              <a:rPr lang="en-US" baseline="-25000" dirty="0" smtClean="0"/>
              <a:t>n/2</a:t>
            </a:r>
            <a:r>
              <a:rPr lang="en-US" baseline="30000" dirty="0" smtClean="0"/>
              <a:t>k</a:t>
            </a:r>
            <a:endParaRPr lang="en-US" dirty="0" smtClean="0"/>
          </a:p>
          <a:p>
            <a:r>
              <a:rPr lang="en-US" dirty="0" smtClean="0"/>
              <a:t>If n=2</a:t>
            </a:r>
            <a:r>
              <a:rPr lang="en-US" baseline="30000" dirty="0" smtClean="0"/>
              <a:t>k</a:t>
            </a:r>
            <a:r>
              <a:rPr lang="en-US" dirty="0" smtClean="0"/>
              <a:t> or k = log n: </a:t>
            </a:r>
            <a:r>
              <a:rPr lang="en-US" dirty="0" err="1" smtClean="0"/>
              <a:t>T</a:t>
            </a:r>
            <a:r>
              <a:rPr lang="en-US" baseline="-25000" dirty="0" err="1" smtClean="0"/>
              <a:t>n</a:t>
            </a:r>
            <a:r>
              <a:rPr lang="en-US" baseline="-25000" dirty="0" smtClean="0"/>
              <a:t> </a:t>
            </a:r>
            <a:r>
              <a:rPr lang="en-US" dirty="0" smtClean="0"/>
              <a:t>≤ </a:t>
            </a:r>
            <a:r>
              <a:rPr lang="en-US" dirty="0" err="1" smtClean="0"/>
              <a:t>fn</a:t>
            </a:r>
            <a:r>
              <a:rPr lang="en-US" dirty="0" smtClean="0"/>
              <a:t> log n + nT</a:t>
            </a:r>
            <a:r>
              <a:rPr lang="en-US" baseline="-25000" dirty="0" smtClean="0"/>
              <a:t>1</a:t>
            </a:r>
            <a:r>
              <a:rPr lang="en-US" dirty="0" smtClean="0"/>
              <a:t> = </a:t>
            </a:r>
            <a:r>
              <a:rPr lang="en-US" dirty="0" err="1" smtClean="0"/>
              <a:t>fnlog</a:t>
            </a:r>
            <a:r>
              <a:rPr lang="en-US" dirty="0" smtClean="0"/>
              <a:t> n + </a:t>
            </a:r>
            <a:r>
              <a:rPr lang="en-US" dirty="0" err="1" smtClean="0"/>
              <a:t>nc</a:t>
            </a:r>
            <a:endParaRPr lang="en-US" dirty="0" smtClean="0"/>
          </a:p>
          <a:p>
            <a:r>
              <a:rPr lang="en-US" dirty="0" smtClean="0"/>
              <a:t>Thus </a:t>
            </a:r>
            <a:r>
              <a:rPr lang="en-US" dirty="0" err="1" smtClean="0"/>
              <a:t>T</a:t>
            </a:r>
            <a:r>
              <a:rPr lang="en-US" baseline="-25000" dirty="0" err="1" smtClean="0"/>
              <a:t>n</a:t>
            </a:r>
            <a:r>
              <a:rPr lang="en-US" dirty="0" smtClean="0"/>
              <a:t>≤ </a:t>
            </a:r>
            <a:r>
              <a:rPr lang="en-US" dirty="0" err="1" smtClean="0"/>
              <a:t>gnlog</a:t>
            </a:r>
            <a:r>
              <a:rPr lang="en-US" dirty="0" smtClean="0"/>
              <a:t> n for some constant g. </a:t>
            </a:r>
          </a:p>
        </p:txBody>
      </p:sp>
    </p:spTree>
    <p:extLst>
      <p:ext uri="{BB962C8B-B14F-4D97-AF65-F5344CB8AC3E}">
        <p14:creationId xmlns:p14="http://schemas.microsoft.com/office/powerpoint/2010/main" val="9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normAutofit/>
          </a:bodyPr>
          <a:lstStyle/>
          <a:p>
            <a:r>
              <a:rPr lang="en-US" dirty="0" err="1" smtClean="0"/>
              <a:t>Mergesort</a:t>
            </a:r>
            <a:r>
              <a:rPr lang="en-US" dirty="0" smtClean="0"/>
              <a:t> is much faster than selection sort in practice.</a:t>
            </a:r>
          </a:p>
        </p:txBody>
      </p:sp>
    </p:spTree>
    <p:extLst>
      <p:ext uri="{BB962C8B-B14F-4D97-AF65-F5344CB8AC3E}">
        <p14:creationId xmlns:p14="http://schemas.microsoft.com/office/powerpoint/2010/main" val="1874820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eight queens puzzle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“Place eight queens on a chess board so that no queen captures another”.</a:t>
            </a:r>
          </a:p>
          <a:p>
            <a:r>
              <a:rPr lang="en-US" dirty="0" smtClean="0"/>
              <a:t>One queen can capture anything that is in a square exactly to the East, West, North, South, NE, NW, SE, SW.</a:t>
            </a:r>
          </a:p>
          <a:p>
            <a:r>
              <a:rPr lang="en-US" dirty="0" smtClean="0"/>
              <a:t>Queens should be in distinct rows, distinct columns, and distinct “diagonals”</a:t>
            </a:r>
          </a:p>
          <a:p>
            <a:r>
              <a:rPr lang="en-US" dirty="0" smtClean="0">
                <a:solidFill>
                  <a:srgbClr val="FF0000"/>
                </a:solidFill>
              </a:rPr>
              <a:t>Good example of “constraint satisfaction problem”.</a:t>
            </a:r>
          </a:p>
          <a:p>
            <a:r>
              <a:rPr lang="en-US" dirty="0" smtClean="0">
                <a:solidFill>
                  <a:srgbClr val="FF0000"/>
                </a:solidFill>
              </a:rPr>
              <a:t>Solution uses recursion.</a:t>
            </a:r>
          </a:p>
        </p:txBody>
      </p:sp>
    </p:spTree>
    <p:extLst>
      <p:ext uri="{BB962C8B-B14F-4D97-AF65-F5344CB8AC3E}">
        <p14:creationId xmlns:p14="http://schemas.microsoft.com/office/powerpoint/2010/main" val="24651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represent the problem mathematically?</a:t>
            </a:r>
            <a:endParaRPr lang="en-US" dirty="0"/>
          </a:p>
        </p:txBody>
      </p:sp>
      <p:sp>
        <p:nvSpPr>
          <p:cNvPr id="3" name="Content Placeholder 2"/>
          <p:cNvSpPr>
            <a:spLocks noGrp="1"/>
          </p:cNvSpPr>
          <p:nvPr>
            <p:ph idx="1"/>
          </p:nvPr>
        </p:nvSpPr>
        <p:spPr/>
        <p:txBody>
          <a:bodyPr/>
          <a:lstStyle/>
          <a:p>
            <a:r>
              <a:rPr lang="en-US" dirty="0" smtClean="0"/>
              <a:t>Frame a question of the form: “Find numbers </a:t>
            </a:r>
            <a:r>
              <a:rPr lang="en-US" dirty="0" err="1" smtClean="0"/>
              <a:t>x,y,z</a:t>
            </a:r>
            <a:r>
              <a:rPr lang="en-US" dirty="0" smtClean="0"/>
              <a:t>... such that they satisfy constraints ...”</a:t>
            </a:r>
          </a:p>
          <a:p>
            <a:r>
              <a:rPr lang="en-US" dirty="0" smtClean="0"/>
              <a:t>Constraints: equalities, inequalities</a:t>
            </a:r>
          </a:p>
          <a:p>
            <a:r>
              <a:rPr lang="en-US" dirty="0" smtClean="0"/>
              <a:t>It should be possible to interpret the numbers in terms of queen positions on the board</a:t>
            </a:r>
          </a:p>
          <a:p>
            <a:r>
              <a:rPr lang="en-US" dirty="0" smtClean="0"/>
              <a:t>If the mathematical problem is solved, we should be able to translate the solution into a solution of the queens problem.</a:t>
            </a:r>
            <a:endParaRPr lang="en-US" dirty="0"/>
          </a:p>
        </p:txBody>
      </p:sp>
    </p:spTree>
    <p:extLst>
      <p:ext uri="{BB962C8B-B14F-4D97-AF65-F5344CB8AC3E}">
        <p14:creationId xmlns:p14="http://schemas.microsoft.com/office/powerpoint/2010/main" val="9351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representation 1</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dirty="0" err="1" smtClean="0"/>
              <a:t>x</a:t>
            </a:r>
            <a:r>
              <a:rPr lang="en-US" baseline="-25000" dirty="0" err="1" smtClean="0"/>
              <a:t>ij</a:t>
            </a:r>
            <a:r>
              <a:rPr lang="en-US" dirty="0" smtClean="0"/>
              <a:t> denote a variable which is used to “encode” the presence or absence of a queen on square (</a:t>
            </a:r>
            <a:r>
              <a:rPr lang="en-US" dirty="0" err="1" smtClean="0"/>
              <a:t>i,j</a:t>
            </a:r>
            <a:r>
              <a:rPr lang="en-US" dirty="0" smtClean="0"/>
              <a:t>).</a:t>
            </a:r>
          </a:p>
          <a:p>
            <a:pPr lvl="1"/>
            <a:r>
              <a:rPr lang="en-US" dirty="0" err="1" smtClean="0"/>
              <a:t>x</a:t>
            </a:r>
            <a:r>
              <a:rPr lang="en-US" baseline="-25000" dirty="0" err="1" smtClean="0"/>
              <a:t>ij</a:t>
            </a:r>
            <a:r>
              <a:rPr lang="en-US" dirty="0" smtClean="0"/>
              <a:t> = 1 : queen present</a:t>
            </a:r>
          </a:p>
          <a:p>
            <a:pPr lvl="1"/>
            <a:r>
              <a:rPr lang="en-US" dirty="0" err="1" smtClean="0"/>
              <a:t>x</a:t>
            </a:r>
            <a:r>
              <a:rPr lang="en-US" baseline="-25000" dirty="0" err="1" smtClean="0"/>
              <a:t>ij</a:t>
            </a:r>
            <a:r>
              <a:rPr lang="en-US" dirty="0" smtClean="0"/>
              <a:t> = 0 : queen </a:t>
            </a:r>
            <a:r>
              <a:rPr lang="en-US" dirty="0" smtClean="0"/>
              <a:t>absent</a:t>
            </a:r>
            <a:endParaRPr lang="en-US" dirty="0" smtClean="0"/>
          </a:p>
          <a:p>
            <a:r>
              <a:rPr lang="en-US" dirty="0" smtClean="0"/>
              <a:t>At most one queen in each row </a:t>
            </a:r>
            <a:r>
              <a:rPr lang="en-US" dirty="0" err="1" smtClean="0"/>
              <a:t>i</a:t>
            </a:r>
            <a:r>
              <a:rPr lang="en-US" dirty="0" smtClean="0"/>
              <a:t>:</a:t>
            </a:r>
          </a:p>
          <a:p>
            <a:pPr marL="457200" lvl="1" indent="0">
              <a:buNone/>
            </a:pPr>
            <a:r>
              <a:rPr lang="en-US" dirty="0" smtClean="0"/>
              <a:t>x</a:t>
            </a:r>
            <a:r>
              <a:rPr lang="en-US" baseline="-25000" dirty="0" smtClean="0"/>
              <a:t>i1</a:t>
            </a:r>
            <a:r>
              <a:rPr lang="en-US" dirty="0" smtClean="0"/>
              <a:t> + x</a:t>
            </a:r>
            <a:r>
              <a:rPr lang="en-US" baseline="-25000" dirty="0" smtClean="0"/>
              <a:t>i2</a:t>
            </a:r>
            <a:r>
              <a:rPr lang="en-US" dirty="0" smtClean="0"/>
              <a:t> + ... + </a:t>
            </a:r>
            <a:r>
              <a:rPr lang="en-US" dirty="0" err="1" smtClean="0"/>
              <a:t>x</a:t>
            </a:r>
            <a:r>
              <a:rPr lang="en-US" baseline="-25000" dirty="0" err="1" smtClean="0"/>
              <a:t>in</a:t>
            </a:r>
            <a:r>
              <a:rPr lang="en-US" dirty="0" smtClean="0"/>
              <a:t> ≤ 1</a:t>
            </a:r>
          </a:p>
          <a:p>
            <a:r>
              <a:rPr lang="en-US" dirty="0" smtClean="0"/>
              <a:t>Similarly for other conditions</a:t>
            </a:r>
          </a:p>
          <a:p>
            <a:r>
              <a:rPr lang="en-US" dirty="0" smtClean="0"/>
              <a:t>“Solve”!</a:t>
            </a:r>
            <a:endParaRPr lang="en-US" dirty="0"/>
          </a:p>
        </p:txBody>
      </p:sp>
    </p:spTree>
    <p:extLst>
      <p:ext uri="{BB962C8B-B14F-4D97-AF65-F5344CB8AC3E}">
        <p14:creationId xmlns:p14="http://schemas.microsoft.com/office/powerpoint/2010/main" val="118158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3x3 board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Row conditions: </a:t>
            </a:r>
          </a:p>
          <a:p>
            <a:pPr marL="457200" lvl="1" indent="0">
              <a:buNone/>
            </a:pPr>
            <a:r>
              <a:rPr lang="en-US" dirty="0" smtClean="0"/>
              <a:t>x</a:t>
            </a:r>
            <a:r>
              <a:rPr lang="en-US" baseline="-25000" dirty="0" smtClean="0"/>
              <a:t>11</a:t>
            </a:r>
            <a:r>
              <a:rPr lang="en-US" dirty="0" smtClean="0"/>
              <a:t>+x</a:t>
            </a:r>
            <a:r>
              <a:rPr lang="en-US" baseline="-25000" dirty="0" smtClean="0"/>
              <a:t>12</a:t>
            </a:r>
            <a:r>
              <a:rPr lang="en-US" dirty="0" smtClean="0"/>
              <a:t>+x</a:t>
            </a:r>
            <a:r>
              <a:rPr lang="en-US" baseline="-25000" dirty="0" smtClean="0"/>
              <a:t>13</a:t>
            </a:r>
            <a:r>
              <a:rPr lang="en-US" dirty="0" smtClean="0"/>
              <a:t> ≤ 1, </a:t>
            </a:r>
            <a:r>
              <a:rPr lang="en-US" dirty="0" smtClean="0"/>
              <a:t>  x</a:t>
            </a:r>
            <a:r>
              <a:rPr lang="en-US" baseline="-25000" dirty="0" smtClean="0"/>
              <a:t>21</a:t>
            </a:r>
            <a:r>
              <a:rPr lang="en-US" dirty="0" smtClean="0"/>
              <a:t>+x</a:t>
            </a:r>
            <a:r>
              <a:rPr lang="en-US" baseline="-25000" dirty="0" smtClean="0"/>
              <a:t>22</a:t>
            </a:r>
            <a:r>
              <a:rPr lang="en-US" dirty="0" smtClean="0"/>
              <a:t>+x</a:t>
            </a:r>
            <a:r>
              <a:rPr lang="en-US" baseline="-25000" dirty="0" smtClean="0"/>
              <a:t>23</a:t>
            </a:r>
            <a:r>
              <a:rPr lang="en-US" dirty="0" smtClean="0"/>
              <a:t> </a:t>
            </a:r>
            <a:r>
              <a:rPr lang="en-US" dirty="0" smtClean="0"/>
              <a:t>≤ 1, </a:t>
            </a:r>
            <a:r>
              <a:rPr lang="en-US" dirty="0" smtClean="0"/>
              <a:t>  x</a:t>
            </a:r>
            <a:r>
              <a:rPr lang="en-US" baseline="-25000" dirty="0" smtClean="0"/>
              <a:t>31</a:t>
            </a:r>
            <a:r>
              <a:rPr lang="en-US" dirty="0" smtClean="0"/>
              <a:t>+x</a:t>
            </a:r>
            <a:r>
              <a:rPr lang="en-US" baseline="-25000" dirty="0" smtClean="0"/>
              <a:t>32</a:t>
            </a:r>
            <a:r>
              <a:rPr lang="en-US" dirty="0" smtClean="0"/>
              <a:t>+x</a:t>
            </a:r>
            <a:r>
              <a:rPr lang="en-US" baseline="-25000" dirty="0" smtClean="0"/>
              <a:t>33</a:t>
            </a:r>
            <a:r>
              <a:rPr lang="en-US" dirty="0" smtClean="0"/>
              <a:t> </a:t>
            </a:r>
            <a:r>
              <a:rPr lang="en-US" dirty="0" smtClean="0"/>
              <a:t>≤ 1</a:t>
            </a:r>
          </a:p>
          <a:p>
            <a:r>
              <a:rPr lang="en-US" dirty="0" smtClean="0"/>
              <a:t>Column conditions:</a:t>
            </a:r>
          </a:p>
          <a:p>
            <a:pPr marL="457200" lvl="1" indent="0">
              <a:buNone/>
            </a:pPr>
            <a:r>
              <a:rPr lang="en-US" dirty="0" smtClean="0"/>
              <a:t>x</a:t>
            </a:r>
            <a:r>
              <a:rPr lang="en-US" baseline="-25000" dirty="0" smtClean="0"/>
              <a:t>11</a:t>
            </a:r>
            <a:r>
              <a:rPr lang="en-US" dirty="0" smtClean="0"/>
              <a:t>+x</a:t>
            </a:r>
            <a:r>
              <a:rPr lang="en-US" baseline="-25000" dirty="0" smtClean="0"/>
              <a:t>21</a:t>
            </a:r>
            <a:r>
              <a:rPr lang="en-US" dirty="0" smtClean="0"/>
              <a:t>+x</a:t>
            </a:r>
            <a:r>
              <a:rPr lang="en-US" baseline="-25000" dirty="0" smtClean="0"/>
              <a:t>31</a:t>
            </a:r>
            <a:r>
              <a:rPr lang="en-US" dirty="0"/>
              <a:t> </a:t>
            </a:r>
            <a:r>
              <a:rPr lang="en-US" dirty="0" smtClean="0"/>
              <a:t>≤ 1, </a:t>
            </a:r>
            <a:r>
              <a:rPr lang="en-US" dirty="0" smtClean="0"/>
              <a:t>  x</a:t>
            </a:r>
            <a:r>
              <a:rPr lang="en-US" baseline="-25000" dirty="0" smtClean="0"/>
              <a:t>12</a:t>
            </a:r>
            <a:r>
              <a:rPr lang="en-US" dirty="0" smtClean="0"/>
              <a:t>+x</a:t>
            </a:r>
            <a:r>
              <a:rPr lang="en-US" baseline="-25000" dirty="0" smtClean="0"/>
              <a:t>22</a:t>
            </a:r>
            <a:r>
              <a:rPr lang="en-US" dirty="0" smtClean="0"/>
              <a:t>+x</a:t>
            </a:r>
            <a:r>
              <a:rPr lang="en-US" baseline="-25000" dirty="0" smtClean="0"/>
              <a:t>32</a:t>
            </a:r>
            <a:r>
              <a:rPr lang="en-US" dirty="0" smtClean="0"/>
              <a:t> </a:t>
            </a:r>
            <a:r>
              <a:rPr lang="en-US" dirty="0" smtClean="0"/>
              <a:t>≤ 1, </a:t>
            </a:r>
            <a:r>
              <a:rPr lang="en-US" dirty="0" smtClean="0"/>
              <a:t>  x</a:t>
            </a:r>
            <a:r>
              <a:rPr lang="en-US" baseline="-25000" dirty="0" smtClean="0"/>
              <a:t>13</a:t>
            </a:r>
            <a:r>
              <a:rPr lang="en-US" dirty="0" smtClean="0"/>
              <a:t>+x</a:t>
            </a:r>
            <a:r>
              <a:rPr lang="en-US" baseline="-25000" dirty="0" smtClean="0"/>
              <a:t>23</a:t>
            </a:r>
            <a:r>
              <a:rPr lang="en-US" dirty="0" smtClean="0"/>
              <a:t>+x</a:t>
            </a:r>
            <a:r>
              <a:rPr lang="en-US" baseline="-25000" dirty="0" smtClean="0"/>
              <a:t>33</a:t>
            </a:r>
            <a:r>
              <a:rPr lang="en-US" dirty="0" smtClean="0"/>
              <a:t> </a:t>
            </a:r>
            <a:r>
              <a:rPr lang="en-US" dirty="0" smtClean="0"/>
              <a:t>≤ 1</a:t>
            </a:r>
          </a:p>
          <a:p>
            <a:r>
              <a:rPr lang="en-US" dirty="0"/>
              <a:t>D</a:t>
            </a:r>
            <a:r>
              <a:rPr lang="en-US" dirty="0" smtClean="0"/>
              <a:t>iagonal conditions:</a:t>
            </a:r>
          </a:p>
          <a:p>
            <a:pPr marL="457200" lvl="1" indent="0">
              <a:buNone/>
            </a:pPr>
            <a:r>
              <a:rPr lang="en-US" dirty="0" smtClean="0"/>
              <a:t>x</a:t>
            </a:r>
            <a:r>
              <a:rPr lang="en-US" baseline="-25000" dirty="0" smtClean="0"/>
              <a:t>21</a:t>
            </a:r>
            <a:r>
              <a:rPr lang="en-US" dirty="0" smtClean="0"/>
              <a:t>+x</a:t>
            </a:r>
            <a:r>
              <a:rPr lang="en-US" baseline="-25000" dirty="0" smtClean="0"/>
              <a:t>32</a:t>
            </a:r>
            <a:r>
              <a:rPr lang="en-US" dirty="0"/>
              <a:t> </a:t>
            </a:r>
            <a:r>
              <a:rPr lang="en-US" dirty="0" smtClean="0"/>
              <a:t>≤ 1, </a:t>
            </a:r>
            <a:r>
              <a:rPr lang="en-US" dirty="0" smtClean="0"/>
              <a:t>  x</a:t>
            </a:r>
            <a:r>
              <a:rPr lang="en-US" baseline="-25000" dirty="0" smtClean="0"/>
              <a:t>11</a:t>
            </a:r>
            <a:r>
              <a:rPr lang="en-US" dirty="0" smtClean="0"/>
              <a:t>+x</a:t>
            </a:r>
            <a:r>
              <a:rPr lang="en-US" baseline="-25000" dirty="0" smtClean="0"/>
              <a:t>22</a:t>
            </a:r>
            <a:r>
              <a:rPr lang="en-US" dirty="0" smtClean="0"/>
              <a:t>+x</a:t>
            </a:r>
            <a:r>
              <a:rPr lang="en-US" baseline="-25000" dirty="0" smtClean="0"/>
              <a:t>33</a:t>
            </a:r>
            <a:r>
              <a:rPr lang="en-US" dirty="0" smtClean="0"/>
              <a:t> </a:t>
            </a:r>
            <a:r>
              <a:rPr lang="en-US" dirty="0" smtClean="0"/>
              <a:t>≤ 1, </a:t>
            </a:r>
            <a:r>
              <a:rPr lang="en-US" dirty="0" smtClean="0"/>
              <a:t>  x</a:t>
            </a:r>
            <a:r>
              <a:rPr lang="en-US" baseline="-25000" dirty="0" smtClean="0"/>
              <a:t>12</a:t>
            </a:r>
            <a:r>
              <a:rPr lang="en-US" dirty="0" smtClean="0"/>
              <a:t>+x</a:t>
            </a:r>
            <a:r>
              <a:rPr lang="en-US" baseline="-25000" dirty="0" smtClean="0"/>
              <a:t>23</a:t>
            </a:r>
            <a:r>
              <a:rPr lang="en-US" dirty="0" smtClean="0"/>
              <a:t> </a:t>
            </a:r>
            <a:r>
              <a:rPr lang="en-US" dirty="0" smtClean="0"/>
              <a:t>≤ 1</a:t>
            </a:r>
          </a:p>
          <a:p>
            <a:pPr marL="457200" lvl="1" indent="0">
              <a:buNone/>
            </a:pPr>
            <a:r>
              <a:rPr lang="en-US" dirty="0" smtClean="0"/>
              <a:t>x</a:t>
            </a:r>
            <a:r>
              <a:rPr lang="en-US" baseline="-25000" dirty="0" smtClean="0"/>
              <a:t>12</a:t>
            </a:r>
            <a:r>
              <a:rPr lang="en-US" dirty="0" smtClean="0"/>
              <a:t>+x</a:t>
            </a:r>
            <a:r>
              <a:rPr lang="en-US" baseline="-25000" dirty="0" smtClean="0"/>
              <a:t>21</a:t>
            </a:r>
            <a:r>
              <a:rPr lang="en-US" dirty="0"/>
              <a:t> </a:t>
            </a:r>
            <a:r>
              <a:rPr lang="en-US" dirty="0" smtClean="0"/>
              <a:t>≤ 1, </a:t>
            </a:r>
            <a:r>
              <a:rPr lang="en-US" dirty="0" smtClean="0"/>
              <a:t>  x</a:t>
            </a:r>
            <a:r>
              <a:rPr lang="en-US" baseline="-25000" dirty="0" smtClean="0"/>
              <a:t>13</a:t>
            </a:r>
            <a:r>
              <a:rPr lang="en-US" dirty="0" smtClean="0"/>
              <a:t>+x</a:t>
            </a:r>
            <a:r>
              <a:rPr lang="en-US" baseline="-25000" dirty="0" smtClean="0"/>
              <a:t>22</a:t>
            </a:r>
            <a:r>
              <a:rPr lang="en-US" dirty="0" smtClean="0"/>
              <a:t>+x</a:t>
            </a:r>
            <a:r>
              <a:rPr lang="en-US" baseline="-25000" dirty="0" smtClean="0"/>
              <a:t>31</a:t>
            </a:r>
            <a:r>
              <a:rPr lang="en-US" dirty="0" smtClean="0"/>
              <a:t> </a:t>
            </a:r>
            <a:r>
              <a:rPr lang="en-US" dirty="0" smtClean="0"/>
              <a:t>≤ 1, </a:t>
            </a:r>
            <a:r>
              <a:rPr lang="en-US" dirty="0" smtClean="0"/>
              <a:t>  x</a:t>
            </a:r>
            <a:r>
              <a:rPr lang="en-US" baseline="-25000" dirty="0" smtClean="0"/>
              <a:t>23</a:t>
            </a:r>
            <a:r>
              <a:rPr lang="en-US" dirty="0" smtClean="0"/>
              <a:t>+x</a:t>
            </a:r>
            <a:r>
              <a:rPr lang="en-US" baseline="-25000" dirty="0" smtClean="0"/>
              <a:t>32</a:t>
            </a:r>
            <a:r>
              <a:rPr lang="en-US" dirty="0" smtClean="0"/>
              <a:t> </a:t>
            </a:r>
            <a:r>
              <a:rPr lang="en-US" dirty="0" smtClean="0"/>
              <a:t>≤ 1</a:t>
            </a:r>
          </a:p>
          <a:p>
            <a:r>
              <a:rPr lang="en-US" dirty="0" smtClean="0"/>
              <a:t>Place</a:t>
            </a:r>
            <a:r>
              <a:rPr lang="en-US" dirty="0" smtClean="0"/>
              <a:t> 3 </a:t>
            </a:r>
            <a:r>
              <a:rPr lang="en-US" dirty="0" smtClean="0"/>
              <a:t>queens:</a:t>
            </a:r>
          </a:p>
          <a:p>
            <a:pPr marL="457200" lvl="1" indent="0">
              <a:buNone/>
            </a:pPr>
            <a:r>
              <a:rPr lang="en-US" dirty="0" smtClean="0"/>
              <a:t>x</a:t>
            </a:r>
            <a:r>
              <a:rPr lang="en-US" baseline="-25000" dirty="0" smtClean="0"/>
              <a:t>11</a:t>
            </a:r>
            <a:r>
              <a:rPr lang="en-US" dirty="0" smtClean="0"/>
              <a:t>+x</a:t>
            </a:r>
            <a:r>
              <a:rPr lang="en-US" baseline="-25000" dirty="0" smtClean="0"/>
              <a:t>12</a:t>
            </a:r>
            <a:r>
              <a:rPr lang="en-US" dirty="0" smtClean="0"/>
              <a:t>+x</a:t>
            </a:r>
            <a:r>
              <a:rPr lang="en-US" baseline="-25000" dirty="0" smtClean="0"/>
              <a:t>13</a:t>
            </a:r>
            <a:r>
              <a:rPr lang="en-US" dirty="0" smtClean="0"/>
              <a:t>+x</a:t>
            </a:r>
            <a:r>
              <a:rPr lang="en-US" baseline="-25000" dirty="0" smtClean="0"/>
              <a:t>21</a:t>
            </a:r>
            <a:r>
              <a:rPr lang="en-US" dirty="0" smtClean="0"/>
              <a:t>+x</a:t>
            </a:r>
            <a:r>
              <a:rPr lang="en-US" baseline="-25000" dirty="0" smtClean="0"/>
              <a:t>22</a:t>
            </a:r>
            <a:r>
              <a:rPr lang="en-US" dirty="0" smtClean="0"/>
              <a:t>+x</a:t>
            </a:r>
            <a:r>
              <a:rPr lang="en-US" baseline="-25000" dirty="0" smtClean="0"/>
              <a:t>23</a:t>
            </a:r>
            <a:r>
              <a:rPr lang="en-US" dirty="0" smtClean="0"/>
              <a:t>+x</a:t>
            </a:r>
            <a:r>
              <a:rPr lang="en-US" baseline="-25000" dirty="0" smtClean="0"/>
              <a:t>31</a:t>
            </a:r>
            <a:r>
              <a:rPr lang="en-US" dirty="0" smtClean="0"/>
              <a:t>+x</a:t>
            </a:r>
            <a:r>
              <a:rPr lang="en-US" baseline="-25000" dirty="0" smtClean="0"/>
              <a:t>32</a:t>
            </a:r>
            <a:r>
              <a:rPr lang="en-US" dirty="0" smtClean="0"/>
              <a:t>+x</a:t>
            </a:r>
            <a:r>
              <a:rPr lang="en-US" baseline="-25000" dirty="0" smtClean="0"/>
              <a:t>33</a:t>
            </a:r>
            <a:r>
              <a:rPr lang="en-US" dirty="0"/>
              <a:t> </a:t>
            </a:r>
            <a:r>
              <a:rPr lang="en-US" dirty="0" smtClean="0"/>
              <a:t>=</a:t>
            </a:r>
            <a:r>
              <a:rPr lang="en-US" dirty="0" smtClean="0"/>
              <a:t> </a:t>
            </a:r>
            <a:r>
              <a:rPr lang="en-US" dirty="0" smtClean="0"/>
              <a:t>3</a:t>
            </a:r>
          </a:p>
          <a:p>
            <a:r>
              <a:rPr lang="en-US" dirty="0" smtClean="0"/>
              <a:t>0-1 constraint:</a:t>
            </a:r>
          </a:p>
          <a:p>
            <a:pPr marL="457200" lvl="1" indent="0">
              <a:buNone/>
            </a:pPr>
            <a:r>
              <a:rPr lang="en-US" dirty="0" smtClean="0"/>
              <a:t>All  </a:t>
            </a:r>
            <a:r>
              <a:rPr lang="en-US" dirty="0" err="1" smtClean="0"/>
              <a:t>x</a:t>
            </a:r>
            <a:r>
              <a:rPr lang="en-US" baseline="-25000" dirty="0" err="1" smtClean="0"/>
              <a:t>ij</a:t>
            </a:r>
            <a:r>
              <a:rPr lang="en-US" dirty="0" smtClean="0"/>
              <a:t> ∈ {0, 1} </a:t>
            </a:r>
            <a:endParaRPr lang="en-US" dirty="0"/>
          </a:p>
        </p:txBody>
      </p:sp>
    </p:spTree>
    <p:extLst>
      <p:ext uri="{BB962C8B-B14F-4D97-AF65-F5344CB8AC3E}">
        <p14:creationId xmlns:p14="http://schemas.microsoft.com/office/powerpoint/2010/main" val="52491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representation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do we want to find?</a:t>
            </a:r>
          </a:p>
          <a:p>
            <a:pPr lvl="1"/>
            <a:r>
              <a:rPr lang="en-US" dirty="0" smtClean="0"/>
              <a:t>Positions for 8 queens.</a:t>
            </a:r>
          </a:p>
          <a:p>
            <a:pPr lvl="1"/>
            <a:r>
              <a:rPr lang="en-US" dirty="0" smtClean="0"/>
              <a:t>Position in 2d space : 2 numbers, (x, y)</a:t>
            </a:r>
          </a:p>
          <a:p>
            <a:pPr lvl="1"/>
            <a:r>
              <a:rPr lang="en-US" dirty="0" smtClean="0"/>
              <a:t>Are we looking for 16 numbers then?</a:t>
            </a:r>
          </a:p>
          <a:p>
            <a:r>
              <a:rPr lang="en-US" dirty="0" smtClean="0"/>
              <a:t>Real or integers?</a:t>
            </a:r>
          </a:p>
          <a:p>
            <a:pPr lvl="1"/>
            <a:r>
              <a:rPr lang="en-US" dirty="0" smtClean="0"/>
              <a:t>Integers, in the range 1..8</a:t>
            </a:r>
          </a:p>
          <a:p>
            <a:r>
              <a:rPr lang="en-US" dirty="0" smtClean="0"/>
              <a:t>Distinct columns: </a:t>
            </a:r>
          </a:p>
          <a:p>
            <a:pPr lvl="1"/>
            <a:r>
              <a:rPr lang="en-US" dirty="0" smtClean="0"/>
              <a:t>All x</a:t>
            </a:r>
            <a:r>
              <a:rPr lang="en-US" baseline="-25000" dirty="0" smtClean="0"/>
              <a:t>i</a:t>
            </a:r>
            <a:r>
              <a:rPr lang="en-US" dirty="0" smtClean="0"/>
              <a:t> should be distinct.</a:t>
            </a:r>
          </a:p>
          <a:p>
            <a:r>
              <a:rPr lang="en-US" dirty="0" smtClean="0"/>
              <a:t>Distinct rows: </a:t>
            </a:r>
          </a:p>
          <a:p>
            <a:pPr lvl="1"/>
            <a:r>
              <a:rPr lang="en-US" dirty="0" smtClean="0"/>
              <a:t>All </a:t>
            </a:r>
            <a:r>
              <a:rPr lang="en-US" dirty="0" err="1" smtClean="0"/>
              <a:t>y</a:t>
            </a:r>
            <a:r>
              <a:rPr lang="en-US" baseline="-25000" dirty="0" err="1" smtClean="0"/>
              <a:t>i</a:t>
            </a:r>
            <a:r>
              <a:rPr lang="en-US" dirty="0" smtClean="0"/>
              <a:t> should be distinct.</a:t>
            </a:r>
          </a:p>
          <a:p>
            <a:r>
              <a:rPr lang="en-US" dirty="0" smtClean="0"/>
              <a:t>Distinct diagonals: </a:t>
            </a:r>
          </a:p>
          <a:p>
            <a:pPr lvl="1"/>
            <a:r>
              <a:rPr lang="en-US" dirty="0" smtClean="0"/>
              <a:t>For all </a:t>
            </a:r>
            <a:r>
              <a:rPr lang="en-US" dirty="0" err="1" smtClean="0"/>
              <a:t>i,j</a:t>
            </a:r>
            <a:r>
              <a:rPr lang="en-US" dirty="0" smtClean="0"/>
              <a:t> where </a:t>
            </a:r>
            <a:r>
              <a:rPr lang="en-US" dirty="0" err="1" smtClean="0"/>
              <a:t>i</a:t>
            </a:r>
            <a:r>
              <a:rPr lang="en-US" dirty="0" smtClean="0"/>
              <a:t> ≠ j: |x</a:t>
            </a:r>
            <a:r>
              <a:rPr lang="en-US" baseline="-25000" dirty="0" smtClean="0"/>
              <a:t>i</a:t>
            </a:r>
            <a:r>
              <a:rPr lang="en-US" dirty="0" smtClean="0"/>
              <a:t> - </a:t>
            </a:r>
            <a:r>
              <a:rPr lang="en-US" dirty="0" err="1" smtClean="0"/>
              <a:t>x</a:t>
            </a:r>
            <a:r>
              <a:rPr lang="en-US" baseline="-25000" dirty="0" err="1" smtClean="0"/>
              <a:t>j</a:t>
            </a:r>
            <a:r>
              <a:rPr lang="en-US" dirty="0" smtClean="0"/>
              <a:t>| ≠ |</a:t>
            </a:r>
            <a:r>
              <a:rPr lang="en-US" dirty="0" err="1" smtClean="0"/>
              <a:t>y</a:t>
            </a:r>
            <a:r>
              <a:rPr lang="en-US" baseline="-25000" dirty="0" err="1" smtClean="0"/>
              <a:t>i</a:t>
            </a:r>
            <a:r>
              <a:rPr lang="en-US" dirty="0" smtClean="0"/>
              <a:t> </a:t>
            </a:r>
            <a:r>
              <a:rPr lang="mr-IN" dirty="0" smtClean="0"/>
              <a:t>–</a:t>
            </a:r>
            <a:r>
              <a:rPr lang="en-US" dirty="0" smtClean="0"/>
              <a:t> </a:t>
            </a:r>
            <a:r>
              <a:rPr lang="en-US" dirty="0" err="1" smtClean="0"/>
              <a:t>y</a:t>
            </a:r>
            <a:r>
              <a:rPr lang="en-US" baseline="-25000" dirty="0" err="1" smtClean="0"/>
              <a:t>j</a:t>
            </a:r>
            <a:r>
              <a:rPr lang="en-US" dirty="0"/>
              <a:t>|</a:t>
            </a:r>
          </a:p>
        </p:txBody>
      </p:sp>
    </p:spTree>
    <p:extLst>
      <p:ext uri="{BB962C8B-B14F-4D97-AF65-F5344CB8AC3E}">
        <p14:creationId xmlns:p14="http://schemas.microsoft.com/office/powerpoint/2010/main" val="198710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 array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Input: An array </a:t>
            </a:r>
            <a:r>
              <a:rPr lang="en-US" dirty="0" smtClean="0">
                <a:latin typeface="Andale Mono"/>
                <a:cs typeface="Andale Mono"/>
              </a:rPr>
              <a:t>A</a:t>
            </a:r>
            <a:r>
              <a:rPr lang="en-US" dirty="0" smtClean="0"/>
              <a:t> of length </a:t>
            </a:r>
            <a:r>
              <a:rPr lang="en-US" dirty="0" smtClean="0">
                <a:latin typeface="Andale Mono"/>
                <a:cs typeface="Andale Mono"/>
              </a:rPr>
              <a:t>n</a:t>
            </a:r>
            <a:r>
              <a:rPr lang="en-US" dirty="0" smtClean="0"/>
              <a:t> storing numbers, number </a:t>
            </a:r>
            <a:r>
              <a:rPr lang="en-US" dirty="0" smtClean="0">
                <a:latin typeface="Andale Mono"/>
                <a:cs typeface="Andale Mono"/>
              </a:rPr>
              <a:t>x</a:t>
            </a:r>
            <a:r>
              <a:rPr lang="en-US" dirty="0" smtClean="0"/>
              <a:t> (called “key”)</a:t>
            </a:r>
          </a:p>
          <a:p>
            <a:r>
              <a:rPr lang="en-US" dirty="0" smtClean="0"/>
              <a:t>Output: true if </a:t>
            </a:r>
            <a:r>
              <a:rPr lang="en-US" dirty="0" smtClean="0">
                <a:latin typeface="Andale Mono"/>
                <a:cs typeface="Andale Mono"/>
              </a:rPr>
              <a:t>x</a:t>
            </a:r>
            <a:r>
              <a:rPr lang="en-US" dirty="0" smtClean="0"/>
              <a:t> is present in </a:t>
            </a:r>
            <a:r>
              <a:rPr lang="en-US" dirty="0" smtClean="0">
                <a:latin typeface="Andale Mono"/>
                <a:cs typeface="Andale Mono"/>
              </a:rPr>
              <a:t>A, false </a:t>
            </a:r>
            <a:r>
              <a:rPr lang="en-US" dirty="0" smtClean="0"/>
              <a:t>otherwise.</a:t>
            </a:r>
          </a:p>
          <a:p>
            <a:r>
              <a:rPr lang="en-US" dirty="0" smtClean="0"/>
              <a:t>Natural algorithm: scan through the array and return true if found.</a:t>
            </a:r>
          </a:p>
          <a:p>
            <a:endParaRPr lang="en-US" dirty="0" smtClean="0"/>
          </a:p>
          <a:p>
            <a:pPr marL="0" indent="0">
              <a:buNone/>
            </a:pPr>
            <a:r>
              <a:rPr lang="en-US" dirty="0" smtClean="0">
                <a:latin typeface="Andale Mono"/>
                <a:cs typeface="Andale Mono"/>
              </a:rPr>
              <a:t>for(</a:t>
            </a:r>
            <a:r>
              <a:rPr lang="en-US" dirty="0" err="1" smtClean="0">
                <a:latin typeface="Andale Mono"/>
                <a:cs typeface="Andale Mono"/>
              </a:rPr>
              <a:t>int</a:t>
            </a:r>
            <a:r>
              <a:rPr lang="en-US" dirty="0" smtClean="0">
                <a:latin typeface="Andale Mono"/>
                <a:cs typeface="Andale Mono"/>
              </a:rPr>
              <a:t> </a:t>
            </a:r>
            <a:r>
              <a:rPr lang="en-US" dirty="0" err="1" smtClean="0">
                <a:latin typeface="Andale Mono"/>
                <a:cs typeface="Andale Mono"/>
              </a:rPr>
              <a:t>i</a:t>
            </a:r>
            <a:r>
              <a:rPr lang="en-US" dirty="0" smtClean="0">
                <a:latin typeface="Andale Mono"/>
                <a:cs typeface="Andale Mono"/>
              </a:rPr>
              <a:t>=0; </a:t>
            </a:r>
            <a:r>
              <a:rPr lang="en-US" dirty="0" err="1" smtClean="0">
                <a:latin typeface="Andale Mono"/>
                <a:cs typeface="Andale Mono"/>
              </a:rPr>
              <a:t>i</a:t>
            </a:r>
            <a:r>
              <a:rPr lang="en-US" dirty="0" smtClean="0">
                <a:latin typeface="Andale Mono"/>
                <a:cs typeface="Andale Mono"/>
              </a:rPr>
              <a:t>&lt;n; </a:t>
            </a:r>
            <a:r>
              <a:rPr lang="en-US" dirty="0" err="1" smtClean="0">
                <a:latin typeface="Andale Mono"/>
                <a:cs typeface="Andale Mono"/>
              </a:rPr>
              <a:t>i</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if(A[</a:t>
            </a:r>
            <a:r>
              <a:rPr lang="en-US" dirty="0" err="1" smtClean="0">
                <a:latin typeface="Andale Mono"/>
                <a:cs typeface="Andale Mono"/>
              </a:rPr>
              <a:t>i</a:t>
            </a:r>
            <a:r>
              <a:rPr lang="en-US" dirty="0" smtClean="0">
                <a:latin typeface="Andale Mono"/>
                <a:cs typeface="Andale Mono"/>
              </a:rPr>
              <a:t>] == x) return true;</a:t>
            </a:r>
          </a:p>
          <a:p>
            <a:pPr marL="0" indent="0">
              <a:buNone/>
            </a:pPr>
            <a:r>
              <a:rPr lang="en-US" dirty="0">
                <a:latin typeface="Andale Mono"/>
                <a:cs typeface="Andale Mono"/>
              </a:rPr>
              <a:t>}</a:t>
            </a:r>
            <a:endParaRPr lang="en-US" dirty="0" smtClean="0">
              <a:latin typeface="Andale Mono"/>
              <a:cs typeface="Andale Mono"/>
            </a:endParaRPr>
          </a:p>
          <a:p>
            <a:pPr marL="0" indent="0">
              <a:buNone/>
            </a:pPr>
            <a:r>
              <a:rPr lang="en-US" dirty="0" smtClean="0">
                <a:latin typeface="Andale Mono"/>
                <a:cs typeface="Andale Mono"/>
              </a:rPr>
              <a:t>return false;</a:t>
            </a:r>
          </a:p>
          <a:p>
            <a:pPr marL="0" indent="0">
              <a:buNone/>
            </a:pPr>
            <a:endParaRPr lang="en-US" dirty="0" smtClean="0">
              <a:latin typeface="Andale Mono"/>
              <a:cs typeface="Andale Mono"/>
            </a:endParaRPr>
          </a:p>
          <a:p>
            <a:r>
              <a:rPr lang="en-US" dirty="0" smtClean="0">
                <a:cs typeface="Andale Mono"/>
              </a:rPr>
              <a:t>Time consuming: we will scan through entire array if the element is not present, and on the average through half the array if it is present.</a:t>
            </a:r>
          </a:p>
          <a:p>
            <a:r>
              <a:rPr lang="en-US" dirty="0" smtClean="0">
                <a:cs typeface="Andale Mono"/>
              </a:rPr>
              <a:t>Can we possibly do all this with fewer operations?</a:t>
            </a:r>
          </a:p>
          <a:p>
            <a:endParaRPr lang="en-US" dirty="0"/>
          </a:p>
        </p:txBody>
      </p:sp>
    </p:spTree>
    <p:extLst>
      <p:ext uri="{BB962C8B-B14F-4D97-AF65-F5344CB8AC3E}">
        <p14:creationId xmlns:p14="http://schemas.microsoft.com/office/powerpoint/2010/main" val="3144213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 and variations on constraint satisfaction problems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”Find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a:t> </a:t>
            </a:r>
            <a:r>
              <a:rPr lang="en-US" dirty="0" smtClean="0"/>
              <a:t>such that ...” is called a constraint satisfaction problem.</a:t>
            </a:r>
          </a:p>
          <a:p>
            <a:r>
              <a:rPr lang="en-US" dirty="0" smtClean="0"/>
              <a:t>8 queens problem is a constraint satisfaction problem.</a:t>
            </a:r>
          </a:p>
          <a:p>
            <a:r>
              <a:rPr lang="en-US" dirty="0" smtClean="0"/>
              <a:t>Another example: solving equations: find x such that 3x</a:t>
            </a:r>
            <a:r>
              <a:rPr lang="en-US" baseline="30000" dirty="0" smtClean="0"/>
              <a:t>2</a:t>
            </a:r>
            <a:r>
              <a:rPr lang="en-US" dirty="0" smtClean="0"/>
              <a:t> + 4x + 1 = 0.</a:t>
            </a:r>
          </a:p>
          <a:p>
            <a:r>
              <a:rPr lang="en-US" dirty="0" smtClean="0"/>
              <a:t>We may in addition have an “objective function”: of all x</a:t>
            </a:r>
            <a:r>
              <a:rPr lang="en-US" baseline="-25000" dirty="0" smtClean="0"/>
              <a:t>i</a:t>
            </a:r>
            <a:r>
              <a:rPr lang="en-US" dirty="0" smtClean="0"/>
              <a:t> satisfying the constraints, report one that maximizes some given function f(x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a:t>
            </a:r>
          </a:p>
          <a:p>
            <a:r>
              <a:rPr lang="en-US" dirty="0" smtClean="0"/>
              <a:t>Example of a constraint satisfaction problem with an objective function: finding GCD of </a:t>
            </a:r>
            <a:r>
              <a:rPr lang="en-US" dirty="0" err="1" smtClean="0"/>
              <a:t>x,y</a:t>
            </a:r>
            <a:r>
              <a:rPr lang="en-US" dirty="0" smtClean="0"/>
              <a:t>.</a:t>
            </a:r>
          </a:p>
          <a:p>
            <a:pPr lvl="1"/>
            <a:r>
              <a:rPr lang="en-US" dirty="0" smtClean="0"/>
              <a:t>Find r such that r divides x, and r divides y, and f(r)=r is maximum.</a:t>
            </a:r>
            <a:endParaRPr lang="en-US" dirty="0"/>
          </a:p>
        </p:txBody>
      </p:sp>
    </p:spTree>
    <p:extLst>
      <p:ext uri="{BB962C8B-B14F-4D97-AF65-F5344CB8AC3E}">
        <p14:creationId xmlns:p14="http://schemas.microsoft.com/office/powerpoint/2010/main" val="122739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constraint satisfaction problems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Perform algebraic manipulation and deduce solution.</a:t>
            </a:r>
          </a:p>
          <a:p>
            <a:pPr lvl="1"/>
            <a:r>
              <a:rPr lang="en-US" dirty="0" smtClean="0"/>
              <a:t>Quadratic equation: factorize...</a:t>
            </a:r>
          </a:p>
          <a:p>
            <a:r>
              <a:rPr lang="en-US" dirty="0" smtClean="0"/>
              <a:t>What if algebraic manipulation is not possible, as in the case of 8 queens?</a:t>
            </a:r>
          </a:p>
          <a:p>
            <a:r>
              <a:rPr lang="en-US" dirty="0" smtClean="0"/>
              <a:t>Suppose each variable that we want to solve for has only a finite domain</a:t>
            </a:r>
          </a:p>
          <a:p>
            <a:pPr lvl="1"/>
            <a:r>
              <a:rPr lang="en-US" dirty="0" smtClean="0"/>
              <a:t>8 queens formulation 1: each variable must be either 0 or 1</a:t>
            </a:r>
          </a:p>
          <a:p>
            <a:pPr lvl="1"/>
            <a:r>
              <a:rPr lang="en-US" dirty="0" smtClean="0"/>
              <a:t>8 queens formulation 2: each variable must be from {1,2,...,8}</a:t>
            </a:r>
          </a:p>
          <a:p>
            <a:r>
              <a:rPr lang="en-US" dirty="0" smtClean="0"/>
              <a:t>So we ask how many different candidate solutions can there be?</a:t>
            </a:r>
          </a:p>
          <a:p>
            <a:pPr lvl="1"/>
            <a:r>
              <a:rPr lang="en-US" dirty="0" smtClean="0"/>
              <a:t>Form. 1: 64 variables, each of which can be chosen in 2 ways. So 2</a:t>
            </a:r>
            <a:r>
              <a:rPr lang="en-US" baseline="30000" dirty="0" smtClean="0"/>
              <a:t>64</a:t>
            </a:r>
            <a:r>
              <a:rPr lang="en-US" dirty="0" smtClean="0"/>
              <a:t>.</a:t>
            </a:r>
          </a:p>
          <a:p>
            <a:pPr lvl="1"/>
            <a:r>
              <a:rPr lang="en-US" dirty="0" smtClean="0"/>
              <a:t>Form. 2: 16 variables, each of which can be chosen in 8 ways. So 8</a:t>
            </a:r>
            <a:r>
              <a:rPr lang="en-US" baseline="30000" dirty="0" smtClean="0"/>
              <a:t>16</a:t>
            </a:r>
            <a:r>
              <a:rPr lang="en-US" dirty="0" smtClean="0"/>
              <a:t>.</a:t>
            </a:r>
          </a:p>
          <a:p>
            <a:r>
              <a:rPr lang="en-US" dirty="0" smtClean="0"/>
              <a:t>We construct each candidate solution and check if it satisfies our constraints.  If yes, we report it.</a:t>
            </a:r>
            <a:endParaRPr lang="en-US" dirty="0"/>
          </a:p>
        </p:txBody>
      </p:sp>
    </p:spTree>
    <p:extLst>
      <p:ext uri="{BB962C8B-B14F-4D97-AF65-F5344CB8AC3E}">
        <p14:creationId xmlns:p14="http://schemas.microsoft.com/office/powerpoint/2010/main" val="3333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constraint satisfaction problems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Usually the set of candidate solutions (“solution space”) is very large.</a:t>
            </a:r>
          </a:p>
          <a:p>
            <a:r>
              <a:rPr lang="en-US" dirty="0" smtClean="0"/>
              <a:t>Useful to think whether we can somehow reduce it.</a:t>
            </a:r>
          </a:p>
          <a:p>
            <a:r>
              <a:rPr lang="en-US" dirty="0" smtClean="0"/>
              <a:t>How to systematically generate each candidate solution is also not obvious</a:t>
            </a:r>
            <a:r>
              <a:rPr lang="en-US" dirty="0"/>
              <a:t>.</a:t>
            </a:r>
            <a:endParaRPr lang="en-US" dirty="0" smtClean="0"/>
          </a:p>
        </p:txBody>
      </p:sp>
    </p:spTree>
    <p:extLst>
      <p:ext uri="{BB962C8B-B14F-4D97-AF65-F5344CB8AC3E}">
        <p14:creationId xmlns:p14="http://schemas.microsoft.com/office/powerpoint/2010/main" val="1685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Formulation 3</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know that no column can hold more than 1 queen, because then they capture each other.</a:t>
            </a:r>
          </a:p>
          <a:p>
            <a:r>
              <a:rPr lang="en-US" dirty="0" smtClean="0"/>
              <a:t>But if we want to place 8 queens, we must place at least 1 queen in each of the 8 columns</a:t>
            </a:r>
          </a:p>
          <a:p>
            <a:r>
              <a:rPr lang="en-US" dirty="0" smtClean="0"/>
              <a:t>So we must place exactly 1 queen in each column.</a:t>
            </a:r>
          </a:p>
          <a:p>
            <a:r>
              <a:rPr lang="en-US" dirty="0" smtClean="0"/>
              <a:t>Let </a:t>
            </a:r>
            <a:r>
              <a:rPr lang="en-US" dirty="0" err="1" smtClean="0"/>
              <a:t>y</a:t>
            </a:r>
            <a:r>
              <a:rPr lang="en-US" baseline="-25000" dirty="0" err="1" smtClean="0"/>
              <a:t>i</a:t>
            </a:r>
            <a:r>
              <a:rPr lang="en-US" dirty="0" smtClean="0"/>
              <a:t> = row position of queen in column </a:t>
            </a:r>
            <a:r>
              <a:rPr lang="en-US" dirty="0" err="1" smtClean="0"/>
              <a:t>i</a:t>
            </a:r>
            <a:r>
              <a:rPr lang="en-US" dirty="0" smtClean="0"/>
              <a:t>.</a:t>
            </a:r>
          </a:p>
          <a:p>
            <a:r>
              <a:rPr lang="en-US" dirty="0" smtClean="0"/>
              <a:t>We want to find y</a:t>
            </a:r>
            <a:r>
              <a:rPr lang="en-US" baseline="-25000" dirty="0" smtClean="0"/>
              <a:t>1</a:t>
            </a:r>
            <a:r>
              <a:rPr lang="en-US" dirty="0" smtClean="0"/>
              <a:t>, y</a:t>
            </a:r>
            <a:r>
              <a:rPr lang="en-US" baseline="-25000" dirty="0" smtClean="0"/>
              <a:t>2</a:t>
            </a:r>
            <a:r>
              <a:rPr lang="en-US" dirty="0" smtClean="0"/>
              <a:t>, ..., </a:t>
            </a:r>
            <a:r>
              <a:rPr lang="en-US" dirty="0" err="1" smtClean="0"/>
              <a:t>y</a:t>
            </a:r>
            <a:r>
              <a:rPr lang="en-US" baseline="-25000" dirty="0" err="1" smtClean="0"/>
              <a:t>n</a:t>
            </a:r>
            <a:r>
              <a:rPr lang="en-US" dirty="0"/>
              <a:t> </a:t>
            </a:r>
            <a:r>
              <a:rPr lang="en-US" dirty="0" smtClean="0"/>
              <a:t>such that the queen positions they represent have no captures</a:t>
            </a:r>
          </a:p>
          <a:p>
            <a:r>
              <a:rPr lang="en-US" dirty="0" smtClean="0"/>
              <a:t>Distinct columns condition:</a:t>
            </a:r>
          </a:p>
          <a:p>
            <a:pPr lvl="1"/>
            <a:r>
              <a:rPr lang="en-US" dirty="0" smtClean="0"/>
              <a:t>Automatically satisfied</a:t>
            </a:r>
          </a:p>
          <a:p>
            <a:r>
              <a:rPr lang="en-US" dirty="0" smtClean="0"/>
              <a:t>Distinct rows condition:</a:t>
            </a:r>
          </a:p>
          <a:p>
            <a:pPr lvl="1"/>
            <a:r>
              <a:rPr lang="en-US" dirty="0" err="1"/>
              <a:t>y</a:t>
            </a:r>
            <a:r>
              <a:rPr lang="en-US" baseline="-25000" dirty="0" err="1" smtClean="0"/>
              <a:t>i</a:t>
            </a:r>
            <a:r>
              <a:rPr lang="en-US" dirty="0" smtClean="0"/>
              <a:t> should be distinct.</a:t>
            </a:r>
          </a:p>
          <a:p>
            <a:r>
              <a:rPr lang="en-US" dirty="0" smtClean="0"/>
              <a:t>Distinct diagonals condition:</a:t>
            </a:r>
          </a:p>
          <a:p>
            <a:pPr lvl="1"/>
            <a:r>
              <a:rPr lang="en-US" dirty="0" smtClean="0"/>
              <a:t>For all </a:t>
            </a:r>
            <a:r>
              <a:rPr lang="en-US" dirty="0" err="1" smtClean="0"/>
              <a:t>i,j</a:t>
            </a:r>
            <a:r>
              <a:rPr lang="en-US" dirty="0" smtClean="0"/>
              <a:t>, </a:t>
            </a:r>
            <a:r>
              <a:rPr lang="en-US" dirty="0" err="1" smtClean="0"/>
              <a:t>i≠j</a:t>
            </a:r>
            <a:r>
              <a:rPr lang="en-US" dirty="0"/>
              <a:t> </a:t>
            </a:r>
            <a:r>
              <a:rPr lang="en-US" dirty="0" smtClean="0"/>
              <a:t>: |</a:t>
            </a:r>
            <a:r>
              <a:rPr lang="en-US" dirty="0" err="1" smtClean="0"/>
              <a:t>y</a:t>
            </a:r>
            <a:r>
              <a:rPr lang="en-US" baseline="-25000" dirty="0" err="1" smtClean="0"/>
              <a:t>i</a:t>
            </a:r>
            <a:r>
              <a:rPr lang="en-US" dirty="0" smtClean="0"/>
              <a:t> - </a:t>
            </a:r>
            <a:r>
              <a:rPr lang="en-US" dirty="0" err="1" smtClean="0"/>
              <a:t>y</a:t>
            </a:r>
            <a:r>
              <a:rPr lang="en-US" baseline="-25000" dirty="0" err="1" smtClean="0"/>
              <a:t>j</a:t>
            </a:r>
            <a:r>
              <a:rPr lang="en-US" dirty="0" smtClean="0"/>
              <a:t>| ≠ |</a:t>
            </a:r>
            <a:r>
              <a:rPr lang="en-US" dirty="0" err="1" smtClean="0"/>
              <a:t>i</a:t>
            </a:r>
            <a:r>
              <a:rPr lang="en-US" dirty="0" smtClean="0"/>
              <a:t>-j|</a:t>
            </a:r>
          </a:p>
          <a:p>
            <a:r>
              <a:rPr lang="en-US" dirty="0" smtClean="0"/>
              <a:t>Size of search space: 8</a:t>
            </a:r>
            <a:r>
              <a:rPr lang="en-US" baseline="30000" dirty="0" smtClean="0"/>
              <a:t>8</a:t>
            </a:r>
            <a:r>
              <a:rPr lang="en-US" dirty="0" smtClean="0"/>
              <a:t>, which is much smaller than previous 8</a:t>
            </a:r>
            <a:r>
              <a:rPr lang="en-US" baseline="30000" dirty="0" smtClean="0"/>
              <a:t>16</a:t>
            </a:r>
            <a:r>
              <a:rPr lang="en-US" dirty="0" smtClean="0"/>
              <a:t> or 2</a:t>
            </a:r>
            <a:r>
              <a:rPr lang="en-US" baseline="30000" dirty="0" smtClean="0"/>
              <a:t>64</a:t>
            </a:r>
            <a:r>
              <a:rPr lang="en-US" dirty="0" smtClean="0"/>
              <a:t>.</a:t>
            </a:r>
          </a:p>
          <a:p>
            <a:pPr lvl="1"/>
            <a:endParaRPr lang="en-US" dirty="0" smtClean="0"/>
          </a:p>
        </p:txBody>
      </p:sp>
    </p:spTree>
    <p:extLst>
      <p:ext uri="{BB962C8B-B14F-4D97-AF65-F5344CB8AC3E}">
        <p14:creationId xmlns:p14="http://schemas.microsoft.com/office/powerpoint/2010/main" val="38325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 for 4 queens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cs typeface="Andale Mono"/>
              </a:rPr>
              <a:t>int</a:t>
            </a:r>
            <a:r>
              <a:rPr lang="en-US" dirty="0" smtClean="0">
                <a:cs typeface="Andale Mono"/>
              </a:rPr>
              <a:t> y[4];  // y[</a:t>
            </a:r>
            <a:r>
              <a:rPr lang="en-US" dirty="0" err="1" smtClean="0">
                <a:cs typeface="Andale Mono"/>
              </a:rPr>
              <a:t>i</a:t>
            </a:r>
            <a:r>
              <a:rPr lang="en-US" dirty="0" smtClean="0">
                <a:cs typeface="Andale Mono"/>
              </a:rPr>
              <a:t>]: row position of column </a:t>
            </a:r>
            <a:r>
              <a:rPr lang="en-US" dirty="0" err="1" smtClean="0">
                <a:cs typeface="Andale Mono"/>
              </a:rPr>
              <a:t>i</a:t>
            </a:r>
            <a:r>
              <a:rPr lang="en-US" dirty="0" smtClean="0">
                <a:cs typeface="Andale Mono"/>
              </a:rPr>
              <a:t> queen</a:t>
            </a:r>
          </a:p>
          <a:p>
            <a:pPr marL="0" indent="0">
              <a:buNone/>
            </a:pPr>
            <a:r>
              <a:rPr lang="en-US" dirty="0" smtClean="0">
                <a:cs typeface="Andale Mono"/>
              </a:rPr>
              <a:t>// For all ways of placing all queens:</a:t>
            </a:r>
          </a:p>
          <a:p>
            <a:pPr marL="0" indent="0">
              <a:buNone/>
            </a:pPr>
            <a:r>
              <a:rPr lang="en-US" dirty="0" smtClean="0">
                <a:cs typeface="Andale Mono"/>
              </a:rPr>
              <a:t>for(y[0] = 0; y[0] &lt; 4; y[0]++){</a:t>
            </a:r>
          </a:p>
          <a:p>
            <a:pPr marL="0" indent="0">
              <a:buNone/>
            </a:pPr>
            <a:r>
              <a:rPr lang="en-US" dirty="0" smtClean="0">
                <a:cs typeface="Andale Mono"/>
              </a:rPr>
              <a:t>  </a:t>
            </a:r>
            <a:r>
              <a:rPr lang="en-US" dirty="0" smtClean="0">
                <a:cs typeface="Andale Mono"/>
              </a:rPr>
              <a:t> for(y[1</a:t>
            </a:r>
            <a:r>
              <a:rPr lang="en-US" dirty="0" smtClean="0">
                <a:cs typeface="Andale Mono"/>
              </a:rPr>
              <a:t>] </a:t>
            </a:r>
            <a:r>
              <a:rPr lang="en-US" dirty="0">
                <a:cs typeface="Andale Mono"/>
              </a:rPr>
              <a:t>= 0; </a:t>
            </a:r>
            <a:r>
              <a:rPr lang="en-US" dirty="0" smtClean="0">
                <a:cs typeface="Andale Mono"/>
              </a:rPr>
              <a:t>y[1] </a:t>
            </a:r>
            <a:r>
              <a:rPr lang="en-US" dirty="0">
                <a:cs typeface="Andale Mono"/>
              </a:rPr>
              <a:t>&lt; 4; </a:t>
            </a:r>
            <a:r>
              <a:rPr lang="en-US" dirty="0" smtClean="0">
                <a:cs typeface="Andale Mono"/>
              </a:rPr>
              <a:t>y[1]++){</a:t>
            </a:r>
          </a:p>
          <a:p>
            <a:pPr marL="0" indent="0">
              <a:buNone/>
            </a:pPr>
            <a:r>
              <a:rPr lang="en-US" dirty="0" smtClean="0">
                <a:cs typeface="Andale Mono"/>
              </a:rPr>
              <a:t>     </a:t>
            </a:r>
            <a:r>
              <a:rPr lang="en-US" dirty="0" smtClean="0">
                <a:cs typeface="Andale Mono"/>
              </a:rPr>
              <a:t> for(y[2</a:t>
            </a:r>
            <a:r>
              <a:rPr lang="en-US" dirty="0" smtClean="0">
                <a:cs typeface="Andale Mono"/>
              </a:rPr>
              <a:t>] </a:t>
            </a:r>
            <a:r>
              <a:rPr lang="en-US" dirty="0">
                <a:cs typeface="Andale Mono"/>
              </a:rPr>
              <a:t>= 0; </a:t>
            </a:r>
            <a:r>
              <a:rPr lang="en-US" dirty="0" smtClean="0">
                <a:cs typeface="Andale Mono"/>
              </a:rPr>
              <a:t>y[2] </a:t>
            </a:r>
            <a:r>
              <a:rPr lang="en-US" dirty="0">
                <a:cs typeface="Andale Mono"/>
              </a:rPr>
              <a:t>&lt; 4; </a:t>
            </a:r>
            <a:r>
              <a:rPr lang="en-US" dirty="0" smtClean="0">
                <a:cs typeface="Andale Mono"/>
              </a:rPr>
              <a:t>y[2]++){</a:t>
            </a:r>
            <a:endParaRPr lang="en-US" dirty="0">
              <a:cs typeface="Andale Mono"/>
            </a:endParaRPr>
          </a:p>
          <a:p>
            <a:pPr marL="0" indent="0">
              <a:buNone/>
            </a:pPr>
            <a:r>
              <a:rPr lang="en-US" dirty="0" smtClean="0">
                <a:cs typeface="Andale Mono"/>
              </a:rPr>
              <a:t>        </a:t>
            </a:r>
            <a:r>
              <a:rPr lang="en-US" dirty="0" smtClean="0">
                <a:cs typeface="Andale Mono"/>
              </a:rPr>
              <a:t> for(y[3</a:t>
            </a:r>
            <a:r>
              <a:rPr lang="en-US" dirty="0" smtClean="0">
                <a:cs typeface="Andale Mono"/>
              </a:rPr>
              <a:t>] </a:t>
            </a:r>
            <a:r>
              <a:rPr lang="en-US" dirty="0">
                <a:cs typeface="Andale Mono"/>
              </a:rPr>
              <a:t>= 0; </a:t>
            </a:r>
            <a:r>
              <a:rPr lang="en-US" dirty="0" smtClean="0">
                <a:cs typeface="Andale Mono"/>
              </a:rPr>
              <a:t>y[3] </a:t>
            </a:r>
            <a:r>
              <a:rPr lang="en-US" dirty="0">
                <a:cs typeface="Andale Mono"/>
              </a:rPr>
              <a:t>&lt; 4; </a:t>
            </a:r>
            <a:r>
              <a:rPr lang="en-US" dirty="0" smtClean="0">
                <a:cs typeface="Andale Mono"/>
              </a:rPr>
              <a:t>y[3]++){</a:t>
            </a:r>
            <a:endParaRPr lang="en-US" dirty="0">
              <a:cs typeface="Andale Mono"/>
            </a:endParaRPr>
          </a:p>
          <a:p>
            <a:pPr marL="0" indent="0">
              <a:buNone/>
            </a:pPr>
            <a:r>
              <a:rPr lang="en-US" dirty="0" smtClean="0">
                <a:cs typeface="Andale Mono"/>
              </a:rPr>
              <a:t>            if(!capture(y,4))</a:t>
            </a:r>
          </a:p>
          <a:p>
            <a:pPr marL="0" indent="0">
              <a:buNone/>
            </a:pPr>
            <a:r>
              <a:rPr lang="en-US" dirty="0">
                <a:cs typeface="Andale Mono"/>
              </a:rPr>
              <a:t> </a:t>
            </a:r>
            <a:r>
              <a:rPr lang="en-US" dirty="0" smtClean="0">
                <a:cs typeface="Andale Mono"/>
              </a:rPr>
              <a:t>              </a:t>
            </a:r>
            <a:r>
              <a:rPr lang="en-US" dirty="0" err="1" smtClean="0">
                <a:cs typeface="Andale Mono"/>
              </a:rPr>
              <a:t>cout</a:t>
            </a:r>
            <a:r>
              <a:rPr lang="en-US" dirty="0" smtClean="0">
                <a:cs typeface="Andale Mono"/>
              </a:rPr>
              <a:t> &lt;&lt;y[0]&lt;&lt;y[1]&lt;&lt;y[2]&lt;&lt;y[3]&lt;&lt;</a:t>
            </a:r>
            <a:r>
              <a:rPr lang="en-US" dirty="0" err="1" smtClean="0">
                <a:cs typeface="Andale Mono"/>
              </a:rPr>
              <a:t>endl</a:t>
            </a:r>
            <a:r>
              <a:rPr lang="en-US" dirty="0" smtClean="0">
                <a:cs typeface="Andale Mono"/>
              </a:rPr>
              <a:t>;</a:t>
            </a:r>
          </a:p>
          <a:p>
            <a:pPr marL="0" indent="0">
              <a:buNone/>
            </a:pPr>
            <a:r>
              <a:rPr lang="en-US" dirty="0">
                <a:cs typeface="Andale Mono"/>
              </a:rPr>
              <a:t> </a:t>
            </a:r>
            <a:r>
              <a:rPr lang="en-US" dirty="0" smtClean="0">
                <a:cs typeface="Andale Mono"/>
              </a:rPr>
              <a:t>       </a:t>
            </a:r>
            <a:r>
              <a:rPr lang="en-US" dirty="0" smtClean="0">
                <a:cs typeface="Andale Mono"/>
              </a:rPr>
              <a:t> }</a:t>
            </a:r>
            <a:endParaRPr lang="en-US" dirty="0" smtClean="0">
              <a:cs typeface="Andale Mono"/>
            </a:endParaRPr>
          </a:p>
          <a:p>
            <a:pPr marL="0" indent="0">
              <a:buNone/>
            </a:pPr>
            <a:r>
              <a:rPr lang="en-US" dirty="0">
                <a:cs typeface="Andale Mono"/>
              </a:rPr>
              <a:t> </a:t>
            </a:r>
            <a:r>
              <a:rPr lang="en-US" dirty="0" smtClean="0">
                <a:cs typeface="Andale Mono"/>
              </a:rPr>
              <a:t>    </a:t>
            </a:r>
            <a:r>
              <a:rPr lang="en-US" dirty="0" smtClean="0">
                <a:cs typeface="Andale Mono"/>
              </a:rPr>
              <a:t> }</a:t>
            </a:r>
            <a:endParaRPr lang="en-US" dirty="0" smtClean="0">
              <a:cs typeface="Andale Mono"/>
            </a:endParaRPr>
          </a:p>
          <a:p>
            <a:pPr marL="0" indent="0">
              <a:buNone/>
            </a:pPr>
            <a:r>
              <a:rPr lang="en-US" dirty="0">
                <a:cs typeface="Andale Mono"/>
              </a:rPr>
              <a:t> </a:t>
            </a:r>
            <a:r>
              <a:rPr lang="en-US" dirty="0" smtClean="0">
                <a:cs typeface="Andale Mono"/>
              </a:rPr>
              <a:t> </a:t>
            </a:r>
            <a:r>
              <a:rPr lang="en-US" dirty="0" smtClean="0">
                <a:cs typeface="Andale Mono"/>
              </a:rPr>
              <a:t> }</a:t>
            </a:r>
            <a:endParaRPr lang="en-US" dirty="0" smtClean="0">
              <a:cs typeface="Andale Mono"/>
            </a:endParaRPr>
          </a:p>
          <a:p>
            <a:pPr marL="0" indent="0">
              <a:buNone/>
            </a:pPr>
            <a:r>
              <a:rPr lang="en-US" dirty="0" smtClean="0">
                <a:cs typeface="Andale Mono"/>
              </a:rPr>
              <a:t>}</a:t>
            </a:r>
            <a:endParaRPr lang="en-US" dirty="0">
              <a:cs typeface="Andale Mono"/>
            </a:endParaRPr>
          </a:p>
          <a:p>
            <a:pPr marL="0" indent="0">
              <a:buNone/>
            </a:pPr>
            <a:endParaRPr lang="en-US" dirty="0">
              <a:cs typeface="Andale Mono"/>
            </a:endParaRPr>
          </a:p>
        </p:txBody>
      </p:sp>
    </p:spTree>
    <p:extLst>
      <p:ext uri="{BB962C8B-B14F-4D97-AF65-F5344CB8AC3E}">
        <p14:creationId xmlns:p14="http://schemas.microsoft.com/office/powerpoint/2010/main" val="179353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to check for capture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Andale Mono"/>
                <a:cs typeface="Andale Mono"/>
              </a:rPr>
              <a:t>bool capture(</a:t>
            </a:r>
            <a:r>
              <a:rPr lang="en-US" dirty="0" err="1" smtClean="0">
                <a:latin typeface="Andale Mono"/>
                <a:cs typeface="Andale Mono"/>
              </a:rPr>
              <a:t>int</a:t>
            </a:r>
            <a:r>
              <a:rPr lang="en-US" dirty="0" smtClean="0">
                <a:latin typeface="Andale Mono"/>
                <a:cs typeface="Andale Mono"/>
              </a:rPr>
              <a:t> y[], </a:t>
            </a:r>
            <a:r>
              <a:rPr lang="en-US" dirty="0" err="1" smtClean="0">
                <a:latin typeface="Andale Mono"/>
                <a:cs typeface="Andale Mono"/>
              </a:rPr>
              <a:t>int</a:t>
            </a:r>
            <a:r>
              <a:rPr lang="en-US" dirty="0" smtClean="0">
                <a:latin typeface="Andale Mono"/>
                <a:cs typeface="Andale Mono"/>
              </a:rPr>
              <a:t> n){</a:t>
            </a:r>
          </a:p>
          <a:p>
            <a:pPr marL="0" indent="0">
              <a:buNone/>
            </a:pPr>
            <a:r>
              <a:rPr lang="en-US" dirty="0" smtClean="0">
                <a:latin typeface="Andale Mono"/>
                <a:cs typeface="Andale Mono"/>
              </a:rPr>
              <a:t>// Decides whether any queen captures any</a:t>
            </a:r>
          </a:p>
          <a:p>
            <a:pPr marL="0" indent="0">
              <a:buNone/>
            </a:pPr>
            <a:r>
              <a:rPr lang="en-US" dirty="0" smtClean="0">
                <a:latin typeface="Andale Mono"/>
                <a:cs typeface="Andale Mono"/>
              </a:rPr>
              <a:t>// other.  n = board size.</a:t>
            </a:r>
          </a:p>
          <a:p>
            <a:pPr marL="0" indent="0">
              <a:buNone/>
            </a:pPr>
            <a:r>
              <a:rPr lang="en-US" dirty="0" smtClean="0">
                <a:latin typeface="Andale Mono"/>
                <a:cs typeface="Andale Mono"/>
              </a:rPr>
              <a:t>// check for all pairs j&gt;k</a:t>
            </a:r>
          </a:p>
          <a:p>
            <a:pPr marL="0" indent="0">
              <a:buNone/>
            </a:pP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j=1; j&lt;n; j++){</a:t>
            </a:r>
          </a:p>
          <a:p>
            <a:pPr marL="0" indent="0">
              <a:buNone/>
            </a:pPr>
            <a:r>
              <a:rPr lang="en-US" dirty="0">
                <a:latin typeface="Andale Mono"/>
                <a:cs typeface="Andale Mono"/>
              </a:rPr>
              <a:t> </a:t>
            </a: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k=0; k&lt;j; k++){</a:t>
            </a:r>
          </a:p>
          <a:p>
            <a:pPr marL="0" indent="0">
              <a:buNone/>
            </a:pPr>
            <a:r>
              <a:rPr lang="en-US" dirty="0">
                <a:latin typeface="Andale Mono"/>
                <a:cs typeface="Andale Mono"/>
              </a:rPr>
              <a:t> </a:t>
            </a:r>
            <a:r>
              <a:rPr lang="en-US" dirty="0" smtClean="0">
                <a:latin typeface="Andale Mono"/>
                <a:cs typeface="Andale Mono"/>
              </a:rPr>
              <a:t>    if((y[j] == y[k]) ||</a:t>
            </a:r>
          </a:p>
          <a:p>
            <a:pPr marL="0" indent="0">
              <a:buNone/>
            </a:pPr>
            <a:r>
              <a:rPr lang="en-US" dirty="0">
                <a:latin typeface="Andale Mono"/>
                <a:cs typeface="Andale Mono"/>
              </a:rPr>
              <a:t> </a:t>
            </a:r>
            <a:r>
              <a:rPr lang="en-US" dirty="0" smtClean="0">
                <a:latin typeface="Andale Mono"/>
                <a:cs typeface="Andale Mono"/>
              </a:rPr>
              <a:t>       (abs(j-k) == abs(y[j]-y[k]))</a:t>
            </a:r>
          </a:p>
          <a:p>
            <a:pPr marL="0" indent="0">
              <a:buNone/>
            </a:pPr>
            <a:r>
              <a:rPr lang="en-US" dirty="0">
                <a:latin typeface="Andale Mono"/>
                <a:cs typeface="Andale Mono"/>
              </a:rPr>
              <a:t> </a:t>
            </a:r>
            <a:r>
              <a:rPr lang="en-US" dirty="0" smtClean="0">
                <a:latin typeface="Andale Mono"/>
                <a:cs typeface="Andale Mono"/>
              </a:rPr>
              <a:t>      return true;</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smtClean="0">
                <a:latin typeface="Andale Mono"/>
                <a:cs typeface="Andale Mono"/>
              </a:rPr>
              <a:t> }</a:t>
            </a:r>
          </a:p>
          <a:p>
            <a:pPr marL="0" indent="0">
              <a:buNone/>
            </a:pPr>
            <a:r>
              <a:rPr lang="en-US" dirty="0" smtClean="0">
                <a:latin typeface="Andale Mono"/>
                <a:cs typeface="Andale Mono"/>
              </a:rPr>
              <a:t> return false;</a:t>
            </a:r>
          </a:p>
          <a:p>
            <a:pPr marL="0" indent="0">
              <a:buNone/>
            </a:pPr>
            <a:r>
              <a:rPr lang="en-US" dirty="0">
                <a:latin typeface="Andale Mono"/>
                <a:cs typeface="Andale Mono"/>
              </a:rPr>
              <a:t>}</a:t>
            </a:r>
          </a:p>
        </p:txBody>
      </p:sp>
    </p:spTree>
    <p:extLst>
      <p:ext uri="{BB962C8B-B14F-4D97-AF65-F5344CB8AC3E}">
        <p14:creationId xmlns:p14="http://schemas.microsoft.com/office/powerpoint/2010/main" val="24163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Will the same idea work for any n?</a:t>
            </a:r>
            <a:endParaRPr lang="en-US" dirty="0"/>
          </a:p>
        </p:txBody>
      </p:sp>
      <p:sp>
        <p:nvSpPr>
          <p:cNvPr id="3" name="Content Placeholder 2"/>
          <p:cNvSpPr>
            <a:spLocks noGrp="1"/>
          </p:cNvSpPr>
          <p:nvPr>
            <p:ph idx="1"/>
          </p:nvPr>
        </p:nvSpPr>
        <p:spPr/>
        <p:txBody>
          <a:bodyPr>
            <a:normAutofit fontScale="92500"/>
          </a:bodyPr>
          <a:lstStyle/>
          <a:p>
            <a:r>
              <a:rPr lang="en-US" dirty="0" smtClean="0"/>
              <a:t>Many programming languages will not allow you to nest more than a certain number of loops.</a:t>
            </a:r>
          </a:p>
          <a:p>
            <a:r>
              <a:rPr lang="en-US" dirty="0" smtClean="0"/>
              <a:t>In other constraint satisfaction problem, the number of variables to be selected could be very large, making it difficult to do so much nesting</a:t>
            </a:r>
          </a:p>
          <a:p>
            <a:r>
              <a:rPr lang="en-US" dirty="0" smtClean="0">
                <a:solidFill>
                  <a:srgbClr val="FF0000"/>
                </a:solidFill>
              </a:rPr>
              <a:t>Recursion </a:t>
            </a:r>
            <a:r>
              <a:rPr lang="en-US" dirty="0" smtClean="0">
                <a:solidFill>
                  <a:srgbClr val="FF0000"/>
                </a:solidFill>
              </a:rPr>
              <a:t>comes to our rescue</a:t>
            </a:r>
            <a:r>
              <a:rPr lang="en-US" dirty="0" smtClean="0">
                <a:solidFill>
                  <a:srgbClr val="FF0000"/>
                </a:solidFill>
              </a:rPr>
              <a:t>!</a:t>
            </a:r>
            <a:endParaRPr lang="en-US" dirty="0" smtClean="0">
              <a:solidFill>
                <a:srgbClr val="FF0000"/>
              </a:solidFill>
            </a:endParaRPr>
          </a:p>
          <a:p>
            <a:r>
              <a:rPr lang="en-US" dirty="0" smtClean="0"/>
              <a:t>We will write a recursive program which will not have much nesting but will have the same effect as writing a program with nesting.</a:t>
            </a:r>
            <a:endParaRPr lang="en-US" dirty="0"/>
          </a:p>
        </p:txBody>
      </p:sp>
    </p:spTree>
    <p:extLst>
      <p:ext uri="{BB962C8B-B14F-4D97-AF65-F5344CB8AC3E}">
        <p14:creationId xmlns:p14="http://schemas.microsoft.com/office/powerpoint/2010/main" val="171162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different view of searching through the candidate configurations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 = Set of all possible ways (“configurations”) to place queens, one queen per column.</a:t>
            </a:r>
          </a:p>
          <a:p>
            <a:r>
              <a:rPr lang="en-US" dirty="0" smtClean="0"/>
              <a:t>Suppose n = 3.  S has 27 elements:</a:t>
            </a:r>
          </a:p>
          <a:p>
            <a:pPr marL="0" indent="0">
              <a:buNone/>
            </a:pPr>
            <a:r>
              <a:rPr lang="en-US" dirty="0" smtClean="0"/>
              <a:t> {000, 001, 002, 010, 011, 012, 020, … 222}</a:t>
            </a:r>
          </a:p>
          <a:p>
            <a:pPr marL="0" indent="0">
              <a:buNone/>
            </a:pPr>
            <a:endParaRPr lang="en-US" dirty="0" smtClean="0"/>
          </a:p>
          <a:p>
            <a:pPr marL="0" indent="0">
              <a:buNone/>
            </a:pPr>
            <a:r>
              <a:rPr lang="en-US" dirty="0" smtClean="0"/>
              <a:t>Algorithm outline for n = 3 :</a:t>
            </a:r>
          </a:p>
          <a:p>
            <a:r>
              <a:rPr lang="en-US" dirty="0" smtClean="0"/>
              <a:t>Store first configuration in </a:t>
            </a:r>
            <a:r>
              <a:rPr lang="en-US" dirty="0">
                <a:latin typeface="Andale Mono"/>
                <a:cs typeface="Andale Mono"/>
              </a:rPr>
              <a:t>y</a:t>
            </a:r>
            <a:r>
              <a:rPr lang="en-US" dirty="0" smtClean="0">
                <a:latin typeface="Andale Mono"/>
                <a:cs typeface="Andale Mono"/>
              </a:rPr>
              <a:t>[0..2]</a:t>
            </a:r>
            <a:r>
              <a:rPr lang="en-US" dirty="0" smtClean="0"/>
              <a:t>, then call capture.</a:t>
            </a:r>
          </a:p>
          <a:p>
            <a:r>
              <a:rPr lang="en-US" dirty="0"/>
              <a:t>S</a:t>
            </a:r>
            <a:r>
              <a:rPr lang="en-US" dirty="0" smtClean="0"/>
              <a:t>tore second configuration in </a:t>
            </a:r>
            <a:r>
              <a:rPr lang="en-US" dirty="0">
                <a:latin typeface="Andale Mono"/>
                <a:cs typeface="Andale Mono"/>
              </a:rPr>
              <a:t>y</a:t>
            </a:r>
            <a:r>
              <a:rPr lang="en-US" dirty="0" smtClean="0">
                <a:latin typeface="Andale Mono"/>
                <a:cs typeface="Andale Mono"/>
              </a:rPr>
              <a:t>[0..2]</a:t>
            </a:r>
            <a:r>
              <a:rPr lang="en-US" dirty="0" smtClean="0"/>
              <a:t>, then call capture.</a:t>
            </a:r>
          </a:p>
          <a:p>
            <a:r>
              <a:rPr lang="en-US" dirty="0" smtClean="0"/>
              <a:t>…</a:t>
            </a:r>
          </a:p>
          <a:p>
            <a:r>
              <a:rPr lang="en-US" dirty="0" smtClean="0"/>
              <a:t>Store 27</a:t>
            </a:r>
            <a:r>
              <a:rPr lang="en-US" baseline="30000" dirty="0" smtClean="0"/>
              <a:t>th</a:t>
            </a:r>
            <a:r>
              <a:rPr lang="en-US" dirty="0" smtClean="0"/>
              <a:t> configuration in </a:t>
            </a:r>
            <a:r>
              <a:rPr lang="en-US" dirty="0">
                <a:latin typeface="Andale Mono"/>
                <a:cs typeface="Andale Mono"/>
              </a:rPr>
              <a:t>y</a:t>
            </a:r>
            <a:r>
              <a:rPr lang="en-US" dirty="0" smtClean="0">
                <a:latin typeface="Andale Mono"/>
                <a:cs typeface="Andale Mono"/>
              </a:rPr>
              <a:t>[0..2]</a:t>
            </a:r>
            <a:r>
              <a:rPr lang="en-US" dirty="0" smtClean="0"/>
              <a:t>, then call capture.</a:t>
            </a:r>
          </a:p>
          <a:p>
            <a:pPr marL="0" indent="0">
              <a:buNone/>
            </a:pPr>
            <a:r>
              <a:rPr lang="en-US" dirty="0" smtClean="0">
                <a:solidFill>
                  <a:srgbClr val="FF0000"/>
                </a:solidFill>
              </a:rPr>
              <a:t>“Searching the set S of configurations”</a:t>
            </a:r>
            <a:endParaRPr lang="en-US" dirty="0">
              <a:solidFill>
                <a:srgbClr val="FF0000"/>
              </a:solidFill>
            </a:endParaRPr>
          </a:p>
        </p:txBody>
      </p:sp>
    </p:spTree>
    <p:extLst>
      <p:ext uri="{BB962C8B-B14F-4D97-AF65-F5344CB8AC3E}">
        <p14:creationId xmlns:p14="http://schemas.microsoft.com/office/powerpoint/2010/main" val="371144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search 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Observation: S = S</a:t>
            </a:r>
            <a:r>
              <a:rPr lang="en-US" baseline="-25000" dirty="0" smtClean="0"/>
              <a:t>0</a:t>
            </a:r>
            <a:r>
              <a:rPr lang="en-US" dirty="0" smtClean="0"/>
              <a:t> ∪ S</a:t>
            </a:r>
            <a:r>
              <a:rPr lang="en-US" baseline="-25000" dirty="0" smtClean="0"/>
              <a:t>1</a:t>
            </a:r>
            <a:r>
              <a:rPr lang="en-US" dirty="0" smtClean="0"/>
              <a:t> ∪ … ∪ S</a:t>
            </a:r>
            <a:r>
              <a:rPr lang="en-US" baseline="-25000" dirty="0" smtClean="0"/>
              <a:t>n-1</a:t>
            </a:r>
            <a:r>
              <a:rPr lang="en-US" dirty="0" smtClean="0"/>
              <a:t>, where </a:t>
            </a:r>
          </a:p>
          <a:p>
            <a:pPr lvl="1"/>
            <a:r>
              <a:rPr lang="en-US" dirty="0" smtClean="0"/>
              <a:t>S</a:t>
            </a:r>
            <a:r>
              <a:rPr lang="en-US" baseline="-25000" dirty="0" smtClean="0"/>
              <a:t>i</a:t>
            </a:r>
            <a:r>
              <a:rPr lang="en-US" dirty="0" smtClean="0"/>
              <a:t> = set of configurations in which queen in column 0 is in row </a:t>
            </a:r>
            <a:r>
              <a:rPr lang="en-US" dirty="0" err="1" smtClean="0"/>
              <a:t>i</a:t>
            </a:r>
            <a:r>
              <a:rPr lang="en-US" dirty="0" smtClean="0"/>
              <a:t>, and other queens anywhere</a:t>
            </a:r>
            <a:r>
              <a:rPr lang="en-US" dirty="0" smtClean="0"/>
              <a:t>.</a:t>
            </a:r>
          </a:p>
          <a:p>
            <a:pPr lvl="1"/>
            <a:r>
              <a:rPr lang="en-US" dirty="0" smtClean="0"/>
              <a:t>3 Queens: S</a:t>
            </a:r>
            <a:r>
              <a:rPr lang="en-US" baseline="-25000" dirty="0" smtClean="0"/>
              <a:t>0 </a:t>
            </a:r>
            <a:r>
              <a:rPr lang="en-US" dirty="0" smtClean="0"/>
              <a:t>= {000,001,002,010,011,012,020,021,022}</a:t>
            </a:r>
            <a:endParaRPr lang="en-US" dirty="0" smtClean="0"/>
          </a:p>
          <a:p>
            <a:r>
              <a:rPr lang="en-US" dirty="0"/>
              <a:t>S</a:t>
            </a:r>
            <a:r>
              <a:rPr lang="en-US" dirty="0" smtClean="0"/>
              <a:t>earching S = searching S</a:t>
            </a:r>
            <a:r>
              <a:rPr lang="en-US" baseline="-25000" dirty="0" smtClean="0"/>
              <a:t>0</a:t>
            </a:r>
            <a:r>
              <a:rPr lang="en-US" dirty="0" smtClean="0"/>
              <a:t>,…,S</a:t>
            </a:r>
            <a:r>
              <a:rPr lang="en-US" baseline="-25000" dirty="0" smtClean="0"/>
              <a:t>n-1</a:t>
            </a:r>
            <a:r>
              <a:rPr lang="en-US" dirty="0" smtClean="0"/>
              <a:t>.</a:t>
            </a:r>
          </a:p>
          <a:p>
            <a:r>
              <a:rPr lang="en-US" dirty="0" smtClean="0"/>
              <a:t>But S</a:t>
            </a:r>
            <a:r>
              <a:rPr lang="en-US" baseline="-25000" dirty="0" smtClean="0"/>
              <a:t>i</a:t>
            </a:r>
            <a:r>
              <a:rPr lang="en-US" dirty="0" smtClean="0"/>
              <a:t> is also a union of smaller sets (recursion!):</a:t>
            </a:r>
          </a:p>
          <a:p>
            <a:r>
              <a:rPr lang="en-US" dirty="0" smtClean="0"/>
              <a:t>S</a:t>
            </a:r>
            <a:r>
              <a:rPr lang="en-US" baseline="-25000" dirty="0" smtClean="0"/>
              <a:t>i</a:t>
            </a:r>
            <a:r>
              <a:rPr lang="en-US" dirty="0" smtClean="0"/>
              <a:t> = S</a:t>
            </a:r>
            <a:r>
              <a:rPr lang="en-US" baseline="-25000" dirty="0" smtClean="0"/>
              <a:t>i0</a:t>
            </a:r>
            <a:r>
              <a:rPr lang="en-US" dirty="0" smtClean="0"/>
              <a:t> ∪ S</a:t>
            </a:r>
            <a:r>
              <a:rPr lang="en-US" baseline="-25000" dirty="0" smtClean="0"/>
              <a:t>i1</a:t>
            </a:r>
            <a:r>
              <a:rPr lang="en-US" dirty="0" smtClean="0"/>
              <a:t> ∪ … ∪ S</a:t>
            </a:r>
            <a:r>
              <a:rPr lang="en-US" baseline="-25000" dirty="0" smtClean="0"/>
              <a:t>i,n-1</a:t>
            </a:r>
            <a:r>
              <a:rPr lang="en-US" dirty="0" smtClean="0"/>
              <a:t>, where </a:t>
            </a:r>
          </a:p>
          <a:p>
            <a:pPr lvl="1"/>
            <a:r>
              <a:rPr lang="en-US" dirty="0" err="1" smtClean="0"/>
              <a:t>S</a:t>
            </a:r>
            <a:r>
              <a:rPr lang="en-US" baseline="-25000" dirty="0" err="1" smtClean="0"/>
              <a:t>ij</a:t>
            </a:r>
            <a:r>
              <a:rPr lang="en-US" dirty="0" smtClean="0"/>
              <a:t> = set of configurations in which queen in column 0 is in row </a:t>
            </a:r>
            <a:r>
              <a:rPr lang="en-US" dirty="0" err="1" smtClean="0"/>
              <a:t>i</a:t>
            </a:r>
            <a:r>
              <a:rPr lang="en-US" dirty="0" smtClean="0"/>
              <a:t>, and queen in column 1 in row j, and other queens anywhere.</a:t>
            </a:r>
          </a:p>
          <a:p>
            <a:r>
              <a:rPr lang="en-US" dirty="0" smtClean="0"/>
              <a:t>What </a:t>
            </a:r>
            <a:r>
              <a:rPr lang="en-US" dirty="0" smtClean="0"/>
              <a:t>is S</a:t>
            </a:r>
            <a:r>
              <a:rPr lang="en-US" baseline="-25000" dirty="0" smtClean="0"/>
              <a:t>02</a:t>
            </a:r>
            <a:r>
              <a:rPr lang="en-US" dirty="0" smtClean="0"/>
              <a:t> for the 3 queen problem?</a:t>
            </a:r>
          </a:p>
          <a:p>
            <a:pPr lvl="1"/>
            <a:r>
              <a:rPr lang="en-US" dirty="0" smtClean="0"/>
              <a:t>{020, 021, 022}</a:t>
            </a:r>
          </a:p>
        </p:txBody>
      </p:sp>
    </p:spTree>
    <p:extLst>
      <p:ext uri="{BB962C8B-B14F-4D97-AF65-F5344CB8AC3E}">
        <p14:creationId xmlns:p14="http://schemas.microsoft.com/office/powerpoint/2010/main" val="19249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a:t>
            </a:r>
            <a:r>
              <a:rPr lang="en-US" dirty="0" smtClean="0"/>
              <a:t>case</a:t>
            </a:r>
            <a:endParaRPr lang="en-US" dirty="0"/>
          </a:p>
        </p:txBody>
      </p:sp>
      <p:sp>
        <p:nvSpPr>
          <p:cNvPr id="3" name="Content Placeholder 2"/>
          <p:cNvSpPr>
            <a:spLocks noGrp="1"/>
          </p:cNvSpPr>
          <p:nvPr>
            <p:ph idx="1"/>
          </p:nvPr>
        </p:nvSpPr>
        <p:spPr/>
        <p:txBody>
          <a:bodyPr>
            <a:normAutofit/>
          </a:bodyPr>
          <a:lstStyle/>
          <a:p>
            <a:r>
              <a:rPr lang="en-US" dirty="0" smtClean="0"/>
              <a:t>Notational </a:t>
            </a:r>
            <a:r>
              <a:rPr lang="en-US" dirty="0"/>
              <a:t>change: We will write S(x) rather than </a:t>
            </a:r>
            <a:r>
              <a:rPr lang="en-US" dirty="0" err="1"/>
              <a:t>S</a:t>
            </a:r>
            <a:r>
              <a:rPr lang="en-US" baseline="-25000" dirty="0" err="1"/>
              <a:t>x</a:t>
            </a:r>
            <a:r>
              <a:rPr lang="en-US" dirty="0" smtClean="0"/>
              <a:t>.</a:t>
            </a:r>
          </a:p>
          <a:p>
            <a:pPr marL="0" indent="0">
              <a:buNone/>
            </a:pPr>
            <a:r>
              <a:rPr lang="en-US" dirty="0">
                <a:solidFill>
                  <a:srgbClr val="008000"/>
                </a:solidFill>
              </a:rPr>
              <a:t>S(i</a:t>
            </a:r>
            <a:r>
              <a:rPr lang="en-US" baseline="-25000" dirty="0">
                <a:solidFill>
                  <a:srgbClr val="008000"/>
                </a:solidFill>
              </a:rPr>
              <a:t>0</a:t>
            </a:r>
            <a:r>
              <a:rPr lang="en-US" dirty="0">
                <a:solidFill>
                  <a:srgbClr val="008000"/>
                </a:solidFill>
              </a:rPr>
              <a:t>,i</a:t>
            </a:r>
            <a:r>
              <a:rPr lang="en-US" baseline="-25000" dirty="0">
                <a:solidFill>
                  <a:srgbClr val="008000"/>
                </a:solidFill>
              </a:rPr>
              <a:t>1</a:t>
            </a:r>
            <a:r>
              <a:rPr lang="en-US" dirty="0">
                <a:solidFill>
                  <a:srgbClr val="008000"/>
                </a:solidFill>
              </a:rPr>
              <a:t>,…,i</a:t>
            </a:r>
            <a:r>
              <a:rPr lang="en-US" baseline="-25000" dirty="0">
                <a:solidFill>
                  <a:srgbClr val="008000"/>
                </a:solidFill>
              </a:rPr>
              <a:t>k-1</a:t>
            </a:r>
            <a:r>
              <a:rPr lang="en-US" dirty="0">
                <a:solidFill>
                  <a:srgbClr val="008000"/>
                </a:solidFill>
              </a:rPr>
              <a:t>) : Configurations </a:t>
            </a:r>
            <a:r>
              <a:rPr lang="en-US" dirty="0" smtClean="0">
                <a:solidFill>
                  <a:srgbClr val="008000"/>
                </a:solidFill>
              </a:rPr>
              <a:t>with queens </a:t>
            </a:r>
            <a:r>
              <a:rPr lang="en-US" dirty="0">
                <a:solidFill>
                  <a:srgbClr val="008000"/>
                </a:solidFill>
              </a:rPr>
              <a:t>in first k </a:t>
            </a:r>
            <a:r>
              <a:rPr lang="en-US" dirty="0" smtClean="0">
                <a:solidFill>
                  <a:srgbClr val="008000"/>
                </a:solidFill>
              </a:rPr>
              <a:t>columns </a:t>
            </a:r>
            <a:r>
              <a:rPr lang="en-US" dirty="0">
                <a:solidFill>
                  <a:srgbClr val="008000"/>
                </a:solidFill>
              </a:rPr>
              <a:t>in rows  </a:t>
            </a:r>
            <a:r>
              <a:rPr lang="en-US" dirty="0" err="1">
                <a:solidFill>
                  <a:srgbClr val="008000"/>
                </a:solidFill>
              </a:rPr>
              <a:t>i</a:t>
            </a:r>
            <a:r>
              <a:rPr lang="en-US" baseline="-25000" dirty="0" err="1">
                <a:solidFill>
                  <a:srgbClr val="008000"/>
                </a:solidFill>
              </a:rPr>
              <a:t>j</a:t>
            </a:r>
            <a:r>
              <a:rPr lang="en-US" dirty="0">
                <a:solidFill>
                  <a:srgbClr val="008000"/>
                </a:solidFill>
              </a:rPr>
              <a:t> for j=0..k-1.</a:t>
            </a:r>
          </a:p>
          <a:p>
            <a:pPr marL="0" indent="0">
              <a:buNone/>
            </a:pPr>
            <a:r>
              <a:rPr lang="en-US" dirty="0">
                <a:solidFill>
                  <a:srgbClr val="FF0000"/>
                </a:solidFill>
              </a:rPr>
              <a:t>S(i</a:t>
            </a:r>
            <a:r>
              <a:rPr lang="en-US" baseline="-25000" dirty="0">
                <a:solidFill>
                  <a:srgbClr val="FF0000"/>
                </a:solidFill>
              </a:rPr>
              <a:t>0</a:t>
            </a:r>
            <a:r>
              <a:rPr lang="en-US" dirty="0">
                <a:solidFill>
                  <a:srgbClr val="FF0000"/>
                </a:solidFill>
              </a:rPr>
              <a:t>,i</a:t>
            </a:r>
            <a:r>
              <a:rPr lang="en-US" baseline="-25000" dirty="0">
                <a:solidFill>
                  <a:srgbClr val="FF0000"/>
                </a:solidFill>
              </a:rPr>
              <a:t>1</a:t>
            </a:r>
            <a:r>
              <a:rPr lang="en-US" dirty="0">
                <a:solidFill>
                  <a:srgbClr val="FF0000"/>
                </a:solidFill>
              </a:rPr>
              <a:t>,…,i</a:t>
            </a:r>
            <a:r>
              <a:rPr lang="en-US" baseline="-25000" dirty="0">
                <a:solidFill>
                  <a:srgbClr val="FF0000"/>
                </a:solidFill>
              </a:rPr>
              <a:t>k-1</a:t>
            </a:r>
            <a:r>
              <a:rPr lang="en-US" dirty="0">
                <a:solidFill>
                  <a:srgbClr val="FF0000"/>
                </a:solidFill>
              </a:rPr>
              <a:t>) </a:t>
            </a:r>
            <a:r>
              <a:rPr lang="en-US" dirty="0" smtClean="0">
                <a:solidFill>
                  <a:srgbClr val="FF0000"/>
                </a:solidFill>
              </a:rPr>
              <a:t>= </a:t>
            </a:r>
            <a:endParaRPr lang="en-US" dirty="0" smtClean="0">
              <a:solidFill>
                <a:srgbClr val="FF0000"/>
              </a:solidFill>
            </a:endParaRPr>
          </a:p>
          <a:p>
            <a:pPr marL="0" indent="0">
              <a:buNone/>
            </a:pPr>
            <a:r>
              <a:rPr lang="en-US" dirty="0" smtClean="0">
                <a:solidFill>
                  <a:srgbClr val="FF0000"/>
                </a:solidFill>
              </a:rPr>
              <a:t>S(i</a:t>
            </a:r>
            <a:r>
              <a:rPr lang="en-US" baseline="-25000" dirty="0" smtClean="0">
                <a:solidFill>
                  <a:srgbClr val="FF0000"/>
                </a:solidFill>
              </a:rPr>
              <a:t>0</a:t>
            </a:r>
            <a:r>
              <a:rPr lang="en-US" dirty="0" smtClean="0">
                <a:solidFill>
                  <a:srgbClr val="FF0000"/>
                </a:solidFill>
              </a:rPr>
              <a:t>,i</a:t>
            </a:r>
            <a:r>
              <a:rPr lang="en-US" baseline="-25000" dirty="0" smtClean="0">
                <a:solidFill>
                  <a:srgbClr val="FF0000"/>
                </a:solidFill>
              </a:rPr>
              <a:t>1</a:t>
            </a:r>
            <a:r>
              <a:rPr lang="en-US" dirty="0">
                <a:solidFill>
                  <a:srgbClr val="FF0000"/>
                </a:solidFill>
              </a:rPr>
              <a:t>,…,i</a:t>
            </a:r>
            <a:r>
              <a:rPr lang="en-US" baseline="-25000" dirty="0">
                <a:solidFill>
                  <a:srgbClr val="FF0000"/>
                </a:solidFill>
              </a:rPr>
              <a:t>k-1</a:t>
            </a:r>
            <a:r>
              <a:rPr lang="en-US" dirty="0">
                <a:solidFill>
                  <a:srgbClr val="FF0000"/>
                </a:solidFill>
              </a:rPr>
              <a:t>,0) ∪ S(i</a:t>
            </a:r>
            <a:r>
              <a:rPr lang="en-US" baseline="-25000" dirty="0">
                <a:solidFill>
                  <a:srgbClr val="FF0000"/>
                </a:solidFill>
              </a:rPr>
              <a:t>0</a:t>
            </a:r>
            <a:r>
              <a:rPr lang="en-US" dirty="0">
                <a:solidFill>
                  <a:srgbClr val="FF0000"/>
                </a:solidFill>
              </a:rPr>
              <a:t>,i</a:t>
            </a:r>
            <a:r>
              <a:rPr lang="en-US" baseline="-25000" dirty="0">
                <a:solidFill>
                  <a:srgbClr val="FF0000"/>
                </a:solidFill>
              </a:rPr>
              <a:t>1</a:t>
            </a:r>
            <a:r>
              <a:rPr lang="en-US" dirty="0">
                <a:solidFill>
                  <a:srgbClr val="FF0000"/>
                </a:solidFill>
              </a:rPr>
              <a:t>,…,i</a:t>
            </a:r>
            <a:r>
              <a:rPr lang="en-US" baseline="-25000" dirty="0">
                <a:solidFill>
                  <a:srgbClr val="FF0000"/>
                </a:solidFill>
              </a:rPr>
              <a:t>k-1</a:t>
            </a:r>
            <a:r>
              <a:rPr lang="en-US" dirty="0">
                <a:solidFill>
                  <a:srgbClr val="FF0000"/>
                </a:solidFill>
              </a:rPr>
              <a:t>,1) </a:t>
            </a:r>
            <a:r>
              <a:rPr lang="en-US" dirty="0" smtClean="0">
                <a:solidFill>
                  <a:srgbClr val="FF0000"/>
                </a:solidFill>
              </a:rPr>
              <a:t>∪ </a:t>
            </a:r>
            <a:r>
              <a:rPr lang="en-US" dirty="0" smtClean="0">
                <a:solidFill>
                  <a:srgbClr val="FF0000"/>
                </a:solidFill>
              </a:rPr>
              <a:t>... ∪</a:t>
            </a:r>
            <a:r>
              <a:rPr lang="en-US" dirty="0">
                <a:solidFill>
                  <a:srgbClr val="FF0000"/>
                </a:solidFill>
              </a:rPr>
              <a:t> </a:t>
            </a:r>
            <a:r>
              <a:rPr lang="en-US" dirty="0" smtClean="0">
                <a:solidFill>
                  <a:srgbClr val="FF0000"/>
                </a:solidFill>
              </a:rPr>
              <a:t>S(i</a:t>
            </a:r>
            <a:r>
              <a:rPr lang="en-US" baseline="-25000" dirty="0" smtClean="0">
                <a:solidFill>
                  <a:srgbClr val="FF0000"/>
                </a:solidFill>
              </a:rPr>
              <a:t>0</a:t>
            </a:r>
            <a:r>
              <a:rPr lang="en-US" dirty="0" smtClean="0">
                <a:solidFill>
                  <a:srgbClr val="FF0000"/>
                </a:solidFill>
              </a:rPr>
              <a:t>,i</a:t>
            </a:r>
            <a:r>
              <a:rPr lang="en-US" baseline="-25000" dirty="0" smtClean="0">
                <a:solidFill>
                  <a:srgbClr val="FF0000"/>
                </a:solidFill>
              </a:rPr>
              <a:t>1</a:t>
            </a:r>
            <a:r>
              <a:rPr lang="en-US" dirty="0">
                <a:solidFill>
                  <a:srgbClr val="FF0000"/>
                </a:solidFill>
              </a:rPr>
              <a:t>,…,i</a:t>
            </a:r>
            <a:r>
              <a:rPr lang="en-US" baseline="-25000" dirty="0">
                <a:solidFill>
                  <a:srgbClr val="FF0000"/>
                </a:solidFill>
              </a:rPr>
              <a:t>k-1</a:t>
            </a:r>
            <a:r>
              <a:rPr lang="en-US" dirty="0">
                <a:solidFill>
                  <a:srgbClr val="FF0000"/>
                </a:solidFill>
              </a:rPr>
              <a:t>,n-1) </a:t>
            </a:r>
          </a:p>
        </p:txBody>
      </p:sp>
    </p:spTree>
    <p:extLst>
      <p:ext uri="{BB962C8B-B14F-4D97-AF65-F5344CB8AC3E}">
        <p14:creationId xmlns:p14="http://schemas.microsoft.com/office/powerpoint/2010/main" val="1545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sorted array</a:t>
            </a:r>
            <a:endParaRPr lang="en-US" dirty="0"/>
          </a:p>
        </p:txBody>
      </p:sp>
      <p:sp>
        <p:nvSpPr>
          <p:cNvPr id="3" name="Content Placeholder 2"/>
          <p:cNvSpPr>
            <a:spLocks noGrp="1"/>
          </p:cNvSpPr>
          <p:nvPr>
            <p:ph idx="1"/>
          </p:nvPr>
        </p:nvSpPr>
        <p:spPr/>
        <p:txBody>
          <a:bodyPr/>
          <a:lstStyle/>
          <a:p>
            <a:r>
              <a:rPr lang="en-US" dirty="0" smtClean="0"/>
              <a:t>sorted array: (non decreasing order)</a:t>
            </a:r>
          </a:p>
          <a:p>
            <a:pPr marL="0" indent="0">
              <a:buNone/>
            </a:pPr>
            <a:r>
              <a:rPr lang="en-US" dirty="0" smtClean="0">
                <a:latin typeface="Andale Mono"/>
                <a:cs typeface="Andale Mono"/>
              </a:rPr>
              <a:t>A[0] ≤ A[1] ≤ … ≤ A[n-1]</a:t>
            </a:r>
          </a:p>
          <a:p>
            <a:r>
              <a:rPr lang="en-US" dirty="0" smtClean="0">
                <a:cs typeface="Andale Mono"/>
              </a:rPr>
              <a:t>sorted array: (non increasing order)</a:t>
            </a:r>
          </a:p>
          <a:p>
            <a:pPr marL="0" indent="0">
              <a:buNone/>
            </a:pPr>
            <a:r>
              <a:rPr lang="en-US" dirty="0">
                <a:latin typeface="Andale Mono"/>
                <a:cs typeface="Andale Mono"/>
              </a:rPr>
              <a:t>A[0] </a:t>
            </a:r>
            <a:r>
              <a:rPr lang="en-US" dirty="0" smtClean="0">
                <a:latin typeface="Andale Mono"/>
                <a:cs typeface="Andale Mono"/>
              </a:rPr>
              <a:t>≥ </a:t>
            </a:r>
            <a:r>
              <a:rPr lang="en-US" dirty="0">
                <a:latin typeface="Andale Mono"/>
                <a:cs typeface="Andale Mono"/>
              </a:rPr>
              <a:t>A[1] </a:t>
            </a:r>
            <a:r>
              <a:rPr lang="en-US" dirty="0" smtClean="0">
                <a:latin typeface="Andale Mono"/>
                <a:cs typeface="Andale Mono"/>
              </a:rPr>
              <a:t>≥ </a:t>
            </a:r>
            <a:r>
              <a:rPr lang="en-US" dirty="0">
                <a:latin typeface="Andale Mono"/>
                <a:cs typeface="Andale Mono"/>
              </a:rPr>
              <a:t>… </a:t>
            </a:r>
            <a:r>
              <a:rPr lang="en-US" dirty="0" smtClean="0">
                <a:latin typeface="Andale Mono"/>
                <a:cs typeface="Andale Mono"/>
              </a:rPr>
              <a:t>≥ </a:t>
            </a:r>
            <a:r>
              <a:rPr lang="en-US" dirty="0">
                <a:latin typeface="Andale Mono"/>
                <a:cs typeface="Andale Mono"/>
              </a:rPr>
              <a:t>A[n-1</a:t>
            </a:r>
            <a:r>
              <a:rPr lang="en-US" dirty="0" smtClean="0">
                <a:latin typeface="Andale Mono"/>
                <a:cs typeface="Andale Mono"/>
              </a:rPr>
              <a:t>]</a:t>
            </a:r>
          </a:p>
          <a:p>
            <a:r>
              <a:rPr lang="en-US" dirty="0" smtClean="0">
                <a:cs typeface="Andale Mono"/>
              </a:rPr>
              <a:t>How do we search in a sorted array (non increasing or non decreasing)?</a:t>
            </a:r>
          </a:p>
          <a:p>
            <a:pPr lvl="1"/>
            <a:r>
              <a:rPr lang="en-US" dirty="0" smtClean="0">
                <a:cs typeface="Andale Mono"/>
              </a:rPr>
              <a:t>Does the </a:t>
            </a:r>
            <a:r>
              <a:rPr lang="en-US" dirty="0" err="1" smtClean="0">
                <a:cs typeface="Andale Mono"/>
              </a:rPr>
              <a:t>sortedness</a:t>
            </a:r>
            <a:r>
              <a:rPr lang="en-US" dirty="0" smtClean="0">
                <a:cs typeface="Andale Mono"/>
              </a:rPr>
              <a:t> help in searching?</a:t>
            </a:r>
            <a:endParaRPr lang="en-US" dirty="0">
              <a:cs typeface="Andale Mono"/>
            </a:endParaRPr>
          </a:p>
          <a:p>
            <a:endParaRPr lang="en-US" dirty="0"/>
          </a:p>
        </p:txBody>
      </p:sp>
    </p:spTree>
    <p:extLst>
      <p:ext uri="{BB962C8B-B14F-4D97-AF65-F5344CB8AC3E}">
        <p14:creationId xmlns:p14="http://schemas.microsoft.com/office/powerpoint/2010/main" val="665252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search S (contd.)</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Andale Mono"/>
                <a:cs typeface="Andale Mono"/>
              </a:rPr>
              <a:t>void </a:t>
            </a:r>
            <a:r>
              <a:rPr lang="en-US" dirty="0" smtClean="0">
                <a:latin typeface="Andale Mono"/>
                <a:cs typeface="Andale Mono"/>
              </a:rPr>
              <a:t>search(</a:t>
            </a:r>
            <a:r>
              <a:rPr lang="en-US" dirty="0" err="1" smtClean="0">
                <a:latin typeface="Andale Mono"/>
                <a:cs typeface="Andale Mono"/>
              </a:rPr>
              <a:t>int</a:t>
            </a:r>
            <a:r>
              <a:rPr lang="en-US" dirty="0" smtClean="0">
                <a:latin typeface="Andale Mono"/>
                <a:cs typeface="Andale Mono"/>
              </a:rPr>
              <a:t> n, </a:t>
            </a:r>
            <a:r>
              <a:rPr lang="en-US" dirty="0" err="1" smtClean="0">
                <a:latin typeface="Andale Mono"/>
                <a:cs typeface="Andale Mono"/>
              </a:rPr>
              <a:t>int</a:t>
            </a:r>
            <a:r>
              <a:rPr lang="en-US" dirty="0" smtClean="0">
                <a:latin typeface="Andale Mono"/>
                <a:cs typeface="Andale Mono"/>
              </a:rPr>
              <a:t> </a:t>
            </a:r>
            <a:r>
              <a:rPr lang="en-US" dirty="0" smtClean="0">
                <a:latin typeface="Andale Mono"/>
                <a:cs typeface="Andale Mono"/>
              </a:rPr>
              <a:t>y[], </a:t>
            </a:r>
            <a:r>
              <a:rPr lang="en-US" dirty="0" err="1" smtClean="0">
                <a:latin typeface="Andale Mono"/>
                <a:cs typeface="Andale Mono"/>
              </a:rPr>
              <a:t>int</a:t>
            </a:r>
            <a:r>
              <a:rPr lang="en-US" dirty="0" smtClean="0">
                <a:latin typeface="Andale Mono"/>
                <a:cs typeface="Andale Mono"/>
              </a:rPr>
              <a:t> </a:t>
            </a:r>
            <a:r>
              <a:rPr lang="en-US" dirty="0" smtClean="0">
                <a:latin typeface="Andale Mono"/>
                <a:cs typeface="Andale Mono"/>
              </a:rPr>
              <a:t>k){</a:t>
            </a:r>
          </a:p>
          <a:p>
            <a:pPr marL="0" indent="0">
              <a:buNone/>
            </a:pPr>
            <a:r>
              <a:rPr lang="en-US" dirty="0" smtClean="0">
                <a:latin typeface="Andale Mono"/>
                <a:cs typeface="Andale Mono"/>
              </a:rPr>
              <a:t>// n = number of queens, also length of array y.</a:t>
            </a:r>
            <a:endParaRPr lang="en-US" dirty="0" smtClean="0">
              <a:latin typeface="Andale Mono"/>
              <a:cs typeface="Andale Mono"/>
            </a:endParaRPr>
          </a:p>
          <a:p>
            <a:pPr marL="0" indent="0">
              <a:buNone/>
            </a:pPr>
            <a:r>
              <a:rPr lang="en-US" dirty="0" smtClean="0">
                <a:latin typeface="Andale Mono"/>
                <a:cs typeface="Andale Mono"/>
              </a:rPr>
              <a:t>// </a:t>
            </a:r>
            <a:r>
              <a:rPr lang="en-US" dirty="0" smtClean="0">
                <a:latin typeface="Andale Mono"/>
                <a:cs typeface="Andale Mono"/>
              </a:rPr>
              <a:t>Function searches subspace S(y[0</a:t>
            </a:r>
            <a:r>
              <a:rPr lang="en-US" dirty="0" smtClean="0">
                <a:latin typeface="Andale Mono"/>
                <a:cs typeface="Andale Mono"/>
              </a:rPr>
              <a:t>],y[1],...y[k-1</a:t>
            </a:r>
            <a:r>
              <a:rPr lang="en-US" dirty="0" smtClean="0">
                <a:latin typeface="Andale Mono"/>
                <a:cs typeface="Andale Mono"/>
              </a:rPr>
              <a:t>]) of all candidate</a:t>
            </a:r>
            <a:endParaRPr lang="en-US" dirty="0" smtClean="0">
              <a:latin typeface="Andale Mono"/>
              <a:cs typeface="Andale Mono"/>
            </a:endParaRPr>
          </a:p>
          <a:p>
            <a:pPr marL="0" indent="0">
              <a:buNone/>
            </a:pPr>
            <a:r>
              <a:rPr lang="en-US" dirty="0" smtClean="0">
                <a:latin typeface="Andale Mono"/>
                <a:cs typeface="Andale Mono"/>
              </a:rPr>
              <a:t>// </a:t>
            </a:r>
            <a:r>
              <a:rPr lang="en-US" dirty="0" smtClean="0">
                <a:latin typeface="Andale Mono"/>
                <a:cs typeface="Andale Mono"/>
              </a:rPr>
              <a:t>positions and of </a:t>
            </a:r>
            <a:r>
              <a:rPr lang="en-US" dirty="0" smtClean="0">
                <a:latin typeface="Andale Mono"/>
                <a:cs typeface="Andale Mono"/>
              </a:rPr>
              <a:t>these prints </a:t>
            </a:r>
            <a:r>
              <a:rPr lang="en-US" dirty="0" smtClean="0">
                <a:latin typeface="Andale Mono"/>
                <a:cs typeface="Andale Mono"/>
              </a:rPr>
              <a:t>those in which there is no </a:t>
            </a:r>
            <a:r>
              <a:rPr lang="en-US" dirty="0" smtClean="0">
                <a:latin typeface="Andale Mono"/>
                <a:cs typeface="Andale Mono"/>
              </a:rPr>
              <a:t>capture.</a:t>
            </a:r>
          </a:p>
          <a:p>
            <a:pPr marL="0" indent="0">
              <a:buNone/>
            </a:pPr>
            <a:r>
              <a:rPr lang="en-US" dirty="0" smtClean="0">
                <a:latin typeface="Andale Mono"/>
                <a:cs typeface="Andale Mono"/>
              </a:rPr>
              <a:t> if(k == n</a:t>
            </a:r>
            <a:r>
              <a:rPr lang="en-US" dirty="0" smtClean="0">
                <a:latin typeface="Andale Mono"/>
                <a:cs typeface="Andale Mono"/>
              </a:rPr>
              <a:t>){       </a:t>
            </a:r>
            <a:r>
              <a:rPr lang="en-US" dirty="0" smtClean="0">
                <a:solidFill>
                  <a:srgbClr val="FF0000"/>
                </a:solidFill>
                <a:latin typeface="Andale Mono"/>
                <a:cs typeface="Andale Mono"/>
              </a:rPr>
              <a:t>// base case</a:t>
            </a:r>
            <a:endParaRPr lang="en-US" dirty="0" smtClean="0">
              <a:solidFill>
                <a:srgbClr val="FF0000"/>
              </a:solidFill>
              <a:latin typeface="Andale Mono"/>
              <a:cs typeface="Andale Mono"/>
            </a:endParaRPr>
          </a:p>
          <a:p>
            <a:pPr marL="0" indent="0">
              <a:buNone/>
            </a:pPr>
            <a:r>
              <a:rPr lang="en-US" dirty="0">
                <a:latin typeface="Andale Mono"/>
                <a:cs typeface="Andale Mono"/>
              </a:rPr>
              <a:t> </a:t>
            </a:r>
            <a:r>
              <a:rPr lang="en-US" dirty="0" smtClean="0">
                <a:latin typeface="Andale Mono"/>
                <a:cs typeface="Andale Mono"/>
              </a:rPr>
              <a:t>  if(!capture(</a:t>
            </a:r>
            <a:r>
              <a:rPr lang="en-US" dirty="0" err="1">
                <a:latin typeface="Andale Mono"/>
                <a:cs typeface="Andale Mono"/>
              </a:rPr>
              <a:t>y</a:t>
            </a:r>
            <a:r>
              <a:rPr lang="en-US" dirty="0" err="1" smtClean="0">
                <a:latin typeface="Andale Mono"/>
                <a:cs typeface="Andale Mono"/>
              </a:rPr>
              <a:t>,k</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j=0; j&lt;k; j++) </a:t>
            </a:r>
            <a:r>
              <a:rPr lang="en-US" dirty="0" err="1" smtClean="0">
                <a:latin typeface="Andale Mono"/>
                <a:cs typeface="Andale Mono"/>
              </a:rPr>
              <a:t>cout</a:t>
            </a:r>
            <a:r>
              <a:rPr lang="en-US" dirty="0" smtClean="0">
                <a:latin typeface="Andale Mono"/>
                <a:cs typeface="Andale Mono"/>
              </a:rPr>
              <a:t> &lt;&lt; </a:t>
            </a:r>
            <a:r>
              <a:rPr lang="en-US" dirty="0" smtClean="0">
                <a:latin typeface="Andale Mono"/>
                <a:cs typeface="Andale Mono"/>
              </a:rPr>
              <a:t>y[j</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cout</a:t>
            </a:r>
            <a:r>
              <a:rPr lang="en-US" dirty="0" smtClean="0">
                <a:latin typeface="Andale Mono"/>
                <a:cs typeface="Andale Mono"/>
              </a:rPr>
              <a:t> &lt;&lt; </a:t>
            </a:r>
            <a:r>
              <a:rPr lang="en-US" dirty="0" err="1" smtClean="0">
                <a:latin typeface="Andale Mono"/>
                <a:cs typeface="Andale Mono"/>
              </a:rPr>
              <a:t>endl</a:t>
            </a: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smtClean="0">
                <a:latin typeface="Andale Mono"/>
                <a:cs typeface="Andale Mono"/>
              </a:rPr>
              <a:t> }</a:t>
            </a:r>
          </a:p>
          <a:p>
            <a:pPr marL="0" indent="0">
              <a:buNone/>
            </a:pPr>
            <a:r>
              <a:rPr lang="en-US" dirty="0" smtClean="0">
                <a:latin typeface="Andale Mono"/>
                <a:cs typeface="Andale Mono"/>
              </a:rPr>
              <a:t> else</a:t>
            </a:r>
            <a:r>
              <a:rPr lang="en-US" dirty="0" smtClean="0">
                <a:latin typeface="Andale Mono"/>
                <a:cs typeface="Andale Mono"/>
              </a:rPr>
              <a:t>{            </a:t>
            </a:r>
            <a:r>
              <a:rPr lang="en-US" dirty="0" smtClean="0">
                <a:solidFill>
                  <a:srgbClr val="FF0000"/>
                </a:solidFill>
                <a:latin typeface="Andale Mono"/>
                <a:cs typeface="Andale Mono"/>
              </a:rPr>
              <a:t>// Search S(y[0],...y[k-1]) recursively</a:t>
            </a:r>
            <a:endParaRPr lang="en-US" dirty="0" smtClean="0">
              <a:solidFill>
                <a:srgbClr val="FF0000"/>
              </a:solidFill>
              <a:latin typeface="Andale Mono"/>
              <a:cs typeface="Andale Mono"/>
            </a:endParaRPr>
          </a:p>
          <a:p>
            <a:pPr marL="0" indent="0">
              <a:buNone/>
            </a:pPr>
            <a:r>
              <a:rPr lang="en-US" dirty="0">
                <a:latin typeface="Andale Mono"/>
                <a:cs typeface="Andale Mono"/>
              </a:rPr>
              <a:t> </a:t>
            </a: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j=0; j&lt;n; j++){</a:t>
            </a:r>
          </a:p>
          <a:p>
            <a:pPr marL="0" indent="0">
              <a:buNone/>
            </a:pPr>
            <a:r>
              <a:rPr lang="en-US" dirty="0">
                <a:latin typeface="Andale Mono"/>
                <a:cs typeface="Andale Mono"/>
              </a:rPr>
              <a:t> </a:t>
            </a:r>
            <a:r>
              <a:rPr lang="en-US" dirty="0" smtClean="0">
                <a:latin typeface="Andale Mono"/>
                <a:cs typeface="Andale Mono"/>
              </a:rPr>
              <a:t>    y[k] = j;    </a:t>
            </a:r>
            <a:r>
              <a:rPr lang="en-US" dirty="0" smtClean="0">
                <a:solidFill>
                  <a:srgbClr val="FF0000"/>
                </a:solidFill>
                <a:latin typeface="Andale Mono"/>
                <a:cs typeface="Andale Mono"/>
              </a:rPr>
              <a:t>// red decomposition given earlier</a:t>
            </a:r>
          </a:p>
          <a:p>
            <a:pPr marL="0" indent="0">
              <a:buNone/>
            </a:pPr>
            <a:r>
              <a:rPr lang="en-US" dirty="0">
                <a:latin typeface="Andale Mono"/>
                <a:cs typeface="Andale Mono"/>
              </a:rPr>
              <a:t> </a:t>
            </a:r>
            <a:r>
              <a:rPr lang="en-US" dirty="0" smtClean="0">
                <a:latin typeface="Andale Mono"/>
                <a:cs typeface="Andale Mono"/>
              </a:rPr>
              <a:t>    </a:t>
            </a:r>
            <a:r>
              <a:rPr lang="en-US" dirty="0" smtClean="0">
                <a:latin typeface="Andale Mono"/>
                <a:cs typeface="Andale Mono"/>
              </a:rPr>
              <a:t>search(n, y</a:t>
            </a:r>
            <a:r>
              <a:rPr lang="en-US" dirty="0" smtClean="0">
                <a:latin typeface="Andale Mono"/>
                <a:cs typeface="Andale Mono"/>
              </a:rPr>
              <a:t>, </a:t>
            </a:r>
            <a:r>
              <a:rPr lang="en-US" dirty="0" smtClean="0">
                <a:latin typeface="Andale Mono"/>
                <a:cs typeface="Andale Mono"/>
              </a:rPr>
              <a:t>k+1);</a:t>
            </a:r>
            <a:endParaRPr lang="en-US" dirty="0" smtClean="0">
              <a:latin typeface="Andale Mono"/>
              <a:cs typeface="Andale Mono"/>
            </a:endParaRPr>
          </a:p>
          <a:p>
            <a:pPr marL="0" indent="0">
              <a:buNone/>
            </a:pPr>
            <a:r>
              <a:rPr lang="en-US" dirty="0">
                <a:latin typeface="Andale Mono"/>
                <a:cs typeface="Andale Mono"/>
              </a:rPr>
              <a:t> </a:t>
            </a:r>
            <a:r>
              <a:rPr lang="en-US" dirty="0" smtClean="0">
                <a:latin typeface="Andale Mono"/>
                <a:cs typeface="Andale Mono"/>
              </a:rPr>
              <a:t>  }</a:t>
            </a:r>
          </a:p>
          <a:p>
            <a:pPr marL="0" indent="0">
              <a:buNone/>
            </a:pPr>
            <a:r>
              <a:rPr lang="en-US" dirty="0" smtClean="0">
                <a:latin typeface="Andale Mono"/>
                <a:cs typeface="Andale Mono"/>
              </a:rPr>
              <a:t> }</a:t>
            </a:r>
          </a:p>
          <a:p>
            <a:pPr marL="0" indent="0">
              <a:buNone/>
            </a:pPr>
            <a:r>
              <a:rPr lang="en-US" dirty="0" smtClean="0">
                <a:latin typeface="Andale Mono"/>
                <a:cs typeface="Andale Mono"/>
              </a:rPr>
              <a:t>}</a:t>
            </a:r>
          </a:p>
          <a:p>
            <a:pPr marL="0" indent="0">
              <a:buNone/>
            </a:pPr>
            <a:endParaRPr lang="en-US" dirty="0">
              <a:latin typeface="Andale Mono"/>
              <a:cs typeface="Andale Mono"/>
            </a:endParaRPr>
          </a:p>
        </p:txBody>
      </p:sp>
    </p:spTree>
    <p:extLst>
      <p:ext uri="{BB962C8B-B14F-4D97-AF65-F5344CB8AC3E}">
        <p14:creationId xmlns:p14="http://schemas.microsoft.com/office/powerpoint/2010/main" val="136827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search 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function search has an important post condition: it does not modify </a:t>
            </a:r>
            <a:r>
              <a:rPr lang="en-US" dirty="0" smtClean="0"/>
              <a:t>y[0</a:t>
            </a:r>
            <a:r>
              <a:rPr lang="en-US" dirty="0" smtClean="0"/>
              <a:t>..k-1].</a:t>
            </a:r>
          </a:p>
          <a:p>
            <a:r>
              <a:rPr lang="en-US" dirty="0" smtClean="0"/>
              <a:t>Only because of this can we merely set </a:t>
            </a:r>
            <a:r>
              <a:rPr lang="en-US" dirty="0" smtClean="0"/>
              <a:t>y[k</a:t>
            </a:r>
            <a:r>
              <a:rPr lang="en-US" dirty="0" smtClean="0"/>
              <a:t>] = j before recursion.</a:t>
            </a:r>
          </a:p>
          <a:p>
            <a:endParaRPr lang="en-US" dirty="0"/>
          </a:p>
          <a:p>
            <a:r>
              <a:rPr lang="en-US" dirty="0" smtClean="0"/>
              <a:t>The main program is natural.</a:t>
            </a:r>
          </a:p>
          <a:p>
            <a:pPr marL="0" indent="0">
              <a:buNone/>
            </a:pPr>
            <a:endParaRPr lang="en-US" dirty="0" smtClean="0">
              <a:latin typeface="Andale Mono"/>
              <a:cs typeface="Andale Mono"/>
            </a:endParaRPr>
          </a:p>
          <a:p>
            <a:pPr marL="0" indent="0">
              <a:buNone/>
            </a:pPr>
            <a:r>
              <a:rPr lang="en-US" dirty="0" err="1" smtClean="0">
                <a:latin typeface="Andale Mono"/>
                <a:cs typeface="Andale Mono"/>
              </a:rPr>
              <a:t>int</a:t>
            </a:r>
            <a:r>
              <a:rPr lang="en-US" dirty="0" smtClean="0">
                <a:latin typeface="Andale Mono"/>
                <a:cs typeface="Andale Mono"/>
              </a:rPr>
              <a:t> main(){</a:t>
            </a:r>
          </a:p>
          <a:p>
            <a:pPr marL="0" indent="0">
              <a:buNone/>
            </a:pPr>
            <a:r>
              <a:rPr lang="en-US" dirty="0" smtClean="0">
                <a:latin typeface="Andale Mono"/>
                <a:cs typeface="Andale Mono"/>
              </a:rPr>
              <a:t> </a:t>
            </a:r>
            <a:r>
              <a:rPr lang="en-US" dirty="0" err="1" smtClean="0">
                <a:latin typeface="Andale Mono"/>
                <a:cs typeface="Andale Mono"/>
              </a:rPr>
              <a:t>const</a:t>
            </a:r>
            <a:r>
              <a:rPr lang="en-US" dirty="0" smtClean="0">
                <a:latin typeface="Andale Mono"/>
                <a:cs typeface="Andale Mono"/>
              </a:rPr>
              <a:t> </a:t>
            </a:r>
            <a:r>
              <a:rPr lang="en-US" dirty="0" err="1" smtClean="0">
                <a:latin typeface="Andale Mono"/>
                <a:cs typeface="Andale Mono"/>
              </a:rPr>
              <a:t>int</a:t>
            </a:r>
            <a:r>
              <a:rPr lang="en-US" dirty="0" smtClean="0">
                <a:latin typeface="Andale Mono"/>
                <a:cs typeface="Andale Mono"/>
              </a:rPr>
              <a:t> n=8;</a:t>
            </a:r>
          </a:p>
          <a:p>
            <a:pPr marL="0" indent="0">
              <a:buNone/>
            </a:pPr>
            <a:r>
              <a:rPr lang="en-US" dirty="0" smtClean="0">
                <a:latin typeface="Andale Mono"/>
                <a:cs typeface="Andale Mono"/>
              </a:rPr>
              <a:t> </a:t>
            </a:r>
            <a:r>
              <a:rPr lang="en-US" dirty="0" err="1" smtClean="0">
                <a:latin typeface="Andale Mono"/>
                <a:cs typeface="Andale Mono"/>
              </a:rPr>
              <a:t>int</a:t>
            </a:r>
            <a:r>
              <a:rPr lang="en-US" dirty="0" smtClean="0">
                <a:latin typeface="Andale Mono"/>
                <a:cs typeface="Andale Mono"/>
              </a:rPr>
              <a:t> y[n];</a:t>
            </a:r>
          </a:p>
          <a:p>
            <a:pPr marL="0" indent="0">
              <a:buNone/>
            </a:pPr>
            <a:r>
              <a:rPr lang="en-US" dirty="0" smtClean="0">
                <a:latin typeface="Andale Mono"/>
                <a:cs typeface="Andale Mono"/>
              </a:rPr>
              <a:t> </a:t>
            </a:r>
            <a:r>
              <a:rPr lang="en-US" dirty="0" smtClean="0">
                <a:latin typeface="Andale Mono"/>
                <a:cs typeface="Andale Mono"/>
              </a:rPr>
              <a:t>search(n, y, 0);</a:t>
            </a:r>
            <a:endParaRPr lang="en-US" dirty="0" smtClean="0">
              <a:latin typeface="Andale Mono"/>
              <a:cs typeface="Andale Mono"/>
            </a:endParaRPr>
          </a:p>
          <a:p>
            <a:pPr marL="0" indent="0">
              <a:buNone/>
            </a:pPr>
            <a:r>
              <a:rPr lang="en-US" dirty="0">
                <a:latin typeface="Andale Mono"/>
                <a:cs typeface="Andale Mono"/>
              </a:rPr>
              <a:t>}</a:t>
            </a:r>
          </a:p>
        </p:txBody>
      </p:sp>
    </p:spTree>
    <p:extLst>
      <p:ext uri="{BB962C8B-B14F-4D97-AF65-F5344CB8AC3E}">
        <p14:creationId xmlns:p14="http://schemas.microsoft.com/office/powerpoint/2010/main" val="306080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improvement: Early check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008000"/>
                </a:solidFill>
              </a:rPr>
              <a:t>S(i</a:t>
            </a:r>
            <a:r>
              <a:rPr lang="en-US" baseline="-25000" dirty="0">
                <a:solidFill>
                  <a:srgbClr val="008000"/>
                </a:solidFill>
              </a:rPr>
              <a:t>0</a:t>
            </a:r>
            <a:r>
              <a:rPr lang="en-US" dirty="0">
                <a:solidFill>
                  <a:srgbClr val="008000"/>
                </a:solidFill>
              </a:rPr>
              <a:t>,i</a:t>
            </a:r>
            <a:r>
              <a:rPr lang="en-US" baseline="-25000" dirty="0">
                <a:solidFill>
                  <a:srgbClr val="008000"/>
                </a:solidFill>
              </a:rPr>
              <a:t>1</a:t>
            </a:r>
            <a:r>
              <a:rPr lang="en-US" dirty="0">
                <a:solidFill>
                  <a:srgbClr val="008000"/>
                </a:solidFill>
              </a:rPr>
              <a:t>,…,i</a:t>
            </a:r>
            <a:r>
              <a:rPr lang="en-US" baseline="-25000" dirty="0">
                <a:solidFill>
                  <a:srgbClr val="008000"/>
                </a:solidFill>
              </a:rPr>
              <a:t>k-1</a:t>
            </a:r>
            <a:r>
              <a:rPr lang="en-US" dirty="0">
                <a:solidFill>
                  <a:srgbClr val="008000"/>
                </a:solidFill>
              </a:rPr>
              <a:t>) : Set of configurations of n queens such that queen in column j is in row </a:t>
            </a:r>
            <a:r>
              <a:rPr lang="en-US" dirty="0" err="1">
                <a:solidFill>
                  <a:srgbClr val="008000"/>
                </a:solidFill>
              </a:rPr>
              <a:t>i</a:t>
            </a:r>
            <a:r>
              <a:rPr lang="en-US" baseline="-25000" dirty="0" err="1">
                <a:solidFill>
                  <a:srgbClr val="008000"/>
                </a:solidFill>
              </a:rPr>
              <a:t>j</a:t>
            </a:r>
            <a:r>
              <a:rPr lang="en-US" dirty="0">
                <a:solidFill>
                  <a:srgbClr val="008000"/>
                </a:solidFill>
              </a:rPr>
              <a:t> for j=0..k-1.</a:t>
            </a:r>
          </a:p>
          <a:p>
            <a:r>
              <a:rPr lang="en-US" dirty="0" smtClean="0"/>
              <a:t>If any of the </a:t>
            </a:r>
            <a:r>
              <a:rPr lang="en-US" dirty="0" smtClean="0"/>
              <a:t>first k queens </a:t>
            </a:r>
            <a:r>
              <a:rPr lang="en-US" dirty="0" smtClean="0"/>
              <a:t>capture each other, </a:t>
            </a:r>
            <a:r>
              <a:rPr lang="en-US" dirty="0" smtClean="0"/>
              <a:t>we </a:t>
            </a:r>
            <a:r>
              <a:rPr lang="en-US" dirty="0" smtClean="0"/>
              <a:t>need not worry about the remaining n-k queens, clearly there is no non capturing configuration in this </a:t>
            </a:r>
            <a:r>
              <a:rPr lang="en-US" dirty="0" smtClean="0"/>
              <a:t>Subspace</a:t>
            </a:r>
            <a:r>
              <a:rPr lang="en-US" dirty="0" smtClean="0"/>
              <a:t>.</a:t>
            </a:r>
            <a:endParaRPr lang="en-US" dirty="0" smtClean="0"/>
          </a:p>
          <a:p>
            <a:r>
              <a:rPr lang="en-US" dirty="0" smtClean="0"/>
              <a:t>Key idea: whenever we place the </a:t>
            </a:r>
            <a:r>
              <a:rPr lang="en-US" dirty="0" err="1" smtClean="0"/>
              <a:t>kth</a:t>
            </a:r>
            <a:r>
              <a:rPr lang="en-US" dirty="0" smtClean="0"/>
              <a:t> queen, we first check if it captures the previous queens.  Only then do we bother to explore the set of configurations further.</a:t>
            </a:r>
            <a:endParaRPr lang="en-US" dirty="0"/>
          </a:p>
        </p:txBody>
      </p:sp>
    </p:spTree>
    <p:extLst>
      <p:ext uri="{BB962C8B-B14F-4D97-AF65-F5344CB8AC3E}">
        <p14:creationId xmlns:p14="http://schemas.microsoft.com/office/powerpoint/2010/main" val="349010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if the </a:t>
            </a:r>
            <a:r>
              <a:rPr lang="en-US" dirty="0" err="1" smtClean="0"/>
              <a:t>kth</a:t>
            </a:r>
            <a:r>
              <a:rPr lang="en-US" dirty="0" smtClean="0"/>
              <a:t> queen captures any previous queens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Andale Mono"/>
                <a:cs typeface="Andale Mono"/>
              </a:rPr>
              <a:t>bool </a:t>
            </a:r>
            <a:r>
              <a:rPr lang="en-US" dirty="0" err="1" smtClean="0">
                <a:latin typeface="Andale Mono"/>
                <a:cs typeface="Andale Mono"/>
              </a:rPr>
              <a:t>lastCaptures</a:t>
            </a:r>
            <a:r>
              <a:rPr lang="en-US" dirty="0" smtClean="0">
                <a:latin typeface="Andale Mono"/>
                <a:cs typeface="Andale Mono"/>
              </a:rPr>
              <a:t>(</a:t>
            </a:r>
            <a:r>
              <a:rPr lang="en-US" dirty="0" err="1" smtClean="0">
                <a:latin typeface="Andale Mono"/>
                <a:cs typeface="Andale Mono"/>
              </a:rPr>
              <a:t>int</a:t>
            </a:r>
            <a:r>
              <a:rPr lang="en-US" dirty="0" smtClean="0">
                <a:latin typeface="Andale Mono"/>
                <a:cs typeface="Andale Mono"/>
              </a:rPr>
              <a:t> y[], </a:t>
            </a:r>
            <a:r>
              <a:rPr lang="en-US" dirty="0" err="1" smtClean="0">
                <a:latin typeface="Andale Mono"/>
                <a:cs typeface="Andale Mono"/>
              </a:rPr>
              <a:t>int</a:t>
            </a:r>
            <a:r>
              <a:rPr lang="en-US" dirty="0" smtClean="0">
                <a:latin typeface="Andale Mono"/>
                <a:cs typeface="Andale Mono"/>
              </a:rPr>
              <a:t> k){</a:t>
            </a:r>
          </a:p>
          <a:p>
            <a:pPr marL="0" indent="0">
              <a:buNone/>
            </a:pPr>
            <a:r>
              <a:rPr lang="en-US" dirty="0" smtClean="0">
                <a:latin typeface="Andale Mono"/>
                <a:cs typeface="Andale Mono"/>
              </a:rPr>
              <a:t>// check whether queen in column k</a:t>
            </a:r>
          </a:p>
          <a:p>
            <a:pPr marL="0" indent="0">
              <a:buNone/>
            </a:pPr>
            <a:r>
              <a:rPr lang="en-US" dirty="0" smtClean="0">
                <a:latin typeface="Andale Mono"/>
                <a:cs typeface="Andale Mono"/>
              </a:rPr>
              <a:t>// captures any in columns 0..k-1.</a:t>
            </a:r>
          </a:p>
          <a:p>
            <a:pPr marL="0" indent="0">
              <a:buNone/>
            </a:pPr>
            <a:r>
              <a:rPr lang="en-US" dirty="0" smtClean="0">
                <a:latin typeface="Andale Mono"/>
                <a:cs typeface="Andale Mono"/>
              </a:rPr>
              <a:t>for(</a:t>
            </a:r>
            <a:r>
              <a:rPr lang="en-US" dirty="0" err="1" smtClean="0">
                <a:latin typeface="Andale Mono"/>
                <a:cs typeface="Andale Mono"/>
              </a:rPr>
              <a:t>int</a:t>
            </a:r>
            <a:r>
              <a:rPr lang="en-US" dirty="0" smtClean="0">
                <a:latin typeface="Andale Mono"/>
                <a:cs typeface="Andale Mono"/>
              </a:rPr>
              <a:t> j=0; j&lt;k; j++){</a:t>
            </a:r>
          </a:p>
          <a:p>
            <a:pPr marL="0" indent="0">
              <a:buNone/>
            </a:pPr>
            <a:r>
              <a:rPr lang="en-US" dirty="0">
                <a:latin typeface="Andale Mono"/>
                <a:cs typeface="Andale Mono"/>
              </a:rPr>
              <a:t> </a:t>
            </a:r>
            <a:r>
              <a:rPr lang="en-US" dirty="0" smtClean="0">
                <a:latin typeface="Andale Mono"/>
                <a:cs typeface="Andale Mono"/>
              </a:rPr>
              <a:t> if((y[j] == y[k]) ||</a:t>
            </a:r>
          </a:p>
          <a:p>
            <a:pPr marL="0" indent="0">
              <a:buNone/>
            </a:pPr>
            <a:r>
              <a:rPr lang="en-US" dirty="0">
                <a:latin typeface="Andale Mono"/>
                <a:cs typeface="Andale Mono"/>
              </a:rPr>
              <a:t> </a:t>
            </a:r>
            <a:r>
              <a:rPr lang="en-US" dirty="0" smtClean="0">
                <a:latin typeface="Andale Mono"/>
                <a:cs typeface="Andale Mono"/>
              </a:rPr>
              <a:t>    (abs(j-k) == abs(y[j]-y[k]))</a:t>
            </a:r>
          </a:p>
          <a:p>
            <a:pPr marL="0" indent="0">
              <a:buNone/>
            </a:pPr>
            <a:r>
              <a:rPr lang="en-US" dirty="0">
                <a:latin typeface="Andale Mono"/>
                <a:cs typeface="Andale Mono"/>
              </a:rPr>
              <a:t> </a:t>
            </a:r>
            <a:r>
              <a:rPr lang="en-US" dirty="0" smtClean="0">
                <a:latin typeface="Andale Mono"/>
                <a:cs typeface="Andale Mono"/>
              </a:rPr>
              <a:t>   return true;</a:t>
            </a:r>
          </a:p>
          <a:p>
            <a:pPr marL="0" indent="0">
              <a:buNone/>
            </a:pPr>
            <a:r>
              <a:rPr lang="en-US" dirty="0" smtClean="0">
                <a:latin typeface="Andale Mono"/>
                <a:cs typeface="Andale Mono"/>
              </a:rPr>
              <a:t>}</a:t>
            </a:r>
          </a:p>
          <a:p>
            <a:pPr marL="0" indent="0">
              <a:buNone/>
            </a:pPr>
            <a:r>
              <a:rPr lang="en-US" dirty="0" smtClean="0">
                <a:latin typeface="Andale Mono"/>
                <a:cs typeface="Andale Mono"/>
              </a:rPr>
              <a:t>return false;</a:t>
            </a:r>
          </a:p>
          <a:p>
            <a:pPr marL="0" indent="0">
              <a:buNone/>
            </a:pPr>
            <a:r>
              <a:rPr lang="en-US" dirty="0">
                <a:latin typeface="Andale Mono"/>
                <a:cs typeface="Andale Mono"/>
              </a:rPr>
              <a:t>}</a:t>
            </a:r>
            <a:endParaRPr lang="en-US" dirty="0" smtClean="0">
              <a:latin typeface="Andale Mono"/>
              <a:cs typeface="Andale Mono"/>
            </a:endParaRPr>
          </a:p>
          <a:p>
            <a:pPr marL="0" indent="0">
              <a:buNone/>
            </a:pPr>
            <a:endParaRPr lang="en-US" dirty="0">
              <a:latin typeface="Andale Mono"/>
              <a:cs typeface="Andale Mono"/>
            </a:endParaRPr>
          </a:p>
        </p:txBody>
      </p:sp>
    </p:spTree>
    <p:extLst>
      <p:ext uri="{BB962C8B-B14F-4D97-AF65-F5344CB8AC3E}">
        <p14:creationId xmlns:p14="http://schemas.microsoft.com/office/powerpoint/2010/main" val="388296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 function and main program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Andale Mono"/>
                <a:cs typeface="Andale Mono"/>
              </a:rPr>
              <a:t>void </a:t>
            </a:r>
            <a:r>
              <a:rPr lang="en-US" dirty="0" smtClean="0">
                <a:latin typeface="Andale Mono"/>
                <a:cs typeface="Andale Mono"/>
              </a:rPr>
              <a:t>search(</a:t>
            </a:r>
            <a:r>
              <a:rPr lang="en-US" dirty="0" err="1" smtClean="0">
                <a:latin typeface="Andale Mono"/>
                <a:cs typeface="Andale Mono"/>
              </a:rPr>
              <a:t>int</a:t>
            </a:r>
            <a:r>
              <a:rPr lang="en-US" dirty="0" smtClean="0">
                <a:latin typeface="Andale Mono"/>
                <a:cs typeface="Andale Mono"/>
              </a:rPr>
              <a:t> n, </a:t>
            </a:r>
            <a:r>
              <a:rPr lang="en-US" dirty="0" err="1" smtClean="0">
                <a:latin typeface="Andale Mono"/>
                <a:cs typeface="Andale Mono"/>
              </a:rPr>
              <a:t>int</a:t>
            </a:r>
            <a:r>
              <a:rPr lang="en-US" dirty="0" smtClean="0">
                <a:latin typeface="Andale Mono"/>
                <a:cs typeface="Andale Mono"/>
              </a:rPr>
              <a:t> </a:t>
            </a:r>
            <a:r>
              <a:rPr lang="en-US" dirty="0" smtClean="0">
                <a:latin typeface="Andale Mono"/>
                <a:cs typeface="Andale Mono"/>
              </a:rPr>
              <a:t>y[], </a:t>
            </a:r>
            <a:r>
              <a:rPr lang="en-US" dirty="0" err="1" smtClean="0">
                <a:latin typeface="Andale Mono"/>
                <a:cs typeface="Andale Mono"/>
              </a:rPr>
              <a:t>int</a:t>
            </a:r>
            <a:r>
              <a:rPr lang="en-US" dirty="0" smtClean="0">
                <a:latin typeface="Andale Mono"/>
                <a:cs typeface="Andale Mono"/>
              </a:rPr>
              <a:t> </a:t>
            </a:r>
            <a:r>
              <a:rPr lang="en-US" dirty="0" smtClean="0">
                <a:latin typeface="Andale Mono"/>
                <a:cs typeface="Andale Mono"/>
              </a:rPr>
              <a:t>k){</a:t>
            </a:r>
            <a:endParaRPr lang="en-US" dirty="0" smtClean="0">
              <a:latin typeface="Andale Mono"/>
              <a:cs typeface="Andale Mono"/>
            </a:endParaRPr>
          </a:p>
          <a:p>
            <a:pPr marL="0" indent="0">
              <a:buNone/>
            </a:pPr>
            <a:r>
              <a:rPr lang="en-US" dirty="0" smtClean="0">
                <a:latin typeface="Andale Mono"/>
                <a:cs typeface="Andale Mono"/>
              </a:rPr>
              <a:t> if(k == n){</a:t>
            </a:r>
          </a:p>
          <a:p>
            <a:pPr marL="0" indent="0">
              <a:buNone/>
            </a:pP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j=0; j&lt;k; j++) </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cout</a:t>
            </a:r>
            <a:r>
              <a:rPr lang="en-US" dirty="0" smtClean="0">
                <a:latin typeface="Andale Mono"/>
                <a:cs typeface="Andale Mono"/>
              </a:rPr>
              <a:t> &lt;&lt; y[j];</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cout</a:t>
            </a:r>
            <a:r>
              <a:rPr lang="en-US" dirty="0" smtClean="0">
                <a:latin typeface="Andale Mono"/>
                <a:cs typeface="Andale Mono"/>
              </a:rPr>
              <a:t> &lt;&lt; </a:t>
            </a:r>
            <a:r>
              <a:rPr lang="en-US" dirty="0" err="1" smtClean="0">
                <a:latin typeface="Andale Mono"/>
                <a:cs typeface="Andale Mono"/>
              </a:rPr>
              <a:t>endl</a:t>
            </a:r>
            <a:r>
              <a:rPr lang="en-US" dirty="0" smtClean="0">
                <a:latin typeface="Andale Mono"/>
                <a:cs typeface="Andale Mono"/>
              </a:rPr>
              <a:t>;</a:t>
            </a:r>
          </a:p>
          <a:p>
            <a:pPr marL="0" indent="0">
              <a:buNone/>
            </a:pPr>
            <a:r>
              <a:rPr lang="en-US" dirty="0" smtClean="0">
                <a:latin typeface="Andale Mono"/>
                <a:cs typeface="Andale Mono"/>
              </a:rPr>
              <a:t> }</a:t>
            </a:r>
          </a:p>
          <a:p>
            <a:pPr marL="0" indent="0">
              <a:buNone/>
            </a:pPr>
            <a:r>
              <a:rPr lang="en-US" dirty="0" smtClean="0">
                <a:latin typeface="Andale Mono"/>
                <a:cs typeface="Andale Mono"/>
              </a:rPr>
              <a:t> else {</a:t>
            </a:r>
          </a:p>
          <a:p>
            <a:pPr marL="0" indent="0">
              <a:buNone/>
            </a:pPr>
            <a:r>
              <a:rPr lang="en-US" dirty="0" smtClean="0">
                <a:latin typeface="Andale Mono"/>
                <a:cs typeface="Andale Mono"/>
              </a:rPr>
              <a:t>   for(</a:t>
            </a:r>
            <a:r>
              <a:rPr lang="en-US" dirty="0" err="1" smtClean="0">
                <a:latin typeface="Andale Mono"/>
                <a:cs typeface="Andale Mono"/>
              </a:rPr>
              <a:t>int</a:t>
            </a:r>
            <a:r>
              <a:rPr lang="en-US" dirty="0" smtClean="0">
                <a:latin typeface="Andale Mono"/>
                <a:cs typeface="Andale Mono"/>
              </a:rPr>
              <a:t> j=0; j&lt;n; j++){</a:t>
            </a:r>
          </a:p>
          <a:p>
            <a:pPr marL="0" indent="0">
              <a:buNone/>
            </a:pPr>
            <a:r>
              <a:rPr lang="en-US" dirty="0" smtClean="0">
                <a:latin typeface="Andale Mono"/>
                <a:cs typeface="Andale Mono"/>
              </a:rPr>
              <a:t>     y[k] = j;</a:t>
            </a:r>
          </a:p>
          <a:p>
            <a:pPr marL="0" indent="0">
              <a:buNone/>
            </a:pPr>
            <a:r>
              <a:rPr lang="en-US" dirty="0" smtClean="0">
                <a:latin typeface="Andale Mono"/>
                <a:cs typeface="Andale Mono"/>
              </a:rPr>
              <a:t>     if(!</a:t>
            </a:r>
            <a:r>
              <a:rPr lang="en-US" dirty="0" err="1" smtClean="0">
                <a:latin typeface="Andale Mono"/>
                <a:cs typeface="Andale Mono"/>
              </a:rPr>
              <a:t>lastCaptures</a:t>
            </a:r>
            <a:r>
              <a:rPr lang="en-US" dirty="0" smtClean="0">
                <a:latin typeface="Andale Mono"/>
                <a:cs typeface="Andale Mono"/>
              </a:rPr>
              <a:t>(</a:t>
            </a:r>
            <a:r>
              <a:rPr lang="en-US" dirty="0" err="1">
                <a:latin typeface="Andale Mono"/>
                <a:cs typeface="Andale Mono"/>
              </a:rPr>
              <a:t>y</a:t>
            </a:r>
            <a:r>
              <a:rPr lang="en-US" dirty="0" err="1" smtClean="0">
                <a:latin typeface="Andale Mono"/>
                <a:cs typeface="Andale Mono"/>
              </a:rPr>
              <a:t>,k</a:t>
            </a:r>
            <a:r>
              <a:rPr lang="en-US" dirty="0" smtClean="0">
                <a:latin typeface="Andale Mono"/>
                <a:cs typeface="Andale Mono"/>
              </a:rPr>
              <a:t>)) </a:t>
            </a:r>
            <a:r>
              <a:rPr lang="en-US" dirty="0" smtClean="0">
                <a:latin typeface="Andale Mono"/>
                <a:cs typeface="Andale Mono"/>
              </a:rPr>
              <a:t>search(</a:t>
            </a:r>
            <a:r>
              <a:rPr lang="en-US" dirty="0" err="1" smtClean="0">
                <a:latin typeface="Andale Mono"/>
                <a:cs typeface="Andale Mono"/>
              </a:rPr>
              <a:t>n,y,k</a:t>
            </a:r>
            <a:r>
              <a:rPr lang="en-US" dirty="0" smtClean="0">
                <a:latin typeface="Andale Mono"/>
                <a:cs typeface="Andale Mono"/>
              </a:rPr>
              <a:t>);</a:t>
            </a:r>
            <a:endParaRPr lang="en-US" dirty="0" smtClean="0">
              <a:latin typeface="Andale Mono"/>
              <a:cs typeface="Andale Mono"/>
            </a:endParaRPr>
          </a:p>
          <a:p>
            <a:pPr marL="0" indent="0">
              <a:buNone/>
            </a:pPr>
            <a:r>
              <a:rPr lang="en-US" dirty="0" smtClean="0">
                <a:latin typeface="Andale Mono"/>
                <a:cs typeface="Andale Mono"/>
              </a:rPr>
              <a:t>   }</a:t>
            </a:r>
          </a:p>
          <a:p>
            <a:pPr marL="0" indent="0">
              <a:buNone/>
            </a:pPr>
            <a:r>
              <a:rPr lang="en-US" dirty="0" smtClean="0">
                <a:latin typeface="Andale Mono"/>
                <a:cs typeface="Andale Mono"/>
              </a:rPr>
              <a:t> }</a:t>
            </a:r>
          </a:p>
          <a:p>
            <a:pPr marL="0" indent="0">
              <a:buNone/>
            </a:pPr>
            <a:r>
              <a:rPr lang="en-US" dirty="0" smtClean="0">
                <a:latin typeface="Andale Mono"/>
                <a:cs typeface="Andale Mono"/>
              </a:rPr>
              <a:t>}</a:t>
            </a:r>
          </a:p>
          <a:p>
            <a:pPr marL="0" indent="0">
              <a:buNone/>
            </a:pPr>
            <a:endParaRPr lang="en-US" dirty="0">
              <a:latin typeface="Andale Mono"/>
              <a:cs typeface="Andale Mono"/>
            </a:endParaRPr>
          </a:p>
          <a:p>
            <a:pPr marL="0" indent="0">
              <a:buNone/>
            </a:pPr>
            <a:r>
              <a:rPr lang="en-US" dirty="0" smtClean="0">
                <a:latin typeface="Andale Mono"/>
                <a:cs typeface="Andale Mono"/>
              </a:rPr>
              <a:t>// main program is as before.</a:t>
            </a:r>
          </a:p>
          <a:p>
            <a:pPr marL="0" indent="0">
              <a:buNone/>
            </a:pPr>
            <a:r>
              <a:rPr lang="en-US" dirty="0" smtClean="0">
                <a:latin typeface="Andale Mono"/>
                <a:cs typeface="Andale Mono"/>
              </a:rPr>
              <a:t> </a:t>
            </a:r>
            <a:endParaRPr lang="en-US" dirty="0">
              <a:latin typeface="Andale Mono"/>
              <a:cs typeface="Andale Mono"/>
            </a:endParaRPr>
          </a:p>
        </p:txBody>
      </p:sp>
    </p:spTree>
    <p:extLst>
      <p:ext uri="{BB962C8B-B14F-4D97-AF65-F5344CB8AC3E}">
        <p14:creationId xmlns:p14="http://schemas.microsoft.com/office/powerpoint/2010/main" val="417817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cs typeface="Andale Mono"/>
              </a:rPr>
              <a:t>Recursion is very powerful even with arrays.</a:t>
            </a:r>
          </a:p>
          <a:p>
            <a:r>
              <a:rPr lang="en-US" dirty="0"/>
              <a:t>Idea of </a:t>
            </a:r>
            <a:r>
              <a:rPr lang="en-US" dirty="0" err="1"/>
              <a:t>mergesort</a:t>
            </a:r>
            <a:r>
              <a:rPr lang="en-US" dirty="0"/>
              <a:t>: divide input into parts, sort each part, then combine, is called “divide-conquer-combine”.</a:t>
            </a:r>
          </a:p>
          <a:p>
            <a:r>
              <a:rPr lang="en-US" dirty="0"/>
              <a:t>“Divide-conquer-combine” is useful for other problems besides sorting.</a:t>
            </a:r>
          </a:p>
          <a:p>
            <a:r>
              <a:rPr lang="en-US" dirty="0" smtClean="0">
                <a:cs typeface="Andale Mono"/>
              </a:rPr>
              <a:t>“Try out all possibilities” works for many problems, see problems at the end of the chapter.</a:t>
            </a:r>
          </a:p>
          <a:p>
            <a:r>
              <a:rPr lang="en-US" dirty="0" smtClean="0">
                <a:cs typeface="Andale Mono"/>
              </a:rPr>
              <a:t>“Early condition checking” also works quite often.</a:t>
            </a:r>
          </a:p>
          <a:p>
            <a:endParaRPr lang="en-US" dirty="0">
              <a:cs typeface="Andale Mono"/>
            </a:endParaRPr>
          </a:p>
        </p:txBody>
      </p:sp>
    </p:spTree>
    <p:extLst>
      <p:ext uri="{BB962C8B-B14F-4D97-AF65-F5344CB8AC3E}">
        <p14:creationId xmlns:p14="http://schemas.microsoft.com/office/powerpoint/2010/main" val="3749667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 a non decreasing sorted array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Assume array is sorted in </a:t>
            </a:r>
            <a:r>
              <a:rPr lang="en-US" dirty="0" err="1" smtClean="0"/>
              <a:t>nondecreasing</a:t>
            </a:r>
            <a:r>
              <a:rPr lang="en-US" dirty="0" smtClean="0"/>
              <a:t> order.</a:t>
            </a:r>
          </a:p>
          <a:p>
            <a:r>
              <a:rPr lang="en-US" dirty="0" smtClean="0"/>
              <a:t>Key idea for reducing the number of comparisons: </a:t>
            </a:r>
            <a:r>
              <a:rPr lang="en-US" dirty="0" smtClean="0">
                <a:solidFill>
                  <a:srgbClr val="FF0000"/>
                </a:solidFill>
              </a:rPr>
              <a:t>First compare </a:t>
            </a:r>
            <a:r>
              <a:rPr lang="en-US" dirty="0" smtClean="0">
                <a:solidFill>
                  <a:srgbClr val="FF0000"/>
                </a:solidFill>
                <a:latin typeface="Andale Mono"/>
                <a:cs typeface="Andale Mono"/>
              </a:rPr>
              <a:t>x</a:t>
            </a:r>
            <a:r>
              <a:rPr lang="en-US" dirty="0" smtClean="0">
                <a:solidFill>
                  <a:srgbClr val="FF0000"/>
                </a:solidFill>
              </a:rPr>
              <a:t> with the “middle” element </a:t>
            </a:r>
            <a:r>
              <a:rPr lang="en-US" dirty="0" smtClean="0">
                <a:solidFill>
                  <a:srgbClr val="FF0000"/>
                </a:solidFill>
                <a:latin typeface="Andale Mono"/>
                <a:cs typeface="Andale Mono"/>
              </a:rPr>
              <a:t>A[n/2]</a:t>
            </a:r>
            <a:r>
              <a:rPr lang="en-US" dirty="0" smtClean="0">
                <a:solidFill>
                  <a:srgbClr val="FF0000"/>
                </a:solidFill>
              </a:rPr>
              <a:t> of the array.</a:t>
            </a:r>
          </a:p>
          <a:p>
            <a:r>
              <a:rPr lang="en-US" dirty="0" smtClean="0"/>
              <a:t>Suppose </a:t>
            </a:r>
            <a:r>
              <a:rPr lang="en-US" dirty="0" smtClean="0">
                <a:latin typeface="Andale Mono"/>
                <a:cs typeface="Andale Mono"/>
              </a:rPr>
              <a:t>x &lt; A[n/2]</a:t>
            </a:r>
            <a:r>
              <a:rPr lang="en-US" dirty="0" smtClean="0"/>
              <a:t>: Because </a:t>
            </a:r>
            <a:r>
              <a:rPr lang="en-US" dirty="0" smtClean="0">
                <a:latin typeface="Andale Mono"/>
                <a:cs typeface="Andale Mono"/>
              </a:rPr>
              <a:t>A</a:t>
            </a:r>
            <a:r>
              <a:rPr lang="en-US" dirty="0" smtClean="0"/>
              <a:t> is sorted, </a:t>
            </a:r>
            <a:r>
              <a:rPr lang="en-US" dirty="0" smtClean="0">
                <a:latin typeface="Andale Mono"/>
                <a:cs typeface="Andale Mono"/>
              </a:rPr>
              <a:t>A[n/2..n-1]</a:t>
            </a:r>
            <a:r>
              <a:rPr lang="en-US" dirty="0" smtClean="0"/>
              <a:t> will also have elements larger than </a:t>
            </a:r>
            <a:r>
              <a:rPr lang="en-US" dirty="0" smtClean="0">
                <a:latin typeface="Andale Mono"/>
                <a:cs typeface="Andale Mono"/>
              </a:rPr>
              <a:t>x</a:t>
            </a:r>
            <a:r>
              <a:rPr lang="en-US" dirty="0" smtClean="0"/>
              <a:t>.</a:t>
            </a:r>
          </a:p>
          <a:p>
            <a:pPr lvl="1"/>
            <a:r>
              <a:rPr lang="en-US" dirty="0" smtClean="0">
                <a:latin typeface="Andale Mono"/>
                <a:cs typeface="Andale Mono"/>
              </a:rPr>
              <a:t>x</a:t>
            </a:r>
            <a:r>
              <a:rPr lang="en-US" dirty="0" smtClean="0"/>
              <a:t> if present will be present only in </a:t>
            </a:r>
            <a:r>
              <a:rPr lang="en-US" dirty="0" smtClean="0">
                <a:latin typeface="Andale Mono"/>
                <a:cs typeface="Andale Mono"/>
              </a:rPr>
              <a:t>A[0..n/2-1]</a:t>
            </a:r>
            <a:r>
              <a:rPr lang="en-US" dirty="0" smtClean="0"/>
              <a:t>.</a:t>
            </a:r>
          </a:p>
          <a:p>
            <a:pPr lvl="1"/>
            <a:r>
              <a:rPr lang="en-US" dirty="0" smtClean="0"/>
              <a:t>So in the rest of the algorithm we will only search first half of </a:t>
            </a:r>
            <a:r>
              <a:rPr lang="en-US" dirty="0" smtClean="0">
                <a:latin typeface="Andale Mono"/>
                <a:cs typeface="Andale Mono"/>
              </a:rPr>
              <a:t>A</a:t>
            </a:r>
            <a:r>
              <a:rPr lang="en-US" dirty="0" smtClean="0"/>
              <a:t>.</a:t>
            </a:r>
          </a:p>
          <a:p>
            <a:r>
              <a:rPr lang="en-US" dirty="0" smtClean="0"/>
              <a:t>Suppose </a:t>
            </a:r>
            <a:r>
              <a:rPr lang="en-US" dirty="0" smtClean="0">
                <a:latin typeface="Andale Mono"/>
                <a:cs typeface="Andale Mono"/>
              </a:rPr>
              <a:t>x &gt;= A[n/2]</a:t>
            </a:r>
            <a:r>
              <a:rPr lang="en-US" dirty="0" smtClean="0"/>
              <a:t>: </a:t>
            </a:r>
          </a:p>
          <a:p>
            <a:pPr lvl="1"/>
            <a:r>
              <a:rPr lang="en-US" dirty="0" smtClean="0">
                <a:latin typeface="Andale Mono"/>
                <a:cs typeface="Andale Mono"/>
              </a:rPr>
              <a:t>x</a:t>
            </a:r>
            <a:r>
              <a:rPr lang="en-US" dirty="0" smtClean="0"/>
              <a:t> if present will be present in </a:t>
            </a:r>
            <a:r>
              <a:rPr lang="en-US" dirty="0" smtClean="0">
                <a:latin typeface="Andale Mono"/>
                <a:cs typeface="Andale Mono"/>
              </a:rPr>
              <a:t>A[n/2..n-1]</a:t>
            </a:r>
          </a:p>
          <a:p>
            <a:pPr lvl="1"/>
            <a:r>
              <a:rPr lang="en-US" dirty="0" smtClean="0">
                <a:latin typeface="Andale Mono"/>
                <a:cs typeface="Andale Mono"/>
              </a:rPr>
              <a:t>Note: x</a:t>
            </a:r>
            <a:r>
              <a:rPr lang="en-US" dirty="0" smtClean="0"/>
              <a:t> may be present in first half too, </a:t>
            </a:r>
          </a:p>
          <a:p>
            <a:pPr lvl="1"/>
            <a:r>
              <a:rPr lang="en-US" dirty="0"/>
              <a:t>I</a:t>
            </a:r>
            <a:r>
              <a:rPr lang="en-US" dirty="0" smtClean="0"/>
              <a:t>n the rest of the algorithm we will only search second half.</a:t>
            </a:r>
          </a:p>
          <a:p>
            <a:r>
              <a:rPr lang="en-US" dirty="0" smtClean="0"/>
              <a:t>How to search the “halves”?</a:t>
            </a:r>
            <a:endParaRPr lang="en-US" dirty="0"/>
          </a:p>
          <a:p>
            <a:pPr lvl="1"/>
            <a:r>
              <a:rPr lang="en-US" dirty="0" err="1" smtClean="0">
                <a:solidFill>
                  <a:srgbClr val="FF0000"/>
                </a:solidFill>
              </a:rPr>
              <a:t>Recurse</a:t>
            </a:r>
            <a:r>
              <a:rPr lang="en-US" dirty="0" smtClean="0"/>
              <a:t>!</a:t>
            </a:r>
          </a:p>
        </p:txBody>
      </p:sp>
    </p:spTree>
    <p:extLst>
      <p:ext uri="{BB962C8B-B14F-4D97-AF65-F5344CB8AC3E}">
        <p14:creationId xmlns:p14="http://schemas.microsoft.com/office/powerpoint/2010/main" val="15825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will write a function </a:t>
            </a:r>
            <a:r>
              <a:rPr lang="en-US" dirty="0" err="1" smtClean="0">
                <a:latin typeface="Andale Mono"/>
                <a:cs typeface="Andale Mono"/>
              </a:rPr>
              <a:t>Bsearch</a:t>
            </a:r>
            <a:r>
              <a:rPr lang="en-US" dirty="0" smtClean="0"/>
              <a:t> which will search a region of an array instead of the entire array.</a:t>
            </a:r>
          </a:p>
          <a:p>
            <a:r>
              <a:rPr lang="en-US" dirty="0" smtClean="0"/>
              <a:t>Region: specified using 2 numbers: starting index </a:t>
            </a:r>
            <a:r>
              <a:rPr lang="en-US" dirty="0" smtClean="0">
                <a:latin typeface="Andale Mono"/>
                <a:cs typeface="Andale Mono"/>
              </a:rPr>
              <a:t>S</a:t>
            </a:r>
            <a:r>
              <a:rPr lang="en-US" dirty="0" smtClean="0"/>
              <a:t>, length of region </a:t>
            </a:r>
            <a:r>
              <a:rPr lang="en-US" dirty="0" smtClean="0">
                <a:latin typeface="Andale Mono"/>
                <a:cs typeface="Andale Mono"/>
              </a:rPr>
              <a:t>L</a:t>
            </a:r>
          </a:p>
          <a:p>
            <a:r>
              <a:rPr lang="en-US" dirty="0" smtClean="0"/>
              <a:t>When </a:t>
            </a:r>
            <a:r>
              <a:rPr lang="en-US" dirty="0" smtClean="0">
                <a:latin typeface="Andale Mono"/>
                <a:cs typeface="Andale Mono"/>
              </a:rPr>
              <a:t>L == 1</a:t>
            </a:r>
            <a:r>
              <a:rPr lang="en-US" dirty="0" smtClean="0"/>
              <a:t>, we are searching a length 1 array.</a:t>
            </a:r>
          </a:p>
          <a:p>
            <a:pPr lvl="1"/>
            <a:r>
              <a:rPr lang="en-US" dirty="0" smtClean="0"/>
              <a:t>So check if that element, </a:t>
            </a:r>
            <a:r>
              <a:rPr lang="en-US" dirty="0" smtClean="0">
                <a:latin typeface="Andale Mono"/>
                <a:cs typeface="Andale Mono"/>
              </a:rPr>
              <a:t>A[S] == x</a:t>
            </a:r>
            <a:r>
              <a:rPr lang="en-US" dirty="0" smtClean="0"/>
              <a:t>.</a:t>
            </a:r>
          </a:p>
          <a:p>
            <a:r>
              <a:rPr lang="en-US" dirty="0" smtClean="0"/>
              <a:t>Otherwise, compare </a:t>
            </a:r>
            <a:r>
              <a:rPr lang="en-US" dirty="0" smtClean="0">
                <a:latin typeface="Andale Mono"/>
                <a:cs typeface="Andale Mono"/>
              </a:rPr>
              <a:t>x</a:t>
            </a:r>
            <a:r>
              <a:rPr lang="en-US" dirty="0" smtClean="0"/>
              <a:t> to the “middle” element of </a:t>
            </a:r>
            <a:r>
              <a:rPr lang="en-US" dirty="0" smtClean="0">
                <a:latin typeface="Andale Mono"/>
                <a:cs typeface="Andale Mono"/>
              </a:rPr>
              <a:t>A[S..S+L-1]</a:t>
            </a:r>
          </a:p>
          <a:p>
            <a:pPr lvl="1"/>
            <a:r>
              <a:rPr lang="en-US" dirty="0" smtClean="0"/>
              <a:t>Middle element:  </a:t>
            </a:r>
            <a:r>
              <a:rPr lang="en-US" dirty="0" smtClean="0">
                <a:latin typeface="Andale Mono"/>
                <a:cs typeface="Andale Mono"/>
              </a:rPr>
              <a:t>A[S + L/2]</a:t>
            </a:r>
          </a:p>
          <a:p>
            <a:r>
              <a:rPr lang="en-US" dirty="0" smtClean="0"/>
              <a:t>Algorithm is called “Binary search”, because size of the region to be searched gets halved.</a:t>
            </a:r>
            <a:endParaRPr lang="en-US" dirty="0"/>
          </a:p>
        </p:txBody>
      </p:sp>
    </p:spTree>
    <p:extLst>
      <p:ext uri="{BB962C8B-B14F-4D97-AF65-F5344CB8AC3E}">
        <p14:creationId xmlns:p14="http://schemas.microsoft.com/office/powerpoint/2010/main" val="8511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smtClean="0">
                <a:latin typeface="Andale Mono"/>
                <a:cs typeface="Andale Mono"/>
              </a:rPr>
              <a:t>bool</a:t>
            </a:r>
            <a:r>
              <a:rPr lang="en-US" dirty="0" smtClean="0">
                <a:latin typeface="Andale Mono"/>
                <a:cs typeface="Andale Mono"/>
              </a:rPr>
              <a:t> </a:t>
            </a:r>
            <a:r>
              <a:rPr lang="en-US" dirty="0" err="1" smtClean="0">
                <a:latin typeface="Andale Mono"/>
                <a:cs typeface="Andale Mono"/>
              </a:rPr>
              <a:t>Bsearch</a:t>
            </a:r>
            <a:r>
              <a:rPr lang="en-US" dirty="0" smtClean="0">
                <a:latin typeface="Andale Mono"/>
                <a:cs typeface="Andale Mono"/>
              </a:rPr>
              <a:t>(</a:t>
            </a:r>
            <a:r>
              <a:rPr lang="en-US" dirty="0" err="1" smtClean="0">
                <a:latin typeface="Andale Mono"/>
                <a:cs typeface="Andale Mono"/>
              </a:rPr>
              <a:t>int</a:t>
            </a:r>
            <a:r>
              <a:rPr lang="en-US" dirty="0" smtClean="0">
                <a:latin typeface="Andale Mono"/>
                <a:cs typeface="Andale Mono"/>
              </a:rPr>
              <a:t> A[], </a:t>
            </a:r>
            <a:r>
              <a:rPr lang="en-US" dirty="0" err="1" smtClean="0">
                <a:latin typeface="Andale Mono"/>
                <a:cs typeface="Andale Mono"/>
              </a:rPr>
              <a:t>int</a:t>
            </a:r>
            <a:r>
              <a:rPr lang="en-US" dirty="0" smtClean="0">
                <a:latin typeface="Andale Mono"/>
                <a:cs typeface="Andale Mono"/>
              </a:rPr>
              <a:t> S, </a:t>
            </a:r>
            <a:r>
              <a:rPr lang="en-US" dirty="0" err="1" smtClean="0">
                <a:latin typeface="Andale Mono"/>
                <a:cs typeface="Andale Mono"/>
              </a:rPr>
              <a:t>int</a:t>
            </a:r>
            <a:r>
              <a:rPr lang="en-US" dirty="0" smtClean="0">
                <a:latin typeface="Andale Mono"/>
                <a:cs typeface="Andale Mono"/>
              </a:rPr>
              <a:t> L, </a:t>
            </a:r>
            <a:r>
              <a:rPr lang="en-US" dirty="0" err="1" smtClean="0">
                <a:latin typeface="Andale Mono"/>
                <a:cs typeface="Andale Mono"/>
              </a:rPr>
              <a:t>int</a:t>
            </a:r>
            <a:r>
              <a:rPr lang="en-US" dirty="0" smtClean="0">
                <a:latin typeface="Andale Mono"/>
                <a:cs typeface="Andale Mono"/>
              </a:rPr>
              <a:t> x)</a:t>
            </a:r>
          </a:p>
          <a:p>
            <a:pPr marL="0" indent="0">
              <a:buNone/>
            </a:pPr>
            <a:r>
              <a:rPr lang="en-US" dirty="0" smtClean="0">
                <a:latin typeface="Andale Mono"/>
                <a:cs typeface="Andale Mono"/>
              </a:rPr>
              <a:t>// Search in A[S..S+L-1]</a:t>
            </a:r>
          </a:p>
          <a:p>
            <a:pPr marL="0" indent="0">
              <a:buNone/>
            </a:pPr>
            <a:r>
              <a:rPr lang="en-US" dirty="0" smtClean="0">
                <a:latin typeface="Andale Mono"/>
                <a:cs typeface="Andale Mono"/>
              </a:rPr>
              <a:t>{</a:t>
            </a:r>
          </a:p>
          <a:p>
            <a:pPr marL="0" indent="0">
              <a:buNone/>
            </a:pPr>
            <a:r>
              <a:rPr lang="en-US" dirty="0">
                <a:latin typeface="Andale Mono"/>
                <a:cs typeface="Andale Mono"/>
              </a:rPr>
              <a:t>	</a:t>
            </a:r>
            <a:r>
              <a:rPr lang="en-US" dirty="0" smtClean="0">
                <a:latin typeface="Andale Mono"/>
                <a:cs typeface="Andale Mono"/>
              </a:rPr>
              <a:t>if(L == 1) return A[S] == x;</a:t>
            </a:r>
          </a:p>
          <a:p>
            <a:pPr marL="0" indent="0">
              <a:buNone/>
            </a:pPr>
            <a:r>
              <a:rPr lang="en-US" dirty="0">
                <a:latin typeface="Andale Mono"/>
                <a:cs typeface="Andale Mono"/>
              </a:rPr>
              <a:t>	</a:t>
            </a:r>
            <a:r>
              <a:rPr lang="en-US" dirty="0" err="1" smtClean="0">
                <a:latin typeface="Andale Mono"/>
                <a:cs typeface="Andale Mono"/>
              </a:rPr>
              <a:t>int</a:t>
            </a:r>
            <a:r>
              <a:rPr lang="en-US" dirty="0" smtClean="0">
                <a:latin typeface="Andale Mono"/>
                <a:cs typeface="Andale Mono"/>
              </a:rPr>
              <a:t> H = L/2;</a:t>
            </a:r>
          </a:p>
          <a:p>
            <a:pPr marL="0" indent="0">
              <a:buNone/>
            </a:pPr>
            <a:r>
              <a:rPr lang="en-US" dirty="0" smtClean="0">
                <a:latin typeface="Andale Mono"/>
                <a:cs typeface="Andale Mono"/>
              </a:rPr>
              <a:t>	if(x &lt; A[S+H]) return </a:t>
            </a:r>
            <a:r>
              <a:rPr lang="en-US" dirty="0" err="1" smtClean="0">
                <a:latin typeface="Andale Mono"/>
                <a:cs typeface="Andale Mono"/>
              </a:rPr>
              <a:t>Bsearch</a:t>
            </a:r>
            <a:r>
              <a:rPr lang="en-US" dirty="0" smtClean="0">
                <a:latin typeface="Andale Mono"/>
                <a:cs typeface="Andale Mono"/>
              </a:rPr>
              <a:t>(A, S,   H,   x);</a:t>
            </a:r>
          </a:p>
          <a:p>
            <a:pPr marL="0" indent="0">
              <a:buNone/>
            </a:pPr>
            <a:r>
              <a:rPr lang="en-US" dirty="0">
                <a:latin typeface="Andale Mono"/>
                <a:cs typeface="Andale Mono"/>
              </a:rPr>
              <a:t>	</a:t>
            </a:r>
            <a:r>
              <a:rPr lang="en-US" dirty="0" smtClean="0">
                <a:latin typeface="Andale Mono"/>
                <a:cs typeface="Andale Mono"/>
              </a:rPr>
              <a:t>else           return </a:t>
            </a:r>
            <a:r>
              <a:rPr lang="en-US" dirty="0" err="1" smtClean="0">
                <a:latin typeface="Andale Mono"/>
                <a:cs typeface="Andale Mono"/>
              </a:rPr>
              <a:t>Bsearch</a:t>
            </a:r>
            <a:r>
              <a:rPr lang="en-US" dirty="0" smtClean="0">
                <a:latin typeface="Andale Mono"/>
                <a:cs typeface="Andale Mono"/>
              </a:rPr>
              <a:t>(A, S+H, L-H, x);</a:t>
            </a:r>
          </a:p>
          <a:p>
            <a:pPr marL="0" indent="0">
              <a:buNone/>
            </a:pPr>
            <a:r>
              <a:rPr lang="en-US" dirty="0">
                <a:latin typeface="Andale Mono"/>
                <a:cs typeface="Andale Mono"/>
              </a:rPr>
              <a:t>}</a:t>
            </a:r>
            <a:r>
              <a:rPr lang="en-US" dirty="0" smtClean="0">
                <a:latin typeface="Andale Mono"/>
                <a:cs typeface="Andale Mono"/>
              </a:rPr>
              <a:t> </a:t>
            </a:r>
          </a:p>
          <a:p>
            <a:pPr marL="0" indent="0">
              <a:buNone/>
            </a:pPr>
            <a:endParaRPr lang="en-US" dirty="0">
              <a:latin typeface="Andale Mono"/>
              <a:cs typeface="Andale Mono"/>
            </a:endParaRPr>
          </a:p>
          <a:p>
            <a:pPr marL="0" indent="0">
              <a:buNone/>
            </a:pPr>
            <a:r>
              <a:rPr lang="en-US" dirty="0" err="1">
                <a:latin typeface="Andale Mono"/>
                <a:cs typeface="Andale Mono"/>
              </a:rPr>
              <a:t>int</a:t>
            </a:r>
            <a:r>
              <a:rPr lang="en-US" dirty="0">
                <a:latin typeface="Andale Mono"/>
                <a:cs typeface="Andale Mono"/>
              </a:rPr>
              <a:t> main(){</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int</a:t>
            </a:r>
            <a:r>
              <a:rPr lang="en-US" dirty="0" smtClean="0">
                <a:latin typeface="Andale Mono"/>
                <a:cs typeface="Andale Mono"/>
              </a:rPr>
              <a:t> </a:t>
            </a:r>
            <a:r>
              <a:rPr lang="en-US" dirty="0">
                <a:latin typeface="Andale Mono"/>
                <a:cs typeface="Andale Mono"/>
              </a:rPr>
              <a:t>A[8]={-1, 2, 2, 4, 10, 12</a:t>
            </a:r>
            <a:r>
              <a:rPr lang="en-US" dirty="0" smtClean="0">
                <a:latin typeface="Andale Mono"/>
                <a:cs typeface="Andale Mono"/>
              </a:rPr>
              <a:t>, 30</a:t>
            </a:r>
            <a:r>
              <a:rPr lang="en-US" dirty="0">
                <a:latin typeface="Andale Mono"/>
                <a:cs typeface="Andale Mono"/>
              </a:rPr>
              <a:t>, 30};</a:t>
            </a:r>
          </a:p>
          <a:p>
            <a:pPr marL="0" indent="0">
              <a:buNone/>
            </a:pPr>
            <a:r>
              <a:rPr lang="en-US" dirty="0">
                <a:latin typeface="Andale Mono"/>
                <a:cs typeface="Andale Mono"/>
              </a:rPr>
              <a:t> </a:t>
            </a:r>
            <a:r>
              <a:rPr lang="en-US" dirty="0" smtClean="0">
                <a:latin typeface="Andale Mono"/>
                <a:cs typeface="Andale Mono"/>
              </a:rPr>
              <a:t> </a:t>
            </a:r>
            <a:r>
              <a:rPr lang="en-US" dirty="0" err="1" smtClean="0">
                <a:latin typeface="Andale Mono"/>
                <a:cs typeface="Andale Mono"/>
              </a:rPr>
              <a:t>cout</a:t>
            </a:r>
            <a:r>
              <a:rPr lang="en-US" dirty="0" smtClean="0">
                <a:latin typeface="Andale Mono"/>
                <a:cs typeface="Andale Mono"/>
              </a:rPr>
              <a:t> &lt;&lt; </a:t>
            </a:r>
            <a:r>
              <a:rPr lang="en-US" dirty="0" err="1" smtClean="0">
                <a:latin typeface="Andale Mono"/>
                <a:cs typeface="Andale Mono"/>
              </a:rPr>
              <a:t>Bsearch</a:t>
            </a:r>
            <a:r>
              <a:rPr lang="en-US" dirty="0">
                <a:latin typeface="Andale Mono"/>
                <a:cs typeface="Andale Mono"/>
              </a:rPr>
              <a:t>(A,0,8,11</a:t>
            </a:r>
            <a:r>
              <a:rPr lang="en-US" dirty="0" smtClean="0">
                <a:latin typeface="Andale Mono"/>
                <a:cs typeface="Andale Mono"/>
              </a:rPr>
              <a:t>) &lt;&lt; </a:t>
            </a:r>
            <a:r>
              <a:rPr lang="en-US" dirty="0" err="1" smtClean="0">
                <a:latin typeface="Andale Mono"/>
                <a:cs typeface="Andale Mono"/>
              </a:rPr>
              <a:t>endl</a:t>
            </a:r>
            <a:r>
              <a:rPr lang="en-US" dirty="0" smtClean="0">
                <a:latin typeface="Andale Mono"/>
                <a:cs typeface="Andale Mono"/>
              </a:rPr>
              <a:t>;</a:t>
            </a:r>
            <a:endParaRPr lang="en-US" dirty="0">
              <a:latin typeface="Andale Mono"/>
              <a:cs typeface="Andale Mono"/>
            </a:endParaRPr>
          </a:p>
          <a:p>
            <a:pPr marL="0" indent="0">
              <a:buNone/>
            </a:pPr>
            <a:r>
              <a:rPr lang="en-US" dirty="0" smtClean="0">
                <a:latin typeface="Andale Mono"/>
                <a:cs typeface="Andale Mono"/>
              </a:rPr>
              <a:t>  /</a:t>
            </a:r>
            <a:r>
              <a:rPr lang="en-US" dirty="0">
                <a:latin typeface="Andale Mono"/>
                <a:cs typeface="Andale Mono"/>
              </a:rPr>
              <a:t>/ searches for 11.</a:t>
            </a:r>
          </a:p>
          <a:p>
            <a:pPr marL="0" indent="0">
              <a:buNone/>
            </a:pPr>
            <a:r>
              <a:rPr lang="en-US" dirty="0">
                <a:latin typeface="Andale Mono"/>
                <a:cs typeface="Andale Mono"/>
              </a:rPr>
              <a:t>}</a:t>
            </a:r>
          </a:p>
          <a:p>
            <a:pPr marL="0" indent="0">
              <a:buNone/>
            </a:pPr>
            <a:endParaRPr lang="en-US" dirty="0">
              <a:latin typeface="Andale Mono"/>
              <a:cs typeface="Andale Mono"/>
            </a:endParaRPr>
          </a:p>
        </p:txBody>
      </p:sp>
    </p:spTree>
    <p:extLst>
      <p:ext uri="{BB962C8B-B14F-4D97-AF65-F5344CB8AC3E}">
        <p14:creationId xmlns:p14="http://schemas.microsoft.com/office/powerpoint/2010/main" val="327333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the algorithm execute?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Andale Mono"/>
                <a:cs typeface="Andale Mono"/>
              </a:rPr>
              <a:t>A = {-1, 2, 2, 4, 10, 12, 30, 30}</a:t>
            </a:r>
          </a:p>
          <a:p>
            <a:r>
              <a:rPr lang="en-US" dirty="0" smtClean="0"/>
              <a:t>First call: </a:t>
            </a:r>
            <a:r>
              <a:rPr lang="en-US" dirty="0" err="1" smtClean="0">
                <a:latin typeface="Andale Mono"/>
                <a:cs typeface="Andale Mono"/>
              </a:rPr>
              <a:t>Bsearch</a:t>
            </a:r>
            <a:r>
              <a:rPr lang="en-US" dirty="0" smtClean="0">
                <a:latin typeface="Andale Mono"/>
                <a:cs typeface="Andale Mono"/>
              </a:rPr>
              <a:t>(A, 0, 8, 11)</a:t>
            </a:r>
          </a:p>
          <a:p>
            <a:pPr lvl="1"/>
            <a:r>
              <a:rPr lang="en-US" dirty="0" smtClean="0"/>
              <a:t>comparison: </a:t>
            </a:r>
            <a:r>
              <a:rPr lang="en-US" dirty="0" smtClean="0">
                <a:latin typeface="Andale Mono"/>
                <a:cs typeface="Andale Mono"/>
              </a:rPr>
              <a:t>11 &lt; A[0+8/2] = A[4] = 10</a:t>
            </a:r>
          </a:p>
          <a:p>
            <a:pPr lvl="1"/>
            <a:r>
              <a:rPr lang="en-US" dirty="0" smtClean="0"/>
              <a:t>Is </a:t>
            </a:r>
            <a:r>
              <a:rPr lang="en-US" dirty="0" smtClean="0">
                <a:latin typeface="Andale Mono"/>
                <a:cs typeface="Andale Mono"/>
              </a:rPr>
              <a:t>false</a:t>
            </a:r>
            <a:r>
              <a:rPr lang="en-US" dirty="0" smtClean="0"/>
              <a:t>.</a:t>
            </a:r>
          </a:p>
          <a:p>
            <a:r>
              <a:rPr lang="en-US" dirty="0" smtClean="0"/>
              <a:t>Second call: </a:t>
            </a:r>
            <a:r>
              <a:rPr lang="en-US" dirty="0" err="1" smtClean="0">
                <a:latin typeface="Andale Mono"/>
                <a:cs typeface="Andale Mono"/>
              </a:rPr>
              <a:t>Bsearch</a:t>
            </a:r>
            <a:r>
              <a:rPr lang="en-US" dirty="0" smtClean="0">
                <a:latin typeface="Andale Mono"/>
                <a:cs typeface="Andale Mono"/>
              </a:rPr>
              <a:t>(A, 4, 4, 11)</a:t>
            </a:r>
          </a:p>
          <a:p>
            <a:pPr lvl="1"/>
            <a:r>
              <a:rPr lang="en-US" dirty="0" smtClean="0"/>
              <a:t>comparison: </a:t>
            </a:r>
            <a:r>
              <a:rPr lang="en-US" dirty="0" smtClean="0">
                <a:latin typeface="Andale Mono"/>
                <a:cs typeface="Andale Mono"/>
              </a:rPr>
              <a:t>11 &lt; A[4+4/2] = A[6] = 30</a:t>
            </a:r>
          </a:p>
          <a:p>
            <a:pPr lvl="1"/>
            <a:r>
              <a:rPr lang="en-US" dirty="0" smtClean="0"/>
              <a:t>Is </a:t>
            </a:r>
            <a:r>
              <a:rPr lang="en-US" dirty="0" smtClean="0">
                <a:latin typeface="Andale Mono"/>
                <a:cs typeface="Andale Mono"/>
              </a:rPr>
              <a:t>true</a:t>
            </a:r>
            <a:r>
              <a:rPr lang="en-US" dirty="0" smtClean="0"/>
              <a:t>.</a:t>
            </a:r>
          </a:p>
          <a:p>
            <a:r>
              <a:rPr lang="en-US" dirty="0" smtClean="0"/>
              <a:t>Third call: </a:t>
            </a:r>
            <a:r>
              <a:rPr lang="en-US" dirty="0" err="1" smtClean="0">
                <a:latin typeface="Andale Mono"/>
                <a:cs typeface="Andale Mono"/>
              </a:rPr>
              <a:t>Bsearch</a:t>
            </a:r>
            <a:r>
              <a:rPr lang="en-US" dirty="0" smtClean="0">
                <a:latin typeface="Andale Mono"/>
                <a:cs typeface="Andale Mono"/>
              </a:rPr>
              <a:t>(A, 4, 2, 11)</a:t>
            </a:r>
          </a:p>
          <a:p>
            <a:pPr lvl="1"/>
            <a:r>
              <a:rPr lang="en-US" dirty="0" smtClean="0"/>
              <a:t>comparison: </a:t>
            </a:r>
            <a:r>
              <a:rPr lang="en-US" dirty="0" smtClean="0">
                <a:latin typeface="Andale Mono"/>
                <a:cs typeface="Andale Mono"/>
              </a:rPr>
              <a:t>11 &lt; A[4+2/2] = A[5] = 12</a:t>
            </a:r>
          </a:p>
          <a:p>
            <a:pPr lvl="1"/>
            <a:r>
              <a:rPr lang="en-US" dirty="0" smtClean="0"/>
              <a:t>Is true.</a:t>
            </a:r>
          </a:p>
          <a:p>
            <a:r>
              <a:rPr lang="en-US" dirty="0" smtClean="0"/>
              <a:t>Fourth call: </a:t>
            </a:r>
            <a:r>
              <a:rPr lang="en-US" dirty="0" err="1" smtClean="0">
                <a:latin typeface="Andale Mono"/>
                <a:cs typeface="Andale Mono"/>
              </a:rPr>
              <a:t>Bsearch</a:t>
            </a:r>
            <a:r>
              <a:rPr lang="en-US" dirty="0" smtClean="0">
                <a:latin typeface="Andale Mono"/>
                <a:cs typeface="Andale Mono"/>
              </a:rPr>
              <a:t>(A, 5, 1, 11)</a:t>
            </a:r>
          </a:p>
          <a:p>
            <a:pPr lvl="1"/>
            <a:r>
              <a:rPr lang="en-US" dirty="0" smtClean="0"/>
              <a:t>Base case.  Return </a:t>
            </a:r>
            <a:r>
              <a:rPr lang="en-US" dirty="0" smtClean="0">
                <a:latin typeface="Andale Mono"/>
                <a:cs typeface="Andale Mono"/>
              </a:rPr>
              <a:t>11 == A[5]</a:t>
            </a:r>
            <a:r>
              <a:rPr lang="en-US" dirty="0" smtClean="0"/>
              <a:t>.  So </a:t>
            </a:r>
            <a:r>
              <a:rPr lang="en-US" dirty="0" smtClean="0">
                <a:latin typeface="Andale Mono"/>
                <a:cs typeface="Andale Mono"/>
              </a:rPr>
              <a:t>false</a:t>
            </a:r>
            <a:r>
              <a:rPr lang="en-US" dirty="0" smtClean="0"/>
              <a:t>.</a:t>
            </a:r>
          </a:p>
          <a:p>
            <a:pPr marL="914400" lvl="1" indent="-457200"/>
            <a:endParaRPr lang="en-US" dirty="0"/>
          </a:p>
        </p:txBody>
      </p:sp>
    </p:spTree>
    <p:extLst>
      <p:ext uri="{BB962C8B-B14F-4D97-AF65-F5344CB8AC3E}">
        <p14:creationId xmlns:p14="http://schemas.microsoft.com/office/powerpoint/2010/main" val="125501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termination</a:t>
            </a:r>
            <a:endParaRPr lang="en-US" dirty="0"/>
          </a:p>
        </p:txBody>
      </p:sp>
      <p:sp>
        <p:nvSpPr>
          <p:cNvPr id="3" name="Content Placeholder 2"/>
          <p:cNvSpPr>
            <a:spLocks noGrp="1"/>
          </p:cNvSpPr>
          <p:nvPr>
            <p:ph idx="1"/>
          </p:nvPr>
        </p:nvSpPr>
        <p:spPr/>
        <p:txBody>
          <a:bodyPr/>
          <a:lstStyle/>
          <a:p>
            <a:r>
              <a:rPr lang="en-US" dirty="0" smtClean="0"/>
              <a:t>Will the algorithm always terminate?</a:t>
            </a:r>
          </a:p>
          <a:p>
            <a:r>
              <a:rPr lang="en-US" dirty="0" smtClean="0"/>
              <a:t>If third parameter L == 1, termination is immediate.</a:t>
            </a:r>
          </a:p>
          <a:p>
            <a:r>
              <a:rPr lang="en-US" dirty="0" smtClean="0"/>
              <a:t>If L &gt; 1, H=L/2 satisfies 0 &lt; H &lt; L</a:t>
            </a:r>
          </a:p>
          <a:p>
            <a:pPr lvl="1"/>
            <a:r>
              <a:rPr lang="en-US" dirty="0" smtClean="0"/>
              <a:t>Next call is with third parameter L/2 or L-L/2</a:t>
            </a:r>
          </a:p>
          <a:p>
            <a:pPr lvl="1"/>
            <a:r>
              <a:rPr lang="en-US" dirty="0" smtClean="0"/>
              <a:t>In both cases third parameter has decreased.</a:t>
            </a:r>
          </a:p>
          <a:p>
            <a:pPr lvl="1"/>
            <a:r>
              <a:rPr lang="en-US" dirty="0" smtClean="0"/>
              <a:t>So it will eventually become 1.</a:t>
            </a:r>
          </a:p>
          <a:p>
            <a:pPr lvl="1"/>
            <a:r>
              <a:rPr lang="en-US" dirty="0"/>
              <a:t>S</a:t>
            </a:r>
            <a:r>
              <a:rPr lang="en-US" dirty="0" smtClean="0"/>
              <a:t>o the base case will be reached.</a:t>
            </a:r>
            <a:endParaRPr lang="en-US" dirty="0"/>
          </a:p>
        </p:txBody>
      </p:sp>
    </p:spTree>
    <p:extLst>
      <p:ext uri="{BB962C8B-B14F-4D97-AF65-F5344CB8AC3E}">
        <p14:creationId xmlns:p14="http://schemas.microsoft.com/office/powerpoint/2010/main" val="272601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5617</TotalTime>
  <Words>3850</Words>
  <Application>Microsoft Macintosh PowerPoint</Application>
  <PresentationFormat>On-screen Show (4:3)</PresentationFormat>
  <Paragraphs>431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Andale Mono</vt:lpstr>
      <vt:lpstr>Calibri</vt:lpstr>
      <vt:lpstr>Mangal</vt:lpstr>
      <vt:lpstr>Arial</vt:lpstr>
      <vt:lpstr>Office Theme</vt:lpstr>
      <vt:lpstr>An Introduction to Programming though C++</vt:lpstr>
      <vt:lpstr>Arrays and Recursion</vt:lpstr>
      <vt:lpstr>Searching an array</vt:lpstr>
      <vt:lpstr>Searching a sorted array</vt:lpstr>
      <vt:lpstr>Searching a non decreasing sorted array</vt:lpstr>
      <vt:lpstr>Plan</vt:lpstr>
      <vt:lpstr>The code</vt:lpstr>
      <vt:lpstr>How does the algorithm execute?</vt:lpstr>
      <vt:lpstr>Proof of termination</vt:lpstr>
      <vt:lpstr>Proof of correctness 1</vt:lpstr>
      <vt:lpstr>Proof of correctness 2</vt:lpstr>
      <vt:lpstr>Remarks</vt:lpstr>
      <vt:lpstr>Sorting</vt:lpstr>
      <vt:lpstr>Mergesort idea</vt:lpstr>
      <vt:lpstr>Example</vt:lpstr>
      <vt:lpstr>Merge sort</vt:lpstr>
      <vt:lpstr>Merging two sorted sequences</vt:lpstr>
      <vt:lpstr>Merging</vt:lpstr>
      <vt:lpstr>What do we do next?</vt:lpstr>
      <vt:lpstr>General strategy</vt:lpstr>
      <vt:lpstr>Merging two sequences</vt:lpstr>
      <vt:lpstr>Time Analysis: merging</vt:lpstr>
      <vt:lpstr>Time analysis: sorting</vt:lpstr>
      <vt:lpstr>Remarks</vt:lpstr>
      <vt:lpstr>The eight queens puzzle</vt:lpstr>
      <vt:lpstr>Can we represent the problem mathematically?</vt:lpstr>
      <vt:lpstr>Mathematical representation 1</vt:lpstr>
      <vt:lpstr>Example: 3x3 board</vt:lpstr>
      <vt:lpstr>Another representation</vt:lpstr>
      <vt:lpstr>Other examples and variations on constraint satisfaction problems</vt:lpstr>
      <vt:lpstr>Solving constraint satisfaction problems</vt:lpstr>
      <vt:lpstr>Solving constraint satisfaction problems (contd)</vt:lpstr>
      <vt:lpstr>Formulation 3</vt:lpstr>
      <vt:lpstr>A program for 4 queens</vt:lpstr>
      <vt:lpstr>Function to check for capture</vt:lpstr>
      <vt:lpstr>Will the same idea work for any n?</vt:lpstr>
      <vt:lpstr>A different view of searching through the candidate configurations</vt:lpstr>
      <vt:lpstr>How to search S</vt:lpstr>
      <vt:lpstr>General case</vt:lpstr>
      <vt:lpstr>How to search S (contd.)</vt:lpstr>
      <vt:lpstr>How to search S (contd)</vt:lpstr>
      <vt:lpstr>An improvement: Early check</vt:lpstr>
      <vt:lpstr>Checking if the kth queen captures any previous queens</vt:lpstr>
      <vt:lpstr>Search function and main program</vt:lpstr>
      <vt:lpstr>Remarks</vt:lpstr>
    </vt:vector>
  </TitlesOfParts>
  <Company>IITB</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Programming though C++</dc:title>
  <dc:creator>Abhiram Ranade</dc:creator>
  <cp:lastModifiedBy>Microsoft Office User</cp:lastModifiedBy>
  <cp:revision>90</cp:revision>
  <dcterms:created xsi:type="dcterms:W3CDTF">2014-07-27T06:03:56Z</dcterms:created>
  <dcterms:modified xsi:type="dcterms:W3CDTF">2018-01-12T05:12:33Z</dcterms:modified>
</cp:coreProperties>
</file>