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20" r:id="rId3"/>
    <p:sldId id="321" r:id="rId4"/>
    <p:sldId id="322" r:id="rId5"/>
    <p:sldId id="324" r:id="rId6"/>
    <p:sldId id="326" r:id="rId7"/>
    <p:sldId id="328" r:id="rId8"/>
    <p:sldId id="329" r:id="rId9"/>
    <p:sldId id="346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283" r:id="rId21"/>
    <p:sldId id="298" r:id="rId22"/>
    <p:sldId id="299" r:id="rId23"/>
    <p:sldId id="341" r:id="rId24"/>
    <p:sldId id="340" r:id="rId25"/>
    <p:sldId id="300" r:id="rId26"/>
    <p:sldId id="342" r:id="rId27"/>
    <p:sldId id="301" r:id="rId28"/>
    <p:sldId id="302" r:id="rId29"/>
    <p:sldId id="303" r:id="rId30"/>
    <p:sldId id="304" r:id="rId31"/>
    <p:sldId id="306" r:id="rId32"/>
    <p:sldId id="345" r:id="rId33"/>
    <p:sldId id="308" r:id="rId34"/>
    <p:sldId id="343" r:id="rId35"/>
    <p:sldId id="34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1"/>
    <p:restoredTop sz="95519"/>
  </p:normalViewPr>
  <p:slideViewPr>
    <p:cSldViewPr snapToGrid="0" snapToObjects="1">
      <p:cViewPr>
        <p:scale>
          <a:sx n="114" d="100"/>
          <a:sy n="114" d="100"/>
        </p:scale>
        <p:origin x="100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D730-CF85-2F41-B247-546EA1A0F2E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2B0A-104C-DE4D-A364-04780106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2B0A-104C-DE4D-A364-04780106F4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E7AD-2ADF-E440-8479-3CC06FC3DD97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Programming through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Abhiram G. Ranade</a:t>
            </a:r>
          </a:p>
          <a:p>
            <a:r>
              <a:rPr lang="en-US" dirty="0" err="1"/>
              <a:t>Ch</a:t>
            </a:r>
            <a:r>
              <a:rPr lang="en-US" dirty="0"/>
              <a:t> 21: Representing variable length entities</a:t>
            </a:r>
          </a:p>
        </p:txBody>
      </p:sp>
    </p:spTree>
    <p:extLst>
      <p:ext uri="{BB962C8B-B14F-4D97-AF65-F5344CB8AC3E}">
        <p14:creationId xmlns:p14="http://schemas.microsoft.com/office/powerpoint/2010/main" val="4040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Allocating arrays on the heap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char*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cptr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new char[10];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allocates array of length 10.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array can be accessed as usual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[0],…,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[9]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delete[]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When not needed.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Note: delete[] not delete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char *names[100];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// array of pointers to char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for(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&lt;100;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++){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char buffer[80];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cin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&gt;&gt; buffer;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L = length(buffer)+1;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length: returns no of chars till null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string length. +1 for ‘\0’.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names[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 = new char[L];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j=0;j&lt;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L;j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  names[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][j] = buffer[j];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jth</a:t>
            </a:r>
            <a:r>
              <a:rPr lang="en-US" dirty="0">
                <a:solidFill>
                  <a:srgbClr val="000000"/>
                </a:solidFill>
              </a:rPr>
              <a:t> character of the </a:t>
            </a:r>
            <a:r>
              <a:rPr lang="en-US" dirty="0" err="1">
                <a:solidFill>
                  <a:srgbClr val="000000"/>
                </a:solidFill>
              </a:rPr>
              <a:t>ith</a:t>
            </a:r>
            <a:r>
              <a:rPr lang="en-US" dirty="0">
                <a:solidFill>
                  <a:srgbClr val="000000"/>
                </a:solidFill>
              </a:rPr>
              <a:t> name can be accessed by writing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names[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][j]</a:t>
            </a:r>
            <a:r>
              <a:rPr lang="en-US" dirty="0">
                <a:solidFill>
                  <a:srgbClr val="000000"/>
                </a:solidFill>
              </a:rPr>
              <a:t> as you might expect.</a:t>
            </a:r>
          </a:p>
          <a:p>
            <a:r>
              <a:rPr lang="en-US" dirty="0">
                <a:solidFill>
                  <a:srgbClr val="FF0000"/>
                </a:solidFill>
              </a:rPr>
              <a:t>Mission accomplished: we used just about the memory we needed.</a:t>
            </a:r>
          </a:p>
        </p:txBody>
      </p:sp>
    </p:spTree>
    <p:extLst>
      <p:ext uri="{BB962C8B-B14F-4D97-AF65-F5344CB8AC3E}">
        <p14:creationId xmlns:p14="http://schemas.microsoft.com/office/powerpoint/2010/main" val="10891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Allocation and deallocation is syntactically simple.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However, experience shows that managing heap memory is tricky and prone to errors.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forgetting to deallocate (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) memory.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Referring to memory that has been deallocated. (“Dangling reference”)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Destroying the only pointer to memory allocated on the heap before it is deallocated (“Memory Leak”)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new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…;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delete iptr;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*iptr = ...;   // dangling reference!</a:t>
            </a:r>
          </a:p>
          <a:p>
            <a:r>
              <a:rPr lang="is-IS" dirty="0"/>
              <a:t>In the last statement, iptr points to memory that has been returned, and so should not be used.</a:t>
            </a:r>
          </a:p>
          <a:p>
            <a:r>
              <a:rPr lang="is-IS" dirty="0"/>
              <a:t>In particular, it might in general be allocated for some other request.</a:t>
            </a:r>
          </a:p>
          <a:p>
            <a:r>
              <a:rPr lang="is-IS" dirty="0"/>
              <a:t>Here the error is obvious, but if there are many intervening statements it may not be.</a:t>
            </a:r>
          </a:p>
          <a:p>
            <a:r>
              <a:rPr lang="is-IS" dirty="0"/>
              <a:t>Remember: memory allocate in one function body can be deleted in another function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// statement 1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// statement 2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Memory is allocated in statement 1, and its address, say A, is stored in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</a:rPr>
              <a:t>.  However, this address is overwritten in statement 2.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Memory allocated at address A cannot be used by the program because we have destroyed the address.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However, we did not return (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) that memory before destroying the address.  So the heap allocation functions think that it has been given to us.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memory at address A has become useless! </a:t>
            </a:r>
            <a:r>
              <a:rPr lang="en-US" dirty="0">
                <a:solidFill>
                  <a:srgbClr val="FF0000"/>
                </a:solidFill>
              </a:rPr>
              <a:t>“Leaked”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// statement 1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Memory is allocated in statement 1, and its address, say A, is stored in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When control exits the block, then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iptr</a:t>
            </a:r>
            <a:r>
              <a:rPr lang="en-US" dirty="0">
                <a:solidFill>
                  <a:srgbClr val="000000"/>
                </a:solidFill>
              </a:rPr>
              <a:t> is destroyed.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Memory allocated in statement 1 cannot be used by the program because we do not know the address any longer.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However, we did not return (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) that memory before destroying the address.  So the heap allocation functions think that it has been given to us.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So the memory at address A has become unusable!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strategy for preventing 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Suppose a certain pointer variable,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is the only variable that contains the address of a variable allocated on the heap.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 must not store anything into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and destroy its contents.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When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is about to go out of scope, (control exits the block in which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is defined) we must execute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strategy for preventing dangling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Why we get a dangling reference: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There are two pointers, say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which point to the same variable on the heap.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 execute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Later we dereference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000000"/>
                </a:solidFill>
              </a:rPr>
              <a:t>, not realizing the memory it points to has been deallocated.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Simple way to avoid this: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Ensure that at all times, each variable on the heap will be pointed to only by one pointer!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More complex strategies are possible.  See the book.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Summary: Avoiding dangling references and 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Ensure that each variable allocated on the heap is pointed to by exactly one pointer at any time.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</a:rPr>
              <a:t> points to a heap variable, then before executing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… </a:t>
            </a:r>
            <a:r>
              <a:rPr lang="en-US" dirty="0">
                <a:solidFill>
                  <a:srgbClr val="000000"/>
                </a:solidFill>
              </a:rPr>
              <a:t>execute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</a:rPr>
              <a:t> points to a heap variable, and if control is about to exit the block in which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</a:rPr>
              <a:t> is defined, then execute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We can automate this!   Next.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class for representing character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We would like to build a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class in which we can store character strings of arbitrary length, without worrying about allocating memory, memory leaks, dangling references.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 should be able to create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s, pass them to functions, concatenate them, search them,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scheme to store names of the students in your class</a:t>
            </a:r>
          </a:p>
          <a:p>
            <a:r>
              <a:rPr lang="en-US" dirty="0"/>
              <a:t>”Natural solution”: Use a 2d array of characters, store </a:t>
            </a:r>
            <a:r>
              <a:rPr lang="en-US" dirty="0" err="1"/>
              <a:t>ith</a:t>
            </a:r>
            <a:r>
              <a:rPr lang="en-US" dirty="0"/>
              <a:t> name in </a:t>
            </a:r>
            <a:r>
              <a:rPr lang="en-US" dirty="0" err="1"/>
              <a:t>ith</a:t>
            </a:r>
            <a:r>
              <a:rPr lang="en-US" dirty="0"/>
              <a:t> row.</a:t>
            </a:r>
          </a:p>
          <a:p>
            <a:pPr lvl="1"/>
            <a:r>
              <a:rPr lang="en-US" dirty="0" err="1"/>
              <a:t>Rowsize</a:t>
            </a:r>
            <a:r>
              <a:rPr lang="en-US" dirty="0"/>
              <a:t> will have to be as large as length of longest name.</a:t>
            </a:r>
          </a:p>
          <a:p>
            <a:pPr lvl="1"/>
            <a:r>
              <a:rPr lang="en-US" dirty="0"/>
              <a:t>Most rows will be empty.  Inefficient use of memory.</a:t>
            </a:r>
          </a:p>
          <a:p>
            <a:r>
              <a:rPr lang="en-US" dirty="0"/>
              <a:t>Is there a better scheme?</a:t>
            </a:r>
          </a:p>
          <a:p>
            <a:r>
              <a:rPr lang="en-US" dirty="0"/>
              <a:t>Another similar problem: how to store polygons with possibly different number of sides.</a:t>
            </a:r>
          </a:p>
        </p:txBody>
      </p:sp>
    </p:spTree>
    <p:extLst>
      <p:ext uri="{BB962C8B-B14F-4D97-AF65-F5344CB8AC3E}">
        <p14:creationId xmlns:p14="http://schemas.microsoft.com/office/powerpoint/2010/main" val="497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program we should be able to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main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(){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 a, b, c;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a = c = “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pqr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”;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b = a;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{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 b = a + c; 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//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concatenation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b.print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();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}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d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[2];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d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[0] = “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xyz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”;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d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[1] =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d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[0] +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b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;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d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[1].</a:t>
            </a:r>
            <a:r>
              <a:rPr lang="pt-BR" dirty="0" err="1">
                <a:solidFill>
                  <a:srgbClr val="000000"/>
                </a:solidFill>
                <a:latin typeface="Andale Mono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Andale Mono"/>
              </a:rPr>
              <a:t>();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Important features of the program:</a:t>
            </a:r>
          </a:p>
          <a:p>
            <a:r>
              <a:rPr lang="en-US" dirty="0"/>
              <a:t>Creation of string variables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Side effect + value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Printing</a:t>
            </a:r>
          </a:p>
          <a:p>
            <a:r>
              <a:rPr lang="en-US" dirty="0"/>
              <a:t>Indexing to get individual characters, e.g. a[1] should give ‘q’</a:t>
            </a:r>
          </a:p>
          <a:p>
            <a:r>
              <a:rPr lang="en-US" dirty="0"/>
              <a:t>Declaring arrays</a:t>
            </a:r>
          </a:p>
          <a:p>
            <a:pPr marL="0" indent="0">
              <a:buNone/>
            </a:pPr>
            <a:r>
              <a:rPr lang="en-US" dirty="0"/>
              <a:t>Memory management, happens behind the scenes, without memory leaks, dangling pointers.</a:t>
            </a:r>
          </a:p>
        </p:txBody>
      </p:sp>
    </p:spTree>
    <p:extLst>
      <p:ext uri="{BB962C8B-B14F-4D97-AF65-F5344CB8AC3E}">
        <p14:creationId xmlns:p14="http://schemas.microsoft.com/office/powerpoint/2010/main" val="38099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ideas in designing </a:t>
            </a:r>
            <a:r>
              <a:rPr lang="en-US" dirty="0">
                <a:latin typeface="Andale Mono"/>
              </a:rPr>
              <a:t>String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We will store the string itself on the heap, while maintain a pointer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to it inside our class.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string will be terminated using the null character ‘\0’.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When no string is stored in our class, we will set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to NULL.</a:t>
            </a:r>
          </a:p>
          <a:p>
            <a:r>
              <a:rPr lang="en-US" dirty="0">
                <a:solidFill>
                  <a:srgbClr val="000000"/>
                </a:solidFill>
              </a:rPr>
              <a:t>NULL (=0) : standard convention, means pointer is invalid.</a:t>
            </a:r>
          </a:p>
          <a:p>
            <a:r>
              <a:rPr lang="en-US" dirty="0">
                <a:solidFill>
                  <a:srgbClr val="000000"/>
                </a:solidFill>
              </a:rPr>
              <a:t>NULL pointer different from NULL character.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To avoid dangling references and memory leaks, we will ensure that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Each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will point to a distinct char array on the heap.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Before we store anything into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, we will delete the variable it points to.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When any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is about to go out of scope, we will delete it.</a:t>
            </a:r>
          </a:p>
          <a:p>
            <a:r>
              <a:rPr lang="en-US" dirty="0">
                <a:solidFill>
                  <a:srgbClr val="000000"/>
                </a:solidFill>
              </a:rPr>
              <a:t>Other designs also possible –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o-RO" dirty="0" err="1">
                <a:solidFill>
                  <a:srgbClr val="8B8B8B"/>
                </a:solidFill>
                <a:latin typeface="Andale Mono"/>
              </a:rPr>
              <a:t>class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String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{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</a:t>
            </a:r>
            <a:r>
              <a:rPr lang="ro-RO" dirty="0" err="1">
                <a:solidFill>
                  <a:srgbClr val="FF0000"/>
                </a:solidFill>
                <a:latin typeface="Andale Mono"/>
              </a:rPr>
              <a:t>char</a:t>
            </a:r>
            <a:r>
              <a:rPr lang="ro-RO" dirty="0">
                <a:solidFill>
                  <a:srgbClr val="FF0000"/>
                </a:solidFill>
                <a:latin typeface="Andale Mono"/>
              </a:rPr>
              <a:t>* </a:t>
            </a:r>
            <a:r>
              <a:rPr lang="ro-RO" dirty="0" err="1">
                <a:solidFill>
                  <a:srgbClr val="FF0000"/>
                </a:solidFill>
                <a:latin typeface="Andale Mono"/>
              </a:rPr>
              <a:t>ptr</a:t>
            </a:r>
            <a:r>
              <a:rPr lang="ro-RO" dirty="0">
                <a:solidFill>
                  <a:srgbClr val="FF0000"/>
                </a:solidFill>
                <a:latin typeface="Andale Mon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chemeClr val="bg1">
                    <a:lumMod val="65000"/>
                  </a:schemeClr>
                </a:solidFill>
                <a:latin typeface="Andale Mono"/>
              </a:rPr>
              <a:t> public: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</a:t>
            </a:r>
            <a:r>
              <a:rPr lang="ro-RO" dirty="0" err="1">
                <a:solidFill>
                  <a:srgbClr val="008000"/>
                </a:solidFill>
                <a:latin typeface="Andale Mono"/>
              </a:rPr>
              <a:t>String</a:t>
            </a:r>
            <a:r>
              <a:rPr lang="ro-RO" dirty="0">
                <a:solidFill>
                  <a:srgbClr val="008000"/>
                </a:solidFill>
                <a:latin typeface="Andale Mono"/>
              </a:rPr>
              <a:t>(){          // constructor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008000"/>
                </a:solidFill>
                <a:latin typeface="Andale Mono"/>
              </a:rPr>
              <a:t>    </a:t>
            </a:r>
            <a:r>
              <a:rPr lang="ro-RO" dirty="0" err="1">
                <a:solidFill>
                  <a:srgbClr val="008000"/>
                </a:solidFill>
                <a:latin typeface="Andale Mono"/>
              </a:rPr>
              <a:t>ptr</a:t>
            </a:r>
            <a:r>
              <a:rPr lang="ro-RO" dirty="0">
                <a:solidFill>
                  <a:srgbClr val="008000"/>
                </a:solidFill>
                <a:latin typeface="Andale Mono"/>
              </a:rPr>
              <a:t> = NULL;      // </a:t>
            </a:r>
            <a:r>
              <a:rPr lang="ro-RO" dirty="0" err="1">
                <a:solidFill>
                  <a:srgbClr val="008000"/>
                </a:solidFill>
                <a:latin typeface="Andale Mono"/>
              </a:rPr>
              <a:t>initially</a:t>
            </a:r>
            <a:r>
              <a:rPr lang="ro-RO" dirty="0">
                <a:solidFill>
                  <a:srgbClr val="008000"/>
                </a:solidFill>
                <a:latin typeface="Andale Mono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Andale Mono"/>
              </a:rPr>
              <a:t>empty</a:t>
            </a:r>
            <a:r>
              <a:rPr lang="ro-RO" dirty="0">
                <a:solidFill>
                  <a:srgbClr val="008000"/>
                </a:solidFill>
                <a:latin typeface="Andale Mono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Andale Mono"/>
              </a:rPr>
              <a:t>string</a:t>
            </a:r>
            <a:r>
              <a:rPr lang="ro-RO" dirty="0">
                <a:solidFill>
                  <a:srgbClr val="008000"/>
                </a:solidFill>
                <a:latin typeface="Andale Mono"/>
              </a:rPr>
              <a:t> 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008000"/>
                </a:solidFill>
                <a:latin typeface="Andale Mono"/>
              </a:rPr>
              <a:t>  }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void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print(){      // print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function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 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if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(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ptr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!= NULL)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   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cout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&lt;&lt;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ptr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;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 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else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   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cout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&lt;&lt;“NULL”;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  //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other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member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 </a:t>
            </a:r>
            <a:r>
              <a:rPr lang="ro-RO" dirty="0" err="1">
                <a:solidFill>
                  <a:srgbClr val="8B8B8B"/>
                </a:solidFill>
                <a:latin typeface="Andale Mono"/>
              </a:rPr>
              <a:t>functions</a:t>
            </a:r>
            <a:r>
              <a:rPr lang="ro-RO" dirty="0">
                <a:solidFill>
                  <a:srgbClr val="8B8B8B"/>
                </a:solidFill>
                <a:latin typeface="Andale Mono"/>
              </a:rPr>
              <a:t>..</a:t>
            </a:r>
            <a:endParaRPr lang="ro-RO" dirty="0"/>
          </a:p>
          <a:p>
            <a:pPr marL="0" indent="0">
              <a:lnSpc>
                <a:spcPct val="100000"/>
              </a:lnSpc>
              <a:buNone/>
            </a:pPr>
            <a:r>
              <a:rPr lang="ro-RO" dirty="0">
                <a:solidFill>
                  <a:srgbClr val="8B8B8B"/>
                </a:solidFill>
                <a:latin typeface="Andale Mono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4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happen for a = “</a:t>
            </a:r>
            <a:r>
              <a:rPr lang="en-US" dirty="0" err="1"/>
              <a:t>pqr</a:t>
            </a:r>
            <a:r>
              <a:rPr lang="en-US" dirty="0"/>
              <a:t>”;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Andale Mono"/>
              </a:rPr>
              <a:t>a.ptr</a:t>
            </a:r>
            <a:r>
              <a:rPr lang="en-US" dirty="0">
                <a:solidFill>
                  <a:srgbClr val="000000"/>
                </a:solidFill>
              </a:rPr>
              <a:t> must be set to point to a string on the heap holding “</a:t>
            </a:r>
            <a:r>
              <a:rPr lang="en-US" dirty="0" err="1">
                <a:solidFill>
                  <a:srgbClr val="000000"/>
                </a:solidFill>
              </a:rPr>
              <a:t>pqr</a:t>
            </a:r>
            <a:r>
              <a:rPr lang="en-US" dirty="0">
                <a:solidFill>
                  <a:srgbClr val="000000"/>
                </a:solidFill>
              </a:rPr>
              <a:t>”.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Why not set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a.ptr</a:t>
            </a:r>
            <a:r>
              <a:rPr lang="en-US" dirty="0">
                <a:solidFill>
                  <a:srgbClr val="000000"/>
                </a:solidFill>
              </a:rPr>
              <a:t> to point to “</a:t>
            </a:r>
            <a:r>
              <a:rPr lang="en-US" dirty="0" err="1">
                <a:solidFill>
                  <a:srgbClr val="000000"/>
                </a:solidFill>
              </a:rPr>
              <a:t>pqr</a:t>
            </a:r>
            <a:r>
              <a:rPr lang="en-US" dirty="0">
                <a:solidFill>
                  <a:srgbClr val="000000"/>
                </a:solidFill>
              </a:rPr>
              <a:t>” directly?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We decided beforehand that member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will point to the heap memory. The character string constant “</a:t>
            </a:r>
            <a:r>
              <a:rPr lang="en-US" dirty="0" err="1">
                <a:solidFill>
                  <a:srgbClr val="000000"/>
                </a:solidFill>
              </a:rPr>
              <a:t>pqr</a:t>
            </a:r>
            <a:r>
              <a:rPr lang="en-US" dirty="0">
                <a:solidFill>
                  <a:srgbClr val="000000"/>
                </a:solidFill>
              </a:rPr>
              <a:t>” will typically not be stored on the heap.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</a:rPr>
              <a:t>a.ptr</a:t>
            </a:r>
            <a:r>
              <a:rPr lang="en-US" dirty="0">
                <a:solidFill>
                  <a:srgbClr val="000000"/>
                </a:solidFill>
              </a:rPr>
              <a:t> may already be pointing to some variable on the heap.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We are guaranteed that no other pointer points to that variable, so we must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a.ptr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so that the memory occupied by the variable is returned to the heap.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ndale Mono"/>
              </a:rPr>
              <a:t>a = “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pqr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” </a:t>
            </a:r>
            <a:r>
              <a:rPr lang="en-US" dirty="0">
                <a:solidFill>
                  <a:srgbClr val="000000"/>
                </a:solidFill>
              </a:rPr>
              <a:t>is same as member function call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a.operator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=(“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pqr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”)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 just define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operator= </a:t>
            </a:r>
            <a:r>
              <a:rPr lang="en-US" dirty="0">
                <a:solidFill>
                  <a:srgbClr val="000000"/>
                </a:solidFill>
              </a:rPr>
              <a:t>suitably.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 of member function </a:t>
            </a:r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operator=</a:t>
            </a:r>
          </a:p>
          <a:p>
            <a:r>
              <a:rPr lang="en-US" dirty="0">
                <a:solidFill>
                  <a:srgbClr val="000000"/>
                </a:solidFill>
              </a:rPr>
              <a:t>A character string constant is represented by a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char*</a:t>
            </a:r>
            <a:r>
              <a:rPr lang="en-US" dirty="0">
                <a:solidFill>
                  <a:srgbClr val="000000"/>
                </a:solidFill>
              </a:rPr>
              <a:t> which points to the first character in the string stored somewhere. (Section 15.1.3)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Member function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operator=</a:t>
            </a:r>
            <a:r>
              <a:rPr lang="en-US" dirty="0">
                <a:solidFill>
                  <a:srgbClr val="000000"/>
                </a:solidFill>
              </a:rPr>
              <a:t> will have parameter 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char*</a:t>
            </a:r>
          </a:p>
          <a:p>
            <a:r>
              <a:rPr lang="en-US" dirty="0"/>
              <a:t>a = “</a:t>
            </a:r>
            <a:r>
              <a:rPr lang="en-US" dirty="0" err="1"/>
              <a:t>pqr</a:t>
            </a:r>
            <a:r>
              <a:rPr lang="en-US" dirty="0"/>
              <a:t>” is also an expression to allow chained assignments.</a:t>
            </a:r>
          </a:p>
          <a:p>
            <a:r>
              <a:rPr lang="en-US" dirty="0"/>
              <a:t>So return value should be lhs, i.e. reference to a.</a:t>
            </a:r>
          </a:p>
          <a:p>
            <a:r>
              <a:rPr lang="en-US" dirty="0"/>
              <a:t>Return type: </a:t>
            </a:r>
            <a:r>
              <a:rPr lang="en-US" dirty="0">
                <a:latin typeface="Andale Mono" panose="020B0509000000000004" pitchFamily="49" charset="0"/>
              </a:rPr>
              <a:t>String&amp;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String&amp; operator=(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char*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){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release the memory that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already points to.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delete[]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make a copy of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on the heap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allocate length(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 + 1 byte to store ‘\0’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Assume length function (Section 15.1.4)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= new char[length(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)+1];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actually copy.  Function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from 15.1.4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return *this;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Assigning a String to another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We want to allow code such as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String a, b;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a = “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pqr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”;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b = a;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statement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b = a; </a:t>
            </a:r>
            <a:r>
              <a:rPr lang="en-US" dirty="0">
                <a:solidFill>
                  <a:srgbClr val="000000"/>
                </a:solidFill>
              </a:rPr>
              <a:t>will cause a call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b.operator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=(a)</a:t>
            </a:r>
            <a:r>
              <a:rPr lang="en-US" dirty="0">
                <a:solidFill>
                  <a:srgbClr val="000000"/>
                </a:solidFill>
              </a:rPr>
              <a:t> to be made.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So we need a member function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operator=</a:t>
            </a:r>
            <a:r>
              <a:rPr lang="en-US" dirty="0">
                <a:solidFill>
                  <a:srgbClr val="000000"/>
                </a:solidFill>
              </a:rPr>
              <a:t> which takes a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as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String&amp; operator=(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String &amp;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){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To be very general, we must allow self assignment.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If it is a self assignment, we do nothing.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if(this == &amp;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 return *this;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Release the memory that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already points to.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delete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Make a copy of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on the heap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Allocate length(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 + 1 byte to store ‘\0’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Assume we have a length function (Section 15.1.4)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= new char[length(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)+1];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Actually copy.  Function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from 15.1.4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return *this;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destructor gets called when a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object goes out of scope, i.e. control exits the block in which it is defined.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{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 b = a + c; 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//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concatenation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   </a:t>
            </a:r>
            <a:r>
              <a:rPr lang="it-IT" dirty="0" err="1">
                <a:solidFill>
                  <a:srgbClr val="000000"/>
                </a:solidFill>
                <a:latin typeface="Andale Mono"/>
              </a:rPr>
              <a:t>b.print</a:t>
            </a:r>
            <a:r>
              <a:rPr lang="it-IT" dirty="0">
                <a:solidFill>
                  <a:srgbClr val="000000"/>
                </a:solidFill>
                <a:latin typeface="Andale Mono"/>
              </a:rPr>
              <a:t>();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Andale Mono"/>
              </a:rPr>
              <a:t>}</a:t>
            </a:r>
            <a:endParaRPr lang="it-IT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~b</a:t>
            </a:r>
            <a:r>
              <a:rPr lang="en-US" dirty="0">
                <a:solidFill>
                  <a:srgbClr val="000000"/>
                </a:solidFill>
              </a:rPr>
              <a:t> will be called.</a:t>
            </a:r>
          </a:p>
          <a:p>
            <a:r>
              <a:rPr lang="en-US" dirty="0">
                <a:solidFill>
                  <a:srgbClr val="000000"/>
                </a:solidFill>
              </a:rPr>
              <a:t>Clearly, we must delete </a:t>
            </a:r>
            <a:r>
              <a:rPr lang="en-US" dirty="0" err="1">
                <a:solidFill>
                  <a:srgbClr val="000000"/>
                </a:solidFill>
                <a:latin typeface="Andale Mono" panose="020B0509000000000004" pitchFamily="49" charset="0"/>
              </a:rPr>
              <a:t>b.ptr</a:t>
            </a:r>
            <a:r>
              <a:rPr lang="en-US" dirty="0">
                <a:solidFill>
                  <a:srgbClr val="000000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 prevent memory leaks.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~String(){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delete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Note that this will work even if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is NULL; in such cases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 does 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copy constructor is called for </a:t>
            </a:r>
            <a:r>
              <a:rPr lang="en-US" dirty="0">
                <a:solidFill>
                  <a:srgbClr val="008000"/>
                </a:solidFill>
              </a:rPr>
              <a:t>returning a </a:t>
            </a:r>
            <a:r>
              <a:rPr lang="en-US" dirty="0">
                <a:solidFill>
                  <a:srgbClr val="008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8000"/>
                </a:solidFill>
              </a:rPr>
              <a:t> from a function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String fun(String s){ String res; … </a:t>
            </a:r>
            <a:r>
              <a:rPr lang="en-US" dirty="0">
                <a:solidFill>
                  <a:srgbClr val="008000"/>
                </a:solidFill>
                <a:latin typeface="Andale Mono"/>
              </a:rPr>
              <a:t>return res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}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Or while </a:t>
            </a:r>
            <a:r>
              <a:rPr lang="en-US" dirty="0">
                <a:solidFill>
                  <a:srgbClr val="FF0000"/>
                </a:solidFill>
              </a:rPr>
              <a:t>copying a </a:t>
            </a:r>
            <a:r>
              <a:rPr lang="en-US" dirty="0">
                <a:solidFill>
                  <a:srgbClr val="FF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FF0000"/>
                </a:solidFill>
              </a:rPr>
              <a:t> object to the parameter during a call.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main(){ String t; … </a:t>
            </a:r>
            <a:r>
              <a:rPr lang="en-US" dirty="0">
                <a:solidFill>
                  <a:srgbClr val="FF0000"/>
                </a:solidFill>
                <a:latin typeface="Andale Mono"/>
              </a:rPr>
              <a:t>fun(t)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;}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Both cases are like an assignment, except that we know that the destination object is also just being created, and hence its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cannot be pointing to any heap variable.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Also, we don’t need to return anything.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Hence this will be a simplified version of the assignment operator: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String(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String &amp;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new char[length(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)+1];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ptr,rhs.ptr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 length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standard library (Chapter 22) contains very safe, convenient classes for this.</a:t>
            </a:r>
          </a:p>
          <a:p>
            <a:pPr lvl="1"/>
            <a:r>
              <a:rPr lang="en-US" dirty="0"/>
              <a:t>Sufficient to store names, polygons.</a:t>
            </a:r>
          </a:p>
          <a:p>
            <a:pPr lvl="1"/>
            <a:r>
              <a:rPr lang="en-US" dirty="0"/>
              <a:t>Must use these wherever possible.</a:t>
            </a:r>
          </a:p>
          <a:p>
            <a:r>
              <a:rPr lang="en-US" dirty="0"/>
              <a:t>This chapter: how to build classes like those in </a:t>
            </a:r>
            <a:r>
              <a:rPr lang="en-US" dirty="0" err="1"/>
              <a:t>Ch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“Understand the magic”</a:t>
            </a:r>
          </a:p>
        </p:txBody>
      </p:sp>
    </p:spTree>
    <p:extLst>
      <p:ext uri="{BB962C8B-B14F-4D97-AF65-F5344CB8AC3E}">
        <p14:creationId xmlns:p14="http://schemas.microsoft.com/office/powerpoint/2010/main" val="1293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[]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If we wish to access the individual characters of the stored character string, we need to define operator[].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char&amp; operator[](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return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 are returning a reference, so that we can change characters also, i.e. write something like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String a; a = “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pqr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”;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a[0] = a[1];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This should cause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to become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“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qqr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Concatenation: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 would like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a+b</a:t>
            </a:r>
            <a:r>
              <a:rPr lang="en-US" dirty="0">
                <a:solidFill>
                  <a:srgbClr val="000000"/>
                </a:solidFill>
              </a:rPr>
              <a:t> to mean the concatenation of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a, b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So we must create a new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on the heap and store the concatenation into it.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Concatenation: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String operator+(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const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String &amp;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){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String res; 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// result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Allocate space for the result.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res.ptr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 = new char(length(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 + length(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 + 1;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Copy the string in the receiver into the result.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res.ptr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Copy the string in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rhs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into the receiver, but starting at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length(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), i.e. after the string copied earlier. 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You should be able to write a version of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for doing this.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In any case it is given in the book.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scopy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res.ptr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rhs.ptr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, length(</a:t>
            </a:r>
            <a:r>
              <a:rPr lang="en-US" dirty="0" err="1">
                <a:solidFill>
                  <a:srgbClr val="00B050"/>
                </a:solidFill>
                <a:latin typeface="Andale Mono"/>
              </a:rPr>
              <a:t>ptr</a:t>
            </a:r>
            <a:r>
              <a:rPr lang="en-US" dirty="0">
                <a:solidFill>
                  <a:srgbClr val="00B050"/>
                </a:solidFill>
                <a:latin typeface="Andale Mono"/>
              </a:rPr>
              <a:t>));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  return res;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ndale Mono"/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 have given the definitions of all the member functions needed to be able to perform assignment, passing and returning from functions, concatenation etc. of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objects.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code given should be inserted into the definition of String.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store many names: using our </a:t>
            </a:r>
            <a:r>
              <a:rPr lang="en-US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main(){  // </a:t>
            </a:r>
            <a:r>
              <a:rPr lang="en-US" dirty="0">
                <a:solidFill>
                  <a:srgbClr val="000000"/>
                </a:solidFill>
              </a:rPr>
              <a:t>read 100 names and store them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String names[100];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char buffer[80]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&lt;100;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++){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cin.getline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(buffer,80);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	 names[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 = buffer;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}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// now use the array names[] however you want.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number of bytes used for each name will be equal to 1 + the number of characters in the name.  But you do not have to mention these details, they are implemented automatically!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In fact, if we use our class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, we do not need to mention memory allocation, it happens automatically in the member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class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that we have defined performs memory allocation and deallocation behind the scenes, automatically.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From the point of the user,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variables are similar to or as simple as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variables, except that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variables can contain character strings of arbitrary length rather than integers.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C++ Standard Library contains a class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(all lowercase) which is a richer version of our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class.  This will be discussed in Chapter 22.  After that you should use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rather than our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Standard Library contains other classes also into which you can store a variable number of variable length objects while using memory efficiently. These have already been implemented in a manner similar to what we did in this chapter.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These will help you store polygons as in the problem mentioned at the beginning.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Heap memory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primitives for allocation and deallocation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Issues in managing heap memory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Detailed Example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 class for representing text strings.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Use in storing names of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you already know: the activation frame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How to define variables (So far):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variable definition is given in the text of the main program, or of some function.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 for the variables is allocated in the activation frame of the function when control reaches the variable definition statement.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When control exits the block containing the definition, the memory is freed, or deallocated.</a:t>
            </a:r>
          </a:p>
          <a:p>
            <a:r>
              <a:rPr lang="en-US" dirty="0"/>
              <a:t>Variables created/destroyed thus are called </a:t>
            </a:r>
            <a:r>
              <a:rPr lang="en-US" dirty="0">
                <a:solidFill>
                  <a:srgbClr val="FF0000"/>
                </a:solidFill>
              </a:rPr>
              <a:t>automatic variables.</a:t>
            </a:r>
          </a:p>
          <a:p>
            <a:pPr lvl="1"/>
            <a:r>
              <a:rPr lang="en-US" dirty="0"/>
              <a:t>Memory allocation/deallocation happens ”automatically”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379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In C++ there is a separate, reserved region of memory called the Heap memory, or just the Heap.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It is possible to </a:t>
            </a:r>
            <a:r>
              <a:rPr lang="en-US" dirty="0">
                <a:solidFill>
                  <a:srgbClr val="00B050"/>
                </a:solidFill>
              </a:rPr>
              <a:t>explicitly request </a:t>
            </a:r>
            <a:r>
              <a:rPr lang="en-US" dirty="0">
                <a:solidFill>
                  <a:srgbClr val="000000"/>
                </a:solidFill>
              </a:rPr>
              <a:t>that memory for a certain variable be allocated in the heap.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When there is no more use for the allocated memory, the program must </a:t>
            </a:r>
            <a:r>
              <a:rPr lang="en-US" dirty="0">
                <a:solidFill>
                  <a:srgbClr val="00B050"/>
                </a:solidFill>
              </a:rPr>
              <a:t>explicitly return </a:t>
            </a:r>
            <a:r>
              <a:rPr lang="en-US" dirty="0">
                <a:solidFill>
                  <a:srgbClr val="000000"/>
                </a:solidFill>
              </a:rPr>
              <a:t>the memory to the heap.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After the memory is returned, it can be used to satisfy other memory allocation requests in the future. </a:t>
            </a:r>
          </a:p>
          <a:p>
            <a:r>
              <a:rPr lang="en-US" dirty="0">
                <a:solidFill>
                  <a:srgbClr val="FF0000"/>
                </a:solidFill>
              </a:rPr>
              <a:t>Neither allocation, or deallocation this of memory is automatic.</a:t>
            </a:r>
          </a:p>
          <a:p>
            <a:pPr lvl="1"/>
            <a:r>
              <a:rPr lang="en-US" dirty="0"/>
              <a:t>No deallocation happens just because a block is exited by the control.</a:t>
            </a:r>
          </a:p>
        </p:txBody>
      </p:sp>
    </p:spTree>
    <p:extLst>
      <p:ext uri="{BB962C8B-B14F-4D97-AF65-F5344CB8AC3E}">
        <p14:creationId xmlns:p14="http://schemas.microsoft.com/office/powerpoint/2010/main" val="11109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variable on the heap to store a Book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class Book{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char title[100];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  double price;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};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Book *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= </a:t>
            </a:r>
            <a:r>
              <a:rPr lang="en-US" dirty="0">
                <a:solidFill>
                  <a:srgbClr val="FF0000"/>
                </a:solidFill>
                <a:latin typeface="Andale Mono"/>
              </a:rPr>
              <a:t>new Book;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-&gt;price = 399;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…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92D050"/>
                </a:solidFill>
                <a:latin typeface="Andale Mono"/>
              </a:rPr>
              <a:t>delete </a:t>
            </a:r>
            <a:r>
              <a:rPr lang="en-US" dirty="0" err="1">
                <a:solidFill>
                  <a:srgbClr val="92D050"/>
                </a:solidFill>
                <a:latin typeface="Andale Mono"/>
              </a:rPr>
              <a:t>bptr</a:t>
            </a:r>
            <a:r>
              <a:rPr lang="en-US" dirty="0">
                <a:solidFill>
                  <a:srgbClr val="92D050"/>
                </a:solidFill>
                <a:latin typeface="Andale Mono"/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new: asks for heap memory</a:t>
            </a:r>
          </a:p>
          <a:p>
            <a:r>
              <a:rPr lang="en-US" dirty="0">
                <a:solidFill>
                  <a:srgbClr val="FF0000"/>
                </a:solidFill>
              </a:rPr>
              <a:t>Must be followed by type name T</a:t>
            </a:r>
          </a:p>
          <a:p>
            <a:r>
              <a:rPr lang="en-US" dirty="0">
                <a:solidFill>
                  <a:srgbClr val="FF0000"/>
                </a:solidFill>
              </a:rPr>
              <a:t>Memory for storing one variable of type T is allocated on the heap.</a:t>
            </a:r>
          </a:p>
          <a:p>
            <a:r>
              <a:rPr lang="en-US" dirty="0">
                <a:solidFill>
                  <a:srgbClr val="FF0000"/>
                </a:solidFill>
              </a:rPr>
              <a:t>new T returns address of allocated memory.</a:t>
            </a:r>
          </a:p>
          <a:p>
            <a:r>
              <a:rPr lang="en-US" dirty="0"/>
              <a:t>Now use the memory!</a:t>
            </a:r>
          </a:p>
          <a:p>
            <a:r>
              <a:rPr lang="en-US" dirty="0">
                <a:solidFill>
                  <a:srgbClr val="92D050"/>
                </a:solidFill>
              </a:rPr>
              <a:t>After the memory is no longer needed, it must be returned by executing delete.</a:t>
            </a:r>
          </a:p>
          <a:p>
            <a:r>
              <a:rPr lang="en-US" dirty="0"/>
              <a:t>new and delete are reserved words, also operators.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6544" y="2219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happens behind the scenes for </a:t>
            </a:r>
            <a:r>
              <a:rPr lang="en-US" dirty="0">
                <a:latin typeface="Andale Mono"/>
              </a:rPr>
              <a:t>new</a:t>
            </a:r>
            <a:r>
              <a:rPr lang="en-US" dirty="0"/>
              <a:t> and </a:t>
            </a:r>
            <a:r>
              <a:rPr lang="en-US" dirty="0">
                <a:latin typeface="Andale Mono"/>
              </a:rPr>
              <a:t>delete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Some bookkeeping goes on behind the scenes to keep track of which part of the heap is currently in use.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What you are guaranteed: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response to a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operation, you will get memory that is not currently allocated to another request.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The same region of memory can be allocated to two requests, but only if the first request releases it (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) before the second request is made.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66D919C-C029-CA42-BBD5-85AC8740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vs. Heap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C5B70E-C6A0-214E-9C43-D417DBEE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873" y="1600200"/>
            <a:ext cx="4283927" cy="48117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*g(){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*p;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p = new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*p = 5;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return p;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* q = g();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cout</a:t>
            </a:r>
            <a:r>
              <a:rPr lang="en-US" dirty="0">
                <a:latin typeface="Andale Mono" panose="020B0509000000000004" pitchFamily="49" charset="0"/>
              </a:rPr>
              <a:t> &lt;&lt; *q &lt;&lt; </a:t>
            </a:r>
            <a:r>
              <a:rPr lang="en-US" dirty="0" err="1">
                <a:latin typeface="Andale Mono" panose="020B0509000000000004" pitchFamily="49" charset="0"/>
              </a:rPr>
              <a:t>endl</a:t>
            </a:r>
            <a:r>
              <a:rPr lang="en-US" dirty="0">
                <a:latin typeface="Andale Mono" panose="020B05090000000000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delete q;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will print 5.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heap memory allocated in g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used in g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used in f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deallocated in main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6F6608-8895-864C-8B5F-91F569001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*f(){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x=5;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return &amp;x;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* q = f();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cout</a:t>
            </a:r>
            <a:r>
              <a:rPr lang="en-US" dirty="0">
                <a:latin typeface="Andale Mono" panose="020B0509000000000004" pitchFamily="49" charset="0"/>
              </a:rPr>
              <a:t> &lt;&lt; *q &lt;&lt; </a:t>
            </a:r>
            <a:r>
              <a:rPr lang="en-US" dirty="0" err="1">
                <a:latin typeface="Andale Mono" panose="020B0509000000000004" pitchFamily="49" charset="0"/>
              </a:rPr>
              <a:t>endl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Bad program.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q points to memory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that was deallocated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// q = “dangling reference”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3011</Words>
  <Application>Microsoft Macintosh PowerPoint</Application>
  <PresentationFormat>On-screen Show (4:3)</PresentationFormat>
  <Paragraphs>353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Andale Mono</vt:lpstr>
      <vt:lpstr>Calibri</vt:lpstr>
      <vt:lpstr>Arial</vt:lpstr>
      <vt:lpstr>Office Theme</vt:lpstr>
      <vt:lpstr>An Introduction to Programming through C++</vt:lpstr>
      <vt:lpstr>A programming problem</vt:lpstr>
      <vt:lpstr>Storing variable length entities</vt:lpstr>
      <vt:lpstr>Outline</vt:lpstr>
      <vt:lpstr>What you already know: the activation frame memory</vt:lpstr>
      <vt:lpstr>The Heap memory</vt:lpstr>
      <vt:lpstr>Example: A variable on the heap to store a Book object</vt:lpstr>
      <vt:lpstr>What happens behind the scenes for new and delete</vt:lpstr>
      <vt:lpstr>Automatic vs. Heap variables</vt:lpstr>
      <vt:lpstr>Allocating arrays on the heap </vt:lpstr>
      <vt:lpstr>Storing many names</vt:lpstr>
      <vt:lpstr>Remarks</vt:lpstr>
      <vt:lpstr>Dangling reference</vt:lpstr>
      <vt:lpstr>Memory Leak 1</vt:lpstr>
      <vt:lpstr>Memory Leak 2</vt:lpstr>
      <vt:lpstr>Simple strategy for preventing memory leaks</vt:lpstr>
      <vt:lpstr>Simple strategy for preventing dangling references</vt:lpstr>
      <vt:lpstr>Summary: Avoiding dangling references and memory leaks</vt:lpstr>
      <vt:lpstr>A class for representing character strings</vt:lpstr>
      <vt:lpstr>A program we should be able to write</vt:lpstr>
      <vt:lpstr>Basic ideas in designing String</vt:lpstr>
      <vt:lpstr>The class definition</vt:lpstr>
      <vt:lpstr>What should happen for a = “pqr”;</vt:lpstr>
      <vt:lpstr>Implementation</vt:lpstr>
      <vt:lpstr>The code</vt:lpstr>
      <vt:lpstr>Assigning a String to another String</vt:lpstr>
      <vt:lpstr>The code</vt:lpstr>
      <vt:lpstr>The destructor</vt:lpstr>
      <vt:lpstr>The copy constructor</vt:lpstr>
      <vt:lpstr>The [] operator</vt:lpstr>
      <vt:lpstr>Concatenation: + operator</vt:lpstr>
      <vt:lpstr>Concatenation: + operator</vt:lpstr>
      <vt:lpstr>Remarks</vt:lpstr>
      <vt:lpstr>How to store many names: using our string class</vt:lpstr>
      <vt:lpstr>Concluding Remarks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though C++</dc:title>
  <dc:creator>Abhiram Ranade</dc:creator>
  <cp:lastModifiedBy>Microsoft Office User</cp:lastModifiedBy>
  <cp:revision>106</cp:revision>
  <dcterms:created xsi:type="dcterms:W3CDTF">2014-07-27T06:03:56Z</dcterms:created>
  <dcterms:modified xsi:type="dcterms:W3CDTF">2018-04-28T02:27:48Z</dcterms:modified>
</cp:coreProperties>
</file>