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7" r:id="rId11"/>
    <p:sldId id="264" r:id="rId12"/>
    <p:sldId id="265" r:id="rId13"/>
    <p:sldId id="282" r:id="rId14"/>
    <p:sldId id="266" r:id="rId15"/>
    <p:sldId id="268" r:id="rId16"/>
    <p:sldId id="269" r:id="rId17"/>
    <p:sldId id="284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83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0"/>
    <p:restoredTop sz="94712"/>
  </p:normalViewPr>
  <p:slideViewPr>
    <p:cSldViewPr snapToGrid="0" snapToObjects="1">
      <p:cViewPr varScale="1">
        <p:scale>
          <a:sx n="83" d="100"/>
          <a:sy n="83" d="100"/>
        </p:scale>
        <p:origin x="4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9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3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E7AD-2ADF-E440-8479-3CC06FC3DD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712FE-8B29-B242-97F0-360EAB81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Programming though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Abhiram G. Ranade</a:t>
            </a:r>
          </a:p>
          <a:p>
            <a:r>
              <a:rPr lang="en-US" dirty="0"/>
              <a:t>Ch. 22: The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40406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technical 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member function </a:t>
            </a:r>
            <a:r>
              <a:rPr lang="en-US" dirty="0">
                <a:latin typeface="Andale Mono"/>
                <a:cs typeface="Andale Mono"/>
              </a:rPr>
              <a:t>size</a:t>
            </a:r>
            <a:r>
              <a:rPr lang="en-US" dirty="0"/>
              <a:t> returns a value of type </a:t>
            </a:r>
            <a:r>
              <a:rPr lang="en-US" dirty="0" err="1">
                <a:latin typeface="Andale Mono"/>
                <a:cs typeface="Andale Mono"/>
              </a:rPr>
              <a:t>size_t</a:t>
            </a:r>
            <a:r>
              <a:rPr lang="en-US" dirty="0">
                <a:latin typeface="Andale Mono"/>
                <a:cs typeface="Andale Mono"/>
              </a:rPr>
              <a:t>.</a:t>
            </a:r>
            <a:r>
              <a:rPr lang="en-US" dirty="0"/>
              <a:t>  </a:t>
            </a:r>
          </a:p>
          <a:p>
            <a:r>
              <a:rPr lang="en-US" dirty="0" err="1">
                <a:latin typeface="Andale Mono"/>
                <a:cs typeface="Andale Mono"/>
              </a:rPr>
              <a:t>size_t</a:t>
            </a:r>
            <a:r>
              <a:rPr lang="en-US" dirty="0"/>
              <a:t>  is an unsigned integer type; it is meant specially for storing array indices.</a:t>
            </a:r>
          </a:p>
          <a:p>
            <a:r>
              <a:rPr lang="en-US" dirty="0"/>
              <a:t>When going through array elements, use </a:t>
            </a:r>
            <a:r>
              <a:rPr lang="en-US" dirty="0" err="1">
                <a:latin typeface="Andale Mono"/>
                <a:cs typeface="Andale Mono"/>
              </a:rPr>
              <a:t>size_t</a:t>
            </a:r>
            <a:r>
              <a:rPr lang="en-US" dirty="0"/>
              <a:t> for the index variable.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vector&lt;double&gt; v(10);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initialize v somehow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for(</a:t>
            </a:r>
            <a:r>
              <a:rPr lang="en-US" dirty="0" err="1">
                <a:latin typeface="Andale Mono"/>
                <a:cs typeface="Andale Mono"/>
              </a:rPr>
              <a:t>size_t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>
                <a:latin typeface="Andale Mono"/>
                <a:cs typeface="Andale Mono"/>
              </a:rPr>
              <a:t>=0;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err="1">
                <a:latin typeface="Andale Mono"/>
                <a:cs typeface="Andale Mono"/>
              </a:rPr>
              <a:t>v.size</a:t>
            </a:r>
            <a:r>
              <a:rPr lang="en-US" dirty="0">
                <a:latin typeface="Andale Mono"/>
                <a:cs typeface="Andale Mono"/>
              </a:rPr>
              <a:t>();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v[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endParaRPr lang="en-US" dirty="0">
              <a:cs typeface="Andale Mono"/>
            </a:endParaRPr>
          </a:p>
          <a:p>
            <a:r>
              <a:rPr lang="en-US" dirty="0">
                <a:cs typeface="Andale Mono"/>
              </a:rPr>
              <a:t>If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cs typeface="Andale Mono"/>
              </a:rPr>
              <a:t> were declared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cs typeface="Andale Mono"/>
              </a:rPr>
              <a:t>, then the compiler would warn about the comparison between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cs typeface="Andale Mono"/>
              </a:rPr>
              <a:t> and </a:t>
            </a:r>
            <a:r>
              <a:rPr lang="en-US" dirty="0" err="1">
                <a:latin typeface="Andale Mono"/>
                <a:cs typeface="Andale Mono"/>
              </a:rPr>
              <a:t>v.size</a:t>
            </a:r>
            <a:r>
              <a:rPr lang="en-US" dirty="0">
                <a:latin typeface="Andale Mono"/>
                <a:cs typeface="Andale Mono"/>
              </a:rPr>
              <a:t>()</a:t>
            </a:r>
            <a:endParaRPr lang="en-US" dirty="0">
              <a:cs typeface="Andale Mono"/>
            </a:endParaRPr>
          </a:p>
          <a:p>
            <a:pPr lvl="1"/>
            <a:r>
              <a:rPr lang="en-US" dirty="0">
                <a:cs typeface="Andale Mono"/>
              </a:rPr>
              <a:t>comparison between signed and unsigned </a:t>
            </a:r>
            <a:r>
              <a:rPr lang="en-US" dirty="0" err="1">
                <a:cs typeface="Andale Mono"/>
              </a:rPr>
              <a:t>int</a:t>
            </a:r>
            <a:r>
              <a:rPr lang="en-US" dirty="0">
                <a:cs typeface="Andale Mono"/>
              </a:rPr>
              <a:t>, which is tricky as discussed in Section 6.8.  </a:t>
            </a:r>
          </a:p>
          <a:p>
            <a:pPr lvl="1"/>
            <a:r>
              <a:rPr lang="en-US" dirty="0">
                <a:cs typeface="Andale Mono"/>
              </a:rPr>
              <a:t>By declaring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cs typeface="Andale Mono"/>
              </a:rPr>
              <a:t> to be </a:t>
            </a:r>
            <a:r>
              <a:rPr lang="en-US" dirty="0" err="1">
                <a:latin typeface="Andale Mono"/>
                <a:cs typeface="Andale Mono"/>
              </a:rPr>
              <a:t>size_t</a:t>
            </a:r>
            <a:r>
              <a:rPr lang="en-US" dirty="0">
                <a:cs typeface="Andale Mono"/>
              </a:rPr>
              <a:t>, the warning is suppressed.</a:t>
            </a:r>
          </a:p>
        </p:txBody>
      </p:sp>
    </p:spTree>
    <p:extLst>
      <p:ext uri="{BB962C8B-B14F-4D97-AF65-F5344CB8AC3E}">
        <p14:creationId xmlns:p14="http://schemas.microsoft.com/office/powerpoint/2010/main" val="346241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vector&lt;vector &lt;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&gt; &gt; </a:t>
            </a:r>
            <a:r>
              <a:rPr lang="en-US" dirty="0" err="1">
                <a:latin typeface="Andale Mono"/>
                <a:cs typeface="Andale Mono"/>
              </a:rPr>
              <a:t>vv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each element of </a:t>
            </a:r>
            <a:r>
              <a:rPr lang="en-US" dirty="0" err="1">
                <a:latin typeface="Andale Mono"/>
                <a:cs typeface="Andale Mono"/>
              </a:rPr>
              <a:t>vv</a:t>
            </a:r>
            <a:r>
              <a:rPr lang="en-US" dirty="0">
                <a:latin typeface="Andale Mono"/>
                <a:cs typeface="Andale Mono"/>
              </a:rPr>
              <a:t> is itself a vector of int.  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we must supply two indices to get to int.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Hence it is a 2d vector!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Currently </a:t>
            </a:r>
            <a:r>
              <a:rPr lang="en-US" dirty="0" err="1">
                <a:latin typeface="Andale Mono"/>
                <a:cs typeface="Andale Mono"/>
              </a:rPr>
              <a:t>vv</a:t>
            </a:r>
            <a:r>
              <a:rPr lang="en-US" dirty="0">
                <a:latin typeface="Andale Mono"/>
                <a:cs typeface="Andale Mono"/>
              </a:rPr>
              <a:t> is empty.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vector&lt;vector &lt;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&gt; &gt; vv1(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5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>
                <a:solidFill>
                  <a:srgbClr val="008000"/>
                </a:solidFill>
                <a:latin typeface="Andale Mono"/>
                <a:cs typeface="Andale Mono"/>
              </a:rPr>
              <a:t>vector&lt;</a:t>
            </a:r>
            <a:r>
              <a:rPr lang="en-US" dirty="0" err="1">
                <a:solidFill>
                  <a:srgbClr val="008000"/>
                </a:solidFill>
                <a:latin typeface="Andale Mono"/>
                <a:cs typeface="Andale Mono"/>
              </a:rPr>
              <a:t>int</a:t>
            </a:r>
            <a:r>
              <a:rPr lang="en-US" dirty="0">
                <a:solidFill>
                  <a:srgbClr val="008000"/>
                </a:solidFill>
                <a:latin typeface="Andale Mono"/>
                <a:cs typeface="Andale Mono"/>
              </a:rPr>
              <a:t>&gt;(</a:t>
            </a:r>
            <a:r>
              <a:rPr lang="en-US" dirty="0">
                <a:solidFill>
                  <a:srgbClr val="C0504D"/>
                </a:solidFill>
                <a:latin typeface="Andale Mono"/>
                <a:cs typeface="Andale Mono"/>
              </a:rPr>
              <a:t>10</a:t>
            </a:r>
            <a:r>
              <a:rPr lang="en-US" dirty="0">
                <a:solidFill>
                  <a:srgbClr val="008000"/>
                </a:solidFill>
                <a:latin typeface="Andale Mono"/>
                <a:cs typeface="Andale Mono"/>
              </a:rPr>
              <a:t>,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23</a:t>
            </a:r>
            <a:r>
              <a:rPr lang="en-US" dirty="0">
                <a:solidFill>
                  <a:srgbClr val="008000"/>
                </a:solidFill>
                <a:latin typeface="Andale Mono"/>
                <a:cs typeface="Andale Mono"/>
              </a:rPr>
              <a:t>)</a:t>
            </a:r>
            <a:r>
              <a:rPr lang="en-US" dirty="0">
                <a:latin typeface="Andale Mono"/>
                <a:cs typeface="Andale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// vv1 has 5 elements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Andale Mono"/>
                <a:cs typeface="Andale Mono"/>
              </a:rPr>
              <a:t>// each of which is a vector&lt;</a:t>
            </a:r>
            <a:r>
              <a:rPr lang="en-US" dirty="0" err="1">
                <a:solidFill>
                  <a:srgbClr val="008000"/>
                </a:solidFill>
                <a:latin typeface="Andale Mono"/>
                <a:cs typeface="Andale Mono"/>
              </a:rPr>
              <a:t>int</a:t>
            </a:r>
            <a:r>
              <a:rPr lang="en-US" dirty="0">
                <a:solidFill>
                  <a:srgbClr val="008000"/>
                </a:solidFill>
                <a:latin typeface="Andale Mono"/>
                <a:cs typeface="Andale Mono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Andale Mono"/>
                <a:cs typeface="Andale Mono"/>
              </a:rPr>
              <a:t>// of length 10,</a:t>
            </a:r>
            <a:endParaRPr lang="en-US" dirty="0">
              <a:solidFill>
                <a:srgbClr val="3366FF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// having initial value 23.</a:t>
            </a:r>
          </a:p>
          <a:p>
            <a:pPr marL="0" indent="0">
              <a:buNone/>
            </a:pPr>
            <a:endParaRPr lang="en-US" dirty="0">
              <a:solidFill>
                <a:srgbClr val="3366FF"/>
              </a:solidFill>
              <a:latin typeface="Andale Mono"/>
              <a:cs typeface="Andale Mono"/>
            </a:endParaRPr>
          </a:p>
          <a:p>
            <a:r>
              <a:rPr lang="en-US" dirty="0">
                <a:cs typeface="Andale Mono"/>
              </a:rPr>
              <a:t>Note that the syntax is not new/special.  </a:t>
            </a:r>
          </a:p>
          <a:p>
            <a:r>
              <a:rPr lang="en-US" dirty="0">
                <a:cs typeface="Andale Mono"/>
              </a:rPr>
              <a:t>It is merely repeated use of specifying the length and initial value: 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vector&lt;type&gt; name(length, value)</a:t>
            </a:r>
          </a:p>
          <a:p>
            <a:endParaRPr lang="en-US" dirty="0">
              <a:cs typeface="Andale Mono"/>
            </a:endParaRPr>
          </a:p>
          <a:p>
            <a:r>
              <a:rPr lang="en-US" dirty="0">
                <a:cs typeface="Andale Mono"/>
              </a:rPr>
              <a:t>Two dimensional arrays can be accessed by supplying two indices, i.e. we may write </a:t>
            </a:r>
            <a:r>
              <a:rPr lang="en-US" dirty="0">
                <a:latin typeface="Andale Mono"/>
                <a:cs typeface="Andale Mono"/>
              </a:rPr>
              <a:t>vv1[4][6]</a:t>
            </a:r>
            <a:r>
              <a:rPr lang="en-US" dirty="0">
                <a:cs typeface="Andale Mono"/>
              </a:rPr>
              <a:t> and so on.</a:t>
            </a:r>
          </a:p>
          <a:p>
            <a:r>
              <a:rPr lang="en-US" dirty="0">
                <a:cs typeface="Andale Mono"/>
              </a:rPr>
              <a:t>Write </a:t>
            </a:r>
            <a:r>
              <a:rPr lang="en-US" dirty="0">
                <a:latin typeface="Andale Mono"/>
                <a:cs typeface="Andale Mono"/>
              </a:rPr>
              <a:t>vv1.size() </a:t>
            </a:r>
            <a:r>
              <a:rPr lang="en-US" dirty="0">
                <a:cs typeface="Andale Mono"/>
              </a:rPr>
              <a:t>and </a:t>
            </a:r>
            <a:r>
              <a:rPr lang="en-US" dirty="0">
                <a:latin typeface="Andale Mono"/>
                <a:cs typeface="Andale Mono"/>
              </a:rPr>
              <a:t>vv1[0].size(</a:t>
            </a:r>
            <a:r>
              <a:rPr lang="en-US" dirty="0">
                <a:cs typeface="Andale Mono"/>
              </a:rPr>
              <a:t>) to get number of rows and columns.</a:t>
            </a:r>
          </a:p>
          <a:p>
            <a:pPr marL="0" indent="0">
              <a:buNone/>
            </a:pPr>
            <a:endParaRPr lang="en-US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7613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5x5 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vector&lt;vector&lt;double&gt; &gt; 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m(5, vector&lt;double&gt;(5,0));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m = 5x5 matrix of 0s.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elements of m can be accessed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specifying two indices.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for(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=0;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&lt;5;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m[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][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] = 1;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place 1s along the diagonal.</a:t>
            </a:r>
          </a:p>
        </p:txBody>
      </p:sp>
    </p:spTree>
    <p:extLst>
      <p:ext uri="{BB962C8B-B14F-4D97-AF65-F5344CB8AC3E}">
        <p14:creationId xmlns:p14="http://schemas.microsoft.com/office/powerpoint/2010/main" val="32925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4 element vector storing pointers to char.</a:t>
            </a:r>
          </a:p>
          <a:p>
            <a:r>
              <a:rPr lang="en-US" dirty="0"/>
              <a:t>Write a function which multiplies two matrices stored as vector of vectors.</a:t>
            </a:r>
          </a:p>
          <a:p>
            <a:pPr lvl="1"/>
            <a:r>
              <a:rPr lang="en-US" dirty="0"/>
              <a:t>Pass the arguments by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2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 gives a matrix class which internally uses vector of vectors.</a:t>
            </a:r>
          </a:p>
          <a:p>
            <a:r>
              <a:rPr lang="en-US" dirty="0"/>
              <a:t>This class is better than two dimensional arrays because it can be passed to functions by value or by reference, with the matrix size being arbitrary.</a:t>
            </a:r>
          </a:p>
        </p:txBody>
      </p:sp>
    </p:spTree>
    <p:extLst>
      <p:ext uri="{BB962C8B-B14F-4D97-AF65-F5344CB8AC3E}">
        <p14:creationId xmlns:p14="http://schemas.microsoft.com/office/powerpoint/2010/main" val="327100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C++ provides a built-in facility to sort vectors and also arrays.</a:t>
            </a:r>
          </a:p>
          <a:p>
            <a:r>
              <a:rPr lang="en-US" dirty="0"/>
              <a:t>You must include </a:t>
            </a:r>
            <a:r>
              <a:rPr lang="en-US" dirty="0">
                <a:latin typeface="Andale Mono"/>
                <a:cs typeface="Andale Mono"/>
              </a:rPr>
              <a:t>&lt;algorithm&gt; </a:t>
            </a:r>
            <a:r>
              <a:rPr lang="en-US" dirty="0"/>
              <a:t>to use this.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&gt; v(10);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somehow initialize v.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sort(</a:t>
            </a:r>
            <a:r>
              <a:rPr lang="en-US" dirty="0" err="1">
                <a:latin typeface="Andale Mono"/>
                <a:cs typeface="Andale Mono"/>
              </a:rPr>
              <a:t>v.begin</a:t>
            </a:r>
            <a:r>
              <a:rPr lang="en-US" dirty="0">
                <a:latin typeface="Andale Mono"/>
                <a:cs typeface="Andale Mono"/>
              </a:rPr>
              <a:t>(), </a:t>
            </a:r>
            <a:r>
              <a:rPr lang="en-US" dirty="0" err="1">
                <a:latin typeface="Andale Mono"/>
                <a:cs typeface="Andale Mono"/>
              </a:rPr>
              <a:t>v.end</a:t>
            </a:r>
            <a:r>
              <a:rPr lang="en-US" dirty="0">
                <a:latin typeface="Andale Mono"/>
                <a:cs typeface="Andale Mono"/>
              </a:rPr>
              <a:t>());</a:t>
            </a:r>
          </a:p>
          <a:p>
            <a:endParaRPr lang="en-US" dirty="0">
              <a:cs typeface="Andale Mono"/>
            </a:endParaRPr>
          </a:p>
          <a:p>
            <a:r>
              <a:rPr lang="en-US" dirty="0">
                <a:cs typeface="Andale Mono"/>
              </a:rPr>
              <a:t>That’s it! 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>
                <a:cs typeface="Andale Mono"/>
              </a:rPr>
              <a:t> is sorted in non decreasing order.</a:t>
            </a:r>
          </a:p>
          <a:p>
            <a:r>
              <a:rPr lang="en-US" dirty="0">
                <a:latin typeface="Andale Mono"/>
                <a:cs typeface="Andale Mono"/>
              </a:rPr>
              <a:t>begin</a:t>
            </a:r>
            <a:r>
              <a:rPr lang="en-US" dirty="0">
                <a:cs typeface="Andale Mono"/>
              </a:rPr>
              <a:t> and </a:t>
            </a:r>
            <a:r>
              <a:rPr lang="en-US" dirty="0">
                <a:latin typeface="Andale Mono"/>
                <a:cs typeface="Andale Mono"/>
              </a:rPr>
              <a:t>en</a:t>
            </a:r>
            <a:r>
              <a:rPr lang="en-US" dirty="0">
                <a:cs typeface="Andale Mono"/>
              </a:rPr>
              <a:t>d are “iterators” over 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>
                <a:cs typeface="Andale Mono"/>
              </a:rPr>
              <a:t>.  Think of them as abstract pointers to the beginning and the end. 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14733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algorithms in header file </a:t>
            </a:r>
            <a:r>
              <a:rPr lang="en-US" dirty="0">
                <a:latin typeface="Andale Mono"/>
                <a:cs typeface="Andale Mono"/>
              </a:rPr>
              <a:t>&lt;algorithm&gt; </a:t>
            </a:r>
            <a:r>
              <a:rPr lang="en-US" dirty="0"/>
              <a:t>can also sort arrays as follows.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double a[100];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somehow initialize a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sort(a, a+100);  // sorted!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//second argument = </a:t>
            </a:r>
            <a:r>
              <a:rPr lang="en-US" dirty="0" err="1">
                <a:latin typeface="Andale Mono"/>
                <a:cs typeface="Andale Mono"/>
              </a:rPr>
              <a:t>name+length</a:t>
            </a:r>
            <a:r>
              <a:rPr lang="en-US" dirty="0">
                <a:latin typeface="Andale Mono"/>
                <a:cs typeface="Andale Mono"/>
              </a:rPr>
              <a:t>.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2340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sort anything on which the &lt; operator is defined.  See book.</a:t>
            </a:r>
          </a:p>
          <a:p>
            <a:r>
              <a:rPr lang="en-US" dirty="0"/>
              <a:t>You can also specify the sorting order by specifying how elements are to be compared.  See book.</a:t>
            </a:r>
          </a:p>
        </p:txBody>
      </p:sp>
    </p:spTree>
    <p:extLst>
      <p:ext uri="{BB962C8B-B14F-4D97-AF65-F5344CB8AC3E}">
        <p14:creationId xmlns:p14="http://schemas.microsoft.com/office/powerpoint/2010/main" val="209824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Andale Mono"/>
                <a:cs typeface="Andale Mono"/>
              </a:rPr>
              <a:t>map</a:t>
            </a:r>
            <a:r>
              <a:rPr lang="en-US" dirty="0"/>
              <a:t> template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Andale Mono"/>
                <a:cs typeface="Andale Mono"/>
              </a:rPr>
              <a:t>vector</a:t>
            </a:r>
            <a:r>
              <a:rPr lang="en-US" dirty="0"/>
              <a:t> or an array give us an element when we supply an index.</a:t>
            </a:r>
          </a:p>
          <a:p>
            <a:pPr lvl="1"/>
            <a:r>
              <a:rPr lang="en-US" dirty="0"/>
              <a:t>Index must be an integer.</a:t>
            </a:r>
          </a:p>
          <a:p>
            <a:r>
              <a:rPr lang="en-US" dirty="0"/>
              <a:t>But sometimes we may want to use indices which are not integers, but strings.</a:t>
            </a:r>
          </a:p>
          <a:p>
            <a:pPr lvl="1"/>
            <a:r>
              <a:rPr lang="en-US" dirty="0"/>
              <a:t>Given the name of a country, we would like back its population, or its capital.</a:t>
            </a:r>
          </a:p>
          <a:p>
            <a:pPr lvl="1"/>
            <a:r>
              <a:rPr lang="en-US" dirty="0"/>
              <a:t>This can be done using a </a:t>
            </a:r>
            <a:r>
              <a:rPr lang="en-US" dirty="0">
                <a:latin typeface="Andale Mono"/>
                <a:cs typeface="Andale Mono"/>
              </a:rPr>
              <a:t>map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1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Map: general form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Andale Mono"/>
              </a:rPr>
              <a:t>General form: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map&lt;</a:t>
            </a:r>
            <a:r>
              <a:rPr lang="en-US" dirty="0" err="1">
                <a:latin typeface="Andale Mono"/>
                <a:cs typeface="Andale Mono"/>
              </a:rPr>
              <a:t>indextype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err="1">
                <a:latin typeface="Andale Mono"/>
                <a:cs typeface="Andale Mono"/>
              </a:rPr>
              <a:t>valuetype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err="1">
                <a:latin typeface="Andale Mono"/>
                <a:cs typeface="Andale Mono"/>
              </a:rPr>
              <a:t>mapname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cs typeface="Andale Mono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map&lt;</a:t>
            </a:r>
            <a:r>
              <a:rPr lang="en-US" dirty="0" err="1">
                <a:latin typeface="Andale Mono"/>
                <a:cs typeface="Andale Mono"/>
              </a:rPr>
              <a:t>string,double</a:t>
            </a:r>
            <a:r>
              <a:rPr lang="en-US" dirty="0">
                <a:latin typeface="Andale Mono"/>
                <a:cs typeface="Andale Mono"/>
              </a:rPr>
              <a:t>&gt; population;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cs typeface="Andale Mono"/>
              </a:rPr>
              <a:t>Indices will have type </a:t>
            </a:r>
            <a:r>
              <a:rPr lang="en-US" dirty="0">
                <a:latin typeface="Andale Mono"/>
                <a:cs typeface="Andale Mono"/>
              </a:rPr>
              <a:t>string </a:t>
            </a:r>
            <a:r>
              <a:rPr lang="en-US" dirty="0">
                <a:cs typeface="Andale Mono"/>
              </a:rPr>
              <a:t>(country names), and elements will have type </a:t>
            </a:r>
            <a:r>
              <a:rPr lang="en-US" dirty="0">
                <a:latin typeface="Andale Mono"/>
                <a:cs typeface="Andale Mono"/>
              </a:rPr>
              <a:t>double </a:t>
            </a:r>
            <a:r>
              <a:rPr lang="en-US" dirty="0">
                <a:cs typeface="Andale Mono"/>
              </a:rPr>
              <a:t>(population).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65761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Comes with every C++ distribution</a:t>
            </a:r>
          </a:p>
          <a:p>
            <a:r>
              <a:rPr lang="en-US" dirty="0"/>
              <a:t>Contains many functions and classes that you are likely to need in day to day programming.</a:t>
            </a:r>
          </a:p>
          <a:p>
            <a:r>
              <a:rPr lang="en-US" dirty="0"/>
              <a:t>The classes have been optimized and debugged thoroughly.</a:t>
            </a:r>
          </a:p>
          <a:p>
            <a:r>
              <a:rPr lang="en-US" dirty="0"/>
              <a:t>If you use them, you may be able to write programs with very little work.</a:t>
            </a:r>
          </a:p>
          <a:p>
            <a:r>
              <a:rPr lang="en-US" dirty="0">
                <a:solidFill>
                  <a:srgbClr val="FF0000"/>
                </a:solidFill>
              </a:rPr>
              <a:t>Highly recommended that you use functions and classes form the standard library whenever possible.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8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map&lt;</a:t>
            </a:r>
            <a:r>
              <a:rPr lang="en-US" dirty="0" err="1">
                <a:latin typeface="Andale Mono"/>
                <a:cs typeface="Andale Mono"/>
              </a:rPr>
              <a:t>string,double</a:t>
            </a:r>
            <a:r>
              <a:rPr lang="en-US" dirty="0">
                <a:latin typeface="Andale Mono"/>
                <a:cs typeface="Andale Mono"/>
              </a:rPr>
              <a:t>&gt; population;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population[“India”] = 1.21;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in billions.  Map entry created.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population[“China”] = 1.35;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population[“USA”] = 0.31;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population[“China”]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will print 1.35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population[“India”] = 1.22;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//update allowed.</a:t>
            </a:r>
          </a:p>
        </p:txBody>
      </p:sp>
    </p:spTree>
    <p:extLst>
      <p:ext uri="{BB962C8B-B14F-4D97-AF65-F5344CB8AC3E}">
        <p14:creationId xmlns:p14="http://schemas.microsoft.com/office/powerpoint/2010/main" val="110118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if an index is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string country;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“Give country name: “;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cin</a:t>
            </a:r>
            <a:r>
              <a:rPr lang="en-US" dirty="0">
                <a:latin typeface="Andale Mono"/>
                <a:cs typeface="Andale Mono"/>
              </a:rPr>
              <a:t> &gt;&gt; country;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if(</a:t>
            </a:r>
            <a:r>
              <a:rPr lang="en-US" dirty="0" err="1">
                <a:solidFill>
                  <a:srgbClr val="FF0000"/>
                </a:solidFill>
                <a:latin typeface="Andale Mono"/>
                <a:cs typeface="Andale Mono"/>
              </a:rPr>
              <a:t>population.count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(country)</a:t>
            </a:r>
            <a:r>
              <a:rPr lang="en-US" dirty="0">
                <a:latin typeface="Andale Mono"/>
                <a:cs typeface="Andale Mono"/>
              </a:rPr>
              <a:t>&gt;0)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// true if element with index =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// country was stored earlier.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population[country] 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else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“Not known.\n”;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7714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goes on behind the scenes to implement a map.</a:t>
            </a:r>
          </a:p>
          <a:p>
            <a:r>
              <a:rPr lang="en-US" dirty="0"/>
              <a:t>Basic idea is discussed in Chapter 24.</a:t>
            </a:r>
          </a:p>
          <a:p>
            <a:r>
              <a:rPr lang="en-US" dirty="0"/>
              <a:t>If you wish to print all entries stored in a map, you will need to use iterators, discussed next.</a:t>
            </a:r>
          </a:p>
          <a:p>
            <a:r>
              <a:rPr lang="en-US" dirty="0">
                <a:solidFill>
                  <a:srgbClr val="FF0000"/>
                </a:solidFill>
              </a:rPr>
              <a:t>Could it be useful to have a map from some type to a map (from some type to another)?</a:t>
            </a:r>
          </a:p>
        </p:txBody>
      </p:sp>
    </p:spTree>
    <p:extLst>
      <p:ext uri="{BB962C8B-B14F-4D97-AF65-F5344CB8AC3E}">
        <p14:creationId xmlns:p14="http://schemas.microsoft.com/office/powerpoint/2010/main" val="170408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Map = sequence of elements, of the form (index, value).</a:t>
            </a:r>
          </a:p>
          <a:p>
            <a:pPr lvl="1"/>
            <a:r>
              <a:rPr lang="en-US" dirty="0"/>
              <a:t>population map  = ((“China”,1.35), (“India”,1.21), (“USA”, 0.31)).</a:t>
            </a:r>
          </a:p>
          <a:p>
            <a:r>
              <a:rPr lang="en-US" dirty="0"/>
              <a:t>Each element is actually a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/>
              <a:t> with members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first</a:t>
            </a:r>
            <a:r>
              <a:rPr lang="en-US" dirty="0"/>
              <a:t> and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second</a:t>
            </a:r>
            <a:r>
              <a:rPr lang="en-US" dirty="0"/>
              <a:t> which hold the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index</a:t>
            </a:r>
            <a:r>
              <a:rPr lang="en-US" dirty="0"/>
              <a:t> and the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value</a:t>
            </a:r>
          </a:p>
          <a:p>
            <a:r>
              <a:rPr lang="en-US" dirty="0"/>
              <a:t>Using iterators you can access all elements (pairs) in the map, one after another, and do something with them.</a:t>
            </a:r>
          </a:p>
          <a:p>
            <a:r>
              <a:rPr lang="en-US" dirty="0"/>
              <a:t>An iterator for a </a:t>
            </a:r>
            <a:r>
              <a:rPr lang="en-US" dirty="0">
                <a:latin typeface="Andale Mono"/>
                <a:cs typeface="Andale Mono"/>
              </a:rPr>
              <a:t>map&lt;</a:t>
            </a:r>
            <a:r>
              <a:rPr lang="en-US" dirty="0" err="1">
                <a:latin typeface="Andale Mono"/>
                <a:cs typeface="Andale Mono"/>
              </a:rPr>
              <a:t>index,value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/>
              <a:t>is an object with type </a:t>
            </a:r>
            <a:r>
              <a:rPr lang="en-US" dirty="0">
                <a:latin typeface="Andale Mono"/>
                <a:cs typeface="Andale Mono"/>
              </a:rPr>
              <a:t>map&lt;</a:t>
            </a:r>
            <a:r>
              <a:rPr lang="en-US" dirty="0" err="1">
                <a:latin typeface="Andale Mono"/>
                <a:cs typeface="Andale Mono"/>
              </a:rPr>
              <a:t>index,value</a:t>
            </a:r>
            <a:r>
              <a:rPr lang="en-US" dirty="0">
                <a:latin typeface="Andale Mono"/>
                <a:cs typeface="Andale Mono"/>
              </a:rPr>
              <a:t>&gt;::iterator</a:t>
            </a:r>
          </a:p>
          <a:p>
            <a:pPr lvl="1"/>
            <a:r>
              <a:rPr lang="en-US" dirty="0"/>
              <a:t>iterator can be created and set to “point” to first element in the map </a:t>
            </a:r>
          </a:p>
          <a:p>
            <a:pPr lvl="1"/>
            <a:r>
              <a:rPr lang="en-US" dirty="0"/>
              <a:t>* operator defined to “dereference” and get to the element</a:t>
            </a:r>
          </a:p>
          <a:p>
            <a:pPr lvl="1"/>
            <a:r>
              <a:rPr lang="en-US" dirty="0"/>
              <a:t>++ operator defined to get to the element in the map following the current element.</a:t>
            </a:r>
          </a:p>
        </p:txBody>
      </p:sp>
    </p:spTree>
    <p:extLst>
      <p:ext uri="{BB962C8B-B14F-4D97-AF65-F5344CB8AC3E}">
        <p14:creationId xmlns:p14="http://schemas.microsoft.com/office/powerpoint/2010/main" val="130517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map&lt;</a:t>
            </a:r>
            <a:r>
              <a:rPr lang="en-US" dirty="0" err="1">
                <a:latin typeface="Andale Mono"/>
                <a:cs typeface="Andale Mono"/>
              </a:rPr>
              <a:t>string,double</a:t>
            </a:r>
            <a:r>
              <a:rPr lang="en-US" dirty="0">
                <a:latin typeface="Andale Mono"/>
                <a:cs typeface="Andale Mono"/>
              </a:rPr>
              <a:t>&gt; population;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population[“India”] = 1.21;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map&lt;</a:t>
            </a:r>
            <a:r>
              <a:rPr lang="en-US" dirty="0" err="1">
                <a:latin typeface="Andale Mono"/>
                <a:cs typeface="Andale Mono"/>
              </a:rPr>
              <a:t>string,double</a:t>
            </a:r>
            <a:r>
              <a:rPr lang="en-US" dirty="0">
                <a:latin typeface="Andale Mono"/>
                <a:cs typeface="Andale Mono"/>
              </a:rPr>
              <a:t>&gt;::iterator mi;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mi = </a:t>
            </a:r>
            <a:r>
              <a:rPr lang="en-US" dirty="0" err="1">
                <a:latin typeface="Andale Mono"/>
                <a:cs typeface="Andale Mono"/>
              </a:rPr>
              <a:t>population.begin</a:t>
            </a:r>
            <a:r>
              <a:rPr lang="en-US" dirty="0">
                <a:latin typeface="Andale Mono"/>
                <a:cs typeface="Andale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</a:t>
            </a:r>
            <a:r>
              <a:rPr lang="en-US" dirty="0" err="1">
                <a:latin typeface="Andale Mono"/>
                <a:cs typeface="Andale Mono"/>
              </a:rPr>
              <a:t>population.begin</a:t>
            </a:r>
            <a:r>
              <a:rPr lang="en-US" dirty="0">
                <a:latin typeface="Andale Mono"/>
                <a:cs typeface="Andale Mono"/>
              </a:rPr>
              <a:t>() : “constant” iterator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points to the first element of population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mi points to (India,1.21)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mi-&gt;first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will print out “India”.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mi-&gt;second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will print out 1.21.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77529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map&lt;</a:t>
            </a:r>
            <a:r>
              <a:rPr lang="en-US" dirty="0" err="1">
                <a:latin typeface="Andale Mono"/>
                <a:cs typeface="Andale Mono"/>
              </a:rPr>
              <a:t>string,double</a:t>
            </a:r>
            <a:r>
              <a:rPr lang="en-US" dirty="0">
                <a:latin typeface="Andale Mono"/>
                <a:cs typeface="Andale Mono"/>
              </a:rPr>
              <a:t>&gt; population;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population[“India”] = 1.21;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population[“China”] = 1.35;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population[“USA”] = 0.31;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for(map&lt;</a:t>
            </a:r>
            <a:r>
              <a:rPr lang="en-US" dirty="0" err="1">
                <a:latin typeface="Andale Mono"/>
                <a:cs typeface="Andale Mono"/>
              </a:rPr>
              <a:t>string,double</a:t>
            </a:r>
            <a:r>
              <a:rPr lang="en-US" dirty="0">
                <a:latin typeface="Andale Mono"/>
                <a:cs typeface="Andale Mono"/>
              </a:rPr>
              <a:t>&gt;::iterator mi = </a:t>
            </a:r>
            <a:r>
              <a:rPr lang="en-US" dirty="0" err="1">
                <a:latin typeface="Andale Mono"/>
                <a:cs typeface="Andale Mono"/>
              </a:rPr>
              <a:t>population.begin</a:t>
            </a:r>
            <a:r>
              <a:rPr lang="en-US" dirty="0">
                <a:latin typeface="Andale Mono"/>
                <a:cs typeface="Andale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mi != </a:t>
            </a:r>
            <a:r>
              <a:rPr lang="en-US" dirty="0" err="1">
                <a:latin typeface="Andale Mono"/>
                <a:cs typeface="Andale Mono"/>
              </a:rPr>
              <a:t>population.end</a:t>
            </a:r>
            <a:r>
              <a:rPr lang="en-US" dirty="0">
                <a:latin typeface="Andale Mono"/>
                <a:cs typeface="Andale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mi++)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// ++ sets mi to point to the next element of the map.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mi-&gt;first &lt;&lt; “: “ &lt;&lt; mi-&gt;second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will print out countries and population in alphabetical order.</a:t>
            </a:r>
          </a:p>
        </p:txBody>
      </p:sp>
    </p:spTree>
    <p:extLst>
      <p:ext uri="{BB962C8B-B14F-4D97-AF65-F5344CB8AC3E}">
        <p14:creationId xmlns:p14="http://schemas.microsoft.com/office/powerpoint/2010/main" val="137722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Iterators go over map elements in increasing order of index</a:t>
            </a:r>
          </a:p>
          <a:p>
            <a:pPr lvl="1"/>
            <a:r>
              <a:rPr lang="en-US" dirty="0"/>
              <a:t>strings have order: lexicographic order!</a:t>
            </a:r>
          </a:p>
          <a:p>
            <a:r>
              <a:rPr lang="en-US" dirty="0"/>
              <a:t>The for statement can be improved (C++11 shortcut)</a:t>
            </a:r>
          </a:p>
          <a:p>
            <a:pPr lvl="1"/>
            <a:r>
              <a:rPr lang="en-US" dirty="0"/>
              <a:t>type declaration of iterators can be replaced by “auto”, which causes C++ to infer the type.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for(auto mi = </a:t>
            </a:r>
            <a:r>
              <a:rPr lang="en-US" dirty="0" err="1">
                <a:latin typeface="Andale Mono"/>
                <a:cs typeface="Andale Mono"/>
              </a:rPr>
              <a:t>population.begin</a:t>
            </a:r>
            <a:r>
              <a:rPr lang="en-US" dirty="0">
                <a:latin typeface="Andale Mono"/>
                <a:cs typeface="Andale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mi != </a:t>
            </a:r>
            <a:r>
              <a:rPr lang="en-US" dirty="0" err="1">
                <a:latin typeface="Andale Mono"/>
                <a:cs typeface="Andale Mono"/>
              </a:rPr>
              <a:t>population.end</a:t>
            </a:r>
            <a:r>
              <a:rPr lang="en-US" dirty="0">
                <a:latin typeface="Andale Mono"/>
                <a:cs typeface="Andale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mi++)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mi-&gt;first &lt;&lt; “: “ &lt;&lt; mi-&gt;second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r>
              <a:rPr lang="en-US" dirty="0">
                <a:cs typeface="Andale Mono"/>
              </a:rPr>
              <a:t>Even more dramatic improvement (C++11 shortcut)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for(auto </a:t>
            </a:r>
            <a:r>
              <a:rPr lang="en-US" dirty="0" err="1">
                <a:latin typeface="Andale Mono"/>
                <a:cs typeface="Andale Mono"/>
              </a:rPr>
              <a:t>cNp</a:t>
            </a:r>
            <a:r>
              <a:rPr lang="en-US" dirty="0">
                <a:latin typeface="Andale Mono"/>
                <a:cs typeface="Andale Mono"/>
              </a:rPr>
              <a:t> : population)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cNp.first</a:t>
            </a:r>
            <a:r>
              <a:rPr lang="en-US" dirty="0">
                <a:latin typeface="Andale Mono"/>
                <a:cs typeface="Andale Mono"/>
              </a:rPr>
              <a:t> &lt;&lt; “: “ &lt;&lt; </a:t>
            </a:r>
            <a:r>
              <a:rPr lang="en-US" dirty="0" err="1">
                <a:latin typeface="Andale Mono"/>
                <a:cs typeface="Andale Mono"/>
              </a:rPr>
              <a:t>cNp.second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endParaRPr lang="en-US" dirty="0">
              <a:cs typeface="Andale Mono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Iterators can work with vectors and arrays too.  See book.</a:t>
            </a:r>
          </a:p>
          <a:p>
            <a:r>
              <a:rPr lang="en-US" dirty="0"/>
              <a:t>Iterators can be used to find and delete elements from maps and vectors.  See book.</a:t>
            </a:r>
          </a:p>
          <a:p>
            <a:r>
              <a:rPr lang="en-US" dirty="0"/>
              <a:t>Declaring an iterator is verbose, because the type is usually long.</a:t>
            </a:r>
          </a:p>
          <a:p>
            <a:pPr lvl="1"/>
            <a:r>
              <a:rPr lang="en-US" dirty="0"/>
              <a:t>C++ 11 (the latest version) allows you to specify the type as </a:t>
            </a:r>
            <a:r>
              <a:rPr lang="en-US" dirty="0">
                <a:latin typeface="Andale Mono"/>
                <a:cs typeface="Andale Mono"/>
              </a:rPr>
              <a:t>auto</a:t>
            </a:r>
            <a:r>
              <a:rPr lang="en-US" dirty="0"/>
              <a:t>, and C++ will infer the type for you.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Andale Mono"/>
                <a:cs typeface="Andale Mono"/>
              </a:rPr>
              <a:t>typedef</a:t>
            </a:r>
            <a:r>
              <a:rPr lang="en-US" dirty="0"/>
              <a:t> statement is also useful, it can create short names for types.</a:t>
            </a:r>
          </a:p>
        </p:txBody>
      </p:sp>
    </p:spTree>
    <p:extLst>
      <p:ext uri="{BB962C8B-B14F-4D97-AF65-F5344CB8AC3E}">
        <p14:creationId xmlns:p14="http://schemas.microsoft.com/office/powerpoint/2010/main" val="14038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Standard Library contains other useful classes, e.g.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/>
              <a:t>priority queue = 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, discussed and used in Chapter 27.</a:t>
            </a:r>
          </a:p>
          <a:p>
            <a:r>
              <a:rPr lang="en-US" dirty="0"/>
              <a:t>The Standard Library classes use heap memory, however this happens behind the scenes and you don</a:t>
            </a:r>
            <a:r>
              <a:rPr lang="fr-FR" dirty="0"/>
              <a:t>’</a:t>
            </a:r>
            <a:r>
              <a:rPr lang="en-US" dirty="0"/>
              <a:t>t have to know about it.</a:t>
            </a:r>
          </a:p>
          <a:p>
            <a:r>
              <a:rPr lang="en-US" dirty="0"/>
              <a:t>The library classes are very useful.  Get some practice with them.</a:t>
            </a:r>
          </a:p>
        </p:txBody>
      </p:sp>
    </p:spTree>
    <p:extLst>
      <p:ext uri="{BB962C8B-B14F-4D97-AF65-F5344CB8AC3E}">
        <p14:creationId xmlns:p14="http://schemas.microsoft.com/office/powerpoint/2010/main" val="324921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Andale Mono"/>
                <a:cs typeface="Andale Mono"/>
              </a:rPr>
              <a:t>string</a:t>
            </a:r>
            <a:r>
              <a:rPr lang="en-US" dirty="0"/>
              <a:t> class</a:t>
            </a:r>
          </a:p>
          <a:p>
            <a:r>
              <a:rPr lang="en-US" dirty="0"/>
              <a:t>The template class </a:t>
            </a:r>
            <a:r>
              <a:rPr lang="en-US" dirty="0">
                <a:latin typeface="Andale Mono"/>
                <a:cs typeface="Andale Mono"/>
              </a:rPr>
              <a:t>vector</a:t>
            </a:r>
          </a:p>
          <a:p>
            <a:pPr lvl="1"/>
            <a:r>
              <a:rPr lang="en-US" dirty="0"/>
              <a:t>Multidimensional vectors</a:t>
            </a:r>
          </a:p>
          <a:p>
            <a:pPr lvl="1"/>
            <a:r>
              <a:rPr lang="en-US" dirty="0"/>
              <a:t>Sorting a vector</a:t>
            </a:r>
          </a:p>
          <a:p>
            <a:r>
              <a:rPr lang="en-US" dirty="0"/>
              <a:t>The template class </a:t>
            </a:r>
            <a:r>
              <a:rPr lang="en-US" dirty="0">
                <a:latin typeface="Andale Mono"/>
                <a:cs typeface="Andale Mono"/>
              </a:rPr>
              <a:t>map</a:t>
            </a:r>
          </a:p>
          <a:p>
            <a:pPr lvl="1"/>
            <a:r>
              <a:rPr lang="en-US" dirty="0"/>
              <a:t>Iterators</a:t>
            </a:r>
          </a:p>
          <a:p>
            <a:r>
              <a:rPr lang="en-US" dirty="0"/>
              <a:t>Remarks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3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Andale Mono"/>
                <a:cs typeface="Andale Mono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much more powerful version of the </a:t>
            </a:r>
            <a:r>
              <a:rPr lang="en-US" dirty="0">
                <a:latin typeface="Andale Mono"/>
                <a:cs typeface="Andale Mono"/>
              </a:rPr>
              <a:t>String</a:t>
            </a:r>
            <a:r>
              <a:rPr lang="en-US" dirty="0"/>
              <a:t> class developed in Chapter 21.</a:t>
            </a:r>
          </a:p>
          <a:p>
            <a:r>
              <a:rPr lang="en-US" dirty="0"/>
              <a:t>More constructors</a:t>
            </a:r>
          </a:p>
          <a:p>
            <a:r>
              <a:rPr lang="en-US" dirty="0"/>
              <a:t>Concatenation using +</a:t>
            </a:r>
          </a:p>
          <a:p>
            <a:r>
              <a:rPr lang="en-US" dirty="0"/>
              <a:t>Works with &gt;&gt; and &lt;&lt;</a:t>
            </a:r>
          </a:p>
          <a:p>
            <a:r>
              <a:rPr lang="en-US" dirty="0"/>
              <a:t>Operations for extracting substrings and finding one string inside another.</a:t>
            </a:r>
          </a:p>
        </p:txBody>
      </p:sp>
    </p:spTree>
    <p:extLst>
      <p:ext uri="{BB962C8B-B14F-4D97-AF65-F5344CB8AC3E}">
        <p14:creationId xmlns:p14="http://schemas.microsoft.com/office/powerpoint/2010/main" val="34099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#include &lt;string&gt; 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Needed to use the string class.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string v = “</a:t>
            </a:r>
            <a:r>
              <a:rPr lang="en-US" dirty="0" err="1">
                <a:latin typeface="Andale Mono"/>
                <a:cs typeface="Andale Mono"/>
              </a:rPr>
              <a:t>abcdab</a:t>
            </a:r>
            <a:r>
              <a:rPr lang="en-US" dirty="0">
                <a:latin typeface="Andale Mono"/>
                <a:cs typeface="Andale Mono"/>
              </a:rPr>
              <a:t>”; // constructor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string w(v); // another constructor. w = v. New copy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v[2] = v[3]; // indexing allowed. v becomes “</a:t>
            </a:r>
            <a:r>
              <a:rPr lang="en-US" dirty="0" err="1">
                <a:latin typeface="Andale Mono"/>
                <a:cs typeface="Andale Mono"/>
              </a:rPr>
              <a:t>abddab</a:t>
            </a:r>
            <a:r>
              <a:rPr lang="en-US" dirty="0">
                <a:latin typeface="Andale Mono"/>
                <a:cs typeface="Andale Mono"/>
              </a:rPr>
              <a:t>”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v.substr</a:t>
            </a:r>
            <a:r>
              <a:rPr lang="en-US" dirty="0">
                <a:latin typeface="Andale Mono"/>
                <a:cs typeface="Andale Mono"/>
              </a:rPr>
              <a:t>(2)  // substring starting at v[2].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             // Will print “</a:t>
            </a:r>
            <a:r>
              <a:rPr lang="en-US" dirty="0" err="1">
                <a:latin typeface="Andale Mono"/>
                <a:cs typeface="Andale Mono"/>
              </a:rPr>
              <a:t>ddab</a:t>
            </a:r>
            <a:r>
              <a:rPr lang="en-US" dirty="0">
                <a:latin typeface="Andale Mono"/>
                <a:cs typeface="Andale Mono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&lt;&lt; </a:t>
            </a:r>
            <a:r>
              <a:rPr lang="en-US" dirty="0" err="1">
                <a:latin typeface="Andale Mono"/>
                <a:cs typeface="Andale Mono"/>
              </a:rPr>
              <a:t>v.substr</a:t>
            </a:r>
            <a:r>
              <a:rPr lang="en-US" dirty="0">
                <a:latin typeface="Andale Mono"/>
                <a:cs typeface="Andale Mono"/>
              </a:rPr>
              <a:t>(1,3)   // Substring starting at v[1] 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        // of length 3. Prints “</a:t>
            </a:r>
            <a:r>
              <a:rPr lang="en-US" dirty="0" err="1">
                <a:latin typeface="Andale Mono"/>
                <a:cs typeface="Andale Mono"/>
              </a:rPr>
              <a:t>bdd</a:t>
            </a:r>
            <a:r>
              <a:rPr lang="en-US" dirty="0">
                <a:latin typeface="Andale Mono"/>
                <a:cs typeface="Andale Mono"/>
              </a:rPr>
              <a:t>”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v.find</a:t>
            </a:r>
            <a:r>
              <a:rPr lang="en-US" dirty="0">
                <a:latin typeface="Andale Mono"/>
                <a:cs typeface="Andale Mono"/>
              </a:rPr>
              <a:t>(“</a:t>
            </a:r>
            <a:r>
              <a:rPr lang="en-US" dirty="0" err="1">
                <a:latin typeface="Andale Mono"/>
                <a:cs typeface="Andale Mono"/>
              </a:rPr>
              <a:t>ab</a:t>
            </a:r>
            <a:r>
              <a:rPr lang="en-US" dirty="0">
                <a:latin typeface="Andale Mono"/>
                <a:cs typeface="Andale Mono"/>
              </a:rPr>
              <a:t>”);// find occurrence of “</a:t>
            </a:r>
            <a:r>
              <a:rPr lang="en-US" dirty="0" err="1">
                <a:latin typeface="Andale Mono"/>
                <a:cs typeface="Andale Mono"/>
              </a:rPr>
              <a:t>ab</a:t>
            </a:r>
            <a:r>
              <a:rPr lang="en-US" dirty="0">
                <a:latin typeface="Andale Mono"/>
                <a:cs typeface="Andale Mono"/>
              </a:rPr>
              <a:t>” in v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                 // and return index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j = </a:t>
            </a:r>
            <a:r>
              <a:rPr lang="en-US" dirty="0" err="1">
                <a:latin typeface="Andale Mono"/>
                <a:cs typeface="Andale Mono"/>
              </a:rPr>
              <a:t>v.find</a:t>
            </a:r>
            <a:r>
              <a:rPr lang="en-US" dirty="0">
                <a:latin typeface="Andale Mono"/>
                <a:cs typeface="Andale Mono"/>
              </a:rPr>
              <a:t>(“ab”,1); // find from index 1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 &lt;&lt; “, “ &lt;&lt; j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will print out 0, 4.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9874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the </a:t>
            </a:r>
            <a:r>
              <a:rPr lang="en-US" dirty="0">
                <a:latin typeface="Andale Mono"/>
                <a:cs typeface="Andale Mono"/>
              </a:rPr>
              <a:t>find</a:t>
            </a:r>
            <a:r>
              <a:rPr lang="en-US" dirty="0"/>
              <a:t> member function does not find the argument in the receiver, then it returns a constant </a:t>
            </a:r>
            <a:r>
              <a:rPr lang="en-US" dirty="0">
                <a:latin typeface="Andale Mono"/>
                <a:cs typeface="Andale Mono"/>
              </a:rPr>
              <a:t>string::</a:t>
            </a:r>
            <a:r>
              <a:rPr lang="en-US" dirty="0" err="1">
                <a:latin typeface="Andale Mono"/>
                <a:cs typeface="Andale Mono"/>
              </a:rPr>
              <a:t>npos</a:t>
            </a:r>
            <a:r>
              <a:rPr lang="en-US" dirty="0"/>
              <a:t>, which is a value which cannot be a valid index.</a:t>
            </a:r>
          </a:p>
          <a:p>
            <a:pPr lvl="1"/>
            <a:r>
              <a:rPr lang="en-US" dirty="0"/>
              <a:t>You can determine whether the argument was found by checking whether the returned index equals </a:t>
            </a:r>
            <a:r>
              <a:rPr lang="en-US" dirty="0">
                <a:latin typeface="Andale Mono"/>
                <a:cs typeface="Andale Mono"/>
              </a:rPr>
              <a:t>string::</a:t>
            </a:r>
            <a:r>
              <a:rPr lang="en-US" dirty="0" err="1">
                <a:latin typeface="Andale Mono"/>
                <a:cs typeface="Andale Mono"/>
              </a:rPr>
              <a:t>npos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>
                <a:latin typeface="Andale Mono"/>
                <a:cs typeface="Andale Mono"/>
              </a:rPr>
              <a:t>string</a:t>
            </a:r>
            <a:r>
              <a:rPr lang="en-US" dirty="0"/>
              <a:t> object can be passed by value, in which case it is copied, or by reference.</a:t>
            </a:r>
          </a:p>
          <a:p>
            <a:r>
              <a:rPr lang="en-US" dirty="0"/>
              <a:t>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tring</a:t>
            </a:r>
            <a:r>
              <a:rPr lang="en-US" dirty="0"/>
              <a:t> objects can be compared: lexicographical order is used.  Thus “</a:t>
            </a:r>
            <a:r>
              <a:rPr lang="en-US" dirty="0" err="1"/>
              <a:t>abcdef</a:t>
            </a:r>
            <a:r>
              <a:rPr lang="en-US" dirty="0"/>
              <a:t>” &lt; “</a:t>
            </a:r>
            <a:r>
              <a:rPr lang="en-US" dirty="0" err="1"/>
              <a:t>abd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5451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which counts the number of occurrences of one string inside another.</a:t>
            </a:r>
          </a:p>
        </p:txBody>
      </p:sp>
    </p:spTree>
    <p:extLst>
      <p:ext uri="{BB962C8B-B14F-4D97-AF65-F5344CB8AC3E}">
        <p14:creationId xmlns:p14="http://schemas.microsoft.com/office/powerpoint/2010/main" val="9466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class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Friendlier, more versatile version of arrays.</a:t>
            </a:r>
          </a:p>
          <a:p>
            <a:r>
              <a:rPr lang="en-US" dirty="0"/>
              <a:t>Must include header file </a:t>
            </a:r>
            <a:r>
              <a:rPr lang="en-US" dirty="0">
                <a:latin typeface="Andale Mono"/>
                <a:cs typeface="Andale Mono"/>
              </a:rPr>
              <a:t>&lt;vector&gt; </a:t>
            </a:r>
            <a:r>
              <a:rPr lang="en-US" dirty="0"/>
              <a:t>to use it.</a:t>
            </a:r>
          </a:p>
          <a:p>
            <a:r>
              <a:rPr lang="en-US" dirty="0"/>
              <a:t>You can make vectors of any type by supplying the type as an argument to the template.</a:t>
            </a:r>
          </a:p>
          <a:p>
            <a:r>
              <a:rPr lang="en-US" dirty="0"/>
              <a:t>Indexing possible like arrays.</a:t>
            </a:r>
          </a:p>
          <a:p>
            <a:r>
              <a:rPr lang="en-US" dirty="0"/>
              <a:t>Possible to extend length, or even insert in the middle.</a:t>
            </a:r>
          </a:p>
          <a:p>
            <a:r>
              <a:rPr lang="en-US" dirty="0"/>
              <a:t>Implementation of the vector class:</a:t>
            </a:r>
          </a:p>
          <a:p>
            <a:pPr lvl="1"/>
            <a:r>
              <a:rPr lang="en-US"/>
              <a:t>General </a:t>
            </a:r>
            <a:r>
              <a:rPr lang="en-US" dirty="0"/>
              <a:t>idea: member functions allocate memory on the heap and deallocate it as needed, like </a:t>
            </a:r>
            <a:r>
              <a:rPr lang="en-US" dirty="0">
                <a:latin typeface="Andale Mono"/>
                <a:cs typeface="Andale Mono"/>
              </a:rPr>
              <a:t>String</a:t>
            </a:r>
            <a:r>
              <a:rPr lang="en-US" dirty="0"/>
              <a:t> of Chapter 21.</a:t>
            </a:r>
          </a:p>
        </p:txBody>
      </p:sp>
    </p:spTree>
    <p:extLst>
      <p:ext uri="{BB962C8B-B14F-4D97-AF65-F5344CB8AC3E}">
        <p14:creationId xmlns:p14="http://schemas.microsoft.com/office/powerpoint/2010/main" val="8500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#include &lt;vector&gt; // needed.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&gt; v1;  // empty vector.  Elements will be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vector&lt;float&gt; v2; // empty vector. Elements will be float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vector&lt;short&gt; v3(10);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vector of length 10.  Elements are of type short.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vector&lt;char&gt; v4(5,’a’); // 5 elements, all ‘a’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v3.size()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// prints vector length, 10.  v3.length() is same.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v3[6] = 34;  // standard indexing.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v3.push_back(22) // append 22 to v3. Length increases.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vector&lt;char&gt; w;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w = v4;  // element by element copy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v1.resize(9); // change length to 9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v2.resize(5, 3.3); // length becomes 5, all new values become 3.3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vector&lt;string&gt; s; // vector of string.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vector&lt;vector&lt;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&gt; &gt; </a:t>
            </a:r>
            <a:r>
              <a:rPr lang="en-US" dirty="0" err="1">
                <a:latin typeface="Andale Mono"/>
                <a:cs typeface="Andale Mono"/>
              </a:rPr>
              <a:t>vv</a:t>
            </a:r>
            <a:r>
              <a:rPr lang="en-US" dirty="0">
                <a:latin typeface="Andale Mono"/>
                <a:cs typeface="Andale Mono"/>
              </a:rPr>
              <a:t>; // allowed!</a:t>
            </a:r>
          </a:p>
        </p:txBody>
      </p:sp>
    </p:spTree>
    <p:extLst>
      <p:ext uri="{BB962C8B-B14F-4D97-AF65-F5344CB8AC3E}">
        <p14:creationId xmlns:p14="http://schemas.microsoft.com/office/powerpoint/2010/main" val="362231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8490</TotalTime>
  <Words>2210</Words>
  <Application>Microsoft Macintosh PowerPoint</Application>
  <PresentationFormat>On-screen Show (4:3)</PresentationFormat>
  <Paragraphs>249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Andale Mono</vt:lpstr>
      <vt:lpstr>Arial</vt:lpstr>
      <vt:lpstr>Calibri</vt:lpstr>
      <vt:lpstr>Office Theme</vt:lpstr>
      <vt:lpstr>An Introduction to Programming though C++</vt:lpstr>
      <vt:lpstr>The Standard Library</vt:lpstr>
      <vt:lpstr>Outline</vt:lpstr>
      <vt:lpstr>The string class</vt:lpstr>
      <vt:lpstr>Examples</vt:lpstr>
      <vt:lpstr>Remarks</vt:lpstr>
      <vt:lpstr>Exercise</vt:lpstr>
      <vt:lpstr>The template class vector</vt:lpstr>
      <vt:lpstr>Examples</vt:lpstr>
      <vt:lpstr>A technical remark</vt:lpstr>
      <vt:lpstr>Multidimensional vectors</vt:lpstr>
      <vt:lpstr>Creating a 5x5 identity matrix</vt:lpstr>
      <vt:lpstr>Exercises</vt:lpstr>
      <vt:lpstr>Remarks</vt:lpstr>
      <vt:lpstr>Sorting a vector</vt:lpstr>
      <vt:lpstr>Sorting an array</vt:lpstr>
      <vt:lpstr>Sorting order</vt:lpstr>
      <vt:lpstr>The map template class</vt:lpstr>
      <vt:lpstr>Map: general form and examples</vt:lpstr>
      <vt:lpstr>Using a map</vt:lpstr>
      <vt:lpstr>Checking if an index is defined</vt:lpstr>
      <vt:lpstr>Remarks</vt:lpstr>
      <vt:lpstr>Iterators</vt:lpstr>
      <vt:lpstr>Example</vt:lpstr>
      <vt:lpstr>Example</vt:lpstr>
      <vt:lpstr>Some clarifications</vt:lpstr>
      <vt:lpstr>Remarks</vt:lpstr>
      <vt:lpstr>Concluding remarks</vt:lpstr>
    </vt:vector>
  </TitlesOfParts>
  <Company>IITB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though C++</dc:title>
  <dc:creator>Abhiram Ranade</dc:creator>
  <cp:lastModifiedBy>Microsoft Office User</cp:lastModifiedBy>
  <cp:revision>52</cp:revision>
  <dcterms:created xsi:type="dcterms:W3CDTF">2014-07-27T06:03:56Z</dcterms:created>
  <dcterms:modified xsi:type="dcterms:W3CDTF">2018-02-07T05:03:57Z</dcterms:modified>
</cp:coreProperties>
</file>