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78" r:id="rId5"/>
    <p:sldId id="262" r:id="rId6"/>
    <p:sldId id="263" r:id="rId7"/>
    <p:sldId id="277" r:id="rId8"/>
    <p:sldId id="264" r:id="rId9"/>
    <p:sldId id="283" r:id="rId10"/>
    <p:sldId id="266" r:id="rId11"/>
    <p:sldId id="270" r:id="rId12"/>
    <p:sldId id="271" r:id="rId13"/>
    <p:sldId id="269" r:id="rId14"/>
    <p:sldId id="294" r:id="rId15"/>
    <p:sldId id="265" r:id="rId16"/>
    <p:sldId id="267" r:id="rId17"/>
    <p:sldId id="272" r:id="rId18"/>
    <p:sldId id="281" r:id="rId19"/>
    <p:sldId id="289" r:id="rId20"/>
    <p:sldId id="290" r:id="rId21"/>
    <p:sldId id="273" r:id="rId22"/>
    <p:sldId id="275" r:id="rId23"/>
    <p:sldId id="274" r:id="rId24"/>
    <p:sldId id="295" r:id="rId25"/>
    <p:sldId id="291" r:id="rId26"/>
    <p:sldId id="292" r:id="rId27"/>
    <p:sldId id="293" r:id="rId28"/>
    <p:sldId id="280" r:id="rId29"/>
    <p:sldId id="282" r:id="rId30"/>
    <p:sldId id="284" r:id="rId31"/>
    <p:sldId id="285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553"/>
    <p:restoredTop sz="94712"/>
  </p:normalViewPr>
  <p:slideViewPr>
    <p:cSldViewPr snapToGrid="0" snapToObjects="1">
      <p:cViewPr varScale="1">
        <p:scale>
          <a:sx n="76" d="100"/>
          <a:sy n="76" d="100"/>
        </p:scale>
        <p:origin x="192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052A9-C26A-7C4E-BCC4-B585266358F9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A9815-728F-5C4B-8557-B3AA4FD91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5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1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2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0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9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8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9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3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5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5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5E7AD-2ADF-E440-8479-3CC06FC3DD97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6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Programming though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Abhiram G. Ranade</a:t>
            </a:r>
          </a:p>
          <a:p>
            <a:r>
              <a:rPr lang="en-US" dirty="0"/>
              <a:t>Ch. 24: Structural Recursion</a:t>
            </a:r>
          </a:p>
          <a:p>
            <a:r>
              <a:rPr lang="en-US" dirty="0"/>
              <a:t>(Part 1)</a:t>
            </a:r>
          </a:p>
        </p:txBody>
      </p:sp>
    </p:spTree>
    <p:extLst>
      <p:ext uri="{BB962C8B-B14F-4D97-AF65-F5344CB8AC3E}">
        <p14:creationId xmlns:p14="http://schemas.microsoft.com/office/powerpoint/2010/main" val="40406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main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main(){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Node* </a:t>
            </a:r>
            <a:r>
              <a:rPr lang="en-US" dirty="0" err="1">
                <a:latin typeface="Andale Mono"/>
                <a:cs typeface="Andale Mono"/>
              </a:rPr>
              <a:t>myset</a:t>
            </a:r>
            <a:r>
              <a:rPr lang="en-US" dirty="0">
                <a:latin typeface="Andale Mono"/>
                <a:cs typeface="Andale Mono"/>
              </a:rPr>
              <a:t> = NULL;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insert(</a:t>
            </a:r>
            <a:r>
              <a:rPr lang="en-US" dirty="0" err="1">
                <a:latin typeface="Andale Mono"/>
                <a:cs typeface="Andale Mono"/>
              </a:rPr>
              <a:t>myset</a:t>
            </a:r>
            <a:r>
              <a:rPr lang="en-US" dirty="0">
                <a:latin typeface="Andale Mono"/>
                <a:cs typeface="Andale Mono"/>
              </a:rPr>
              <a:t>, 40);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insert(</a:t>
            </a:r>
            <a:r>
              <a:rPr lang="en-US" dirty="0" err="1">
                <a:latin typeface="Andale Mono"/>
                <a:cs typeface="Andale Mono"/>
              </a:rPr>
              <a:t>myset</a:t>
            </a:r>
            <a:r>
              <a:rPr lang="en-US" dirty="0">
                <a:latin typeface="Andale Mono"/>
                <a:cs typeface="Andale Mono"/>
              </a:rPr>
              <a:t>, 20);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&lt;&lt;“Finding 30: ” &lt;&lt;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    find(</a:t>
            </a:r>
            <a:r>
              <a:rPr lang="en-US" dirty="0" err="1">
                <a:latin typeface="Andale Mono"/>
                <a:cs typeface="Andale Mono"/>
              </a:rPr>
              <a:t>myset</a:t>
            </a:r>
            <a:r>
              <a:rPr lang="en-US" dirty="0">
                <a:latin typeface="Andale Mono"/>
                <a:cs typeface="Andale Mono"/>
              </a:rPr>
              <a:t>, 30)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    // Should print 0.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&lt;&lt;“Finding 40: ” &lt;&lt;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    find(</a:t>
            </a:r>
            <a:r>
              <a:rPr lang="en-US" dirty="0" err="1">
                <a:latin typeface="Andale Mono"/>
                <a:cs typeface="Andale Mono"/>
              </a:rPr>
              <a:t>myset</a:t>
            </a:r>
            <a:r>
              <a:rPr lang="en-US" dirty="0">
                <a:latin typeface="Andale Mono"/>
                <a:cs typeface="Andale Mono"/>
              </a:rPr>
              <a:t>, 40)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    // Should print 1.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67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find(</a:t>
            </a:r>
            <a:r>
              <a:rPr lang="en-US" dirty="0" err="1"/>
              <a:t>myset,x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If </a:t>
            </a:r>
            <a:r>
              <a:rPr lang="en-US" dirty="0" err="1"/>
              <a:t>myset</a:t>
            </a:r>
            <a:r>
              <a:rPr lang="en-US" dirty="0"/>
              <a:t> == NULL, the set is empty, so we can return false immediately.</a:t>
            </a:r>
          </a:p>
          <a:p>
            <a:r>
              <a:rPr lang="en-US" dirty="0"/>
              <a:t>Else we know that the values stored in the set represented by </a:t>
            </a:r>
            <a:r>
              <a:rPr lang="en-US" dirty="0" err="1"/>
              <a:t>myset</a:t>
            </a:r>
            <a:r>
              <a:rPr lang="en-US" dirty="0"/>
              <a:t> consist of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values in </a:t>
            </a:r>
            <a:r>
              <a:rPr lang="en-US" dirty="0" err="1"/>
              <a:t>subtree</a:t>
            </a:r>
            <a:r>
              <a:rPr lang="en-US" dirty="0"/>
              <a:t> of </a:t>
            </a:r>
            <a:r>
              <a:rPr lang="en-US" dirty="0" err="1"/>
              <a:t>myset</a:t>
            </a:r>
            <a:r>
              <a:rPr lang="en-US" dirty="0"/>
              <a:t>-&gt;left.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myset</a:t>
            </a:r>
            <a:r>
              <a:rPr lang="en-US" dirty="0"/>
              <a:t>-&gt;value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values in </a:t>
            </a:r>
            <a:r>
              <a:rPr lang="en-US" dirty="0" err="1"/>
              <a:t>subtree</a:t>
            </a:r>
            <a:r>
              <a:rPr lang="en-US" dirty="0"/>
              <a:t> of </a:t>
            </a:r>
            <a:r>
              <a:rPr lang="en-US" dirty="0" err="1"/>
              <a:t>myset</a:t>
            </a:r>
            <a:r>
              <a:rPr lang="en-US" dirty="0"/>
              <a:t>-&gt;right.</a:t>
            </a:r>
          </a:p>
          <a:p>
            <a:r>
              <a:rPr lang="en-US" dirty="0"/>
              <a:t>Because of the search tree property we know that the values in 1 are smaller than the value 2, which in turn is smaller than the values in 3.</a:t>
            </a:r>
          </a:p>
          <a:p>
            <a:r>
              <a:rPr lang="en-US" dirty="0"/>
              <a:t>If x == </a:t>
            </a:r>
            <a:r>
              <a:rPr lang="en-US" dirty="0" err="1"/>
              <a:t>myset</a:t>
            </a:r>
            <a:r>
              <a:rPr lang="en-US" dirty="0"/>
              <a:t>-&gt;value, then we can return true.</a:t>
            </a:r>
          </a:p>
          <a:p>
            <a:r>
              <a:rPr lang="en-US" dirty="0"/>
              <a:t>If x &lt; </a:t>
            </a:r>
            <a:r>
              <a:rPr lang="en-US" dirty="0" err="1"/>
              <a:t>myset</a:t>
            </a:r>
            <a:r>
              <a:rPr lang="en-US" dirty="0"/>
              <a:t>-&gt;value, then x, if present, must be in </a:t>
            </a:r>
            <a:r>
              <a:rPr lang="en-US" dirty="0" err="1"/>
              <a:t>myset</a:t>
            </a:r>
            <a:r>
              <a:rPr lang="en-US" dirty="0"/>
              <a:t>-&gt;left.  So we search that recursively.</a:t>
            </a:r>
          </a:p>
          <a:p>
            <a:r>
              <a:rPr lang="en-US" dirty="0"/>
              <a:t>If x &gt; </a:t>
            </a:r>
            <a:r>
              <a:rPr lang="en-US" dirty="0" err="1"/>
              <a:t>myset</a:t>
            </a:r>
            <a:r>
              <a:rPr lang="en-US" dirty="0"/>
              <a:t>-&gt;value, then x, if present, must be in </a:t>
            </a:r>
            <a:r>
              <a:rPr lang="en-US" dirty="0" err="1"/>
              <a:t>myset</a:t>
            </a:r>
            <a:r>
              <a:rPr lang="en-US" dirty="0"/>
              <a:t>-&gt;right.  So we search that recursively.</a:t>
            </a:r>
          </a:p>
        </p:txBody>
      </p:sp>
    </p:spTree>
    <p:extLst>
      <p:ext uri="{BB962C8B-B14F-4D97-AF65-F5344CB8AC3E}">
        <p14:creationId xmlns:p14="http://schemas.microsoft.com/office/powerpoint/2010/main" val="5318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bool find(Node* </a:t>
            </a:r>
            <a:r>
              <a:rPr lang="en-US" dirty="0" err="1">
                <a:latin typeface="Andale Mono"/>
                <a:cs typeface="Andale Mono"/>
              </a:rPr>
              <a:t>myset</a:t>
            </a:r>
            <a:r>
              <a:rPr lang="en-US" dirty="0">
                <a:latin typeface="Andale Mono"/>
                <a:cs typeface="Andale Mono"/>
              </a:rPr>
              <a:t>, 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x){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if(</a:t>
            </a:r>
            <a:r>
              <a:rPr lang="en-US" dirty="0" err="1">
                <a:latin typeface="Andale Mono"/>
                <a:cs typeface="Andale Mono"/>
              </a:rPr>
              <a:t>myset</a:t>
            </a:r>
            <a:r>
              <a:rPr lang="en-US" dirty="0">
                <a:latin typeface="Andale Mono"/>
                <a:cs typeface="Andale Mono"/>
              </a:rPr>
              <a:t> == NULL) return false;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if(x == </a:t>
            </a:r>
            <a:r>
              <a:rPr lang="en-US" dirty="0" err="1">
                <a:latin typeface="Andale Mono"/>
                <a:cs typeface="Andale Mono"/>
              </a:rPr>
              <a:t>myset</a:t>
            </a:r>
            <a:r>
              <a:rPr lang="en-US" dirty="0">
                <a:latin typeface="Andale Mono"/>
                <a:cs typeface="Andale Mono"/>
              </a:rPr>
              <a:t>-&gt;value) 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return true;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if(x &lt; </a:t>
            </a:r>
            <a:r>
              <a:rPr lang="en-US" dirty="0" err="1">
                <a:latin typeface="Andale Mono"/>
                <a:cs typeface="Andale Mono"/>
              </a:rPr>
              <a:t>myset</a:t>
            </a:r>
            <a:r>
              <a:rPr lang="en-US" dirty="0">
                <a:latin typeface="Andale Mono"/>
                <a:cs typeface="Andale Mono"/>
              </a:rPr>
              <a:t>-&gt;value) 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return find(</a:t>
            </a:r>
            <a:r>
              <a:rPr lang="en-US" dirty="0" err="1">
                <a:latin typeface="Andale Mono"/>
                <a:cs typeface="Andale Mono"/>
              </a:rPr>
              <a:t>myset</a:t>
            </a:r>
            <a:r>
              <a:rPr lang="en-US" dirty="0">
                <a:latin typeface="Andale Mono"/>
                <a:cs typeface="Andale Mono"/>
              </a:rPr>
              <a:t>-&gt;left, x);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else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return find(</a:t>
            </a:r>
            <a:r>
              <a:rPr lang="en-US" dirty="0" err="1">
                <a:latin typeface="Andale Mono"/>
                <a:cs typeface="Andale Mono"/>
              </a:rPr>
              <a:t>myset</a:t>
            </a:r>
            <a:r>
              <a:rPr lang="en-US" dirty="0">
                <a:latin typeface="Andale Mono"/>
                <a:cs typeface="Andale Mono"/>
              </a:rPr>
              <a:t>-&gt;right, x);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056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Preconditions and </a:t>
            </a:r>
            <a:r>
              <a:rPr lang="en-US" dirty="0" err="1"/>
              <a:t>Postconditions</a:t>
            </a:r>
            <a:r>
              <a:rPr lang="en-US" dirty="0"/>
              <a:t> for insert(</a:t>
            </a:r>
            <a:r>
              <a:rPr lang="en-US" dirty="0" err="1"/>
              <a:t>myset,x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Preconditions:</a:t>
            </a:r>
          </a:p>
          <a:p>
            <a:pPr lvl="1"/>
            <a:r>
              <a:rPr lang="en-US" dirty="0" err="1"/>
              <a:t>myset</a:t>
            </a:r>
            <a:r>
              <a:rPr lang="en-US" dirty="0"/>
              <a:t> must point to a node which is the root of a binary search tree.</a:t>
            </a:r>
          </a:p>
          <a:p>
            <a:pPr lvl="1"/>
            <a:r>
              <a:rPr lang="en-US" dirty="0"/>
              <a:t>x must be an integer.</a:t>
            </a:r>
          </a:p>
          <a:p>
            <a:r>
              <a:rPr lang="en-US" dirty="0"/>
              <a:t>Post condition:</a:t>
            </a:r>
          </a:p>
          <a:p>
            <a:pPr lvl="1"/>
            <a:r>
              <a:rPr lang="en-US" dirty="0" err="1"/>
              <a:t>myset</a:t>
            </a:r>
            <a:r>
              <a:rPr lang="en-US" dirty="0"/>
              <a:t> must point to a node which is the root of a binary search tree which holds all values present earlier and also the value x.</a:t>
            </a:r>
          </a:p>
        </p:txBody>
      </p:sp>
    </p:spTree>
    <p:extLst>
      <p:ext uri="{BB962C8B-B14F-4D97-AF65-F5344CB8AC3E}">
        <p14:creationId xmlns:p14="http://schemas.microsoft.com/office/powerpoint/2010/main" val="13314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E450-A06B-354D-804B-A899BCF2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056F-C578-2B4F-9941-CDCF9A7F1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post condition does not say anything about the shape of the final tree.</a:t>
            </a:r>
          </a:p>
          <a:p>
            <a:r>
              <a:rPr lang="en-US" dirty="0"/>
              <a:t>We give an implementation which modifies the current tree as little as possible.</a:t>
            </a:r>
          </a:p>
          <a:p>
            <a:r>
              <a:rPr lang="en-US" dirty="0"/>
              <a:t>The existing nodes and edges are not changed; a new leaf is created to hold the new key in a suitable position.</a:t>
            </a:r>
          </a:p>
          <a:p>
            <a:r>
              <a:rPr lang="en-US" dirty="0"/>
              <a:t>Other, better choices exist.  Discussed later.</a:t>
            </a:r>
          </a:p>
        </p:txBody>
      </p:sp>
    </p:spTree>
    <p:extLst>
      <p:ext uri="{BB962C8B-B14F-4D97-AF65-F5344CB8AC3E}">
        <p14:creationId xmlns:p14="http://schemas.microsoft.com/office/powerpoint/2010/main" val="1886615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x if </a:t>
            </a:r>
            <a:r>
              <a:rPr lang="en-US" dirty="0" err="1"/>
              <a:t>myset</a:t>
            </a:r>
            <a:r>
              <a:rPr lang="en-US" dirty="0"/>
              <a:t> ==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Andale Mono"/>
              </a:rPr>
              <a:t>If a set into which we are inserting is empty, then we must create a single node and place the value x in that node.</a:t>
            </a:r>
          </a:p>
          <a:p>
            <a:r>
              <a:rPr lang="en-US" dirty="0">
                <a:cs typeface="Andale Mono"/>
              </a:rPr>
              <a:t>The set must then start pointing to that node.</a:t>
            </a:r>
          </a:p>
          <a:p>
            <a:r>
              <a:rPr lang="en-US" dirty="0">
                <a:cs typeface="Andale Mono"/>
              </a:rPr>
              <a:t>The set itself will get modified inside the insert function, so the set should be passed by reference.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void insert(Node* &amp;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myset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x);</a:t>
            </a:r>
          </a:p>
        </p:txBody>
      </p:sp>
    </p:spTree>
    <p:extLst>
      <p:ext uri="{BB962C8B-B14F-4D97-AF65-F5344CB8AC3E}">
        <p14:creationId xmlns:p14="http://schemas.microsoft.com/office/powerpoint/2010/main" val="127948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x if </a:t>
            </a:r>
            <a:r>
              <a:rPr lang="en-US" dirty="0" err="1"/>
              <a:t>myset</a:t>
            </a:r>
            <a:r>
              <a:rPr lang="en-US" dirty="0"/>
              <a:t> !=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cs typeface="Andale Mono"/>
              </a:rPr>
              <a:t>If x == </a:t>
            </a:r>
            <a:r>
              <a:rPr lang="en-US" dirty="0" err="1">
                <a:cs typeface="Andale Mono"/>
              </a:rPr>
              <a:t>myset</a:t>
            </a:r>
            <a:r>
              <a:rPr lang="en-US" dirty="0">
                <a:cs typeface="Andale Mono"/>
              </a:rPr>
              <a:t>-&gt;value, we can return immediately, since we </a:t>
            </a:r>
            <a:r>
              <a:rPr lang="en-US" dirty="0" err="1">
                <a:cs typeface="Andale Mono"/>
              </a:rPr>
              <a:t>dont</a:t>
            </a:r>
            <a:r>
              <a:rPr lang="en-US" dirty="0">
                <a:cs typeface="Andale Mono"/>
              </a:rPr>
              <a:t> want to insert anything twice.</a:t>
            </a:r>
          </a:p>
          <a:p>
            <a:r>
              <a:rPr lang="en-US" dirty="0">
                <a:cs typeface="Andale Mono"/>
              </a:rPr>
              <a:t>If x &lt; </a:t>
            </a:r>
            <a:r>
              <a:rPr lang="en-US" dirty="0" err="1">
                <a:cs typeface="Andale Mono"/>
              </a:rPr>
              <a:t>myset</a:t>
            </a:r>
            <a:r>
              <a:rPr lang="en-US" dirty="0">
                <a:cs typeface="Andale Mono"/>
              </a:rPr>
              <a:t>-&gt; value, we must insert x into </a:t>
            </a:r>
            <a:r>
              <a:rPr lang="en-US" dirty="0" err="1">
                <a:cs typeface="Andale Mono"/>
              </a:rPr>
              <a:t>myset</a:t>
            </a:r>
            <a:r>
              <a:rPr lang="en-US" dirty="0">
                <a:cs typeface="Andale Mono"/>
              </a:rPr>
              <a:t>-&gt;left</a:t>
            </a:r>
          </a:p>
          <a:p>
            <a:pPr lvl="1"/>
            <a:r>
              <a:rPr lang="en-US" dirty="0">
                <a:cs typeface="Andale Mono"/>
              </a:rPr>
              <a:t>Can be done recursively, because </a:t>
            </a:r>
            <a:r>
              <a:rPr lang="en-US" dirty="0" err="1">
                <a:cs typeface="Andale Mono"/>
              </a:rPr>
              <a:t>myset</a:t>
            </a:r>
            <a:r>
              <a:rPr lang="en-US" dirty="0">
                <a:cs typeface="Andale Mono"/>
              </a:rPr>
              <a:t>-&gt;left is also a search tree.</a:t>
            </a:r>
          </a:p>
          <a:p>
            <a:r>
              <a:rPr lang="en-US" dirty="0">
                <a:cs typeface="Andale Mono"/>
              </a:rPr>
              <a:t>If x &gt; </a:t>
            </a:r>
            <a:r>
              <a:rPr lang="en-US" dirty="0" err="1">
                <a:cs typeface="Andale Mono"/>
              </a:rPr>
              <a:t>myset</a:t>
            </a:r>
            <a:r>
              <a:rPr lang="en-US" dirty="0">
                <a:cs typeface="Andale Mono"/>
              </a:rPr>
              <a:t>-&gt;value, we must insert x into </a:t>
            </a:r>
            <a:r>
              <a:rPr lang="en-US" dirty="0" err="1">
                <a:cs typeface="Andale Mono"/>
              </a:rPr>
              <a:t>myset</a:t>
            </a:r>
            <a:r>
              <a:rPr lang="en-US" dirty="0">
                <a:cs typeface="Andale Mono"/>
              </a:rPr>
              <a:t>-&gt;right</a:t>
            </a:r>
          </a:p>
          <a:p>
            <a:pPr lvl="1"/>
            <a:r>
              <a:rPr lang="en-US" dirty="0">
                <a:cs typeface="Andale Mono"/>
              </a:rPr>
              <a:t>Can be done recursively, because </a:t>
            </a:r>
            <a:r>
              <a:rPr lang="en-US" dirty="0" err="1">
                <a:cs typeface="Andale Mono"/>
              </a:rPr>
              <a:t>myset</a:t>
            </a:r>
            <a:r>
              <a:rPr lang="en-US" dirty="0">
                <a:cs typeface="Andale Mono"/>
              </a:rPr>
              <a:t>-&gt;left is also a search tree.</a:t>
            </a:r>
          </a:p>
          <a:p>
            <a:r>
              <a:rPr lang="en-US" dirty="0">
                <a:cs typeface="Andale Mono"/>
              </a:rPr>
              <a:t>Will this work?</a:t>
            </a:r>
          </a:p>
          <a:p>
            <a:pPr lvl="1"/>
            <a:r>
              <a:rPr lang="en-US" dirty="0">
                <a:cs typeface="Andale Mono"/>
              </a:rPr>
              <a:t>Proof by induction.</a:t>
            </a:r>
          </a:p>
          <a:p>
            <a:pPr lvl="1"/>
            <a:r>
              <a:rPr lang="en-US" dirty="0">
                <a:cs typeface="Andale Mono"/>
              </a:rPr>
              <a:t>Assume insert works on small trees, e.g. left subtree or right subtree.</a:t>
            </a:r>
          </a:p>
          <a:p>
            <a:pPr lvl="1"/>
            <a:r>
              <a:rPr lang="en-US" dirty="0">
                <a:cs typeface="Andale Mono"/>
              </a:rPr>
              <a:t>Ensures call </a:t>
            </a:r>
            <a:r>
              <a:rPr lang="en-US" dirty="0" err="1">
                <a:cs typeface="Andale Mono"/>
              </a:rPr>
              <a:t>myset</a:t>
            </a:r>
            <a:r>
              <a:rPr lang="en-US" dirty="0">
                <a:cs typeface="Andale Mono"/>
              </a:rPr>
              <a:t>-&gt;left will correctly modify left subtree.</a:t>
            </a:r>
          </a:p>
          <a:p>
            <a:pPr lvl="1"/>
            <a:r>
              <a:rPr lang="en-US" dirty="0">
                <a:cs typeface="Andale Mono"/>
              </a:rPr>
              <a:t>But this is what we need for the overall tree as well.</a:t>
            </a:r>
          </a:p>
          <a:p>
            <a:pPr lvl="1"/>
            <a:r>
              <a:rPr lang="en-US" dirty="0">
                <a:cs typeface="Andale Mono"/>
              </a:rPr>
              <a:t>Thus the modification is good also for the larger tree.</a:t>
            </a:r>
          </a:p>
          <a:p>
            <a:pPr lvl="1"/>
            <a:r>
              <a:rPr lang="en-US" dirty="0">
                <a:cs typeface="Andale Mono"/>
              </a:rPr>
              <a:t>Similarly if x &gt; </a:t>
            </a:r>
            <a:r>
              <a:rPr lang="en-US" dirty="0" err="1">
                <a:cs typeface="Andale Mono"/>
              </a:rPr>
              <a:t>myset</a:t>
            </a:r>
            <a:r>
              <a:rPr lang="en-US" dirty="0">
                <a:cs typeface="Andale Mono"/>
              </a:rPr>
              <a:t>-&gt;value.</a:t>
            </a:r>
          </a:p>
          <a:p>
            <a:pPr lvl="1"/>
            <a:r>
              <a:rPr lang="en-US" dirty="0">
                <a:cs typeface="Andale Mono"/>
              </a:rPr>
              <a:t>Base case: </a:t>
            </a:r>
            <a:r>
              <a:rPr lang="en-US" dirty="0" err="1">
                <a:cs typeface="Andale Mono"/>
              </a:rPr>
              <a:t>myset</a:t>
            </a:r>
            <a:r>
              <a:rPr lang="en-US" dirty="0">
                <a:cs typeface="Andale Mono"/>
              </a:rPr>
              <a:t> is empty – node must be created.</a:t>
            </a:r>
          </a:p>
          <a:p>
            <a:endParaRPr lang="en-US" dirty="0">
              <a:cs typeface="Andale Mono"/>
            </a:endParaRPr>
          </a:p>
          <a:p>
            <a:endParaRPr lang="en-US" dirty="0">
              <a:cs typeface="Andale Mono"/>
            </a:endParaRPr>
          </a:p>
          <a:p>
            <a:endParaRPr lang="en-US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68886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for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void insert(Node* &amp;</a:t>
            </a:r>
            <a:r>
              <a:rPr lang="en-US" dirty="0" err="1">
                <a:latin typeface="Andale Mono"/>
                <a:cs typeface="Andale Mono"/>
              </a:rPr>
              <a:t>myset</a:t>
            </a:r>
            <a:r>
              <a:rPr lang="en-US" dirty="0">
                <a:latin typeface="Andale Mono"/>
                <a:cs typeface="Andale Mono"/>
              </a:rPr>
              <a:t>, 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x){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if(</a:t>
            </a:r>
            <a:r>
              <a:rPr lang="en-US" dirty="0" err="1">
                <a:latin typeface="Andale Mono"/>
                <a:cs typeface="Andale Mono"/>
              </a:rPr>
              <a:t>myset</a:t>
            </a:r>
            <a:r>
              <a:rPr lang="en-US" dirty="0">
                <a:latin typeface="Andale Mono"/>
                <a:cs typeface="Andale Mono"/>
              </a:rPr>
              <a:t> == NULL){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</a:t>
            </a:r>
            <a:r>
              <a:rPr lang="en-US" dirty="0" err="1">
                <a:latin typeface="Andale Mono"/>
                <a:cs typeface="Andale Mono"/>
              </a:rPr>
              <a:t>myset</a:t>
            </a:r>
            <a:r>
              <a:rPr lang="en-US" dirty="0">
                <a:latin typeface="Andale Mono"/>
                <a:cs typeface="Andale Mono"/>
              </a:rPr>
              <a:t> = new Node;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</a:t>
            </a:r>
            <a:r>
              <a:rPr lang="en-US" dirty="0" err="1">
                <a:latin typeface="Andale Mono"/>
                <a:cs typeface="Andale Mono"/>
              </a:rPr>
              <a:t>myset</a:t>
            </a:r>
            <a:r>
              <a:rPr lang="en-US" dirty="0">
                <a:latin typeface="Andale Mono"/>
                <a:cs typeface="Andale Mono"/>
              </a:rPr>
              <a:t>-&gt;left = </a:t>
            </a:r>
            <a:r>
              <a:rPr lang="en-US" dirty="0" err="1">
                <a:latin typeface="Andale Mono"/>
                <a:cs typeface="Andale Mono"/>
              </a:rPr>
              <a:t>myset</a:t>
            </a:r>
            <a:r>
              <a:rPr lang="en-US" dirty="0">
                <a:latin typeface="Andale Mono"/>
                <a:cs typeface="Andale Mono"/>
              </a:rPr>
              <a:t>-&gt;right = NULL;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</a:t>
            </a:r>
            <a:r>
              <a:rPr lang="en-US" dirty="0" err="1">
                <a:latin typeface="Andale Mono"/>
                <a:cs typeface="Andale Mono"/>
              </a:rPr>
              <a:t>myset</a:t>
            </a:r>
            <a:r>
              <a:rPr lang="en-US" dirty="0">
                <a:latin typeface="Andale Mono"/>
                <a:cs typeface="Andale Mono"/>
              </a:rPr>
              <a:t>-&gt;value = x;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else{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if(x == </a:t>
            </a:r>
            <a:r>
              <a:rPr lang="en-US" dirty="0" err="1">
                <a:latin typeface="Andale Mono"/>
                <a:cs typeface="Andale Mono"/>
              </a:rPr>
              <a:t>myset</a:t>
            </a:r>
            <a:r>
              <a:rPr lang="en-US" dirty="0">
                <a:latin typeface="Andale Mono"/>
                <a:cs typeface="Andale Mono"/>
              </a:rPr>
              <a:t>-&gt;value) 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 return;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else if(x &lt; </a:t>
            </a:r>
            <a:r>
              <a:rPr lang="en-US" dirty="0" err="1">
                <a:latin typeface="Andale Mono"/>
                <a:cs typeface="Andale Mono"/>
              </a:rPr>
              <a:t>myset</a:t>
            </a:r>
            <a:r>
              <a:rPr lang="en-US" dirty="0">
                <a:latin typeface="Andale Mono"/>
                <a:cs typeface="Andale Mono"/>
              </a:rPr>
              <a:t>-&gt;value)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 insert(</a:t>
            </a:r>
            <a:r>
              <a:rPr lang="en-US" dirty="0" err="1">
                <a:latin typeface="Andale Mono"/>
                <a:cs typeface="Andale Mono"/>
              </a:rPr>
              <a:t>myset</a:t>
            </a:r>
            <a:r>
              <a:rPr lang="en-US" dirty="0">
                <a:latin typeface="Andale Mono"/>
                <a:cs typeface="Andale Mono"/>
              </a:rPr>
              <a:t>-&gt;left, x);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else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 insert(</a:t>
            </a:r>
            <a:r>
              <a:rPr lang="en-US" dirty="0" err="1">
                <a:latin typeface="Andale Mono"/>
                <a:cs typeface="Andale Mono"/>
              </a:rPr>
              <a:t>myset</a:t>
            </a:r>
            <a:r>
              <a:rPr lang="en-US" dirty="0">
                <a:latin typeface="Andale Mono"/>
                <a:cs typeface="Andale Mono"/>
              </a:rPr>
              <a:t>-&gt;right, x);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2402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sample main program will now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main(){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Node* </a:t>
            </a:r>
            <a:r>
              <a:rPr lang="en-US" dirty="0" err="1">
                <a:latin typeface="Andale Mono"/>
                <a:cs typeface="Andale Mono"/>
              </a:rPr>
              <a:t>myset</a:t>
            </a:r>
            <a:r>
              <a:rPr lang="en-US" dirty="0">
                <a:latin typeface="Andale Mono"/>
                <a:cs typeface="Andale Mono"/>
              </a:rPr>
              <a:t> = NULL;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insert(</a:t>
            </a:r>
            <a:r>
              <a:rPr lang="en-US" dirty="0" err="1">
                <a:latin typeface="Andale Mono"/>
                <a:cs typeface="Andale Mono"/>
              </a:rPr>
              <a:t>myset</a:t>
            </a:r>
            <a:r>
              <a:rPr lang="en-US" dirty="0">
                <a:latin typeface="Andale Mono"/>
                <a:cs typeface="Andale Mono"/>
              </a:rPr>
              <a:t>, 40);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insert(</a:t>
            </a:r>
            <a:r>
              <a:rPr lang="en-US" dirty="0" err="1">
                <a:latin typeface="Andale Mono"/>
                <a:cs typeface="Andale Mono"/>
              </a:rPr>
              <a:t>myset</a:t>
            </a:r>
            <a:r>
              <a:rPr lang="en-US" dirty="0">
                <a:latin typeface="Andale Mono"/>
                <a:cs typeface="Andale Mono"/>
              </a:rPr>
              <a:t>, 20);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&lt;&lt;“Finding 30: ” &lt;&lt;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    find(</a:t>
            </a:r>
            <a:r>
              <a:rPr lang="en-US" dirty="0" err="1">
                <a:latin typeface="Andale Mono"/>
                <a:cs typeface="Andale Mono"/>
              </a:rPr>
              <a:t>myset</a:t>
            </a:r>
            <a:r>
              <a:rPr lang="en-US" dirty="0">
                <a:latin typeface="Andale Mono"/>
                <a:cs typeface="Andale Mono"/>
              </a:rPr>
              <a:t>, 30)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    // Should print 0.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&lt;&lt;“Finding 40: ” &lt;&lt;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    find(</a:t>
            </a:r>
            <a:r>
              <a:rPr lang="en-US" dirty="0" err="1">
                <a:latin typeface="Andale Mono"/>
                <a:cs typeface="Andale Mono"/>
              </a:rPr>
              <a:t>myset</a:t>
            </a:r>
            <a:r>
              <a:rPr lang="en-US" dirty="0">
                <a:latin typeface="Andale Mono"/>
                <a:cs typeface="Andale Mono"/>
              </a:rPr>
              <a:t>, 40)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    // Should print 1.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3145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analysis for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count how many times each statement is executed.</a:t>
            </a:r>
          </a:p>
          <a:p>
            <a:r>
              <a:rPr lang="en-US" dirty="0"/>
              <a:t>To ease counting, when a statement is executed in the recursive call find(</a:t>
            </a:r>
            <a:r>
              <a:rPr lang="en-US" dirty="0" err="1"/>
              <a:t>v,x</a:t>
            </a:r>
            <a:r>
              <a:rPr lang="en-US" dirty="0"/>
              <a:t>), we place a rupee on vertex v of the tree.</a:t>
            </a:r>
          </a:p>
          <a:p>
            <a:r>
              <a:rPr lang="en-US" dirty="0"/>
              <a:t>We count the total amount of money we have placed on the tree = total number of statements executed.</a:t>
            </a:r>
          </a:p>
        </p:txBody>
      </p:sp>
    </p:spTree>
    <p:extLst>
      <p:ext uri="{BB962C8B-B14F-4D97-AF65-F5344CB8AC3E}">
        <p14:creationId xmlns:p14="http://schemas.microsoft.com/office/powerpoint/2010/main" val="26685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we want to solve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Design a way to store a set on a computer such that the following operations can be performed quickly</a:t>
            </a:r>
          </a:p>
          <a:p>
            <a:pPr lvl="1"/>
            <a:r>
              <a:rPr lang="en-US" dirty="0" err="1"/>
              <a:t>S.insert</a:t>
            </a:r>
            <a:r>
              <a:rPr lang="en-US" dirty="0"/>
              <a:t>(e) : insert e into the set S (and modify S).</a:t>
            </a:r>
          </a:p>
          <a:p>
            <a:pPr lvl="1"/>
            <a:r>
              <a:rPr lang="en-US" dirty="0" err="1"/>
              <a:t>S.find</a:t>
            </a:r>
            <a:r>
              <a:rPr lang="en-US" dirty="0"/>
              <a:t>(e) : Return true </a:t>
            </a:r>
            <a:r>
              <a:rPr lang="en-US" dirty="0" err="1"/>
              <a:t>iff</a:t>
            </a:r>
            <a:r>
              <a:rPr lang="en-US" dirty="0"/>
              <a:t> e is a member of S.</a:t>
            </a:r>
          </a:p>
          <a:p>
            <a:r>
              <a:rPr lang="en-US" dirty="0"/>
              <a:t>We have seen 3 ways of storing sets</a:t>
            </a:r>
          </a:p>
          <a:p>
            <a:pPr lvl="1"/>
            <a:r>
              <a:rPr lang="en-US" dirty="0"/>
              <a:t>Elements stored in sorted order in an array/vector</a:t>
            </a:r>
          </a:p>
          <a:p>
            <a:pPr lvl="1"/>
            <a:r>
              <a:rPr lang="en-US" dirty="0"/>
              <a:t>Same, but unsorted</a:t>
            </a:r>
          </a:p>
          <a:p>
            <a:pPr lvl="1"/>
            <a:r>
              <a:rPr lang="en-US" dirty="0"/>
              <a:t>Elements stored Heap/Priority Queue</a:t>
            </a:r>
          </a:p>
          <a:p>
            <a:pPr lvl="1"/>
            <a:r>
              <a:rPr lang="en-US" dirty="0"/>
              <a:t>For all 3, either insert or find will take time O(n) i.e. proportional to the size n of the set.</a:t>
            </a:r>
          </a:p>
          <a:p>
            <a:pPr lvl="1"/>
            <a:r>
              <a:rPr lang="en-US" dirty="0"/>
              <a:t>Would like if both operations happen fast, i.e. in O(log n) time.</a:t>
            </a:r>
          </a:p>
          <a:p>
            <a:r>
              <a:rPr lang="en-US" dirty="0"/>
              <a:t>The solution which we will discuss is actually used in the Standard Library class set, and also map.</a:t>
            </a:r>
          </a:p>
        </p:txBody>
      </p:sp>
    </p:spTree>
    <p:extLst>
      <p:ext uri="{BB962C8B-B14F-4D97-AF65-F5344CB8AC3E}">
        <p14:creationId xmlns:p14="http://schemas.microsoft.com/office/powerpoint/2010/main" val="316228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analysis for find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When find executes, vertices on some root to leaf path are visited, i.e. appear as first argument of find.</a:t>
            </a:r>
          </a:p>
          <a:p>
            <a:r>
              <a:rPr lang="en-US" dirty="0"/>
              <a:t>On each vertex, we place some fixed number of rupees, e.g. 1 for the first statement, 1 for the second, ...</a:t>
            </a:r>
          </a:p>
          <a:p>
            <a:r>
              <a:rPr lang="en-US" dirty="0"/>
              <a:t>When we make the recursive call, we must count the time spent (place some rupees) in copying the arguments and creating the activation frame of the call</a:t>
            </a:r>
          </a:p>
          <a:p>
            <a:r>
              <a:rPr lang="en-US" dirty="0"/>
              <a:t>For the time spent in the recursive call itself, the rupees will be placed on the child vertex and so on.</a:t>
            </a:r>
          </a:p>
          <a:p>
            <a:r>
              <a:rPr lang="en-US" dirty="0"/>
              <a:t>“Placing rupees” is just a convenient way to account for the time we spend.</a:t>
            </a:r>
          </a:p>
          <a:p>
            <a:r>
              <a:rPr lang="en-US" dirty="0"/>
              <a:t>Because we place a fixed number (independent of the tree height, number of nodes) of rupees on each vertex, the total number of rupees is O(path length).</a:t>
            </a:r>
          </a:p>
          <a:p>
            <a:r>
              <a:rPr lang="en-US" dirty="0"/>
              <a:t>Time = O(length of longest path)</a:t>
            </a:r>
          </a:p>
        </p:txBody>
      </p:sp>
    </p:spTree>
    <p:extLst>
      <p:ext uri="{BB962C8B-B14F-4D97-AF65-F5344CB8AC3E}">
        <p14:creationId xmlns:p14="http://schemas.microsoft.com/office/powerpoint/2010/main" val="464470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taken by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number of recursive calls made by find = number of nodes visited.</a:t>
            </a:r>
          </a:p>
          <a:p>
            <a:r>
              <a:rPr lang="en-US" dirty="0"/>
              <a:t>Example: Find 9 in set {1,2,4,5,6,7,9}</a:t>
            </a:r>
          </a:p>
          <a:p>
            <a:r>
              <a:rPr lang="en-US" dirty="0"/>
              <a:t>Find will be called on every node.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12128" y="1727932"/>
            <a:ext cx="485042" cy="4977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368203" y="2337533"/>
            <a:ext cx="485042" cy="4977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865392" y="3039526"/>
            <a:ext cx="485042" cy="4977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403805" y="3731044"/>
            <a:ext cx="485042" cy="4977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6958279" y="4445037"/>
            <a:ext cx="485042" cy="4977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7521662" y="5088834"/>
            <a:ext cx="485042" cy="4977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8056006" y="5656810"/>
            <a:ext cx="485042" cy="4977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3" name="Straight Connector 12"/>
          <p:cNvCxnSpPr>
            <a:stCxn id="5" idx="5"/>
            <a:endCxn id="6" idx="1"/>
          </p:cNvCxnSpPr>
          <p:nvPr/>
        </p:nvCxnSpPr>
        <p:spPr>
          <a:xfrm>
            <a:off x="5226137" y="2152811"/>
            <a:ext cx="213099" cy="257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711179" y="2781906"/>
            <a:ext cx="225246" cy="330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5"/>
          </p:cNvCxnSpPr>
          <p:nvPr/>
        </p:nvCxnSpPr>
        <p:spPr>
          <a:xfrm>
            <a:off x="6279401" y="3464405"/>
            <a:ext cx="195437" cy="330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9" idx="1"/>
          </p:cNvCxnSpPr>
          <p:nvPr/>
        </p:nvCxnSpPr>
        <p:spPr>
          <a:xfrm>
            <a:off x="6816213" y="4187417"/>
            <a:ext cx="213099" cy="330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0" idx="1"/>
          </p:cNvCxnSpPr>
          <p:nvPr/>
        </p:nvCxnSpPr>
        <p:spPr>
          <a:xfrm>
            <a:off x="7379596" y="4890587"/>
            <a:ext cx="213099" cy="271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1"/>
          </p:cNvCxnSpPr>
          <p:nvPr/>
        </p:nvCxnSpPr>
        <p:spPr>
          <a:xfrm>
            <a:off x="7935671" y="5528000"/>
            <a:ext cx="191368" cy="2017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5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  <p:bldP spid="4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taken by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number of recursive calls made by find = number of nodes visited.</a:t>
            </a:r>
          </a:p>
          <a:p>
            <a:r>
              <a:rPr lang="en-US" dirty="0"/>
              <a:t>Example: Find 9 in set {1,2,4,5,6,7,9}</a:t>
            </a:r>
          </a:p>
          <a:p>
            <a:r>
              <a:rPr lang="en-US" dirty="0"/>
              <a:t>Find will be called on nodes 5, 7, 9.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48200" y="3039526"/>
            <a:ext cx="485042" cy="4977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368203" y="2337533"/>
            <a:ext cx="485042" cy="4977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918763" y="3039526"/>
            <a:ext cx="485042" cy="4977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403805" y="1655034"/>
            <a:ext cx="485042" cy="4977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6920082" y="3039526"/>
            <a:ext cx="485042" cy="4977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7521662" y="2343564"/>
            <a:ext cx="485042" cy="4977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8056006" y="3039526"/>
            <a:ext cx="485042" cy="4977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3" name="Straight Connector 12"/>
          <p:cNvCxnSpPr>
            <a:stCxn id="5" idx="7"/>
            <a:endCxn id="6" idx="3"/>
          </p:cNvCxnSpPr>
          <p:nvPr/>
        </p:nvCxnSpPr>
        <p:spPr>
          <a:xfrm flipV="1">
            <a:off x="5062209" y="2762412"/>
            <a:ext cx="377027" cy="350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8" idx="3"/>
          </p:cNvCxnSpPr>
          <p:nvPr/>
        </p:nvCxnSpPr>
        <p:spPr>
          <a:xfrm flipV="1">
            <a:off x="5823802" y="2079913"/>
            <a:ext cx="651036" cy="3706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7" idx="1"/>
          </p:cNvCxnSpPr>
          <p:nvPr/>
        </p:nvCxnSpPr>
        <p:spPr>
          <a:xfrm>
            <a:off x="5782212" y="2762412"/>
            <a:ext cx="207584" cy="350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3"/>
            <a:endCxn id="9" idx="7"/>
          </p:cNvCxnSpPr>
          <p:nvPr/>
        </p:nvCxnSpPr>
        <p:spPr>
          <a:xfrm flipH="1">
            <a:off x="7334091" y="2768443"/>
            <a:ext cx="258604" cy="343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5"/>
            <a:endCxn id="10" idx="1"/>
          </p:cNvCxnSpPr>
          <p:nvPr/>
        </p:nvCxnSpPr>
        <p:spPr>
          <a:xfrm>
            <a:off x="6817814" y="2079913"/>
            <a:ext cx="774881" cy="33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5"/>
            <a:endCxn id="11" idx="1"/>
          </p:cNvCxnSpPr>
          <p:nvPr/>
        </p:nvCxnSpPr>
        <p:spPr>
          <a:xfrm>
            <a:off x="7935671" y="2768443"/>
            <a:ext cx="191368" cy="343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828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taken by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 the worst case, the time taken will be O(n), where n is the number of nodes.</a:t>
            </a:r>
          </a:p>
          <a:p>
            <a:r>
              <a:rPr lang="en-US" dirty="0"/>
              <a:t>In the best case the time taken will be O(log n).</a:t>
            </a:r>
          </a:p>
          <a:p>
            <a:r>
              <a:rPr lang="en-US" dirty="0"/>
              <a:t>Analysis for insert: similar.</a:t>
            </a:r>
          </a:p>
          <a:p>
            <a:r>
              <a:rPr lang="en-US" dirty="0"/>
              <a:t>Since we care about the worst case, this looks bad.</a:t>
            </a:r>
          </a:p>
          <a:p>
            <a:pPr marL="0" indent="0">
              <a:buNone/>
            </a:pPr>
            <a:r>
              <a:rPr lang="en-US" dirty="0"/>
              <a:t>Remark 1: </a:t>
            </a:r>
          </a:p>
          <a:p>
            <a:r>
              <a:rPr lang="en-US" dirty="0"/>
              <a:t>With cleverer insertion algorithm height remains small.</a:t>
            </a:r>
          </a:p>
          <a:p>
            <a:r>
              <a:rPr lang="en-US" dirty="0"/>
              <a:t>Time = O(</a:t>
            </a:r>
            <a:r>
              <a:rPr lang="en-US" dirty="0" err="1"/>
              <a:t>logn</a:t>
            </a:r>
            <a:r>
              <a:rPr lang="en-US" dirty="0"/>
              <a:t>) for insertion and find                                            LATER</a:t>
            </a:r>
          </a:p>
          <a:p>
            <a:pPr marL="0" indent="0">
              <a:buNone/>
            </a:pPr>
            <a:r>
              <a:rPr lang="en-US" dirty="0"/>
              <a:t>Remark 2:</a:t>
            </a:r>
          </a:p>
          <a:p>
            <a:pPr marL="0" indent="0">
              <a:buNone/>
            </a:pPr>
            <a:r>
              <a:rPr lang="en-US" dirty="0"/>
              <a:t>Theorem: If nodes are inserted in random order, h will be smaller than 2 log n on the average even for simple insertion algorithm.</a:t>
            </a:r>
          </a:p>
          <a:p>
            <a:r>
              <a:rPr lang="en-US" dirty="0"/>
              <a:t>“Average” taken over all possible orders of inserting the elements.</a:t>
            </a:r>
          </a:p>
          <a:p>
            <a:r>
              <a:rPr lang="en-US" dirty="0"/>
              <a:t>Probability[time to insert n elements is &gt; 4nlogn] is very small.</a:t>
            </a:r>
          </a:p>
          <a:p>
            <a:r>
              <a:rPr lang="en-US" dirty="0"/>
              <a:t>“Average case analysis” as opposed to usual worst case.</a:t>
            </a:r>
          </a:p>
        </p:txBody>
      </p:sp>
    </p:spTree>
    <p:extLst>
      <p:ext uri="{BB962C8B-B14F-4D97-AF65-F5344CB8AC3E}">
        <p14:creationId xmlns:p14="http://schemas.microsoft.com/office/powerpoint/2010/main" val="328658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 what order should insertions be made so that the binary search tree on the left results?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search tree would you get if you inserted keys in order 2,7,1,5,6,9,4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48200" y="3039526"/>
            <a:ext cx="485042" cy="4977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368203" y="2337533"/>
            <a:ext cx="485042" cy="4977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918763" y="3039526"/>
            <a:ext cx="485042" cy="4977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403805" y="1655034"/>
            <a:ext cx="485042" cy="4977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6920082" y="3039526"/>
            <a:ext cx="485042" cy="4977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7521662" y="2343564"/>
            <a:ext cx="485042" cy="4977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8056006" y="3039526"/>
            <a:ext cx="485042" cy="4977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3" name="Straight Connector 12"/>
          <p:cNvCxnSpPr>
            <a:stCxn id="5" idx="7"/>
            <a:endCxn id="6" idx="3"/>
          </p:cNvCxnSpPr>
          <p:nvPr/>
        </p:nvCxnSpPr>
        <p:spPr>
          <a:xfrm flipV="1">
            <a:off x="5062209" y="2762412"/>
            <a:ext cx="377027" cy="350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8" idx="3"/>
          </p:cNvCxnSpPr>
          <p:nvPr/>
        </p:nvCxnSpPr>
        <p:spPr>
          <a:xfrm flipV="1">
            <a:off x="5823802" y="2079913"/>
            <a:ext cx="651036" cy="3706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7" idx="1"/>
          </p:cNvCxnSpPr>
          <p:nvPr/>
        </p:nvCxnSpPr>
        <p:spPr>
          <a:xfrm>
            <a:off x="5782212" y="2762412"/>
            <a:ext cx="207584" cy="350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3"/>
            <a:endCxn id="9" idx="7"/>
          </p:cNvCxnSpPr>
          <p:nvPr/>
        </p:nvCxnSpPr>
        <p:spPr>
          <a:xfrm flipH="1">
            <a:off x="7334091" y="2768443"/>
            <a:ext cx="258604" cy="343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5"/>
            <a:endCxn id="10" idx="1"/>
          </p:cNvCxnSpPr>
          <p:nvPr/>
        </p:nvCxnSpPr>
        <p:spPr>
          <a:xfrm>
            <a:off x="6817814" y="2079913"/>
            <a:ext cx="774881" cy="33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5"/>
            <a:endCxn id="11" idx="1"/>
          </p:cNvCxnSpPr>
          <p:nvPr/>
        </p:nvCxnSpPr>
        <p:spPr>
          <a:xfrm>
            <a:off x="7935671" y="2768443"/>
            <a:ext cx="191368" cy="343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44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Printing the values stored in a search tree in sorted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void print(Node* </a:t>
            </a:r>
            <a:r>
              <a:rPr lang="en-US" dirty="0" err="1">
                <a:latin typeface="Andale Mono" panose="020B0509000000000004" pitchFamily="49" charset="0"/>
              </a:rPr>
              <a:t>myset</a:t>
            </a:r>
            <a:r>
              <a:rPr lang="en-US" dirty="0">
                <a:latin typeface="Andale Mono" panose="020B05090000000000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if(</a:t>
            </a:r>
            <a:r>
              <a:rPr lang="en-US" dirty="0" err="1">
                <a:latin typeface="Andale Mono" panose="020B0509000000000004" pitchFamily="49" charset="0"/>
              </a:rPr>
              <a:t>myset</a:t>
            </a:r>
            <a:r>
              <a:rPr lang="en-US" dirty="0">
                <a:latin typeface="Andale Mono" panose="020B0509000000000004" pitchFamily="49" charset="0"/>
              </a:rPr>
              <a:t> == NULL) return;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print(</a:t>
            </a:r>
            <a:r>
              <a:rPr lang="en-US" dirty="0" err="1">
                <a:latin typeface="Andale Mono" panose="020B0509000000000004" pitchFamily="49" charset="0"/>
              </a:rPr>
              <a:t>myset</a:t>
            </a:r>
            <a:r>
              <a:rPr lang="en-US" dirty="0">
                <a:latin typeface="Andale Mono" panose="020B0509000000000004" pitchFamily="49" charset="0"/>
              </a:rPr>
              <a:t>-&gt;left);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</a:t>
            </a:r>
            <a:r>
              <a:rPr lang="en-US" dirty="0" err="1">
                <a:latin typeface="Andale Mono" panose="020B0509000000000004" pitchFamily="49" charset="0"/>
              </a:rPr>
              <a:t>cout</a:t>
            </a:r>
            <a:r>
              <a:rPr lang="en-US" dirty="0">
                <a:latin typeface="Andale Mono" panose="020B0509000000000004" pitchFamily="49" charset="0"/>
              </a:rPr>
              <a:t> &lt;&lt; </a:t>
            </a:r>
            <a:r>
              <a:rPr lang="en-US" dirty="0" err="1">
                <a:latin typeface="Andale Mono" panose="020B0509000000000004" pitchFamily="49" charset="0"/>
              </a:rPr>
              <a:t>myset</a:t>
            </a:r>
            <a:r>
              <a:rPr lang="en-US" dirty="0">
                <a:latin typeface="Andale Mono" panose="020B0509000000000004" pitchFamily="49" charset="0"/>
              </a:rPr>
              <a:t>-&gt;value &lt;&lt;</a:t>
            </a:r>
            <a:r>
              <a:rPr lang="en-US" dirty="0" err="1">
                <a:latin typeface="Andale Mono" panose="020B0509000000000004" pitchFamily="49" charset="0"/>
              </a:rPr>
              <a:t>endl</a:t>
            </a:r>
            <a:r>
              <a:rPr lang="en-US" dirty="0">
                <a:latin typeface="Andale Mono" panose="020B050900000000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print(</a:t>
            </a:r>
            <a:r>
              <a:rPr lang="en-US" dirty="0" err="1">
                <a:latin typeface="Andale Mono" panose="020B0509000000000004" pitchFamily="49" charset="0"/>
              </a:rPr>
              <a:t>myset</a:t>
            </a:r>
            <a:r>
              <a:rPr lang="en-US" dirty="0">
                <a:latin typeface="Andale Mono" panose="020B0509000000000004" pitchFamily="49" charset="0"/>
              </a:rPr>
              <a:t>-&gt;right);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256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taken to 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statement executed at most once for each tree node.</a:t>
            </a:r>
          </a:p>
          <a:p>
            <a:pPr marL="0" indent="0">
              <a:buNone/>
            </a:pPr>
            <a:r>
              <a:rPr lang="en-US" dirty="0"/>
              <a:t>= Proportional to number of nodes in tree</a:t>
            </a:r>
          </a:p>
          <a:p>
            <a:pPr marL="0" indent="0">
              <a:buNone/>
            </a:pPr>
            <a:r>
              <a:rPr lang="en-US" dirty="0"/>
              <a:t>= O(n)</a:t>
            </a:r>
          </a:p>
        </p:txBody>
      </p:sp>
    </p:spTree>
    <p:extLst>
      <p:ext uri="{BB962C8B-B14F-4D97-AF65-F5344CB8AC3E}">
        <p14:creationId xmlns:p14="http://schemas.microsoft.com/office/powerpoint/2010/main" val="172943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sorting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Assumption: keys to be sorted are distinct.</a:t>
            </a:r>
          </a:p>
          <a:p>
            <a:r>
              <a:rPr lang="en-US" dirty="0"/>
              <a:t>Insert keys into a binary search tree</a:t>
            </a:r>
          </a:p>
          <a:p>
            <a:r>
              <a:rPr lang="en-US" dirty="0"/>
              <a:t>Then print out the values.</a:t>
            </a:r>
          </a:p>
          <a:p>
            <a:r>
              <a:rPr lang="en-US" dirty="0"/>
              <a:t>Assuming input order is random, or additional balancing operations are done: Time = O(</a:t>
            </a:r>
            <a:r>
              <a:rPr lang="en-US" dirty="0" err="1"/>
              <a:t>nlogn</a:t>
            </a:r>
            <a:r>
              <a:rPr lang="en-US" dirty="0"/>
              <a:t>) to insert + O(n) to print, so total O(</a:t>
            </a:r>
            <a:r>
              <a:rPr lang="en-US" dirty="0" err="1"/>
              <a:t>nlong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If keys are not distinct:</a:t>
            </a:r>
          </a:p>
          <a:p>
            <a:r>
              <a:rPr lang="en-US" dirty="0"/>
              <a:t>We need to enable a multiset to be stored.</a:t>
            </a:r>
          </a:p>
          <a:p>
            <a:r>
              <a:rPr lang="en-US" dirty="0"/>
              <a:t>Keys in left subtree ≤ key at root ≤ Keys in right subtree</a:t>
            </a:r>
          </a:p>
          <a:p>
            <a:r>
              <a:rPr lang="en-US" dirty="0"/>
              <a:t>Insert procedure will have to be slightly modified.</a:t>
            </a:r>
          </a:p>
        </p:txBody>
      </p:sp>
    </p:spTree>
    <p:extLst>
      <p:ext uri="{BB962C8B-B14F-4D97-AF65-F5344CB8AC3E}">
        <p14:creationId xmlns:p14="http://schemas.microsoft.com/office/powerpoint/2010/main" val="120990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packaging question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writing a program, it is nicer to declare sets by writing “Set </a:t>
            </a:r>
            <a:r>
              <a:rPr lang="en-US" dirty="0" err="1"/>
              <a:t>myset</a:t>
            </a:r>
            <a:r>
              <a:rPr lang="en-US" dirty="0"/>
              <a:t>;” rather than “Node* </a:t>
            </a:r>
            <a:r>
              <a:rPr lang="en-US" dirty="0" err="1"/>
              <a:t>myset</a:t>
            </a:r>
            <a:r>
              <a:rPr lang="en-US" dirty="0"/>
              <a:t>;”</a:t>
            </a:r>
          </a:p>
          <a:p>
            <a:r>
              <a:rPr lang="en-US" dirty="0"/>
              <a:t>We can do this by using two classes, Node as before and another Set class.</a:t>
            </a:r>
          </a:p>
          <a:p>
            <a:r>
              <a:rPr lang="en-US" dirty="0"/>
              <a:t>They refer to each other, and so a forward declaration is needed.</a:t>
            </a:r>
          </a:p>
        </p:txBody>
      </p:sp>
    </p:spTree>
    <p:extLst>
      <p:ext uri="{BB962C8B-B14F-4D97-AF65-F5344CB8AC3E}">
        <p14:creationId xmlns:p14="http://schemas.microsoft.com/office/powerpoint/2010/main" val="195310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struct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Node;            // forward declaration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class Set{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Node *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pRoot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;          // pointer to root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public: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Set(){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pRoot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= NULL;}  // empty set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void insert(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elt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bool find(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elt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Struct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Node{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Set left, right;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value;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Node(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v){value = v;}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436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technical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assume that the elements to be stored in the set are “ordered”, i.e. they can be compared using the operator &lt;</a:t>
            </a:r>
          </a:p>
          <a:p>
            <a:r>
              <a:rPr lang="en-US" dirty="0"/>
              <a:t>Numbers are “ordered”</a:t>
            </a:r>
          </a:p>
          <a:p>
            <a:r>
              <a:rPr lang="en-US" dirty="0"/>
              <a:t>string objects are also ordered (lexicographical order).</a:t>
            </a:r>
          </a:p>
          <a:p>
            <a:r>
              <a:rPr lang="en-US" dirty="0"/>
              <a:t>You will see soon how this assumption helps.</a:t>
            </a:r>
          </a:p>
        </p:txBody>
      </p:sp>
    </p:spTree>
    <p:extLst>
      <p:ext uri="{BB962C8B-B14F-4D97-AF65-F5344CB8AC3E}">
        <p14:creationId xmlns:p14="http://schemas.microsoft.com/office/powerpoint/2010/main" val="230298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bool Set::find(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elt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if(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pRoot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== NULL) return false;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if(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elt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==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pRoot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-&gt;value) 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return true;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else if(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elt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&lt;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proot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-&gt;value)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return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pRoot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-&gt;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left.find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elt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else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return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proot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-&gt;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right.find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elt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949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void Set::insert(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elt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if(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pRoot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== NULL)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pRoot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= new Node(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elt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else if(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elt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&lt;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pRoot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-&gt;value)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proot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-&gt;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left.insert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elt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else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proot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-&gt;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right.insert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elt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954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new main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main(){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Set </a:t>
            </a:r>
            <a:r>
              <a:rPr lang="en-US" dirty="0" err="1">
                <a:latin typeface="Andale Mono"/>
                <a:cs typeface="Andale Mono"/>
              </a:rPr>
              <a:t>myset</a:t>
            </a:r>
            <a:r>
              <a:rPr lang="en-US" dirty="0">
                <a:latin typeface="Andale Mono"/>
                <a:cs typeface="Andale Mono"/>
              </a:rPr>
              <a:t>; // constructor makes it empty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myset.insert</a:t>
            </a:r>
            <a:r>
              <a:rPr lang="en-US" dirty="0">
                <a:latin typeface="Andale Mono"/>
                <a:cs typeface="Andale Mono"/>
              </a:rPr>
              <a:t>(40);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myset.insert</a:t>
            </a:r>
            <a:r>
              <a:rPr lang="en-US" dirty="0">
                <a:latin typeface="Andale Mono"/>
                <a:cs typeface="Andale Mono"/>
              </a:rPr>
              <a:t>(20);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&lt;&lt;“Finding 30: ” &lt;&lt;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    </a:t>
            </a:r>
            <a:r>
              <a:rPr lang="en-US" dirty="0" err="1">
                <a:latin typeface="Andale Mono"/>
                <a:cs typeface="Andale Mono"/>
              </a:rPr>
              <a:t>myset.find</a:t>
            </a:r>
            <a:r>
              <a:rPr lang="en-US" dirty="0">
                <a:latin typeface="Andale Mono"/>
                <a:cs typeface="Andale Mono"/>
              </a:rPr>
              <a:t>(30)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    // Should print 0.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&lt;&lt;“Finding 40: ” &lt;&lt;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    </a:t>
            </a:r>
            <a:r>
              <a:rPr lang="en-US" dirty="0" err="1">
                <a:latin typeface="Andale Mono"/>
                <a:cs typeface="Andale Mono"/>
              </a:rPr>
              <a:t>myset.find</a:t>
            </a:r>
            <a:r>
              <a:rPr lang="en-US" dirty="0">
                <a:latin typeface="Andale Mono"/>
                <a:cs typeface="Andale Mono"/>
              </a:rPr>
              <a:t>(40)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    // Should print 1.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190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main program is nicer to read.</a:t>
            </a:r>
          </a:p>
          <a:p>
            <a:pPr lvl="1"/>
            <a:r>
              <a:rPr lang="en-US" dirty="0"/>
              <a:t>The user does not know that there is a tree implementing the set</a:t>
            </a:r>
          </a:p>
          <a:p>
            <a:r>
              <a:rPr lang="en-US" dirty="0"/>
              <a:t>The new function for insert is nicer</a:t>
            </a:r>
          </a:p>
          <a:p>
            <a:pPr lvl="1"/>
            <a:r>
              <a:rPr lang="en-US" dirty="0"/>
              <a:t>No references to pointers to Node...</a:t>
            </a:r>
          </a:p>
        </p:txBody>
      </p:sp>
    </p:spTree>
    <p:extLst>
      <p:ext uri="{BB962C8B-B14F-4D97-AF65-F5344CB8AC3E}">
        <p14:creationId xmlns:p14="http://schemas.microsoft.com/office/powerpoint/2010/main" val="173213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set is represented as a binary search tree</a:t>
            </a:r>
          </a:p>
          <a:p>
            <a:r>
              <a:rPr lang="en-US" dirty="0"/>
              <a:t>A binary search tree is a type of a graph</a:t>
            </a:r>
          </a:p>
          <a:p>
            <a:pPr lvl="1"/>
            <a:r>
              <a:rPr lang="en-US" dirty="0"/>
              <a:t>Understand it without reference to computers</a:t>
            </a:r>
          </a:p>
          <a:p>
            <a:r>
              <a:rPr lang="en-US" dirty="0"/>
              <a:t>A binary search tree is represented on a computer in a natural way</a:t>
            </a:r>
          </a:p>
          <a:p>
            <a:r>
              <a:rPr lang="en-US" dirty="0"/>
              <a:t>Inserting into set, finding element  </a:t>
            </a:r>
          </a:p>
          <a:p>
            <a:pPr marL="0" indent="0">
              <a:buNone/>
            </a:pPr>
            <a:r>
              <a:rPr lang="en-US" dirty="0"/>
              <a:t>≡ Mathematical operations on the graph </a:t>
            </a:r>
          </a:p>
          <a:p>
            <a:pPr marL="0" indent="0">
              <a:buNone/>
            </a:pPr>
            <a:r>
              <a:rPr lang="en-US" dirty="0"/>
              <a:t>≡ procedures which operate on the computer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687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rooted tree with</a:t>
            </a:r>
          </a:p>
          <a:p>
            <a:r>
              <a:rPr lang="en-US" dirty="0"/>
              <a:t>At most 2 children</a:t>
            </a:r>
          </a:p>
          <a:p>
            <a:r>
              <a:rPr lang="en-US" dirty="0"/>
              <a:t>An element stored at each vertex  </a:t>
            </a:r>
          </a:p>
          <a:p>
            <a:pPr lvl="1"/>
            <a:r>
              <a:rPr lang="en-US" dirty="0"/>
              <a:t>“vertex attribute”</a:t>
            </a:r>
          </a:p>
          <a:p>
            <a:r>
              <a:rPr lang="en-US" dirty="0">
                <a:solidFill>
                  <a:srgbClr val="FF0000"/>
                </a:solidFill>
              </a:rPr>
              <a:t>Search tree property </a:t>
            </a:r>
          </a:p>
          <a:p>
            <a:pPr lvl="1"/>
            <a:r>
              <a:rPr lang="en-US" dirty="0"/>
              <a:t>for all vertices v: </a:t>
            </a:r>
            <a:r>
              <a:rPr lang="en-US" dirty="0">
                <a:solidFill>
                  <a:srgbClr val="FF0000"/>
                </a:solidFill>
              </a:rPr>
              <a:t>Elements stored in the left subtree of v are smaller than v, which in turn is smaller than the elements stored in the right subtree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trees can be used to represent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 = {18, 34, 56, 70, 95} can be represented using any of the following and other  search trees.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45578" y="3131159"/>
            <a:ext cx="446750" cy="4594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34</a:t>
            </a:r>
          </a:p>
        </p:txBody>
      </p:sp>
      <p:sp>
        <p:nvSpPr>
          <p:cNvPr id="5" name="Oval 4"/>
          <p:cNvSpPr/>
          <p:nvPr/>
        </p:nvSpPr>
        <p:spPr>
          <a:xfrm>
            <a:off x="3317937" y="4362073"/>
            <a:ext cx="446750" cy="4594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70</a:t>
            </a:r>
          </a:p>
        </p:txBody>
      </p:sp>
      <p:sp>
        <p:nvSpPr>
          <p:cNvPr id="6" name="Oval 5"/>
          <p:cNvSpPr/>
          <p:nvPr/>
        </p:nvSpPr>
        <p:spPr>
          <a:xfrm>
            <a:off x="4242576" y="3667988"/>
            <a:ext cx="446750" cy="4594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18</a:t>
            </a:r>
          </a:p>
        </p:txBody>
      </p:sp>
      <p:sp>
        <p:nvSpPr>
          <p:cNvPr id="7" name="Oval 6"/>
          <p:cNvSpPr/>
          <p:nvPr/>
        </p:nvSpPr>
        <p:spPr>
          <a:xfrm>
            <a:off x="1289402" y="3667988"/>
            <a:ext cx="446750" cy="4594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18</a:t>
            </a:r>
          </a:p>
        </p:txBody>
      </p:sp>
      <p:sp>
        <p:nvSpPr>
          <p:cNvPr id="8" name="Oval 7"/>
          <p:cNvSpPr/>
          <p:nvPr/>
        </p:nvSpPr>
        <p:spPr>
          <a:xfrm>
            <a:off x="2715702" y="3667988"/>
            <a:ext cx="446750" cy="4594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56</a:t>
            </a:r>
          </a:p>
        </p:txBody>
      </p:sp>
      <p:sp>
        <p:nvSpPr>
          <p:cNvPr id="9" name="Oval 8"/>
          <p:cNvSpPr/>
          <p:nvPr/>
        </p:nvSpPr>
        <p:spPr>
          <a:xfrm>
            <a:off x="5689006" y="3131159"/>
            <a:ext cx="446750" cy="4594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56</a:t>
            </a:r>
          </a:p>
        </p:txBody>
      </p:sp>
      <p:sp>
        <p:nvSpPr>
          <p:cNvPr id="10" name="Oval 9"/>
          <p:cNvSpPr/>
          <p:nvPr/>
        </p:nvSpPr>
        <p:spPr>
          <a:xfrm>
            <a:off x="6962906" y="3667988"/>
            <a:ext cx="446750" cy="4594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70</a:t>
            </a:r>
          </a:p>
        </p:txBody>
      </p:sp>
      <p:sp>
        <p:nvSpPr>
          <p:cNvPr id="11" name="Oval 10"/>
          <p:cNvSpPr/>
          <p:nvPr/>
        </p:nvSpPr>
        <p:spPr>
          <a:xfrm>
            <a:off x="4848879" y="4357217"/>
            <a:ext cx="446750" cy="4594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34</a:t>
            </a:r>
          </a:p>
        </p:txBody>
      </p:sp>
      <p:cxnSp>
        <p:nvCxnSpPr>
          <p:cNvPr id="13" name="Straight Connector 12"/>
          <p:cNvCxnSpPr>
            <a:endCxn id="8" idx="1"/>
          </p:cNvCxnSpPr>
          <p:nvPr/>
        </p:nvCxnSpPr>
        <p:spPr>
          <a:xfrm>
            <a:off x="2403537" y="3529114"/>
            <a:ext cx="377590" cy="20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</p:cNvCxnSpPr>
          <p:nvPr/>
        </p:nvCxnSpPr>
        <p:spPr>
          <a:xfrm flipH="1">
            <a:off x="1673103" y="3523355"/>
            <a:ext cx="437900" cy="2129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12168" y="3994982"/>
            <a:ext cx="382927" cy="474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689326" y="3414242"/>
            <a:ext cx="1105650" cy="4129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1"/>
          </p:cNvCxnSpPr>
          <p:nvPr/>
        </p:nvCxnSpPr>
        <p:spPr>
          <a:xfrm>
            <a:off x="5992822" y="3414242"/>
            <a:ext cx="1035509" cy="3210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5" idx="1"/>
          </p:cNvCxnSpPr>
          <p:nvPr/>
        </p:nvCxnSpPr>
        <p:spPr>
          <a:xfrm>
            <a:off x="3069806" y="4052418"/>
            <a:ext cx="313556" cy="3769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268953" y="4362073"/>
            <a:ext cx="446750" cy="4594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40</a:t>
            </a:r>
          </a:p>
        </p:txBody>
      </p:sp>
      <p:sp>
        <p:nvSpPr>
          <p:cNvPr id="29" name="Oval 28"/>
          <p:cNvSpPr/>
          <p:nvPr/>
        </p:nvSpPr>
        <p:spPr>
          <a:xfrm>
            <a:off x="5400206" y="4973959"/>
            <a:ext cx="446750" cy="4594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40</a:t>
            </a:r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>
            <a:off x="5223047" y="4765578"/>
            <a:ext cx="242584" cy="275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8" idx="7"/>
          </p:cNvCxnSpPr>
          <p:nvPr/>
        </p:nvCxnSpPr>
        <p:spPr>
          <a:xfrm flipH="1">
            <a:off x="2650278" y="3994982"/>
            <a:ext cx="259974" cy="4343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90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vertex, its children, their children, and so on are said to constitute a subtree of the vertex.</a:t>
            </a:r>
          </a:p>
          <a:p>
            <a:r>
              <a:rPr lang="en-US" dirty="0"/>
              <a:t>The left </a:t>
            </a:r>
            <a:r>
              <a:rPr lang="en-US" dirty="0" err="1"/>
              <a:t>subtree</a:t>
            </a:r>
            <a:r>
              <a:rPr lang="en-US" dirty="0"/>
              <a:t> of a vertex is the </a:t>
            </a:r>
            <a:r>
              <a:rPr lang="en-US" dirty="0" err="1"/>
              <a:t>subtree</a:t>
            </a:r>
            <a:r>
              <a:rPr lang="en-US" dirty="0"/>
              <a:t> of its left child; similarly right.</a:t>
            </a:r>
          </a:p>
          <a:p>
            <a:r>
              <a:rPr lang="en-US" dirty="0"/>
              <a:t>We can have an empty tree, i.e. a tree without even one node.  This will be useful to represent empty sets.</a:t>
            </a:r>
          </a:p>
          <a:p>
            <a:r>
              <a:rPr lang="en-US" dirty="0"/>
              <a:t>Subtrees of a search tree are also search trees.</a:t>
            </a:r>
          </a:p>
          <a:p>
            <a:pPr lvl="1"/>
            <a:r>
              <a:rPr lang="en-US" dirty="0"/>
              <a:t>Recursive structure.  Hence recursive algorithms!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5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</a:t>
            </a:r>
            <a:r>
              <a:rPr lang="en-US" dirty="0" err="1"/>
              <a:t>implementation:rooted</a:t>
            </a:r>
            <a:r>
              <a:rPr lang="en-US" dirty="0"/>
              <a:t>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cs typeface="Andale Mono"/>
              </a:rPr>
              <a:t>A tree node can be stored as a </a:t>
            </a:r>
            <a:r>
              <a:rPr lang="en-US" dirty="0" err="1">
                <a:cs typeface="Andale Mono"/>
              </a:rPr>
              <a:t>struct</a:t>
            </a:r>
            <a:r>
              <a:rPr lang="en-US" dirty="0">
                <a:cs typeface="Andale Mono"/>
              </a:rPr>
              <a:t>.</a:t>
            </a:r>
          </a:p>
          <a:p>
            <a:r>
              <a:rPr lang="en-US" dirty="0">
                <a:cs typeface="Andale Mono"/>
              </a:rPr>
              <a:t>It will hold the value associated with it, and pointers to left and right children.</a:t>
            </a:r>
          </a:p>
          <a:p>
            <a:endParaRPr lang="en-US" dirty="0">
              <a:cs typeface="Andale Mono"/>
            </a:endParaRP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struct</a:t>
            </a:r>
            <a:r>
              <a:rPr lang="en-US" dirty="0">
                <a:latin typeface="Andale Mono"/>
                <a:cs typeface="Andale Mono"/>
              </a:rPr>
              <a:t> Node{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Node *left, *right;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value;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};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r>
              <a:rPr lang="en-US" dirty="0">
                <a:cs typeface="Andale Mono"/>
              </a:rPr>
              <a:t>If the left or the right child is absent, the corresponding pointer is </a:t>
            </a:r>
            <a:r>
              <a:rPr lang="en-US" dirty="0">
                <a:latin typeface="Andale Mono"/>
                <a:cs typeface="Andale Mono"/>
              </a:rPr>
              <a:t>NULL.</a:t>
            </a:r>
          </a:p>
        </p:txBody>
      </p:sp>
    </p:spTree>
    <p:extLst>
      <p:ext uri="{BB962C8B-B14F-4D97-AF65-F5344CB8AC3E}">
        <p14:creationId xmlns:p14="http://schemas.microsoft.com/office/powerpoint/2010/main" val="4563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implementation: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Andale Mono"/>
              </a:rPr>
              <a:t>Set = tree</a:t>
            </a:r>
          </a:p>
          <a:p>
            <a:r>
              <a:rPr lang="en-US" dirty="0">
                <a:cs typeface="Andale Mono"/>
              </a:rPr>
              <a:t>How do I refer to a tree?</a:t>
            </a:r>
          </a:p>
          <a:p>
            <a:pPr lvl="1"/>
            <a:r>
              <a:rPr lang="en-US" dirty="0">
                <a:cs typeface="Andale Mono"/>
              </a:rPr>
              <a:t>Refer using the root node.</a:t>
            </a:r>
          </a:p>
          <a:p>
            <a:pPr lvl="1"/>
            <a:r>
              <a:rPr lang="en-US" dirty="0">
                <a:cs typeface="Andale Mono"/>
              </a:rPr>
              <a:t>Once you are given the root node you can follow the left and right pointers to get to other nodes..</a:t>
            </a:r>
          </a:p>
          <a:p>
            <a:r>
              <a:rPr lang="en-US" dirty="0">
                <a:cs typeface="Andale Mono"/>
              </a:rPr>
              <a:t>However, with this, the empty set cannot be represented.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cs typeface="Andale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cs typeface="Andale Mono"/>
              </a:rPr>
              <a:t>Better: identify a set using a pointer to root of the tree holding the elements.  If the set is empty, the pointer will be NULL.</a:t>
            </a:r>
          </a:p>
        </p:txBody>
      </p:sp>
    </p:spTree>
    <p:extLst>
      <p:ext uri="{BB962C8B-B14F-4D97-AF65-F5344CB8AC3E}">
        <p14:creationId xmlns:p14="http://schemas.microsoft.com/office/powerpoint/2010/main" val="49136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5416</TotalTime>
  <Words>2528</Words>
  <Application>Microsoft Macintosh PowerPoint</Application>
  <PresentationFormat>On-screen Show (4:3)</PresentationFormat>
  <Paragraphs>299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Andale Mono</vt:lpstr>
      <vt:lpstr>Arial</vt:lpstr>
      <vt:lpstr>Calibri</vt:lpstr>
      <vt:lpstr>Office Theme</vt:lpstr>
      <vt:lpstr>An Introduction to Programming though C++</vt:lpstr>
      <vt:lpstr>The problem we want to solve </vt:lpstr>
      <vt:lpstr>A technical assumption</vt:lpstr>
      <vt:lpstr>Overview</vt:lpstr>
      <vt:lpstr>Binary search tree</vt:lpstr>
      <vt:lpstr>Binary search trees can be used to represent sets</vt:lpstr>
      <vt:lpstr>More on binary search trees</vt:lpstr>
      <vt:lpstr>Computer implementation:rooted tree</vt:lpstr>
      <vt:lpstr>Computer implementation: set</vt:lpstr>
      <vt:lpstr>A sample main program</vt:lpstr>
      <vt:lpstr>Implementing find(myset,x)</vt:lpstr>
      <vt:lpstr>Code for find</vt:lpstr>
      <vt:lpstr>Preconditions and Postconditions for insert(myset,x)</vt:lpstr>
      <vt:lpstr>Design choice</vt:lpstr>
      <vt:lpstr>Inserting x if myset == NULL</vt:lpstr>
      <vt:lpstr>Inserting x if myset != NULL</vt:lpstr>
      <vt:lpstr>The function for insert</vt:lpstr>
      <vt:lpstr>Our sample main program will now run</vt:lpstr>
      <vt:lpstr>Time analysis for find</vt:lpstr>
      <vt:lpstr>Time analysis for find (contd.)</vt:lpstr>
      <vt:lpstr>Time taken by find</vt:lpstr>
      <vt:lpstr>Time taken by find</vt:lpstr>
      <vt:lpstr>Time taken by find</vt:lpstr>
      <vt:lpstr>Exercises</vt:lpstr>
      <vt:lpstr>Printing the values stored in a search tree in sorted order</vt:lpstr>
      <vt:lpstr>Time taken to print</vt:lpstr>
      <vt:lpstr>A new sorting algorithm</vt:lpstr>
      <vt:lpstr>A packaging question</vt:lpstr>
      <vt:lpstr>The class Set</vt:lpstr>
      <vt:lpstr>Find</vt:lpstr>
      <vt:lpstr>Insert</vt:lpstr>
      <vt:lpstr>The new main program</vt:lpstr>
      <vt:lpstr>Remarks</vt:lpstr>
    </vt:vector>
  </TitlesOfParts>
  <Company>IITB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Programming though C++</dc:title>
  <dc:creator>Abhiram Ranade</dc:creator>
  <cp:lastModifiedBy>Abhiram Ranade</cp:lastModifiedBy>
  <cp:revision>61</cp:revision>
  <dcterms:created xsi:type="dcterms:W3CDTF">2014-07-27T06:03:56Z</dcterms:created>
  <dcterms:modified xsi:type="dcterms:W3CDTF">2018-02-09T10:33:45Z</dcterms:modified>
</cp:coreProperties>
</file>