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50" r:id="rId3"/>
    <p:sldId id="351" r:id="rId4"/>
    <p:sldId id="347" r:id="rId5"/>
    <p:sldId id="348" r:id="rId6"/>
    <p:sldId id="349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02"/>
    <p:restoredTop sz="93705"/>
  </p:normalViewPr>
  <p:slideViewPr>
    <p:cSldViewPr snapToGrid="0" snapToObjects="1">
      <p:cViewPr>
        <p:scale>
          <a:sx n="147" d="100"/>
          <a:sy n="147" d="100"/>
        </p:scale>
        <p:origin x="0" y="-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3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FFAE8-6F2A-CF40-A3D4-2E9F4BC3CB96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282DF-025C-BF40-BD28-FF09A588F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75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3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9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2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3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7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3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4/27/18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8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4/27/18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2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8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7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CD9D4-7546-B142-BFAB-D5D7F7651ADD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6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 113: Data Structures and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Abhiram</a:t>
            </a:r>
            <a:r>
              <a:rPr lang="en-US" dirty="0"/>
              <a:t> G. </a:t>
            </a:r>
            <a:r>
              <a:rPr lang="en-US" dirty="0" err="1"/>
              <a:t>Ranade</a:t>
            </a:r>
            <a:endParaRPr lang="en-US" dirty="0"/>
          </a:p>
          <a:p>
            <a:r>
              <a:rPr lang="en-US" dirty="0"/>
              <a:t>Tutorial, Line Segment Intersection</a:t>
            </a:r>
            <a:r>
              <a:rPr lang="en-US"/>
              <a:t>, Concluding Remarks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598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E8DB42-ACA3-F448-849E-ABA80F11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</a:t>
            </a:r>
            <a:r>
              <a:rPr lang="en-US" dirty="0" smtClean="0"/>
              <a:t>analysis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AD4C9A-07D7-534D-A737-4E55D3D6C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 1 :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r>
              <a:rPr lang="en-US" dirty="0"/>
              <a:t>Each statement in loop takes constant time except for the set operations on Sweep, which take O(log n) time</a:t>
            </a:r>
          </a:p>
          <a:p>
            <a:r>
              <a:rPr lang="en-US" dirty="0"/>
              <a:t>Loop has O(n) iterations.</a:t>
            </a:r>
          </a:p>
          <a:p>
            <a:r>
              <a:rPr lang="en-US" dirty="0"/>
              <a:t>So total time = O(</a:t>
            </a:r>
            <a:r>
              <a:rPr lang="en-US" dirty="0" err="1"/>
              <a:t>nlog</a:t>
            </a:r>
            <a:r>
              <a:rPr lang="en-US" dirty="0"/>
              <a:t> n)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511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B5D983-FD52-9A44-B5C3-ADCAC6E9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code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C0B4C0-9003-6241-93BC-153F7F273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/>
              <a:t>typedef</a:t>
            </a:r>
            <a:r>
              <a:rPr lang="en-IN" dirty="0"/>
              <a:t> pair&lt;</a:t>
            </a:r>
            <a:r>
              <a:rPr lang="en-IN" dirty="0" err="1"/>
              <a:t>double,double</a:t>
            </a:r>
            <a:r>
              <a:rPr lang="en-IN" dirty="0"/>
              <a:t>&gt;  point;</a:t>
            </a:r>
          </a:p>
          <a:p>
            <a:pPr marL="0" indent="0">
              <a:buNone/>
            </a:pPr>
            <a:r>
              <a:rPr lang="en-IN" dirty="0"/>
              <a:t>                                        // pair is STL</a:t>
            </a:r>
          </a:p>
          <a:p>
            <a:pPr marL="0" indent="0">
              <a:buNone/>
            </a:pPr>
            <a:r>
              <a:rPr lang="en-IN" dirty="0" err="1"/>
              <a:t>typedef</a:t>
            </a:r>
            <a:r>
              <a:rPr lang="en-IN" dirty="0"/>
              <a:t> pair&lt;</a:t>
            </a:r>
            <a:r>
              <a:rPr lang="en-IN" dirty="0" err="1"/>
              <a:t>point,point</a:t>
            </a:r>
            <a:r>
              <a:rPr lang="en-IN" dirty="0"/>
              <a:t>&gt; line;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IN" dirty="0" err="1"/>
              <a:t>typedef</a:t>
            </a:r>
            <a:r>
              <a:rPr lang="en-IN" dirty="0"/>
              <a:t> pair&lt;</a:t>
            </a:r>
            <a:r>
              <a:rPr lang="en-IN" dirty="0" err="1"/>
              <a:t>point,size_t</a:t>
            </a:r>
            <a:r>
              <a:rPr lang="en-IN" dirty="0"/>
              <a:t>&gt; </a:t>
            </a:r>
            <a:r>
              <a:rPr lang="en-IN" dirty="0" err="1"/>
              <a:t>ptline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US" dirty="0"/>
              <a:t>// Will store point and index of line it belongs to</a:t>
            </a:r>
          </a:p>
          <a:p>
            <a:pPr marL="0" indent="0">
              <a:buNone/>
            </a:pPr>
            <a:r>
              <a:rPr lang="en-US" dirty="0"/>
              <a:t>// So that we can perform Points[</a:t>
            </a:r>
            <a:r>
              <a:rPr lang="en-US" dirty="0" err="1"/>
              <a:t>i</a:t>
            </a:r>
            <a:r>
              <a:rPr lang="en-US" dirty="0"/>
              <a:t>].segment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359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F65078-F605-C347-B78D-8C4FF464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D4D88A-886B-9048-95DB-F3E80F31D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 vector&lt;line&gt; lines={{{100,200},{400,300}}</a:t>
            </a:r>
          </a:p>
          <a:p>
            <a:pPr marL="0" indent="0">
              <a:buNone/>
            </a:pPr>
            <a:r>
              <a:rPr lang="en-IN" dirty="0"/>
              <a:t>                                   ,{{110,220},{670,90}}</a:t>
            </a:r>
          </a:p>
          <a:p>
            <a:pPr marL="0" indent="0">
              <a:buNone/>
            </a:pPr>
            <a:r>
              <a:rPr lang="en-IN" dirty="0"/>
              <a:t>                                   ,{{300,0},{50,10}}</a:t>
            </a:r>
          </a:p>
          <a:p>
            <a:pPr marL="0" indent="0">
              <a:buNone/>
            </a:pPr>
            <a:r>
              <a:rPr lang="en-IN" dirty="0"/>
              <a:t>                                   };</a:t>
            </a:r>
          </a:p>
          <a:p>
            <a:pPr marL="0" indent="0">
              <a:buNone/>
            </a:pPr>
            <a:r>
              <a:rPr lang="en-IN" dirty="0"/>
              <a:t>  for(line &amp;l : lines)</a:t>
            </a:r>
          </a:p>
          <a:p>
            <a:pPr marL="0" indent="0">
              <a:buNone/>
            </a:pPr>
            <a:r>
              <a:rPr lang="en-IN" dirty="0"/>
              <a:t>    if(</a:t>
            </a:r>
            <a:r>
              <a:rPr lang="en-IN" dirty="0" err="1"/>
              <a:t>l.first.second</a:t>
            </a:r>
            <a:r>
              <a:rPr lang="en-IN" dirty="0"/>
              <a:t> &gt; </a:t>
            </a:r>
            <a:r>
              <a:rPr lang="en-IN" dirty="0" err="1"/>
              <a:t>l.second.second</a:t>
            </a:r>
            <a:r>
              <a:rPr lang="en-IN" dirty="0"/>
              <a:t>)   </a:t>
            </a:r>
          </a:p>
          <a:p>
            <a:pPr marL="0" indent="0">
              <a:buNone/>
            </a:pPr>
            <a:r>
              <a:rPr lang="en-IN" dirty="0"/>
              <a:t>       exchange(</a:t>
            </a:r>
            <a:r>
              <a:rPr lang="en-IN" dirty="0" err="1"/>
              <a:t>l.first,l.second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// Lexicographic sorting order defined for pairs</a:t>
            </a:r>
          </a:p>
          <a:p>
            <a:pPr marL="0" indent="0">
              <a:buNone/>
            </a:pPr>
            <a:r>
              <a:rPr lang="en-IN" dirty="0"/>
              <a:t>// After sort: first = top endpoint, second = bottom.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967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B3F693-0C36-C444-B372-1B5218C5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E0B9CB-7DC9-7542-9D02-36D2823BA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vector&lt;</a:t>
            </a:r>
            <a:r>
              <a:rPr lang="en-IN" dirty="0" err="1"/>
              <a:t>ptline</a:t>
            </a:r>
            <a:r>
              <a:rPr lang="en-IN" dirty="0"/>
              <a:t>&gt;</a:t>
            </a:r>
            <a:r>
              <a:rPr lang="en-IN" dirty="0" err="1"/>
              <a:t>ptls</a:t>
            </a:r>
            <a:r>
              <a:rPr lang="en-IN" dirty="0"/>
              <a:t>;  // all endpoints with segment index</a:t>
            </a:r>
          </a:p>
          <a:p>
            <a:pPr marL="0" indent="0">
              <a:buNone/>
            </a:pPr>
            <a:r>
              <a:rPr lang="en-IN" dirty="0"/>
              <a:t>for(</a:t>
            </a:r>
            <a:r>
              <a:rPr lang="en-IN" dirty="0" err="1"/>
              <a:t>size_t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=0; </a:t>
            </a:r>
            <a:r>
              <a:rPr lang="en-IN" dirty="0" err="1"/>
              <a:t>i</a:t>
            </a:r>
            <a:r>
              <a:rPr lang="en-IN" dirty="0"/>
              <a:t>&lt;</a:t>
            </a:r>
            <a:r>
              <a:rPr lang="en-IN" dirty="0" err="1"/>
              <a:t>lines.size</a:t>
            </a:r>
            <a:r>
              <a:rPr lang="en-IN" dirty="0"/>
              <a:t>(); </a:t>
            </a:r>
            <a:r>
              <a:rPr lang="en-IN" dirty="0" err="1"/>
              <a:t>i</a:t>
            </a:r>
            <a:r>
              <a:rPr lang="en-IN" dirty="0"/>
              <a:t>++){</a:t>
            </a:r>
          </a:p>
          <a:p>
            <a:pPr marL="0" indent="0">
              <a:buNone/>
            </a:pPr>
            <a:r>
              <a:rPr lang="en-IN" dirty="0"/>
              <a:t>    </a:t>
            </a:r>
            <a:r>
              <a:rPr lang="en-IN" dirty="0" err="1"/>
              <a:t>ptls.push_back</a:t>
            </a:r>
            <a:r>
              <a:rPr lang="en-IN" dirty="0"/>
              <a:t>(</a:t>
            </a:r>
            <a:r>
              <a:rPr lang="en-IN" dirty="0" err="1"/>
              <a:t>ptline</a:t>
            </a:r>
            <a:r>
              <a:rPr lang="en-IN" dirty="0"/>
              <a:t>(lines[</a:t>
            </a:r>
            <a:r>
              <a:rPr lang="en-IN" dirty="0" err="1"/>
              <a:t>i</a:t>
            </a:r>
            <a:r>
              <a:rPr lang="en-IN" dirty="0"/>
              <a:t>].first, </a:t>
            </a:r>
            <a:r>
              <a:rPr lang="en-IN" dirty="0" err="1"/>
              <a:t>i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    </a:t>
            </a:r>
            <a:r>
              <a:rPr lang="en-IN" dirty="0" err="1"/>
              <a:t>ptls.push_back</a:t>
            </a:r>
            <a:r>
              <a:rPr lang="en-IN" dirty="0"/>
              <a:t>(</a:t>
            </a:r>
            <a:r>
              <a:rPr lang="en-IN" dirty="0" err="1"/>
              <a:t>ptline</a:t>
            </a:r>
            <a:r>
              <a:rPr lang="en-IN" dirty="0"/>
              <a:t>(lines[</a:t>
            </a:r>
            <a:r>
              <a:rPr lang="en-IN" dirty="0" err="1"/>
              <a:t>i</a:t>
            </a:r>
            <a:r>
              <a:rPr lang="en-IN" dirty="0"/>
              <a:t>].second, </a:t>
            </a:r>
            <a:r>
              <a:rPr lang="en-IN" dirty="0" err="1"/>
              <a:t>i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sort(</a:t>
            </a:r>
            <a:r>
              <a:rPr lang="en-IN" dirty="0" err="1"/>
              <a:t>ptls.begin</a:t>
            </a:r>
            <a:r>
              <a:rPr lang="en-IN" dirty="0"/>
              <a:t>(),</a:t>
            </a:r>
            <a:r>
              <a:rPr lang="en-IN" dirty="0" err="1"/>
              <a:t>ptls.end</a:t>
            </a:r>
            <a:r>
              <a:rPr lang="en-IN" dirty="0"/>
              <a:t>(),</a:t>
            </a:r>
          </a:p>
          <a:p>
            <a:pPr marL="0" indent="0">
              <a:buNone/>
            </a:pPr>
            <a:r>
              <a:rPr lang="en-IN" dirty="0"/>
              <a:t>        [](</a:t>
            </a:r>
            <a:r>
              <a:rPr lang="en-IN" dirty="0" err="1"/>
              <a:t>ptline</a:t>
            </a:r>
            <a:r>
              <a:rPr lang="en-IN" dirty="0"/>
              <a:t> &amp;p, </a:t>
            </a:r>
            <a:r>
              <a:rPr lang="en-IN" dirty="0" err="1"/>
              <a:t>ptline</a:t>
            </a:r>
            <a:r>
              <a:rPr lang="en-IN" dirty="0"/>
              <a:t> &amp;q)         // lambda expression</a:t>
            </a:r>
          </a:p>
          <a:p>
            <a:pPr marL="0" indent="0">
              <a:buNone/>
            </a:pPr>
            <a:r>
              <a:rPr lang="en-IN" dirty="0"/>
              <a:t>          {return </a:t>
            </a:r>
            <a:r>
              <a:rPr lang="en-IN" dirty="0" err="1"/>
              <a:t>p.first.second</a:t>
            </a:r>
            <a:r>
              <a:rPr lang="en-IN" dirty="0"/>
              <a:t> &lt; </a:t>
            </a:r>
            <a:r>
              <a:rPr lang="en-IN" dirty="0" err="1"/>
              <a:t>q.first.second</a:t>
            </a:r>
            <a:r>
              <a:rPr lang="en-IN" dirty="0"/>
              <a:t>;});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// Sort points by y coordinate</a:t>
            </a:r>
          </a:p>
          <a:p>
            <a:pPr marL="0" indent="0">
              <a:buNone/>
            </a:pPr>
            <a:r>
              <a:rPr lang="en-IN" dirty="0"/>
              <a:t>// Vertical line being swept top to bottom (small y to large)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set&lt;line&gt; sweep;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359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7B1D75-6D8E-1C48-8596-1C8992E5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1051" y="3668767"/>
            <a:ext cx="1127952" cy="1143000"/>
          </a:xfrm>
        </p:spPr>
        <p:txBody>
          <a:bodyPr/>
          <a:lstStyle/>
          <a:p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58F80F-6074-3F4A-8C87-01D28B848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7458"/>
            <a:ext cx="8229600" cy="573870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for(auto p : </a:t>
            </a:r>
            <a:r>
              <a:rPr lang="en-IN" dirty="0" err="1"/>
              <a:t>ptls</a:t>
            </a:r>
            <a:r>
              <a:rPr lang="en-IN" dirty="0"/>
              <a:t>){</a:t>
            </a:r>
          </a:p>
          <a:p>
            <a:pPr marL="0" indent="0">
              <a:buNone/>
            </a:pPr>
            <a:r>
              <a:rPr lang="en-IN" dirty="0"/>
              <a:t>    if(</a:t>
            </a:r>
            <a:r>
              <a:rPr lang="en-IN" dirty="0" err="1"/>
              <a:t>p.first</a:t>
            </a:r>
            <a:r>
              <a:rPr lang="en-IN" dirty="0"/>
              <a:t> == lines[</a:t>
            </a:r>
            <a:r>
              <a:rPr lang="en-IN" dirty="0" err="1"/>
              <a:t>p.second</a:t>
            </a:r>
            <a:r>
              <a:rPr lang="en-IN" dirty="0"/>
              <a:t>].first){            // if left endpoint                     </a:t>
            </a:r>
          </a:p>
          <a:p>
            <a:pPr marL="0" indent="0">
              <a:buNone/>
            </a:pPr>
            <a:r>
              <a:rPr lang="en-IN" dirty="0"/>
              <a:t>      </a:t>
            </a:r>
            <a:r>
              <a:rPr lang="en-IN" dirty="0" err="1"/>
              <a:t>sweep.insert</a:t>
            </a:r>
            <a:r>
              <a:rPr lang="en-IN" dirty="0"/>
              <a:t>(lines[</a:t>
            </a:r>
            <a:r>
              <a:rPr lang="en-IN" dirty="0" err="1"/>
              <a:t>p.second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      auto l = </a:t>
            </a:r>
            <a:r>
              <a:rPr lang="en-IN" dirty="0" err="1"/>
              <a:t>sweep.find</a:t>
            </a:r>
            <a:r>
              <a:rPr lang="en-IN" dirty="0"/>
              <a:t>(lines[</a:t>
            </a:r>
            <a:r>
              <a:rPr lang="en-IN" dirty="0" err="1"/>
              <a:t>p.second</a:t>
            </a:r>
            <a:r>
              <a:rPr lang="en-IN" dirty="0"/>
              <a:t>]);   // iterator</a:t>
            </a:r>
          </a:p>
          <a:p>
            <a:pPr marL="0" indent="0">
              <a:buNone/>
            </a:pPr>
            <a:r>
              <a:rPr lang="en-IN" dirty="0"/>
              <a:t>      if(next(l) != </a:t>
            </a:r>
            <a:r>
              <a:rPr lang="en-IN" dirty="0" err="1"/>
              <a:t>sweep.end</a:t>
            </a:r>
            <a:r>
              <a:rPr lang="en-IN" dirty="0"/>
              <a:t>() &amp;&amp; intersect(*l, *next(l))) return true;</a:t>
            </a:r>
          </a:p>
          <a:p>
            <a:pPr marL="0" indent="0">
              <a:buNone/>
            </a:pPr>
            <a:r>
              <a:rPr lang="en-IN" dirty="0"/>
              <a:t>      if(</a:t>
            </a:r>
            <a:r>
              <a:rPr lang="en-IN" dirty="0" err="1"/>
              <a:t>prev</a:t>
            </a:r>
            <a:r>
              <a:rPr lang="en-IN" dirty="0"/>
              <a:t>(l) != </a:t>
            </a:r>
            <a:r>
              <a:rPr lang="en-IN" dirty="0" err="1"/>
              <a:t>sweep.end</a:t>
            </a:r>
            <a:r>
              <a:rPr lang="en-IN" dirty="0"/>
              <a:t>() &amp;&amp; intersect(*l, *</a:t>
            </a:r>
            <a:r>
              <a:rPr lang="en-IN" dirty="0" err="1"/>
              <a:t>prev</a:t>
            </a:r>
            <a:r>
              <a:rPr lang="en-IN" dirty="0"/>
              <a:t>(l))) return true;</a:t>
            </a:r>
          </a:p>
          <a:p>
            <a:pPr marL="0" indent="0">
              <a:buNone/>
            </a:pPr>
            <a:r>
              <a:rPr lang="en-IN" dirty="0"/>
              <a:t>    }</a:t>
            </a:r>
          </a:p>
          <a:p>
            <a:pPr marL="0" indent="0">
              <a:buNone/>
            </a:pPr>
            <a:r>
              <a:rPr lang="en-IN" dirty="0"/>
              <a:t>    else{                                                            // if right endpoint </a:t>
            </a:r>
          </a:p>
          <a:p>
            <a:pPr marL="0" indent="0">
              <a:buNone/>
            </a:pPr>
            <a:r>
              <a:rPr lang="en-IN" dirty="0"/>
              <a:t>      auto l = </a:t>
            </a:r>
            <a:r>
              <a:rPr lang="en-IN" dirty="0" err="1"/>
              <a:t>sweep.find</a:t>
            </a:r>
            <a:r>
              <a:rPr lang="en-IN" dirty="0"/>
              <a:t>(lines[</a:t>
            </a:r>
            <a:r>
              <a:rPr lang="en-IN" dirty="0" err="1"/>
              <a:t>p.second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      if(next(l) != </a:t>
            </a:r>
            <a:r>
              <a:rPr lang="en-IN" dirty="0" err="1"/>
              <a:t>sweep.end</a:t>
            </a:r>
            <a:r>
              <a:rPr lang="en-IN" dirty="0"/>
              <a:t>() &amp;&amp; </a:t>
            </a:r>
            <a:r>
              <a:rPr lang="en-IN" dirty="0" err="1"/>
              <a:t>prev</a:t>
            </a:r>
            <a:r>
              <a:rPr lang="en-IN" dirty="0"/>
              <a:t>(l) != </a:t>
            </a:r>
            <a:r>
              <a:rPr lang="en-IN" dirty="0" err="1"/>
              <a:t>sweep.end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         &amp;&amp; intersect(*</a:t>
            </a:r>
            <a:r>
              <a:rPr lang="en-IN" dirty="0" err="1"/>
              <a:t>prev</a:t>
            </a:r>
            <a:r>
              <a:rPr lang="en-IN" dirty="0"/>
              <a:t>(l), *next(l))) return true;</a:t>
            </a:r>
          </a:p>
          <a:p>
            <a:pPr marL="0" indent="0">
              <a:buNone/>
            </a:pPr>
            <a:r>
              <a:rPr lang="en-IN" dirty="0"/>
              <a:t>      </a:t>
            </a:r>
            <a:r>
              <a:rPr lang="en-IN" dirty="0" err="1"/>
              <a:t>sweep.erase</a:t>
            </a:r>
            <a:r>
              <a:rPr lang="en-IN" dirty="0"/>
              <a:t>(l);</a:t>
            </a:r>
          </a:p>
          <a:p>
            <a:pPr marL="0" indent="0">
              <a:buNone/>
            </a:pPr>
            <a:r>
              <a:rPr lang="en-IN" dirty="0"/>
              <a:t>    }</a:t>
            </a:r>
          </a:p>
          <a:p>
            <a:pPr marL="0" indent="0">
              <a:buNone/>
            </a:pPr>
            <a:r>
              <a:rPr lang="en-IN" dirty="0"/>
              <a:t>  }</a:t>
            </a:r>
          </a:p>
          <a:p>
            <a:pPr marL="0" indent="0">
              <a:buNone/>
            </a:pPr>
            <a:r>
              <a:rPr lang="en-IN" dirty="0"/>
              <a:t>return false</a:t>
            </a:r>
            <a:r>
              <a:rPr lang="en-IN" dirty="0" smtClean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311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463EF3-05D3-9842-ABC7-98A9DF2DE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Remarks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CCF17C-C004-6C4C-ADE0-819E613F4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Write lots of programs!</a:t>
            </a:r>
          </a:p>
          <a:p>
            <a:r>
              <a:rPr lang="en-US" dirty="0"/>
              <a:t>C++ STL gives built-in data structures which are very good!</a:t>
            </a:r>
          </a:p>
          <a:p>
            <a:r>
              <a:rPr lang="en-US" dirty="0"/>
              <a:t>You can also design new data structures!</a:t>
            </a:r>
          </a:p>
          <a:p>
            <a:r>
              <a:rPr lang="en-US" dirty="0"/>
              <a:t>Try to prove correctness of your programs</a:t>
            </a:r>
          </a:p>
          <a:p>
            <a:r>
              <a:rPr lang="en-US" dirty="0"/>
              <a:t>Analyze time taken</a:t>
            </a:r>
          </a:p>
          <a:p>
            <a:r>
              <a:rPr lang="en-US" dirty="0">
                <a:solidFill>
                  <a:srgbClr val="00B050"/>
                </a:solidFill>
              </a:rPr>
              <a:t>Learn inheritance (Chapter 25-26), memory management ideas (Appendix G)</a:t>
            </a:r>
          </a:p>
          <a:p>
            <a:pPr marL="0" indent="0">
              <a:buNone/>
            </a:pPr>
            <a:r>
              <a:rPr lang="en-US" dirty="0"/>
              <a:t>All the best!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591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7A12B2-AC0C-D54B-A08C-5AC2E707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proofs: Problem 4 of Q3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39F2A2-FE4B-6B48-ADFF-0537D010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Search(</a:t>
            </a:r>
            <a:r>
              <a:rPr lang="en-US" dirty="0" err="1"/>
              <a:t>v,money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L[v] = 1;</a:t>
            </a:r>
          </a:p>
          <a:p>
            <a:pPr marL="0" indent="0">
              <a:buNone/>
            </a:pPr>
            <a:r>
              <a:rPr lang="en-US" dirty="0"/>
              <a:t>For every neighbor </a:t>
            </a:r>
            <a:r>
              <a:rPr lang="en-US" dirty="0" smtClean="0"/>
              <a:t>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if L[w] = 0 and S[w] = S[v]  search(</a:t>
            </a:r>
            <a:r>
              <a:rPr lang="en-US" dirty="0" err="1"/>
              <a:t>w,money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if L[w] = 0 and money &gt; 0 search(w,money-1)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Proof: “Consider any </a:t>
            </a:r>
            <a:r>
              <a:rPr lang="en-US" dirty="0" smtClean="0"/>
              <a:t>path v=v0</a:t>
            </a:r>
            <a:r>
              <a:rPr lang="en-US" dirty="0"/>
              <a:t>, v1, ... </a:t>
            </a:r>
            <a:r>
              <a:rPr lang="en-US" dirty="0" err="1"/>
              <a:t>Vk</a:t>
            </a:r>
            <a:r>
              <a:rPr lang="en-US" dirty="0"/>
              <a:t> =w</a:t>
            </a:r>
          </a:p>
          <a:p>
            <a:pPr marL="0" indent="0">
              <a:buNone/>
            </a:pPr>
            <a:r>
              <a:rPr lang="en-US" dirty="0"/>
              <a:t>In the call to search(</a:t>
            </a:r>
            <a:r>
              <a:rPr lang="en-US" dirty="0" err="1"/>
              <a:t>vi,money</a:t>
            </a:r>
            <a:r>
              <a:rPr lang="en-US" dirty="0"/>
              <a:t>) vi+1 will be visited.”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104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5FE213-BB24-2B45-94BC-7190B395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is not correct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FFC20E-561D-DE41-868F-A323FF715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</a:t>
            </a:r>
            <a:r>
              <a:rPr lang="en-US" baseline="-25000" dirty="0"/>
              <a:t>i+1</a:t>
            </a:r>
            <a:r>
              <a:rPr lang="en-US" dirty="0"/>
              <a:t> may well be visited before v</a:t>
            </a:r>
            <a:r>
              <a:rPr lang="en-US" baseline="-25000" dirty="0"/>
              <a:t>i</a:t>
            </a:r>
            <a:r>
              <a:rPr lang="en-US" dirty="0"/>
              <a:t>.</a:t>
            </a:r>
          </a:p>
          <a:p>
            <a:r>
              <a:rPr lang="en-US" dirty="0" smtClean="0"/>
              <a:t>The statement could be ”generalized” </a:t>
            </a:r>
            <a:r>
              <a:rPr lang="en-US" dirty="0"/>
              <a:t>to </a:t>
            </a:r>
            <a:r>
              <a:rPr lang="en-US" dirty="0" smtClean="0"/>
              <a:t>“</a:t>
            </a:r>
            <a:r>
              <a:rPr lang="en-US" dirty="0"/>
              <a:t>prove” that algorithm works also for arbitrary m.</a:t>
            </a:r>
          </a:p>
          <a:p>
            <a:pPr lvl="1"/>
            <a:r>
              <a:rPr lang="en-US" dirty="0"/>
              <a:t>Consider a path from v to w, having at most m=money edges where state changes.</a:t>
            </a:r>
          </a:p>
          <a:p>
            <a:pPr lvl="1"/>
            <a:r>
              <a:rPr lang="en-US" dirty="0" smtClean="0"/>
              <a:t>“DFS will call vertices in order on </a:t>
            </a:r>
            <a:r>
              <a:rPr lang="en-US" dirty="0"/>
              <a:t>the </a:t>
            </a:r>
            <a:r>
              <a:rPr lang="en-US" dirty="0" smtClean="0"/>
              <a:t>path</a:t>
            </a:r>
            <a:r>
              <a:rPr lang="en-US" dirty="0"/>
              <a:t>, m will decrease to 0 by the end but all vertices will be visited”</a:t>
            </a:r>
          </a:p>
          <a:p>
            <a:pPr lvl="1"/>
            <a:r>
              <a:rPr lang="en-US" dirty="0"/>
              <a:t>But we know this does not work even for m=2.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294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E46163-099B-E241-8590-C69F395D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CEC355-B5CE-5845-BE14-5099D4C46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Write a program that removes duplicates from  a sequence, i.e. creates a sequence with all elements appearing only once.</a:t>
            </a:r>
          </a:p>
          <a:p>
            <a:pPr lvl="1"/>
            <a:r>
              <a:rPr lang="en-US" dirty="0"/>
              <a:t>Sort, duplicates </a:t>
            </a:r>
            <a:r>
              <a:rPr lang="en-US" dirty="0" smtClean="0"/>
              <a:t>will </a:t>
            </a:r>
            <a:r>
              <a:rPr lang="en-US" dirty="0"/>
              <a:t>appear close by, eliminate.</a:t>
            </a:r>
          </a:p>
          <a:p>
            <a:pPr lvl="1"/>
            <a:r>
              <a:rPr lang="en-US" dirty="0"/>
              <a:t>Store into an ordered or unordered map</a:t>
            </a:r>
          </a:p>
          <a:p>
            <a:r>
              <a:rPr lang="en-US" dirty="0"/>
              <a:t>Design a data structure in which the following operations can be performed in O(log n) time, where n is the number of elements: insert, find, find </a:t>
            </a:r>
            <a:r>
              <a:rPr lang="en-US" dirty="0" err="1"/>
              <a:t>ith</a:t>
            </a:r>
            <a:r>
              <a:rPr lang="en-US" dirty="0"/>
              <a:t> smallest</a:t>
            </a:r>
          </a:p>
          <a:p>
            <a:pPr lvl="1"/>
            <a:r>
              <a:rPr lang="en-US" dirty="0"/>
              <a:t>Add a size field to each node of a 2-3 tree.  Use it to decide which subtree to search for when looking for </a:t>
            </a:r>
            <a:r>
              <a:rPr lang="en-US" dirty="0" err="1"/>
              <a:t>ith</a:t>
            </a:r>
            <a:r>
              <a:rPr lang="en-US" dirty="0"/>
              <a:t> smallest.</a:t>
            </a:r>
          </a:p>
          <a:p>
            <a:r>
              <a:rPr lang="en-US" dirty="0" err="1"/>
              <a:t>Colour</a:t>
            </a:r>
            <a:r>
              <a:rPr lang="en-US" dirty="0"/>
              <a:t> a graph in 2 </a:t>
            </a:r>
            <a:r>
              <a:rPr lang="en-US" dirty="0" err="1"/>
              <a:t>colours</a:t>
            </a:r>
            <a:r>
              <a:rPr lang="en-US" dirty="0"/>
              <a:t> if possible.     Next.</a:t>
            </a:r>
          </a:p>
        </p:txBody>
      </p:sp>
    </p:spTree>
    <p:extLst>
      <p:ext uri="{BB962C8B-B14F-4D97-AF65-F5344CB8AC3E}">
        <p14:creationId xmlns:p14="http://schemas.microsoft.com/office/powerpoint/2010/main" val="64504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AF4F7-8A81-2249-8A2B-2E5D7C55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2-colouring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A1BFD0-97C1-444F-A4DD-3303DB901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Theorem: A graph cannot be 2-coloured if it has an odd cycle (cycle of odd length).</a:t>
            </a:r>
          </a:p>
          <a:p>
            <a:pPr marL="0" indent="0">
              <a:buNone/>
            </a:pPr>
            <a:r>
              <a:rPr lang="en-US" dirty="0"/>
              <a:t>Proof:  Assume contrary.</a:t>
            </a:r>
          </a:p>
          <a:p>
            <a:pPr marL="0" indent="0">
              <a:buNone/>
            </a:pPr>
            <a:r>
              <a:rPr lang="en-US" dirty="0"/>
              <a:t>Number vertices 0..N-1, where N is odd.</a:t>
            </a:r>
          </a:p>
          <a:p>
            <a:pPr marL="0" indent="0">
              <a:buNone/>
            </a:pPr>
            <a:r>
              <a:rPr lang="en-US" dirty="0" err="1"/>
              <a:t>Wlog</a:t>
            </a:r>
            <a:r>
              <a:rPr lang="en-US" dirty="0"/>
              <a:t> vertex 0 is </a:t>
            </a:r>
            <a:r>
              <a:rPr lang="en-US" dirty="0" err="1"/>
              <a:t>coloured</a:t>
            </a:r>
            <a:r>
              <a:rPr lang="en-US" dirty="0"/>
              <a:t> 0.</a:t>
            </a:r>
          </a:p>
          <a:p>
            <a:pPr marL="0" indent="0">
              <a:buNone/>
            </a:pPr>
            <a:r>
              <a:rPr lang="en-US" dirty="0"/>
              <a:t>IH: vertices with even number must receive </a:t>
            </a:r>
            <a:r>
              <a:rPr lang="en-US" dirty="0" err="1"/>
              <a:t>colour</a:t>
            </a:r>
            <a:r>
              <a:rPr lang="en-US" dirty="0"/>
              <a:t> 0.</a:t>
            </a:r>
          </a:p>
          <a:p>
            <a:pPr marL="0" indent="0">
              <a:buNone/>
            </a:pPr>
            <a:r>
              <a:rPr lang="en-US" dirty="0"/>
              <a:t>So N-1 will also receive </a:t>
            </a:r>
            <a:r>
              <a:rPr lang="en-US" dirty="0" err="1"/>
              <a:t>colour</a:t>
            </a:r>
            <a:r>
              <a:rPr lang="en-US" dirty="0"/>
              <a:t> 0.</a:t>
            </a:r>
          </a:p>
          <a:p>
            <a:r>
              <a:rPr lang="en-US" dirty="0"/>
              <a:t>Problem: Given a graph </a:t>
            </a:r>
            <a:r>
              <a:rPr lang="en-US" dirty="0" err="1"/>
              <a:t>colour</a:t>
            </a:r>
            <a:r>
              <a:rPr lang="en-US" dirty="0"/>
              <a:t> it in 2 </a:t>
            </a:r>
            <a:r>
              <a:rPr lang="en-US" dirty="0" err="1"/>
              <a:t>colours</a:t>
            </a:r>
            <a:r>
              <a:rPr lang="en-US" dirty="0"/>
              <a:t> if a 2 </a:t>
            </a:r>
            <a:r>
              <a:rPr lang="en-US" dirty="0" err="1"/>
              <a:t>colouring</a:t>
            </a:r>
            <a:r>
              <a:rPr lang="en-US" dirty="0"/>
              <a:t> exists.</a:t>
            </a:r>
          </a:p>
          <a:p>
            <a:r>
              <a:rPr lang="en-US" dirty="0"/>
              <a:t>Hint: Try something “simple” with ”obvious” care.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358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105DC3-CA9D-3444-B99B-60439BFD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EAAF0B-0B22-144C-A9D1-0B1497A22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Perform graph search.</a:t>
            </a:r>
          </a:p>
          <a:p>
            <a:pPr lvl="1"/>
            <a:r>
              <a:rPr lang="en-US" dirty="0"/>
              <a:t>Start with </a:t>
            </a:r>
            <a:r>
              <a:rPr lang="en-US" dirty="0" err="1"/>
              <a:t>colour</a:t>
            </a:r>
            <a:r>
              <a:rPr lang="en-US" dirty="0"/>
              <a:t> 0 at root.</a:t>
            </a:r>
          </a:p>
          <a:p>
            <a:pPr lvl="1"/>
            <a:r>
              <a:rPr lang="en-US" dirty="0"/>
              <a:t>When you examine a neighbor w of a node v</a:t>
            </a:r>
          </a:p>
          <a:p>
            <a:pPr lvl="2"/>
            <a:r>
              <a:rPr lang="en-US" dirty="0"/>
              <a:t>If w already has same </a:t>
            </a:r>
            <a:r>
              <a:rPr lang="en-US" dirty="0" err="1"/>
              <a:t>colour</a:t>
            </a:r>
            <a:r>
              <a:rPr lang="en-US" dirty="0"/>
              <a:t> as v, report impossibility.</a:t>
            </a:r>
          </a:p>
          <a:p>
            <a:pPr lvl="2"/>
            <a:r>
              <a:rPr lang="en-US" dirty="0"/>
              <a:t>If w is not visited assign it </a:t>
            </a:r>
            <a:r>
              <a:rPr lang="en-US" dirty="0" err="1"/>
              <a:t>colour</a:t>
            </a:r>
            <a:r>
              <a:rPr lang="en-US" dirty="0"/>
              <a:t> opposite to v and explore it.</a:t>
            </a:r>
          </a:p>
          <a:p>
            <a:r>
              <a:rPr lang="en-US" dirty="0"/>
              <a:t>Correctness of impossibility</a:t>
            </a:r>
          </a:p>
          <a:p>
            <a:pPr lvl="1"/>
            <a:r>
              <a:rPr lang="en-US" dirty="0"/>
              <a:t>Path from u and v to their lowest common ancestor.</a:t>
            </a:r>
          </a:p>
          <a:p>
            <a:pPr lvl="1"/>
            <a:r>
              <a:rPr lang="en-US" dirty="0"/>
              <a:t>Along the path </a:t>
            </a:r>
            <a:r>
              <a:rPr lang="en-US" dirty="0" err="1"/>
              <a:t>colours</a:t>
            </a:r>
            <a:r>
              <a:rPr lang="en-US" dirty="0"/>
              <a:t> must alternate.</a:t>
            </a:r>
          </a:p>
          <a:p>
            <a:pPr lvl="1"/>
            <a:r>
              <a:rPr lang="en-US" dirty="0"/>
              <a:t>Cycle must have odd length.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148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B8734A-518B-104A-8D0F-9620709D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segment intersection problem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B393FB-B24A-C249-BCE1-13BB2F691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Input: n line segments in the plane.</a:t>
            </a:r>
          </a:p>
          <a:p>
            <a:pPr marL="0" indent="0">
              <a:buNone/>
            </a:pPr>
            <a:r>
              <a:rPr lang="en-US" dirty="0"/>
              <a:t>Output: Do any two intersect?</a:t>
            </a:r>
          </a:p>
          <a:p>
            <a:r>
              <a:rPr lang="en-US" dirty="0"/>
              <a:t>Naive algorithm: For all </a:t>
            </a:r>
            <a:r>
              <a:rPr lang="en-US" dirty="0" err="1"/>
              <a:t>i,j</a:t>
            </a:r>
            <a:r>
              <a:rPr lang="en-US" dirty="0"/>
              <a:t>: check if segment </a:t>
            </a:r>
            <a:r>
              <a:rPr lang="en-US" dirty="0" err="1"/>
              <a:t>i</a:t>
            </a:r>
            <a:r>
              <a:rPr lang="en-US" dirty="0"/>
              <a:t> intersects with segment j.</a:t>
            </a:r>
          </a:p>
          <a:p>
            <a:pPr lvl="1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time.</a:t>
            </a:r>
          </a:p>
          <a:p>
            <a:r>
              <a:rPr lang="en-US" dirty="0"/>
              <a:t>Can be done in O(</a:t>
            </a:r>
            <a:r>
              <a:rPr lang="en-US" dirty="0" err="1"/>
              <a:t>nlog</a:t>
            </a:r>
            <a:r>
              <a:rPr lang="en-US" dirty="0"/>
              <a:t> n) time by using </a:t>
            </a:r>
          </a:p>
          <a:p>
            <a:pPr lvl="1"/>
            <a:r>
              <a:rPr lang="en-US" dirty="0"/>
              <a:t>good data structures.</a:t>
            </a:r>
          </a:p>
          <a:p>
            <a:pPr lvl="1"/>
            <a:r>
              <a:rPr lang="en-US" dirty="0"/>
              <a:t>“Line sweep” technique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668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2E4304-6C91-7E41-952F-B397E693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D2946E-F615-8341-8A6C-0428BE4E6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Avoid checking intersection between all pairs.</a:t>
            </a:r>
          </a:p>
          <a:p>
            <a:r>
              <a:rPr lang="en-US" dirty="0"/>
              <a:t>“Sweep” a horizontal line across the region from top to bottom.</a:t>
            </a:r>
          </a:p>
          <a:p>
            <a:r>
              <a:rPr lang="en-US" dirty="0"/>
              <a:t>Keep track of what segments it intersects as it moves.</a:t>
            </a:r>
          </a:p>
          <a:p>
            <a:pPr lvl="1"/>
            <a:r>
              <a:rPr lang="en-US" dirty="0"/>
              <a:t>Left to right order, e.g.  s</a:t>
            </a:r>
            <a:r>
              <a:rPr lang="en-US" baseline="-25000" dirty="0"/>
              <a:t>5</a:t>
            </a:r>
            <a:r>
              <a:rPr lang="en-US" dirty="0"/>
              <a:t>, s</a:t>
            </a:r>
            <a:r>
              <a:rPr lang="en-US" baseline="-25000" dirty="0"/>
              <a:t>9</a:t>
            </a:r>
            <a:r>
              <a:rPr lang="en-US" dirty="0"/>
              <a:t>, 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27</a:t>
            </a:r>
            <a:r>
              <a:rPr lang="en-US" dirty="0"/>
              <a:t>, s</a:t>
            </a:r>
            <a:r>
              <a:rPr lang="en-US" baseline="-25000" dirty="0"/>
              <a:t>8</a:t>
            </a:r>
            <a:r>
              <a:rPr lang="en-US" dirty="0"/>
              <a:t>.</a:t>
            </a:r>
          </a:p>
          <a:p>
            <a:r>
              <a:rPr lang="en-US" dirty="0"/>
              <a:t>Check for intersection between segments </a:t>
            </a:r>
            <a:r>
              <a:rPr lang="en-US" dirty="0" err="1"/>
              <a:t>i,j</a:t>
            </a:r>
            <a:r>
              <a:rPr lang="en-US" dirty="0"/>
              <a:t> only if </a:t>
            </a:r>
            <a:r>
              <a:rPr lang="en-US" dirty="0" err="1"/>
              <a:t>i,j</a:t>
            </a:r>
            <a:r>
              <a:rPr lang="en-US" dirty="0"/>
              <a:t> are adjacent in left to right order at some time while sweeping.</a:t>
            </a:r>
          </a:p>
          <a:p>
            <a:pPr marL="0" indent="0">
              <a:buNone/>
            </a:pPr>
            <a:r>
              <a:rPr lang="en-US" b="1" dirty="0"/>
              <a:t>Observation</a:t>
            </a:r>
            <a:r>
              <a:rPr lang="en-US" dirty="0"/>
              <a:t>: If segments </a:t>
            </a:r>
            <a:r>
              <a:rPr lang="en-US" dirty="0" err="1"/>
              <a:t>i,j</a:t>
            </a:r>
            <a:r>
              <a:rPr lang="en-US" dirty="0"/>
              <a:t> intersect at (</a:t>
            </a:r>
            <a:r>
              <a:rPr lang="en-US" dirty="0" err="1"/>
              <a:t>x,y</a:t>
            </a:r>
            <a:r>
              <a:rPr lang="en-US" dirty="0"/>
              <a:t>), then </a:t>
            </a:r>
            <a:r>
              <a:rPr lang="en-US" dirty="0" err="1"/>
              <a:t>i,j</a:t>
            </a:r>
            <a:r>
              <a:rPr lang="en-US" dirty="0"/>
              <a:t> will be adjacent when sweep line passes (</a:t>
            </a:r>
            <a:r>
              <a:rPr lang="en-US" dirty="0" err="1"/>
              <a:t>x,y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b="1" dirty="0"/>
              <a:t>Observation</a:t>
            </a:r>
            <a:r>
              <a:rPr lang="en-US" dirty="0"/>
              <a:t>:  Many </a:t>
            </a:r>
            <a:r>
              <a:rPr lang="en-US" dirty="0" err="1"/>
              <a:t>i,j</a:t>
            </a:r>
            <a:r>
              <a:rPr lang="en-US" dirty="0"/>
              <a:t> will never be adjacent: we do not perform intersection calculation for them.   </a:t>
            </a:r>
            <a:r>
              <a:rPr lang="en-US" dirty="0">
                <a:solidFill>
                  <a:srgbClr val="00B050"/>
                </a:solidFill>
              </a:rPr>
              <a:t>Saving</a:t>
            </a:r>
            <a:r>
              <a:rPr lang="en-US" dirty="0"/>
              <a:t>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321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24E64B-758C-7A48-9407-5E89413B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0E73CF-E502-9B44-8539-EBE31E387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Points[0..2n-1] = Segment endpoints sorted by y coordinate.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Ordered_Set</a:t>
            </a:r>
            <a:r>
              <a:rPr lang="en-US" dirty="0"/>
              <a:t> Sweep = empty;              // of segments, ordered by x coordinate.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=0 to 2n-1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If Points[</a:t>
            </a:r>
            <a:r>
              <a:rPr lang="en-US" dirty="0" err="1"/>
              <a:t>i</a:t>
            </a:r>
            <a:r>
              <a:rPr lang="en-US" dirty="0"/>
              <a:t>] = Points[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segment.top</a:t>
            </a:r>
            <a:r>
              <a:rPr lang="en-US" dirty="0"/>
              <a:t>   // if Points[</a:t>
            </a:r>
            <a:r>
              <a:rPr lang="en-US" dirty="0" err="1"/>
              <a:t>i</a:t>
            </a:r>
            <a:r>
              <a:rPr lang="en-US" dirty="0"/>
              <a:t>] is top endpoint of its segment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</a:t>
            </a:r>
            <a:r>
              <a:rPr lang="en-US" dirty="0" err="1"/>
              <a:t>Sweep.Insert</a:t>
            </a:r>
            <a:r>
              <a:rPr lang="en-US" dirty="0"/>
              <a:t>(Points[</a:t>
            </a:r>
            <a:r>
              <a:rPr lang="en-US" dirty="0" err="1"/>
              <a:t>i</a:t>
            </a:r>
            <a:r>
              <a:rPr lang="en-US" dirty="0"/>
              <a:t>].segment)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If Points[</a:t>
            </a:r>
            <a:r>
              <a:rPr lang="en-US" dirty="0" err="1"/>
              <a:t>i</a:t>
            </a:r>
            <a:r>
              <a:rPr lang="en-US" dirty="0"/>
              <a:t>].segment intersects </a:t>
            </a:r>
            <a:r>
              <a:rPr lang="en-US" dirty="0" err="1"/>
              <a:t>Sweep.prev</a:t>
            </a:r>
            <a:r>
              <a:rPr lang="en-US" dirty="0"/>
              <a:t>(Points[</a:t>
            </a:r>
            <a:r>
              <a:rPr lang="en-US" dirty="0" err="1"/>
              <a:t>i</a:t>
            </a:r>
            <a:r>
              <a:rPr lang="en-US" dirty="0"/>
              <a:t>].segment) return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                                                 // segment previous to Points[</a:t>
            </a:r>
            <a:r>
              <a:rPr lang="en-US" dirty="0" err="1"/>
              <a:t>i</a:t>
            </a:r>
            <a:r>
              <a:rPr lang="en-US" dirty="0"/>
              <a:t>] in Sweep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if Points[</a:t>
            </a:r>
            <a:r>
              <a:rPr lang="en-US" dirty="0" err="1"/>
              <a:t>i</a:t>
            </a:r>
            <a:r>
              <a:rPr lang="en-US" dirty="0"/>
              <a:t>].segment intersects </a:t>
            </a:r>
            <a:r>
              <a:rPr lang="en-US" dirty="0" err="1"/>
              <a:t>Sweep.next</a:t>
            </a:r>
            <a:r>
              <a:rPr lang="en-US" dirty="0"/>
              <a:t>(Points[</a:t>
            </a:r>
            <a:r>
              <a:rPr lang="en-US" dirty="0" err="1"/>
              <a:t>i</a:t>
            </a:r>
            <a:r>
              <a:rPr lang="en-US" dirty="0"/>
              <a:t>].segment) return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else  // if Points[</a:t>
            </a:r>
            <a:r>
              <a:rPr lang="en-US" dirty="0" err="1"/>
              <a:t>i</a:t>
            </a:r>
            <a:r>
              <a:rPr lang="en-US" dirty="0"/>
              <a:t>] is bottom endpoint of its 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if </a:t>
            </a:r>
            <a:r>
              <a:rPr lang="en-US" dirty="0" err="1"/>
              <a:t>Sweep.prev</a:t>
            </a:r>
            <a:r>
              <a:rPr lang="en-US" dirty="0"/>
              <a:t>(Points[</a:t>
            </a:r>
            <a:r>
              <a:rPr lang="en-US" dirty="0" err="1"/>
              <a:t>i</a:t>
            </a:r>
            <a:r>
              <a:rPr lang="en-US" dirty="0"/>
              <a:t>].segment) intersects </a:t>
            </a:r>
            <a:r>
              <a:rPr lang="en-US" dirty="0" err="1"/>
              <a:t>Sweep.next</a:t>
            </a:r>
            <a:r>
              <a:rPr lang="en-US" dirty="0"/>
              <a:t>(Points[</a:t>
            </a:r>
            <a:r>
              <a:rPr lang="en-US" dirty="0" err="1"/>
              <a:t>i</a:t>
            </a:r>
            <a:r>
              <a:rPr lang="en-US" dirty="0"/>
              <a:t>].segment)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return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</a:t>
            </a:r>
            <a:r>
              <a:rPr lang="en-US" dirty="0" err="1"/>
              <a:t>Sweep.Remove</a:t>
            </a:r>
            <a:r>
              <a:rPr lang="en-US" dirty="0"/>
              <a:t>(Points[</a:t>
            </a:r>
            <a:r>
              <a:rPr lang="en-US" dirty="0" err="1"/>
              <a:t>i</a:t>
            </a:r>
            <a:r>
              <a:rPr lang="en-US" dirty="0"/>
              <a:t>].segment)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End for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Return false  </a:t>
            </a:r>
          </a:p>
        </p:txBody>
      </p:sp>
    </p:spTree>
    <p:extLst>
      <p:ext uri="{BB962C8B-B14F-4D97-AF65-F5344CB8AC3E}">
        <p14:creationId xmlns:p14="http://schemas.microsoft.com/office/powerpoint/2010/main" val="264264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CD8FF"/>
      </a:dk2>
      <a:lt2>
        <a:srgbClr val="AAB5C2"/>
      </a:lt2>
      <a:accent1>
        <a:srgbClr val="F7901E"/>
      </a:accent1>
      <a:accent2>
        <a:srgbClr val="FEC60B"/>
      </a:accent2>
      <a:accent3>
        <a:srgbClr val="9FE62F"/>
      </a:accent3>
      <a:accent4>
        <a:srgbClr val="4EA5D1"/>
      </a:accent4>
      <a:accent5>
        <a:srgbClr val="1C4596"/>
      </a:accent5>
      <a:accent6>
        <a:srgbClr val="542D90"/>
      </a:accent6>
      <a:hlink>
        <a:srgbClr val="ED2024"/>
      </a:hlink>
      <a:folHlink>
        <a:srgbClr val="BD912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19328</TotalTime>
  <Words>871</Words>
  <Application>Microsoft Macintosh PowerPoint</Application>
  <PresentationFormat>On-screen Show (4:3)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CS 113: Data Structures and Algorithms</vt:lpstr>
      <vt:lpstr>Need for proofs: Problem 4 of Q3</vt:lpstr>
      <vt:lpstr>Proof is not correct</vt:lpstr>
      <vt:lpstr>Problems</vt:lpstr>
      <vt:lpstr>Graph 2-colouring</vt:lpstr>
      <vt:lpstr>Solution</vt:lpstr>
      <vt:lpstr>Line segment intersection problem</vt:lpstr>
      <vt:lpstr>Key idea</vt:lpstr>
      <vt:lpstr>Algorithm</vt:lpstr>
      <vt:lpstr>Time analysis</vt:lpstr>
      <vt:lpstr>C++ code</vt:lpstr>
      <vt:lpstr>PowerPoint Presentation</vt:lpstr>
      <vt:lpstr>PowerPoint Presentation</vt:lpstr>
      <vt:lpstr>PowerPoint Presentation</vt:lpstr>
      <vt:lpstr>Final Remarks</vt:lpstr>
    </vt:vector>
  </TitlesOfParts>
  <Company>IITB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Programming Through C++</dc:title>
  <dc:creator>Abhiram Ranade</dc:creator>
  <cp:lastModifiedBy>Microsoft Office User</cp:lastModifiedBy>
  <cp:revision>171</cp:revision>
  <dcterms:created xsi:type="dcterms:W3CDTF">2014-06-14T11:28:28Z</dcterms:created>
  <dcterms:modified xsi:type="dcterms:W3CDTF">2018-04-27T09:11:59Z</dcterms:modified>
</cp:coreProperties>
</file>