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327" r:id="rId3"/>
    <p:sldId id="317" r:id="rId4"/>
    <p:sldId id="344" r:id="rId5"/>
    <p:sldId id="320" r:id="rId6"/>
    <p:sldId id="323" r:id="rId7"/>
    <p:sldId id="319" r:id="rId8"/>
    <p:sldId id="325" r:id="rId9"/>
    <p:sldId id="330" r:id="rId10"/>
    <p:sldId id="322" r:id="rId11"/>
    <p:sldId id="321" r:id="rId12"/>
    <p:sldId id="345" r:id="rId13"/>
    <p:sldId id="324" r:id="rId14"/>
    <p:sldId id="331" r:id="rId15"/>
    <p:sldId id="332" r:id="rId16"/>
    <p:sldId id="346" r:id="rId17"/>
    <p:sldId id="337" r:id="rId18"/>
    <p:sldId id="341" r:id="rId19"/>
    <p:sldId id="342" r:id="rId20"/>
    <p:sldId id="34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05"/>
    <p:restoredTop sz="93699"/>
  </p:normalViewPr>
  <p:slideViewPr>
    <p:cSldViewPr snapToGrid="0" snapToObjects="1">
      <p:cViewPr varScale="1">
        <p:scale>
          <a:sx n="120" d="100"/>
          <a:sy n="120" d="100"/>
        </p:scale>
        <p:origin x="83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13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FFAE8-6F2A-CF40-A3D4-2E9F4BC3CB96}" type="datetimeFigureOut">
              <a:rPr lang="en-US" smtClean="0"/>
              <a:t>4/27/18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282DF-025C-BF40-BD28-FF09A588F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75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D9D4-7546-B142-BFAB-D5D7F7651ADD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205-E455-CB4E-BE1C-03D8C1DD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3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D9D4-7546-B142-BFAB-D5D7F7651ADD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205-E455-CB4E-BE1C-03D8C1DD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9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D9D4-7546-B142-BFAB-D5D7F7651ADD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205-E455-CB4E-BE1C-03D8C1DD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2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D9D4-7546-B142-BFAB-D5D7F7651ADD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205-E455-CB4E-BE1C-03D8C1DD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3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D9D4-7546-B142-BFAB-D5D7F7651ADD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205-E455-CB4E-BE1C-03D8C1DD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7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D9D4-7546-B142-BFAB-D5D7F7651ADD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205-E455-CB4E-BE1C-03D8C1DD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34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D9D4-7546-B142-BFAB-D5D7F7651ADD}" type="datetimeFigureOut">
              <a:rPr lang="en-US" smtClean="0"/>
              <a:t>4/27/18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205-E455-CB4E-BE1C-03D8C1DD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D9D4-7546-B142-BFAB-D5D7F7651ADD}" type="datetimeFigureOut">
              <a:rPr lang="en-US" smtClean="0"/>
              <a:t>4/27/18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205-E455-CB4E-BE1C-03D8C1DD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8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D9D4-7546-B142-BFAB-D5D7F7651ADD}" type="datetimeFigureOut">
              <a:rPr lang="en-US" smtClean="0"/>
              <a:t>4/27/18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205-E455-CB4E-BE1C-03D8C1DD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2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D9D4-7546-B142-BFAB-D5D7F7651ADD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205-E455-CB4E-BE1C-03D8C1DD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8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D9D4-7546-B142-BFAB-D5D7F7651ADD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205-E455-CB4E-BE1C-03D8C1DD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77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CD9D4-7546-B142-BFAB-D5D7F7651ADD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7C205-E455-CB4E-BE1C-03D8C1DD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6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 113: Data Structures and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Abhiram</a:t>
            </a:r>
            <a:r>
              <a:rPr lang="en-US" dirty="0"/>
              <a:t> G. </a:t>
            </a:r>
            <a:r>
              <a:rPr lang="en-US" dirty="0" err="1"/>
              <a:t>Ranade</a:t>
            </a:r>
            <a:endParaRPr lang="en-US" dirty="0"/>
          </a:p>
          <a:p>
            <a:r>
              <a:rPr lang="en-US" dirty="0"/>
              <a:t>Depth first search</a:t>
            </a:r>
          </a:p>
        </p:txBody>
      </p:sp>
    </p:spTree>
    <p:extLst>
      <p:ext uri="{BB962C8B-B14F-4D97-AF65-F5344CB8AC3E}">
        <p14:creationId xmlns:p14="http://schemas.microsoft.com/office/powerpoint/2010/main" val="2098598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Checking if a directed graph has cycles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Lemma</a:t>
            </a:r>
            <a:r>
              <a:rPr lang="en-US" dirty="0"/>
              <a:t>: A directed graph has a cycle </a:t>
            </a:r>
            <a:r>
              <a:rPr lang="en-US" dirty="0" err="1"/>
              <a:t>iff</a:t>
            </a:r>
            <a:r>
              <a:rPr lang="en-US" dirty="0"/>
              <a:t> DFS reveals a back edge</a:t>
            </a:r>
          </a:p>
          <a:p>
            <a:pPr marL="0" indent="0">
              <a:buNone/>
            </a:pPr>
            <a:r>
              <a:rPr lang="en-US" b="1" dirty="0"/>
              <a:t>Proof</a:t>
            </a:r>
            <a:r>
              <a:rPr lang="en-US" dirty="0"/>
              <a:t> (⟸) : immediate.</a:t>
            </a:r>
          </a:p>
          <a:p>
            <a:pPr marL="0" indent="0">
              <a:buNone/>
            </a:pPr>
            <a:r>
              <a:rPr lang="en-US" b="1" dirty="0"/>
              <a:t>Proof</a:t>
            </a:r>
            <a:r>
              <a:rPr lang="en-US" dirty="0"/>
              <a:t> (⟹) : </a:t>
            </a:r>
          </a:p>
          <a:p>
            <a:r>
              <a:rPr lang="en-US" dirty="0"/>
              <a:t>Suppose cycle is v</a:t>
            </a:r>
            <a:r>
              <a:rPr lang="en-US" baseline="-25000" dirty="0"/>
              <a:t>1</a:t>
            </a:r>
            <a:r>
              <a:rPr lang="en-US" dirty="0"/>
              <a:t>,...,</a:t>
            </a:r>
            <a:r>
              <a:rPr lang="en-US" dirty="0" err="1"/>
              <a:t>v</a:t>
            </a:r>
            <a:r>
              <a:rPr lang="en-US" baseline="-25000" dirty="0" err="1"/>
              <a:t>k</a:t>
            </a:r>
            <a:r>
              <a:rPr lang="en-US" dirty="0"/>
              <a:t>.</a:t>
            </a:r>
          </a:p>
          <a:p>
            <a:r>
              <a:rPr lang="en-US" dirty="0" err="1"/>
              <a:t>Wlog</a:t>
            </a:r>
            <a:r>
              <a:rPr lang="en-US" dirty="0"/>
              <a:t> v</a:t>
            </a:r>
            <a:r>
              <a:rPr lang="en-US" baseline="-25000" dirty="0"/>
              <a:t>1</a:t>
            </a:r>
            <a:r>
              <a:rPr lang="en-US" dirty="0"/>
              <a:t> is first visited during DFS.</a:t>
            </a:r>
          </a:p>
          <a:p>
            <a:r>
              <a:rPr lang="en-US" dirty="0"/>
              <a:t>All </a:t>
            </a:r>
            <a:r>
              <a:rPr lang="en-US" dirty="0" err="1"/>
              <a:t>v</a:t>
            </a:r>
            <a:r>
              <a:rPr lang="en-US" baseline="-25000" dirty="0" err="1"/>
              <a:t>j</a:t>
            </a:r>
            <a:r>
              <a:rPr lang="en-US" dirty="0"/>
              <a:t> will be visited and become descendants, including </a:t>
            </a:r>
            <a:r>
              <a:rPr lang="en-US" dirty="0" err="1"/>
              <a:t>v</a:t>
            </a:r>
            <a:r>
              <a:rPr lang="en-US" baseline="-25000" dirty="0" err="1"/>
              <a:t>k</a:t>
            </a:r>
            <a:r>
              <a:rPr lang="en-US" dirty="0"/>
              <a:t>.</a:t>
            </a:r>
          </a:p>
          <a:p>
            <a:r>
              <a:rPr lang="en-US" dirty="0"/>
              <a:t>(v</a:t>
            </a:r>
            <a:r>
              <a:rPr lang="en-US" baseline="-25000" dirty="0"/>
              <a:t>k</a:t>
            </a:r>
            <a:r>
              <a:rPr lang="en-US" dirty="0"/>
              <a:t>,v</a:t>
            </a:r>
            <a:r>
              <a:rPr lang="en-US" baseline="-25000" dirty="0"/>
              <a:t>1</a:t>
            </a:r>
            <a:r>
              <a:rPr lang="en-US" dirty="0"/>
              <a:t>) is a back edge.</a:t>
            </a:r>
          </a:p>
          <a:p>
            <a:pPr marL="0" indent="0">
              <a:buNone/>
            </a:pPr>
            <a:r>
              <a:rPr lang="en-US" b="1" dirty="0"/>
              <a:t>Algorithm</a:t>
            </a:r>
            <a:r>
              <a:rPr lang="en-US" dirty="0"/>
              <a:t>: </a:t>
            </a:r>
          </a:p>
          <a:p>
            <a:r>
              <a:rPr lang="en-US" dirty="0"/>
              <a:t>Run DFS.  </a:t>
            </a:r>
          </a:p>
          <a:p>
            <a:r>
              <a:rPr lang="en-US" dirty="0"/>
              <a:t>If we find an edge (</a:t>
            </a:r>
            <a:r>
              <a:rPr lang="en-US" dirty="0" err="1"/>
              <a:t>i,j</a:t>
            </a:r>
            <a:r>
              <a:rPr lang="en-US" dirty="0"/>
              <a:t>) </a:t>
            </a:r>
            <a:r>
              <a:rPr lang="en-US" dirty="0" err="1"/>
              <a:t>s.t.</a:t>
            </a:r>
            <a:r>
              <a:rPr lang="en-US" dirty="0"/>
              <a:t> pre[j] &lt; pre[</a:t>
            </a:r>
            <a:r>
              <a:rPr lang="en-US" dirty="0" err="1"/>
              <a:t>i</a:t>
            </a:r>
            <a:r>
              <a:rPr lang="en-US" dirty="0"/>
              <a:t>] and post[j]=post[</a:t>
            </a:r>
            <a:r>
              <a:rPr lang="en-US" dirty="0" err="1"/>
              <a:t>i</a:t>
            </a:r>
            <a:r>
              <a:rPr lang="en-US" dirty="0"/>
              <a:t>]=-1 when (</a:t>
            </a:r>
            <a:r>
              <a:rPr lang="en-US" dirty="0" err="1"/>
              <a:t>i,j</a:t>
            </a:r>
            <a:r>
              <a:rPr lang="en-US" dirty="0"/>
              <a:t>) is encountered, it must be a back edge, and so declare that graph has cycles.  </a:t>
            </a:r>
          </a:p>
          <a:p>
            <a:r>
              <a:rPr lang="en-US" dirty="0"/>
              <a:t>Otherwise declare acyclic.</a:t>
            </a:r>
          </a:p>
        </p:txBody>
      </p:sp>
    </p:spTree>
    <p:extLst>
      <p:ext uri="{BB962C8B-B14F-4D97-AF65-F5344CB8AC3E}">
        <p14:creationId xmlns:p14="http://schemas.microsoft.com/office/powerpoint/2010/main" val="8029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Topological sort of a Directed Acyclic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“Course c is a prerequisite of course d” defines (partial) order over courses</a:t>
            </a:r>
          </a:p>
          <a:p>
            <a:r>
              <a:rPr lang="en-US" dirty="0"/>
              <a:t>Can we find a total order consistent with partial order?</a:t>
            </a:r>
          </a:p>
          <a:p>
            <a:pPr marL="457200" lvl="1" indent="0">
              <a:buNone/>
            </a:pPr>
            <a:r>
              <a:rPr lang="en-US" dirty="0"/>
              <a:t>= can we find an order to take the courses?</a:t>
            </a:r>
          </a:p>
          <a:p>
            <a:r>
              <a:rPr lang="en-US" dirty="0"/>
              <a:t>Edge directions in a directed acyclic graph define a partial order:	</a:t>
            </a:r>
          </a:p>
          <a:p>
            <a:pPr lvl="1"/>
            <a:r>
              <a:rPr lang="en-US" dirty="0"/>
              <a:t>if (</a:t>
            </a:r>
            <a:r>
              <a:rPr lang="en-US" dirty="0" err="1"/>
              <a:t>i,j</a:t>
            </a:r>
            <a:r>
              <a:rPr lang="en-US" dirty="0"/>
              <a:t>) is an edge, we can say </a:t>
            </a:r>
            <a:r>
              <a:rPr lang="en-US" dirty="0" err="1"/>
              <a:t>i</a:t>
            </a:r>
            <a:r>
              <a:rPr lang="en-US" dirty="0"/>
              <a:t> &lt; j</a:t>
            </a:r>
          </a:p>
          <a:p>
            <a:pPr lvl="1"/>
            <a:r>
              <a:rPr lang="en-US" dirty="0"/>
              <a:t>We can transitively extend this order: if there is a directed path from </a:t>
            </a:r>
            <a:r>
              <a:rPr lang="en-US" dirty="0" err="1"/>
              <a:t>i</a:t>
            </a:r>
            <a:r>
              <a:rPr lang="en-US" dirty="0"/>
              <a:t> to j we will also say </a:t>
            </a:r>
            <a:r>
              <a:rPr lang="en-US" dirty="0" err="1"/>
              <a:t>i</a:t>
            </a:r>
            <a:r>
              <a:rPr lang="en-US" dirty="0"/>
              <a:t> &lt; j.</a:t>
            </a:r>
          </a:p>
          <a:p>
            <a:pPr lvl="1"/>
            <a:r>
              <a:rPr lang="en-US" dirty="0"/>
              <a:t>However, if there is no path from </a:t>
            </a:r>
            <a:r>
              <a:rPr lang="en-US" dirty="0" err="1"/>
              <a:t>i</a:t>
            </a:r>
            <a:r>
              <a:rPr lang="en-US" dirty="0"/>
              <a:t> to j nor from j to </a:t>
            </a:r>
            <a:r>
              <a:rPr lang="en-US" dirty="0" err="1"/>
              <a:t>i</a:t>
            </a:r>
            <a:r>
              <a:rPr lang="en-US" dirty="0"/>
              <a:t>, we cannot say either </a:t>
            </a:r>
            <a:r>
              <a:rPr lang="en-US" dirty="0" err="1"/>
              <a:t>i</a:t>
            </a:r>
            <a:r>
              <a:rPr lang="en-US" dirty="0"/>
              <a:t> &lt; j or j &lt;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So the order is “partial”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Topological sort of a directed acyclic graph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=  Any total order consistent with &lt; defined by edge directions.</a:t>
            </a:r>
          </a:p>
          <a:p>
            <a:r>
              <a:rPr lang="en-US" dirty="0"/>
              <a:t>Can be found in time O(</a:t>
            </a:r>
            <a:r>
              <a:rPr lang="en-US" dirty="0" err="1"/>
              <a:t>m+n</a:t>
            </a:r>
            <a:r>
              <a:rPr lang="en-US" dirty="0"/>
              <a:t>) using DFS!</a:t>
            </a:r>
          </a:p>
        </p:txBody>
      </p:sp>
    </p:spTree>
    <p:extLst>
      <p:ext uri="{BB962C8B-B14F-4D97-AF65-F5344CB8AC3E}">
        <p14:creationId xmlns:p14="http://schemas.microsoft.com/office/powerpoint/2010/main" val="111854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EE2286-5179-A94A-B8FE-E33AD4A04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topological sort orders</a:t>
            </a:r>
            <a:endParaRPr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E274D407-8EDA-B541-8AC7-4AE2A279C9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xmlns="" id="{C4E6A2E4-3C02-834A-A2D2-2D2B4E61BF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5, 4, 1, 2, 6, 0, 3</a:t>
            </a:r>
          </a:p>
          <a:p>
            <a:r>
              <a:rPr lang="en-US" dirty="0"/>
              <a:t>4, 5, 6, 1, 0, 2, 3</a:t>
            </a:r>
          </a:p>
          <a:p>
            <a:r>
              <a:rPr lang="en-US" dirty="0"/>
              <a:t>What happens when you execute DFS on the graph?</a:t>
            </a:r>
            <a:endParaRPr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1E519147-8633-6D41-955E-EF4BE4814B52}"/>
              </a:ext>
            </a:extLst>
          </p:cNvPr>
          <p:cNvSpPr/>
          <p:nvPr/>
        </p:nvSpPr>
        <p:spPr>
          <a:xfrm>
            <a:off x="1317356" y="2030278"/>
            <a:ext cx="480447" cy="4804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9132F8CA-5105-BE40-97F2-9C975F8619E6}"/>
              </a:ext>
            </a:extLst>
          </p:cNvPr>
          <p:cNvSpPr/>
          <p:nvPr/>
        </p:nvSpPr>
        <p:spPr>
          <a:xfrm>
            <a:off x="2807773" y="3933151"/>
            <a:ext cx="480447" cy="4804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6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F6A35210-6265-6D4F-B8C7-04F168A9B229}"/>
              </a:ext>
            </a:extLst>
          </p:cNvPr>
          <p:cNvSpPr/>
          <p:nvPr/>
        </p:nvSpPr>
        <p:spPr>
          <a:xfrm>
            <a:off x="1273441" y="3138405"/>
            <a:ext cx="480447" cy="4804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6EFD9935-989F-644A-AA49-9A4A62BA21CA}"/>
              </a:ext>
            </a:extLst>
          </p:cNvPr>
          <p:cNvSpPr/>
          <p:nvPr/>
        </p:nvSpPr>
        <p:spPr>
          <a:xfrm>
            <a:off x="1273442" y="4946540"/>
            <a:ext cx="480447" cy="4804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D98A4B0D-3E8F-D044-BA75-19E4A9002D2F}"/>
              </a:ext>
            </a:extLst>
          </p:cNvPr>
          <p:cNvSpPr/>
          <p:nvPr/>
        </p:nvSpPr>
        <p:spPr>
          <a:xfrm>
            <a:off x="2807774" y="4951708"/>
            <a:ext cx="480447" cy="4804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FB77EA6F-CB95-ED40-B149-B70E79743512}"/>
              </a:ext>
            </a:extLst>
          </p:cNvPr>
          <p:cNvSpPr/>
          <p:nvPr/>
        </p:nvSpPr>
        <p:spPr>
          <a:xfrm>
            <a:off x="2807772" y="2046005"/>
            <a:ext cx="480447" cy="4804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450F98BC-E020-B946-A6AE-E56CF4FB8C0E}"/>
              </a:ext>
            </a:extLst>
          </p:cNvPr>
          <p:cNvSpPr/>
          <p:nvPr/>
        </p:nvSpPr>
        <p:spPr>
          <a:xfrm>
            <a:off x="1771972" y="3933152"/>
            <a:ext cx="480447" cy="4804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  <a:endParaRPr sz="28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F6A6AA48-3D15-E344-AA38-707F29F0A641}"/>
              </a:ext>
            </a:extLst>
          </p:cNvPr>
          <p:cNvCxnSpPr>
            <a:stCxn id="4" idx="4"/>
            <a:endCxn id="6" idx="0"/>
          </p:cNvCxnSpPr>
          <p:nvPr/>
        </p:nvCxnSpPr>
        <p:spPr>
          <a:xfrm flipH="1">
            <a:off x="1513665" y="2510725"/>
            <a:ext cx="43915" cy="62768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44C4F8B2-2D9F-4245-9B59-AAD1501583FA}"/>
              </a:ext>
            </a:extLst>
          </p:cNvPr>
          <p:cNvCxnSpPr>
            <a:cxnSpLocks/>
          </p:cNvCxnSpPr>
          <p:nvPr/>
        </p:nvCxnSpPr>
        <p:spPr>
          <a:xfrm flipH="1">
            <a:off x="1731935" y="2482311"/>
            <a:ext cx="1075837" cy="751664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B555CD1B-35CF-C045-8CBA-6EA09C4E55A0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1727443" y="2440365"/>
            <a:ext cx="1150690" cy="156314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A068B0DA-1784-4F49-A9FB-64983EA797DB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1683528" y="3548492"/>
            <a:ext cx="328668" cy="38466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39E11FD1-EDC2-C945-B4FD-C389104C0BF0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1513665" y="3618852"/>
            <a:ext cx="1" cy="1327688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58D93564-AF77-D840-8739-DA81FEC3CC37}"/>
              </a:ext>
            </a:extLst>
          </p:cNvPr>
          <p:cNvCxnSpPr>
            <a:cxnSpLocks/>
            <a:stCxn id="10" idx="5"/>
            <a:endCxn id="8" idx="1"/>
          </p:cNvCxnSpPr>
          <p:nvPr/>
        </p:nvCxnSpPr>
        <p:spPr>
          <a:xfrm>
            <a:off x="2182059" y="4343239"/>
            <a:ext cx="696075" cy="67882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CA38E811-578B-7540-8C5C-00FF4D6A743D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047997" y="4413598"/>
            <a:ext cx="1" cy="53811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70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Lemma: </a:t>
            </a:r>
            <a:r>
              <a:rPr lang="en-US" dirty="0"/>
              <a:t>The values post[</a:t>
            </a:r>
            <a:r>
              <a:rPr lang="en-US" dirty="0" err="1"/>
              <a:t>i</a:t>
            </a:r>
            <a:r>
              <a:rPr lang="en-US" dirty="0"/>
              <a:t>] give the reverse of a topological sort order.</a:t>
            </a:r>
          </a:p>
          <a:p>
            <a:pPr marL="0" indent="0">
              <a:buNone/>
            </a:pPr>
            <a:r>
              <a:rPr lang="en-US" dirty="0"/>
              <a:t>(post[</a:t>
            </a:r>
            <a:r>
              <a:rPr lang="en-US" dirty="0" err="1"/>
              <a:t>i</a:t>
            </a:r>
            <a:r>
              <a:rPr lang="en-US" dirty="0"/>
              <a:t>] larger, then it appears earlier in the order)</a:t>
            </a:r>
          </a:p>
          <a:p>
            <a:pPr marL="0" indent="0">
              <a:buNone/>
            </a:pPr>
            <a:r>
              <a:rPr lang="en-US" b="1" dirty="0"/>
              <a:t>Equivalent: </a:t>
            </a:r>
            <a:r>
              <a:rPr lang="en-US" dirty="0"/>
              <a:t>If (</a:t>
            </a:r>
            <a:r>
              <a:rPr lang="en-US" dirty="0" err="1"/>
              <a:t>i,j</a:t>
            </a:r>
            <a:r>
              <a:rPr lang="en-US" dirty="0"/>
              <a:t>) is an edge then post[</a:t>
            </a:r>
            <a:r>
              <a:rPr lang="en-US" dirty="0" err="1"/>
              <a:t>i</a:t>
            </a:r>
            <a:r>
              <a:rPr lang="en-US" dirty="0"/>
              <a:t>] &gt; post[j]</a:t>
            </a:r>
          </a:p>
          <a:p>
            <a:pPr marL="0" indent="0">
              <a:buNone/>
            </a:pPr>
            <a:r>
              <a:rPr lang="en-US" b="1" dirty="0"/>
              <a:t>Proof: </a:t>
            </a:r>
          </a:p>
          <a:p>
            <a:pPr marL="0" indent="0">
              <a:buNone/>
            </a:pPr>
            <a:r>
              <a:rPr lang="en-US" dirty="0"/>
              <a:t>(a) Suppose </a:t>
            </a:r>
            <a:r>
              <a:rPr lang="en-US" dirty="0" err="1"/>
              <a:t>i</a:t>
            </a:r>
            <a:r>
              <a:rPr lang="en-US" dirty="0"/>
              <a:t> is visited first.  </a:t>
            </a:r>
          </a:p>
          <a:p>
            <a:r>
              <a:rPr lang="en-US" dirty="0"/>
              <a:t>j will be visited during calls to </a:t>
            </a:r>
            <a:r>
              <a:rPr lang="en-US" dirty="0" err="1"/>
              <a:t>neighbours</a:t>
            </a:r>
            <a:r>
              <a:rPr lang="en-US" dirty="0"/>
              <a:t> of </a:t>
            </a:r>
            <a:r>
              <a:rPr lang="en-US" dirty="0" err="1"/>
              <a:t>i</a:t>
            </a:r>
            <a:r>
              <a:rPr lang="en-US" dirty="0"/>
              <a:t>, or to j itself.</a:t>
            </a:r>
          </a:p>
          <a:p>
            <a:r>
              <a:rPr lang="en-US" dirty="0"/>
              <a:t>Call to j will return before call to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(b) Suppose j is visited first.  </a:t>
            </a:r>
          </a:p>
          <a:p>
            <a:r>
              <a:rPr lang="en-US" dirty="0" err="1"/>
              <a:t>i</a:t>
            </a:r>
            <a:r>
              <a:rPr lang="en-US" dirty="0"/>
              <a:t> cannot be visited during call to j, otherwise graph has cycle!</a:t>
            </a:r>
          </a:p>
          <a:p>
            <a:r>
              <a:rPr lang="en-US" dirty="0"/>
              <a:t>Call to j returns before call to </a:t>
            </a:r>
            <a:r>
              <a:rPr lang="en-US" dirty="0" err="1"/>
              <a:t>i</a:t>
            </a:r>
            <a:r>
              <a:rPr lang="en-US" dirty="0"/>
              <a:t> is made.</a:t>
            </a:r>
          </a:p>
          <a:p>
            <a:r>
              <a:rPr lang="en-US" dirty="0"/>
              <a:t>In this case too call to j returns before call to </a:t>
            </a:r>
            <a:r>
              <a:rPr lang="en-US" dirty="0" err="1"/>
              <a:t>i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Algorithm: </a:t>
            </a:r>
            <a:r>
              <a:rPr lang="en-US" dirty="0"/>
              <a:t>Print the vertex number </a:t>
            </a:r>
            <a:r>
              <a:rPr lang="en-US" dirty="0" err="1"/>
              <a:t>i</a:t>
            </a:r>
            <a:r>
              <a:rPr lang="en-US" dirty="0"/>
              <a:t> just after you set post[</a:t>
            </a:r>
            <a:r>
              <a:rPr lang="en-US" dirty="0" err="1"/>
              <a:t>i</a:t>
            </a:r>
            <a:r>
              <a:rPr lang="en-US" dirty="0"/>
              <a:t>] = count++.  This will print numbers in reverse topological sort order.</a:t>
            </a:r>
          </a:p>
        </p:txBody>
      </p:sp>
    </p:spTree>
    <p:extLst>
      <p:ext uri="{BB962C8B-B14F-4D97-AF65-F5344CB8AC3E}">
        <p14:creationId xmlns:p14="http://schemas.microsoft.com/office/powerpoint/2010/main" val="39522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2C44D5-8E10-A447-8B9B-9DD4962A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 connected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450853-6E72-E04F-883E-03D4C25A4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Vertices </a:t>
            </a:r>
            <a:r>
              <a:rPr lang="en-US" dirty="0" err="1"/>
              <a:t>u,v</a:t>
            </a:r>
            <a:r>
              <a:rPr lang="en-US" dirty="0"/>
              <a:t> in a directed graph are said to be strongly connected if there is a path from u to v and from v to u.</a:t>
            </a:r>
          </a:p>
          <a:p>
            <a:r>
              <a:rPr lang="en-US" dirty="0"/>
              <a:t>All vertices which are strongly connected to each other can be put in a group/component</a:t>
            </a:r>
          </a:p>
          <a:p>
            <a:r>
              <a:rPr lang="en-US" dirty="0"/>
              <a:t>Maximal subgraph that contains vertices strongly connected to each other are said to constitute a strongly connected component.</a:t>
            </a:r>
          </a:p>
          <a:p>
            <a:r>
              <a:rPr lang="en-US" dirty="0"/>
              <a:t>A directed graph partitions into strongly connected components</a:t>
            </a:r>
          </a:p>
          <a:p>
            <a:r>
              <a:rPr lang="en-US" dirty="0"/>
              <a:t>A graph is said to be strongly connected if it consists of a single connected component. (every pair of vertices is strongly connected)</a:t>
            </a:r>
          </a:p>
          <a:p>
            <a:r>
              <a:rPr lang="en-US" dirty="0">
                <a:solidFill>
                  <a:srgbClr val="00B050"/>
                </a:solidFill>
              </a:rPr>
              <a:t>Being strongly connected (</a:t>
            </a:r>
            <a:r>
              <a:rPr lang="en-US" dirty="0" err="1">
                <a:solidFill>
                  <a:srgbClr val="00B050"/>
                </a:solidFill>
              </a:rPr>
              <a:t>sc</a:t>
            </a:r>
            <a:r>
              <a:rPr lang="en-US" dirty="0">
                <a:solidFill>
                  <a:srgbClr val="00B050"/>
                </a:solidFill>
              </a:rPr>
              <a:t>) is an equivalence relation: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Reflexive: u </a:t>
            </a:r>
            <a:r>
              <a:rPr lang="en-US" dirty="0" err="1">
                <a:solidFill>
                  <a:srgbClr val="00B050"/>
                </a:solidFill>
              </a:rPr>
              <a:t>sc</a:t>
            </a:r>
            <a:r>
              <a:rPr lang="en-US" dirty="0">
                <a:solidFill>
                  <a:srgbClr val="00B050"/>
                </a:solidFill>
              </a:rPr>
              <a:t> u     ... Every node has a trivial path to itself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Symmetric: u </a:t>
            </a:r>
            <a:r>
              <a:rPr lang="en-US" dirty="0" err="1">
                <a:solidFill>
                  <a:srgbClr val="00B050"/>
                </a:solidFill>
              </a:rPr>
              <a:t>sc</a:t>
            </a:r>
            <a:r>
              <a:rPr lang="en-US" dirty="0">
                <a:solidFill>
                  <a:srgbClr val="00B050"/>
                </a:solidFill>
              </a:rPr>
              <a:t> v  ⇒ v </a:t>
            </a:r>
            <a:r>
              <a:rPr lang="en-US" dirty="0" err="1">
                <a:solidFill>
                  <a:srgbClr val="00B050"/>
                </a:solidFill>
              </a:rPr>
              <a:t>sc</a:t>
            </a:r>
            <a:r>
              <a:rPr lang="en-US" dirty="0">
                <a:solidFill>
                  <a:srgbClr val="00B050"/>
                </a:solidFill>
              </a:rPr>
              <a:t> u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Transitive: u </a:t>
            </a:r>
            <a:r>
              <a:rPr lang="en-US" dirty="0" err="1">
                <a:solidFill>
                  <a:srgbClr val="00B050"/>
                </a:solidFill>
              </a:rPr>
              <a:t>sc</a:t>
            </a:r>
            <a:r>
              <a:rPr lang="en-US" dirty="0">
                <a:solidFill>
                  <a:srgbClr val="00B050"/>
                </a:solidFill>
              </a:rPr>
              <a:t> v, v </a:t>
            </a:r>
            <a:r>
              <a:rPr lang="en-US" dirty="0" err="1">
                <a:solidFill>
                  <a:srgbClr val="00B050"/>
                </a:solidFill>
              </a:rPr>
              <a:t>sc</a:t>
            </a:r>
            <a:r>
              <a:rPr lang="en-US" dirty="0">
                <a:solidFill>
                  <a:srgbClr val="00B050"/>
                </a:solidFill>
              </a:rPr>
              <a:t> w ⇒ u </a:t>
            </a:r>
            <a:r>
              <a:rPr lang="en-US" dirty="0" err="1">
                <a:solidFill>
                  <a:srgbClr val="00B050"/>
                </a:solidFill>
              </a:rPr>
              <a:t>sc</a:t>
            </a:r>
            <a:r>
              <a:rPr lang="en-US" dirty="0">
                <a:solidFill>
                  <a:srgbClr val="00B050"/>
                </a:solidFill>
              </a:rPr>
              <a:t> 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06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74">
            <a:extLst>
              <a:ext uri="{FF2B5EF4-FFF2-40B4-BE49-F238E27FC236}">
                <a16:creationId xmlns:a16="http://schemas.microsoft.com/office/drawing/2014/main" xmlns="" id="{EC105B61-30A8-C540-A9C1-3EBBA6A63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6" name="Content Placeholder 75">
            <a:extLst>
              <a:ext uri="{FF2B5EF4-FFF2-40B4-BE49-F238E27FC236}">
                <a16:creationId xmlns:a16="http://schemas.microsoft.com/office/drawing/2014/main" xmlns="" id="{EE36E9E4-78A7-534F-A06A-ABD4522878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7" name="Content Placeholder 76">
            <a:extLst>
              <a:ext uri="{FF2B5EF4-FFF2-40B4-BE49-F238E27FC236}">
                <a16:creationId xmlns:a16="http://schemas.microsoft.com/office/drawing/2014/main" xmlns="" id="{00A3AFA5-DBAF-EA40-8F0E-72A3D0FA8A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Directed graph</a:t>
            </a:r>
          </a:p>
          <a:p>
            <a:r>
              <a:rPr lang="en-US" dirty="0">
                <a:solidFill>
                  <a:srgbClr val="00B050"/>
                </a:solidFill>
              </a:rPr>
              <a:t>Strongly connected components</a:t>
            </a:r>
          </a:p>
          <a:p>
            <a:r>
              <a:rPr lang="en-US" dirty="0">
                <a:solidFill>
                  <a:srgbClr val="00B050"/>
                </a:solidFill>
              </a:rPr>
              <a:t>Condensed graph: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Contract </a:t>
            </a:r>
            <a:r>
              <a:rPr lang="en-US" dirty="0" err="1">
                <a:solidFill>
                  <a:srgbClr val="00B050"/>
                </a:solidFill>
              </a:rPr>
              <a:t>sc</a:t>
            </a:r>
            <a:r>
              <a:rPr lang="en-US" dirty="0">
                <a:solidFill>
                  <a:srgbClr val="00B050"/>
                </a:solidFill>
              </a:rPr>
              <a:t> into 1 vertex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Edge between vertices if edge between </a:t>
            </a:r>
            <a:r>
              <a:rPr lang="en-US" dirty="0" err="1">
                <a:solidFill>
                  <a:srgbClr val="00B050"/>
                </a:solidFill>
              </a:rPr>
              <a:t>scs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205BCAC6-76FD-6B47-A69D-6980704601E1}"/>
              </a:ext>
            </a:extLst>
          </p:cNvPr>
          <p:cNvSpPr/>
          <p:nvPr/>
        </p:nvSpPr>
        <p:spPr>
          <a:xfrm>
            <a:off x="738187" y="5181600"/>
            <a:ext cx="357187" cy="3714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ACA24382-9321-4F4A-B2F1-F874F9AAE189}"/>
              </a:ext>
            </a:extLst>
          </p:cNvPr>
          <p:cNvSpPr/>
          <p:nvPr/>
        </p:nvSpPr>
        <p:spPr>
          <a:xfrm>
            <a:off x="1485900" y="4810125"/>
            <a:ext cx="357187" cy="3714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E8CE9CA6-31E5-D347-BBE5-AAA3BD8BA6BB}"/>
              </a:ext>
            </a:extLst>
          </p:cNvPr>
          <p:cNvSpPr/>
          <p:nvPr/>
        </p:nvSpPr>
        <p:spPr>
          <a:xfrm>
            <a:off x="1485900" y="5643562"/>
            <a:ext cx="357187" cy="3714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0F65FA29-C499-2840-A127-93219F4361BC}"/>
              </a:ext>
            </a:extLst>
          </p:cNvPr>
          <p:cNvSpPr/>
          <p:nvPr/>
        </p:nvSpPr>
        <p:spPr>
          <a:xfrm>
            <a:off x="3957638" y="3005137"/>
            <a:ext cx="357187" cy="3714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E3DF5122-4F6F-D04F-95CB-50A9A9562616}"/>
              </a:ext>
            </a:extLst>
          </p:cNvPr>
          <p:cNvSpPr/>
          <p:nvPr/>
        </p:nvSpPr>
        <p:spPr>
          <a:xfrm>
            <a:off x="3052762" y="3001963"/>
            <a:ext cx="357187" cy="3714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A21DF62-C3D3-5446-9867-6AE91E901BDB}"/>
              </a:ext>
            </a:extLst>
          </p:cNvPr>
          <p:cNvSpPr/>
          <p:nvPr/>
        </p:nvSpPr>
        <p:spPr>
          <a:xfrm>
            <a:off x="3957638" y="2243137"/>
            <a:ext cx="357187" cy="3714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57DEB43D-9278-8F4E-A3F0-FE19FD903C36}"/>
              </a:ext>
            </a:extLst>
          </p:cNvPr>
          <p:cNvSpPr/>
          <p:nvPr/>
        </p:nvSpPr>
        <p:spPr>
          <a:xfrm>
            <a:off x="3052763" y="2224087"/>
            <a:ext cx="357187" cy="3714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8ACAB47C-D873-ED41-A0A9-2253D38C1520}"/>
              </a:ext>
            </a:extLst>
          </p:cNvPr>
          <p:cNvSpPr/>
          <p:nvPr/>
        </p:nvSpPr>
        <p:spPr>
          <a:xfrm>
            <a:off x="1123951" y="3019425"/>
            <a:ext cx="357187" cy="3714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7DE9A80C-03B9-5842-91AF-CE9AFC59FCD1}"/>
              </a:ext>
            </a:extLst>
          </p:cNvPr>
          <p:cNvSpPr/>
          <p:nvPr/>
        </p:nvSpPr>
        <p:spPr>
          <a:xfrm>
            <a:off x="1471613" y="2243137"/>
            <a:ext cx="357187" cy="3714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4B1257D4-3DF2-3F4C-93EE-26CC710745B4}"/>
              </a:ext>
            </a:extLst>
          </p:cNvPr>
          <p:cNvSpPr/>
          <p:nvPr/>
        </p:nvSpPr>
        <p:spPr>
          <a:xfrm>
            <a:off x="738188" y="2200274"/>
            <a:ext cx="357187" cy="3714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8EA9AC52-4D60-7343-9D3C-6C1E633571BC}"/>
              </a:ext>
            </a:extLst>
          </p:cNvPr>
          <p:cNvSpPr/>
          <p:nvPr/>
        </p:nvSpPr>
        <p:spPr>
          <a:xfrm>
            <a:off x="3579019" y="4624386"/>
            <a:ext cx="357187" cy="3714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F179E6BF-FB09-5D46-9BA9-3DF81A784300}"/>
              </a:ext>
            </a:extLst>
          </p:cNvPr>
          <p:cNvSpPr/>
          <p:nvPr/>
        </p:nvSpPr>
        <p:spPr>
          <a:xfrm>
            <a:off x="3571875" y="5553072"/>
            <a:ext cx="357187" cy="3714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55BB2A4C-B2C5-AC47-9470-B46E3D1ADFD8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1089461" y="2366961"/>
            <a:ext cx="382152" cy="61914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6DBCDF5A-B56D-9841-B7ED-BDA00CAAE931}"/>
              </a:ext>
            </a:extLst>
          </p:cNvPr>
          <p:cNvCxnSpPr>
            <a:cxnSpLocks/>
            <a:stCxn id="15" idx="5"/>
            <a:endCxn id="9" idx="0"/>
          </p:cNvCxnSpPr>
          <p:nvPr/>
        </p:nvCxnSpPr>
        <p:spPr>
          <a:xfrm>
            <a:off x="1428829" y="3336499"/>
            <a:ext cx="235665" cy="147362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7412387C-7334-5444-998B-03AE1F61D4BE}"/>
              </a:ext>
            </a:extLst>
          </p:cNvPr>
          <p:cNvCxnSpPr>
            <a:cxnSpLocks/>
            <a:stCxn id="15" idx="1"/>
            <a:endCxn id="17" idx="4"/>
          </p:cNvCxnSpPr>
          <p:nvPr/>
        </p:nvCxnSpPr>
        <p:spPr>
          <a:xfrm flipH="1" flipV="1">
            <a:off x="916782" y="2571749"/>
            <a:ext cx="259478" cy="50207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0AB9363D-F2F0-B048-B104-0E5633E37692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1428829" y="2645142"/>
            <a:ext cx="207014" cy="428684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8C762DCE-2BD9-BD42-9103-82F01C7633CF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1043065" y="5127199"/>
            <a:ext cx="495144" cy="10880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E5C5D5A6-F60A-CA44-B80D-48C503AD6E1E}"/>
              </a:ext>
            </a:extLst>
          </p:cNvPr>
          <p:cNvCxnSpPr>
            <a:cxnSpLocks/>
            <a:stCxn id="10" idx="2"/>
            <a:endCxn id="8" idx="5"/>
          </p:cNvCxnSpPr>
          <p:nvPr/>
        </p:nvCxnSpPr>
        <p:spPr>
          <a:xfrm flipH="1" flipV="1">
            <a:off x="1043065" y="5498674"/>
            <a:ext cx="442835" cy="33062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CA4FC791-E467-C241-B5A2-F925AD3796B9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1664494" y="5219304"/>
            <a:ext cx="57149" cy="424258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21287795-567D-D548-AB77-E3C5AFBB1FF0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3226594" y="2645143"/>
            <a:ext cx="4762" cy="35682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DBFC8121-885D-9A46-B603-7016FA690B76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flipH="1" flipV="1">
            <a:off x="3409949" y="3187701"/>
            <a:ext cx="547689" cy="3174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BD38609B-368A-204B-92EA-40A6B330132E}"/>
              </a:ext>
            </a:extLst>
          </p:cNvPr>
          <p:cNvCxnSpPr>
            <a:cxnSpLocks/>
            <a:stCxn id="13" idx="4"/>
            <a:endCxn id="11" idx="0"/>
          </p:cNvCxnSpPr>
          <p:nvPr/>
        </p:nvCxnSpPr>
        <p:spPr>
          <a:xfrm>
            <a:off x="4136232" y="2614612"/>
            <a:ext cx="0" cy="39052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1602F205-7641-9141-85C8-3433A019A4E9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3438526" y="2402284"/>
            <a:ext cx="519112" cy="2659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CF3C24C2-C5EA-364D-9C4E-1F0782149D5B}"/>
              </a:ext>
            </a:extLst>
          </p:cNvPr>
          <p:cNvCxnSpPr>
            <a:cxnSpLocks/>
          </p:cNvCxnSpPr>
          <p:nvPr/>
        </p:nvCxnSpPr>
        <p:spPr>
          <a:xfrm>
            <a:off x="1790778" y="2577094"/>
            <a:ext cx="1878883" cy="206533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FD0413D5-CD29-4345-BC16-E1F8651218D6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1790778" y="3408364"/>
            <a:ext cx="1435816" cy="145616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1B812777-4B11-6D4D-B828-CDBDE204156F}"/>
              </a:ext>
            </a:extLst>
          </p:cNvPr>
          <p:cNvCxnSpPr>
            <a:cxnSpLocks/>
          </p:cNvCxnSpPr>
          <p:nvPr/>
        </p:nvCxnSpPr>
        <p:spPr>
          <a:xfrm flipH="1">
            <a:off x="3761261" y="3408364"/>
            <a:ext cx="374970" cy="1196548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30C6A8C2-EA80-B845-81BF-1232F3B4F500}"/>
              </a:ext>
            </a:extLst>
          </p:cNvPr>
          <p:cNvCxnSpPr>
            <a:cxnSpLocks/>
            <a:stCxn id="20" idx="1"/>
            <a:endCxn id="19" idx="3"/>
          </p:cNvCxnSpPr>
          <p:nvPr/>
        </p:nvCxnSpPr>
        <p:spPr>
          <a:xfrm flipV="1">
            <a:off x="3624184" y="4941460"/>
            <a:ext cx="7144" cy="66601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0EA99B53-6E51-CF47-B1C4-D0875EA1325D}"/>
              </a:ext>
            </a:extLst>
          </p:cNvPr>
          <p:cNvCxnSpPr>
            <a:cxnSpLocks/>
            <a:stCxn id="19" idx="5"/>
            <a:endCxn id="20" idx="7"/>
          </p:cNvCxnSpPr>
          <p:nvPr/>
        </p:nvCxnSpPr>
        <p:spPr>
          <a:xfrm flipH="1">
            <a:off x="3876753" y="4941460"/>
            <a:ext cx="7144" cy="66601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C8FAD8AC-6228-D845-A813-4DEC2C05B90F}"/>
              </a:ext>
            </a:extLst>
          </p:cNvPr>
          <p:cNvSpPr/>
          <p:nvPr/>
        </p:nvSpPr>
        <p:spPr>
          <a:xfrm>
            <a:off x="738187" y="4654916"/>
            <a:ext cx="1440919" cy="146056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AAC556F1-31E0-4A49-8626-43B68EE8B5F3}"/>
              </a:ext>
            </a:extLst>
          </p:cNvPr>
          <p:cNvSpPr/>
          <p:nvPr/>
        </p:nvSpPr>
        <p:spPr>
          <a:xfrm>
            <a:off x="457200" y="2001839"/>
            <a:ext cx="1631235" cy="148293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B9D9D83D-238D-D64A-B8C4-E818649811D4}"/>
              </a:ext>
            </a:extLst>
          </p:cNvPr>
          <p:cNvSpPr/>
          <p:nvPr/>
        </p:nvSpPr>
        <p:spPr>
          <a:xfrm>
            <a:off x="2636123" y="1974849"/>
            <a:ext cx="1920370" cy="16349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xmlns="" id="{D75EB874-1633-C648-B8F3-11A06B97E69A}"/>
              </a:ext>
            </a:extLst>
          </p:cNvPr>
          <p:cNvSpPr/>
          <p:nvPr/>
        </p:nvSpPr>
        <p:spPr>
          <a:xfrm flipH="1">
            <a:off x="3052762" y="4604912"/>
            <a:ext cx="1274725" cy="142677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xmlns="" id="{C7540185-0071-9947-B4CD-72F402578101}"/>
              </a:ext>
            </a:extLst>
          </p:cNvPr>
          <p:cNvCxnSpPr>
            <a:cxnSpLocks/>
            <a:stCxn id="72" idx="5"/>
            <a:endCxn id="74" idx="7"/>
          </p:cNvCxnSpPr>
          <p:nvPr/>
        </p:nvCxnSpPr>
        <p:spPr>
          <a:xfrm>
            <a:off x="1849546" y="3267605"/>
            <a:ext cx="1389895" cy="1546253"/>
          </a:xfrm>
          <a:prstGeom prst="straightConnector1">
            <a:avLst/>
          </a:prstGeom>
          <a:ln>
            <a:solidFill>
              <a:srgbClr val="00B05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xmlns="" id="{242C4EF0-6F23-AC4B-B235-150DD4D91BDE}"/>
              </a:ext>
            </a:extLst>
          </p:cNvPr>
          <p:cNvCxnSpPr>
            <a:cxnSpLocks/>
            <a:stCxn id="73" idx="4"/>
            <a:endCxn id="74" idx="0"/>
          </p:cNvCxnSpPr>
          <p:nvPr/>
        </p:nvCxnSpPr>
        <p:spPr>
          <a:xfrm>
            <a:off x="3596308" y="3609762"/>
            <a:ext cx="93816" cy="995150"/>
          </a:xfrm>
          <a:prstGeom prst="straightConnector1">
            <a:avLst/>
          </a:prstGeom>
          <a:ln>
            <a:solidFill>
              <a:srgbClr val="00B05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xmlns="" id="{CBF55771-91AD-8B4B-9CB1-50EFD7723A8B}"/>
              </a:ext>
            </a:extLst>
          </p:cNvPr>
          <p:cNvCxnSpPr>
            <a:cxnSpLocks/>
            <a:stCxn id="72" idx="4"/>
            <a:endCxn id="71" idx="0"/>
          </p:cNvCxnSpPr>
          <p:nvPr/>
        </p:nvCxnSpPr>
        <p:spPr>
          <a:xfrm>
            <a:off x="1272818" y="3484776"/>
            <a:ext cx="185829" cy="1170140"/>
          </a:xfrm>
          <a:prstGeom prst="straightConnector1">
            <a:avLst/>
          </a:prstGeom>
          <a:ln>
            <a:solidFill>
              <a:srgbClr val="00B05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xmlns="" id="{236BF0D5-E61C-7248-872C-5BA43C972DB2}"/>
              </a:ext>
            </a:extLst>
          </p:cNvPr>
          <p:cNvCxnSpPr>
            <a:cxnSpLocks/>
          </p:cNvCxnSpPr>
          <p:nvPr/>
        </p:nvCxnSpPr>
        <p:spPr>
          <a:xfrm flipH="1">
            <a:off x="2055020" y="3373438"/>
            <a:ext cx="913130" cy="1619446"/>
          </a:xfrm>
          <a:prstGeom prst="straightConnector1">
            <a:avLst/>
          </a:prstGeom>
          <a:ln>
            <a:solidFill>
              <a:srgbClr val="00B05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81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 build="p"/>
      <p:bldP spid="77" grpId="0" uiExpand="1" build="p"/>
      <p:bldP spid="77" grpId="1" uiExpand="1" build="p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71" grpId="0" uiExpand="1" animBg="1"/>
      <p:bldP spid="72" grpId="0" animBg="1"/>
      <p:bldP spid="73" grpId="0" animBg="1"/>
      <p:bldP spid="7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FAD93A65-BAD9-034C-A10C-3BE27E192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</a:t>
            </a:r>
            <a:endParaRPr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ACEFC40-A8E9-8A47-B179-DAB09D92B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Condensed graph cannot have cycles.</a:t>
            </a:r>
          </a:p>
          <a:p>
            <a:r>
              <a:rPr lang="en-US" dirty="0"/>
              <a:t>Two level view of directed graphs:</a:t>
            </a:r>
          </a:p>
          <a:p>
            <a:pPr lvl="1"/>
            <a:r>
              <a:rPr lang="en-US" dirty="0"/>
              <a:t>High level: Acyclic condensed graph</a:t>
            </a:r>
          </a:p>
          <a:p>
            <a:pPr lvl="1"/>
            <a:r>
              <a:rPr lang="en-US" dirty="0"/>
              <a:t>Lower level: Each vertex in condensed graph is a strongly connected component</a:t>
            </a:r>
          </a:p>
          <a:p>
            <a:r>
              <a:rPr lang="en-US" dirty="0"/>
              <a:t>“Feedback edges only inside condensed graph vertices”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2156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0113A321-0903-CC4B-94D8-DDEB3244E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exploration to find an algorithm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72D454E-EB4E-4448-B611-F7414F3DD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Suppose nodes are numbered in top-bottom left-right order, and we perform </a:t>
            </a:r>
            <a:r>
              <a:rPr lang="en-US" dirty="0" err="1"/>
              <a:t>dfs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Suppose nodes are numbered bottom-top, left-right, and we perform </a:t>
            </a:r>
            <a:r>
              <a:rPr lang="en-US" dirty="0" err="1"/>
              <a:t>dfs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Which node has the largest post number in steps 1 and 2?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Suppose we reverse all edges and perform </a:t>
            </a:r>
            <a:r>
              <a:rPr lang="en-US" dirty="0" err="1"/>
              <a:t>dfs</a:t>
            </a:r>
            <a:r>
              <a:rPr lang="en-US" dirty="0"/>
              <a:t>.  Which node has largest post number?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Suppose we find post numberings for the reversed graph.  Then perform </a:t>
            </a:r>
            <a:r>
              <a:rPr lang="en-US" dirty="0" err="1"/>
              <a:t>dfs</a:t>
            </a:r>
            <a:r>
              <a:rPr lang="en-US" dirty="0"/>
              <a:t> on original graph in decreasing post number.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0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858563-2113-3046-B40B-C34546810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SCC(G)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95F5F1-8B9E-ED41-972F-3EC26377C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Perform DFS on G</a:t>
            </a:r>
            <a:r>
              <a:rPr lang="en-US" baseline="30000" dirty="0"/>
              <a:t>R</a:t>
            </a:r>
            <a:r>
              <a:rPr lang="en-US" dirty="0"/>
              <a:t> = graph obtained by reversing all edges of G.  Let post numbers obtained be called </a:t>
            </a:r>
            <a:r>
              <a:rPr lang="en-US" dirty="0" err="1"/>
              <a:t>post</a:t>
            </a:r>
            <a:r>
              <a:rPr lang="en-US" baseline="30000" dirty="0" err="1"/>
              <a:t>R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 DFS on G, but consider vertices in decreasing order of </a:t>
            </a:r>
            <a:r>
              <a:rPr lang="en-US" dirty="0" err="1"/>
              <a:t>post</a:t>
            </a:r>
            <a:r>
              <a:rPr lang="en-US" baseline="30000" dirty="0" err="1"/>
              <a:t>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   (renumber vertices accordingly first.)</a:t>
            </a:r>
          </a:p>
          <a:p>
            <a:r>
              <a:rPr lang="en-US" dirty="0"/>
              <a:t>Nodes identified in each top level call to Search(</a:t>
            </a:r>
            <a:r>
              <a:rPr lang="en-US" dirty="0" err="1"/>
              <a:t>i,i</a:t>
            </a:r>
            <a:r>
              <a:rPr lang="en-US" dirty="0"/>
              <a:t>)  belong to a distinct </a:t>
            </a:r>
            <a:r>
              <a:rPr lang="en-US" dirty="0" err="1"/>
              <a:t>scc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136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A9C90F-22BB-0A45-948C-B0EBCDBB0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AD8F8A-DFBB-6944-89B0-BF77A688A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Lemma</a:t>
            </a:r>
            <a:r>
              <a:rPr lang="en-US" dirty="0"/>
              <a:t>: G and G</a:t>
            </a:r>
            <a:r>
              <a:rPr lang="en-US" baseline="30000" dirty="0"/>
              <a:t>R</a:t>
            </a:r>
            <a:r>
              <a:rPr lang="en-US" dirty="0"/>
              <a:t> have the same </a:t>
            </a:r>
            <a:r>
              <a:rPr lang="en-US" dirty="0" err="1"/>
              <a:t>sccs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Lemma</a:t>
            </a:r>
            <a:r>
              <a:rPr lang="en-US" dirty="0"/>
              <a:t>: Suppose C and C’ are two strongly connected components in G</a:t>
            </a:r>
            <a:r>
              <a:rPr lang="en-US" baseline="30000" dirty="0"/>
              <a:t>R</a:t>
            </a:r>
            <a:r>
              <a:rPr lang="en-US" dirty="0"/>
              <a:t>.  If there is an edge from C to C’ in G</a:t>
            </a:r>
            <a:r>
              <a:rPr lang="en-US" baseline="30000" dirty="0"/>
              <a:t>R</a:t>
            </a:r>
            <a:r>
              <a:rPr lang="en-US" dirty="0"/>
              <a:t> then the highest post value in C is higher than the highest post value in C’</a:t>
            </a:r>
          </a:p>
          <a:p>
            <a:pPr marL="0" indent="0">
              <a:buNone/>
            </a:pPr>
            <a:r>
              <a:rPr lang="en-US" b="1" dirty="0"/>
              <a:t>Proof</a:t>
            </a:r>
            <a:r>
              <a:rPr lang="en-US" dirty="0"/>
              <a:t>: In DFS of G</a:t>
            </a:r>
            <a:r>
              <a:rPr lang="en-US" baseline="30000" dirty="0"/>
              <a:t>R</a:t>
            </a:r>
            <a:r>
              <a:rPr lang="en-US" dirty="0"/>
              <a:t> suppose</a:t>
            </a:r>
          </a:p>
          <a:p>
            <a:pPr marL="0" indent="0">
              <a:buNone/>
            </a:pPr>
            <a:r>
              <a:rPr lang="en-US" dirty="0"/>
              <a:t>(a) we visit some vertex v in C before any vertex in C’.  </a:t>
            </a:r>
          </a:p>
          <a:p>
            <a:pPr marL="0" indent="0">
              <a:buNone/>
            </a:pPr>
            <a:r>
              <a:rPr lang="en-US" dirty="0"/>
              <a:t>Then DFS will visit all vertices of C, and also all vertices of C’ before returning.</a:t>
            </a:r>
          </a:p>
          <a:p>
            <a:pPr marL="0" indent="0">
              <a:buNone/>
            </a:pPr>
            <a:r>
              <a:rPr lang="en-US" dirty="0"/>
              <a:t>So v will have higher post.</a:t>
            </a:r>
          </a:p>
          <a:p>
            <a:pPr marL="0" indent="0">
              <a:buNone/>
            </a:pPr>
            <a:r>
              <a:rPr lang="en-US" dirty="0"/>
              <a:t>(b) Suppose some vertex in C’ is visited first.</a:t>
            </a:r>
          </a:p>
          <a:p>
            <a:pPr marL="0" indent="0">
              <a:buNone/>
            </a:pPr>
            <a:r>
              <a:rPr lang="en-US" dirty="0"/>
              <a:t>This DFS will not visit C because there is no directed path to C.</a:t>
            </a:r>
          </a:p>
          <a:p>
            <a:pPr marL="0" indent="0">
              <a:buNone/>
            </a:pPr>
            <a:r>
              <a:rPr lang="en-US" dirty="0"/>
              <a:t>So C will be visited later and some vertex in it will have higher post.</a:t>
            </a:r>
          </a:p>
        </p:txBody>
      </p:sp>
    </p:spTree>
    <p:extLst>
      <p:ext uri="{BB962C8B-B14F-4D97-AF65-F5344CB8AC3E}">
        <p14:creationId xmlns:p14="http://schemas.microsoft.com/office/powerpoint/2010/main" val="420124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 Search/Connected component labelling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Input: Undirected graph G, and a vertex u in G, </a:t>
            </a:r>
          </a:p>
          <a:p>
            <a:r>
              <a:rPr lang="en-US" dirty="0"/>
              <a:t>Output:  For all </a:t>
            </a:r>
            <a:r>
              <a:rPr lang="en-US" dirty="0" err="1"/>
              <a:t>u,v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L[v] = L[v] </a:t>
            </a:r>
            <a:r>
              <a:rPr lang="en-US" dirty="0" err="1"/>
              <a:t>iff</a:t>
            </a:r>
            <a:r>
              <a:rPr lang="en-US" dirty="0"/>
              <a:t> </a:t>
            </a:r>
            <a:r>
              <a:rPr lang="en-US" dirty="0" err="1"/>
              <a:t>u,v</a:t>
            </a:r>
            <a:r>
              <a:rPr lang="en-US" dirty="0"/>
              <a:t> are in the same connected component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u=0..n-1, L[u] = -1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u=1..n {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If L[u] = -1 {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S = {u}, L[u] = u; p[u] = NULL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while S is not empty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v = any element removed from 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for every </a:t>
            </a:r>
            <a:r>
              <a:rPr lang="en-US" dirty="0" err="1"/>
              <a:t>neighbour</a:t>
            </a:r>
            <a:r>
              <a:rPr lang="en-US" dirty="0"/>
              <a:t> w of v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if L[w] = -1 then {insert w into S, L[w] = u, p[w] = v}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 = Queue: ”Breadth first search”, O(</a:t>
            </a:r>
            <a:r>
              <a:rPr lang="en-US" dirty="0" err="1"/>
              <a:t>m+n</a:t>
            </a:r>
            <a:r>
              <a:rPr lang="en-US" dirty="0"/>
              <a:t>) time.</a:t>
            </a:r>
          </a:p>
        </p:txBody>
      </p:sp>
    </p:spTree>
    <p:extLst>
      <p:ext uri="{BB962C8B-B14F-4D97-AF65-F5344CB8AC3E}">
        <p14:creationId xmlns:p14="http://schemas.microsoft.com/office/powerpoint/2010/main" val="295224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0DC03D-A65A-B446-AD56-030AAA69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530A9-63FA-5F42-9050-985EEDFA1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Lemma</a:t>
            </a:r>
            <a:r>
              <a:rPr lang="en-US" dirty="0"/>
              <a:t>: Suppose C and C’ are two strongly connected components in G.  If there is an edge from C’ to C in G then the highest </a:t>
            </a:r>
            <a:r>
              <a:rPr lang="en-US" dirty="0" err="1"/>
              <a:t>post</a:t>
            </a:r>
            <a:r>
              <a:rPr lang="en-US" baseline="30000" dirty="0" err="1"/>
              <a:t>R</a:t>
            </a:r>
            <a:r>
              <a:rPr lang="en-US" dirty="0"/>
              <a:t> value in C is higher than the highest </a:t>
            </a:r>
            <a:r>
              <a:rPr lang="en-US" dirty="0" err="1"/>
              <a:t>post</a:t>
            </a:r>
            <a:r>
              <a:rPr lang="en-US" baseline="30000" dirty="0" err="1"/>
              <a:t>R</a:t>
            </a:r>
            <a:r>
              <a:rPr lang="en-US" dirty="0"/>
              <a:t> value in C’</a:t>
            </a:r>
          </a:p>
          <a:p>
            <a:pPr marL="0" indent="0">
              <a:buNone/>
            </a:pPr>
            <a:r>
              <a:rPr lang="en-US" b="1" dirty="0"/>
              <a:t>Lemma</a:t>
            </a:r>
            <a:r>
              <a:rPr lang="en-US" dirty="0"/>
              <a:t>: Suppose we perform DFS on G in decreasing order of post calculated in DFS on G</a:t>
            </a:r>
            <a:r>
              <a:rPr lang="en-US" baseline="30000" dirty="0"/>
              <a:t>R</a:t>
            </a:r>
            <a:r>
              <a:rPr lang="en-US" dirty="0"/>
              <a:t> each high level call will discover an </a:t>
            </a:r>
            <a:r>
              <a:rPr lang="en-US" dirty="0" err="1"/>
              <a:t>scc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Proof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Suppose v’ in </a:t>
            </a:r>
            <a:r>
              <a:rPr lang="en-US" dirty="0" err="1"/>
              <a:t>scc</a:t>
            </a:r>
            <a:r>
              <a:rPr lang="en-US" dirty="0"/>
              <a:t> C’ is unmarked node with highest </a:t>
            </a:r>
            <a:r>
              <a:rPr lang="en-US" dirty="0" err="1"/>
              <a:t>post</a:t>
            </a:r>
            <a:r>
              <a:rPr lang="en-US" baseline="30000" dirty="0" err="1"/>
              <a:t>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If C’ has edge to some C then C will have vertex v with higher </a:t>
            </a:r>
            <a:r>
              <a:rPr lang="en-US" dirty="0" err="1"/>
              <a:t>post</a:t>
            </a:r>
            <a:r>
              <a:rPr lang="en-US" baseline="30000" dirty="0" err="1"/>
              <a:t>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But we did not choose that v, so either (a) there is no outgoing edge form C’, or (b) v must have been already visited.</a:t>
            </a:r>
          </a:p>
          <a:p>
            <a:pPr marL="0" indent="0">
              <a:buNone/>
            </a:pPr>
            <a:r>
              <a:rPr lang="en-US" dirty="0"/>
              <a:t>If so, C must already have been visited.</a:t>
            </a:r>
          </a:p>
          <a:p>
            <a:pPr marL="0" indent="0">
              <a:buNone/>
            </a:pPr>
            <a:r>
              <a:rPr lang="en-US" dirty="0"/>
              <a:t>So </a:t>
            </a:r>
            <a:r>
              <a:rPr lang="en-US" dirty="0" err="1"/>
              <a:t>scc</a:t>
            </a:r>
            <a:r>
              <a:rPr lang="en-US" dirty="0"/>
              <a:t> C’ is a sink </a:t>
            </a:r>
            <a:r>
              <a:rPr lang="en-US" dirty="0" err="1"/>
              <a:t>scc</a:t>
            </a:r>
            <a:r>
              <a:rPr lang="en-US" dirty="0"/>
              <a:t> of unvisited part of G and will be visited.</a:t>
            </a:r>
          </a:p>
          <a:p>
            <a:pPr marL="0" indent="0">
              <a:buNone/>
            </a:pPr>
            <a:r>
              <a:rPr lang="en-US" dirty="0"/>
              <a:t>This argument can continue.</a:t>
            </a:r>
          </a:p>
          <a:p>
            <a:pPr marL="0" indent="0">
              <a:buNone/>
            </a:pPr>
            <a:r>
              <a:rPr lang="en-US" dirty="0"/>
              <a:t>(Induction: </a:t>
            </a:r>
            <a:r>
              <a:rPr lang="en-US" dirty="0" err="1"/>
              <a:t>sccs</a:t>
            </a:r>
            <a:r>
              <a:rPr lang="en-US" dirty="0"/>
              <a:t> of G are discovered in reverse topological sort order.)</a:t>
            </a:r>
          </a:p>
        </p:txBody>
      </p:sp>
    </p:spTree>
    <p:extLst>
      <p:ext uri="{BB962C8B-B14F-4D97-AF65-F5344CB8AC3E}">
        <p14:creationId xmlns:p14="http://schemas.microsoft.com/office/powerpoint/2010/main" val="428123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Another way to search a graph: Depth first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DFS(G){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For u=0..n-1: L[u] = -1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For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=0..n-1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If(L[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] != -1)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   {L[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] =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; p[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] = NULL; Search(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i,i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)}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Search(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i,u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for each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neighbour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j of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i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if(L[j] != -1)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   {L[j]=u; P[j] =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; Search(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j,u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)}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pPr marL="0" indent="0">
              <a:buNone/>
            </a:pPr>
            <a:endParaRPr lang="en-US" dirty="0">
              <a:ea typeface="Andale Mono" charset="0"/>
              <a:cs typeface="Andale Mono" charset="0"/>
            </a:endParaRPr>
          </a:p>
          <a:p>
            <a:r>
              <a:rPr lang="en-US" dirty="0">
                <a:ea typeface="Andale Mono" charset="0"/>
                <a:cs typeface="Andale Mono" charset="0"/>
              </a:rPr>
              <a:t>Edges (</a:t>
            </a:r>
            <a:r>
              <a:rPr lang="en-US" dirty="0" err="1">
                <a:ea typeface="Andale Mono" charset="0"/>
                <a:cs typeface="Andale Mono" charset="0"/>
              </a:rPr>
              <a:t>j,P</a:t>
            </a:r>
            <a:r>
              <a:rPr lang="en-US" dirty="0">
                <a:ea typeface="Andale Mono" charset="0"/>
                <a:cs typeface="Andale Mono" charset="0"/>
              </a:rPr>
              <a:t>[j]) constitute the DFS tree.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270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C9AF21-085E-134C-92EE-D4D080F6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F92FD2-A039-9749-9C1F-869CC9AC9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Will visit every vertex and label connected components in every undirected graph.</a:t>
            </a:r>
          </a:p>
          <a:p>
            <a:r>
              <a:rPr lang="en-US" dirty="0"/>
              <a:t>Will do interesting things also in directed graphs, as we will soon see.</a:t>
            </a:r>
          </a:p>
          <a:p>
            <a:r>
              <a:rPr lang="en-US" dirty="0"/>
              <a:t>Will run in time O(</a:t>
            </a:r>
            <a:r>
              <a:rPr lang="en-US" dirty="0" err="1"/>
              <a:t>m+n</a:t>
            </a:r>
            <a:r>
              <a:rPr lang="en-US" dirty="0"/>
              <a:t>).</a:t>
            </a:r>
          </a:p>
          <a:p>
            <a:r>
              <a:rPr lang="en-US" dirty="0"/>
              <a:t>Called depth first because it tends to go out from the starting vertex quickly, unlike breadth first search which visits vertices in order of distance from the starting vertex.</a:t>
            </a:r>
          </a:p>
          <a:p>
            <a:r>
              <a:rPr lang="en-US" dirty="0"/>
              <a:t>If we just want paths from a given vertex u they can be discovered in directed graphs by doing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For all v=0..n-1; L[v] = -1; 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L[u] = u;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Search(</a:t>
            </a:r>
            <a:r>
              <a:rPr lang="en-US" dirty="0" err="1">
                <a:latin typeface="Andale Mono" panose="020B0509000000000004" pitchFamily="49" charset="0"/>
              </a:rPr>
              <a:t>u,u</a:t>
            </a:r>
            <a:r>
              <a:rPr lang="en-US" dirty="0">
                <a:latin typeface="Andale Mono" panose="020B0509000000000004" pitchFamily="49" charset="0"/>
              </a:rPr>
              <a:t>);</a:t>
            </a: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3104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Augmented 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DFS(G){  </a:t>
            </a:r>
            <a:r>
              <a:rPr lang="en-US" dirty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count = 0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For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=0..n-1 {L[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] = -1, </a:t>
            </a:r>
            <a:r>
              <a:rPr lang="en-US" dirty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pre[</a:t>
            </a:r>
            <a:r>
              <a:rPr lang="en-US" dirty="0" err="1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]=post[</a:t>
            </a:r>
            <a:r>
              <a:rPr lang="en-US" dirty="0" err="1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]=-1}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For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=0..n-1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If(L[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] = -1)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  { L[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] =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; p[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] = -1; Search(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i,i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)}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Search(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i,u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  pre[</a:t>
            </a:r>
            <a:r>
              <a:rPr lang="en-US" dirty="0" err="1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] = count++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for each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neighbour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j of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i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if(L[j] = -1)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   {L[j] = u; p[j] =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; Search(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j,u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)}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  post[</a:t>
            </a:r>
            <a:r>
              <a:rPr lang="en-US" dirty="0" err="1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] = count++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43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there is a path through unvisited vertices from </a:t>
            </a:r>
            <a:r>
              <a:rPr lang="en-US" dirty="0" err="1"/>
              <a:t>i</a:t>
            </a:r>
            <a:r>
              <a:rPr lang="en-US" dirty="0"/>
              <a:t> to j at the time search(</a:t>
            </a:r>
            <a:r>
              <a:rPr lang="en-US" dirty="0" err="1"/>
              <a:t>i</a:t>
            </a:r>
            <a:r>
              <a:rPr lang="en-US" dirty="0"/>
              <a:t>) is called, then search(j) will be called before search(</a:t>
            </a:r>
            <a:r>
              <a:rPr lang="en-US" dirty="0" err="1"/>
              <a:t>i</a:t>
            </a:r>
            <a:r>
              <a:rPr lang="en-US" dirty="0"/>
              <a:t>) completes.</a:t>
            </a:r>
          </a:p>
          <a:p>
            <a:r>
              <a:rPr lang="en-US" dirty="0"/>
              <a:t>If search(j) is called during search(</a:t>
            </a:r>
            <a:r>
              <a:rPr lang="en-US" dirty="0" err="1"/>
              <a:t>i</a:t>
            </a:r>
            <a:r>
              <a:rPr lang="en-US" dirty="0"/>
              <a:t>) then j will become a descendant of </a:t>
            </a:r>
            <a:r>
              <a:rPr lang="en-US" dirty="0" err="1"/>
              <a:t>i</a:t>
            </a:r>
            <a:r>
              <a:rPr lang="en-US" dirty="0"/>
              <a:t> in the tree.</a:t>
            </a:r>
          </a:p>
          <a:p>
            <a:r>
              <a:rPr lang="en-US" dirty="0"/>
              <a:t>For any two vertices </a:t>
            </a:r>
            <a:r>
              <a:rPr lang="en-US" dirty="0" err="1"/>
              <a:t>i</a:t>
            </a:r>
            <a:r>
              <a:rPr lang="en-US" dirty="0"/>
              <a:t>, j the intervals [pre[</a:t>
            </a:r>
            <a:r>
              <a:rPr lang="en-US" dirty="0" err="1"/>
              <a:t>i</a:t>
            </a:r>
            <a:r>
              <a:rPr lang="en-US" dirty="0"/>
              <a:t>],post[</a:t>
            </a:r>
            <a:r>
              <a:rPr lang="en-US" dirty="0" err="1"/>
              <a:t>i</a:t>
            </a:r>
            <a:r>
              <a:rPr lang="en-US" dirty="0"/>
              <a:t>]] and [pre[j],post[j]] will either be disjoint or one will contain the other.</a:t>
            </a:r>
          </a:p>
        </p:txBody>
      </p:sp>
    </p:spTree>
    <p:extLst>
      <p:ext uri="{BB962C8B-B14F-4D97-AF65-F5344CB8AC3E}">
        <p14:creationId xmlns:p14="http://schemas.microsoft.com/office/powerpoint/2010/main" val="14755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Edge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Every edge (</a:t>
            </a:r>
            <a:r>
              <a:rPr lang="en-US" dirty="0" err="1"/>
              <a:t>i,j</a:t>
            </a:r>
            <a:r>
              <a:rPr lang="en-US" dirty="0"/>
              <a:t>) is one of the following</a:t>
            </a:r>
          </a:p>
          <a:p>
            <a:r>
              <a:rPr lang="en-US" dirty="0"/>
              <a:t>Tree edge</a:t>
            </a:r>
          </a:p>
          <a:p>
            <a:r>
              <a:rPr lang="en-US" dirty="0"/>
              <a:t>Back-edge: j is an ancestor of </a:t>
            </a:r>
            <a:r>
              <a:rPr lang="en-US" dirty="0" err="1"/>
              <a:t>i</a:t>
            </a:r>
            <a:r>
              <a:rPr lang="en-US" dirty="0"/>
              <a:t> in the tree.</a:t>
            </a:r>
          </a:p>
          <a:p>
            <a:pPr lvl="1"/>
            <a:r>
              <a:rPr lang="en-US" dirty="0"/>
              <a:t>pre[j] &lt; pre[</a:t>
            </a:r>
            <a:r>
              <a:rPr lang="en-US" dirty="0" err="1"/>
              <a:t>i</a:t>
            </a:r>
            <a:r>
              <a:rPr lang="en-US" dirty="0"/>
              <a:t>] &lt; post[</a:t>
            </a:r>
            <a:r>
              <a:rPr lang="en-US" dirty="0" err="1"/>
              <a:t>i</a:t>
            </a:r>
            <a:r>
              <a:rPr lang="en-US" dirty="0"/>
              <a:t>] &lt; post[j]</a:t>
            </a:r>
          </a:p>
          <a:p>
            <a:r>
              <a:rPr lang="en-US" dirty="0"/>
              <a:t>Forward-edge: j is a descendant of </a:t>
            </a:r>
            <a:r>
              <a:rPr lang="en-US" dirty="0" err="1"/>
              <a:t>i</a:t>
            </a:r>
            <a:r>
              <a:rPr lang="en-US" dirty="0"/>
              <a:t> in the tree.</a:t>
            </a:r>
          </a:p>
          <a:p>
            <a:pPr lvl="1"/>
            <a:r>
              <a:rPr lang="en-US" dirty="0"/>
              <a:t>pre[</a:t>
            </a:r>
            <a:r>
              <a:rPr lang="en-US" dirty="0" err="1"/>
              <a:t>i</a:t>
            </a:r>
            <a:r>
              <a:rPr lang="en-US" dirty="0"/>
              <a:t>] &lt; pre[j] &lt; post[j] &lt; post[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/>
              <a:t>Cross-edge: j is neither ancestor nor descendant.   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Not presented in undirected DFS</a:t>
            </a:r>
          </a:p>
          <a:p>
            <a:pPr lvl="1"/>
            <a:r>
              <a:rPr lang="en-US" dirty="0"/>
              <a:t>pre[j] &lt; post[j] &lt;pre[</a:t>
            </a:r>
            <a:r>
              <a:rPr lang="en-US" dirty="0" err="1"/>
              <a:t>i</a:t>
            </a:r>
            <a:r>
              <a:rPr lang="en-US" dirty="0"/>
              <a:t>] &lt; post[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/>
              <a:t>pre[</a:t>
            </a:r>
            <a:r>
              <a:rPr lang="en-US" dirty="0" err="1"/>
              <a:t>i</a:t>
            </a:r>
            <a:r>
              <a:rPr lang="en-US" dirty="0"/>
              <a:t>] &lt; post[</a:t>
            </a:r>
            <a:r>
              <a:rPr lang="en-US" dirty="0" err="1"/>
              <a:t>i</a:t>
            </a:r>
            <a:r>
              <a:rPr lang="en-US" dirty="0"/>
              <a:t>] &lt; pre[j] &lt; post[j] is not possible</a:t>
            </a:r>
          </a:p>
          <a:p>
            <a:pPr lvl="1"/>
            <a:r>
              <a:rPr lang="en-US" dirty="0"/>
              <a:t>This would mean j was reachable from </a:t>
            </a:r>
            <a:r>
              <a:rPr lang="en-US" dirty="0" err="1"/>
              <a:t>i</a:t>
            </a:r>
            <a:r>
              <a:rPr lang="en-US" dirty="0"/>
              <a:t> but yet not visited during search(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433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Edge classification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Classification algorithm 1:</a:t>
            </a:r>
          </a:p>
          <a:p>
            <a:r>
              <a:rPr lang="en-US" dirty="0"/>
              <a:t>Run DFS, get all the pre and post values.</a:t>
            </a:r>
          </a:p>
          <a:p>
            <a:r>
              <a:rPr lang="en-US" dirty="0"/>
              <a:t>Run DFS again.  This time use pre and post values to decide and print “(</a:t>
            </a:r>
            <a:r>
              <a:rPr lang="en-US" dirty="0" err="1"/>
              <a:t>i,j</a:t>
            </a:r>
            <a:r>
              <a:rPr lang="en-US" dirty="0"/>
              <a:t>) is ... edge”</a:t>
            </a:r>
          </a:p>
          <a:p>
            <a:pPr marL="0" indent="0">
              <a:buNone/>
            </a:pPr>
            <a:r>
              <a:rPr lang="en-US" dirty="0"/>
              <a:t>Classification algorithm 2:</a:t>
            </a:r>
          </a:p>
          <a:p>
            <a:r>
              <a:rPr lang="en-US" dirty="0"/>
              <a:t>When an edge (</a:t>
            </a:r>
            <a:r>
              <a:rPr lang="en-US" dirty="0" err="1"/>
              <a:t>i,j</a:t>
            </a:r>
            <a:r>
              <a:rPr lang="en-US" dirty="0"/>
              <a:t>) is encountered in the first DFS itself, we can decide whether search(j) has started, and if finished, because we initialized pre[j],post[j] to -1.</a:t>
            </a:r>
          </a:p>
          <a:p>
            <a:r>
              <a:rPr lang="en-US" dirty="0"/>
              <a:t>Based on this we can directly decide.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52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CFBCC3-D559-824A-8CE5-6133FE45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24AB8-1FE8-9E40-96AB-F607C8602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Undirected graphs:        </a:t>
            </a:r>
          </a:p>
          <a:p>
            <a:pPr lvl="1"/>
            <a:r>
              <a:rPr lang="en-US" dirty="0"/>
              <a:t>Finding “cut vertices”, i.e. vertices whose removal disconnects graph.  Single DFS finds all!</a:t>
            </a:r>
          </a:p>
          <a:p>
            <a:pPr lvl="1"/>
            <a:r>
              <a:rPr lang="en-US" dirty="0"/>
              <a:t>Finding </a:t>
            </a:r>
            <a:r>
              <a:rPr lang="en-US" dirty="0" err="1"/>
              <a:t>biconnected</a:t>
            </a:r>
            <a:r>
              <a:rPr lang="en-US" dirty="0"/>
              <a:t> components.  Related to above.                                      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                                                                                (Exercise)</a:t>
            </a:r>
          </a:p>
          <a:p>
            <a:pPr lvl="1"/>
            <a:r>
              <a:rPr lang="en-US" dirty="0"/>
              <a:t>Deciding whether a graph is planar, i.e. can be drawn in the plane without crossing edges.</a:t>
            </a:r>
          </a:p>
          <a:p>
            <a:r>
              <a:rPr lang="en-US" dirty="0"/>
              <a:t>Directed graphs:                                             </a:t>
            </a:r>
            <a:r>
              <a:rPr lang="en-US" dirty="0">
                <a:solidFill>
                  <a:srgbClr val="00B050"/>
                </a:solidFill>
              </a:rPr>
              <a:t>(Next)</a:t>
            </a:r>
          </a:p>
          <a:p>
            <a:pPr lvl="1"/>
            <a:r>
              <a:rPr lang="en-US" dirty="0"/>
              <a:t>Deciding if a graph contains a (directed) cycle.</a:t>
            </a:r>
          </a:p>
          <a:p>
            <a:pPr lvl="1"/>
            <a:r>
              <a:rPr lang="en-US" dirty="0"/>
              <a:t>Topological sort of a directed acyclic graph</a:t>
            </a:r>
          </a:p>
          <a:p>
            <a:pPr lvl="1"/>
            <a:r>
              <a:rPr lang="en-US" dirty="0"/>
              <a:t>Finding strongly connected components of a graph</a:t>
            </a:r>
          </a:p>
        </p:txBody>
      </p:sp>
    </p:spTree>
    <p:extLst>
      <p:ext uri="{BB962C8B-B14F-4D97-AF65-F5344CB8AC3E}">
        <p14:creationId xmlns:p14="http://schemas.microsoft.com/office/powerpoint/2010/main" val="125457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5CD8FF"/>
      </a:dk2>
      <a:lt2>
        <a:srgbClr val="AAB5C2"/>
      </a:lt2>
      <a:accent1>
        <a:srgbClr val="F7901E"/>
      </a:accent1>
      <a:accent2>
        <a:srgbClr val="FEC60B"/>
      </a:accent2>
      <a:accent3>
        <a:srgbClr val="9FE62F"/>
      </a:accent3>
      <a:accent4>
        <a:srgbClr val="4EA5D1"/>
      </a:accent4>
      <a:accent5>
        <a:srgbClr val="1C4596"/>
      </a:accent5>
      <a:accent6>
        <a:srgbClr val="542D90"/>
      </a:accent6>
      <a:hlink>
        <a:srgbClr val="ED2024"/>
      </a:hlink>
      <a:folHlink>
        <a:srgbClr val="BD912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12017</TotalTime>
  <Words>1882</Words>
  <Application>Microsoft Macintosh PowerPoint</Application>
  <PresentationFormat>On-screen Show (4:3)</PresentationFormat>
  <Paragraphs>194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Andale Mono</vt:lpstr>
      <vt:lpstr>Arial</vt:lpstr>
      <vt:lpstr>Calibri</vt:lpstr>
      <vt:lpstr>Office Theme</vt:lpstr>
      <vt:lpstr>CS 113: Data Structures and Algorithms</vt:lpstr>
      <vt:lpstr>Graph Search/Connected component labelling</vt:lpstr>
      <vt:lpstr>Another way to search a graph: Depth first search</vt:lpstr>
      <vt:lpstr>Remarks</vt:lpstr>
      <vt:lpstr>Augmented DFS</vt:lpstr>
      <vt:lpstr>Basic properties</vt:lpstr>
      <vt:lpstr>Edge classification</vt:lpstr>
      <vt:lpstr>Edge classification algorithm</vt:lpstr>
      <vt:lpstr>DFS applications</vt:lpstr>
      <vt:lpstr>Checking if a directed graph has cycles</vt:lpstr>
      <vt:lpstr>Topological sort of a Directed Acyclic Graph</vt:lpstr>
      <vt:lpstr>Example of topological sort orders</vt:lpstr>
      <vt:lpstr>Topological sort algorithm</vt:lpstr>
      <vt:lpstr>Strongly connected components</vt:lpstr>
      <vt:lpstr>PowerPoint Presentation</vt:lpstr>
      <vt:lpstr>Remark</vt:lpstr>
      <vt:lpstr>Some exploration to find an algorithm</vt:lpstr>
      <vt:lpstr>Algorithm SCC(G)</vt:lpstr>
      <vt:lpstr>Correctness</vt:lpstr>
      <vt:lpstr>Correctness (contd)</vt:lpstr>
    </vt:vector>
  </TitlesOfParts>
  <Company>IITB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Programming Through C++</dc:title>
  <dc:creator>Abhiram Ranade</dc:creator>
  <cp:lastModifiedBy>Microsoft Office User</cp:lastModifiedBy>
  <cp:revision>141</cp:revision>
  <dcterms:created xsi:type="dcterms:W3CDTF">2014-06-14T11:28:28Z</dcterms:created>
  <dcterms:modified xsi:type="dcterms:W3CDTF">2018-04-27T07:30:16Z</dcterms:modified>
</cp:coreProperties>
</file>