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31" r:id="rId3"/>
    <p:sldId id="332" r:id="rId4"/>
    <p:sldId id="343" r:id="rId5"/>
    <p:sldId id="330" r:id="rId6"/>
    <p:sldId id="333" r:id="rId7"/>
    <p:sldId id="334" r:id="rId8"/>
    <p:sldId id="335" r:id="rId9"/>
    <p:sldId id="336" r:id="rId10"/>
    <p:sldId id="337" r:id="rId11"/>
    <p:sldId id="338" r:id="rId12"/>
    <p:sldId id="342" r:id="rId13"/>
    <p:sldId id="339" r:id="rId14"/>
    <p:sldId id="340" r:id="rId15"/>
    <p:sldId id="3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91"/>
    <p:restoredTop sz="93846"/>
  </p:normalViewPr>
  <p:slideViewPr>
    <p:cSldViewPr snapToGrid="0" snapToObjects="1">
      <p:cViewPr>
        <p:scale>
          <a:sx n="90" d="100"/>
          <a:sy n="90" d="100"/>
        </p:scale>
        <p:origin x="3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FAE8-6F2A-CF40-A3D4-2E9F4BC3CB9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82DF-025C-BF40-BD28-FF09A588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D9D4-7546-B142-BFAB-D5D7F7651ADD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113: 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Abhiram</a:t>
            </a:r>
            <a:r>
              <a:rPr lang="en-US" dirty="0"/>
              <a:t> G. </a:t>
            </a:r>
            <a:r>
              <a:rPr lang="en-US" dirty="0" err="1"/>
              <a:t>Ranade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09859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∞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S[0] = {u}, d[u] = 0;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n-2{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while S[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olidFill>
                  <a:srgbClr val="FF0000"/>
                </a:solidFill>
              </a:rPr>
              <a:t>are</a:t>
            </a:r>
            <a:r>
              <a:rPr lang="en-US" dirty="0"/>
              <a:t>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v = element removed from 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smallest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if d[w] &gt;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{d[w] =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; move w into S[d[w]]}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end while;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4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∞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 = all v</a:t>
            </a:r>
            <a:r>
              <a:rPr lang="en-US" dirty="0"/>
              <a:t>, d[u] = 0;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while </a:t>
            </a:r>
            <a:r>
              <a:rPr lang="en-US" dirty="0">
                <a:solidFill>
                  <a:srgbClr val="FF0000"/>
                </a:solidFill>
              </a:rPr>
              <a:t>S is </a:t>
            </a:r>
            <a:r>
              <a:rPr lang="en-US" dirty="0"/>
              <a:t>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v = element removed from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d[v] smallest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if d[w] &gt;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{d[w] =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end while;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70522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∞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 = all v</a:t>
            </a:r>
            <a:r>
              <a:rPr lang="en-US" dirty="0"/>
              <a:t>, d[u] = 0;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while </a:t>
            </a:r>
            <a:r>
              <a:rPr lang="en-US" dirty="0">
                <a:solidFill>
                  <a:srgbClr val="FF0000"/>
                </a:solidFill>
              </a:rPr>
              <a:t>S is </a:t>
            </a:r>
            <a:r>
              <a:rPr lang="en-US" dirty="0"/>
              <a:t>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v = element removed from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d[v] smallest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d[w] = min(d[w], d[v] + 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baseline="-25000" dirty="0" err="1">
                <a:solidFill>
                  <a:srgbClr val="FF0000"/>
                </a:solidFill>
              </a:rPr>
              <a:t>vw</a:t>
            </a:r>
            <a:r>
              <a:rPr lang="en-US" dirty="0">
                <a:solidFill>
                  <a:srgbClr val="FF0000"/>
                </a:solidFill>
              </a:rPr>
              <a:t> 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// ”update edge </a:t>
            </a:r>
            <a:r>
              <a:rPr lang="en-US" dirty="0" err="1">
                <a:solidFill>
                  <a:srgbClr val="FF0000"/>
                </a:solidFill>
              </a:rPr>
              <a:t>vw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end while;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13121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5BDA-67C6-4049-B18E-4C50713D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E7A7-B8A2-E645-B4F7-44546F9D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At the beginning of every iteration of while loop, there exists a value d such that </a:t>
            </a:r>
          </a:p>
          <a:p>
            <a:pPr lvl="1"/>
            <a:r>
              <a:rPr lang="en-US" dirty="0"/>
              <a:t>For all nodes not in S: d[v] ≤ d </a:t>
            </a:r>
          </a:p>
          <a:p>
            <a:pPr lvl="1"/>
            <a:r>
              <a:rPr lang="en-US" dirty="0"/>
              <a:t>For all nodes        in S:  d[v] ≥ d.</a:t>
            </a:r>
          </a:p>
          <a:p>
            <a:pPr lvl="1"/>
            <a:r>
              <a:rPr lang="en-US" dirty="0"/>
              <a:t>For all nodes v: d[v] = length of shortest paths from u to v </a:t>
            </a:r>
            <a:r>
              <a:rPr lang="en-US" dirty="0" err="1"/>
              <a:t>s.t.</a:t>
            </a:r>
            <a:r>
              <a:rPr lang="en-US" dirty="0"/>
              <a:t> all internal nodes in the path are in V - S.</a:t>
            </a:r>
          </a:p>
          <a:p>
            <a:pPr marL="0" indent="0">
              <a:buNone/>
            </a:pPr>
            <a:r>
              <a:rPr lang="en-US" dirty="0"/>
              <a:t>Proof: exercise</a:t>
            </a:r>
          </a:p>
          <a:p>
            <a:pPr marL="0" indent="0">
              <a:buNone/>
            </a:pPr>
            <a:r>
              <a:rPr lang="en-US" dirty="0"/>
              <a:t>At end S is empty, so we have shortest path lengths.</a:t>
            </a:r>
          </a:p>
          <a:p>
            <a:pPr lvl="1"/>
            <a:r>
              <a:rPr lang="en-US" dirty="0"/>
              <a:t>If some nodes v are unreachable d[v] = ∞</a:t>
            </a:r>
          </a:p>
        </p:txBody>
      </p:sp>
    </p:spTree>
    <p:extLst>
      <p:ext uri="{BB962C8B-B14F-4D97-AF65-F5344CB8AC3E}">
        <p14:creationId xmlns:p14="http://schemas.microsoft.com/office/powerpoint/2010/main" val="4803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28D4-7AB7-EA41-80EF-3CF94DFE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2569-EA93-EB4B-BB85-A8CBDA3D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 = min-priority queue.  Priority(v) = d[v]</a:t>
            </a:r>
          </a:p>
          <a:p>
            <a:r>
              <a:rPr lang="en-US" dirty="0"/>
              <a:t>Initially all priorities are ∞ except for u.  Insertion can happen in time O(n).</a:t>
            </a:r>
          </a:p>
          <a:p>
            <a:r>
              <a:rPr lang="en-US" dirty="0"/>
              <a:t>Each node removed once using delete-min.</a:t>
            </a:r>
          </a:p>
          <a:p>
            <a:pPr lvl="1"/>
            <a:r>
              <a:rPr lang="en-US" dirty="0"/>
              <a:t>Total time O(</a:t>
            </a:r>
            <a:r>
              <a:rPr lang="en-US" dirty="0" err="1"/>
              <a:t>nlog</a:t>
            </a:r>
            <a:r>
              <a:rPr lang="en-US" dirty="0"/>
              <a:t> n)</a:t>
            </a:r>
          </a:p>
          <a:p>
            <a:r>
              <a:rPr lang="en-US" dirty="0"/>
              <a:t>Each edge might cause the priority of some vertex to reduce.  Need </a:t>
            </a:r>
            <a:r>
              <a:rPr lang="en-US" dirty="0" err="1"/>
              <a:t>bubbleup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Total time O(</a:t>
            </a:r>
            <a:r>
              <a:rPr lang="en-US" dirty="0" err="1"/>
              <a:t>mlog</a:t>
            </a:r>
            <a:r>
              <a:rPr lang="en-US" dirty="0"/>
              <a:t> n) </a:t>
            </a:r>
          </a:p>
          <a:p>
            <a:r>
              <a:rPr lang="en-US" dirty="0"/>
              <a:t>Total time O((</a:t>
            </a:r>
            <a:r>
              <a:rPr lang="en-US" dirty="0" err="1"/>
              <a:t>m+n</a:t>
            </a:r>
            <a:r>
              <a:rPr lang="en-US" dirty="0"/>
              <a:t>)log n)</a:t>
            </a:r>
          </a:p>
          <a:p>
            <a:r>
              <a:rPr lang="en-US" dirty="0"/>
              <a:t>Can be improved to O(</a:t>
            </a:r>
            <a:r>
              <a:rPr lang="en-US" dirty="0" err="1"/>
              <a:t>m+nlog</a:t>
            </a:r>
            <a:r>
              <a:rPr lang="en-US" dirty="0"/>
              <a:t> n) with cleverer heap implementation. “Fibonacci Heap”.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D93B-0291-3542-8FA7-83B4F5C7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2D23-66CC-BC40-B59E-14EE3893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for all real non-negative weights.</a:t>
            </a:r>
          </a:p>
          <a:p>
            <a:pPr lvl="1"/>
            <a:r>
              <a:rPr lang="en-US" dirty="0"/>
              <a:t>Integer assumption not needed finally.</a:t>
            </a:r>
          </a:p>
          <a:p>
            <a:r>
              <a:rPr lang="en-US" dirty="0"/>
              <a:t>Graph may be directed or undirected</a:t>
            </a:r>
          </a:p>
          <a:p>
            <a:r>
              <a:rPr lang="en-US" dirty="0"/>
              <a:t>Negative weights?  Need different algorithm.</a:t>
            </a:r>
          </a:p>
          <a:p>
            <a:pPr lvl="1"/>
            <a:r>
              <a:rPr lang="en-US" dirty="0"/>
              <a:t>Exercise: Give an example to show that Dijkstra wont work.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8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B7B7-5FD5-8449-860C-0A4C20FD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in 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8B82-6B47-E343-ADD9-6C79EB8F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Graph G, weight w</a:t>
            </a:r>
            <a:r>
              <a:rPr lang="en-US" baseline="-25000" dirty="0"/>
              <a:t>e</a:t>
            </a:r>
            <a:r>
              <a:rPr lang="en-US" dirty="0"/>
              <a:t> for each edge, vertex u</a:t>
            </a:r>
          </a:p>
          <a:p>
            <a:pPr lvl="1"/>
            <a:r>
              <a:rPr lang="en-US" dirty="0"/>
              <a:t>Directed or undirected</a:t>
            </a:r>
          </a:p>
          <a:p>
            <a:r>
              <a:rPr lang="en-US" dirty="0"/>
              <a:t>Output for all v, d[v] = length of shortest path from u to v.</a:t>
            </a:r>
          </a:p>
          <a:p>
            <a:r>
              <a:rPr lang="en-US" dirty="0"/>
              <a:t>“Single source shortest path”</a:t>
            </a:r>
          </a:p>
          <a:p>
            <a:r>
              <a:rPr lang="en-US" dirty="0"/>
              <a:t>The paths itself can be calculated, as a tree, as in BFS</a:t>
            </a:r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e</a:t>
            </a:r>
            <a:r>
              <a:rPr lang="en-US" dirty="0"/>
              <a:t> is an arbitrary real number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e</a:t>
            </a:r>
            <a:r>
              <a:rPr lang="en-US" dirty="0"/>
              <a:t> is non-negative.                    </a:t>
            </a:r>
            <a:r>
              <a:rPr lang="en-US" dirty="0">
                <a:solidFill>
                  <a:srgbClr val="FF0000"/>
                </a:solidFill>
              </a:rPr>
              <a:t>This lecture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9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85AF-7FCB-014F-BC52-552EC61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algorithm for an additional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D938-DCD0-BE4A-96FB-26BCCFA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edge weights are non-negative integers.</a:t>
            </a:r>
          </a:p>
          <a:p>
            <a:r>
              <a:rPr lang="en-US" dirty="0"/>
              <a:t>We replace each edge e with a path of w</a:t>
            </a:r>
            <a:r>
              <a:rPr lang="en-US" baseline="-25000" dirty="0"/>
              <a:t>e</a:t>
            </a:r>
            <a:r>
              <a:rPr lang="en-US" dirty="0"/>
              <a:t> edges.</a:t>
            </a:r>
          </a:p>
          <a:p>
            <a:pPr lvl="1"/>
            <a:r>
              <a:rPr lang="en-US" dirty="0"/>
              <a:t>“expanded” graph</a:t>
            </a:r>
          </a:p>
          <a:p>
            <a:pPr lvl="1"/>
            <a:r>
              <a:rPr lang="en-US" dirty="0"/>
              <a:t>Dummy vertices and edges</a:t>
            </a:r>
          </a:p>
          <a:p>
            <a:pPr lvl="1"/>
            <a:r>
              <a:rPr lang="en-US" dirty="0"/>
              <a:t>Example next</a:t>
            </a:r>
          </a:p>
          <a:p>
            <a:r>
              <a:rPr lang="en-US" dirty="0"/>
              <a:t>BFS on this graph gives distances.</a:t>
            </a:r>
          </a:p>
          <a:p>
            <a:r>
              <a:rPr lang="en-US" dirty="0"/>
              <a:t>Time = O(</a:t>
            </a:r>
            <a:r>
              <a:rPr lang="en-US" dirty="0" err="1"/>
              <a:t>m’+n</a:t>
            </a:r>
            <a:r>
              <a:rPr lang="en-US" dirty="0"/>
              <a:t>’) where </a:t>
            </a:r>
            <a:r>
              <a:rPr lang="en-US" dirty="0" err="1"/>
              <a:t>m’,n</a:t>
            </a:r>
            <a:r>
              <a:rPr lang="en-US" dirty="0"/>
              <a:t>’ are number of edges and vertices in the new graph.</a:t>
            </a:r>
          </a:p>
          <a:p>
            <a:r>
              <a:rPr lang="en-US" dirty="0"/>
              <a:t>m’ = sum of edge weights.  Could be much larger than </a:t>
            </a:r>
            <a:r>
              <a:rPr lang="en-US" dirty="0" err="1"/>
              <a:t>m+n</a:t>
            </a:r>
            <a:r>
              <a:rPr lang="en-US" dirty="0"/>
              <a:t>.</a:t>
            </a:r>
          </a:p>
          <a:p>
            <a:r>
              <a:rPr lang="en-US" dirty="0"/>
              <a:t>Can we get time O(</a:t>
            </a:r>
            <a:r>
              <a:rPr lang="en-US" dirty="0" err="1"/>
              <a:t>m+n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4463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F1C5-7EFA-FA42-860F-F24AA180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91282D-F673-6C40-BCA7-8FF10BD8AF30}"/>
              </a:ext>
            </a:extLst>
          </p:cNvPr>
          <p:cNvSpPr/>
          <p:nvPr/>
        </p:nvSpPr>
        <p:spPr>
          <a:xfrm>
            <a:off x="1557867" y="245533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12FC7D-920F-1244-A2DD-0E32B4838CAE}"/>
              </a:ext>
            </a:extLst>
          </p:cNvPr>
          <p:cNvSpPr/>
          <p:nvPr/>
        </p:nvSpPr>
        <p:spPr>
          <a:xfrm>
            <a:off x="2015067" y="5394325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A77872-668E-284B-A1C7-F650E77C760F}"/>
              </a:ext>
            </a:extLst>
          </p:cNvPr>
          <p:cNvSpPr/>
          <p:nvPr/>
        </p:nvSpPr>
        <p:spPr>
          <a:xfrm>
            <a:off x="4758267" y="453813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DAB2D9-9F42-5645-95E4-4FD32435B0B6}"/>
              </a:ext>
            </a:extLst>
          </p:cNvPr>
          <p:cNvSpPr/>
          <p:nvPr/>
        </p:nvSpPr>
        <p:spPr>
          <a:xfrm>
            <a:off x="5232400" y="184573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0C60E-B3A5-3640-86E9-6DAECC71A58B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2338356" y="3235822"/>
            <a:ext cx="2553822" cy="1436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4C01A6-1C45-DA4C-9DE8-1E4A0EAA7CA9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339789" y="2760133"/>
            <a:ext cx="349811" cy="177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E29174-F02B-3744-BCA9-88A72A122AC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472267" y="2302933"/>
            <a:ext cx="2760133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EEFCB-CA80-764C-8417-90EA69E1B8E1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2929467" y="5318622"/>
            <a:ext cx="1962711" cy="532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91FB25-B421-CF4D-A09F-4AAA0B8CF093}"/>
              </a:ext>
            </a:extLst>
          </p:cNvPr>
          <p:cNvSpPr txBox="1"/>
          <p:nvPr/>
        </p:nvSpPr>
        <p:spPr>
          <a:xfrm>
            <a:off x="3572934" y="2198127"/>
            <a:ext cx="4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F0157AC-CA08-864B-8DB8-EF4FF23C77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62D5EA-1F67-B540-AF47-1E07A2B06245}"/>
              </a:ext>
            </a:extLst>
          </p:cNvPr>
          <p:cNvSpPr txBox="1"/>
          <p:nvPr/>
        </p:nvSpPr>
        <p:spPr>
          <a:xfrm>
            <a:off x="5514694" y="3339961"/>
            <a:ext cx="4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6808C-9664-5A48-BBB0-A172F03735CE}"/>
              </a:ext>
            </a:extLst>
          </p:cNvPr>
          <p:cNvSpPr txBox="1"/>
          <p:nvPr/>
        </p:nvSpPr>
        <p:spPr>
          <a:xfrm>
            <a:off x="3294519" y="3863181"/>
            <a:ext cx="4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5E145-73A4-B24E-9905-B9E6C82C51FB}"/>
              </a:ext>
            </a:extLst>
          </p:cNvPr>
          <p:cNvSpPr txBox="1"/>
          <p:nvPr/>
        </p:nvSpPr>
        <p:spPr>
          <a:xfrm>
            <a:off x="3783833" y="5585073"/>
            <a:ext cx="4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778E36-1107-0A4C-A2D1-FB358C13025F}"/>
              </a:ext>
            </a:extLst>
          </p:cNvPr>
          <p:cNvSpPr/>
          <p:nvPr/>
        </p:nvSpPr>
        <p:spPr>
          <a:xfrm>
            <a:off x="3707633" y="2523066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E88BBA-A3C6-5A42-A556-8F622295D8FB}"/>
              </a:ext>
            </a:extLst>
          </p:cNvPr>
          <p:cNvSpPr/>
          <p:nvPr/>
        </p:nvSpPr>
        <p:spPr>
          <a:xfrm>
            <a:off x="2811318" y="276445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0310E3-6458-B141-83B5-9A9032FDFED5}"/>
              </a:ext>
            </a:extLst>
          </p:cNvPr>
          <p:cNvSpPr/>
          <p:nvPr/>
        </p:nvSpPr>
        <p:spPr>
          <a:xfrm>
            <a:off x="3285835" y="2626222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5BF4D1-F4CF-4444-8EB1-80E7119E9E81}"/>
              </a:ext>
            </a:extLst>
          </p:cNvPr>
          <p:cNvSpPr/>
          <p:nvPr/>
        </p:nvSpPr>
        <p:spPr>
          <a:xfrm>
            <a:off x="4182918" y="240836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38D212-D086-FF48-9296-85F0CB32AAB2}"/>
              </a:ext>
            </a:extLst>
          </p:cNvPr>
          <p:cNvSpPr/>
          <p:nvPr/>
        </p:nvSpPr>
        <p:spPr>
          <a:xfrm>
            <a:off x="4739414" y="2321422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C3A66E-D53E-1947-A276-24108CE20AC4}"/>
              </a:ext>
            </a:extLst>
          </p:cNvPr>
          <p:cNvSpPr/>
          <p:nvPr/>
        </p:nvSpPr>
        <p:spPr>
          <a:xfrm>
            <a:off x="3087656" y="3601571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6CD45-7E83-534D-A58B-015D5BC6A873}"/>
              </a:ext>
            </a:extLst>
          </p:cNvPr>
          <p:cNvSpPr/>
          <p:nvPr/>
        </p:nvSpPr>
        <p:spPr>
          <a:xfrm>
            <a:off x="4084020" y="412556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25858F-4F51-E540-A0CD-A530B891C5F0}"/>
              </a:ext>
            </a:extLst>
          </p:cNvPr>
          <p:cNvSpPr/>
          <p:nvPr/>
        </p:nvSpPr>
        <p:spPr>
          <a:xfrm>
            <a:off x="5438494" y="3591391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DA23C0-C852-EA4F-A47B-FF6755A2E657}"/>
              </a:ext>
            </a:extLst>
          </p:cNvPr>
          <p:cNvSpPr/>
          <p:nvPr/>
        </p:nvSpPr>
        <p:spPr>
          <a:xfrm>
            <a:off x="3420534" y="558507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94BC17-650A-5D4E-AB4B-779AD6DC59DB}"/>
              </a:ext>
            </a:extLst>
          </p:cNvPr>
          <p:cNvSpPr/>
          <p:nvPr/>
        </p:nvSpPr>
        <p:spPr>
          <a:xfrm>
            <a:off x="4231031" y="5395709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20" grpId="0"/>
      <p:bldP spid="21" grpId="0" build="p"/>
      <p:bldP spid="21" grpId="1" build="p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BFS algorithm with many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∞     // instead of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S[0] = {u}, d[u] = 0;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n-2{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while S[</a:t>
            </a:r>
            <a:r>
              <a:rPr lang="en-US" dirty="0" err="1"/>
              <a:t>i</a:t>
            </a:r>
            <a:r>
              <a:rPr lang="en-US" dirty="0"/>
              <a:t>]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v = element removed from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if d[w] = ∞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{insert w into S[i+1], d[w] = d[v]+1}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end while;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53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1D76-6292-3140-AF7F-7FDAF23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speed up BFS knowing we have may long paths?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38D4-B985-CD4A-B208-55FB95DB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have to insert </a:t>
            </a:r>
            <a:r>
              <a:rPr lang="en-US" dirty="0" err="1"/>
              <a:t>neighbours</a:t>
            </a:r>
            <a:r>
              <a:rPr lang="en-US" dirty="0"/>
              <a:t> of u.</a:t>
            </a:r>
          </a:p>
          <a:p>
            <a:r>
              <a:rPr lang="en-US" dirty="0"/>
              <a:t>But we know that they will be taken out and moved to next queue..</a:t>
            </a:r>
          </a:p>
          <a:p>
            <a:r>
              <a:rPr lang="en-US" dirty="0"/>
              <a:t>Can we directly put x, y in S[3], S[6]?</a:t>
            </a:r>
          </a:p>
          <a:p>
            <a:r>
              <a:rPr lang="en-US" dirty="0"/>
              <a:t>x will go into S[3], but y will not go into S[6] in our example.</a:t>
            </a:r>
          </a:p>
          <a:p>
            <a:pPr lvl="1"/>
            <a:r>
              <a:rPr lang="en-US" dirty="0"/>
              <a:t>The dummy nodes on edge </a:t>
            </a:r>
            <a:r>
              <a:rPr lang="en-US" dirty="0" err="1"/>
              <a:t>xy</a:t>
            </a:r>
            <a:r>
              <a:rPr lang="en-US" dirty="0"/>
              <a:t> will cause y to be put in S[5] later.</a:t>
            </a:r>
          </a:p>
          <a:p>
            <a:pPr lvl="1"/>
            <a:r>
              <a:rPr lang="en-US" dirty="0"/>
              <a:t>Presumably we can do this when we process </a:t>
            </a:r>
            <a:r>
              <a:rPr lang="en-US" dirty="0" err="1"/>
              <a:t>neighbours</a:t>
            </a:r>
            <a:r>
              <a:rPr lang="en-US" dirty="0"/>
              <a:t> of x later?</a:t>
            </a:r>
          </a:p>
          <a:p>
            <a:r>
              <a:rPr lang="en-US" dirty="0"/>
              <a:t>Idea: we will put each vertex  “tentatively”.  d[] will also be updated tentatively.</a:t>
            </a:r>
          </a:p>
          <a:p>
            <a:pPr lvl="1"/>
            <a:r>
              <a:rPr lang="en-US" dirty="0"/>
              <a:t>Our algorithm must be modified to handle tentative decisions.</a:t>
            </a:r>
          </a:p>
          <a:p>
            <a:r>
              <a:rPr lang="en-US" dirty="0"/>
              <a:t>Note that if we put a vertex q in some S[</a:t>
            </a:r>
            <a:r>
              <a:rPr lang="en-US" dirty="0" err="1"/>
              <a:t>i</a:t>
            </a:r>
            <a:r>
              <a:rPr lang="en-US" dirty="0"/>
              <a:t>], we already know it has a path from u of length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Subsequently if we discover a longer path, we won’t move it.</a:t>
            </a:r>
          </a:p>
          <a:p>
            <a:r>
              <a:rPr lang="en-US" dirty="0"/>
              <a:t>Subsequently if we discover a shorter path, we will move it to some S[j] where j &lt; </a:t>
            </a:r>
            <a:r>
              <a:rPr lang="en-US" dirty="0" err="1"/>
              <a:t>i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933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7628-071A-FD4A-A5BF-A99CBD6D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execute “While S[</a:t>
            </a:r>
            <a:r>
              <a:rPr lang="en-US" dirty="0" err="1"/>
              <a:t>i</a:t>
            </a:r>
            <a:r>
              <a:rPr lang="en-US" dirty="0"/>
              <a:t>] is not empty, remove v..”?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CE77-F8B0-CE46-A462-19C2459F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v is tentatively placed in S[</a:t>
            </a:r>
            <a:r>
              <a:rPr lang="en-US" dirty="0" err="1"/>
              <a:t>i</a:t>
            </a:r>
            <a:r>
              <a:rPr lang="en-US" dirty="0"/>
              <a:t>]?</a:t>
            </a:r>
          </a:p>
          <a:p>
            <a:r>
              <a:rPr lang="en-US" dirty="0"/>
              <a:t>Since we got to iteration </a:t>
            </a:r>
            <a:r>
              <a:rPr lang="en-US" dirty="0" err="1"/>
              <a:t>i</a:t>
            </a:r>
            <a:r>
              <a:rPr lang="en-US" dirty="0"/>
              <a:t>, nothing can move v to a an earlier queue.</a:t>
            </a:r>
          </a:p>
          <a:p>
            <a:r>
              <a:rPr lang="en-US" dirty="0"/>
              <a:t>So we can process v normally.</a:t>
            </a:r>
          </a:p>
        </p:txBody>
      </p:sp>
    </p:spTree>
    <p:extLst>
      <p:ext uri="{BB962C8B-B14F-4D97-AF65-F5344CB8AC3E}">
        <p14:creationId xmlns:p14="http://schemas.microsoft.com/office/powerpoint/2010/main" val="7929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659B-D5E7-BD46-8FCD-2474D145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execute “If d[w] = ∞ insert into S, d[w] = d[v]+</a:t>
            </a:r>
            <a:r>
              <a:rPr lang="en-US"/>
              <a:t>1”?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6781-64A6-EC4D-8C91-E282D1AA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Case 1:  d[w] = ∞</a:t>
            </a:r>
          </a:p>
          <a:p>
            <a:pPr lvl="1"/>
            <a:r>
              <a:rPr lang="en-US" dirty="0"/>
              <a:t>We set d[w] =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tentatively</a:t>
            </a:r>
          </a:p>
          <a:p>
            <a:pPr lvl="1"/>
            <a:r>
              <a:rPr lang="en-US" dirty="0"/>
              <a:t>Place w in S[d[w]] tentatively</a:t>
            </a:r>
          </a:p>
          <a:p>
            <a:r>
              <a:rPr lang="en-US" dirty="0"/>
              <a:t>Case 2: d[w]  ≠ ∞</a:t>
            </a:r>
          </a:p>
          <a:p>
            <a:pPr lvl="1"/>
            <a:r>
              <a:rPr lang="en-US" dirty="0"/>
              <a:t>w is in some queue</a:t>
            </a:r>
          </a:p>
          <a:p>
            <a:pPr lvl="2"/>
            <a:r>
              <a:rPr lang="en-US" dirty="0"/>
              <a:t>We calculate (new) d[w] =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If new d[w] &lt; d[w] we set d[w] = new d[w], and move w to S[d[w]]</a:t>
            </a:r>
          </a:p>
          <a:p>
            <a:r>
              <a:rPr lang="en-US" dirty="0"/>
              <a:t>Code for both cases</a:t>
            </a:r>
          </a:p>
          <a:p>
            <a:pPr marL="457200" lvl="1" indent="0">
              <a:buNone/>
            </a:pPr>
            <a:r>
              <a:rPr lang="en-US" dirty="0"/>
              <a:t>If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&lt; d[w] then{             // why we initialized to ∞</a:t>
            </a:r>
          </a:p>
          <a:p>
            <a:pPr marL="457200" lvl="1" indent="0">
              <a:buNone/>
            </a:pPr>
            <a:r>
              <a:rPr lang="en-US" dirty="0"/>
              <a:t>   d[w] =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tentatively</a:t>
            </a:r>
          </a:p>
          <a:p>
            <a:pPr marL="457200" lvl="1" indent="0">
              <a:buNone/>
            </a:pPr>
            <a:r>
              <a:rPr lang="en-US" dirty="0"/>
              <a:t>   tentatively place/move to S[d[w]]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052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all v, d[v] = ∞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S[0] = {u}, d[u] = 0;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n-2{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while S[</a:t>
            </a:r>
            <a:r>
              <a:rPr lang="en-US" dirty="0" err="1"/>
              <a:t>i</a:t>
            </a:r>
            <a:r>
              <a:rPr lang="en-US" dirty="0"/>
              <a:t>] is not 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v = element removed from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for every </a:t>
            </a:r>
            <a:r>
              <a:rPr lang="en-US" dirty="0" err="1"/>
              <a:t>neighbour</a:t>
            </a:r>
            <a:r>
              <a:rPr lang="en-US" dirty="0"/>
              <a:t> w of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if d[w] &gt;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then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{d[w] = d[v] + </a:t>
            </a:r>
            <a:r>
              <a:rPr lang="en-US" dirty="0" err="1"/>
              <a:t>w</a:t>
            </a:r>
            <a:r>
              <a:rPr lang="en-US" baseline="-25000" dirty="0" err="1"/>
              <a:t>vw</a:t>
            </a:r>
            <a:r>
              <a:rPr lang="en-US" dirty="0"/>
              <a:t> ; move w into S[d[w]]}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end while;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28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CD8FF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21160</TotalTime>
  <Words>1331</Words>
  <Application>Microsoft Macintosh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CS 113: Data Structures and Algorithms</vt:lpstr>
      <vt:lpstr>Shortest Paths in weighted graphs</vt:lpstr>
      <vt:lpstr>An algorithm for an additional simplification</vt:lpstr>
      <vt:lpstr>Example</vt:lpstr>
      <vt:lpstr>The BFS algorithm with many queues</vt:lpstr>
      <vt:lpstr>Can we speed up BFS knowing we have may long paths?</vt:lpstr>
      <vt:lpstr>How do we execute “While S[i] is not empty, remove v..”?</vt:lpstr>
      <vt:lpstr>How do we execute “If d[w] = ∞ insert into S, d[w] = d[v]+1”?</vt:lpstr>
      <vt:lpstr>Algorithm</vt:lpstr>
      <vt:lpstr>Algorithm</vt:lpstr>
      <vt:lpstr>Algorithm</vt:lpstr>
      <vt:lpstr>Algorithm</vt:lpstr>
      <vt:lpstr>Invariant</vt:lpstr>
      <vt:lpstr>Implementation</vt:lpstr>
      <vt:lpstr>Remarks</vt:lpstr>
    </vt:vector>
  </TitlesOfParts>
  <Company>IITB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Through C++</dc:title>
  <dc:creator>Abhiram Ranade</dc:creator>
  <cp:lastModifiedBy>Microsoft Office User</cp:lastModifiedBy>
  <cp:revision>160</cp:revision>
  <dcterms:created xsi:type="dcterms:W3CDTF">2014-06-14T11:28:28Z</dcterms:created>
  <dcterms:modified xsi:type="dcterms:W3CDTF">2018-03-23T11:41:20Z</dcterms:modified>
</cp:coreProperties>
</file>