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346" r:id="rId3"/>
    <p:sldId id="347" r:id="rId4"/>
    <p:sldId id="348" r:id="rId5"/>
    <p:sldId id="258" r:id="rId6"/>
    <p:sldId id="296" r:id="rId7"/>
    <p:sldId id="294" r:id="rId8"/>
    <p:sldId id="295" r:id="rId9"/>
    <p:sldId id="297" r:id="rId10"/>
    <p:sldId id="260" r:id="rId11"/>
    <p:sldId id="304" r:id="rId12"/>
    <p:sldId id="345" r:id="rId13"/>
    <p:sldId id="307" r:id="rId14"/>
    <p:sldId id="298" r:id="rId15"/>
    <p:sldId id="341" r:id="rId16"/>
    <p:sldId id="342" r:id="rId17"/>
    <p:sldId id="343" r:id="rId18"/>
    <p:sldId id="344" r:id="rId19"/>
    <p:sldId id="289" r:id="rId20"/>
    <p:sldId id="309" r:id="rId21"/>
    <p:sldId id="314" r:id="rId22"/>
    <p:sldId id="310" r:id="rId23"/>
    <p:sldId id="315" r:id="rId24"/>
    <p:sldId id="316" r:id="rId25"/>
    <p:sldId id="317" r:id="rId26"/>
    <p:sldId id="311" r:id="rId27"/>
    <p:sldId id="336" r:id="rId28"/>
    <p:sldId id="318" r:id="rId29"/>
    <p:sldId id="319" r:id="rId30"/>
    <p:sldId id="325" r:id="rId31"/>
    <p:sldId id="326" r:id="rId32"/>
    <p:sldId id="327" r:id="rId33"/>
    <p:sldId id="320" r:id="rId34"/>
    <p:sldId id="322" r:id="rId35"/>
    <p:sldId id="321" r:id="rId36"/>
    <p:sldId id="323" r:id="rId37"/>
    <p:sldId id="324" r:id="rId38"/>
    <p:sldId id="328" r:id="rId39"/>
    <p:sldId id="329" r:id="rId40"/>
    <p:sldId id="330" r:id="rId41"/>
    <p:sldId id="331" r:id="rId42"/>
    <p:sldId id="332" r:id="rId43"/>
    <p:sldId id="337" r:id="rId44"/>
    <p:sldId id="333" r:id="rId45"/>
    <p:sldId id="334" r:id="rId46"/>
    <p:sldId id="338" r:id="rId47"/>
    <p:sldId id="335" r:id="rId48"/>
    <p:sldId id="339" r:id="rId49"/>
    <p:sldId id="340" r:id="rId50"/>
    <p:sldId id="349"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635"/>
  </p:normalViewPr>
  <p:slideViewPr>
    <p:cSldViewPr snapToGrid="0" snapToObjects="1">
      <p:cViewPr varScale="1">
        <p:scale>
          <a:sx n="115" d="100"/>
          <a:sy n="115" d="100"/>
        </p:scale>
        <p:origin x="456" y="184"/>
      </p:cViewPr>
      <p:guideLst>
        <p:guide orient="horz" pos="2160"/>
        <p:guide pos="2880"/>
      </p:guideLst>
    </p:cSldViewPr>
  </p:slideViewPr>
  <p:outlineViewPr>
    <p:cViewPr>
      <p:scale>
        <a:sx n="33" d="100"/>
        <a:sy n="33" d="100"/>
      </p:scale>
      <p:origin x="0" y="-213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FFAE8-6F2A-CF40-A3D4-2E9F4BC3CB96}" type="datetimeFigureOut">
              <a:rPr lang="en-US" smtClean="0"/>
              <a:t>4/27/18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8282DF-025C-BF40-BD28-FF09A588F686}" type="slidenum">
              <a:rPr lang="en-US" smtClean="0"/>
              <a:t>‹#›</a:t>
            </a:fld>
            <a:endParaRPr lang="en-US"/>
          </a:p>
        </p:txBody>
      </p:sp>
    </p:spTree>
    <p:extLst>
      <p:ext uri="{BB962C8B-B14F-4D97-AF65-F5344CB8AC3E}">
        <p14:creationId xmlns:p14="http://schemas.microsoft.com/office/powerpoint/2010/main" val="12863757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5CD9D4-7546-B142-BFAB-D5D7F7651ADD}"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7C205-E455-CB4E-BE1C-03D8C1DDCE3C}" type="slidenum">
              <a:rPr lang="en-US" smtClean="0"/>
              <a:t>‹#›</a:t>
            </a:fld>
            <a:endParaRPr lang="en-US"/>
          </a:p>
        </p:txBody>
      </p:sp>
    </p:spTree>
    <p:extLst>
      <p:ext uri="{BB962C8B-B14F-4D97-AF65-F5344CB8AC3E}">
        <p14:creationId xmlns:p14="http://schemas.microsoft.com/office/powerpoint/2010/main" val="586332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CD9D4-7546-B142-BFAB-D5D7F7651ADD}"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7C205-E455-CB4E-BE1C-03D8C1DDCE3C}" type="slidenum">
              <a:rPr lang="en-US" smtClean="0"/>
              <a:t>‹#›</a:t>
            </a:fld>
            <a:endParaRPr lang="en-US"/>
          </a:p>
        </p:txBody>
      </p:sp>
    </p:spTree>
    <p:extLst>
      <p:ext uri="{BB962C8B-B14F-4D97-AF65-F5344CB8AC3E}">
        <p14:creationId xmlns:p14="http://schemas.microsoft.com/office/powerpoint/2010/main" val="3740598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CD9D4-7546-B142-BFAB-D5D7F7651ADD}"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7C205-E455-CB4E-BE1C-03D8C1DDCE3C}" type="slidenum">
              <a:rPr lang="en-US" smtClean="0"/>
              <a:t>‹#›</a:t>
            </a:fld>
            <a:endParaRPr lang="en-US"/>
          </a:p>
        </p:txBody>
      </p:sp>
    </p:spTree>
    <p:extLst>
      <p:ext uri="{BB962C8B-B14F-4D97-AF65-F5344CB8AC3E}">
        <p14:creationId xmlns:p14="http://schemas.microsoft.com/office/powerpoint/2010/main" val="2970529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CD9D4-7546-B142-BFAB-D5D7F7651ADD}"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7C205-E455-CB4E-BE1C-03D8C1DDCE3C}" type="slidenum">
              <a:rPr lang="en-US" smtClean="0"/>
              <a:t>‹#›</a:t>
            </a:fld>
            <a:endParaRPr lang="en-US"/>
          </a:p>
        </p:txBody>
      </p:sp>
    </p:spTree>
    <p:extLst>
      <p:ext uri="{BB962C8B-B14F-4D97-AF65-F5344CB8AC3E}">
        <p14:creationId xmlns:p14="http://schemas.microsoft.com/office/powerpoint/2010/main" val="50473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5CD9D4-7546-B142-BFAB-D5D7F7651ADD}"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7C205-E455-CB4E-BE1C-03D8C1DDCE3C}" type="slidenum">
              <a:rPr lang="en-US" smtClean="0"/>
              <a:t>‹#›</a:t>
            </a:fld>
            <a:endParaRPr lang="en-US"/>
          </a:p>
        </p:txBody>
      </p:sp>
    </p:spTree>
    <p:extLst>
      <p:ext uri="{BB962C8B-B14F-4D97-AF65-F5344CB8AC3E}">
        <p14:creationId xmlns:p14="http://schemas.microsoft.com/office/powerpoint/2010/main" val="111317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5CD9D4-7546-B142-BFAB-D5D7F7651ADD}" type="datetimeFigureOut">
              <a:rPr lang="en-US" smtClean="0"/>
              <a:t>4/27/18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7C205-E455-CB4E-BE1C-03D8C1DDCE3C}" type="slidenum">
              <a:rPr lang="en-US" smtClean="0"/>
              <a:t>‹#›</a:t>
            </a:fld>
            <a:endParaRPr lang="en-US"/>
          </a:p>
        </p:txBody>
      </p:sp>
    </p:spTree>
    <p:extLst>
      <p:ext uri="{BB962C8B-B14F-4D97-AF65-F5344CB8AC3E}">
        <p14:creationId xmlns:p14="http://schemas.microsoft.com/office/powerpoint/2010/main" val="113273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5CD9D4-7546-B142-BFAB-D5D7F7651ADD}" type="datetimeFigureOut">
              <a:rPr lang="en-US" smtClean="0"/>
              <a:t>4/27/18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67C205-E455-CB4E-BE1C-03D8C1DDCE3C}" type="slidenum">
              <a:rPr lang="en-US" smtClean="0"/>
              <a:t>‹#›</a:t>
            </a:fld>
            <a:endParaRPr lang="en-US"/>
          </a:p>
        </p:txBody>
      </p:sp>
    </p:spTree>
    <p:extLst>
      <p:ext uri="{BB962C8B-B14F-4D97-AF65-F5344CB8AC3E}">
        <p14:creationId xmlns:p14="http://schemas.microsoft.com/office/powerpoint/2010/main" val="8043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5CD9D4-7546-B142-BFAB-D5D7F7651ADD}" type="datetimeFigureOut">
              <a:rPr lang="en-US" smtClean="0"/>
              <a:t>4/27/18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67C205-E455-CB4E-BE1C-03D8C1DDCE3C}" type="slidenum">
              <a:rPr lang="en-US" smtClean="0"/>
              <a:t>‹#›</a:t>
            </a:fld>
            <a:endParaRPr lang="en-US"/>
          </a:p>
        </p:txBody>
      </p:sp>
    </p:spTree>
    <p:extLst>
      <p:ext uri="{BB962C8B-B14F-4D97-AF65-F5344CB8AC3E}">
        <p14:creationId xmlns:p14="http://schemas.microsoft.com/office/powerpoint/2010/main" val="197728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CD9D4-7546-B142-BFAB-D5D7F7651ADD}" type="datetimeFigureOut">
              <a:rPr lang="en-US" smtClean="0"/>
              <a:t>4/27/18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67C205-E455-CB4E-BE1C-03D8C1DDCE3C}" type="slidenum">
              <a:rPr lang="en-US" smtClean="0"/>
              <a:t>‹#›</a:t>
            </a:fld>
            <a:endParaRPr lang="en-US"/>
          </a:p>
        </p:txBody>
      </p:sp>
    </p:spTree>
    <p:extLst>
      <p:ext uri="{BB962C8B-B14F-4D97-AF65-F5344CB8AC3E}">
        <p14:creationId xmlns:p14="http://schemas.microsoft.com/office/powerpoint/2010/main" val="275582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CD9D4-7546-B142-BFAB-D5D7F7651ADD}" type="datetimeFigureOut">
              <a:rPr lang="en-US" smtClean="0"/>
              <a:t>4/27/18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7C205-E455-CB4E-BE1C-03D8C1DDCE3C}" type="slidenum">
              <a:rPr lang="en-US" smtClean="0"/>
              <a:t>‹#›</a:t>
            </a:fld>
            <a:endParaRPr lang="en-US"/>
          </a:p>
        </p:txBody>
      </p:sp>
    </p:spTree>
    <p:extLst>
      <p:ext uri="{BB962C8B-B14F-4D97-AF65-F5344CB8AC3E}">
        <p14:creationId xmlns:p14="http://schemas.microsoft.com/office/powerpoint/2010/main" val="914188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CD9D4-7546-B142-BFAB-D5D7F7651ADD}" type="datetimeFigureOut">
              <a:rPr lang="en-US" smtClean="0"/>
              <a:t>4/27/18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7C205-E455-CB4E-BE1C-03D8C1DDCE3C}" type="slidenum">
              <a:rPr lang="en-US" smtClean="0"/>
              <a:t>‹#›</a:t>
            </a:fld>
            <a:endParaRPr lang="en-US"/>
          </a:p>
        </p:txBody>
      </p:sp>
    </p:spTree>
    <p:extLst>
      <p:ext uri="{BB962C8B-B14F-4D97-AF65-F5344CB8AC3E}">
        <p14:creationId xmlns:p14="http://schemas.microsoft.com/office/powerpoint/2010/main" val="34168778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CD9D4-7546-B142-BFAB-D5D7F7651ADD}" type="datetimeFigureOut">
              <a:rPr lang="en-US" smtClean="0"/>
              <a:t>4/27/18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7C205-E455-CB4E-BE1C-03D8C1DDCE3C}" type="slidenum">
              <a:rPr lang="en-US" smtClean="0"/>
              <a:t>‹#›</a:t>
            </a:fld>
            <a:endParaRPr lang="en-US"/>
          </a:p>
        </p:txBody>
      </p:sp>
    </p:spTree>
    <p:extLst>
      <p:ext uri="{BB962C8B-B14F-4D97-AF65-F5344CB8AC3E}">
        <p14:creationId xmlns:p14="http://schemas.microsoft.com/office/powerpoint/2010/main" val="255296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0000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CS 113: Data Structures and Algorithms</a:t>
            </a:r>
            <a:endParaRPr lang="en-US" dirty="0"/>
          </a:p>
        </p:txBody>
      </p:sp>
      <p:sp>
        <p:nvSpPr>
          <p:cNvPr id="3" name="Subtitle 2"/>
          <p:cNvSpPr>
            <a:spLocks noGrp="1"/>
          </p:cNvSpPr>
          <p:nvPr>
            <p:ph type="subTitle" idx="1"/>
          </p:nvPr>
        </p:nvSpPr>
        <p:spPr/>
        <p:txBody>
          <a:bodyPr/>
          <a:lstStyle/>
          <a:p>
            <a:r>
              <a:rPr lang="en-US" dirty="0" err="1" smtClean="0"/>
              <a:t>Abhiram</a:t>
            </a:r>
            <a:r>
              <a:rPr lang="en-US" dirty="0" smtClean="0"/>
              <a:t> G. </a:t>
            </a:r>
            <a:r>
              <a:rPr lang="en-US" dirty="0" err="1" smtClean="0"/>
              <a:t>Ranade</a:t>
            </a:r>
            <a:endParaRPr lang="en-US" dirty="0" smtClean="0"/>
          </a:p>
          <a:p>
            <a:endParaRPr lang="en-US" dirty="0" smtClean="0"/>
          </a:p>
          <a:p>
            <a:r>
              <a:rPr lang="en-US" dirty="0" smtClean="0"/>
              <a:t>Heapsort</a:t>
            </a:r>
            <a:endParaRPr lang="en-US" dirty="0"/>
          </a:p>
        </p:txBody>
      </p:sp>
    </p:spTree>
    <p:extLst>
      <p:ext uri="{BB962C8B-B14F-4D97-AF65-F5344CB8AC3E}">
        <p14:creationId xmlns:p14="http://schemas.microsoft.com/office/powerpoint/2010/main" val="2098598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 Heap” property/</a:t>
            </a:r>
            <a:br>
              <a:rPr lang="en-US" dirty="0" smtClean="0"/>
            </a:br>
            <a:r>
              <a:rPr lang="en-US" dirty="0" smtClean="0"/>
              <a:t>”Min Heap” order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Think of elements of A as linked to other elements:</a:t>
            </a:r>
          </a:p>
          <a:p>
            <a:pPr lvl="1"/>
            <a:r>
              <a:rPr lang="en-US" dirty="0"/>
              <a:t>A[</a:t>
            </a:r>
            <a:r>
              <a:rPr lang="en-US" dirty="0" err="1"/>
              <a:t>i</a:t>
            </a:r>
            <a:r>
              <a:rPr lang="en-US" dirty="0"/>
              <a:t>] is parent of A[2i+1], A[2i+2]</a:t>
            </a:r>
          </a:p>
          <a:p>
            <a:pPr lvl="1"/>
            <a:r>
              <a:rPr lang="en-US" dirty="0" smtClean="0"/>
              <a:t>A[0] is parent of A[1], A[2], A[1] of A[3], A[4], ...</a:t>
            </a:r>
          </a:p>
          <a:p>
            <a:pPr lvl="1"/>
            <a:r>
              <a:rPr lang="en-US" dirty="0"/>
              <a:t>Alternative definition: </a:t>
            </a:r>
            <a:r>
              <a:rPr lang="en-US" dirty="0" smtClean="0"/>
              <a:t>Let </a:t>
            </a:r>
            <a:r>
              <a:rPr lang="en-US" dirty="0"/>
              <a:t>p(j) = (j-1)/2   (Integer division</a:t>
            </a:r>
            <a:r>
              <a:rPr lang="en-US" dirty="0" smtClean="0"/>
              <a:t>)</a:t>
            </a:r>
          </a:p>
          <a:p>
            <a:pPr lvl="1"/>
            <a:r>
              <a:rPr lang="en-US" dirty="0" smtClean="0"/>
              <a:t>A[p(j</a:t>
            </a:r>
            <a:r>
              <a:rPr lang="en-US" dirty="0"/>
              <a:t>)] is parent of A[j</a:t>
            </a:r>
            <a:r>
              <a:rPr lang="en-US" dirty="0" smtClean="0"/>
              <a:t>]</a:t>
            </a:r>
            <a:endParaRPr lang="en-US" dirty="0"/>
          </a:p>
          <a:p>
            <a:r>
              <a:rPr lang="en-US" dirty="0" smtClean="0">
                <a:solidFill>
                  <a:srgbClr val="FF0000"/>
                </a:solidFill>
              </a:rPr>
              <a:t>Min Heap property at A[j]: </a:t>
            </a:r>
          </a:p>
          <a:p>
            <a:pPr lvl="1"/>
            <a:r>
              <a:rPr lang="en-US" dirty="0" smtClean="0">
                <a:solidFill>
                  <a:srgbClr val="FF0000"/>
                </a:solidFill>
              </a:rPr>
              <a:t>A[p(j)] ≤ A[j]          ...Parent key </a:t>
            </a:r>
            <a:r>
              <a:rPr lang="en-US" smtClean="0">
                <a:solidFill>
                  <a:srgbClr val="FF0000"/>
                </a:solidFill>
              </a:rPr>
              <a:t>is smaller than </a:t>
            </a:r>
            <a:r>
              <a:rPr lang="en-US" dirty="0" smtClean="0">
                <a:solidFill>
                  <a:srgbClr val="FF0000"/>
                </a:solidFill>
              </a:rPr>
              <a:t>child key</a:t>
            </a:r>
          </a:p>
          <a:p>
            <a:r>
              <a:rPr lang="en-US" dirty="0" smtClean="0"/>
              <a:t>An array is a min heap if min heap is property is satisfied for every A[j].</a:t>
            </a:r>
          </a:p>
          <a:p>
            <a:r>
              <a:rPr lang="en-US" dirty="0" smtClean="0"/>
              <a:t>Analogous max Heaps are also possible.</a:t>
            </a:r>
          </a:p>
        </p:txBody>
      </p:sp>
    </p:spTree>
    <p:extLst>
      <p:ext uri="{BB962C8B-B14F-4D97-AF65-F5344CB8AC3E}">
        <p14:creationId xmlns:p14="http://schemas.microsoft.com/office/powerpoint/2010/main" val="35822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min-Heap</a:t>
            </a:r>
            <a:endParaRPr lang="en-US" dirty="0"/>
          </a:p>
        </p:txBody>
      </p:sp>
      <p:sp>
        <p:nvSpPr>
          <p:cNvPr id="3" name="Content Placeholder 2"/>
          <p:cNvSpPr>
            <a:spLocks noGrp="1"/>
          </p:cNvSpPr>
          <p:nvPr>
            <p:ph idx="1"/>
          </p:nvPr>
        </p:nvSpPr>
        <p:spPr/>
        <p:txBody>
          <a:bodyPr/>
          <a:lstStyle/>
          <a:p>
            <a:r>
              <a:rPr lang="en-US" dirty="0" smtClean="0"/>
              <a:t>A = (10,12,15,26,13,18)</a:t>
            </a:r>
          </a:p>
          <a:p>
            <a:endParaRPr lang="en-US" dirty="0"/>
          </a:p>
          <a:p>
            <a:endParaRPr lang="en-US" dirty="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10</a:t>
            </a:r>
            <a:endParaRPr lang="en-US" dirty="0"/>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12</a:t>
            </a:r>
            <a:endParaRPr lang="en-US"/>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71717" y="3057728"/>
            <a:ext cx="301686" cy="369332"/>
          </a:xfrm>
          <a:prstGeom prst="rect">
            <a:avLst/>
          </a:prstGeom>
          <a:noFill/>
        </p:spPr>
        <p:txBody>
          <a:bodyPr wrap="none" rtlCol="0">
            <a:spAutoFit/>
          </a:bodyPr>
          <a:lstStyle/>
          <a:p>
            <a:r>
              <a:rPr lang="en-US" smtClean="0"/>
              <a:t>0</a:t>
            </a:r>
            <a:endParaRPr lang="en-US"/>
          </a:p>
        </p:txBody>
      </p:sp>
      <p:sp>
        <p:nvSpPr>
          <p:cNvPr id="18" name="TextBox 17"/>
          <p:cNvSpPr txBox="1"/>
          <p:nvPr/>
        </p:nvSpPr>
        <p:spPr>
          <a:xfrm>
            <a:off x="3339830" y="4236396"/>
            <a:ext cx="304800" cy="369332"/>
          </a:xfrm>
          <a:prstGeom prst="rect">
            <a:avLst/>
          </a:prstGeom>
          <a:noFill/>
        </p:spPr>
        <p:txBody>
          <a:bodyPr wrap="square" rtlCol="0">
            <a:spAutoFit/>
          </a:bodyPr>
          <a:lstStyle/>
          <a:p>
            <a:r>
              <a:rPr lang="en-US" dirty="0"/>
              <a:t>1</a:t>
            </a:r>
          </a:p>
        </p:txBody>
      </p:sp>
      <p:sp>
        <p:nvSpPr>
          <p:cNvPr id="20" name="TextBox 19"/>
          <p:cNvSpPr txBox="1"/>
          <p:nvPr/>
        </p:nvSpPr>
        <p:spPr>
          <a:xfrm>
            <a:off x="6830374" y="4178779"/>
            <a:ext cx="301686" cy="369332"/>
          </a:xfrm>
          <a:prstGeom prst="rect">
            <a:avLst/>
          </a:prstGeom>
          <a:noFill/>
        </p:spPr>
        <p:txBody>
          <a:bodyPr wrap="none" rtlCol="0">
            <a:spAutoFit/>
          </a:bodyPr>
          <a:lstStyle/>
          <a:p>
            <a:r>
              <a:rPr lang="en-US"/>
              <a:t>2</a:t>
            </a:r>
          </a:p>
        </p:txBody>
      </p:sp>
      <p:sp>
        <p:nvSpPr>
          <p:cNvPr id="22" name="TextBox 21"/>
          <p:cNvSpPr txBox="1"/>
          <p:nvPr/>
        </p:nvSpPr>
        <p:spPr>
          <a:xfrm>
            <a:off x="2018427" y="5463396"/>
            <a:ext cx="301686" cy="369332"/>
          </a:xfrm>
          <a:prstGeom prst="rect">
            <a:avLst/>
          </a:prstGeom>
          <a:noFill/>
        </p:spPr>
        <p:txBody>
          <a:bodyPr wrap="none" rtlCol="0">
            <a:spAutoFit/>
          </a:bodyPr>
          <a:lstStyle/>
          <a:p>
            <a:r>
              <a:rPr lang="en-US"/>
              <a:t>3</a:t>
            </a:r>
          </a:p>
        </p:txBody>
      </p:sp>
      <p:sp>
        <p:nvSpPr>
          <p:cNvPr id="23" name="TextBox 22"/>
          <p:cNvSpPr txBox="1"/>
          <p:nvPr/>
        </p:nvSpPr>
        <p:spPr>
          <a:xfrm>
            <a:off x="4093109" y="5476367"/>
            <a:ext cx="301686" cy="369332"/>
          </a:xfrm>
          <a:prstGeom prst="rect">
            <a:avLst/>
          </a:prstGeom>
          <a:noFill/>
        </p:spPr>
        <p:txBody>
          <a:bodyPr wrap="none" rtlCol="0">
            <a:spAutoFit/>
          </a:bodyPr>
          <a:lstStyle/>
          <a:p>
            <a:r>
              <a:rPr lang="en-US"/>
              <a:t>4</a:t>
            </a:r>
          </a:p>
        </p:txBody>
      </p:sp>
      <p:sp>
        <p:nvSpPr>
          <p:cNvPr id="25" name="TextBox 24"/>
          <p:cNvSpPr txBox="1"/>
          <p:nvPr/>
        </p:nvSpPr>
        <p:spPr>
          <a:xfrm>
            <a:off x="5956022" y="5449541"/>
            <a:ext cx="301686" cy="369332"/>
          </a:xfrm>
          <a:prstGeom prst="rect">
            <a:avLst/>
          </a:prstGeom>
          <a:noFill/>
        </p:spPr>
        <p:txBody>
          <a:bodyPr wrap="none" rtlCol="0">
            <a:spAutoFit/>
          </a:bodyPr>
          <a:lstStyle/>
          <a:p>
            <a:r>
              <a:rPr lang="en-US"/>
              <a:t>5</a:t>
            </a:r>
          </a:p>
        </p:txBody>
      </p:sp>
    </p:spTree>
    <p:extLst>
      <p:ext uri="{BB962C8B-B14F-4D97-AF65-F5344CB8AC3E}">
        <p14:creationId xmlns:p14="http://schemas.microsoft.com/office/powerpoint/2010/main" val="162829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build="p"/>
      <p:bldP spid="4" grpId="0" animBg="1"/>
      <p:bldP spid="6" grpId="0" animBg="1"/>
      <p:bldP spid="7" grpId="0" animBg="1"/>
      <p:bldP spid="8" grpId="0" animBg="1"/>
      <p:bldP spid="9" grpId="0" animBg="1"/>
      <p:bldP spid="10" grpId="0" animBg="1"/>
      <p:bldP spid="5" grpId="0"/>
      <p:bldP spid="18" grpId="0"/>
      <p:bldP spid="20" grpId="0"/>
      <p:bldP spid="22" grpId="0"/>
      <p:bldP spid="23"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p:sp>
        <p:nvSpPr>
          <p:cNvPr id="3" name="Content Placeholder 2"/>
          <p:cNvSpPr>
            <a:spLocks noGrp="1"/>
          </p:cNvSpPr>
          <p:nvPr>
            <p:ph idx="1"/>
          </p:nvPr>
        </p:nvSpPr>
        <p:spPr/>
        <p:txBody>
          <a:bodyPr/>
          <a:lstStyle/>
          <a:p>
            <a:r>
              <a:rPr lang="en-US" dirty="0" smtClean="0"/>
              <a:t>All the keys that have been read reside in the array.</a:t>
            </a:r>
          </a:p>
          <a:p>
            <a:r>
              <a:rPr lang="en-US" dirty="0" smtClean="0"/>
              <a:t>Inserting a new key: </a:t>
            </a:r>
          </a:p>
          <a:p>
            <a:pPr lvl="1"/>
            <a:r>
              <a:rPr lang="en-US" dirty="0" smtClean="0"/>
              <a:t>place in the next empty slot</a:t>
            </a:r>
          </a:p>
          <a:p>
            <a:pPr lvl="1"/>
            <a:r>
              <a:rPr lang="en-US" dirty="0" smtClean="0"/>
              <a:t>rearrange keys so that heap order is maintained.</a:t>
            </a:r>
          </a:p>
          <a:p>
            <a:r>
              <a:rPr lang="en-US" dirty="0" smtClean="0"/>
              <a:t>Removing smallest: </a:t>
            </a:r>
          </a:p>
          <a:p>
            <a:pPr lvl="1"/>
            <a:r>
              <a:rPr lang="en-US" dirty="0" smtClean="0"/>
              <a:t>Smallest is at the top, can be removed.</a:t>
            </a:r>
          </a:p>
          <a:p>
            <a:pPr lvl="1"/>
            <a:r>
              <a:rPr lang="en-US" dirty="0" smtClean="0"/>
              <a:t>Fill hole somehow.</a:t>
            </a:r>
          </a:p>
        </p:txBody>
      </p:sp>
    </p:spTree>
    <p:extLst>
      <p:ext uri="{BB962C8B-B14F-4D97-AF65-F5344CB8AC3E}">
        <p14:creationId xmlns:p14="http://schemas.microsoft.com/office/powerpoint/2010/main" val="244586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heap class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Andale Mono" charset="0"/>
                <a:ea typeface="Andale Mono" charset="0"/>
                <a:cs typeface="Andale Mono" charset="0"/>
              </a:rPr>
              <a:t>class heap{</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const</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n=30;</a:t>
            </a:r>
          </a:p>
          <a:p>
            <a:pPr marL="0" indent="0">
              <a:buNone/>
            </a:pP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A[n];  // will hold keys</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next;  // next index at which to insert</a:t>
            </a:r>
          </a:p>
          <a:p>
            <a:pPr marL="0" indent="0">
              <a:buNone/>
            </a:pPr>
            <a:r>
              <a:rPr lang="en-US" dirty="0" smtClean="0">
                <a:latin typeface="Andale Mono" charset="0"/>
                <a:ea typeface="Andale Mono" charset="0"/>
                <a:cs typeface="Andale Mono" charset="0"/>
              </a:rPr>
              <a:t>public:</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heap(){ next = 0; }</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bool add(</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v);</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remove();</a:t>
            </a:r>
          </a:p>
          <a:p>
            <a:pPr marL="0" indent="0">
              <a:buNone/>
            </a:pPr>
            <a:r>
              <a:rPr lang="en-US" dirty="0" smtClean="0">
                <a:latin typeface="Andale Mono" charset="0"/>
                <a:ea typeface="Andale Mono" charset="0"/>
                <a:cs typeface="Andale Mono" charset="0"/>
              </a:rPr>
              <a:t>private:</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p(</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){return (i-1)/2;} // index of parent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l(</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){return 2*i+1;}   // index of left child</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r(</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){return 2*i+2;}   // index of right child</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bool </a:t>
            </a:r>
            <a:r>
              <a:rPr lang="en-US" dirty="0" err="1" smtClean="0">
                <a:latin typeface="Andale Mono" charset="0"/>
                <a:ea typeface="Andale Mono" charset="0"/>
                <a:cs typeface="Andale Mono" charset="0"/>
              </a:rPr>
              <a:t>noleftchild</a:t>
            </a:r>
            <a:r>
              <a:rPr lang="en-US" dirty="0" smtClean="0">
                <a:latin typeface="Andale Mono" charset="0"/>
                <a:ea typeface="Andale Mono" charset="0"/>
                <a:cs typeface="Andale Mono" charset="0"/>
              </a:rPr>
              <a:t>(</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){return l(</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 &gt;= next;}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bool </a:t>
            </a:r>
            <a:r>
              <a:rPr lang="en-US" dirty="0" err="1" smtClean="0">
                <a:latin typeface="Andale Mono" charset="0"/>
                <a:ea typeface="Andale Mono" charset="0"/>
                <a:cs typeface="Andale Mono" charset="0"/>
              </a:rPr>
              <a:t>norightchild</a:t>
            </a:r>
            <a:r>
              <a:rPr lang="en-US" dirty="0" smtClean="0">
                <a:latin typeface="Andale Mono" charset="0"/>
                <a:ea typeface="Andale Mono" charset="0"/>
                <a:cs typeface="Andale Mono" charset="0"/>
              </a:rPr>
              <a:t>(</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){return r(</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 &gt;= next;}</a:t>
            </a:r>
          </a:p>
          <a:p>
            <a:pPr marL="0" indent="0">
              <a:buNone/>
            </a:pPr>
            <a:r>
              <a:rPr lang="en-US" dirty="0">
                <a:latin typeface="Andale Mono" charset="0"/>
                <a:ea typeface="Andale Mono" charset="0"/>
                <a:cs typeface="Andale Mono" charset="0"/>
              </a:rPr>
              <a:t>}</a:t>
            </a:r>
          </a:p>
        </p:txBody>
      </p:sp>
    </p:spTree>
    <p:extLst>
      <p:ext uri="{BB962C8B-B14F-4D97-AF65-F5344CB8AC3E}">
        <p14:creationId xmlns:p14="http://schemas.microsoft.com/office/powerpoint/2010/main" val="161159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How to maintain the min heap property while adding elements</a:t>
            </a:r>
            <a:endParaRPr lang="en-US"/>
          </a:p>
        </p:txBody>
      </p:sp>
      <p:sp>
        <p:nvSpPr>
          <p:cNvPr id="3" name="Content Placeholder 2"/>
          <p:cNvSpPr>
            <a:spLocks noGrp="1"/>
          </p:cNvSpPr>
          <p:nvPr>
            <p:ph idx="1"/>
          </p:nvPr>
        </p:nvSpPr>
        <p:spPr/>
        <p:txBody>
          <a:bodyPr>
            <a:normAutofit/>
          </a:bodyPr>
          <a:lstStyle/>
          <a:p>
            <a:r>
              <a:rPr lang="en-US" dirty="0" smtClean="0"/>
              <a:t>Heap property is trivially satisfied if the array has at most 1 element</a:t>
            </a:r>
          </a:p>
          <a:p>
            <a:r>
              <a:rPr lang="en-US" dirty="0" smtClean="0"/>
              <a:t>Suppose array has r&gt;0 elements and heap property is satisfied for all elements.</a:t>
            </a:r>
          </a:p>
          <a:p>
            <a:r>
              <a:rPr lang="en-US" dirty="0" smtClean="0"/>
              <a:t>We add a new element in position A[r].</a:t>
            </a:r>
          </a:p>
          <a:p>
            <a:r>
              <a:rPr lang="en-US" dirty="0" smtClean="0"/>
              <a:t>Heap property may not be valid for A[r].</a:t>
            </a:r>
          </a:p>
          <a:p>
            <a:r>
              <a:rPr lang="en-US" dirty="0" smtClean="0"/>
              <a:t>We perform exchanges to ensure property at all array elements.</a:t>
            </a:r>
          </a:p>
          <a:p>
            <a:endParaRPr lang="en-US" dirty="0" smtClean="0"/>
          </a:p>
        </p:txBody>
      </p:sp>
    </p:spTree>
    <p:extLst>
      <p:ext uri="{BB962C8B-B14F-4D97-AF65-F5344CB8AC3E}">
        <p14:creationId xmlns:p14="http://schemas.microsoft.com/office/powerpoint/2010/main" val="78587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new element 9 to A=(10,12,15,26,13,18)</a:t>
            </a:r>
            <a:endParaRPr lang="en-US" dirty="0"/>
          </a:p>
        </p:txBody>
      </p:sp>
      <p:sp>
        <p:nvSpPr>
          <p:cNvPr id="3" name="Content Placeholder 2"/>
          <p:cNvSpPr>
            <a:spLocks noGrp="1"/>
          </p:cNvSpPr>
          <p:nvPr>
            <p:ph idx="1"/>
          </p:nvPr>
        </p:nvSpPr>
        <p:spPr/>
        <p:txBody>
          <a:bodyPr/>
          <a:lstStyle/>
          <a:p>
            <a:pPr marL="0" indent="0">
              <a:buNone/>
            </a:pPr>
            <a:endParaRPr lang="en-US" dirty="0" smtClean="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10</a:t>
            </a:r>
            <a:endParaRPr lang="en-US" dirty="0"/>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12</a:t>
            </a:r>
            <a:endParaRPr lang="en-US"/>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71717" y="3057728"/>
            <a:ext cx="301686" cy="369332"/>
          </a:xfrm>
          <a:prstGeom prst="rect">
            <a:avLst/>
          </a:prstGeom>
          <a:noFill/>
        </p:spPr>
        <p:txBody>
          <a:bodyPr wrap="none" rtlCol="0">
            <a:spAutoFit/>
          </a:bodyPr>
          <a:lstStyle/>
          <a:p>
            <a:r>
              <a:rPr lang="en-US" smtClean="0"/>
              <a:t>0</a:t>
            </a:r>
            <a:endParaRPr lang="en-US"/>
          </a:p>
        </p:txBody>
      </p:sp>
      <p:sp>
        <p:nvSpPr>
          <p:cNvPr id="18" name="TextBox 17"/>
          <p:cNvSpPr txBox="1"/>
          <p:nvPr/>
        </p:nvSpPr>
        <p:spPr>
          <a:xfrm>
            <a:off x="3339830" y="4236396"/>
            <a:ext cx="304800" cy="369332"/>
          </a:xfrm>
          <a:prstGeom prst="rect">
            <a:avLst/>
          </a:prstGeom>
          <a:noFill/>
        </p:spPr>
        <p:txBody>
          <a:bodyPr wrap="square" rtlCol="0">
            <a:spAutoFit/>
          </a:bodyPr>
          <a:lstStyle/>
          <a:p>
            <a:r>
              <a:rPr lang="en-US" dirty="0"/>
              <a:t>1</a:t>
            </a:r>
          </a:p>
        </p:txBody>
      </p:sp>
      <p:sp>
        <p:nvSpPr>
          <p:cNvPr id="20" name="TextBox 19"/>
          <p:cNvSpPr txBox="1"/>
          <p:nvPr/>
        </p:nvSpPr>
        <p:spPr>
          <a:xfrm>
            <a:off x="6830374" y="4178779"/>
            <a:ext cx="301686" cy="369332"/>
          </a:xfrm>
          <a:prstGeom prst="rect">
            <a:avLst/>
          </a:prstGeom>
          <a:noFill/>
        </p:spPr>
        <p:txBody>
          <a:bodyPr wrap="none" rtlCol="0">
            <a:spAutoFit/>
          </a:bodyPr>
          <a:lstStyle/>
          <a:p>
            <a:r>
              <a:rPr lang="en-US"/>
              <a:t>2</a:t>
            </a:r>
          </a:p>
        </p:txBody>
      </p:sp>
      <p:sp>
        <p:nvSpPr>
          <p:cNvPr id="22" name="TextBox 21"/>
          <p:cNvSpPr txBox="1"/>
          <p:nvPr/>
        </p:nvSpPr>
        <p:spPr>
          <a:xfrm>
            <a:off x="2018427" y="5463396"/>
            <a:ext cx="301686" cy="369332"/>
          </a:xfrm>
          <a:prstGeom prst="rect">
            <a:avLst/>
          </a:prstGeom>
          <a:noFill/>
        </p:spPr>
        <p:txBody>
          <a:bodyPr wrap="none" rtlCol="0">
            <a:spAutoFit/>
          </a:bodyPr>
          <a:lstStyle/>
          <a:p>
            <a:r>
              <a:rPr lang="en-US"/>
              <a:t>3</a:t>
            </a:r>
          </a:p>
        </p:txBody>
      </p:sp>
      <p:sp>
        <p:nvSpPr>
          <p:cNvPr id="23" name="TextBox 22"/>
          <p:cNvSpPr txBox="1"/>
          <p:nvPr/>
        </p:nvSpPr>
        <p:spPr>
          <a:xfrm>
            <a:off x="4093109" y="5476367"/>
            <a:ext cx="301686" cy="369332"/>
          </a:xfrm>
          <a:prstGeom prst="rect">
            <a:avLst/>
          </a:prstGeom>
          <a:noFill/>
        </p:spPr>
        <p:txBody>
          <a:bodyPr wrap="none" rtlCol="0">
            <a:spAutoFit/>
          </a:bodyPr>
          <a:lstStyle/>
          <a:p>
            <a:r>
              <a:rPr lang="en-US"/>
              <a:t>4</a:t>
            </a:r>
          </a:p>
        </p:txBody>
      </p:sp>
      <p:sp>
        <p:nvSpPr>
          <p:cNvPr id="25" name="TextBox 24"/>
          <p:cNvSpPr txBox="1"/>
          <p:nvPr/>
        </p:nvSpPr>
        <p:spPr>
          <a:xfrm>
            <a:off x="5956022" y="5449541"/>
            <a:ext cx="301686" cy="369332"/>
          </a:xfrm>
          <a:prstGeom prst="rect">
            <a:avLst/>
          </a:prstGeom>
          <a:noFill/>
        </p:spPr>
        <p:txBody>
          <a:bodyPr wrap="none" rtlCol="0">
            <a:spAutoFit/>
          </a:bodyPr>
          <a:lstStyle/>
          <a:p>
            <a:r>
              <a:rPr lang="en-US"/>
              <a:t>5</a:t>
            </a:r>
          </a:p>
        </p:txBody>
      </p:sp>
      <p:sp>
        <p:nvSpPr>
          <p:cNvPr id="24" name="Rectangle 23"/>
          <p:cNvSpPr/>
          <p:nvPr/>
        </p:nvSpPr>
        <p:spPr>
          <a:xfrm>
            <a:off x="6830374"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9</a:t>
            </a:r>
          </a:p>
        </p:txBody>
      </p:sp>
      <p:cxnSp>
        <p:nvCxnSpPr>
          <p:cNvPr id="26" name="Straight Connector 25"/>
          <p:cNvCxnSpPr>
            <a:endCxn id="24" idx="0"/>
          </p:cNvCxnSpPr>
          <p:nvPr/>
        </p:nvCxnSpPr>
        <p:spPr>
          <a:xfrm>
            <a:off x="7091466" y="4547681"/>
            <a:ext cx="410117" cy="590145"/>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958865" y="5463396"/>
            <a:ext cx="301686" cy="369332"/>
          </a:xfrm>
          <a:prstGeom prst="rect">
            <a:avLst/>
          </a:prstGeom>
          <a:noFill/>
        </p:spPr>
        <p:txBody>
          <a:bodyPr wrap="none" rtlCol="0">
            <a:spAutoFit/>
          </a:bodyPr>
          <a:lstStyle/>
          <a:p>
            <a:r>
              <a:rPr lang="en-US" dirty="0" smtClean="0"/>
              <a:t>6</a:t>
            </a:r>
            <a:endParaRPr lang="en-US" dirty="0"/>
          </a:p>
        </p:txBody>
      </p:sp>
      <p:sp>
        <p:nvSpPr>
          <p:cNvPr id="14" name="TextBox 13"/>
          <p:cNvSpPr txBox="1"/>
          <p:nvPr/>
        </p:nvSpPr>
        <p:spPr>
          <a:xfrm>
            <a:off x="457200" y="1765070"/>
            <a:ext cx="2547492" cy="369332"/>
          </a:xfrm>
          <a:prstGeom prst="rect">
            <a:avLst/>
          </a:prstGeom>
          <a:noFill/>
        </p:spPr>
        <p:txBody>
          <a:bodyPr wrap="none" rtlCol="0">
            <a:spAutoFit/>
          </a:bodyPr>
          <a:lstStyle/>
          <a:p>
            <a:r>
              <a:rPr lang="en-US" dirty="0" smtClean="0"/>
              <a:t>A = (10,12,15,26,13,18,9)</a:t>
            </a:r>
            <a:endParaRPr lang="en-US" dirty="0"/>
          </a:p>
        </p:txBody>
      </p:sp>
    </p:spTree>
    <p:extLst>
      <p:ext uri="{BB962C8B-B14F-4D97-AF65-F5344CB8AC3E}">
        <p14:creationId xmlns:p14="http://schemas.microsoft.com/office/powerpoint/2010/main" val="128417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P spid="10" grpId="0" animBg="1"/>
      <p:bldP spid="5" grpId="0"/>
      <p:bldP spid="18" grpId="0"/>
      <p:bldP spid="20" grpId="0"/>
      <p:bldP spid="22" grpId="0"/>
      <p:bldP spid="23" grpId="0"/>
      <p:bldP spid="25" grpId="0"/>
      <p:bldP spid="24" grpId="0" animBg="1"/>
      <p:bldP spid="27"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new element 9 to A=(10,12,15,26,13,18)</a:t>
            </a:r>
            <a:endParaRPr lang="en-US" dirty="0"/>
          </a:p>
        </p:txBody>
      </p:sp>
      <p:sp>
        <p:nvSpPr>
          <p:cNvPr id="3" name="Content Placeholder 2"/>
          <p:cNvSpPr>
            <a:spLocks noGrp="1"/>
          </p:cNvSpPr>
          <p:nvPr>
            <p:ph idx="1"/>
          </p:nvPr>
        </p:nvSpPr>
        <p:spPr/>
        <p:txBody>
          <a:bodyPr/>
          <a:lstStyle/>
          <a:p>
            <a:pPr marL="0" indent="0">
              <a:buNone/>
            </a:pPr>
            <a:endParaRPr lang="en-US" dirty="0" smtClean="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10</a:t>
            </a:r>
            <a:endParaRPr lang="en-US" dirty="0"/>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9</a:t>
            </a:r>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12</a:t>
            </a:r>
            <a:endParaRPr lang="en-US"/>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71717" y="3057728"/>
            <a:ext cx="301686" cy="369332"/>
          </a:xfrm>
          <a:prstGeom prst="rect">
            <a:avLst/>
          </a:prstGeom>
          <a:noFill/>
        </p:spPr>
        <p:txBody>
          <a:bodyPr wrap="none" rtlCol="0">
            <a:spAutoFit/>
          </a:bodyPr>
          <a:lstStyle/>
          <a:p>
            <a:r>
              <a:rPr lang="en-US" smtClean="0"/>
              <a:t>0</a:t>
            </a:r>
            <a:endParaRPr lang="en-US"/>
          </a:p>
        </p:txBody>
      </p:sp>
      <p:sp>
        <p:nvSpPr>
          <p:cNvPr id="18" name="TextBox 17"/>
          <p:cNvSpPr txBox="1"/>
          <p:nvPr/>
        </p:nvSpPr>
        <p:spPr>
          <a:xfrm>
            <a:off x="3339830" y="4236396"/>
            <a:ext cx="304800" cy="369332"/>
          </a:xfrm>
          <a:prstGeom prst="rect">
            <a:avLst/>
          </a:prstGeom>
          <a:noFill/>
        </p:spPr>
        <p:txBody>
          <a:bodyPr wrap="square" rtlCol="0">
            <a:spAutoFit/>
          </a:bodyPr>
          <a:lstStyle/>
          <a:p>
            <a:r>
              <a:rPr lang="en-US" dirty="0"/>
              <a:t>1</a:t>
            </a:r>
          </a:p>
        </p:txBody>
      </p:sp>
      <p:sp>
        <p:nvSpPr>
          <p:cNvPr id="20" name="TextBox 19"/>
          <p:cNvSpPr txBox="1"/>
          <p:nvPr/>
        </p:nvSpPr>
        <p:spPr>
          <a:xfrm>
            <a:off x="6830374" y="4178779"/>
            <a:ext cx="301686" cy="369332"/>
          </a:xfrm>
          <a:prstGeom prst="rect">
            <a:avLst/>
          </a:prstGeom>
          <a:noFill/>
        </p:spPr>
        <p:txBody>
          <a:bodyPr wrap="none" rtlCol="0">
            <a:spAutoFit/>
          </a:bodyPr>
          <a:lstStyle/>
          <a:p>
            <a:r>
              <a:rPr lang="en-US"/>
              <a:t>2</a:t>
            </a:r>
          </a:p>
        </p:txBody>
      </p:sp>
      <p:sp>
        <p:nvSpPr>
          <p:cNvPr id="22" name="TextBox 21"/>
          <p:cNvSpPr txBox="1"/>
          <p:nvPr/>
        </p:nvSpPr>
        <p:spPr>
          <a:xfrm>
            <a:off x="2018427" y="5463396"/>
            <a:ext cx="301686" cy="369332"/>
          </a:xfrm>
          <a:prstGeom prst="rect">
            <a:avLst/>
          </a:prstGeom>
          <a:noFill/>
        </p:spPr>
        <p:txBody>
          <a:bodyPr wrap="none" rtlCol="0">
            <a:spAutoFit/>
          </a:bodyPr>
          <a:lstStyle/>
          <a:p>
            <a:r>
              <a:rPr lang="en-US"/>
              <a:t>3</a:t>
            </a:r>
          </a:p>
        </p:txBody>
      </p:sp>
      <p:sp>
        <p:nvSpPr>
          <p:cNvPr id="23" name="TextBox 22"/>
          <p:cNvSpPr txBox="1"/>
          <p:nvPr/>
        </p:nvSpPr>
        <p:spPr>
          <a:xfrm>
            <a:off x="4093109" y="5476367"/>
            <a:ext cx="301686" cy="369332"/>
          </a:xfrm>
          <a:prstGeom prst="rect">
            <a:avLst/>
          </a:prstGeom>
          <a:noFill/>
        </p:spPr>
        <p:txBody>
          <a:bodyPr wrap="none" rtlCol="0">
            <a:spAutoFit/>
          </a:bodyPr>
          <a:lstStyle/>
          <a:p>
            <a:r>
              <a:rPr lang="en-US"/>
              <a:t>4</a:t>
            </a:r>
          </a:p>
        </p:txBody>
      </p:sp>
      <p:sp>
        <p:nvSpPr>
          <p:cNvPr id="25" name="TextBox 24"/>
          <p:cNvSpPr txBox="1"/>
          <p:nvPr/>
        </p:nvSpPr>
        <p:spPr>
          <a:xfrm>
            <a:off x="5956022" y="5449541"/>
            <a:ext cx="301686" cy="369332"/>
          </a:xfrm>
          <a:prstGeom prst="rect">
            <a:avLst/>
          </a:prstGeom>
          <a:noFill/>
        </p:spPr>
        <p:txBody>
          <a:bodyPr wrap="none" rtlCol="0">
            <a:spAutoFit/>
          </a:bodyPr>
          <a:lstStyle/>
          <a:p>
            <a:r>
              <a:rPr lang="en-US"/>
              <a:t>5</a:t>
            </a:r>
          </a:p>
        </p:txBody>
      </p:sp>
      <p:sp>
        <p:nvSpPr>
          <p:cNvPr id="24" name="Rectangle 23"/>
          <p:cNvSpPr/>
          <p:nvPr/>
        </p:nvSpPr>
        <p:spPr>
          <a:xfrm>
            <a:off x="6830374"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cxnSp>
        <p:nvCxnSpPr>
          <p:cNvPr id="26" name="Straight Connector 25"/>
          <p:cNvCxnSpPr>
            <a:endCxn id="24" idx="0"/>
          </p:cNvCxnSpPr>
          <p:nvPr/>
        </p:nvCxnSpPr>
        <p:spPr>
          <a:xfrm>
            <a:off x="7091466" y="4547681"/>
            <a:ext cx="410117" cy="590145"/>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958865" y="5463396"/>
            <a:ext cx="301686" cy="369332"/>
          </a:xfrm>
          <a:prstGeom prst="rect">
            <a:avLst/>
          </a:prstGeom>
          <a:noFill/>
        </p:spPr>
        <p:txBody>
          <a:bodyPr wrap="none" rtlCol="0">
            <a:spAutoFit/>
          </a:bodyPr>
          <a:lstStyle/>
          <a:p>
            <a:r>
              <a:rPr lang="en-US" dirty="0" smtClean="0"/>
              <a:t>6</a:t>
            </a:r>
            <a:endParaRPr lang="en-US" dirty="0"/>
          </a:p>
        </p:txBody>
      </p:sp>
      <p:sp>
        <p:nvSpPr>
          <p:cNvPr id="14" name="TextBox 13"/>
          <p:cNvSpPr txBox="1"/>
          <p:nvPr/>
        </p:nvSpPr>
        <p:spPr>
          <a:xfrm>
            <a:off x="457200" y="1765070"/>
            <a:ext cx="2547492" cy="369332"/>
          </a:xfrm>
          <a:prstGeom prst="rect">
            <a:avLst/>
          </a:prstGeom>
          <a:noFill/>
        </p:spPr>
        <p:txBody>
          <a:bodyPr wrap="none" rtlCol="0">
            <a:spAutoFit/>
          </a:bodyPr>
          <a:lstStyle/>
          <a:p>
            <a:r>
              <a:rPr lang="en-US" dirty="0" smtClean="0"/>
              <a:t>A = (10,12,15,26,13,18,9)</a:t>
            </a:r>
            <a:endParaRPr lang="en-US" dirty="0"/>
          </a:p>
        </p:txBody>
      </p:sp>
      <p:sp>
        <p:nvSpPr>
          <p:cNvPr id="28" name="TextBox 27"/>
          <p:cNvSpPr txBox="1"/>
          <p:nvPr/>
        </p:nvSpPr>
        <p:spPr>
          <a:xfrm>
            <a:off x="3298253" y="1727140"/>
            <a:ext cx="2547492" cy="369332"/>
          </a:xfrm>
          <a:prstGeom prst="rect">
            <a:avLst/>
          </a:prstGeom>
          <a:noFill/>
        </p:spPr>
        <p:txBody>
          <a:bodyPr wrap="none" rtlCol="0">
            <a:spAutoFit/>
          </a:bodyPr>
          <a:lstStyle/>
          <a:p>
            <a:r>
              <a:rPr lang="en-US" dirty="0" smtClean="0"/>
              <a:t>A = (10,12,9,26,13,18,15)</a:t>
            </a:r>
            <a:endParaRPr lang="en-US" dirty="0"/>
          </a:p>
        </p:txBody>
      </p:sp>
    </p:spTree>
    <p:extLst>
      <p:ext uri="{BB962C8B-B14F-4D97-AF65-F5344CB8AC3E}">
        <p14:creationId xmlns:p14="http://schemas.microsoft.com/office/powerpoint/2010/main" val="178163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P spid="10" grpId="0" animBg="1"/>
      <p:bldP spid="5" grpId="0"/>
      <p:bldP spid="18" grpId="0"/>
      <p:bldP spid="20" grpId="0"/>
      <p:bldP spid="22" grpId="0"/>
      <p:bldP spid="23" grpId="0"/>
      <p:bldP spid="25" grpId="0"/>
      <p:bldP spid="24" grpId="0" animBg="1"/>
      <p:bldP spid="27" grpId="0"/>
      <p:bldP spid="14"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new element 9 to A=(10,12,15,26,13,18)</a:t>
            </a:r>
            <a:endParaRPr lang="en-US" dirty="0"/>
          </a:p>
        </p:txBody>
      </p:sp>
      <p:sp>
        <p:nvSpPr>
          <p:cNvPr id="3" name="Content Placeholder 2"/>
          <p:cNvSpPr>
            <a:spLocks noGrp="1"/>
          </p:cNvSpPr>
          <p:nvPr>
            <p:ph idx="1"/>
          </p:nvPr>
        </p:nvSpPr>
        <p:spPr/>
        <p:txBody>
          <a:bodyPr/>
          <a:lstStyle/>
          <a:p>
            <a:pPr marL="0" indent="0">
              <a:buNone/>
            </a:pPr>
            <a:endParaRPr lang="en-US" dirty="0" smtClean="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9</a:t>
            </a:r>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10</a:t>
            </a:r>
            <a:endParaRPr lang="en-US" dirty="0"/>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12</a:t>
            </a:r>
            <a:endParaRPr lang="en-US"/>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71717" y="3057728"/>
            <a:ext cx="301686" cy="369332"/>
          </a:xfrm>
          <a:prstGeom prst="rect">
            <a:avLst/>
          </a:prstGeom>
          <a:noFill/>
        </p:spPr>
        <p:txBody>
          <a:bodyPr wrap="none" rtlCol="0">
            <a:spAutoFit/>
          </a:bodyPr>
          <a:lstStyle/>
          <a:p>
            <a:r>
              <a:rPr lang="en-US" smtClean="0"/>
              <a:t>0</a:t>
            </a:r>
            <a:endParaRPr lang="en-US"/>
          </a:p>
        </p:txBody>
      </p:sp>
      <p:sp>
        <p:nvSpPr>
          <p:cNvPr id="18" name="TextBox 17"/>
          <p:cNvSpPr txBox="1"/>
          <p:nvPr/>
        </p:nvSpPr>
        <p:spPr>
          <a:xfrm>
            <a:off x="3339830" y="4236396"/>
            <a:ext cx="304800" cy="369332"/>
          </a:xfrm>
          <a:prstGeom prst="rect">
            <a:avLst/>
          </a:prstGeom>
          <a:noFill/>
        </p:spPr>
        <p:txBody>
          <a:bodyPr wrap="square" rtlCol="0">
            <a:spAutoFit/>
          </a:bodyPr>
          <a:lstStyle/>
          <a:p>
            <a:r>
              <a:rPr lang="en-US" dirty="0"/>
              <a:t>1</a:t>
            </a:r>
          </a:p>
        </p:txBody>
      </p:sp>
      <p:sp>
        <p:nvSpPr>
          <p:cNvPr id="20" name="TextBox 19"/>
          <p:cNvSpPr txBox="1"/>
          <p:nvPr/>
        </p:nvSpPr>
        <p:spPr>
          <a:xfrm>
            <a:off x="6830374" y="4178779"/>
            <a:ext cx="301686" cy="369332"/>
          </a:xfrm>
          <a:prstGeom prst="rect">
            <a:avLst/>
          </a:prstGeom>
          <a:noFill/>
        </p:spPr>
        <p:txBody>
          <a:bodyPr wrap="none" rtlCol="0">
            <a:spAutoFit/>
          </a:bodyPr>
          <a:lstStyle/>
          <a:p>
            <a:r>
              <a:rPr lang="en-US"/>
              <a:t>2</a:t>
            </a:r>
          </a:p>
        </p:txBody>
      </p:sp>
      <p:sp>
        <p:nvSpPr>
          <p:cNvPr id="22" name="TextBox 21"/>
          <p:cNvSpPr txBox="1"/>
          <p:nvPr/>
        </p:nvSpPr>
        <p:spPr>
          <a:xfrm>
            <a:off x="2018427" y="5463396"/>
            <a:ext cx="301686" cy="369332"/>
          </a:xfrm>
          <a:prstGeom prst="rect">
            <a:avLst/>
          </a:prstGeom>
          <a:noFill/>
        </p:spPr>
        <p:txBody>
          <a:bodyPr wrap="none" rtlCol="0">
            <a:spAutoFit/>
          </a:bodyPr>
          <a:lstStyle/>
          <a:p>
            <a:r>
              <a:rPr lang="en-US"/>
              <a:t>3</a:t>
            </a:r>
          </a:p>
        </p:txBody>
      </p:sp>
      <p:sp>
        <p:nvSpPr>
          <p:cNvPr id="23" name="TextBox 22"/>
          <p:cNvSpPr txBox="1"/>
          <p:nvPr/>
        </p:nvSpPr>
        <p:spPr>
          <a:xfrm>
            <a:off x="4093109" y="5476367"/>
            <a:ext cx="301686" cy="369332"/>
          </a:xfrm>
          <a:prstGeom prst="rect">
            <a:avLst/>
          </a:prstGeom>
          <a:noFill/>
        </p:spPr>
        <p:txBody>
          <a:bodyPr wrap="none" rtlCol="0">
            <a:spAutoFit/>
          </a:bodyPr>
          <a:lstStyle/>
          <a:p>
            <a:r>
              <a:rPr lang="en-US"/>
              <a:t>4</a:t>
            </a:r>
          </a:p>
        </p:txBody>
      </p:sp>
      <p:sp>
        <p:nvSpPr>
          <p:cNvPr id="25" name="TextBox 24"/>
          <p:cNvSpPr txBox="1"/>
          <p:nvPr/>
        </p:nvSpPr>
        <p:spPr>
          <a:xfrm>
            <a:off x="5956022" y="5449541"/>
            <a:ext cx="301686" cy="369332"/>
          </a:xfrm>
          <a:prstGeom prst="rect">
            <a:avLst/>
          </a:prstGeom>
          <a:noFill/>
        </p:spPr>
        <p:txBody>
          <a:bodyPr wrap="none" rtlCol="0">
            <a:spAutoFit/>
          </a:bodyPr>
          <a:lstStyle/>
          <a:p>
            <a:r>
              <a:rPr lang="en-US"/>
              <a:t>5</a:t>
            </a:r>
          </a:p>
        </p:txBody>
      </p:sp>
      <p:sp>
        <p:nvSpPr>
          <p:cNvPr id="24" name="Rectangle 23"/>
          <p:cNvSpPr/>
          <p:nvPr/>
        </p:nvSpPr>
        <p:spPr>
          <a:xfrm>
            <a:off x="6830374"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cxnSp>
        <p:nvCxnSpPr>
          <p:cNvPr id="26" name="Straight Connector 25"/>
          <p:cNvCxnSpPr>
            <a:endCxn id="24" idx="0"/>
          </p:cNvCxnSpPr>
          <p:nvPr/>
        </p:nvCxnSpPr>
        <p:spPr>
          <a:xfrm>
            <a:off x="7091466" y="4547681"/>
            <a:ext cx="410117" cy="590145"/>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958865" y="5463396"/>
            <a:ext cx="301686" cy="369332"/>
          </a:xfrm>
          <a:prstGeom prst="rect">
            <a:avLst/>
          </a:prstGeom>
          <a:noFill/>
        </p:spPr>
        <p:txBody>
          <a:bodyPr wrap="none" rtlCol="0">
            <a:spAutoFit/>
          </a:bodyPr>
          <a:lstStyle/>
          <a:p>
            <a:r>
              <a:rPr lang="en-US" dirty="0" smtClean="0"/>
              <a:t>6</a:t>
            </a:r>
            <a:endParaRPr lang="en-US" dirty="0"/>
          </a:p>
        </p:txBody>
      </p:sp>
      <p:sp>
        <p:nvSpPr>
          <p:cNvPr id="14" name="TextBox 13"/>
          <p:cNvSpPr txBox="1"/>
          <p:nvPr/>
        </p:nvSpPr>
        <p:spPr>
          <a:xfrm>
            <a:off x="457198" y="1741450"/>
            <a:ext cx="2547492" cy="369332"/>
          </a:xfrm>
          <a:prstGeom prst="rect">
            <a:avLst/>
          </a:prstGeom>
          <a:noFill/>
        </p:spPr>
        <p:txBody>
          <a:bodyPr wrap="none" rtlCol="0">
            <a:spAutoFit/>
          </a:bodyPr>
          <a:lstStyle/>
          <a:p>
            <a:r>
              <a:rPr lang="en-US" dirty="0" smtClean="0"/>
              <a:t>A = (10,12,15,26,13,18,9)</a:t>
            </a:r>
            <a:endParaRPr lang="en-US" dirty="0"/>
          </a:p>
        </p:txBody>
      </p:sp>
      <p:sp>
        <p:nvSpPr>
          <p:cNvPr id="28" name="TextBox 27"/>
          <p:cNvSpPr txBox="1"/>
          <p:nvPr/>
        </p:nvSpPr>
        <p:spPr>
          <a:xfrm>
            <a:off x="3298253" y="1727140"/>
            <a:ext cx="2547492" cy="369332"/>
          </a:xfrm>
          <a:prstGeom prst="rect">
            <a:avLst/>
          </a:prstGeom>
          <a:noFill/>
        </p:spPr>
        <p:txBody>
          <a:bodyPr wrap="none" rtlCol="0">
            <a:spAutoFit/>
          </a:bodyPr>
          <a:lstStyle/>
          <a:p>
            <a:r>
              <a:rPr lang="en-US" dirty="0" smtClean="0"/>
              <a:t>A = (10,12,9,26,13,18,15)</a:t>
            </a:r>
            <a:endParaRPr lang="en-US" dirty="0"/>
          </a:p>
        </p:txBody>
      </p:sp>
      <p:sp>
        <p:nvSpPr>
          <p:cNvPr id="29" name="TextBox 28"/>
          <p:cNvSpPr txBox="1"/>
          <p:nvPr/>
        </p:nvSpPr>
        <p:spPr>
          <a:xfrm>
            <a:off x="5997669" y="1724301"/>
            <a:ext cx="2547492" cy="369332"/>
          </a:xfrm>
          <a:prstGeom prst="rect">
            <a:avLst/>
          </a:prstGeom>
          <a:noFill/>
        </p:spPr>
        <p:txBody>
          <a:bodyPr wrap="none" rtlCol="0">
            <a:spAutoFit/>
          </a:bodyPr>
          <a:lstStyle/>
          <a:p>
            <a:r>
              <a:rPr lang="en-US" dirty="0" smtClean="0"/>
              <a:t>A = (9,12,10,26,13,18,15)</a:t>
            </a:r>
            <a:endParaRPr lang="en-US" dirty="0"/>
          </a:p>
        </p:txBody>
      </p:sp>
    </p:spTree>
    <p:extLst>
      <p:ext uri="{BB962C8B-B14F-4D97-AF65-F5344CB8AC3E}">
        <p14:creationId xmlns:p14="http://schemas.microsoft.com/office/powerpoint/2010/main" val="6586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P spid="10" grpId="0" animBg="1"/>
      <p:bldP spid="5" grpId="0"/>
      <p:bldP spid="18" grpId="0"/>
      <p:bldP spid="20" grpId="0"/>
      <p:bldP spid="22" grpId="0"/>
      <p:bldP spid="23" grpId="0"/>
      <p:bldP spid="25" grpId="0"/>
      <p:bldP spid="24" grpId="0" animBg="1"/>
      <p:bldP spid="27" grpId="0"/>
      <p:bldP spid="14" grpId="0"/>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new element</a:t>
            </a:r>
            <a:endParaRPr lang="en-US" dirty="0"/>
          </a:p>
        </p:txBody>
      </p:sp>
      <p:sp>
        <p:nvSpPr>
          <p:cNvPr id="3" name="Content Placeholder 2"/>
          <p:cNvSpPr>
            <a:spLocks noGrp="1"/>
          </p:cNvSpPr>
          <p:nvPr>
            <p:ph idx="1"/>
          </p:nvPr>
        </p:nvSpPr>
        <p:spPr/>
        <p:txBody>
          <a:bodyPr>
            <a:normAutofit lnSpcReduction="10000"/>
          </a:bodyPr>
          <a:lstStyle/>
          <a:p>
            <a:r>
              <a:rPr lang="en-US" dirty="0" smtClean="0"/>
              <a:t>Add it to the next empty spot in the array.</a:t>
            </a:r>
          </a:p>
          <a:p>
            <a:r>
              <a:rPr lang="en-US" dirty="0" smtClean="0"/>
              <a:t>Potentially heap order violated at the inserted element.</a:t>
            </a:r>
          </a:p>
          <a:p>
            <a:r>
              <a:rPr lang="en-US" dirty="0" smtClean="0"/>
              <a:t>Exchange with parent.</a:t>
            </a:r>
          </a:p>
          <a:p>
            <a:r>
              <a:rPr lang="en-US" dirty="0" smtClean="0"/>
              <a:t>Heap order violated with parent.</a:t>
            </a:r>
          </a:p>
          <a:p>
            <a:r>
              <a:rPr lang="en-US" dirty="0" smtClean="0"/>
              <a:t>Exchange parent </a:t>
            </a:r>
            <a:r>
              <a:rPr lang="mr-IN" dirty="0" smtClean="0"/>
              <a:t>–</a:t>
            </a:r>
            <a:r>
              <a:rPr lang="en-US" dirty="0" smtClean="0"/>
              <a:t> grandparent.</a:t>
            </a:r>
          </a:p>
          <a:p>
            <a:r>
              <a:rPr lang="en-US" dirty="0" smtClean="0"/>
              <a:t>...</a:t>
            </a:r>
          </a:p>
          <a:p>
            <a:r>
              <a:rPr lang="en-US" dirty="0" smtClean="0"/>
              <a:t>Will this work in general?</a:t>
            </a:r>
            <a:endParaRPr lang="en-US" dirty="0"/>
          </a:p>
        </p:txBody>
      </p:sp>
    </p:spTree>
    <p:extLst>
      <p:ext uri="{BB962C8B-B14F-4D97-AF65-F5344CB8AC3E}">
        <p14:creationId xmlns:p14="http://schemas.microsoft.com/office/powerpoint/2010/main" val="886292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add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Andale Mono" charset="0"/>
                <a:ea typeface="Andale Mono" charset="0"/>
                <a:cs typeface="Andale Mono" charset="0"/>
              </a:rPr>
              <a:t>bool heap::add(</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v){</a:t>
            </a:r>
          </a:p>
          <a:p>
            <a:pPr marL="0" indent="0">
              <a:buNone/>
            </a:pPr>
            <a:r>
              <a:rPr lang="en-US" dirty="0" smtClean="0">
                <a:latin typeface="Andale Mono" charset="0"/>
                <a:ea typeface="Andale Mono" charset="0"/>
                <a:cs typeface="Andale Mono" charset="0"/>
              </a:rPr>
              <a:t> if(next &gt;= n) </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return false; //overflow</a:t>
            </a:r>
          </a:p>
          <a:p>
            <a:pPr marL="0" indent="0">
              <a:buNone/>
            </a:pPr>
            <a:r>
              <a:rPr lang="en-US" dirty="0" smtClean="0">
                <a:latin typeface="Andale Mono" charset="0"/>
                <a:ea typeface="Andale Mono" charset="0"/>
                <a:cs typeface="Andale Mono" charset="0"/>
              </a:rPr>
              <a:t> A[next] = v;</a:t>
            </a:r>
          </a:p>
          <a:p>
            <a:pPr marL="0" indent="0">
              <a:buNone/>
            </a:pP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bubbleup</a:t>
            </a:r>
            <a:r>
              <a:rPr lang="en-US" dirty="0" smtClean="0">
                <a:latin typeface="Andale Mono" charset="0"/>
                <a:ea typeface="Andale Mono" charset="0"/>
                <a:cs typeface="Andale Mono" charset="0"/>
              </a:rPr>
              <a:t>(next);</a:t>
            </a:r>
          </a:p>
          <a:p>
            <a:pPr marL="0" indent="0">
              <a:buNone/>
            </a:pPr>
            <a:r>
              <a:rPr lang="en-US" dirty="0" smtClean="0">
                <a:latin typeface="Andale Mono" charset="0"/>
                <a:ea typeface="Andale Mono" charset="0"/>
                <a:cs typeface="Andale Mono" charset="0"/>
              </a:rPr>
              <a:t> next++;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return true;</a:t>
            </a:r>
          </a:p>
          <a:p>
            <a:pPr marL="0" indent="0">
              <a:buNone/>
            </a:pPr>
            <a:r>
              <a:rPr lang="en-US" dirty="0">
                <a:latin typeface="Andale Mono" charset="0"/>
                <a:ea typeface="Andale Mono" charset="0"/>
                <a:cs typeface="Andale Mono" charset="0"/>
              </a:rPr>
              <a:t>}</a:t>
            </a:r>
            <a:endParaRPr lang="en-US" dirty="0" smtClean="0">
              <a:latin typeface="Andale Mono" charset="0"/>
              <a:ea typeface="Andale Mono" charset="0"/>
              <a:cs typeface="Andale Mono" charset="0"/>
            </a:endParaRPr>
          </a:p>
          <a:p>
            <a:pPr marL="0" indent="0">
              <a:buNone/>
            </a:pPr>
            <a:endParaRPr lang="en-US" dirty="0" smtClean="0">
              <a:latin typeface="Andale Mono" charset="0"/>
              <a:ea typeface="Andale Mono" charset="0"/>
              <a:cs typeface="Andale Mono" charset="0"/>
            </a:endParaRPr>
          </a:p>
        </p:txBody>
      </p:sp>
    </p:spTree>
    <p:extLst>
      <p:ext uri="{BB962C8B-B14F-4D97-AF65-F5344CB8AC3E}">
        <p14:creationId xmlns:p14="http://schemas.microsoft.com/office/powerpoint/2010/main" val="146501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Rooted binary trees</a:t>
            </a:r>
            <a:endParaRPr lang="en-US" dirty="0"/>
          </a:p>
        </p:txBody>
      </p:sp>
      <p:sp>
        <p:nvSpPr>
          <p:cNvPr id="3" name="Content Placeholder 2"/>
          <p:cNvSpPr>
            <a:spLocks noGrp="1"/>
          </p:cNvSpPr>
          <p:nvPr>
            <p:ph idx="1"/>
          </p:nvPr>
        </p:nvSpPr>
        <p:spPr/>
        <p:txBody>
          <a:bodyPr/>
          <a:lstStyle/>
          <a:p>
            <a:r>
              <a:rPr lang="en-US" dirty="0" smtClean="0"/>
              <a:t>Rooted binary tree:</a:t>
            </a:r>
          </a:p>
          <a:p>
            <a:pPr lvl="1"/>
            <a:r>
              <a:rPr lang="en-US" dirty="0" smtClean="0"/>
              <a:t>Single “vertex” called root</a:t>
            </a:r>
          </a:p>
          <a:p>
            <a:pPr lvl="1"/>
            <a:r>
              <a:rPr lang="en-US" dirty="0" smtClean="0"/>
              <a:t>Root + Left edge + “left child” vertex which is root of another rooted binary tree</a:t>
            </a:r>
          </a:p>
          <a:p>
            <a:pPr lvl="1"/>
            <a:r>
              <a:rPr lang="en-US" dirty="0" smtClean="0"/>
              <a:t>Root + Right edge + “right child” vertex which is root ...</a:t>
            </a:r>
          </a:p>
          <a:p>
            <a:pPr lvl="1"/>
            <a:r>
              <a:rPr lang="en-US" dirty="0" smtClean="0"/>
              <a:t>Root + left edge + left subtree + right edge + right subtree.</a:t>
            </a:r>
          </a:p>
          <a:p>
            <a:r>
              <a:rPr lang="en-US" dirty="0" smtClean="0"/>
              <a:t>Note that definition is recursive.</a:t>
            </a:r>
            <a:endParaRPr lang="en-US" dirty="0"/>
          </a:p>
        </p:txBody>
      </p:sp>
    </p:spTree>
    <p:extLst>
      <p:ext uri="{BB962C8B-B14F-4D97-AF65-F5344CB8AC3E}">
        <p14:creationId xmlns:p14="http://schemas.microsoft.com/office/powerpoint/2010/main" val="209303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Bubbling up</a:t>
            </a:r>
            <a:endParaRPr lang="en-US"/>
          </a:p>
        </p:txBody>
      </p:sp>
      <p:sp>
        <p:nvSpPr>
          <p:cNvPr id="3" name="Content Placeholder 2"/>
          <p:cNvSpPr>
            <a:spLocks noGrp="1"/>
          </p:cNvSpPr>
          <p:nvPr>
            <p:ph idx="1"/>
          </p:nvPr>
        </p:nvSpPr>
        <p:spPr/>
        <p:txBody>
          <a:bodyPr>
            <a:normAutofit/>
          </a:bodyPr>
          <a:lstStyle/>
          <a:p>
            <a:pPr marL="57150" indent="0">
              <a:lnSpc>
                <a:spcPct val="124000"/>
              </a:lnSpc>
              <a:spcBef>
                <a:spcPts val="0"/>
              </a:spcBef>
              <a:spcAft>
                <a:spcPts val="1032"/>
              </a:spcAft>
              <a:buNone/>
            </a:pPr>
            <a:r>
              <a:rPr lang="en-US" sz="2600" dirty="0" smtClean="0">
                <a:solidFill>
                  <a:prstClr val="black"/>
                </a:solidFill>
                <a:latin typeface="Andale Mono"/>
                <a:cs typeface="Andale Mono"/>
              </a:rPr>
              <a:t>void heap::</a:t>
            </a:r>
            <a:r>
              <a:rPr lang="en-US" sz="2600" dirty="0" err="1">
                <a:solidFill>
                  <a:prstClr val="black"/>
                </a:solidFill>
                <a:latin typeface="Andale Mono"/>
                <a:cs typeface="Andale Mono"/>
              </a:rPr>
              <a:t>b</a:t>
            </a:r>
            <a:r>
              <a:rPr lang="en-US" sz="2600" dirty="0" err="1" smtClean="0">
                <a:solidFill>
                  <a:prstClr val="black"/>
                </a:solidFill>
                <a:latin typeface="Andale Mono"/>
                <a:cs typeface="Andale Mono"/>
              </a:rPr>
              <a:t>ubbleup</a:t>
            </a:r>
            <a:r>
              <a:rPr lang="en-US" sz="2600" dirty="0" smtClean="0">
                <a:solidFill>
                  <a:prstClr val="black"/>
                </a:solidFill>
                <a:latin typeface="Andale Mono"/>
                <a:cs typeface="Andale Mono"/>
              </a:rPr>
              <a:t>(</a:t>
            </a:r>
            <a:r>
              <a:rPr lang="en-US" sz="2600" dirty="0" err="1" smtClean="0">
                <a:solidFill>
                  <a:prstClr val="black"/>
                </a:solidFill>
                <a:latin typeface="Andale Mono"/>
                <a:cs typeface="Andale Mono"/>
              </a:rPr>
              <a:t>int</a:t>
            </a:r>
            <a:r>
              <a:rPr lang="en-US" sz="2600" dirty="0" smtClean="0">
                <a:solidFill>
                  <a:prstClr val="black"/>
                </a:solidFill>
                <a:latin typeface="Andale Mono"/>
                <a:cs typeface="Andale Mono"/>
              </a:rPr>
              <a:t> r){</a:t>
            </a:r>
          </a:p>
          <a:p>
            <a:pPr marL="57150" indent="0">
              <a:lnSpc>
                <a:spcPct val="124000"/>
              </a:lnSpc>
              <a:spcBef>
                <a:spcPts val="0"/>
              </a:spcBef>
              <a:spcAft>
                <a:spcPts val="1032"/>
              </a:spcAft>
              <a:buNone/>
            </a:pPr>
            <a:r>
              <a:rPr lang="en-US" sz="2600" dirty="0">
                <a:solidFill>
                  <a:prstClr val="black"/>
                </a:solidFill>
                <a:latin typeface="Andale Mono"/>
                <a:cs typeface="Andale Mono"/>
              </a:rPr>
              <a:t> </a:t>
            </a:r>
            <a:r>
              <a:rPr lang="en-US" sz="2600" dirty="0" smtClean="0">
                <a:solidFill>
                  <a:prstClr val="black"/>
                </a:solidFill>
                <a:latin typeface="Andale Mono"/>
                <a:cs typeface="Andale Mono"/>
              </a:rPr>
              <a:t> while(r </a:t>
            </a:r>
            <a:r>
              <a:rPr lang="en-US" sz="2600" dirty="0">
                <a:solidFill>
                  <a:prstClr val="black"/>
                </a:solidFill>
                <a:latin typeface="Andale Mono"/>
                <a:cs typeface="Andale Mono"/>
              </a:rPr>
              <a:t>!</a:t>
            </a:r>
            <a:r>
              <a:rPr lang="en-US" sz="2600" dirty="0" smtClean="0">
                <a:solidFill>
                  <a:prstClr val="black"/>
                </a:solidFill>
                <a:latin typeface="Andale Mono"/>
                <a:cs typeface="Andale Mono"/>
              </a:rPr>
              <a:t>= 0 &amp;&amp; A[p(r)] </a:t>
            </a:r>
            <a:r>
              <a:rPr lang="en-US" sz="2600" dirty="0">
                <a:solidFill>
                  <a:prstClr val="black"/>
                </a:solidFill>
                <a:latin typeface="Andale Mono"/>
                <a:cs typeface="Andale Mono"/>
              </a:rPr>
              <a:t>&gt;</a:t>
            </a:r>
            <a:r>
              <a:rPr lang="en-US" sz="2600" dirty="0" smtClean="0">
                <a:solidFill>
                  <a:prstClr val="black"/>
                </a:solidFill>
                <a:latin typeface="Andale Mono"/>
                <a:cs typeface="Andale Mono"/>
              </a:rPr>
              <a:t> A[r]){</a:t>
            </a:r>
          </a:p>
          <a:p>
            <a:pPr marL="57150" indent="0">
              <a:lnSpc>
                <a:spcPct val="124000"/>
              </a:lnSpc>
              <a:spcBef>
                <a:spcPts val="0"/>
              </a:spcBef>
              <a:spcAft>
                <a:spcPts val="1032"/>
              </a:spcAft>
              <a:buNone/>
            </a:pPr>
            <a:r>
              <a:rPr lang="en-US" sz="2600" dirty="0">
                <a:solidFill>
                  <a:prstClr val="black"/>
                </a:solidFill>
                <a:latin typeface="Andale Mono"/>
                <a:cs typeface="Andale Mono"/>
              </a:rPr>
              <a:t> </a:t>
            </a:r>
            <a:r>
              <a:rPr lang="en-US" sz="2600" dirty="0" smtClean="0">
                <a:solidFill>
                  <a:prstClr val="black"/>
                </a:solidFill>
                <a:latin typeface="Andale Mono"/>
                <a:cs typeface="Andale Mono"/>
              </a:rPr>
              <a:t>   exchange( A[p(r)], A[r] );</a:t>
            </a:r>
          </a:p>
          <a:p>
            <a:pPr marL="57150" indent="0">
              <a:lnSpc>
                <a:spcPct val="124000"/>
              </a:lnSpc>
              <a:spcBef>
                <a:spcPts val="0"/>
              </a:spcBef>
              <a:spcAft>
                <a:spcPts val="1032"/>
              </a:spcAft>
              <a:buNone/>
            </a:pPr>
            <a:r>
              <a:rPr lang="en-US" sz="2600" dirty="0">
                <a:solidFill>
                  <a:prstClr val="black"/>
                </a:solidFill>
                <a:latin typeface="Andale Mono"/>
                <a:cs typeface="Andale Mono"/>
              </a:rPr>
              <a:t> </a:t>
            </a:r>
            <a:r>
              <a:rPr lang="en-US" sz="2600" dirty="0" smtClean="0">
                <a:solidFill>
                  <a:prstClr val="black"/>
                </a:solidFill>
                <a:latin typeface="Andale Mono"/>
                <a:cs typeface="Andale Mono"/>
              </a:rPr>
              <a:t>   r = p(r);</a:t>
            </a:r>
          </a:p>
          <a:p>
            <a:pPr marL="57150" indent="0">
              <a:lnSpc>
                <a:spcPct val="124000"/>
              </a:lnSpc>
              <a:spcBef>
                <a:spcPts val="0"/>
              </a:spcBef>
              <a:spcAft>
                <a:spcPts val="1032"/>
              </a:spcAft>
              <a:buNone/>
            </a:pPr>
            <a:r>
              <a:rPr lang="en-US" sz="2600" dirty="0">
                <a:solidFill>
                  <a:prstClr val="black"/>
                </a:solidFill>
                <a:latin typeface="Andale Mono"/>
                <a:cs typeface="Andale Mono"/>
              </a:rPr>
              <a:t> </a:t>
            </a:r>
            <a:r>
              <a:rPr lang="en-US" sz="2600" dirty="0" smtClean="0">
                <a:solidFill>
                  <a:prstClr val="black"/>
                </a:solidFill>
                <a:latin typeface="Andale Mono"/>
                <a:cs typeface="Andale Mono"/>
              </a:rPr>
              <a:t> }</a:t>
            </a:r>
          </a:p>
          <a:p>
            <a:pPr marL="57150" indent="0">
              <a:lnSpc>
                <a:spcPct val="124000"/>
              </a:lnSpc>
              <a:spcBef>
                <a:spcPts val="0"/>
              </a:spcBef>
              <a:spcAft>
                <a:spcPts val="1032"/>
              </a:spcAft>
              <a:buNone/>
            </a:pPr>
            <a:r>
              <a:rPr lang="en-US" sz="2600" dirty="0" smtClean="0">
                <a:solidFill>
                  <a:prstClr val="black"/>
                </a:solidFill>
                <a:latin typeface="Andale Mono"/>
                <a:cs typeface="Andale Mono"/>
              </a:rPr>
              <a:t>}</a:t>
            </a:r>
          </a:p>
          <a:p>
            <a:pPr marL="57150" indent="0">
              <a:lnSpc>
                <a:spcPct val="124000"/>
              </a:lnSpc>
              <a:spcBef>
                <a:spcPts val="0"/>
              </a:spcBef>
              <a:spcAft>
                <a:spcPts val="1032"/>
              </a:spcAft>
              <a:buNone/>
            </a:pPr>
            <a:r>
              <a:rPr lang="en-US" sz="2600" dirty="0" smtClean="0">
                <a:solidFill>
                  <a:prstClr val="black"/>
                </a:solidFill>
                <a:latin typeface="Andale Mono"/>
                <a:cs typeface="Andale Mono"/>
              </a:rPr>
              <a:t>void heap::exchange(</a:t>
            </a:r>
            <a:r>
              <a:rPr lang="en-US" sz="2600" dirty="0" err="1" smtClean="0">
                <a:solidFill>
                  <a:prstClr val="black"/>
                </a:solidFill>
                <a:latin typeface="Andale Mono"/>
                <a:cs typeface="Andale Mono"/>
              </a:rPr>
              <a:t>int</a:t>
            </a:r>
            <a:r>
              <a:rPr lang="en-US" sz="2600" dirty="0" smtClean="0">
                <a:solidFill>
                  <a:prstClr val="black"/>
                </a:solidFill>
                <a:latin typeface="Andale Mono"/>
                <a:cs typeface="Andale Mono"/>
              </a:rPr>
              <a:t> &amp;u, </a:t>
            </a:r>
            <a:r>
              <a:rPr lang="en-US" sz="2600" dirty="0" err="1" smtClean="0">
                <a:solidFill>
                  <a:prstClr val="black"/>
                </a:solidFill>
                <a:latin typeface="Andale Mono"/>
                <a:cs typeface="Andale Mono"/>
              </a:rPr>
              <a:t>int</a:t>
            </a:r>
            <a:r>
              <a:rPr lang="en-US" sz="2600" dirty="0" smtClean="0">
                <a:solidFill>
                  <a:prstClr val="black"/>
                </a:solidFill>
                <a:latin typeface="Andale Mono"/>
                <a:cs typeface="Andale Mono"/>
              </a:rPr>
              <a:t> &amp;v){...}</a:t>
            </a:r>
          </a:p>
        </p:txBody>
      </p:sp>
    </p:spTree>
    <p:extLst>
      <p:ext uri="{BB962C8B-B14F-4D97-AF65-F5344CB8AC3E}">
        <p14:creationId xmlns:p14="http://schemas.microsoft.com/office/powerpoint/2010/main" val="153612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Correctness of </a:t>
            </a:r>
            <a:r>
              <a:rPr lang="en-US" dirty="0" err="1" smtClean="0"/>
              <a:t>Bubbleup</a:t>
            </a:r>
            <a:endParaRPr lang="en-US" dirty="0"/>
          </a:p>
        </p:txBody>
      </p:sp>
      <p:sp>
        <p:nvSpPr>
          <p:cNvPr id="3" name="Content Placeholder 2"/>
          <p:cNvSpPr>
            <a:spLocks noGrp="1"/>
          </p:cNvSpPr>
          <p:nvPr>
            <p:ph idx="1"/>
          </p:nvPr>
        </p:nvSpPr>
        <p:spPr/>
        <p:txBody>
          <a:bodyPr/>
          <a:lstStyle/>
          <a:p>
            <a:r>
              <a:rPr lang="en-US" dirty="0" smtClean="0"/>
              <a:t>Specification:</a:t>
            </a:r>
          </a:p>
          <a:p>
            <a:pPr lvl="1"/>
            <a:r>
              <a:rPr lang="en-US" dirty="0" smtClean="0"/>
              <a:t>Assuming A[0..r-1] satisfy heap property at the beginning, make A[0..r] satisfy heap property only by exchanging elements.</a:t>
            </a:r>
          </a:p>
          <a:p>
            <a:r>
              <a:rPr lang="en-US" dirty="0" smtClean="0"/>
              <a:t>As usual we must prove</a:t>
            </a:r>
          </a:p>
          <a:p>
            <a:pPr lvl="1"/>
            <a:r>
              <a:rPr lang="en-US" dirty="0" smtClean="0"/>
              <a:t>Termination</a:t>
            </a:r>
          </a:p>
          <a:p>
            <a:pPr lvl="1"/>
            <a:r>
              <a:rPr lang="en-US" dirty="0" smtClean="0"/>
              <a:t>Correctness</a:t>
            </a:r>
            <a:endParaRPr lang="en-US" dirty="0"/>
          </a:p>
        </p:txBody>
      </p:sp>
    </p:spTree>
    <p:extLst>
      <p:ext uri="{BB962C8B-B14F-4D97-AF65-F5344CB8AC3E}">
        <p14:creationId xmlns:p14="http://schemas.microsoft.com/office/powerpoint/2010/main" val="135386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Can there be abnormal termination?</a:t>
            </a:r>
          </a:p>
          <a:p>
            <a:pPr lvl="1"/>
            <a:r>
              <a:rPr lang="en-US" dirty="0"/>
              <a:t>A[p(r)] is accessed only when r&gt;0.</a:t>
            </a:r>
          </a:p>
          <a:p>
            <a:pPr lvl="1"/>
            <a:r>
              <a:rPr lang="en-US" dirty="0"/>
              <a:t>If r&gt;0, p(r)=r-1/2 is at least 0 and at most r.</a:t>
            </a:r>
          </a:p>
          <a:p>
            <a:pPr lvl="1"/>
            <a:r>
              <a:rPr lang="en-US" dirty="0"/>
              <a:t>So no index out of bounds.</a:t>
            </a:r>
          </a:p>
          <a:p>
            <a:r>
              <a:rPr lang="en-US" dirty="0" smtClean="0"/>
              <a:t>Will there be normal termination:</a:t>
            </a:r>
          </a:p>
          <a:p>
            <a:pPr lvl="1"/>
            <a:r>
              <a:rPr lang="en-US" dirty="0" smtClean="0"/>
              <a:t> r is moving up towards the root</a:t>
            </a:r>
          </a:p>
          <a:p>
            <a:pPr lvl="1"/>
            <a:r>
              <a:rPr lang="en-US" dirty="0" smtClean="0"/>
              <a:t>will eventually become the root.</a:t>
            </a:r>
          </a:p>
          <a:p>
            <a:pPr lvl="1"/>
            <a:r>
              <a:rPr lang="en-US" dirty="0" smtClean="0"/>
              <a:t>The code exits if r == 0, i.e. r is root.  The code may exit even earlier.</a:t>
            </a:r>
          </a:p>
          <a:p>
            <a:r>
              <a:rPr lang="en-US" dirty="0" smtClean="0"/>
              <a:t>Is there a ”potential” in this?</a:t>
            </a:r>
          </a:p>
        </p:txBody>
      </p:sp>
    </p:spTree>
    <p:extLst>
      <p:ext uri="{BB962C8B-B14F-4D97-AF65-F5344CB8AC3E}">
        <p14:creationId xmlns:p14="http://schemas.microsoft.com/office/powerpoint/2010/main" val="129350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Correctness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What invariant to use?</a:t>
            </a:r>
          </a:p>
          <a:p>
            <a:r>
              <a:rPr lang="en-US" dirty="0" smtClean="0"/>
              <a:t>The natural choice is:</a:t>
            </a:r>
          </a:p>
          <a:p>
            <a:pPr lvl="1"/>
            <a:r>
              <a:rPr lang="en-US" dirty="0" smtClean="0"/>
              <a:t>At the beginning (and end) of every iteration the heap property will hold at all A[j] except possibly at A[r].</a:t>
            </a:r>
          </a:p>
          <a:p>
            <a:pPr lvl="1"/>
            <a:r>
              <a:rPr lang="en-US" dirty="0" smtClean="0"/>
              <a:t>Unfortunately this does not work!</a:t>
            </a:r>
          </a:p>
          <a:p>
            <a:r>
              <a:rPr lang="en-US" dirty="0"/>
              <a:t>Extended heap property at A[j] : A[j] ≥ A[</a:t>
            </a:r>
            <a:r>
              <a:rPr lang="en-US" dirty="0" err="1"/>
              <a:t>i</a:t>
            </a:r>
            <a:r>
              <a:rPr lang="en-US" dirty="0"/>
              <a:t>] for all ancestors </a:t>
            </a:r>
            <a:r>
              <a:rPr lang="en-US" dirty="0" err="1"/>
              <a:t>i</a:t>
            </a:r>
            <a:r>
              <a:rPr lang="en-US" dirty="0"/>
              <a:t> of </a:t>
            </a:r>
            <a:r>
              <a:rPr lang="en-US" dirty="0" smtClean="0"/>
              <a:t>j</a:t>
            </a:r>
          </a:p>
          <a:p>
            <a:r>
              <a:rPr lang="en-US" dirty="0" smtClean="0"/>
              <a:t>Invariant that works:</a:t>
            </a:r>
          </a:p>
          <a:p>
            <a:pPr lvl="1"/>
            <a:r>
              <a:rPr lang="en-US" dirty="0"/>
              <a:t>At the beginning (and end) of every iteration the </a:t>
            </a:r>
            <a:r>
              <a:rPr lang="en-US" dirty="0" smtClean="0"/>
              <a:t>extended heap </a:t>
            </a:r>
            <a:r>
              <a:rPr lang="en-US" dirty="0"/>
              <a:t>property will hold at all A[j] except possibly at A[r</a:t>
            </a:r>
            <a:r>
              <a:rPr lang="en-US" dirty="0" smtClean="0"/>
              <a:t>].</a:t>
            </a:r>
          </a:p>
          <a:p>
            <a:pPr lvl="1"/>
            <a:r>
              <a:rPr lang="en-US" dirty="0" smtClean="0">
                <a:solidFill>
                  <a:srgbClr val="FF0000"/>
                </a:solidFill>
              </a:rPr>
              <a:t>Is this equivalent to previous invariant?</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82039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Correctness</a:t>
            </a:r>
            <a:endParaRPr lang="en-US" dirty="0"/>
          </a:p>
        </p:txBody>
      </p:sp>
      <p:sp>
        <p:nvSpPr>
          <p:cNvPr id="3" name="Content Placeholder 2"/>
          <p:cNvSpPr>
            <a:spLocks noGrp="1"/>
          </p:cNvSpPr>
          <p:nvPr>
            <p:ph idx="1"/>
          </p:nvPr>
        </p:nvSpPr>
        <p:spPr/>
        <p:txBody>
          <a:bodyPr>
            <a:normAutofit/>
          </a:bodyPr>
          <a:lstStyle/>
          <a:p>
            <a:pPr marL="0" indent="-400050">
              <a:buNone/>
            </a:pPr>
            <a:r>
              <a:rPr lang="en-US" dirty="0" smtClean="0">
                <a:solidFill>
                  <a:srgbClr val="00B050"/>
                </a:solidFill>
              </a:rPr>
              <a:t>Invariant: </a:t>
            </a:r>
            <a:r>
              <a:rPr lang="en-US" dirty="0">
                <a:solidFill>
                  <a:srgbClr val="00B050"/>
                </a:solidFill>
              </a:rPr>
              <a:t>At the beginning (and end) of every iteration the extended heap property will hold at all A[j] except possibly at A[r].</a:t>
            </a:r>
          </a:p>
          <a:p>
            <a:pPr marL="0" indent="0">
              <a:buNone/>
            </a:pPr>
            <a:r>
              <a:rPr lang="en-US" dirty="0" smtClean="0"/>
              <a:t>Proof:</a:t>
            </a:r>
          </a:p>
          <a:p>
            <a:r>
              <a:rPr lang="en-US" dirty="0" smtClean="0"/>
              <a:t>Base case: when control arrives to loop initially.</a:t>
            </a:r>
          </a:p>
          <a:p>
            <a:pPr lvl="1"/>
            <a:r>
              <a:rPr lang="en-US" dirty="0" smtClean="0"/>
              <a:t>Before call to add, EHP was satisfied in A[0..r-1].</a:t>
            </a:r>
          </a:p>
          <a:p>
            <a:pPr lvl="1"/>
            <a:r>
              <a:rPr lang="en-US" dirty="0" smtClean="0"/>
              <a:t>After adding A[r], EHP can be violated only at r.</a:t>
            </a:r>
          </a:p>
          <a:p>
            <a:pPr lvl="1"/>
            <a:endParaRPr lang="en-US" dirty="0"/>
          </a:p>
        </p:txBody>
      </p:sp>
    </p:spTree>
    <p:extLst>
      <p:ext uri="{BB962C8B-B14F-4D97-AF65-F5344CB8AC3E}">
        <p14:creationId xmlns:p14="http://schemas.microsoft.com/office/powerpoint/2010/main" val="196103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marL="0" indent="-400050">
              <a:buNone/>
            </a:pPr>
            <a:r>
              <a:rPr lang="en-US" dirty="0" smtClean="0">
                <a:solidFill>
                  <a:srgbClr val="00B050"/>
                </a:solidFill>
              </a:rPr>
              <a:t>Invariant: </a:t>
            </a:r>
            <a:r>
              <a:rPr lang="en-US" dirty="0">
                <a:solidFill>
                  <a:srgbClr val="00B050"/>
                </a:solidFill>
              </a:rPr>
              <a:t>At the beginning </a:t>
            </a:r>
            <a:r>
              <a:rPr lang="en-US" dirty="0" smtClean="0">
                <a:solidFill>
                  <a:srgbClr val="00B050"/>
                </a:solidFill>
              </a:rPr>
              <a:t>of </a:t>
            </a:r>
            <a:r>
              <a:rPr lang="en-US" dirty="0">
                <a:solidFill>
                  <a:srgbClr val="00B050"/>
                </a:solidFill>
              </a:rPr>
              <a:t>every iteration the extended heap property will hold at all A[j] except possibly at A[r</a:t>
            </a:r>
            <a:r>
              <a:rPr lang="en-US" dirty="0" smtClean="0">
                <a:solidFill>
                  <a:srgbClr val="00B050"/>
                </a:solidFill>
              </a:rPr>
              <a:t>].</a:t>
            </a:r>
          </a:p>
          <a:p>
            <a:pPr marL="57150" indent="-457200"/>
            <a:r>
              <a:rPr lang="en-US" dirty="0" smtClean="0"/>
              <a:t>Induction hypothesis: Above holds at start of some iteration.</a:t>
            </a:r>
          </a:p>
          <a:p>
            <a:pPr marL="57150" indent="-457200"/>
            <a:r>
              <a:rPr lang="en-US" dirty="0" smtClean="0"/>
              <a:t>Loop body entered  </a:t>
            </a:r>
            <a:r>
              <a:rPr lang="en-US" dirty="0"/>
              <a:t>⇒ r&gt;0, A[p(r)] &gt; </a:t>
            </a:r>
            <a:r>
              <a:rPr lang="en-US" dirty="0" smtClean="0"/>
              <a:t>A[r]</a:t>
            </a:r>
          </a:p>
          <a:p>
            <a:pPr marL="57150" indent="-457200"/>
            <a:r>
              <a:rPr lang="en-US" dirty="0" smtClean="0"/>
              <a:t>Algorithm </a:t>
            </a:r>
            <a:r>
              <a:rPr lang="en-US" dirty="0"/>
              <a:t>will </a:t>
            </a:r>
            <a:r>
              <a:rPr lang="en-US" dirty="0" smtClean="0"/>
              <a:t>exchange.</a:t>
            </a:r>
          </a:p>
          <a:p>
            <a:pPr marL="57150" indent="-457200"/>
            <a:r>
              <a:rPr lang="en-US" dirty="0" smtClean="0"/>
              <a:t>No violation at r:</a:t>
            </a:r>
          </a:p>
          <a:p>
            <a:pPr marL="457200" lvl="1" indent="-457200"/>
            <a:r>
              <a:rPr lang="en-US" dirty="0" smtClean="0"/>
              <a:t>Value at r </a:t>
            </a:r>
            <a:r>
              <a:rPr lang="en-US" dirty="0" err="1" smtClean="0"/>
              <a:t>inceases</a:t>
            </a:r>
            <a:r>
              <a:rPr lang="en-US" dirty="0" smtClean="0"/>
              <a:t>, values at ancestors decrease</a:t>
            </a:r>
          </a:p>
          <a:p>
            <a:pPr marL="57150" indent="-457200"/>
            <a:r>
              <a:rPr lang="en-US" dirty="0" smtClean="0"/>
              <a:t>No violation at brother of r:</a:t>
            </a:r>
          </a:p>
          <a:p>
            <a:pPr marL="457200" lvl="1" indent="-457200"/>
            <a:r>
              <a:rPr lang="en-US" dirty="0" smtClean="0"/>
              <a:t>Value at brother stays same, values at ancestors decrease</a:t>
            </a:r>
          </a:p>
          <a:p>
            <a:pPr marL="57150" indent="-457200"/>
            <a:r>
              <a:rPr lang="en-US" dirty="0" smtClean="0"/>
              <a:t>Violation at p(r) : possible</a:t>
            </a:r>
          </a:p>
          <a:p>
            <a:pPr marL="57150" indent="-457200"/>
            <a:r>
              <a:rPr lang="en-US" dirty="0" smtClean="0"/>
              <a:t>No violation at any other node: Values at ancestors stay the same.</a:t>
            </a:r>
          </a:p>
          <a:p>
            <a:pPr marL="57150" indent="-457200"/>
            <a:r>
              <a:rPr lang="en-US" dirty="0" smtClean="0"/>
              <a:t>But we set r = p(r) at end of loop, so possible violation is now at  r, which is allowed.</a:t>
            </a:r>
            <a:endParaRPr lang="en-US" dirty="0"/>
          </a:p>
          <a:p>
            <a:pPr marL="57150" indent="-457200"/>
            <a:endParaRPr lang="en-US" dirty="0"/>
          </a:p>
        </p:txBody>
      </p:sp>
    </p:spTree>
    <p:extLst>
      <p:ext uri="{BB962C8B-B14F-4D97-AF65-F5344CB8AC3E}">
        <p14:creationId xmlns:p14="http://schemas.microsoft.com/office/powerpoint/2010/main" val="44254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Loop invariant + termination implies </a:t>
            </a:r>
            <a:r>
              <a:rPr lang="en-US" dirty="0" smtClean="0"/>
              <a:t>correctness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Case 1: Termination happened because r=0:</a:t>
            </a:r>
          </a:p>
          <a:p>
            <a:pPr lvl="1"/>
            <a:r>
              <a:rPr lang="en-US" dirty="0" smtClean="0"/>
              <a:t>then there is no p(r) and hence the heap property is true at A[r], and is true elsewhere because of the invariant</a:t>
            </a:r>
          </a:p>
          <a:p>
            <a:r>
              <a:rPr lang="en-US" dirty="0" smtClean="0"/>
              <a:t>Case 2: Termination happened because A[p(r)] ≤ A[r] : </a:t>
            </a:r>
          </a:p>
          <a:p>
            <a:pPr lvl="1"/>
            <a:r>
              <a:rPr lang="en-US" dirty="0" smtClean="0"/>
              <a:t>The ancestors of A[p(r)] </a:t>
            </a:r>
            <a:r>
              <a:rPr lang="en-US" dirty="0"/>
              <a:t>≤ A[p(r</a:t>
            </a:r>
            <a:r>
              <a:rPr lang="en-US" dirty="0" smtClean="0"/>
              <a:t>)] because of the loop invariant.</a:t>
            </a:r>
          </a:p>
          <a:p>
            <a:pPr lvl="1"/>
            <a:r>
              <a:rPr lang="en-US" dirty="0" smtClean="0"/>
              <a:t>But ancestors(A[r]) = A[p(r)] and its ancestors.  So because of previous 2 statements these must be ≤  A[r].</a:t>
            </a:r>
          </a:p>
          <a:p>
            <a:pPr lvl="1"/>
            <a:r>
              <a:rPr lang="en-US" dirty="0" smtClean="0"/>
              <a:t>So no violation of A[r] also.</a:t>
            </a:r>
            <a:endParaRPr lang="en-US" dirty="0"/>
          </a:p>
        </p:txBody>
      </p:sp>
    </p:spTree>
    <p:extLst>
      <p:ext uri="{BB962C8B-B14F-4D97-AF65-F5344CB8AC3E}">
        <p14:creationId xmlns:p14="http://schemas.microsoft.com/office/powerpoint/2010/main" val="158653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analysis</a:t>
            </a:r>
            <a:endParaRPr lang="en-US" dirty="0"/>
          </a:p>
        </p:txBody>
      </p:sp>
      <p:sp>
        <p:nvSpPr>
          <p:cNvPr id="3" name="Content Placeholder 2"/>
          <p:cNvSpPr>
            <a:spLocks noGrp="1"/>
          </p:cNvSpPr>
          <p:nvPr>
            <p:ph idx="1"/>
          </p:nvPr>
        </p:nvSpPr>
        <p:spPr/>
        <p:txBody>
          <a:bodyPr/>
          <a:lstStyle/>
          <a:p>
            <a:r>
              <a:rPr lang="en-US" dirty="0" smtClean="0"/>
              <a:t>Number of iterations in trickledown:</a:t>
            </a:r>
          </a:p>
          <a:p>
            <a:pPr lvl="1"/>
            <a:r>
              <a:rPr lang="en-US" dirty="0" smtClean="0"/>
              <a:t>In each iteration we move one level up.</a:t>
            </a:r>
          </a:p>
          <a:p>
            <a:pPr lvl="1"/>
            <a:r>
              <a:rPr lang="en-US" dirty="0" smtClean="0"/>
              <a:t>number of levels in an n node tree: log</a:t>
            </a:r>
            <a:r>
              <a:rPr lang="en-US" baseline="-25000" dirty="0" smtClean="0"/>
              <a:t>2</a:t>
            </a:r>
            <a:r>
              <a:rPr lang="en-US" dirty="0" smtClean="0"/>
              <a:t>n</a:t>
            </a:r>
          </a:p>
          <a:p>
            <a:pPr lvl="1"/>
            <a:r>
              <a:rPr lang="en-US" dirty="0" smtClean="0"/>
              <a:t>So log</a:t>
            </a:r>
            <a:r>
              <a:rPr lang="en-US" baseline="-25000" dirty="0" smtClean="0"/>
              <a:t>2</a:t>
            </a:r>
            <a:r>
              <a:rPr lang="en-US" dirty="0" smtClean="0"/>
              <a:t>n.</a:t>
            </a:r>
          </a:p>
          <a:p>
            <a:r>
              <a:rPr lang="en-US" dirty="0" smtClean="0"/>
              <a:t>Time for single call to add: c+klog</a:t>
            </a:r>
            <a:r>
              <a:rPr lang="en-US" baseline="-25000" dirty="0" smtClean="0"/>
              <a:t>2</a:t>
            </a:r>
            <a:r>
              <a:rPr lang="en-US" dirty="0" smtClean="0"/>
              <a:t>n</a:t>
            </a:r>
          </a:p>
          <a:p>
            <a:r>
              <a:rPr lang="en-US" dirty="0" smtClean="0"/>
              <a:t>Time for n insertions: about nlog</a:t>
            </a:r>
            <a:r>
              <a:rPr lang="en-US" baseline="-25000" dirty="0" smtClean="0"/>
              <a:t>2</a:t>
            </a:r>
            <a:r>
              <a:rPr lang="en-US" dirty="0" smtClean="0"/>
              <a:t>n</a:t>
            </a:r>
            <a:endParaRPr lang="en-US" dirty="0"/>
          </a:p>
        </p:txBody>
      </p:sp>
    </p:spTree>
    <p:extLst>
      <p:ext uri="{BB962C8B-B14F-4D97-AF65-F5344CB8AC3E}">
        <p14:creationId xmlns:p14="http://schemas.microsoft.com/office/powerpoint/2010/main" val="79443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smallest</a:t>
            </a:r>
            <a:endParaRPr lang="en-US" dirty="0"/>
          </a:p>
        </p:txBody>
      </p:sp>
      <p:sp>
        <p:nvSpPr>
          <p:cNvPr id="3" name="Content Placeholder 2"/>
          <p:cNvSpPr>
            <a:spLocks noGrp="1"/>
          </p:cNvSpPr>
          <p:nvPr>
            <p:ph idx="1"/>
          </p:nvPr>
        </p:nvSpPr>
        <p:spPr/>
        <p:txBody>
          <a:bodyPr/>
          <a:lstStyle/>
          <a:p>
            <a:r>
              <a:rPr lang="en-US" dirty="0" smtClean="0"/>
              <a:t>Smallest is </a:t>
            </a:r>
            <a:r>
              <a:rPr lang="en-US" dirty="0"/>
              <a:t>a</a:t>
            </a:r>
            <a:r>
              <a:rPr lang="en-US" dirty="0" smtClean="0"/>
              <a:t>vailable at the root.</a:t>
            </a:r>
          </a:p>
          <a:p>
            <a:r>
              <a:rPr lang="en-US" dirty="0" smtClean="0"/>
              <a:t>Cannot just remove it and leave root “empty”.</a:t>
            </a:r>
          </a:p>
          <a:p>
            <a:r>
              <a:rPr lang="en-US" dirty="0" smtClean="0"/>
              <a:t>Heap property must be maintained.</a:t>
            </a:r>
          </a:p>
          <a:p>
            <a:r>
              <a:rPr lang="en-US" dirty="0" smtClean="0"/>
              <a:t>How?  Exchanges?  Which?</a:t>
            </a:r>
            <a:endParaRPr lang="en-US" dirty="0"/>
          </a:p>
        </p:txBody>
      </p:sp>
    </p:spTree>
    <p:extLst>
      <p:ext uri="{BB962C8B-B14F-4D97-AF65-F5344CB8AC3E}">
        <p14:creationId xmlns:p14="http://schemas.microsoft.com/office/powerpoint/2010/main" val="55101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you remove?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10</a:t>
            </a:r>
            <a:endParaRPr lang="en-US" dirty="0"/>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12</a:t>
            </a:r>
            <a:endParaRPr lang="en-US"/>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sp>
        <p:nvSpPr>
          <p:cNvPr id="11" name="Rectangle 10"/>
          <p:cNvSpPr/>
          <p:nvPr/>
        </p:nvSpPr>
        <p:spPr>
          <a:xfrm>
            <a:off x="6981217" y="5191328"/>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r>
              <a:rPr lang="en-US" dirty="0" smtClean="0"/>
              <a:t>4</a:t>
            </a: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1" idx="0"/>
          </p:cNvCxnSpPr>
          <p:nvPr/>
        </p:nvCxnSpPr>
        <p:spPr>
          <a:xfrm>
            <a:off x="7059040" y="4485751"/>
            <a:ext cx="593386" cy="70557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4891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Conventions and definitions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Root drawn at top, child vertices drawn below, grand children further below...</a:t>
            </a:r>
          </a:p>
          <a:p>
            <a:r>
              <a:rPr lang="en-US" dirty="0" smtClean="0"/>
              <a:t>root level = level 0</a:t>
            </a:r>
          </a:p>
          <a:p>
            <a:r>
              <a:rPr lang="en-US" dirty="0" smtClean="0"/>
              <a:t>level of children of root = level 1</a:t>
            </a:r>
          </a:p>
          <a:p>
            <a:r>
              <a:rPr lang="en-US" dirty="0" smtClean="0"/>
              <a:t>...</a:t>
            </a:r>
          </a:p>
          <a:p>
            <a:r>
              <a:rPr lang="en-US" dirty="0" smtClean="0"/>
              <a:t>Max number of vertices at level </a:t>
            </a:r>
            <a:r>
              <a:rPr lang="en-US" dirty="0" err="1" smtClean="0"/>
              <a:t>i</a:t>
            </a:r>
            <a:r>
              <a:rPr lang="en-US" dirty="0" smtClean="0"/>
              <a:t> : 2</a:t>
            </a:r>
            <a:r>
              <a:rPr lang="en-US" baseline="30000" dirty="0" smtClean="0"/>
              <a:t>i</a:t>
            </a:r>
            <a:endParaRPr lang="en-US" dirty="0" smtClean="0"/>
          </a:p>
          <a:p>
            <a:r>
              <a:rPr lang="en-US" dirty="0" smtClean="0"/>
              <a:t>A complete binary tree on L levels: Levels 0..L-2 contain 2</a:t>
            </a:r>
            <a:r>
              <a:rPr lang="en-US" baseline="30000" dirty="0" smtClean="0"/>
              <a:t>L</a:t>
            </a:r>
            <a:r>
              <a:rPr lang="en-US" dirty="0" smtClean="0"/>
              <a:t> vertices.  In level L-1: all children must be all the way to the left.</a:t>
            </a:r>
          </a:p>
          <a:p>
            <a:r>
              <a:rPr lang="en-US" dirty="0" smtClean="0"/>
              <a:t>Number of levels in a tree = height of tree</a:t>
            </a:r>
          </a:p>
          <a:p>
            <a:r>
              <a:rPr lang="en-US" dirty="0" smtClean="0"/>
              <a:t>What can we say about the height h of a N vertex complete binary tree?</a:t>
            </a:r>
          </a:p>
          <a:p>
            <a:r>
              <a:rPr lang="en-US" dirty="0"/>
              <a:t>1 + 2 + 4 + 8 + ... + 2</a:t>
            </a:r>
            <a:r>
              <a:rPr lang="en-US" baseline="30000" dirty="0"/>
              <a:t>h-1</a:t>
            </a:r>
            <a:r>
              <a:rPr lang="en-US" dirty="0"/>
              <a:t> ≥ </a:t>
            </a:r>
            <a:r>
              <a:rPr lang="en-US" dirty="0" smtClean="0"/>
              <a:t>N &gt; 1 + 2 + 4 + 8 + ... + 2</a:t>
            </a:r>
            <a:r>
              <a:rPr lang="en-US" baseline="30000" dirty="0" smtClean="0"/>
              <a:t>h-2</a:t>
            </a:r>
            <a:r>
              <a:rPr lang="en-US" dirty="0" smtClean="0"/>
              <a:t> </a:t>
            </a:r>
          </a:p>
          <a:p>
            <a:r>
              <a:rPr lang="en-US" dirty="0" smtClean="0"/>
              <a:t>2</a:t>
            </a:r>
            <a:r>
              <a:rPr lang="en-US" baseline="30000" dirty="0" smtClean="0"/>
              <a:t>h</a:t>
            </a:r>
            <a:r>
              <a:rPr lang="en-US" dirty="0" smtClean="0"/>
              <a:t> - 1 ≥ N &gt; 2</a:t>
            </a:r>
            <a:r>
              <a:rPr lang="en-US" baseline="30000" dirty="0" smtClean="0"/>
              <a:t>h-1</a:t>
            </a:r>
            <a:r>
              <a:rPr lang="en-US" dirty="0" smtClean="0"/>
              <a:t> </a:t>
            </a:r>
            <a:r>
              <a:rPr lang="mr-IN" dirty="0" smtClean="0"/>
              <a:t>–</a:t>
            </a:r>
            <a:r>
              <a:rPr lang="en-US" dirty="0" smtClean="0"/>
              <a:t> 1</a:t>
            </a:r>
          </a:p>
          <a:p>
            <a:r>
              <a:rPr lang="en-US" dirty="0" smtClean="0"/>
              <a:t>2</a:t>
            </a:r>
            <a:r>
              <a:rPr lang="en-US" baseline="30000" dirty="0" smtClean="0"/>
              <a:t>h</a:t>
            </a:r>
            <a:r>
              <a:rPr lang="en-US" dirty="0" smtClean="0"/>
              <a:t> </a:t>
            </a:r>
            <a:r>
              <a:rPr lang="en-US" dirty="0"/>
              <a:t>≥ </a:t>
            </a:r>
            <a:r>
              <a:rPr lang="en-US" dirty="0" smtClean="0"/>
              <a:t>N + 1 &gt; </a:t>
            </a:r>
            <a:r>
              <a:rPr lang="en-US" dirty="0"/>
              <a:t>2</a:t>
            </a:r>
            <a:r>
              <a:rPr lang="en-US" baseline="30000" dirty="0"/>
              <a:t>h-1</a:t>
            </a:r>
            <a:r>
              <a:rPr lang="en-US" dirty="0"/>
              <a:t> </a:t>
            </a:r>
            <a:endParaRPr lang="en-US" dirty="0" smtClean="0"/>
          </a:p>
          <a:p>
            <a:r>
              <a:rPr lang="en-US" dirty="0" smtClean="0"/>
              <a:t>h ≥ log(N+1) &gt; h </a:t>
            </a:r>
            <a:r>
              <a:rPr lang="mr-IN" dirty="0" smtClean="0"/>
              <a:t>–</a:t>
            </a:r>
            <a:r>
              <a:rPr lang="en-US" dirty="0" smtClean="0"/>
              <a:t> 1                      height is log(N+1), or about log N.</a:t>
            </a:r>
            <a:endParaRPr lang="en-US" dirty="0"/>
          </a:p>
          <a:p>
            <a:endParaRPr lang="en-US" dirty="0"/>
          </a:p>
          <a:p>
            <a:endParaRPr lang="en-US" dirty="0"/>
          </a:p>
        </p:txBody>
      </p:sp>
    </p:spTree>
    <p:extLst>
      <p:ext uri="{BB962C8B-B14F-4D97-AF65-F5344CB8AC3E}">
        <p14:creationId xmlns:p14="http://schemas.microsoft.com/office/powerpoint/2010/main" val="137691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you remove?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12</a:t>
            </a:r>
            <a:endParaRPr lang="en-US"/>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sp>
        <p:nvSpPr>
          <p:cNvPr id="11" name="Rectangle 10"/>
          <p:cNvSpPr/>
          <p:nvPr/>
        </p:nvSpPr>
        <p:spPr>
          <a:xfrm>
            <a:off x="6981217" y="5191328"/>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r>
              <a:rPr lang="en-US" dirty="0" smtClean="0"/>
              <a:t>4</a:t>
            </a: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1" idx="0"/>
          </p:cNvCxnSpPr>
          <p:nvPr/>
        </p:nvCxnSpPr>
        <p:spPr>
          <a:xfrm>
            <a:off x="7059040" y="4485751"/>
            <a:ext cx="593386" cy="70557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4925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you remove?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12</a:t>
            </a:r>
            <a:endParaRPr lang="en-US" dirty="0"/>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sp>
        <p:nvSpPr>
          <p:cNvPr id="11" name="Rectangle 10"/>
          <p:cNvSpPr/>
          <p:nvPr/>
        </p:nvSpPr>
        <p:spPr>
          <a:xfrm>
            <a:off x="6981217" y="5191328"/>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r>
              <a:rPr lang="en-US" dirty="0" smtClean="0"/>
              <a:t>4</a:t>
            </a: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1" idx="0"/>
          </p:cNvCxnSpPr>
          <p:nvPr/>
        </p:nvCxnSpPr>
        <p:spPr>
          <a:xfrm>
            <a:off x="7059040" y="4485751"/>
            <a:ext cx="593386" cy="70557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049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you remove?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12</a:t>
            </a:r>
            <a:endParaRPr lang="en-US" dirty="0"/>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sp>
        <p:nvSpPr>
          <p:cNvPr id="11" name="Rectangle 10"/>
          <p:cNvSpPr/>
          <p:nvPr/>
        </p:nvSpPr>
        <p:spPr>
          <a:xfrm>
            <a:off x="6981217" y="5191328"/>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r>
              <a:rPr lang="en-US" dirty="0" smtClean="0"/>
              <a:t>4</a:t>
            </a: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1" idx="0"/>
          </p:cNvCxnSpPr>
          <p:nvPr/>
        </p:nvCxnSpPr>
        <p:spPr>
          <a:xfrm>
            <a:off x="7059040" y="4485751"/>
            <a:ext cx="593386" cy="70557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7144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1</a:t>
            </a:r>
            <a:endParaRPr lang="en-US" dirty="0"/>
          </a:p>
        </p:txBody>
      </p:sp>
      <p:sp>
        <p:nvSpPr>
          <p:cNvPr id="3" name="Content Placeholder 2"/>
          <p:cNvSpPr>
            <a:spLocks noGrp="1"/>
          </p:cNvSpPr>
          <p:nvPr>
            <p:ph idx="1"/>
          </p:nvPr>
        </p:nvSpPr>
        <p:spPr/>
        <p:txBody>
          <a:bodyPr/>
          <a:lstStyle/>
          <a:p>
            <a:r>
              <a:rPr lang="en-US" dirty="0" smtClean="0"/>
              <a:t>Push the “space” downwards.</a:t>
            </a:r>
          </a:p>
          <a:p>
            <a:r>
              <a:rPr lang="en-US" dirty="0" smtClean="0"/>
              <a:t>Will work, except that “holes” will get created in the array.</a:t>
            </a:r>
          </a:p>
          <a:p>
            <a:pPr lvl="1"/>
            <a:r>
              <a:rPr lang="en-US" dirty="0" smtClean="0"/>
              <a:t>Book keeping will become more complex.</a:t>
            </a:r>
          </a:p>
          <a:p>
            <a:pPr lvl="1"/>
            <a:r>
              <a:rPr lang="en-US" dirty="0" smtClean="0"/>
              <a:t>especially if we want to process a sequence of requests in which add and remove requests can be mixed up.</a:t>
            </a:r>
            <a:endParaRPr lang="en-US" dirty="0"/>
          </a:p>
        </p:txBody>
      </p:sp>
    </p:spTree>
    <p:extLst>
      <p:ext uri="{BB962C8B-B14F-4D97-AF65-F5344CB8AC3E}">
        <p14:creationId xmlns:p14="http://schemas.microsoft.com/office/powerpoint/2010/main" val="241475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2</a:t>
            </a:r>
            <a:endParaRPr lang="en-US" dirty="0"/>
          </a:p>
        </p:txBody>
      </p:sp>
      <p:sp>
        <p:nvSpPr>
          <p:cNvPr id="3" name="Content Placeholder 2"/>
          <p:cNvSpPr>
            <a:spLocks noGrp="1"/>
          </p:cNvSpPr>
          <p:nvPr>
            <p:ph idx="1"/>
          </p:nvPr>
        </p:nvSpPr>
        <p:spPr/>
        <p:txBody>
          <a:bodyPr/>
          <a:lstStyle/>
          <a:p>
            <a:r>
              <a:rPr lang="en-US" dirty="0" smtClean="0"/>
              <a:t>Remove the element at the root.</a:t>
            </a:r>
          </a:p>
          <a:p>
            <a:r>
              <a:rPr lang="en-US" dirty="0" smtClean="0"/>
              <a:t>Replace it with the last element of the array.</a:t>
            </a:r>
          </a:p>
          <a:p>
            <a:r>
              <a:rPr lang="en-US" dirty="0" smtClean="0"/>
              <a:t>Now perform exchanges to fix heap order violation.</a:t>
            </a:r>
            <a:endParaRPr lang="en-US" dirty="0"/>
          </a:p>
        </p:txBody>
      </p:sp>
    </p:spTree>
    <p:extLst>
      <p:ext uri="{BB962C8B-B14F-4D97-AF65-F5344CB8AC3E}">
        <p14:creationId xmlns:p14="http://schemas.microsoft.com/office/powerpoint/2010/main" val="1902185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you remove?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10</a:t>
            </a:r>
            <a:endParaRPr lang="en-US" dirty="0"/>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12</a:t>
            </a:r>
            <a:endParaRPr lang="en-US"/>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sp>
        <p:nvSpPr>
          <p:cNvPr id="11" name="Rectangle 10"/>
          <p:cNvSpPr/>
          <p:nvPr/>
        </p:nvSpPr>
        <p:spPr>
          <a:xfrm>
            <a:off x="6981217" y="5191328"/>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r>
              <a:rPr lang="en-US" dirty="0" smtClean="0"/>
              <a:t>4</a:t>
            </a: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1" idx="0"/>
          </p:cNvCxnSpPr>
          <p:nvPr/>
        </p:nvCxnSpPr>
        <p:spPr>
          <a:xfrm>
            <a:off x="7059040" y="4485751"/>
            <a:ext cx="593386" cy="70557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27453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you remove?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12</a:t>
            </a:r>
            <a:endParaRPr lang="en-US"/>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sp>
        <p:nvSpPr>
          <p:cNvPr id="11" name="Rectangle 10"/>
          <p:cNvSpPr/>
          <p:nvPr/>
        </p:nvSpPr>
        <p:spPr>
          <a:xfrm>
            <a:off x="6981217" y="5191328"/>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r>
              <a:rPr lang="en-US" dirty="0" smtClean="0"/>
              <a:t>4</a:t>
            </a: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1" idx="0"/>
          </p:cNvCxnSpPr>
          <p:nvPr/>
        </p:nvCxnSpPr>
        <p:spPr>
          <a:xfrm>
            <a:off x="7059040" y="4485751"/>
            <a:ext cx="593386" cy="70557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025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you remove?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24</a:t>
            </a:r>
            <a:endParaRPr lang="en-US" dirty="0"/>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12</a:t>
            </a:r>
            <a:endParaRPr lang="en-US"/>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sp>
        <p:nvSpPr>
          <p:cNvPr id="11" name="Rectangle 10"/>
          <p:cNvSpPr/>
          <p:nvPr/>
        </p:nvSpPr>
        <p:spPr>
          <a:xfrm>
            <a:off x="6981217" y="5191328"/>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1" idx="0"/>
          </p:cNvCxnSpPr>
          <p:nvPr/>
        </p:nvCxnSpPr>
        <p:spPr>
          <a:xfrm>
            <a:off x="7059040" y="4485751"/>
            <a:ext cx="593386" cy="70557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977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you remove?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12</a:t>
            </a:r>
            <a:endParaRPr lang="en-US" dirty="0"/>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24</a:t>
            </a:r>
            <a:endParaRPr lang="en-US" dirty="0"/>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sp>
        <p:nvSpPr>
          <p:cNvPr id="11" name="Rectangle 10"/>
          <p:cNvSpPr/>
          <p:nvPr/>
        </p:nvSpPr>
        <p:spPr>
          <a:xfrm>
            <a:off x="6981217" y="5191328"/>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1" idx="0"/>
          </p:cNvCxnSpPr>
          <p:nvPr/>
        </p:nvCxnSpPr>
        <p:spPr>
          <a:xfrm>
            <a:off x="7059040" y="4485751"/>
            <a:ext cx="593386" cy="70557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87482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you remove?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3900791" y="2746443"/>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12</a:t>
            </a:r>
            <a:endParaRPr lang="en-US" dirty="0"/>
          </a:p>
        </p:txBody>
      </p:sp>
      <p:sp>
        <p:nvSpPr>
          <p:cNvPr id="6" name="Rectangle 5"/>
          <p:cNvSpPr/>
          <p:nvPr/>
        </p:nvSpPr>
        <p:spPr>
          <a:xfrm>
            <a:off x="5716622" y="386318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a:t>
            </a:r>
            <a:endParaRPr lang="en-US" dirty="0"/>
          </a:p>
        </p:txBody>
      </p:sp>
      <p:sp>
        <p:nvSpPr>
          <p:cNvPr id="7" name="Rectangle 6"/>
          <p:cNvSpPr/>
          <p:nvPr/>
        </p:nvSpPr>
        <p:spPr>
          <a:xfrm>
            <a:off x="2234119" y="3925111"/>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a:t>
            </a:r>
            <a:endParaRPr lang="en-US" dirty="0"/>
          </a:p>
        </p:txBody>
      </p:sp>
      <p:sp>
        <p:nvSpPr>
          <p:cNvPr id="8" name="Rectangle 7"/>
          <p:cNvSpPr/>
          <p:nvPr/>
        </p:nvSpPr>
        <p:spPr>
          <a:xfrm>
            <a:off x="891702"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26</a:t>
            </a:r>
            <a:endParaRPr lang="en-US" dirty="0"/>
          </a:p>
        </p:txBody>
      </p:sp>
      <p:sp>
        <p:nvSpPr>
          <p:cNvPr id="9" name="Rectangle 8"/>
          <p:cNvSpPr/>
          <p:nvPr/>
        </p:nvSpPr>
        <p:spPr>
          <a:xfrm>
            <a:off x="2983149"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24</a:t>
            </a:r>
            <a:endParaRPr lang="en-US" dirty="0"/>
          </a:p>
        </p:txBody>
      </p:sp>
      <p:sp>
        <p:nvSpPr>
          <p:cNvPr id="10" name="Rectangle 9"/>
          <p:cNvSpPr/>
          <p:nvPr/>
        </p:nvSpPr>
        <p:spPr>
          <a:xfrm>
            <a:off x="4824921" y="5137826"/>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18</a:t>
            </a:r>
            <a:endParaRPr lang="en-US" dirty="0"/>
          </a:p>
        </p:txBody>
      </p:sp>
      <p:sp>
        <p:nvSpPr>
          <p:cNvPr id="11" name="Rectangle 10"/>
          <p:cNvSpPr/>
          <p:nvPr/>
        </p:nvSpPr>
        <p:spPr>
          <a:xfrm>
            <a:off x="6981217" y="5191328"/>
            <a:ext cx="1342417" cy="622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 name="Straight Connector 12"/>
          <p:cNvCxnSpPr>
            <a:endCxn id="7" idx="0"/>
          </p:cNvCxnSpPr>
          <p:nvPr/>
        </p:nvCxnSpPr>
        <p:spPr>
          <a:xfrm flipH="1">
            <a:off x="2905328" y="3369013"/>
            <a:ext cx="995463" cy="5560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6" idx="0"/>
          </p:cNvCxnSpPr>
          <p:nvPr/>
        </p:nvCxnSpPr>
        <p:spPr>
          <a:xfrm>
            <a:off x="5243208" y="3369013"/>
            <a:ext cx="1144623" cy="494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8" idx="0"/>
          </p:cNvCxnSpPr>
          <p:nvPr/>
        </p:nvCxnSpPr>
        <p:spPr>
          <a:xfrm flipH="1">
            <a:off x="1562911" y="4564705"/>
            <a:ext cx="671208"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9" idx="0"/>
          </p:cNvCxnSpPr>
          <p:nvPr/>
        </p:nvCxnSpPr>
        <p:spPr>
          <a:xfrm>
            <a:off x="3576536" y="4556193"/>
            <a:ext cx="77822" cy="581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10" idx="0"/>
          </p:cNvCxnSpPr>
          <p:nvPr/>
        </p:nvCxnSpPr>
        <p:spPr>
          <a:xfrm flipH="1">
            <a:off x="5496130" y="4564705"/>
            <a:ext cx="220492" cy="573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1" idx="0"/>
          </p:cNvCxnSpPr>
          <p:nvPr/>
        </p:nvCxnSpPr>
        <p:spPr>
          <a:xfrm>
            <a:off x="7059040" y="4485751"/>
            <a:ext cx="593386" cy="70557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888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smtClean="0"/>
              <a:t>Exercises 8, 9, 10 of chapter 10 of Text1.</a:t>
            </a:r>
          </a:p>
          <a:p>
            <a:r>
              <a:rPr lang="en-US" dirty="0" smtClean="0"/>
              <a:t>The other problems in this chapter excellent for generally understanding recursion.</a:t>
            </a:r>
          </a:p>
          <a:p>
            <a:endParaRPr lang="en-US" dirty="0"/>
          </a:p>
        </p:txBody>
      </p:sp>
    </p:spTree>
    <p:extLst>
      <p:ext uri="{BB962C8B-B14F-4D97-AF65-F5344CB8AC3E}">
        <p14:creationId xmlns:p14="http://schemas.microsoft.com/office/powerpoint/2010/main" val="12872450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removing (smallest)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heap::remove(){</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if(next == 0) </a:t>
            </a:r>
            <a:r>
              <a:rPr lang="en-US" dirty="0" err="1" smtClean="0">
                <a:latin typeface="Andale Mono" charset="0"/>
                <a:ea typeface="Andale Mono" charset="0"/>
                <a:cs typeface="Andale Mono" charset="0"/>
              </a:rPr>
              <a:t>std</a:t>
            </a:r>
            <a:r>
              <a:rPr lang="en-US" dirty="0" smtClean="0">
                <a:latin typeface="Andale Mono" charset="0"/>
                <a:ea typeface="Andale Mono" charset="0"/>
                <a:cs typeface="Andale Mono" charset="0"/>
              </a:rPr>
              <a:t>::abort();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v = A[0];</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A[0] = A[next];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next--;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trickledown(0);</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return v;</a:t>
            </a:r>
          </a:p>
          <a:p>
            <a:pPr marL="0" indent="0">
              <a:buNone/>
            </a:pPr>
            <a:r>
              <a:rPr lang="en-US" dirty="0">
                <a:latin typeface="Andale Mono" charset="0"/>
                <a:ea typeface="Andale Mono" charset="0"/>
                <a:cs typeface="Andale Mono" charset="0"/>
              </a:rPr>
              <a:t>}</a:t>
            </a:r>
          </a:p>
        </p:txBody>
      </p:sp>
    </p:spTree>
    <p:extLst>
      <p:ext uri="{BB962C8B-B14F-4D97-AF65-F5344CB8AC3E}">
        <p14:creationId xmlns:p14="http://schemas.microsoft.com/office/powerpoint/2010/main" val="153667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trickledown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Andale Mono" charset="0"/>
                <a:ea typeface="Andale Mono" charset="0"/>
                <a:cs typeface="Andale Mono" charset="0"/>
              </a:rPr>
              <a:t>void heap::trickledown(</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nexti</a:t>
            </a:r>
            <a:r>
              <a:rPr lang="en-US" dirty="0" smtClean="0">
                <a:latin typeface="Andale Mono" charset="0"/>
                <a:ea typeface="Andale Mono" charset="0"/>
                <a:cs typeface="Andale Mono" charset="0"/>
              </a:rPr>
              <a: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if(</a:t>
            </a:r>
            <a:r>
              <a:rPr lang="en-US" dirty="0" err="1" smtClean="0">
                <a:latin typeface="Andale Mono" charset="0"/>
                <a:ea typeface="Andale Mono" charset="0"/>
                <a:cs typeface="Andale Mono" charset="0"/>
              </a:rPr>
              <a:t>noleftchild</a:t>
            </a:r>
            <a:r>
              <a:rPr lang="en-US" dirty="0" smtClean="0">
                <a:latin typeface="Andale Mono" charset="0"/>
                <a:ea typeface="Andale Mono" charset="0"/>
                <a:cs typeface="Andale Mono" charset="0"/>
              </a:rPr>
              <a:t>()) return;</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if(</a:t>
            </a:r>
            <a:r>
              <a:rPr lang="en-US" dirty="0" err="1" smtClean="0">
                <a:latin typeface="Andale Mono" charset="0"/>
                <a:ea typeface="Andale Mono" charset="0"/>
                <a:cs typeface="Andale Mono" charset="0"/>
              </a:rPr>
              <a:t>norightchild</a:t>
            </a:r>
            <a:r>
              <a:rPr lang="en-US" dirty="0" smtClean="0">
                <a:latin typeface="Andale Mono" charset="0"/>
                <a:ea typeface="Andale Mono" charset="0"/>
                <a:cs typeface="Andale Mono" charset="0"/>
              </a:rPr>
              <a: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if(A[</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 &lt;= A[l(</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 return;</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nexti</a:t>
            </a:r>
            <a:r>
              <a:rPr lang="en-US" dirty="0" smtClean="0">
                <a:latin typeface="Andale Mono" charset="0"/>
                <a:ea typeface="Andale Mono" charset="0"/>
                <a:cs typeface="Andale Mono" charset="0"/>
              </a:rPr>
              <a:t> = l(</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else </a:t>
            </a:r>
            <a:r>
              <a:rPr lang="en-US" dirty="0" err="1" smtClean="0">
                <a:latin typeface="Andale Mono" charset="0"/>
                <a:ea typeface="Andale Mono" charset="0"/>
                <a:cs typeface="Andale Mono" charset="0"/>
              </a:rPr>
              <a:t>nexti</a:t>
            </a:r>
            <a:r>
              <a:rPr lang="en-US" dirty="0" smtClean="0">
                <a:latin typeface="Andale Mono" charset="0"/>
                <a:ea typeface="Andale Mono" charset="0"/>
                <a:cs typeface="Andale Mono" charset="0"/>
              </a:rPr>
              <a:t> = A[l(</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)]&lt;A[r(</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l(</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 : r(</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exchange(A[</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 A[</a:t>
            </a:r>
            <a:r>
              <a:rPr lang="en-US" dirty="0" err="1" smtClean="0">
                <a:latin typeface="Andale Mono" charset="0"/>
                <a:ea typeface="Andale Mono" charset="0"/>
                <a:cs typeface="Andale Mono" charset="0"/>
              </a:rPr>
              <a:t>nexti</a:t>
            </a:r>
            <a:r>
              <a:rPr lang="en-US" dirty="0" smtClean="0">
                <a:latin typeface="Andale Mono" charset="0"/>
                <a:ea typeface="Andale Mono" charset="0"/>
                <a:cs typeface="Andale Mono" charset="0"/>
              </a:rPr>
              <a: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trickledown(</a:t>
            </a:r>
            <a:r>
              <a:rPr lang="en-US" dirty="0" err="1" smtClean="0">
                <a:latin typeface="Andale Mono" charset="0"/>
                <a:ea typeface="Andale Mono" charset="0"/>
                <a:cs typeface="Andale Mono" charset="0"/>
              </a:rPr>
              <a:t>nexti</a:t>
            </a:r>
            <a:r>
              <a:rPr lang="en-US" dirty="0" smtClean="0">
                <a:latin typeface="Andale Mono" charset="0"/>
                <a:ea typeface="Andale Mono" charset="0"/>
                <a:cs typeface="Andale Mono" charset="0"/>
              </a:rPr>
              <a:t>);</a:t>
            </a:r>
          </a:p>
          <a:p>
            <a:pPr marL="0" indent="0">
              <a:buNone/>
            </a:pPr>
            <a:r>
              <a:rPr lang="en-US" dirty="0">
                <a:latin typeface="Andale Mono" charset="0"/>
                <a:ea typeface="Andale Mono" charset="0"/>
                <a:cs typeface="Andale Mono" charset="0"/>
              </a:rPr>
              <a:t>}</a:t>
            </a:r>
          </a:p>
        </p:txBody>
      </p:sp>
    </p:spTree>
    <p:extLst>
      <p:ext uri="{BB962C8B-B14F-4D97-AF65-F5344CB8AC3E}">
        <p14:creationId xmlns:p14="http://schemas.microsoft.com/office/powerpoint/2010/main" val="71539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Correctness of trickledown (sketch)</a:t>
            </a:r>
            <a:endParaRPr lang="en-US" dirty="0"/>
          </a:p>
        </p:txBody>
      </p:sp>
      <p:sp>
        <p:nvSpPr>
          <p:cNvPr id="3" name="Content Placeholder 2"/>
          <p:cNvSpPr>
            <a:spLocks noGrp="1"/>
          </p:cNvSpPr>
          <p:nvPr>
            <p:ph idx="1"/>
          </p:nvPr>
        </p:nvSpPr>
        <p:spPr/>
        <p:txBody>
          <a:bodyPr>
            <a:normAutofit fontScale="85000" lnSpcReduction="10000"/>
          </a:bodyPr>
          <a:lstStyle/>
          <a:p>
            <a:r>
              <a:rPr lang="en-US" dirty="0"/>
              <a:t>Downward </a:t>
            </a:r>
            <a:r>
              <a:rPr lang="en-US" dirty="0" smtClean="0"/>
              <a:t>Heap Property </a:t>
            </a:r>
            <a:r>
              <a:rPr lang="en-US" dirty="0"/>
              <a:t>at A[j] : A[j] &lt;= all </a:t>
            </a:r>
            <a:r>
              <a:rPr lang="en-US" dirty="0" smtClean="0"/>
              <a:t>descendants </a:t>
            </a:r>
            <a:r>
              <a:rPr lang="en-US" dirty="0"/>
              <a:t>of j.</a:t>
            </a:r>
          </a:p>
          <a:p>
            <a:r>
              <a:rPr lang="en-US" dirty="0" smtClean="0"/>
              <a:t>precondition: when trickledown(</a:t>
            </a:r>
            <a:r>
              <a:rPr lang="en-US" dirty="0" err="1" smtClean="0"/>
              <a:t>i</a:t>
            </a:r>
            <a:r>
              <a:rPr lang="en-US" dirty="0" smtClean="0"/>
              <a:t>) is called, DHP must hold at all A[j] except </a:t>
            </a:r>
            <a:r>
              <a:rPr lang="en-US" dirty="0" err="1" smtClean="0"/>
              <a:t>i</a:t>
            </a:r>
            <a:r>
              <a:rPr lang="en-US" dirty="0" smtClean="0"/>
              <a:t>.</a:t>
            </a:r>
          </a:p>
          <a:p>
            <a:r>
              <a:rPr lang="en-US" dirty="0" err="1" smtClean="0"/>
              <a:t>postcondition</a:t>
            </a:r>
            <a:r>
              <a:rPr lang="en-US" dirty="0" smtClean="0"/>
              <a:t>: DHP will hold everywhere.</a:t>
            </a:r>
          </a:p>
          <a:p>
            <a:r>
              <a:rPr lang="en-US" dirty="0" smtClean="0"/>
              <a:t>Base case: </a:t>
            </a:r>
            <a:r>
              <a:rPr lang="en-US" dirty="0" err="1" smtClean="0"/>
              <a:t>i</a:t>
            </a:r>
            <a:r>
              <a:rPr lang="en-US" dirty="0" smtClean="0"/>
              <a:t> = leaf.  post condition trivially true for </a:t>
            </a:r>
            <a:r>
              <a:rPr lang="en-US" dirty="0" err="1" smtClean="0"/>
              <a:t>i</a:t>
            </a:r>
            <a:r>
              <a:rPr lang="en-US" dirty="0" smtClean="0"/>
              <a:t>.</a:t>
            </a:r>
          </a:p>
          <a:p>
            <a:r>
              <a:rPr lang="en-US" dirty="0" smtClean="0"/>
              <a:t>“Problem size” : height of </a:t>
            </a:r>
            <a:r>
              <a:rPr lang="en-US" dirty="0" err="1" smtClean="0"/>
              <a:t>i</a:t>
            </a:r>
            <a:r>
              <a:rPr lang="en-US" dirty="0" smtClean="0"/>
              <a:t>.</a:t>
            </a:r>
          </a:p>
          <a:p>
            <a:r>
              <a:rPr lang="en-US" dirty="0" smtClean="0"/>
              <a:t>Induction hypothesis: trickledown(</a:t>
            </a:r>
            <a:r>
              <a:rPr lang="en-US" dirty="0" err="1" smtClean="0"/>
              <a:t>i</a:t>
            </a:r>
            <a:r>
              <a:rPr lang="en-US" dirty="0" smtClean="0"/>
              <a:t>) works correctly for height(</a:t>
            </a:r>
            <a:r>
              <a:rPr lang="en-US" dirty="0" err="1" smtClean="0"/>
              <a:t>i</a:t>
            </a:r>
            <a:r>
              <a:rPr lang="en-US" dirty="0" smtClean="0"/>
              <a:t>) = h.</a:t>
            </a:r>
          </a:p>
          <a:p>
            <a:r>
              <a:rPr lang="en-US" dirty="0" smtClean="0"/>
              <a:t>We must prove that it works for height h+1.</a:t>
            </a:r>
          </a:p>
          <a:p>
            <a:endParaRPr lang="en-US" dirty="0"/>
          </a:p>
        </p:txBody>
      </p:sp>
    </p:spTree>
    <p:extLst>
      <p:ext uri="{BB962C8B-B14F-4D97-AF65-F5344CB8AC3E}">
        <p14:creationId xmlns:p14="http://schemas.microsoft.com/office/powerpoint/2010/main" val="45006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required for trickledown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trickledown does a constant amount of work and then recursively calls itself on a node at a lower level.  When the recursive call returns, trickledown returns.</a:t>
            </a:r>
          </a:p>
          <a:p>
            <a:r>
              <a:rPr lang="en-US" dirty="0" smtClean="0"/>
              <a:t>So at each level trickledown does a constant amount of work.</a:t>
            </a:r>
          </a:p>
          <a:p>
            <a:r>
              <a:rPr lang="en-US" dirty="0" smtClean="0"/>
              <a:t>So total amount of work done by trickledown is proportional to the number of levels in the tree.</a:t>
            </a:r>
          </a:p>
          <a:p>
            <a:r>
              <a:rPr lang="en-US" dirty="0" smtClean="0"/>
              <a:t>So log</a:t>
            </a:r>
            <a:r>
              <a:rPr lang="en-US" baseline="-25000" dirty="0" smtClean="0"/>
              <a:t>2</a:t>
            </a:r>
            <a:r>
              <a:rPr lang="en-US" dirty="0" smtClean="0"/>
              <a:t>n, where n = number of nodes in the tree.</a:t>
            </a:r>
          </a:p>
          <a:p>
            <a:r>
              <a:rPr lang="en-US" dirty="0" smtClean="0"/>
              <a:t>So time for n removals, at most nlog</a:t>
            </a:r>
            <a:r>
              <a:rPr lang="en-US" baseline="-25000" dirty="0" smtClean="0"/>
              <a:t>2</a:t>
            </a:r>
            <a:r>
              <a:rPr lang="en-US" dirty="0" smtClean="0"/>
              <a:t>n.</a:t>
            </a:r>
          </a:p>
          <a:p>
            <a:endParaRPr lang="en-US" dirty="0"/>
          </a:p>
        </p:txBody>
      </p:sp>
    </p:spTree>
    <p:extLst>
      <p:ext uri="{BB962C8B-B14F-4D97-AF65-F5344CB8AC3E}">
        <p14:creationId xmlns:p14="http://schemas.microsoft.com/office/powerpoint/2010/main" val="1830344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a heap from an arbitrary array</a:t>
            </a:r>
            <a:endParaRPr lang="en-US" dirty="0"/>
          </a:p>
        </p:txBody>
      </p:sp>
      <p:sp>
        <p:nvSpPr>
          <p:cNvPr id="3" name="Content Placeholder 2"/>
          <p:cNvSpPr>
            <a:spLocks noGrp="1"/>
          </p:cNvSpPr>
          <p:nvPr>
            <p:ph idx="1"/>
          </p:nvPr>
        </p:nvSpPr>
        <p:spPr/>
        <p:txBody>
          <a:bodyPr>
            <a:normAutofit lnSpcReduction="10000"/>
          </a:bodyPr>
          <a:lstStyle/>
          <a:p>
            <a:r>
              <a:rPr lang="en-US" dirty="0" smtClean="0"/>
              <a:t>input: array A[0..n-1] of integers (unordered)</a:t>
            </a:r>
          </a:p>
          <a:p>
            <a:r>
              <a:rPr lang="en-US" dirty="0" smtClean="0"/>
              <a:t>output: rearrangement of contents of A so that heap property is satisfied.</a:t>
            </a:r>
          </a:p>
          <a:p>
            <a:r>
              <a:rPr lang="en-US" dirty="0" smtClean="0"/>
              <a:t>Can we try recursion?</a:t>
            </a:r>
          </a:p>
          <a:p>
            <a:pPr lvl="1"/>
            <a:r>
              <a:rPr lang="en-US" dirty="0" smtClean="0"/>
              <a:t>make heap out of the left side of the tree</a:t>
            </a:r>
          </a:p>
          <a:p>
            <a:pPr lvl="1"/>
            <a:r>
              <a:rPr lang="en-US" dirty="0" smtClean="0"/>
              <a:t>make heap out of the right side of the tree</a:t>
            </a:r>
          </a:p>
          <a:p>
            <a:pPr lvl="1"/>
            <a:r>
              <a:rPr lang="en-US" dirty="0" smtClean="0"/>
              <a:t>make adjustments so as to convert entire thing to heap.</a:t>
            </a:r>
          </a:p>
          <a:p>
            <a:pPr lvl="1"/>
            <a:r>
              <a:rPr lang="en-US" dirty="0" smtClean="0">
                <a:solidFill>
                  <a:srgbClr val="FF0000"/>
                </a:solidFill>
              </a:rPr>
              <a:t>what adjustment?</a:t>
            </a:r>
            <a:endParaRPr lang="en-US" dirty="0">
              <a:solidFill>
                <a:srgbClr val="FF0000"/>
              </a:solidFill>
            </a:endParaRPr>
          </a:p>
        </p:txBody>
      </p:sp>
    </p:spTree>
    <p:extLst>
      <p:ext uri="{BB962C8B-B14F-4D97-AF65-F5344CB8AC3E}">
        <p14:creationId xmlns:p14="http://schemas.microsoft.com/office/powerpoint/2010/main" val="9115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heapify</a:t>
            </a:r>
            <a:endParaRPr lang="en-US" dirty="0"/>
          </a:p>
        </p:txBody>
      </p:sp>
      <p:sp>
        <p:nvSpPr>
          <p:cNvPr id="3" name="Content Placeholder 2"/>
          <p:cNvSpPr>
            <a:spLocks noGrp="1"/>
          </p:cNvSpPr>
          <p:nvPr>
            <p:ph idx="1"/>
          </p:nvPr>
        </p:nvSpPr>
        <p:spPr/>
        <p:txBody>
          <a:bodyPr/>
          <a:lstStyle/>
          <a:p>
            <a:pPr marL="0" indent="0">
              <a:buNone/>
            </a:pPr>
            <a:r>
              <a:rPr lang="en-US" dirty="0" smtClean="0">
                <a:latin typeface="Andale Mono" charset="0"/>
                <a:ea typeface="Andale Mono" charset="0"/>
                <a:cs typeface="Andale Mono" charset="0"/>
              </a:rPr>
              <a:t>void heap::</a:t>
            </a:r>
            <a:r>
              <a:rPr lang="en-US" dirty="0" err="1" smtClean="0">
                <a:latin typeface="Andale Mono" charset="0"/>
                <a:ea typeface="Andale Mono" charset="0"/>
                <a:cs typeface="Andale Mono" charset="0"/>
              </a:rPr>
              <a:t>heapify</a:t>
            </a:r>
            <a:r>
              <a:rPr lang="en-US" dirty="0" smtClean="0">
                <a:latin typeface="Andale Mono" charset="0"/>
                <a:ea typeface="Andale Mono" charset="0"/>
                <a:cs typeface="Andale Mono" charset="0"/>
              </a:rPr>
              <a:t>(</a:t>
            </a: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if(</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 &gt;= next) return;</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heapify</a:t>
            </a:r>
            <a:r>
              <a:rPr lang="en-US" dirty="0" smtClean="0">
                <a:latin typeface="Andale Mono" charset="0"/>
                <a:ea typeface="Andale Mono" charset="0"/>
                <a:cs typeface="Andale Mono" charset="0"/>
              </a:rPr>
              <a:t>(l(</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r>
              <a:rPr lang="en-US" dirty="0" err="1" smtClean="0">
                <a:latin typeface="Andale Mono" charset="0"/>
                <a:ea typeface="Andale Mono" charset="0"/>
                <a:cs typeface="Andale Mono" charset="0"/>
              </a:rPr>
              <a:t>heapify</a:t>
            </a:r>
            <a:r>
              <a:rPr lang="en-US" dirty="0" smtClean="0">
                <a:latin typeface="Andale Mono" charset="0"/>
                <a:ea typeface="Andale Mono" charset="0"/>
                <a:cs typeface="Andale Mono" charset="0"/>
              </a:rPr>
              <a:t>(r(</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trickledown(</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a:t>
            </a:r>
          </a:p>
          <a:p>
            <a:pPr marL="0" indent="0">
              <a:buNone/>
            </a:pPr>
            <a:r>
              <a:rPr lang="en-US" dirty="0">
                <a:latin typeface="Andale Mono" charset="0"/>
                <a:ea typeface="Andale Mono" charset="0"/>
                <a:cs typeface="Andale Mono" charset="0"/>
              </a:rPr>
              <a:t>}</a:t>
            </a:r>
            <a:endParaRPr lang="en-US" dirty="0" smtClean="0">
              <a:latin typeface="Andale Mono" charset="0"/>
              <a:ea typeface="Andale Mono" charset="0"/>
              <a:cs typeface="Andale Mono" charset="0"/>
            </a:endParaRP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14829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Exercise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Consider an array of length 15 on which you call </a:t>
            </a:r>
            <a:r>
              <a:rPr lang="en-US" dirty="0" err="1" smtClean="0"/>
              <a:t>heapify</a:t>
            </a:r>
            <a:r>
              <a:rPr lang="en-US" dirty="0" smtClean="0"/>
              <a:t>.  Write down the sequence of calls to </a:t>
            </a:r>
            <a:r>
              <a:rPr lang="en-US" dirty="0" err="1" smtClean="0"/>
              <a:t>heapify</a:t>
            </a:r>
            <a:r>
              <a:rPr lang="en-US" dirty="0" smtClean="0"/>
              <a:t> and trickledown made by </a:t>
            </a:r>
            <a:r>
              <a:rPr lang="en-US" dirty="0" err="1" smtClean="0"/>
              <a:t>heapify</a:t>
            </a:r>
            <a:r>
              <a:rPr lang="en-US" dirty="0" smtClean="0"/>
              <a:t>(0).</a:t>
            </a:r>
          </a:p>
          <a:p>
            <a:r>
              <a:rPr lang="en-US" dirty="0" smtClean="0"/>
              <a:t>Solution: h0, h1, h3, h7, h15, h16, t7, h8, h17, h18, t8, t3, h4, h9, h19, h20, t9, h10, h21, h22, t10, t4, t1, ...</a:t>
            </a:r>
          </a:p>
          <a:p>
            <a:r>
              <a:rPr lang="en-US" dirty="0" smtClean="0"/>
              <a:t>Calls to trickledown: 7, 8, 3, 9, 10, 4, 1, 11, 12, 5, 13, 14, 6, 2, 0,</a:t>
            </a:r>
          </a:p>
          <a:p>
            <a:r>
              <a:rPr lang="en-US" dirty="0" smtClean="0"/>
              <a:t>This sequence is “post order traversal” of a tree with 15 nodes labelled as we have.</a:t>
            </a:r>
          </a:p>
          <a:p>
            <a:r>
              <a:rPr lang="en-US" dirty="0" smtClean="0"/>
              <a:t>Calls relating to distinct parts of the tree do not interfere with each other, so they can be executed in any order, in particular in the order 14, 13, 12, ... 3, 2, 1, 0.</a:t>
            </a:r>
          </a:p>
          <a:p>
            <a:r>
              <a:rPr lang="en-US" dirty="0" smtClean="0"/>
              <a:t>So instead of a recursive implementation, </a:t>
            </a:r>
            <a:r>
              <a:rPr lang="en-US" dirty="0" err="1" smtClean="0"/>
              <a:t>heapify</a:t>
            </a:r>
            <a:r>
              <a:rPr lang="en-US" dirty="0" smtClean="0"/>
              <a:t> could simply call trickledown(</a:t>
            </a:r>
            <a:r>
              <a:rPr lang="en-US" dirty="0" err="1" smtClean="0"/>
              <a:t>i</a:t>
            </a:r>
            <a:r>
              <a:rPr lang="en-US" dirty="0" smtClean="0"/>
              <a:t>) for </a:t>
            </a:r>
            <a:r>
              <a:rPr lang="en-US" dirty="0" err="1" smtClean="0"/>
              <a:t>i</a:t>
            </a:r>
            <a:r>
              <a:rPr lang="en-US" dirty="0" smtClean="0"/>
              <a:t> going from 14 to 0.</a:t>
            </a:r>
          </a:p>
          <a:p>
            <a:endParaRPr lang="en-US" dirty="0"/>
          </a:p>
        </p:txBody>
      </p:sp>
    </p:spTree>
    <p:extLst>
      <p:ext uri="{BB962C8B-B14F-4D97-AF65-F5344CB8AC3E}">
        <p14:creationId xmlns:p14="http://schemas.microsoft.com/office/powerpoint/2010/main" val="125232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Let T(n) = time required to </a:t>
            </a:r>
            <a:r>
              <a:rPr lang="en-US" dirty="0" err="1" smtClean="0"/>
              <a:t>heapify</a:t>
            </a:r>
            <a:r>
              <a:rPr lang="en-US" dirty="0" smtClean="0"/>
              <a:t> n elements.</a:t>
            </a:r>
          </a:p>
          <a:p>
            <a:pPr marL="0" indent="0">
              <a:buNone/>
            </a:pPr>
            <a:r>
              <a:rPr lang="en-US" dirty="0" smtClean="0"/>
              <a:t>T(n) = 2T((n-1)/2)+clog</a:t>
            </a:r>
            <a:r>
              <a:rPr lang="en-US" baseline="-25000" dirty="0" smtClean="0"/>
              <a:t>2</a:t>
            </a:r>
            <a:r>
              <a:rPr lang="en-US" dirty="0" smtClean="0"/>
              <a:t>n+1, assume n=2</a:t>
            </a:r>
            <a:r>
              <a:rPr lang="en-US" baseline="30000" dirty="0" smtClean="0"/>
              <a:t>k</a:t>
            </a:r>
            <a:r>
              <a:rPr lang="en-US" dirty="0" smtClean="0"/>
              <a:t>-1</a:t>
            </a:r>
          </a:p>
          <a:p>
            <a:pPr marL="0" indent="0">
              <a:buNone/>
            </a:pPr>
            <a:r>
              <a:rPr lang="en-US" dirty="0" smtClean="0"/>
              <a:t>Let T(n) = T(2</a:t>
            </a:r>
            <a:r>
              <a:rPr lang="en-US" baseline="30000" dirty="0" smtClean="0"/>
              <a:t>k</a:t>
            </a:r>
            <a:r>
              <a:rPr lang="en-US" dirty="0" smtClean="0"/>
              <a:t>-1) = t(k).  </a:t>
            </a:r>
          </a:p>
          <a:p>
            <a:pPr marL="0" indent="0">
              <a:buNone/>
            </a:pPr>
            <a:r>
              <a:rPr lang="en-US" dirty="0" smtClean="0"/>
              <a:t>T((n-1)/2) = T(2</a:t>
            </a:r>
            <a:r>
              <a:rPr lang="en-US" baseline="30000" dirty="0" smtClean="0"/>
              <a:t>k-1</a:t>
            </a:r>
            <a:r>
              <a:rPr lang="en-US" dirty="0" smtClean="0"/>
              <a:t>-1) = t(k-1)</a:t>
            </a:r>
          </a:p>
          <a:p>
            <a:pPr marL="0" indent="0">
              <a:buNone/>
            </a:pPr>
            <a:r>
              <a:rPr lang="en-US" dirty="0" smtClean="0"/>
              <a:t>t(k) =  2t(k-1) + </a:t>
            </a:r>
            <a:r>
              <a:rPr lang="en-US" dirty="0" err="1" smtClean="0"/>
              <a:t>ck</a:t>
            </a:r>
            <a:endParaRPr lang="en-US" dirty="0" smtClean="0"/>
          </a:p>
          <a:p>
            <a:pPr marL="0" indent="0">
              <a:buNone/>
            </a:pPr>
            <a:r>
              <a:rPr lang="en-US" dirty="0" smtClean="0"/>
              <a:t>= 4t(k-2) + 2c(k-1) + </a:t>
            </a:r>
            <a:r>
              <a:rPr lang="en-US" dirty="0" err="1" smtClean="0"/>
              <a:t>ck</a:t>
            </a:r>
            <a:endParaRPr lang="en-US" dirty="0" smtClean="0"/>
          </a:p>
          <a:p>
            <a:pPr marL="0" indent="0">
              <a:buNone/>
            </a:pPr>
            <a:r>
              <a:rPr lang="en-US" dirty="0" smtClean="0"/>
              <a:t>= 8t(k-3) + 4c(k-2) + 2c(k-1) + </a:t>
            </a:r>
            <a:r>
              <a:rPr lang="en-US" dirty="0" err="1" smtClean="0"/>
              <a:t>ck</a:t>
            </a:r>
            <a:endParaRPr lang="en-US" dirty="0" smtClean="0"/>
          </a:p>
          <a:p>
            <a:pPr marL="0" indent="0">
              <a:buNone/>
            </a:pPr>
            <a:r>
              <a:rPr lang="en-US" dirty="0" smtClean="0"/>
              <a:t>= 2</a:t>
            </a:r>
            <a:r>
              <a:rPr lang="en-US" baseline="30000" dirty="0" smtClean="0"/>
              <a:t>k</a:t>
            </a:r>
            <a:r>
              <a:rPr lang="en-US" dirty="0" smtClean="0"/>
              <a:t>t(0) + 2</a:t>
            </a:r>
            <a:r>
              <a:rPr lang="en-US" baseline="30000" dirty="0" smtClean="0"/>
              <a:t>k-1</a:t>
            </a:r>
            <a:r>
              <a:rPr lang="en-US" dirty="0" smtClean="0"/>
              <a:t>c(1) + ... + </a:t>
            </a:r>
            <a:r>
              <a:rPr lang="en-US" dirty="0" err="1" smtClean="0"/>
              <a:t>ck</a:t>
            </a:r>
            <a:endParaRPr lang="en-US" dirty="0" smtClean="0"/>
          </a:p>
          <a:p>
            <a:pPr marL="0" indent="0">
              <a:buNone/>
            </a:pPr>
            <a:r>
              <a:rPr lang="en-US" dirty="0" smtClean="0"/>
              <a:t>t(0) will be another constant.  So we can write </a:t>
            </a:r>
          </a:p>
          <a:p>
            <a:pPr marL="0" indent="0">
              <a:buNone/>
            </a:pPr>
            <a:r>
              <a:rPr lang="en-US" dirty="0" smtClean="0"/>
              <a:t>t(k) = c’2</a:t>
            </a:r>
            <a:r>
              <a:rPr lang="en-US" baseline="30000" dirty="0" smtClean="0"/>
              <a:t>k</a:t>
            </a:r>
            <a:r>
              <a:rPr lang="en-US" dirty="0" smtClean="0"/>
              <a:t> + </a:t>
            </a:r>
            <a:r>
              <a:rPr lang="en-US" dirty="0" err="1" smtClean="0"/>
              <a:t>c∑</a:t>
            </a:r>
            <a:r>
              <a:rPr lang="en-US" baseline="-25000" dirty="0" err="1" smtClean="0"/>
              <a:t>i</a:t>
            </a:r>
            <a:r>
              <a:rPr lang="en-US" baseline="-25000" dirty="0" smtClean="0"/>
              <a:t>=0..k</a:t>
            </a:r>
            <a:r>
              <a:rPr lang="en-US" dirty="0"/>
              <a:t> </a:t>
            </a:r>
            <a:r>
              <a:rPr lang="en-US" dirty="0" smtClean="0"/>
              <a:t>2</a:t>
            </a:r>
            <a:r>
              <a:rPr lang="en-US" baseline="30000" dirty="0" smtClean="0"/>
              <a:t>k-i</a:t>
            </a:r>
            <a:r>
              <a:rPr lang="en-US" dirty="0" smtClean="0"/>
              <a:t>i </a:t>
            </a:r>
          </a:p>
          <a:p>
            <a:pPr marL="0" indent="0">
              <a:buNone/>
            </a:pPr>
            <a:r>
              <a:rPr lang="en-US" dirty="0" smtClean="0"/>
              <a:t>for some constant we will continue to call c.</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85957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contd.</a:t>
            </a:r>
            <a:endParaRPr lang="en-US" dirty="0"/>
          </a:p>
        </p:txBody>
      </p:sp>
      <p:sp>
        <p:nvSpPr>
          <p:cNvPr id="3" name="Content Placeholder 2"/>
          <p:cNvSpPr>
            <a:spLocks noGrp="1"/>
          </p:cNvSpPr>
          <p:nvPr>
            <p:ph idx="1"/>
          </p:nvPr>
        </p:nvSpPr>
        <p:spPr/>
        <p:txBody>
          <a:bodyPr>
            <a:normAutofit fontScale="92500" lnSpcReduction="20000"/>
          </a:bodyPr>
          <a:lstStyle/>
          <a:p>
            <a:pPr marL="0" indent="0" defTabSz="914400">
              <a:spcBef>
                <a:spcPts val="0"/>
              </a:spcBef>
              <a:buNone/>
            </a:pPr>
            <a:r>
              <a:rPr lang="en-US" dirty="0"/>
              <a:t>t(k) </a:t>
            </a:r>
            <a:r>
              <a:rPr lang="en-US" dirty="0" smtClean="0"/>
              <a:t>- c’2</a:t>
            </a:r>
            <a:r>
              <a:rPr lang="en-US" baseline="30000" dirty="0" smtClean="0"/>
              <a:t>k</a:t>
            </a:r>
            <a:r>
              <a:rPr lang="en-US" dirty="0" smtClean="0"/>
              <a:t> = </a:t>
            </a:r>
            <a:r>
              <a:rPr lang="en-US" dirty="0" err="1" smtClean="0"/>
              <a:t>c</a:t>
            </a:r>
            <a:r>
              <a:rPr lang="en-US" dirty="0" err="1"/>
              <a:t>∑</a:t>
            </a:r>
            <a:r>
              <a:rPr lang="en-US" baseline="-25000" dirty="0" err="1"/>
              <a:t>i</a:t>
            </a:r>
            <a:r>
              <a:rPr lang="en-US" baseline="-25000" dirty="0"/>
              <a:t>=0..k</a:t>
            </a:r>
            <a:r>
              <a:rPr lang="en-US" dirty="0"/>
              <a:t> </a:t>
            </a:r>
            <a:r>
              <a:rPr lang="en-US" dirty="0" smtClean="0"/>
              <a:t>2</a:t>
            </a:r>
            <a:r>
              <a:rPr lang="en-US" baseline="30000" dirty="0" smtClean="0"/>
              <a:t>k-i</a:t>
            </a:r>
            <a:r>
              <a:rPr lang="en-US" dirty="0" smtClean="0"/>
              <a:t>i</a:t>
            </a:r>
          </a:p>
          <a:p>
            <a:pPr marL="0" indent="0" defTabSz="914400">
              <a:spcBef>
                <a:spcPts val="0"/>
              </a:spcBef>
              <a:buNone/>
            </a:pPr>
            <a:r>
              <a:rPr lang="en-US" dirty="0" smtClean="0"/>
              <a:t>= c2</a:t>
            </a:r>
            <a:r>
              <a:rPr lang="en-US" baseline="30000" dirty="0" smtClean="0"/>
              <a:t>k</a:t>
            </a:r>
            <a:r>
              <a:rPr lang="en-US" dirty="0" smtClean="0"/>
              <a:t> ∑</a:t>
            </a:r>
            <a:r>
              <a:rPr lang="en-US" baseline="-25000" dirty="0" err="1" smtClean="0"/>
              <a:t>i</a:t>
            </a:r>
            <a:r>
              <a:rPr lang="en-US" baseline="-25000" dirty="0" smtClean="0"/>
              <a:t>=0..k</a:t>
            </a:r>
            <a:r>
              <a:rPr lang="en-US" dirty="0" smtClean="0"/>
              <a:t> </a:t>
            </a:r>
            <a:r>
              <a:rPr lang="en-US" dirty="0" err="1" smtClean="0"/>
              <a:t>i</a:t>
            </a:r>
            <a:r>
              <a:rPr lang="en-US" dirty="0" smtClean="0"/>
              <a:t>/2</a:t>
            </a:r>
            <a:r>
              <a:rPr lang="en-US" baseline="30000" dirty="0" smtClean="0"/>
              <a:t>i</a:t>
            </a:r>
            <a:endParaRPr lang="en-US" dirty="0" smtClean="0"/>
          </a:p>
          <a:p>
            <a:pPr marL="0" indent="0" defTabSz="914400">
              <a:spcBef>
                <a:spcPts val="0"/>
              </a:spcBef>
              <a:buNone/>
            </a:pPr>
            <a:r>
              <a:rPr lang="en-US" dirty="0" smtClean="0"/>
              <a:t>≤ 2c2</a:t>
            </a:r>
            <a:r>
              <a:rPr lang="en-US" baseline="30000" dirty="0" smtClean="0"/>
              <a:t>k</a:t>
            </a:r>
            <a:endParaRPr lang="en-US" dirty="0" smtClean="0"/>
          </a:p>
          <a:p>
            <a:pPr marL="0" indent="0" defTabSz="914400">
              <a:spcBef>
                <a:spcPts val="0"/>
              </a:spcBef>
              <a:buNone/>
            </a:pPr>
            <a:endParaRPr lang="en-US" dirty="0"/>
          </a:p>
          <a:p>
            <a:pPr marL="0" indent="0" defTabSz="914400">
              <a:spcBef>
                <a:spcPts val="0"/>
              </a:spcBef>
              <a:buNone/>
            </a:pPr>
            <a:r>
              <a:rPr lang="en-US" dirty="0" smtClean="0"/>
              <a:t>T(n) = t(k) </a:t>
            </a:r>
          </a:p>
          <a:p>
            <a:pPr marL="0" indent="0" defTabSz="914400">
              <a:spcBef>
                <a:spcPts val="0"/>
              </a:spcBef>
              <a:buNone/>
            </a:pPr>
            <a:r>
              <a:rPr lang="en-US" dirty="0" smtClean="0"/>
              <a:t>≤ c’’2</a:t>
            </a:r>
            <a:r>
              <a:rPr lang="en-US" baseline="30000" dirty="0" smtClean="0"/>
              <a:t>k</a:t>
            </a:r>
            <a:r>
              <a:rPr lang="en-US" dirty="0" smtClean="0"/>
              <a:t> </a:t>
            </a:r>
          </a:p>
          <a:p>
            <a:pPr marL="0" indent="0" defTabSz="914400">
              <a:spcBef>
                <a:spcPts val="0"/>
              </a:spcBef>
              <a:buNone/>
            </a:pPr>
            <a:r>
              <a:rPr lang="en-US" dirty="0" smtClean="0"/>
              <a:t>= c’’(n+1)</a:t>
            </a:r>
          </a:p>
          <a:p>
            <a:pPr marL="0" indent="0" defTabSz="914400">
              <a:spcBef>
                <a:spcPts val="0"/>
              </a:spcBef>
              <a:buNone/>
            </a:pPr>
            <a:r>
              <a:rPr lang="en-US" dirty="0" smtClean="0"/>
              <a:t>≤ 2c’’n</a:t>
            </a:r>
          </a:p>
          <a:p>
            <a:pPr marL="0" indent="0" defTabSz="914400">
              <a:spcBef>
                <a:spcPts val="0"/>
              </a:spcBef>
              <a:buNone/>
            </a:pPr>
            <a:r>
              <a:rPr lang="en-US" dirty="0" smtClean="0"/>
              <a:t>= </a:t>
            </a:r>
            <a:r>
              <a:rPr lang="en-US" dirty="0" err="1" smtClean="0"/>
              <a:t>c’’’n</a:t>
            </a:r>
            <a:endParaRPr lang="en-US" dirty="0" smtClean="0"/>
          </a:p>
          <a:p>
            <a:pPr defTabSz="914400">
              <a:spcBef>
                <a:spcPts val="0"/>
              </a:spcBef>
            </a:pPr>
            <a:endParaRPr lang="en-US" dirty="0"/>
          </a:p>
          <a:p>
            <a:pPr defTabSz="914400">
              <a:spcBef>
                <a:spcPts val="0"/>
              </a:spcBef>
            </a:pPr>
            <a:r>
              <a:rPr lang="en-US" dirty="0" smtClean="0"/>
              <a:t>Better than </a:t>
            </a:r>
            <a:r>
              <a:rPr lang="en-US" dirty="0" err="1" smtClean="0"/>
              <a:t>nlog</a:t>
            </a:r>
            <a:r>
              <a:rPr lang="en-US" dirty="0" smtClean="0"/>
              <a:t> n needed if you do a sequence of insert operations.</a:t>
            </a:r>
            <a:endParaRPr lang="en-US" dirty="0"/>
          </a:p>
        </p:txBody>
      </p:sp>
    </p:spTree>
    <p:extLst>
      <p:ext uri="{BB962C8B-B14F-4D97-AF65-F5344CB8AC3E}">
        <p14:creationId xmlns:p14="http://schemas.microsoft.com/office/powerpoint/2010/main" val="84248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same sequence can be stored in many ways: unsorted, fully sorted, heap order sorted.</a:t>
            </a:r>
          </a:p>
          <a:p>
            <a:r>
              <a:rPr lang="en-US" dirty="0" smtClean="0"/>
              <a:t>Heap order sorting makes a compromise between the time required to find the minimum and the time required to insert.</a:t>
            </a:r>
          </a:p>
          <a:p>
            <a:r>
              <a:rPr lang="en-US" dirty="0" smtClean="0"/>
              <a:t>We can often design an algorithm by thinking recursively, but the code in the end might be a simple loop.</a:t>
            </a:r>
          </a:p>
          <a:p>
            <a:pPr lvl="1"/>
            <a:r>
              <a:rPr lang="en-US" dirty="0" smtClean="0"/>
              <a:t>“Unroll the recursion” to see what the algorithm is doing.</a:t>
            </a:r>
          </a:p>
          <a:p>
            <a:pPr lvl="1"/>
            <a:r>
              <a:rPr lang="en-US" dirty="0" smtClean="0"/>
              <a:t>Recursive </a:t>
            </a:r>
            <a:r>
              <a:rPr lang="en-US" dirty="0" err="1" smtClean="0"/>
              <a:t>heapify</a:t>
            </a:r>
            <a:r>
              <a:rPr lang="en-US" dirty="0" smtClean="0"/>
              <a:t> and iterative </a:t>
            </a:r>
            <a:r>
              <a:rPr lang="en-US" dirty="0" err="1" smtClean="0"/>
              <a:t>heapify</a:t>
            </a:r>
            <a:r>
              <a:rPr lang="en-US" dirty="0" smtClean="0"/>
              <a:t> will both take time proportional to n, though the constant of proportionality will be smaller for the iterative version. </a:t>
            </a:r>
            <a:endParaRPr lang="en-US" dirty="0"/>
          </a:p>
        </p:txBody>
      </p:sp>
    </p:spTree>
    <p:extLst>
      <p:ext uri="{BB962C8B-B14F-4D97-AF65-F5344CB8AC3E}">
        <p14:creationId xmlns:p14="http://schemas.microsoft.com/office/powerpoint/2010/main" val="47223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A generic algorithm for Sorting</a:t>
            </a:r>
            <a:endParaRPr lang="en-US"/>
          </a:p>
        </p:txBody>
      </p:sp>
      <p:sp>
        <p:nvSpPr>
          <p:cNvPr id="3" name="Content Placeholder 2"/>
          <p:cNvSpPr>
            <a:spLocks noGrp="1"/>
          </p:cNvSpPr>
          <p:nvPr>
            <p:ph idx="1"/>
          </p:nvPr>
        </p:nvSpPr>
        <p:spPr/>
        <p:txBody>
          <a:bodyPr>
            <a:normAutofit fontScale="62500" lnSpcReduction="20000"/>
          </a:bodyPr>
          <a:lstStyle/>
          <a:p>
            <a:r>
              <a:rPr lang="en-US" smtClean="0"/>
              <a:t>Input: A sequence of numbers  x</a:t>
            </a:r>
            <a:r>
              <a:rPr lang="en-US" baseline="-25000" smtClean="0"/>
              <a:t>1</a:t>
            </a:r>
            <a:r>
              <a:rPr lang="en-US" smtClean="0"/>
              <a:t>, </a:t>
            </a:r>
            <a:r>
              <a:rPr lang="mr-IN" smtClean="0"/>
              <a:t>…</a:t>
            </a:r>
            <a:r>
              <a:rPr lang="en-US" smtClean="0"/>
              <a:t>, </a:t>
            </a:r>
            <a:r>
              <a:rPr lang="en-US" err="1" smtClean="0"/>
              <a:t>x</a:t>
            </a:r>
            <a:r>
              <a:rPr lang="en-US" baseline="-25000" err="1" smtClean="0"/>
              <a:t>n</a:t>
            </a:r>
            <a:endParaRPr lang="en-US" smtClean="0"/>
          </a:p>
          <a:p>
            <a:r>
              <a:rPr lang="en-US" smtClean="0"/>
              <a:t>Output: A permutation of {x</a:t>
            </a:r>
            <a:r>
              <a:rPr lang="en-US" baseline="-25000" smtClean="0"/>
              <a:t>i</a:t>
            </a:r>
            <a:r>
              <a:rPr lang="en-US" smtClean="0"/>
              <a:t>} in non decreasing order.</a:t>
            </a:r>
          </a:p>
          <a:p>
            <a:r>
              <a:rPr lang="en-US" smtClean="0"/>
              <a:t>Generic algorithm:</a:t>
            </a:r>
          </a:p>
          <a:p>
            <a:pPr marL="0" indent="0">
              <a:buNone/>
            </a:pPr>
            <a:endParaRPr lang="en-US" smtClean="0">
              <a:latin typeface="Andale Mono" charset="0"/>
              <a:ea typeface="Andale Mono" charset="0"/>
              <a:cs typeface="Andale Mono" charset="0"/>
            </a:endParaRPr>
          </a:p>
          <a:p>
            <a:pPr marL="0" indent="0">
              <a:buNone/>
            </a:pPr>
            <a:r>
              <a:rPr lang="en-US" smtClean="0">
                <a:latin typeface="Andale Mono" charset="0"/>
                <a:ea typeface="Andale Mono" charset="0"/>
                <a:cs typeface="Andale Mono" charset="0"/>
              </a:rPr>
              <a:t>Let S denote a set of numbers, initially empty.</a:t>
            </a:r>
          </a:p>
          <a:p>
            <a:pPr marL="0" indent="0">
              <a:buNone/>
            </a:pPr>
            <a:r>
              <a:rPr lang="en-US" smtClean="0">
                <a:latin typeface="Andale Mono" charset="0"/>
                <a:ea typeface="Andale Mono" charset="0"/>
                <a:cs typeface="Andale Mono" charset="0"/>
              </a:rPr>
              <a:t>For </a:t>
            </a:r>
            <a:r>
              <a:rPr lang="en-US" err="1" smtClean="0">
                <a:latin typeface="Andale Mono" charset="0"/>
                <a:ea typeface="Andale Mono" charset="0"/>
                <a:cs typeface="Andale Mono" charset="0"/>
              </a:rPr>
              <a:t>i</a:t>
            </a:r>
            <a:r>
              <a:rPr lang="en-US" smtClean="0">
                <a:latin typeface="Andale Mono" charset="0"/>
                <a:ea typeface="Andale Mono" charset="0"/>
                <a:cs typeface="Andale Mono" charset="0"/>
              </a:rPr>
              <a:t>=1 to n: </a:t>
            </a:r>
          </a:p>
          <a:p>
            <a:pPr marL="0" indent="0">
              <a:buNone/>
            </a:pPr>
            <a:r>
              <a:rPr lang="en-US">
                <a:latin typeface="Andale Mono" charset="0"/>
                <a:ea typeface="Andale Mono" charset="0"/>
                <a:cs typeface="Andale Mono" charset="0"/>
              </a:rPr>
              <a:t> </a:t>
            </a:r>
            <a:r>
              <a:rPr lang="en-US" smtClean="0">
                <a:latin typeface="Andale Mono" charset="0"/>
                <a:ea typeface="Andale Mono" charset="0"/>
                <a:cs typeface="Andale Mono" charset="0"/>
              </a:rPr>
              <a:t> read x</a:t>
            </a:r>
            <a:r>
              <a:rPr lang="en-US" baseline="-25000" smtClean="0">
                <a:latin typeface="Andale Mono" charset="0"/>
                <a:ea typeface="Andale Mono" charset="0"/>
                <a:cs typeface="Andale Mono" charset="0"/>
              </a:rPr>
              <a:t>i</a:t>
            </a:r>
            <a:r>
              <a:rPr lang="en-US" smtClean="0">
                <a:latin typeface="Andale Mono" charset="0"/>
                <a:ea typeface="Andale Mono" charset="0"/>
                <a:cs typeface="Andale Mono" charset="0"/>
              </a:rPr>
              <a:t> and insert into S</a:t>
            </a:r>
          </a:p>
          <a:p>
            <a:pPr marL="0" indent="0">
              <a:buNone/>
            </a:pPr>
            <a:r>
              <a:rPr lang="en-US" smtClean="0">
                <a:latin typeface="Andale Mono" charset="0"/>
                <a:ea typeface="Andale Mono" charset="0"/>
                <a:cs typeface="Andale Mono" charset="0"/>
              </a:rPr>
              <a:t>For </a:t>
            </a:r>
            <a:r>
              <a:rPr lang="en-US" err="1" smtClean="0">
                <a:latin typeface="Andale Mono" charset="0"/>
                <a:ea typeface="Andale Mono" charset="0"/>
                <a:cs typeface="Andale Mono" charset="0"/>
              </a:rPr>
              <a:t>i</a:t>
            </a:r>
            <a:r>
              <a:rPr lang="en-US" smtClean="0">
                <a:latin typeface="Andale Mono" charset="0"/>
                <a:ea typeface="Andale Mono" charset="0"/>
                <a:cs typeface="Andale Mono" charset="0"/>
              </a:rPr>
              <a:t>=1 to n: </a:t>
            </a:r>
          </a:p>
          <a:p>
            <a:pPr marL="0" indent="0">
              <a:buNone/>
            </a:pPr>
            <a:r>
              <a:rPr lang="en-US">
                <a:latin typeface="Andale Mono" charset="0"/>
                <a:ea typeface="Andale Mono" charset="0"/>
                <a:cs typeface="Andale Mono" charset="0"/>
              </a:rPr>
              <a:t> </a:t>
            </a:r>
            <a:r>
              <a:rPr lang="en-US" smtClean="0">
                <a:latin typeface="Andale Mono" charset="0"/>
                <a:ea typeface="Andale Mono" charset="0"/>
                <a:cs typeface="Andale Mono" charset="0"/>
              </a:rPr>
              <a:t> Remove the smallest number from S. output it.</a:t>
            </a:r>
          </a:p>
          <a:p>
            <a:endParaRPr lang="en-US" smtClean="0"/>
          </a:p>
          <a:p>
            <a:r>
              <a:rPr lang="en-US" smtClean="0"/>
              <a:t>Note: </a:t>
            </a:r>
          </a:p>
          <a:p>
            <a:pPr lvl="1"/>
            <a:r>
              <a:rPr lang="en-US" smtClean="0"/>
              <a:t>This is ”pseudocode”, not a computer program.</a:t>
            </a:r>
          </a:p>
          <a:p>
            <a:pPr lvl="1"/>
            <a:r>
              <a:rPr lang="en-US" smtClean="0"/>
              <a:t>Pseudocode can be “executed” by humans by filling in some details.</a:t>
            </a:r>
          </a:p>
          <a:p>
            <a:pPr lvl="1"/>
            <a:r>
              <a:rPr lang="en-US" smtClean="0"/>
              <a:t>Details to be filled: How to store S, how to get smallest.</a:t>
            </a:r>
          </a:p>
        </p:txBody>
      </p:sp>
    </p:spTree>
    <p:extLst>
      <p:ext uri="{BB962C8B-B14F-4D97-AF65-F5344CB8AC3E}">
        <p14:creationId xmlns:p14="http://schemas.microsoft.com/office/powerpoint/2010/main" val="111114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70000" lnSpcReduction="20000"/>
          </a:bodyPr>
          <a:lstStyle/>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US" dirty="0" smtClean="0"/>
              <a:t>The heap we discussed was binary: each node could have at most two children.  Suppose we let each node have d children, and still require that the key at the child must be equal or larger than the key at the parent.  Write the functions for adding a key to the heap and removing the minimum element.  What is the time required for these operations as a function of n and d?</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US" dirty="0" smtClean="0"/>
              <a:t>Suppose in a certain problem I make some P insertions and Q removals.  Will it help to have a d-</a:t>
            </a:r>
            <a:r>
              <a:rPr lang="en-US" dirty="0" err="1" smtClean="0"/>
              <a:t>ary</a:t>
            </a:r>
            <a:r>
              <a:rPr lang="en-US" dirty="0" smtClean="0"/>
              <a:t> heap with d &gt; 2?</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en-US" dirty="0" smtClean="0"/>
              <a:t>Suppose that in some complete binary tree every vertex j has a key no smaller than the key at its parent, except for one vertex v.  Write a function that turns such a tree into a heap.  Note that other trees besides v may not satisfy the extended </a:t>
            </a:r>
            <a:r>
              <a:rPr lang="en-US" smtClean="0"/>
              <a:t>heap property. </a:t>
            </a:r>
            <a:endParaRPr lang="en-US" dirty="0"/>
          </a:p>
        </p:txBody>
      </p:sp>
    </p:spTree>
    <p:extLst>
      <p:ext uri="{BB962C8B-B14F-4D97-AF65-F5344CB8AC3E}">
        <p14:creationId xmlns:p14="http://schemas.microsoft.com/office/powerpoint/2010/main" val="1720383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Filling in the details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Andale Mono" charset="0"/>
                <a:ea typeface="Andale Mono" charset="0"/>
                <a:cs typeface="Andale Mono" charset="0"/>
              </a:rPr>
              <a:t>Let S denote a set of numbers, initially empty.</a:t>
            </a:r>
          </a:p>
          <a:p>
            <a:pPr marL="0" indent="0">
              <a:buNone/>
            </a:pPr>
            <a:r>
              <a:rPr lang="en-US" dirty="0" smtClean="0">
                <a:latin typeface="Andale Mono" charset="0"/>
                <a:ea typeface="Andale Mono" charset="0"/>
                <a:cs typeface="Andale Mono" charset="0"/>
              </a:rPr>
              <a:t>For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=1 to n: </a:t>
            </a:r>
          </a:p>
          <a:p>
            <a:pPr marL="0" indent="0">
              <a:buNone/>
            </a:pPr>
            <a:r>
              <a:rPr lang="en-US" dirty="0" smtClean="0">
                <a:latin typeface="Andale Mono" charset="0"/>
                <a:ea typeface="Andale Mono" charset="0"/>
                <a:cs typeface="Andale Mono" charset="0"/>
              </a:rPr>
              <a:t>  read x</a:t>
            </a:r>
            <a:r>
              <a:rPr lang="en-US" baseline="-25000" dirty="0" smtClean="0">
                <a:latin typeface="Andale Mono" charset="0"/>
                <a:ea typeface="Andale Mono" charset="0"/>
                <a:cs typeface="Andale Mono" charset="0"/>
              </a:rPr>
              <a:t>i</a:t>
            </a:r>
            <a:r>
              <a:rPr lang="en-US" dirty="0" smtClean="0">
                <a:latin typeface="Andale Mono" charset="0"/>
                <a:ea typeface="Andale Mono" charset="0"/>
                <a:cs typeface="Andale Mono" charset="0"/>
              </a:rPr>
              <a:t> and insert into S</a:t>
            </a:r>
          </a:p>
          <a:p>
            <a:pPr marL="0" indent="0">
              <a:buNone/>
            </a:pPr>
            <a:r>
              <a:rPr lang="en-US" dirty="0" smtClean="0">
                <a:latin typeface="Andale Mono" charset="0"/>
                <a:ea typeface="Andale Mono" charset="0"/>
                <a:cs typeface="Andale Mono" charset="0"/>
              </a:rPr>
              <a:t>For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=1 to n: </a:t>
            </a:r>
          </a:p>
          <a:p>
            <a:pPr marL="0" indent="0">
              <a:buNone/>
            </a:pPr>
            <a:r>
              <a:rPr lang="en-US" dirty="0" smtClean="0">
                <a:latin typeface="Andale Mono" charset="0"/>
                <a:ea typeface="Andale Mono" charset="0"/>
                <a:cs typeface="Andale Mono" charset="0"/>
              </a:rPr>
              <a:t>  Remove the smallest number from S. output it.</a:t>
            </a:r>
          </a:p>
          <a:p>
            <a:endParaRPr lang="en-US" dirty="0" smtClean="0"/>
          </a:p>
          <a:p>
            <a:r>
              <a:rPr lang="en-US" dirty="0" smtClean="0"/>
              <a:t>Suppose we store S in an array A of length n</a:t>
            </a:r>
          </a:p>
          <a:p>
            <a:r>
              <a:rPr lang="en-US" dirty="0" smtClean="0"/>
              <a:t>“Insert x</a:t>
            </a:r>
            <a:r>
              <a:rPr lang="en-US" baseline="-25000" dirty="0" smtClean="0"/>
              <a:t>i</a:t>
            </a:r>
            <a:r>
              <a:rPr lang="en-US" dirty="0" smtClean="0"/>
              <a:t> into S”: Maintain A sorted, i.e. insert in correct position and move other elements down as necessary.                             </a:t>
            </a:r>
            <a:r>
              <a:rPr lang="en-US" dirty="0" smtClean="0">
                <a:solidFill>
                  <a:srgbClr val="FF0000"/>
                </a:solidFill>
              </a:rPr>
              <a:t>(Insertion sort)</a:t>
            </a:r>
          </a:p>
          <a:p>
            <a:r>
              <a:rPr lang="en-US" dirty="0" smtClean="0"/>
              <a:t>“Find smallest”: 0</a:t>
            </a:r>
            <a:r>
              <a:rPr lang="en-US" baseline="30000" dirty="0" smtClean="0"/>
              <a:t>th</a:t>
            </a:r>
            <a:r>
              <a:rPr lang="en-US" dirty="0" smtClean="0"/>
              <a:t>  element is always smallest.</a:t>
            </a:r>
          </a:p>
          <a:p>
            <a:r>
              <a:rPr lang="en-US" dirty="0" smtClean="0"/>
              <a:t>“Remove smallest”: Need not remove 0</a:t>
            </a:r>
            <a:r>
              <a:rPr lang="en-US" baseline="30000" dirty="0" smtClean="0"/>
              <a:t>th</a:t>
            </a:r>
            <a:r>
              <a:rPr lang="en-US" dirty="0" smtClean="0"/>
              <a:t>, but simply remember that the valid elements begin at element 1 and so on.</a:t>
            </a:r>
          </a:p>
          <a:p>
            <a:r>
              <a:rPr lang="en-US" dirty="0" smtClean="0"/>
              <a:t>Total time for removal: O(n)</a:t>
            </a:r>
          </a:p>
          <a:p>
            <a:r>
              <a:rPr lang="en-US" dirty="0" smtClean="0"/>
              <a:t>Time to insert </a:t>
            </a:r>
            <a:r>
              <a:rPr lang="en-US" dirty="0" err="1" smtClean="0"/>
              <a:t>ith</a:t>
            </a:r>
            <a:r>
              <a:rPr lang="en-US" dirty="0" smtClean="0"/>
              <a:t> element: potentially proportional to </a:t>
            </a:r>
            <a:r>
              <a:rPr lang="en-US" dirty="0" err="1" smtClean="0"/>
              <a:t>i</a:t>
            </a:r>
            <a:r>
              <a:rPr lang="en-US" dirty="0" smtClean="0"/>
              <a:t>.</a:t>
            </a:r>
          </a:p>
          <a:p>
            <a:r>
              <a:rPr lang="en-US" dirty="0" smtClean="0"/>
              <a:t>Total time for insertion : ∑</a:t>
            </a:r>
            <a:r>
              <a:rPr lang="en-US" baseline="-25000" dirty="0" err="1" smtClean="0"/>
              <a:t>i</a:t>
            </a:r>
            <a:r>
              <a:rPr lang="en-US" dirty="0" smtClean="0"/>
              <a:t> </a:t>
            </a:r>
            <a:r>
              <a:rPr lang="en-US" dirty="0" err="1" smtClean="0"/>
              <a:t>i</a:t>
            </a:r>
            <a:r>
              <a:rPr lang="en-US" dirty="0" smtClean="0"/>
              <a:t> + </a:t>
            </a:r>
            <a:r>
              <a:rPr lang="en-US" dirty="0" err="1" smtClean="0"/>
              <a:t>kn</a:t>
            </a:r>
            <a:r>
              <a:rPr lang="en-US" dirty="0" smtClean="0"/>
              <a:t> = n(n-1)/2 + kn.   O(n</a:t>
            </a:r>
            <a:r>
              <a:rPr lang="en-US" baseline="30000" dirty="0" smtClean="0"/>
              <a:t>2</a:t>
            </a:r>
            <a:r>
              <a:rPr lang="en-US" dirty="0" smtClean="0"/>
              <a:t>).</a:t>
            </a:r>
          </a:p>
          <a:p>
            <a:r>
              <a:rPr lang="en-US" dirty="0" smtClean="0"/>
              <a:t>Time for complete algorithm: O(n</a:t>
            </a:r>
            <a:r>
              <a:rPr lang="en-US" baseline="30000" dirty="0" smtClean="0"/>
              <a:t>2</a:t>
            </a:r>
            <a:r>
              <a:rPr lang="en-US" dirty="0" smtClean="0"/>
              <a:t>).</a:t>
            </a:r>
          </a:p>
        </p:txBody>
      </p:sp>
    </p:spTree>
    <p:extLst>
      <p:ext uri="{BB962C8B-B14F-4D97-AF65-F5344CB8AC3E}">
        <p14:creationId xmlns:p14="http://schemas.microsoft.com/office/powerpoint/2010/main" val="67684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Another way to fill in the details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Andale Mono" charset="0"/>
                <a:ea typeface="Andale Mono" charset="0"/>
                <a:cs typeface="Andale Mono" charset="0"/>
              </a:rPr>
              <a:t>Let S denote a set of numbers, initially empty.</a:t>
            </a:r>
          </a:p>
          <a:p>
            <a:pPr marL="0" indent="0">
              <a:buNone/>
            </a:pPr>
            <a:r>
              <a:rPr lang="en-US" dirty="0" smtClean="0">
                <a:latin typeface="Andale Mono" charset="0"/>
                <a:ea typeface="Andale Mono" charset="0"/>
                <a:cs typeface="Andale Mono" charset="0"/>
              </a:rPr>
              <a:t>For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=1 to n: </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read x</a:t>
            </a:r>
            <a:r>
              <a:rPr lang="en-US" baseline="-25000" dirty="0" smtClean="0">
                <a:latin typeface="Andale Mono" charset="0"/>
                <a:ea typeface="Andale Mono" charset="0"/>
                <a:cs typeface="Andale Mono" charset="0"/>
              </a:rPr>
              <a:t>i</a:t>
            </a:r>
            <a:r>
              <a:rPr lang="en-US" dirty="0" smtClean="0">
                <a:latin typeface="Andale Mono" charset="0"/>
                <a:ea typeface="Andale Mono" charset="0"/>
                <a:cs typeface="Andale Mono" charset="0"/>
              </a:rPr>
              <a:t> and insert into S</a:t>
            </a:r>
          </a:p>
          <a:p>
            <a:pPr marL="0" indent="0">
              <a:buNone/>
            </a:pPr>
            <a:r>
              <a:rPr lang="en-US" dirty="0" smtClean="0">
                <a:latin typeface="Andale Mono" charset="0"/>
                <a:ea typeface="Andale Mono" charset="0"/>
                <a:cs typeface="Andale Mono" charset="0"/>
              </a:rPr>
              <a:t>For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=1 to n: </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Remove the smallest number from S. output it.</a:t>
            </a:r>
          </a:p>
          <a:p>
            <a:endParaRPr lang="en-US" dirty="0" smtClean="0"/>
          </a:p>
          <a:p>
            <a:r>
              <a:rPr lang="en-US" dirty="0" smtClean="0"/>
              <a:t>Suppose we store S in an array A of length n.</a:t>
            </a:r>
          </a:p>
          <a:p>
            <a:r>
              <a:rPr lang="en-US" dirty="0" smtClean="0"/>
              <a:t>“Insert into S”: store in next empty position.</a:t>
            </a:r>
          </a:p>
          <a:p>
            <a:r>
              <a:rPr lang="en-US" dirty="0" smtClean="0"/>
              <a:t>“Find smallest”: Look at every valid element of A, keep track of smallest seen so far. </a:t>
            </a:r>
          </a:p>
          <a:p>
            <a:r>
              <a:rPr lang="en-US" dirty="0" smtClean="0"/>
              <a:t>“Remove smallest”: If smallest is A[</a:t>
            </a:r>
            <a:r>
              <a:rPr lang="en-US" dirty="0" err="1" smtClean="0"/>
              <a:t>i</a:t>
            </a:r>
            <a:r>
              <a:rPr lang="en-US" dirty="0" smtClean="0"/>
              <a:t>], move subsequent elements one step up.  Keep track of how many elements of A are valid.</a:t>
            </a:r>
          </a:p>
        </p:txBody>
      </p:sp>
    </p:spTree>
    <p:extLst>
      <p:ext uri="{BB962C8B-B14F-4D97-AF65-F5344CB8AC3E}">
        <p14:creationId xmlns:p14="http://schemas.microsoft.com/office/powerpoint/2010/main" val="49742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Rough analysis</a:t>
            </a:r>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latin typeface="Andale Mono" charset="0"/>
                <a:ea typeface="Andale Mono" charset="0"/>
                <a:cs typeface="Andale Mono" charset="0"/>
              </a:rPr>
              <a:t>Let S denote a set of numbers, initially empty.</a:t>
            </a:r>
          </a:p>
          <a:p>
            <a:pPr marL="0" indent="0">
              <a:buNone/>
            </a:pPr>
            <a:r>
              <a:rPr lang="en-US" dirty="0" smtClean="0">
                <a:latin typeface="Andale Mono" charset="0"/>
                <a:ea typeface="Andale Mono" charset="0"/>
                <a:cs typeface="Andale Mono" charset="0"/>
              </a:rPr>
              <a:t>For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=1 to n: </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read x</a:t>
            </a:r>
            <a:r>
              <a:rPr lang="en-US" baseline="-25000" dirty="0" smtClean="0">
                <a:latin typeface="Andale Mono" charset="0"/>
                <a:ea typeface="Andale Mono" charset="0"/>
                <a:cs typeface="Andale Mono" charset="0"/>
              </a:rPr>
              <a:t>i</a:t>
            </a:r>
            <a:r>
              <a:rPr lang="en-US" dirty="0" smtClean="0">
                <a:latin typeface="Andale Mono" charset="0"/>
                <a:ea typeface="Andale Mono" charset="0"/>
                <a:cs typeface="Andale Mono" charset="0"/>
              </a:rPr>
              <a:t> and insert into S</a:t>
            </a:r>
          </a:p>
          <a:p>
            <a:pPr marL="0" indent="0">
              <a:buNone/>
            </a:pPr>
            <a:r>
              <a:rPr lang="en-US" dirty="0" smtClean="0">
                <a:latin typeface="Andale Mono" charset="0"/>
                <a:ea typeface="Andale Mono" charset="0"/>
                <a:cs typeface="Andale Mono" charset="0"/>
              </a:rPr>
              <a:t>For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=1 to n: </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Remove the smallest number from S. output it.</a:t>
            </a:r>
          </a:p>
          <a:p>
            <a:endParaRPr lang="en-US" dirty="0" smtClean="0"/>
          </a:p>
          <a:p>
            <a:r>
              <a:rPr lang="en-US" dirty="0" smtClean="0"/>
              <a:t>Time for 1 iteration of first loop: constant</a:t>
            </a:r>
          </a:p>
          <a:p>
            <a:r>
              <a:rPr lang="en-US" dirty="0" smtClean="0"/>
              <a:t>Time for first loop:  </a:t>
            </a:r>
            <a:r>
              <a:rPr lang="en-US" dirty="0" err="1" smtClean="0"/>
              <a:t>kn</a:t>
            </a:r>
            <a:r>
              <a:rPr lang="en-US" dirty="0" smtClean="0"/>
              <a:t>, k constant of proportionality</a:t>
            </a:r>
          </a:p>
          <a:p>
            <a:r>
              <a:rPr lang="en-US" dirty="0" err="1" smtClean="0"/>
              <a:t>ith</a:t>
            </a:r>
            <a:r>
              <a:rPr lang="en-US" dirty="0" smtClean="0"/>
              <a:t> iteration of second loop: n-</a:t>
            </a:r>
            <a:r>
              <a:rPr lang="en-US" dirty="0" err="1" smtClean="0"/>
              <a:t>i</a:t>
            </a:r>
            <a:r>
              <a:rPr lang="en-US" dirty="0"/>
              <a:t> </a:t>
            </a:r>
            <a:r>
              <a:rPr lang="en-US" dirty="0" smtClean="0"/>
              <a:t>elements will have to be examined to find the smallest + time for moving elements up.</a:t>
            </a:r>
          </a:p>
          <a:p>
            <a:r>
              <a:rPr lang="en-US" dirty="0" smtClean="0"/>
              <a:t>Time for </a:t>
            </a:r>
            <a:r>
              <a:rPr lang="en-US" dirty="0" err="1" smtClean="0"/>
              <a:t>ith</a:t>
            </a:r>
            <a:r>
              <a:rPr lang="en-US" dirty="0" smtClean="0"/>
              <a:t> iteration ≤ c(n-</a:t>
            </a:r>
            <a:r>
              <a:rPr lang="en-US" dirty="0" err="1" smtClean="0"/>
              <a:t>i</a:t>
            </a:r>
            <a:r>
              <a:rPr lang="en-US" dirty="0" smtClean="0"/>
              <a:t>) for some constant c.</a:t>
            </a:r>
          </a:p>
          <a:p>
            <a:r>
              <a:rPr lang="en-US" dirty="0" smtClean="0"/>
              <a:t>Time for second loop: ∑</a:t>
            </a:r>
            <a:r>
              <a:rPr lang="en-US" baseline="-25000" dirty="0"/>
              <a:t>i</a:t>
            </a:r>
            <a:r>
              <a:rPr lang="en-US" dirty="0" smtClean="0"/>
              <a:t> c(n-</a:t>
            </a:r>
            <a:r>
              <a:rPr lang="en-US" dirty="0" err="1" smtClean="0"/>
              <a:t>i</a:t>
            </a:r>
            <a:r>
              <a:rPr lang="en-US" dirty="0" smtClean="0"/>
              <a:t>) = </a:t>
            </a:r>
            <a:r>
              <a:rPr lang="en-US" dirty="0" err="1" smtClean="0"/>
              <a:t>cn</a:t>
            </a:r>
            <a:r>
              <a:rPr lang="en-US" dirty="0" smtClean="0"/>
              <a:t>(n-1)/2</a:t>
            </a:r>
          </a:p>
          <a:p>
            <a:r>
              <a:rPr lang="en-US" dirty="0" smtClean="0"/>
              <a:t>Total time is about </a:t>
            </a:r>
            <a:r>
              <a:rPr lang="en-US" dirty="0" err="1" smtClean="0"/>
              <a:t>kn</a:t>
            </a:r>
            <a:r>
              <a:rPr lang="en-US" dirty="0" smtClean="0"/>
              <a:t> + cn</a:t>
            </a:r>
            <a:r>
              <a:rPr lang="en-US" baseline="30000" dirty="0" smtClean="0"/>
              <a:t>2</a:t>
            </a:r>
            <a:r>
              <a:rPr lang="en-US" dirty="0" smtClean="0"/>
              <a:t>.</a:t>
            </a:r>
          </a:p>
          <a:p>
            <a:r>
              <a:rPr lang="en-US" dirty="0" smtClean="0"/>
              <a:t>For large n, the second term dominates, and time is thus O(n</a:t>
            </a:r>
            <a:r>
              <a:rPr lang="en-US" baseline="30000" dirty="0" smtClean="0"/>
              <a:t>2</a:t>
            </a:r>
            <a:r>
              <a:rPr lang="en-US" dirty="0" smtClean="0"/>
              <a:t>).</a:t>
            </a:r>
          </a:p>
        </p:txBody>
      </p:sp>
    </p:spTree>
    <p:extLst>
      <p:ext uri="{BB962C8B-B14F-4D97-AF65-F5344CB8AC3E}">
        <p14:creationId xmlns:p14="http://schemas.microsoft.com/office/powerpoint/2010/main" val="183271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compromise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Andale Mono" charset="0"/>
                <a:ea typeface="Andale Mono" charset="0"/>
                <a:cs typeface="Andale Mono" charset="0"/>
              </a:rPr>
              <a:t>Let S denote a set of numbers, initially empty.</a:t>
            </a:r>
          </a:p>
          <a:p>
            <a:pPr marL="0" indent="0">
              <a:buNone/>
            </a:pPr>
            <a:r>
              <a:rPr lang="en-US" dirty="0" smtClean="0">
                <a:latin typeface="Andale Mono" charset="0"/>
                <a:ea typeface="Andale Mono" charset="0"/>
                <a:cs typeface="Andale Mono" charset="0"/>
              </a:rPr>
              <a:t>For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=1 to n: </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read x</a:t>
            </a:r>
            <a:r>
              <a:rPr lang="en-US" baseline="-25000" dirty="0" smtClean="0">
                <a:latin typeface="Andale Mono" charset="0"/>
                <a:ea typeface="Andale Mono" charset="0"/>
                <a:cs typeface="Andale Mono" charset="0"/>
              </a:rPr>
              <a:t>i</a:t>
            </a:r>
            <a:r>
              <a:rPr lang="en-US" dirty="0" smtClean="0">
                <a:latin typeface="Andale Mono" charset="0"/>
                <a:ea typeface="Andale Mono" charset="0"/>
                <a:cs typeface="Andale Mono" charset="0"/>
              </a:rPr>
              <a:t> and insert into S</a:t>
            </a:r>
          </a:p>
          <a:p>
            <a:pPr marL="0" indent="0">
              <a:buNone/>
            </a:pPr>
            <a:r>
              <a:rPr lang="en-US" dirty="0" smtClean="0">
                <a:latin typeface="Andale Mono" charset="0"/>
                <a:ea typeface="Andale Mono" charset="0"/>
                <a:cs typeface="Andale Mono" charset="0"/>
              </a:rPr>
              <a:t>For </a:t>
            </a:r>
            <a:r>
              <a:rPr lang="en-US" dirty="0" err="1" smtClean="0">
                <a:latin typeface="Andale Mono" charset="0"/>
                <a:ea typeface="Andale Mono" charset="0"/>
                <a:cs typeface="Andale Mono" charset="0"/>
              </a:rPr>
              <a:t>i</a:t>
            </a:r>
            <a:r>
              <a:rPr lang="en-US" dirty="0" smtClean="0">
                <a:latin typeface="Andale Mono" charset="0"/>
                <a:ea typeface="Andale Mono" charset="0"/>
                <a:cs typeface="Andale Mono" charset="0"/>
              </a:rPr>
              <a:t>=1 to n: </a:t>
            </a:r>
          </a:p>
          <a:p>
            <a:pPr marL="0" indent="0">
              <a:buNone/>
            </a:pP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Remove the smallest number from S. output it.</a:t>
            </a:r>
          </a:p>
          <a:p>
            <a:endParaRPr lang="en-US" dirty="0" smtClean="0"/>
          </a:p>
          <a:p>
            <a:r>
              <a:rPr lang="en-US" dirty="0" smtClean="0"/>
              <a:t>Suppose we store S in an array A of length</a:t>
            </a:r>
          </a:p>
          <a:p>
            <a:r>
              <a:rPr lang="en-US" dirty="0" smtClean="0"/>
              <a:t>“Insert x</a:t>
            </a:r>
            <a:r>
              <a:rPr lang="en-US" baseline="-25000" dirty="0" smtClean="0"/>
              <a:t>i</a:t>
            </a:r>
            <a:r>
              <a:rPr lang="en-US" dirty="0" smtClean="0"/>
              <a:t> into S”: Maintain some order, but need not have A fully sorted.</a:t>
            </a:r>
          </a:p>
          <a:p>
            <a:r>
              <a:rPr lang="en-US" dirty="0" smtClean="0"/>
              <a:t>“Remove” : Exploit the order we maintained in A to remove smallest quickly.</a:t>
            </a:r>
          </a:p>
          <a:p>
            <a:r>
              <a:rPr lang="en-US" dirty="0" smtClean="0">
                <a:solidFill>
                  <a:srgbClr val="FF0000"/>
                </a:solidFill>
              </a:rPr>
              <a:t>It is possible to maintain enough order so that each insertion and removal happens in time proportional to log n.</a:t>
            </a:r>
          </a:p>
          <a:p>
            <a:r>
              <a:rPr lang="en-US" dirty="0" smtClean="0"/>
              <a:t>Total time: proportional to  n log n.</a:t>
            </a:r>
          </a:p>
        </p:txBody>
      </p:sp>
    </p:spTree>
    <p:extLst>
      <p:ext uri="{BB962C8B-B14F-4D97-AF65-F5344CB8AC3E}">
        <p14:creationId xmlns:p14="http://schemas.microsoft.com/office/powerpoint/2010/main" val="119572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CD8FF"/>
      </a:dk2>
      <a:lt2>
        <a:srgbClr val="AAB5C2"/>
      </a:lt2>
      <a:accent1>
        <a:srgbClr val="F7901E"/>
      </a:accent1>
      <a:accent2>
        <a:srgbClr val="FEC60B"/>
      </a:accent2>
      <a:accent3>
        <a:srgbClr val="9FE62F"/>
      </a:accent3>
      <a:accent4>
        <a:srgbClr val="4EA5D1"/>
      </a:accent4>
      <a:accent5>
        <a:srgbClr val="1C4596"/>
      </a:accent5>
      <a:accent6>
        <a:srgbClr val="542D90"/>
      </a:accent6>
      <a:hlink>
        <a:srgbClr val="ED2024"/>
      </a:hlink>
      <a:folHlink>
        <a:srgbClr val="BD912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27146</TotalTime>
  <Words>3255</Words>
  <Application>Microsoft Macintosh PowerPoint</Application>
  <PresentationFormat>On-screen Show (4:3)</PresentationFormat>
  <Paragraphs>454</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Andale Mono</vt:lpstr>
      <vt:lpstr>Arial</vt:lpstr>
      <vt:lpstr>Calibri</vt:lpstr>
      <vt:lpstr>Mangal</vt:lpstr>
      <vt:lpstr>Office Theme</vt:lpstr>
      <vt:lpstr>CS 113: Data Structures and Algorithms</vt:lpstr>
      <vt:lpstr>Preliminary: Rooted binary trees</vt:lpstr>
      <vt:lpstr>Conventions and definitions</vt:lpstr>
      <vt:lpstr>Exercises</vt:lpstr>
      <vt:lpstr>A generic algorithm for Sorting</vt:lpstr>
      <vt:lpstr>Filling in the details</vt:lpstr>
      <vt:lpstr>Another way to fill in the details</vt:lpstr>
      <vt:lpstr>Rough analysis</vt:lpstr>
      <vt:lpstr>A compromise</vt:lpstr>
      <vt:lpstr>“Min Heap” property/ ”Min Heap” order</vt:lpstr>
      <vt:lpstr>Example of a min-Heap</vt:lpstr>
      <vt:lpstr>Basic idea</vt:lpstr>
      <vt:lpstr>The heap class</vt:lpstr>
      <vt:lpstr>How to maintain the min heap property while adding elements</vt:lpstr>
      <vt:lpstr>Add new element 9 to A=(10,12,15,26,13,18)</vt:lpstr>
      <vt:lpstr>Add new element 9 to A=(10,12,15,26,13,18)</vt:lpstr>
      <vt:lpstr>Add new element 9 to A=(10,12,15,26,13,18)</vt:lpstr>
      <vt:lpstr>Adding a new element</vt:lpstr>
      <vt:lpstr>Code for add</vt:lpstr>
      <vt:lpstr>Bubbling up</vt:lpstr>
      <vt:lpstr>Correctness of Bubbleup</vt:lpstr>
      <vt:lpstr>Termination</vt:lpstr>
      <vt:lpstr>Correctness</vt:lpstr>
      <vt:lpstr>Correctness</vt:lpstr>
      <vt:lpstr>Proof (contd)</vt:lpstr>
      <vt:lpstr>Loop invariant + termination implies correctness</vt:lpstr>
      <vt:lpstr>Time analysis</vt:lpstr>
      <vt:lpstr>Removing smallest</vt:lpstr>
      <vt:lpstr>How should you remove?</vt:lpstr>
      <vt:lpstr>How should you remove?</vt:lpstr>
      <vt:lpstr>How should you remove?</vt:lpstr>
      <vt:lpstr>How should you remove?</vt:lpstr>
      <vt:lpstr>Idea 1</vt:lpstr>
      <vt:lpstr>Idea 2</vt:lpstr>
      <vt:lpstr>How should you remove?</vt:lpstr>
      <vt:lpstr>How should you remove?</vt:lpstr>
      <vt:lpstr>How should you remove?</vt:lpstr>
      <vt:lpstr>How should you remove?</vt:lpstr>
      <vt:lpstr>How should you remove?</vt:lpstr>
      <vt:lpstr>Code for removing (smallest)</vt:lpstr>
      <vt:lpstr>trickledown</vt:lpstr>
      <vt:lpstr>Correctness of trickledown (sketch)</vt:lpstr>
      <vt:lpstr>Time required for trickledown</vt:lpstr>
      <vt:lpstr>Constructing a heap from an arbitrary array</vt:lpstr>
      <vt:lpstr>heapify</vt:lpstr>
      <vt:lpstr>In class Exercise</vt:lpstr>
      <vt:lpstr>Analysis</vt:lpstr>
      <vt:lpstr>Analysis contd.</vt:lpstr>
      <vt:lpstr>Concluding remarks</vt:lpstr>
      <vt:lpstr>Exercises</vt:lpstr>
    </vt:vector>
  </TitlesOfParts>
  <Company>IITB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Programming Through C++</dc:title>
  <dc:creator>Abhiram Ranade</dc:creator>
  <cp:lastModifiedBy>Microsoft Office User</cp:lastModifiedBy>
  <cp:revision>159</cp:revision>
  <dcterms:created xsi:type="dcterms:W3CDTF">2014-06-14T11:28:28Z</dcterms:created>
  <dcterms:modified xsi:type="dcterms:W3CDTF">2018-04-27T04:37:34Z</dcterms:modified>
</cp:coreProperties>
</file>