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90" r:id="rId5"/>
    <p:sldId id="291" r:id="rId6"/>
    <p:sldId id="327" r:id="rId7"/>
    <p:sldId id="257" r:id="rId8"/>
    <p:sldId id="259" r:id="rId9"/>
    <p:sldId id="297" r:id="rId10"/>
    <p:sldId id="298" r:id="rId11"/>
    <p:sldId id="299" r:id="rId12"/>
    <p:sldId id="300" r:id="rId13"/>
    <p:sldId id="301" r:id="rId14"/>
    <p:sldId id="303" r:id="rId15"/>
    <p:sldId id="302" r:id="rId16"/>
    <p:sldId id="304" r:id="rId17"/>
    <p:sldId id="306" r:id="rId18"/>
    <p:sldId id="307" r:id="rId19"/>
    <p:sldId id="308" r:id="rId20"/>
    <p:sldId id="309" r:id="rId21"/>
    <p:sldId id="261" r:id="rId22"/>
    <p:sldId id="294" r:id="rId23"/>
    <p:sldId id="293" r:id="rId24"/>
    <p:sldId id="262" r:id="rId25"/>
    <p:sldId id="296" r:id="rId26"/>
    <p:sldId id="295" r:id="rId27"/>
    <p:sldId id="265" r:id="rId28"/>
    <p:sldId id="266" r:id="rId29"/>
    <p:sldId id="271" r:id="rId30"/>
    <p:sldId id="267" r:id="rId31"/>
    <p:sldId id="292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273" r:id="rId47"/>
    <p:sldId id="274" r:id="rId48"/>
    <p:sldId id="275" r:id="rId49"/>
    <p:sldId id="276" r:id="rId50"/>
    <p:sldId id="277" r:id="rId51"/>
    <p:sldId id="270" r:id="rId52"/>
    <p:sldId id="272" r:id="rId53"/>
    <p:sldId id="324" r:id="rId54"/>
    <p:sldId id="325" r:id="rId55"/>
    <p:sldId id="282" r:id="rId56"/>
    <p:sldId id="278" r:id="rId57"/>
    <p:sldId id="279" r:id="rId58"/>
    <p:sldId id="280" r:id="rId59"/>
    <p:sldId id="285" r:id="rId60"/>
    <p:sldId id="284" r:id="rId61"/>
    <p:sldId id="283" r:id="rId62"/>
    <p:sldId id="281" r:id="rId63"/>
    <p:sldId id="286" r:id="rId64"/>
    <p:sldId id="287" r:id="rId65"/>
    <p:sldId id="288" r:id="rId66"/>
    <p:sldId id="289" r:id="rId67"/>
    <p:sldId id="326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0"/>
    <p:restoredTop sz="96137" autoAdjust="0"/>
  </p:normalViewPr>
  <p:slideViewPr>
    <p:cSldViewPr>
      <p:cViewPr varScale="1">
        <p:scale>
          <a:sx n="117" d="100"/>
          <a:sy n="117" d="100"/>
        </p:scale>
        <p:origin x="5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C92E-4ABE-4DBE-8722-F6F258437E6B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71CF-B956-474E-B9C7-0B43524B1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/>
          <a:lstStyle/>
          <a:p>
            <a:r>
              <a:rPr lang="en-US" dirty="0" smtClean="0"/>
              <a:t>adapted from</a:t>
            </a:r>
          </a:p>
          <a:p>
            <a:r>
              <a:rPr lang="en-US" sz="2800" dirty="0" smtClean="0"/>
              <a:t>www.cs.princeton.edu/~rs/AlgsDS07/19Tries.pdf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“s</a:t>
            </a:r>
            <a:r>
              <a:rPr lang="en-US" dirty="0" smtClean="0">
                <a:solidFill>
                  <a:srgbClr val="C00000"/>
                </a:solidFill>
              </a:rPr>
              <a:t>ea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4275667" y="4021666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“se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866814" y="4411133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“sea”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	         </a:t>
            </a:r>
            <a:r>
              <a:rPr lang="en-US" sz="2200" dirty="0" smtClean="0">
                <a:solidFill>
                  <a:srgbClr val="00B050"/>
                </a:solidFill>
              </a:rPr>
              <a:t>Found: at 7, 25</a:t>
            </a:r>
            <a:endParaRPr lang="en-US" sz="2200" dirty="0">
              <a:solidFill>
                <a:srgbClr val="00B050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159001" y="4797212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</a:t>
            </a:r>
            <a:r>
              <a:rPr lang="en-US" dirty="0" smtClean="0">
                <a:solidFill>
                  <a:srgbClr val="C00000"/>
                </a:solidFill>
              </a:rPr>
              <a:t>see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6392333" y="3632199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“s</a:t>
            </a:r>
            <a:r>
              <a:rPr lang="en-US" dirty="0" smtClean="0">
                <a:solidFill>
                  <a:srgbClr val="C00000"/>
                </a:solidFill>
              </a:rPr>
              <a:t>ee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4275667" y="4021666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“se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870199" y="4411133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“se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		</a:t>
            </a:r>
            <a:r>
              <a:rPr lang="en-US" sz="2200" dirty="0" smtClean="0">
                <a:solidFill>
                  <a:srgbClr val="C00000"/>
                </a:solidFill>
              </a:rPr>
              <a:t>Not found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 rot="120000">
            <a:off x="2905126" y="4652963"/>
            <a:ext cx="152400" cy="604837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717405" y="4908152"/>
            <a:ext cx="527843" cy="19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</a:t>
            </a:r>
            <a:r>
              <a:rPr lang="en-US" dirty="0" smtClean="0">
                <a:solidFill>
                  <a:srgbClr val="C00000"/>
                </a:solidFill>
              </a:rPr>
              <a:t>she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6400800" y="3629025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“s</a:t>
            </a:r>
            <a:r>
              <a:rPr lang="en-US" dirty="0" smtClean="0">
                <a:solidFill>
                  <a:srgbClr val="C00000"/>
                </a:solidFill>
              </a:rPr>
              <a:t>he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4286250" y="4019550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“sh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5695950" y="4410075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type: Set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Items: character strings</a:t>
            </a:r>
          </a:p>
          <a:p>
            <a:pPr lvl="1"/>
            <a:r>
              <a:rPr lang="en-US" dirty="0" smtClean="0"/>
              <a:t>R = radix = size of the alphabet ∑</a:t>
            </a:r>
          </a:p>
          <a:p>
            <a:pPr lvl="1"/>
            <a:r>
              <a:rPr lang="en-US" dirty="0" smtClean="0"/>
              <a:t>W</a:t>
            </a:r>
            <a:r>
              <a:rPr lang="en-US" i="1" dirty="0" smtClean="0"/>
              <a:t> </a:t>
            </a:r>
            <a:r>
              <a:rPr lang="en-US" dirty="0" smtClean="0"/>
              <a:t>= number of strings (</a:t>
            </a:r>
            <a:r>
              <a:rPr lang="en-US" i="1" dirty="0" smtClean="0"/>
              <a:t>words</a:t>
            </a:r>
            <a:r>
              <a:rPr lang="en-US" dirty="0" smtClean="0"/>
              <a:t>) in the set</a:t>
            </a:r>
          </a:p>
          <a:p>
            <a:pPr lvl="1"/>
            <a:r>
              <a:rPr lang="en-US" dirty="0" smtClean="0"/>
              <a:t>N = total number of characters in all strings in the set</a:t>
            </a:r>
          </a:p>
          <a:p>
            <a:r>
              <a:rPr lang="en-US" dirty="0" smtClean="0"/>
              <a:t>Order: alphabetical</a:t>
            </a:r>
          </a:p>
          <a:p>
            <a:pPr lvl="1"/>
            <a:r>
              <a:rPr lang="en-US" dirty="0" smtClean="0"/>
              <a:t>Comparing given search string  </a:t>
            </a:r>
            <a:r>
              <a:rPr lang="en-US" i="1" dirty="0" smtClean="0"/>
              <a:t>s  </a:t>
            </a:r>
            <a:r>
              <a:rPr lang="en-US" dirty="0" smtClean="0"/>
              <a:t>with an item takes time O(|</a:t>
            </a:r>
            <a:r>
              <a:rPr lang="en-US" i="1" dirty="0" smtClean="0"/>
              <a:t>s</a:t>
            </a:r>
            <a:r>
              <a:rPr lang="en-US" dirty="0" smtClean="0"/>
              <a:t>|), not O(1)</a:t>
            </a:r>
          </a:p>
          <a:p>
            <a:r>
              <a:rPr lang="en-US" dirty="0" smtClean="0"/>
              <a:t>Metric: edit distance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Find, Insert, Delete</a:t>
            </a:r>
          </a:p>
          <a:p>
            <a:pPr lvl="1"/>
            <a:r>
              <a:rPr lang="en-US" i="1" dirty="0" smtClean="0"/>
              <a:t>Prefix search</a:t>
            </a:r>
            <a:r>
              <a:rPr lang="en-US" dirty="0" smtClean="0"/>
              <a:t>: find items containing a given string  </a:t>
            </a:r>
            <a:r>
              <a:rPr lang="en-US" i="1" dirty="0" smtClean="0"/>
              <a:t>p  </a:t>
            </a:r>
            <a:r>
              <a:rPr lang="en-US" dirty="0" smtClean="0"/>
              <a:t>as prefix</a:t>
            </a:r>
            <a:endParaRPr lang="en-US" i="1" dirty="0" smtClean="0"/>
          </a:p>
          <a:p>
            <a:pPr lvl="2"/>
            <a:r>
              <a:rPr lang="en-US" dirty="0" smtClean="0"/>
              <a:t>e.g. auto-complete suggestions while typing on a phone</a:t>
            </a:r>
          </a:p>
          <a:p>
            <a:pPr lvl="1"/>
            <a:r>
              <a:rPr lang="en-US" i="1" dirty="0" smtClean="0"/>
              <a:t>Nearest neighbor</a:t>
            </a:r>
            <a:r>
              <a:rPr lang="en-US" dirty="0" smtClean="0"/>
              <a:t>: find item/items </a:t>
            </a:r>
            <a:r>
              <a:rPr lang="en-US" i="1" dirty="0" smtClean="0"/>
              <a:t>closest</a:t>
            </a:r>
            <a:r>
              <a:rPr lang="en-US" dirty="0" smtClean="0"/>
              <a:t> to a given string 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e.g. spell-check</a:t>
            </a:r>
          </a:p>
          <a:p>
            <a:pPr lvl="1"/>
            <a:r>
              <a:rPr lang="en-US" i="1" dirty="0" smtClean="0"/>
              <a:t>Longest matching prefix</a:t>
            </a:r>
            <a:r>
              <a:rPr lang="en-US" dirty="0" smtClean="0"/>
              <a:t>: find longest item which is a prefix of given  </a:t>
            </a:r>
            <a:r>
              <a:rPr lang="en-US" i="1" dirty="0" smtClean="0"/>
              <a:t>s</a:t>
            </a:r>
          </a:p>
          <a:p>
            <a:pPr lvl="2"/>
            <a:r>
              <a:rPr lang="en-US" dirty="0" smtClean="0"/>
              <a:t>e.g. IP forwarding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“she”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	            </a:t>
            </a:r>
            <a:r>
              <a:rPr lang="en-US" sz="2200" dirty="0" smtClean="0">
                <a:solidFill>
                  <a:srgbClr val="C00000"/>
                </a:solidFill>
              </a:rPr>
              <a:t>Not found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4981575" y="4800600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 </a:t>
            </a:r>
            <a:r>
              <a:rPr lang="en-US" dirty="0" smtClean="0">
                <a:solidFill>
                  <a:srgbClr val="C00000"/>
                </a:solidFill>
              </a:rPr>
              <a:t>shore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      </a:t>
            </a:r>
            <a:r>
              <a:rPr lang="en-US" sz="2200" dirty="0" smtClean="0">
                <a:solidFill>
                  <a:srgbClr val="C00000"/>
                </a:solidFill>
              </a:rPr>
              <a:t>29 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3581400"/>
              <a:ext cx="8001000" cy="3036332"/>
              <a:chOff x="457200" y="3581400"/>
              <a:chExt cx="8001000" cy="3036332"/>
            </a:xfrm>
          </p:grpSpPr>
          <p:grpSp>
            <p:nvGrpSpPr>
              <p:cNvPr id="3" name="Group 14"/>
              <p:cNvGrpSpPr/>
              <p:nvPr/>
            </p:nvGrpSpPr>
            <p:grpSpPr>
              <a:xfrm>
                <a:off x="457200" y="3581400"/>
                <a:ext cx="8001000" cy="3036332"/>
                <a:chOff x="457200" y="3581400"/>
                <a:chExt cx="8001000" cy="3036332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457200" y="48006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 pitchFamily="49" charset="0"/>
                      <a:cs typeface="Courier New" pitchFamily="49" charset="0"/>
                    </a:rPr>
                    <a:t>b</a:t>
                  </a:r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y;18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608068" y="5105400"/>
                  <a:ext cx="1287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sea;7,25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971800" y="5943600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sells;1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343400" y="6248400"/>
                  <a:ext cx="1425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shells;11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446385" y="5105400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the;21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5875268" y="5867400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shore;29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962644" y="4610996"/>
              <a:ext cx="1200156" cy="163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6392333" y="3632199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 s</a:t>
            </a:r>
            <a:r>
              <a:rPr lang="en-US" dirty="0" smtClean="0">
                <a:solidFill>
                  <a:srgbClr val="C00000"/>
                </a:solidFill>
              </a:rPr>
              <a:t>hore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      </a:t>
            </a:r>
            <a:r>
              <a:rPr lang="en-US" sz="2200" dirty="0" smtClean="0">
                <a:solidFill>
                  <a:srgbClr val="C00000"/>
                </a:solidFill>
              </a:rPr>
              <a:t>29 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grpSp>
          <p:nvGrpSpPr>
            <p:cNvPr id="4" name="Group 14"/>
            <p:cNvGrpSpPr/>
            <p:nvPr/>
          </p:nvGrpSpPr>
          <p:grpSpPr>
            <a:xfrm>
              <a:off x="457200" y="3581400"/>
              <a:ext cx="8001000" cy="3036332"/>
              <a:chOff x="457200" y="3581400"/>
              <a:chExt cx="8001000" cy="3036332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457200" y="3581400"/>
                <a:ext cx="8001000" cy="3036332"/>
                <a:chOff x="457200" y="3581400"/>
                <a:chExt cx="8001000" cy="3036332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457200" y="48006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 pitchFamily="49" charset="0"/>
                      <a:cs typeface="Courier New" pitchFamily="49" charset="0"/>
                    </a:rPr>
                    <a:t>b</a:t>
                  </a:r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y;18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608068" y="5105400"/>
                  <a:ext cx="1287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sea;7,25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971800" y="5943600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sells;1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343400" y="6248400"/>
                  <a:ext cx="1425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shells;11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446385" y="5105400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the;21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5875268" y="5867400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shore;29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962644" y="4610996"/>
              <a:ext cx="1200156" cy="163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4284134" y="4021666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 sh</a:t>
            </a:r>
            <a:r>
              <a:rPr lang="en-US" dirty="0" smtClean="0">
                <a:solidFill>
                  <a:srgbClr val="C00000"/>
                </a:solidFill>
              </a:rPr>
              <a:t>ore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      </a:t>
            </a:r>
            <a:r>
              <a:rPr lang="en-US" sz="2200" dirty="0" smtClean="0">
                <a:solidFill>
                  <a:srgbClr val="C00000"/>
                </a:solidFill>
              </a:rPr>
              <a:t>29 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grpSp>
          <p:nvGrpSpPr>
            <p:cNvPr id="4" name="Group 14"/>
            <p:cNvGrpSpPr/>
            <p:nvPr/>
          </p:nvGrpSpPr>
          <p:grpSpPr>
            <a:xfrm>
              <a:off x="457200" y="3581400"/>
              <a:ext cx="8001000" cy="3036332"/>
              <a:chOff x="457200" y="3581400"/>
              <a:chExt cx="8001000" cy="3036332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457200" y="3581400"/>
                <a:ext cx="8001000" cy="3036332"/>
                <a:chOff x="457200" y="3581400"/>
                <a:chExt cx="8001000" cy="3036332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457200" y="48006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ourier New" pitchFamily="49" charset="0"/>
                      <a:cs typeface="Courier New" pitchFamily="49" charset="0"/>
                    </a:rPr>
                    <a:t>b</a:t>
                  </a:r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y;18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608068" y="5105400"/>
                  <a:ext cx="12875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sea;7,25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971800" y="5943600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sells;1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343400" y="6248400"/>
                  <a:ext cx="1425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shells;11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446385" y="5105400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the;21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5875268" y="5867400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shore;29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962644" y="4610996"/>
              <a:ext cx="1200156" cy="163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5686214" y="4402666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 sho</a:t>
            </a:r>
            <a:r>
              <a:rPr lang="en-US" dirty="0" smtClean="0">
                <a:solidFill>
                  <a:srgbClr val="C00000"/>
                </a:solidFill>
              </a:rPr>
              <a:t>re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      </a:t>
            </a:r>
            <a:r>
              <a:rPr lang="en-US" sz="2200" dirty="0" smtClean="0">
                <a:solidFill>
                  <a:srgbClr val="C00000"/>
                </a:solidFill>
              </a:rPr>
              <a:t>29 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257026" y="5105400"/>
            <a:ext cx="533400" cy="846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00800" y="4800600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 shor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      </a:t>
            </a:r>
            <a:r>
              <a:rPr lang="en-US" sz="2200" dirty="0" smtClean="0">
                <a:solidFill>
                  <a:srgbClr val="C00000"/>
                </a:solidFill>
              </a:rPr>
              <a:t>29 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6257026" y="5486400"/>
            <a:ext cx="533400" cy="465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92333" y="5178212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 shore”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      </a:t>
            </a:r>
            <a:r>
              <a:rPr lang="en-US" sz="2200" dirty="0" smtClean="0">
                <a:solidFill>
                  <a:srgbClr val="C00000"/>
                </a:solidFill>
              </a:rPr>
              <a:t>29 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grpSp>
          <p:nvGrpSpPr>
            <p:cNvPr id="6" name="Group 14"/>
            <p:cNvGrpSpPr/>
            <p:nvPr/>
          </p:nvGrpSpPr>
          <p:grpSpPr>
            <a:xfrm>
              <a:off x="457200" y="3581400"/>
              <a:ext cx="8001000" cy="3036332"/>
              <a:chOff x="457200" y="3581400"/>
              <a:chExt cx="8001000" cy="303633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85800" y="3581400"/>
                <a:ext cx="7458075" cy="2728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57200" y="48006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y;18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08068" y="5105400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sea;7,25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71800" y="594360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sells;1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43400" y="6248400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shells;11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446385" y="5105400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the;21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875268" y="5867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shore;29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6392333" y="5567679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prefixes of other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Q.</a:t>
            </a:r>
            <a:r>
              <a:rPr lang="en-US" dirty="0" smtClean="0"/>
              <a:t> What to do when one key is prefix of another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A1. </a:t>
            </a:r>
            <a:r>
              <a:rPr lang="en-US" dirty="0" smtClean="0"/>
              <a:t>Append a sentinel ‘\0’ to every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, so it never happens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A2. Store extra </a:t>
            </a:r>
            <a:r>
              <a:rPr lang="en-US" i="1" dirty="0" smtClean="0">
                <a:solidFill>
                  <a:schemeClr val="bg1"/>
                </a:solidFill>
              </a:rPr>
              <a:t>valid bit</a:t>
            </a:r>
            <a:r>
              <a:rPr lang="en-US" dirty="0" smtClean="0">
                <a:solidFill>
                  <a:schemeClr val="bg1"/>
                </a:solidFill>
              </a:rPr>
              <a:t> to denote whether the node is a key</a:t>
            </a:r>
          </a:p>
          <a:p>
            <a:pPr>
              <a:buNone/>
            </a:pPr>
            <a:r>
              <a:rPr lang="en-US" dirty="0" smtClean="0"/>
              <a:t>e.g.     “</a:t>
            </a:r>
            <a:r>
              <a:rPr lang="en-US" dirty="0" smtClean="0">
                <a:solidFill>
                  <a:srgbClr val="C00000"/>
                </a:solidFill>
              </a:rPr>
              <a:t>she</a:t>
            </a:r>
            <a:r>
              <a:rPr lang="en-US" dirty="0" smtClean="0"/>
              <a:t> sells sea </a:t>
            </a:r>
            <a:r>
              <a:rPr lang="en-US" dirty="0" smtClean="0">
                <a:solidFill>
                  <a:srgbClr val="C00000"/>
                </a:solidFill>
              </a:rPr>
              <a:t>she</a:t>
            </a:r>
            <a:r>
              <a:rPr lang="en-US" dirty="0" smtClean="0"/>
              <a:t>lls by the sea shore”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4759" y="3581400"/>
            <a:ext cx="7684841" cy="3048000"/>
            <a:chOff x="544759" y="3581400"/>
            <a:chExt cx="7684841" cy="3048000"/>
          </a:xfrm>
        </p:grpSpPr>
        <p:grpSp>
          <p:nvGrpSpPr>
            <p:cNvPr id="3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4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she</a:t>
                  </a:r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354759" y="4724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52600" y="3200400"/>
            <a:ext cx="404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Internal nodes may need to be key nodes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6" grpId="0"/>
      <p:bldP spid="1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prefixes of other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Q.</a:t>
            </a:r>
            <a:r>
              <a:rPr lang="en-US" dirty="0" smtClean="0"/>
              <a:t> What to do when one key is prefix of another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A1. </a:t>
            </a:r>
            <a:r>
              <a:rPr lang="en-US" dirty="0" smtClean="0"/>
              <a:t>Append a sentinel ‘\0’ to every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, so it never happens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A2. </a:t>
            </a:r>
            <a:r>
              <a:rPr lang="en-US" dirty="0" smtClean="0">
                <a:solidFill>
                  <a:schemeClr val="bg1"/>
                </a:solidFill>
              </a:rPr>
              <a:t>Store extra </a:t>
            </a:r>
            <a:r>
              <a:rPr lang="en-US" i="1" dirty="0" smtClean="0">
                <a:solidFill>
                  <a:schemeClr val="bg1"/>
                </a:solidFill>
              </a:rPr>
              <a:t>valid bit</a:t>
            </a:r>
            <a:r>
              <a:rPr lang="en-US" dirty="0" smtClean="0">
                <a:solidFill>
                  <a:schemeClr val="bg1"/>
                </a:solidFill>
              </a:rPr>
              <a:t> to denote whether the node is a key</a:t>
            </a:r>
          </a:p>
          <a:p>
            <a:pPr>
              <a:buNone/>
            </a:pPr>
            <a:r>
              <a:rPr lang="en-US" dirty="0" smtClean="0"/>
              <a:t>e.g.     “she sells sea shells by the sea shore”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49218" y="3581400"/>
            <a:ext cx="7994657" cy="3276600"/>
            <a:chOff x="149218" y="3581400"/>
            <a:chExt cx="7994657" cy="3276600"/>
          </a:xfrm>
        </p:grpSpPr>
        <p:grpSp>
          <p:nvGrpSpPr>
            <p:cNvPr id="4" name="Group 14"/>
            <p:cNvGrpSpPr/>
            <p:nvPr/>
          </p:nvGrpSpPr>
          <p:grpSpPr>
            <a:xfrm>
              <a:off x="149218" y="3581400"/>
              <a:ext cx="7994657" cy="3276600"/>
              <a:chOff x="149218" y="3581400"/>
              <a:chExt cx="7994657" cy="32766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149218" y="3581400"/>
                <a:ext cx="7994657" cy="3276600"/>
                <a:chOff x="149218" y="3581400"/>
                <a:chExt cx="7994657" cy="32766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149218" y="5029200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524000" y="5447746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743200" y="61722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093585" y="64886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162800" y="5486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5562600" y="61722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267200" y="54102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5800" y="5029199"/>
            <a:ext cx="533401" cy="432757"/>
            <a:chOff x="4495800" y="5029199"/>
            <a:chExt cx="533401" cy="432757"/>
          </a:xfrm>
        </p:grpSpPr>
        <p:sp>
          <p:nvSpPr>
            <p:cNvPr id="15" name="Oval 14"/>
            <p:cNvSpPr/>
            <p:nvPr/>
          </p:nvSpPr>
          <p:spPr>
            <a:xfrm>
              <a:off x="4495800" y="5157156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\0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endCxn id="15" idx="7"/>
            </p:cNvCxnSpPr>
            <p:nvPr/>
          </p:nvCxnSpPr>
          <p:spPr>
            <a:xfrm rot="10800000" flipV="1">
              <a:off x="4755964" y="5029199"/>
              <a:ext cx="273237" cy="172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4572000"/>
            <a:ext cx="533401" cy="432757"/>
            <a:chOff x="4495800" y="5029199"/>
            <a:chExt cx="533401" cy="432757"/>
          </a:xfrm>
        </p:grpSpPr>
        <p:sp>
          <p:nvSpPr>
            <p:cNvPr id="23" name="Oval 22"/>
            <p:cNvSpPr/>
            <p:nvPr/>
          </p:nvSpPr>
          <p:spPr>
            <a:xfrm>
              <a:off x="4495800" y="5157156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\0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endCxn id="23" idx="7"/>
            </p:cNvCxnSpPr>
            <p:nvPr/>
          </p:nvCxnSpPr>
          <p:spPr>
            <a:xfrm rot="10800000" flipV="1">
              <a:off x="4755964" y="5029199"/>
              <a:ext cx="273237" cy="172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67773" y="5011947"/>
            <a:ext cx="533401" cy="432757"/>
            <a:chOff x="4495800" y="5029199"/>
            <a:chExt cx="533401" cy="432757"/>
          </a:xfrm>
        </p:grpSpPr>
        <p:sp>
          <p:nvSpPr>
            <p:cNvPr id="26" name="Oval 25"/>
            <p:cNvSpPr/>
            <p:nvPr/>
          </p:nvSpPr>
          <p:spPr>
            <a:xfrm>
              <a:off x="4495800" y="5157156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\0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endCxn id="26" idx="7"/>
            </p:cNvCxnSpPr>
            <p:nvPr/>
          </p:nvCxnSpPr>
          <p:spPr>
            <a:xfrm rot="10800000" flipV="1">
              <a:off x="4755964" y="5029199"/>
              <a:ext cx="273237" cy="172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048000" y="5715000"/>
            <a:ext cx="533401" cy="432757"/>
            <a:chOff x="4495800" y="5029199"/>
            <a:chExt cx="533401" cy="432757"/>
          </a:xfrm>
        </p:grpSpPr>
        <p:sp>
          <p:nvSpPr>
            <p:cNvPr id="29" name="Oval 28"/>
            <p:cNvSpPr/>
            <p:nvPr/>
          </p:nvSpPr>
          <p:spPr>
            <a:xfrm>
              <a:off x="4495800" y="5157156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\0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endCxn id="29" idx="7"/>
            </p:cNvCxnSpPr>
            <p:nvPr/>
          </p:nvCxnSpPr>
          <p:spPr>
            <a:xfrm rot="10800000" flipV="1">
              <a:off x="4755964" y="5029199"/>
              <a:ext cx="273237" cy="172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436852" y="6096000"/>
            <a:ext cx="533401" cy="432757"/>
            <a:chOff x="4495800" y="5029199"/>
            <a:chExt cx="533401" cy="432757"/>
          </a:xfrm>
        </p:grpSpPr>
        <p:sp>
          <p:nvSpPr>
            <p:cNvPr id="32" name="Oval 31"/>
            <p:cNvSpPr/>
            <p:nvPr/>
          </p:nvSpPr>
          <p:spPr>
            <a:xfrm>
              <a:off x="4495800" y="5157156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\0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endCxn id="32" idx="7"/>
            </p:cNvCxnSpPr>
            <p:nvPr/>
          </p:nvCxnSpPr>
          <p:spPr>
            <a:xfrm rot="10800000" flipV="1">
              <a:off x="4755964" y="5029199"/>
              <a:ext cx="273237" cy="172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67400" y="5791200"/>
            <a:ext cx="533401" cy="432757"/>
            <a:chOff x="4495800" y="5029199"/>
            <a:chExt cx="533401" cy="432757"/>
          </a:xfrm>
        </p:grpSpPr>
        <p:sp>
          <p:nvSpPr>
            <p:cNvPr id="35" name="Oval 34"/>
            <p:cNvSpPr/>
            <p:nvPr/>
          </p:nvSpPr>
          <p:spPr>
            <a:xfrm>
              <a:off x="4495800" y="5157156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\0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7"/>
            </p:cNvCxnSpPr>
            <p:nvPr/>
          </p:nvCxnSpPr>
          <p:spPr>
            <a:xfrm rot="10800000" flipV="1">
              <a:off x="4755964" y="5029199"/>
              <a:ext cx="273237" cy="172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315200" y="5029200"/>
            <a:ext cx="533401" cy="432757"/>
            <a:chOff x="4495800" y="5029199"/>
            <a:chExt cx="533401" cy="432757"/>
          </a:xfrm>
        </p:grpSpPr>
        <p:sp>
          <p:nvSpPr>
            <p:cNvPr id="38" name="Oval 37"/>
            <p:cNvSpPr/>
            <p:nvPr/>
          </p:nvSpPr>
          <p:spPr>
            <a:xfrm>
              <a:off x="4495800" y="5157156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5720" rIns="45720" rtlCol="0" anchor="ctr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\0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endCxn id="38" idx="7"/>
            </p:cNvCxnSpPr>
            <p:nvPr/>
          </p:nvCxnSpPr>
          <p:spPr>
            <a:xfrm rot="10800000" flipV="1">
              <a:off x="4755964" y="5029199"/>
              <a:ext cx="273237" cy="1725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298288" y="3200400"/>
            <a:ext cx="502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Internal nodes can not (and need not) be key nodes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8601" y="4709160"/>
            <a:ext cx="301752" cy="301752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670050" y="5140198"/>
            <a:ext cx="301752" cy="301752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41650" y="5845048"/>
            <a:ext cx="301752" cy="301752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38650" y="6226048"/>
            <a:ext cx="301752" cy="301752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95800" y="5156200"/>
            <a:ext cx="301752" cy="301752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70448" y="5927598"/>
            <a:ext cx="301752" cy="301752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18248" y="5159248"/>
            <a:ext cx="301752" cy="301752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prefixes of other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Q.</a:t>
            </a:r>
            <a:r>
              <a:rPr lang="en-US" dirty="0" smtClean="0"/>
              <a:t> What to do when one key is prefix of another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A1. Append a sentinel ‘\0’ to every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, so it never happens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A2. </a:t>
            </a:r>
            <a:r>
              <a:rPr lang="en-US" dirty="0" smtClean="0"/>
              <a:t>Store extra </a:t>
            </a:r>
            <a:r>
              <a:rPr lang="en-US" i="1" dirty="0" smtClean="0"/>
              <a:t>valid bit</a:t>
            </a:r>
            <a:r>
              <a:rPr lang="en-US" dirty="0" smtClean="0"/>
              <a:t> to denote whether the node is a key</a:t>
            </a:r>
          </a:p>
          <a:p>
            <a:pPr>
              <a:buNone/>
            </a:pPr>
            <a:r>
              <a:rPr lang="en-US" dirty="0" smtClean="0"/>
              <a:t>e.g.     “</a:t>
            </a:r>
            <a:r>
              <a:rPr lang="en-US" dirty="0">
                <a:solidFill>
                  <a:srgbClr val="C00000"/>
                </a:solidFill>
              </a:rPr>
              <a:t>she</a:t>
            </a:r>
            <a:r>
              <a:rPr lang="en-US" dirty="0" smtClean="0"/>
              <a:t> sells sea </a:t>
            </a:r>
            <a:r>
              <a:rPr lang="en-US" dirty="0" smtClean="0">
                <a:solidFill>
                  <a:srgbClr val="C00000"/>
                </a:solidFill>
              </a:rPr>
              <a:t>she</a:t>
            </a:r>
            <a:r>
              <a:rPr lang="en-US" dirty="0" smtClean="0"/>
              <a:t>lls by the sea shore”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544759" y="35814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she</a:t>
                  </a:r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354759" y="4724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she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StringSet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Unsorted List				</a:t>
            </a:r>
            <a:r>
              <a:rPr lang="en-US" sz="2900" dirty="0" smtClean="0">
                <a:solidFill>
                  <a:srgbClr val="00B050"/>
                </a:solidFill>
              </a:rPr>
              <a:t>L   = length of search string</a:t>
            </a:r>
            <a:endParaRPr lang="en-US" sz="2900" dirty="0" smtClean="0"/>
          </a:p>
          <a:p>
            <a:pPr lvl="1"/>
            <a:r>
              <a:rPr lang="az-Cyrl-AZ" dirty="0" smtClean="0"/>
              <a:t>Ѳ</a:t>
            </a:r>
            <a:r>
              <a:rPr lang="en-US" dirty="0" smtClean="0"/>
              <a:t>(N) space 				</a:t>
            </a:r>
            <a:r>
              <a:rPr lang="en-US" dirty="0" smtClean="0">
                <a:solidFill>
                  <a:srgbClr val="00B050"/>
                </a:solidFill>
              </a:rPr>
              <a:t>N  = total no. of characters</a:t>
            </a:r>
          </a:p>
          <a:p>
            <a:pPr lvl="1"/>
            <a:r>
              <a:rPr lang="en-US" dirty="0" smtClean="0"/>
              <a:t>Find/Delete	: O(L W) time		</a:t>
            </a:r>
            <a:r>
              <a:rPr lang="en-US" sz="2900" dirty="0" smtClean="0">
                <a:solidFill>
                  <a:srgbClr val="00B050"/>
                </a:solidFill>
              </a:rPr>
              <a:t>W = no. of words</a:t>
            </a:r>
          </a:p>
          <a:p>
            <a:pPr lvl="1"/>
            <a:r>
              <a:rPr lang="en-US" dirty="0" smtClean="0"/>
              <a:t>Insert		: O(L) time</a:t>
            </a:r>
          </a:p>
          <a:p>
            <a:r>
              <a:rPr lang="en-US" dirty="0" smtClean="0"/>
              <a:t>Sorted Vector</a:t>
            </a:r>
          </a:p>
          <a:p>
            <a:pPr lvl="1"/>
            <a:r>
              <a:rPr lang="az-Cyrl-AZ" dirty="0" smtClean="0"/>
              <a:t>Ѳ</a:t>
            </a:r>
            <a:r>
              <a:rPr lang="en-US" dirty="0" smtClean="0"/>
              <a:t>(N) space</a:t>
            </a:r>
          </a:p>
          <a:p>
            <a:pPr lvl="1"/>
            <a:r>
              <a:rPr lang="en-US" dirty="0" smtClean="0"/>
              <a:t>Find		: O(L</a:t>
            </a:r>
            <a:r>
              <a:rPr lang="en-US" sz="1200" dirty="0" smtClean="0"/>
              <a:t> </a:t>
            </a:r>
            <a:r>
              <a:rPr lang="en-US" dirty="0" smtClean="0"/>
              <a:t>∙</a:t>
            </a:r>
            <a:r>
              <a:rPr lang="en-US" sz="1200" dirty="0" smtClean="0"/>
              <a:t> </a:t>
            </a:r>
            <a:r>
              <a:rPr lang="en-US" dirty="0" smtClean="0"/>
              <a:t>log</a:t>
            </a:r>
            <a:r>
              <a:rPr lang="en-US" sz="1200" dirty="0" smtClean="0"/>
              <a:t> </a:t>
            </a:r>
            <a:r>
              <a:rPr lang="en-US" dirty="0" smtClean="0"/>
              <a:t>W) time </a:t>
            </a:r>
          </a:p>
          <a:p>
            <a:pPr lvl="1"/>
            <a:r>
              <a:rPr lang="en-US" dirty="0" smtClean="0"/>
              <a:t>Insert/Delete	: O(W + L</a:t>
            </a:r>
            <a:r>
              <a:rPr lang="en-US" sz="1400" dirty="0" smtClean="0"/>
              <a:t> </a:t>
            </a:r>
            <a:r>
              <a:rPr lang="en-US" dirty="0" smtClean="0"/>
              <a:t>∙</a:t>
            </a:r>
            <a:r>
              <a:rPr lang="en-US" sz="1400" dirty="0" smtClean="0"/>
              <a:t> </a:t>
            </a:r>
            <a:r>
              <a:rPr lang="en-US" dirty="0" smtClean="0"/>
              <a:t>log</a:t>
            </a:r>
            <a:r>
              <a:rPr lang="en-US" sz="1400" dirty="0" smtClean="0"/>
              <a:t> </a:t>
            </a:r>
            <a:r>
              <a:rPr lang="en-US" dirty="0" smtClean="0"/>
              <a:t>W)  time</a:t>
            </a:r>
          </a:p>
          <a:p>
            <a:r>
              <a:rPr lang="en-US" dirty="0" smtClean="0"/>
              <a:t>Balanced Search Tree</a:t>
            </a:r>
          </a:p>
          <a:p>
            <a:pPr lvl="1"/>
            <a:r>
              <a:rPr lang="az-Cyrl-AZ" dirty="0" smtClean="0"/>
              <a:t>Ѳ</a:t>
            </a:r>
            <a:r>
              <a:rPr lang="en-US" dirty="0" smtClean="0"/>
              <a:t>(N) space</a:t>
            </a:r>
          </a:p>
          <a:p>
            <a:pPr lvl="1"/>
            <a:r>
              <a:rPr lang="en-US" dirty="0" smtClean="0"/>
              <a:t>Find/Insert/Delete: O(L</a:t>
            </a:r>
            <a:r>
              <a:rPr lang="en-US" sz="1200" dirty="0" smtClean="0"/>
              <a:t> </a:t>
            </a:r>
            <a:r>
              <a:rPr lang="en-US" dirty="0" smtClean="0"/>
              <a:t>∙</a:t>
            </a:r>
            <a:r>
              <a:rPr lang="en-US" sz="1200" dirty="0" smtClean="0"/>
              <a:t> </a:t>
            </a:r>
            <a:r>
              <a:rPr lang="en-US" dirty="0" smtClean="0"/>
              <a:t>log</a:t>
            </a:r>
            <a:r>
              <a:rPr lang="en-US" sz="1200" dirty="0" smtClean="0"/>
              <a:t> </a:t>
            </a:r>
            <a:r>
              <a:rPr lang="en-US" dirty="0" smtClean="0"/>
              <a:t>W) time				    </a:t>
            </a:r>
            <a:r>
              <a:rPr lang="en-US" dirty="0" smtClean="0">
                <a:solidFill>
                  <a:srgbClr val="C00000"/>
                </a:solidFill>
              </a:rPr>
              <a:t>Good!</a:t>
            </a:r>
          </a:p>
          <a:p>
            <a:pPr lvl="1"/>
            <a:r>
              <a:rPr lang="en-US" dirty="0" smtClean="0"/>
              <a:t>Prefix search: ?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70C0"/>
                </a:solidFill>
              </a:rPr>
              <a:t>Q. </a:t>
            </a:r>
            <a:r>
              <a:rPr lang="en-US" dirty="0" smtClean="0"/>
              <a:t>Can we do better?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70C0"/>
                </a:solidFill>
              </a:rPr>
              <a:t>A. </a:t>
            </a:r>
            <a:r>
              <a:rPr lang="en-US" dirty="0" smtClean="0"/>
              <a:t>Yes! Use a ‘</a:t>
            </a:r>
            <a:r>
              <a:rPr lang="en-US" dirty="0" err="1" smtClean="0"/>
              <a:t>Trie</a:t>
            </a:r>
            <a:r>
              <a:rPr lang="en-US" dirty="0" smtClean="0"/>
              <a:t>’.						   </a:t>
            </a:r>
            <a:r>
              <a:rPr lang="en-US" dirty="0" smtClean="0">
                <a:solidFill>
                  <a:srgbClr val="00B050"/>
                </a:solidFill>
              </a:rPr>
              <a:t>(Next)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prefixes of other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Q.</a:t>
            </a:r>
            <a:r>
              <a:rPr lang="en-US" dirty="0" smtClean="0"/>
              <a:t> What to do when one key is prefix of another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A1.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Append a sentinel ‘\0’ to every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, so it never happens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A2. </a:t>
            </a:r>
            <a:r>
              <a:rPr lang="en-US" dirty="0" smtClean="0"/>
              <a:t>Store extra </a:t>
            </a:r>
            <a:r>
              <a:rPr lang="en-US" i="1" dirty="0" smtClean="0"/>
              <a:t>valid bit</a:t>
            </a:r>
            <a:r>
              <a:rPr lang="en-US" dirty="0" smtClean="0"/>
              <a:t> to denote whether the node is a key</a:t>
            </a:r>
          </a:p>
          <a:p>
            <a:pPr>
              <a:buNone/>
            </a:pPr>
            <a:r>
              <a:rPr lang="en-US" dirty="0" smtClean="0"/>
              <a:t>e.g.     “she sells sea shells by the sea shore”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3581400"/>
            <a:ext cx="7696200" cy="3048000"/>
            <a:chOff x="533400" y="3581400"/>
            <a:chExt cx="7696200" cy="3048000"/>
          </a:xfrm>
        </p:grpSpPr>
        <p:grpSp>
          <p:nvGrpSpPr>
            <p:cNvPr id="3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4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grpSp>
              <p:nvGrpSpPr>
                <p:cNvPr id="6" name="Group 14"/>
                <p:cNvGrpSpPr/>
                <p:nvPr/>
              </p:nvGrpSpPr>
              <p:grpSpPr>
                <a:xfrm>
                  <a:off x="544759" y="3581400"/>
                  <a:ext cx="7684841" cy="3048000"/>
                  <a:chOff x="544759" y="3581400"/>
                  <a:chExt cx="7684841" cy="3048000"/>
                </a:xfrm>
              </p:grpSpPr>
              <p:pic>
                <p:nvPicPr>
                  <p:cNvPr id="10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685800" y="3581400"/>
                    <a:ext cx="7458075" cy="27284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44759" y="4724400"/>
                    <a:ext cx="5982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Courier New" pitchFamily="49" charset="0"/>
                        <a:cs typeface="Courier New" pitchFamily="49" charset="0"/>
                      </a:rPr>
                      <a:t> by</a:t>
                    </a:r>
                    <a:endParaRPr lang="en-US" b="1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992559" y="5105400"/>
                    <a:ext cx="5982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Courier New" pitchFamily="49" charset="0"/>
                        <a:cs typeface="Courier New" pitchFamily="49" charset="0"/>
                      </a:rPr>
                      <a:t>sea</a:t>
                    </a:r>
                    <a:endParaRPr lang="en-US" b="1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240843" y="5867400"/>
                    <a:ext cx="8739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Courier New" pitchFamily="49" charset="0"/>
                        <a:cs typeface="Courier New" pitchFamily="49" charset="0"/>
                      </a:rPr>
                      <a:t>sells</a:t>
                    </a:r>
                    <a:endParaRPr lang="en-US" b="1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626985" y="6260068"/>
                    <a:ext cx="10118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Courier New" pitchFamily="49" charset="0"/>
                        <a:cs typeface="Courier New" pitchFamily="49" charset="0"/>
                      </a:rPr>
                      <a:t>shells</a:t>
                    </a:r>
                    <a:endParaRPr lang="en-US" b="1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631359" y="5105400"/>
                    <a:ext cx="5982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Courier New" pitchFamily="49" charset="0"/>
                        <a:cs typeface="Courier New" pitchFamily="49" charset="0"/>
                      </a:rPr>
                      <a:t>the</a:t>
                    </a:r>
                    <a:endParaRPr lang="en-US" b="1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6096000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shore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5192959" y="4800600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3860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400" y="4340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33762" y="4721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2800" y="5486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50278" y="5867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2200" y="5486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2562" y="4724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3162" y="4645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670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2800" y="47889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5102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3162" y="5105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53162" y="5483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12278" y="42139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77162" y="4572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5102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72562" y="4340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20000" y="385734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US" sz="14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752600" y="3200400"/>
            <a:ext cx="357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Internal nodes too can be key nodes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prefixes of other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Q.</a:t>
            </a:r>
            <a:r>
              <a:rPr lang="en-US" dirty="0" smtClean="0"/>
              <a:t> What to do when one key is prefix of another</a:t>
            </a:r>
          </a:p>
          <a:p>
            <a:pPr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A1.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Append a sentinel ‘\0’ to every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, so it never happens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A2. </a:t>
            </a:r>
            <a:r>
              <a:rPr lang="en-US" dirty="0" smtClean="0"/>
              <a:t>Store extra </a:t>
            </a:r>
            <a:r>
              <a:rPr lang="en-US" i="1" dirty="0" smtClean="0"/>
              <a:t>valid bit</a:t>
            </a:r>
            <a:r>
              <a:rPr lang="en-US" dirty="0" smtClean="0"/>
              <a:t> to denote whether the node is a key</a:t>
            </a:r>
          </a:p>
          <a:p>
            <a:pPr>
              <a:buNone/>
            </a:pPr>
            <a:r>
              <a:rPr lang="en-US" dirty="0" smtClean="0"/>
              <a:t>e.g.     “she sells sea shells by the sea shore”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544759" y="3581400"/>
            <a:ext cx="7684841" cy="3048000"/>
            <a:chOff x="544759" y="3581400"/>
            <a:chExt cx="7684841" cy="3048000"/>
          </a:xfrm>
        </p:grpSpPr>
        <p:grpSp>
          <p:nvGrpSpPr>
            <p:cNvPr id="6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11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4083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7919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5626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8006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59522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5626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7833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752600" y="3200400"/>
            <a:ext cx="357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Internal nodes too can be key nodes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the given prefix string  </a:t>
            </a:r>
            <a:r>
              <a:rPr lang="en-US" i="1" dirty="0" smtClean="0"/>
              <a:t>p</a:t>
            </a:r>
            <a:r>
              <a:rPr lang="en-US" dirty="0" smtClean="0"/>
              <a:t>  in the </a:t>
            </a:r>
            <a:r>
              <a:rPr lang="en-US" dirty="0" err="1" smtClean="0"/>
              <a:t>trie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 smtClean="0">
                <a:solidFill>
                  <a:srgbClr val="C00000"/>
                </a:solidFill>
              </a:rPr>
              <a:t>last character </a:t>
            </a:r>
            <a:r>
              <a:rPr lang="en-US" dirty="0" smtClean="0"/>
              <a:t>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e.g.  “she sells sea shells by the sea shore”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p </a:t>
            </a:r>
            <a:r>
              <a:rPr lang="en-US" dirty="0" smtClean="0">
                <a:solidFill>
                  <a:schemeClr val="bg1"/>
                </a:solidFill>
              </a:rPr>
              <a:t>= “</a:t>
            </a:r>
            <a:r>
              <a:rPr lang="en-US" dirty="0" err="1" smtClean="0">
                <a:solidFill>
                  <a:schemeClr val="bg1"/>
                </a:solidFill>
              </a:rPr>
              <a:t>sh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Output: “she”, “shells”, “shore”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Traverse (in pre-order) the sub-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trie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rooted at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the last character of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>
                <a:solidFill>
                  <a:srgbClr val="C00000"/>
                </a:solidFill>
              </a:rPr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Output: “she”,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the given prefix string  </a:t>
            </a:r>
            <a:r>
              <a:rPr lang="en-US" i="1" dirty="0" smtClean="0"/>
              <a:t>p</a:t>
            </a:r>
            <a:r>
              <a:rPr lang="en-US" dirty="0" smtClean="0"/>
              <a:t>  in the </a:t>
            </a:r>
            <a:r>
              <a:rPr lang="en-US" dirty="0" err="1" smtClean="0"/>
              <a:t>trie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Traverse (in pre-order) the sub-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trie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rooted at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the last character of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>
                <a:solidFill>
                  <a:srgbClr val="C00000"/>
                </a:solidFill>
              </a:rPr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Output: “she”,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3781214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the given prefix string  </a:t>
            </a:r>
            <a:r>
              <a:rPr lang="en-US" i="1" dirty="0" smtClean="0"/>
              <a:t>p</a:t>
            </a:r>
            <a:r>
              <a:rPr lang="en-US" dirty="0" smtClean="0"/>
              <a:t>  in the </a:t>
            </a:r>
            <a:r>
              <a:rPr lang="en-US" dirty="0" err="1" smtClean="0"/>
              <a:t>trie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Traverse (in pre-order) the sub-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trie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rooted at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the last character of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</a:t>
            </a:r>
            <a:r>
              <a:rPr lang="en-US" dirty="0" err="1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Output: “she”,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75667" y="4174066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the given prefix string  </a:t>
            </a:r>
            <a:r>
              <a:rPr lang="en-US" i="1" dirty="0" smtClean="0"/>
              <a:t>p</a:t>
            </a:r>
            <a:r>
              <a:rPr lang="en-US" dirty="0" smtClean="0"/>
              <a:t>  in the </a:t>
            </a:r>
            <a:r>
              <a:rPr lang="en-US" dirty="0" err="1" smtClean="0"/>
              <a:t>trie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Traverse (in pre-order) the sub-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trie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rooted at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the last character of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Output: “she”,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86214" y="4555066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last character 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smtClean="0">
                <a:solidFill>
                  <a:schemeClr val="bg1"/>
                </a:solidFill>
              </a:rPr>
              <a:t>“she”,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4495800"/>
            <a:ext cx="2286000" cy="2209800"/>
          </a:xfrm>
          <a:prstGeom prst="snip2Same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b" anchorCtr="0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                                    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6248400"/>
            <a:ext cx="4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T’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last character 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smtClean="0">
                <a:solidFill>
                  <a:schemeClr val="bg1"/>
                </a:solidFill>
              </a:rPr>
              <a:t>“she”,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4495800"/>
            <a:ext cx="2286000" cy="2209800"/>
          </a:xfrm>
          <a:prstGeom prst="snip2Same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b" anchorCtr="0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                                    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6248400"/>
            <a:ext cx="4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T’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019800" y="4492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last character 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Output:</a:t>
            </a:r>
            <a:r>
              <a:rPr lang="en-US" dirty="0" smtClean="0">
                <a:solidFill>
                  <a:srgbClr val="00B050"/>
                </a:solidFill>
              </a:rPr>
              <a:t> “she”</a:t>
            </a:r>
            <a:r>
              <a:rPr lang="en-US" dirty="0" smtClean="0">
                <a:solidFill>
                  <a:schemeClr val="bg1"/>
                </a:solidFill>
              </a:rPr>
              <a:t>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4495800"/>
            <a:ext cx="2286000" cy="2209800"/>
          </a:xfrm>
          <a:prstGeom prst="snip2Same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b" anchorCtr="0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                                    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6248400"/>
            <a:ext cx="4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T’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019800" y="4492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4800600" y="4876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 R-way tree:</a:t>
            </a:r>
            <a:r>
              <a:rPr lang="en-US" dirty="0" smtClean="0"/>
              <a:t> each node has an array of R links (to children)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link corresponds to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character of alphabet</a:t>
            </a:r>
          </a:p>
          <a:p>
            <a:r>
              <a:rPr lang="en-US" dirty="0" smtClean="0"/>
              <a:t>Root represents the empty string  </a:t>
            </a:r>
            <a:r>
              <a:rPr lang="el-GR" dirty="0" smtClean="0"/>
              <a:t>φ</a:t>
            </a:r>
            <a:endParaRPr lang="en-US" dirty="0" smtClean="0"/>
          </a:p>
          <a:p>
            <a:r>
              <a:rPr lang="en-US" dirty="0" smtClean="0"/>
              <a:t>Node  </a:t>
            </a:r>
            <a:r>
              <a:rPr lang="en-US" i="1" dirty="0" smtClean="0"/>
              <a:t>n  </a:t>
            </a:r>
            <a:r>
              <a:rPr lang="en-US" dirty="0" smtClean="0"/>
              <a:t>≡  the sequence (string) of characters corresponding 		to links on the path from root to 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n  </a:t>
            </a:r>
            <a:r>
              <a:rPr lang="en-US" dirty="0" smtClean="0"/>
              <a:t>does not explicitly store the string  </a:t>
            </a:r>
            <a:r>
              <a:rPr lang="en-US" i="1" dirty="0" err="1" smtClean="0"/>
              <a:t>str</a:t>
            </a:r>
            <a:r>
              <a:rPr lang="en-US" i="1" dirty="0" smtClean="0"/>
              <a:t>(n)</a:t>
            </a:r>
            <a:r>
              <a:rPr lang="en-US" dirty="0" smtClean="0"/>
              <a:t>  it represents</a:t>
            </a:r>
          </a:p>
          <a:p>
            <a:pPr lvl="1"/>
            <a:r>
              <a:rPr lang="en-US" dirty="0" smtClean="0"/>
              <a:t>Descendants of </a:t>
            </a:r>
            <a:r>
              <a:rPr lang="en-US" i="1" dirty="0" smtClean="0"/>
              <a:t>n  </a:t>
            </a:r>
            <a:r>
              <a:rPr lang="en-US" dirty="0" smtClean="0"/>
              <a:t>≡  strings with a common prefix  </a:t>
            </a:r>
            <a:r>
              <a:rPr lang="en-US" i="1" dirty="0" err="1" smtClean="0"/>
              <a:t>str</a:t>
            </a:r>
            <a:r>
              <a:rPr lang="en-US" i="1" dirty="0" smtClean="0"/>
              <a:t>(n)</a:t>
            </a:r>
            <a:endParaRPr lang="en-US" dirty="0" smtClean="0"/>
          </a:p>
          <a:p>
            <a:r>
              <a:rPr lang="en-US" dirty="0" smtClean="0"/>
              <a:t>Leaves </a:t>
            </a:r>
            <a:r>
              <a:rPr lang="en-US" i="1" dirty="0" smtClean="0"/>
              <a:t> </a:t>
            </a:r>
            <a:r>
              <a:rPr lang="en-US" dirty="0" smtClean="0"/>
              <a:t>≡  keys 				</a:t>
            </a:r>
            <a:r>
              <a:rPr lang="en-US" dirty="0" smtClean="0">
                <a:solidFill>
                  <a:srgbClr val="00B050"/>
                </a:solidFill>
              </a:rPr>
              <a:t>record: (key, value)</a:t>
            </a:r>
          </a:p>
          <a:p>
            <a:pPr lvl="1"/>
            <a:r>
              <a:rPr lang="en-US" dirty="0" smtClean="0"/>
              <a:t>Also store values associated with keys </a:t>
            </a:r>
          </a:p>
          <a:p>
            <a:pPr lvl="1"/>
            <a:r>
              <a:rPr lang="en-US" dirty="0" smtClean="0"/>
              <a:t>Implementation may associate keys with some (not all) internal nodes too	 				        </a:t>
            </a:r>
            <a:r>
              <a:rPr lang="en-US" dirty="0" smtClean="0">
                <a:solidFill>
                  <a:srgbClr val="00B050"/>
                </a:solidFill>
              </a:rPr>
              <a:t>… (Later)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last character 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Output:</a:t>
            </a:r>
            <a:r>
              <a:rPr lang="en-US" dirty="0" smtClean="0">
                <a:solidFill>
                  <a:srgbClr val="00B050"/>
                </a:solidFill>
              </a:rPr>
              <a:t> “she”</a:t>
            </a:r>
            <a:r>
              <a:rPr lang="en-US" dirty="0" smtClean="0">
                <a:solidFill>
                  <a:schemeClr val="bg1"/>
                </a:solidFill>
              </a:rPr>
              <a:t>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4495800"/>
            <a:ext cx="2286000" cy="2209800"/>
          </a:xfrm>
          <a:prstGeom prst="snip2Same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b" anchorCtr="0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                                    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6248400"/>
            <a:ext cx="4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T’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019800" y="4492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4800600" y="4876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5257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last character 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Output:</a:t>
            </a:r>
            <a:r>
              <a:rPr lang="en-US" dirty="0" smtClean="0">
                <a:solidFill>
                  <a:srgbClr val="00B050"/>
                </a:solidFill>
              </a:rPr>
              <a:t> “she”</a:t>
            </a:r>
            <a:r>
              <a:rPr lang="en-US" dirty="0" smtClean="0">
                <a:solidFill>
                  <a:schemeClr val="bg1"/>
                </a:solidFill>
              </a:rPr>
              <a:t>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4495800"/>
            <a:ext cx="2286000" cy="2209800"/>
          </a:xfrm>
          <a:prstGeom prst="snip2Same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b" anchorCtr="0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                                    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6248400"/>
            <a:ext cx="4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T’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019800" y="4492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4800600" y="4876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5257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00600" y="5635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last character 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Output:</a:t>
            </a:r>
            <a:r>
              <a:rPr lang="en-US" dirty="0" smtClean="0">
                <a:solidFill>
                  <a:srgbClr val="00B050"/>
                </a:solidFill>
              </a:rPr>
              <a:t> “she”, “shells”</a:t>
            </a:r>
            <a:r>
              <a:rPr lang="en-US" dirty="0" smtClean="0">
                <a:solidFill>
                  <a:schemeClr val="bg1"/>
                </a:solidFill>
              </a:rPr>
              <a:t>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4495800"/>
            <a:ext cx="2286000" cy="2209800"/>
          </a:xfrm>
          <a:prstGeom prst="snip2Same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b" anchorCtr="0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                                    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6248400"/>
            <a:ext cx="4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T’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019800" y="4492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4800600" y="4876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5257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00600" y="5635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800600" y="6019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last character 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Output:</a:t>
            </a:r>
            <a:r>
              <a:rPr lang="en-US" dirty="0" smtClean="0">
                <a:solidFill>
                  <a:srgbClr val="00B050"/>
                </a:solidFill>
              </a:rPr>
              <a:t> “she”, “shells”</a:t>
            </a:r>
            <a:r>
              <a:rPr lang="en-US" dirty="0" smtClean="0">
                <a:solidFill>
                  <a:schemeClr val="bg1"/>
                </a:solidFill>
              </a:rPr>
              <a:t>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4495800"/>
            <a:ext cx="2286000" cy="2209800"/>
          </a:xfrm>
          <a:prstGeom prst="snip2Same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b" anchorCtr="0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                                    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6248400"/>
            <a:ext cx="4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T’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019800" y="4492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4800600" y="4876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5257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00600" y="5635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800600" y="6019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5600" y="4873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last character 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Output:</a:t>
            </a:r>
            <a:r>
              <a:rPr lang="en-US" dirty="0" smtClean="0">
                <a:solidFill>
                  <a:srgbClr val="00B050"/>
                </a:solidFill>
              </a:rPr>
              <a:t> “she”, “shells”</a:t>
            </a:r>
            <a:r>
              <a:rPr lang="en-US" dirty="0" smtClean="0">
                <a:solidFill>
                  <a:schemeClr val="bg1"/>
                </a:solidFill>
              </a:rPr>
              <a:t>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4495800"/>
            <a:ext cx="2286000" cy="2209800"/>
          </a:xfrm>
          <a:prstGeom prst="snip2Same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b" anchorCtr="0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                                    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6248400"/>
            <a:ext cx="4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T’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019800" y="4492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4800600" y="4876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5257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00600" y="5635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800600" y="6019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5600" y="4873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6705600" y="5254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the given prefix string 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in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Traverse (in pre-order) the sub-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rooted at </a:t>
            </a:r>
          </a:p>
          <a:p>
            <a:pPr>
              <a:buNone/>
            </a:pPr>
            <a:r>
              <a:rPr lang="en-US" dirty="0" smtClean="0"/>
              <a:t>	the last character of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e.g.  “she sells sea shells by the sea shore”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= “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Output:</a:t>
            </a:r>
            <a:r>
              <a:rPr lang="en-US" dirty="0" smtClean="0">
                <a:solidFill>
                  <a:srgbClr val="00B050"/>
                </a:solidFill>
              </a:rPr>
              <a:t> “she”, “shells”, “shore”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14"/>
          <p:cNvGrpSpPr/>
          <p:nvPr/>
        </p:nvGrpSpPr>
        <p:grpSpPr>
          <a:xfrm>
            <a:off x="544759" y="3733800"/>
            <a:ext cx="7684841" cy="3048000"/>
            <a:chOff x="544759" y="3581400"/>
            <a:chExt cx="7684841" cy="3048000"/>
          </a:xfrm>
        </p:grpSpPr>
        <p:grpSp>
          <p:nvGrpSpPr>
            <p:cNvPr id="4" name="Group 14"/>
            <p:cNvGrpSpPr/>
            <p:nvPr/>
          </p:nvGrpSpPr>
          <p:grpSpPr>
            <a:xfrm>
              <a:off x="544759" y="3581400"/>
              <a:ext cx="7684841" cy="3048000"/>
              <a:chOff x="544759" y="3581400"/>
              <a:chExt cx="7684841" cy="3048000"/>
            </a:xfrm>
          </p:grpSpPr>
          <p:grpSp>
            <p:nvGrpSpPr>
              <p:cNvPr id="6" name="Group 14"/>
              <p:cNvGrpSpPr/>
              <p:nvPr/>
            </p:nvGrpSpPr>
            <p:grpSpPr>
              <a:xfrm>
                <a:off x="544759" y="3581400"/>
                <a:ext cx="7684841" cy="3048000"/>
                <a:chOff x="544759" y="3581400"/>
                <a:chExt cx="7684841" cy="3048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5800" y="3581400"/>
                  <a:ext cx="7458075" cy="2728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44759" y="4724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 by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9925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sea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0843" y="5867400"/>
                  <a:ext cx="873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26985" y="6260068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shells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631359" y="5105400"/>
                  <a:ext cx="598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Courier New" pitchFamily="49" charset="0"/>
                      <a:cs typeface="Courier New" pitchFamily="49" charset="0"/>
                    </a:rPr>
                    <a:t>the</a:t>
                  </a:r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0" y="5867400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shore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92959" y="4800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53374" y="456078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8104" y="4944374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81400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7444" y="4953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70252" y="6104626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92174" y="5715000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06904" y="4935748"/>
            <a:ext cx="274320" cy="27432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4648200" y="4495800"/>
            <a:ext cx="2286000" cy="2209800"/>
          </a:xfrm>
          <a:prstGeom prst="snip2Same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b" anchorCtr="0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                                     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6600" y="6248400"/>
            <a:ext cx="4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T’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019800" y="4492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4800600" y="4876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5257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800600" y="5635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800600" y="6019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5600" y="4873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6705600" y="5254823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705600" y="5638800"/>
            <a:ext cx="228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√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114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struct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Node;  </a:t>
            </a:r>
            <a:r>
              <a:rPr lang="en-US" sz="1200" dirty="0" smtClean="0">
                <a:latin typeface="Consolas" pitchFamily="49" charset="0"/>
                <a:cs typeface="Courier New" pitchFamily="49" charset="0"/>
              </a:rPr>
              <a:t>// forward declaration</a:t>
            </a:r>
          </a:p>
          <a:p>
            <a:pPr>
              <a:buNone/>
            </a:pPr>
            <a:r>
              <a:rPr lang="en-US" sz="600" b="1" dirty="0" smtClean="0">
                <a:latin typeface="Consolas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endParaRPr lang="en-US" sz="200" b="1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Node* 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;  </a:t>
            </a:r>
            <a:r>
              <a:rPr lang="en-US" sz="1200" dirty="0" smtClean="0">
                <a:latin typeface="Consolas" pitchFamily="49" charset="0"/>
                <a:cs typeface="Courier New" pitchFamily="49" charset="0"/>
              </a:rPr>
              <a:t>// pointer to root</a:t>
            </a:r>
          </a:p>
          <a:p>
            <a:pPr>
              <a:buNone/>
            </a:pPr>
            <a:endParaRPr lang="en-US" sz="200" b="1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public: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()  { 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= NULL; }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find(string&amp; s);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insert(string s);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delete(string s);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prefixSearch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(string&amp; s);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private: 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find(string&amp; s,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insert(string&amp; s,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delete(string&amp; s, in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prefixSearch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(string&amp; s,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600" b="1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struct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Node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static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R = 128;  </a:t>
            </a:r>
            <a:r>
              <a:rPr lang="en-US" sz="1200" dirty="0" smtClean="0">
                <a:latin typeface="Consolas" pitchFamily="49" charset="0"/>
                <a:cs typeface="Courier New" pitchFamily="49" charset="0"/>
              </a:rPr>
              <a:t>// radix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next[R]; 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;  </a:t>
            </a:r>
          </a:p>
          <a:p>
            <a:pPr>
              <a:buNone/>
            </a:pPr>
            <a:endParaRPr lang="en-US" sz="200" b="1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Node(){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= false; }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3886200" y="1371600"/>
            <a:ext cx="5069544" cy="5181600"/>
            <a:chOff x="3886200" y="1371600"/>
            <a:chExt cx="5069544" cy="5181600"/>
          </a:xfrm>
        </p:grpSpPr>
        <p:grpSp>
          <p:nvGrpSpPr>
            <p:cNvPr id="147" name="Group 146"/>
            <p:cNvGrpSpPr/>
            <p:nvPr/>
          </p:nvGrpSpPr>
          <p:grpSpPr>
            <a:xfrm>
              <a:off x="5867400" y="1905000"/>
              <a:ext cx="762000" cy="762000"/>
              <a:chOff x="5715000" y="1676400"/>
              <a:chExt cx="762000" cy="76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715000" y="16764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809291" y="20192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93581" y="22098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948362" y="22098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102484" y="22098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57265" y="22098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803105" y="2181228"/>
                <a:ext cx="6412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       </a:t>
                </a:r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36920" y="1775460"/>
                <a:ext cx="524182" cy="22467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false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280150" y="2125980"/>
                <a:ext cx="99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5334000" y="1524000"/>
              <a:ext cx="155448" cy="155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48200" y="3200400"/>
              <a:ext cx="762000" cy="762000"/>
              <a:chOff x="4876800" y="4267200"/>
              <a:chExt cx="762000" cy="762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76800" y="42672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71091" y="46100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55381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10162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64284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19065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64905" y="4772028"/>
                <a:ext cx="6412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       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98720" y="4366260"/>
                <a:ext cx="492443" cy="224677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true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5400000">
              <a:off x="5374053" y="2552270"/>
              <a:ext cx="684277" cy="611982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5943600" y="3200400"/>
              <a:ext cx="762000" cy="762000"/>
              <a:chOff x="4876800" y="4267200"/>
              <a:chExt cx="762000" cy="762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876800" y="42672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971091" y="46100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955381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10162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64284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419065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64905" y="4772028"/>
                <a:ext cx="4809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   </a:t>
                </a:r>
                <a:endParaRPr lang="en-US" sz="1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98720" y="4366260"/>
                <a:ext cx="524182" cy="22467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false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3" name="Straight Arrow Connector 42"/>
            <p:cNvCxnSpPr>
              <a:endCxn id="35" idx="0"/>
            </p:cNvCxnSpPr>
            <p:nvPr/>
          </p:nvCxnSpPr>
          <p:spPr>
            <a:xfrm rot="16200000" flipH="1">
              <a:off x="5906691" y="2782491"/>
              <a:ext cx="685800" cy="1500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4267200" y="4572000"/>
              <a:ext cx="762000" cy="762000"/>
              <a:chOff x="4876800" y="4267200"/>
              <a:chExt cx="762000" cy="7620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876800" y="42672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971091" y="46100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955381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110162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64284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19065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64905" y="4772028"/>
                <a:ext cx="5209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    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8720" y="4366260"/>
                <a:ext cx="524182" cy="22467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false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rot="5400000">
              <a:off x="4763691" y="4075509"/>
              <a:ext cx="762000" cy="230982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3886200" y="5791200"/>
              <a:ext cx="762000" cy="762000"/>
              <a:chOff x="4876800" y="4267200"/>
              <a:chExt cx="762000" cy="7620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876800" y="42672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71091" y="46100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955381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110162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64284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419065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64905" y="4772028"/>
                <a:ext cx="3606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</a:t>
                </a:r>
                <a:endParaRPr lang="en-US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998720" y="4366260"/>
                <a:ext cx="492443" cy="224677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true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 rot="5400000">
              <a:off x="4458891" y="5370909"/>
              <a:ext cx="609600" cy="230982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5943600" y="4495800"/>
              <a:ext cx="762000" cy="762000"/>
              <a:chOff x="4876800" y="4267200"/>
              <a:chExt cx="762000" cy="762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876800" y="42672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971091" y="46100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955381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110162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64284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419065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964905" y="4772028"/>
                <a:ext cx="4809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   </a:t>
                </a:r>
                <a:endParaRPr lang="en-US" sz="1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998720" y="4366260"/>
                <a:ext cx="524182" cy="22467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false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7" name="Straight Arrow Connector 76"/>
            <p:cNvCxnSpPr>
              <a:endCxn id="69" idx="0"/>
            </p:cNvCxnSpPr>
            <p:nvPr/>
          </p:nvCxnSpPr>
          <p:spPr>
            <a:xfrm rot="16200000" flipH="1">
              <a:off x="5867400" y="4038599"/>
              <a:ext cx="685799" cy="228601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5943600" y="5791200"/>
              <a:ext cx="762000" cy="762000"/>
              <a:chOff x="4876800" y="4267200"/>
              <a:chExt cx="762000" cy="762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876800" y="42672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971091" y="46100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955381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110162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64284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419065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64905" y="4772028"/>
                <a:ext cx="6412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       </a:t>
                </a:r>
                <a:endParaRPr lang="en-US" sz="14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998720" y="4366260"/>
                <a:ext cx="492443" cy="224677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true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8" name="Straight Arrow Connector 87"/>
            <p:cNvCxnSpPr>
              <a:endCxn id="80" idx="0"/>
            </p:cNvCxnSpPr>
            <p:nvPr/>
          </p:nvCxnSpPr>
          <p:spPr>
            <a:xfrm rot="5400000">
              <a:off x="6096000" y="5334000"/>
              <a:ext cx="685800" cy="22860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7239000" y="3200400"/>
              <a:ext cx="762000" cy="762000"/>
              <a:chOff x="4876800" y="4267200"/>
              <a:chExt cx="762000" cy="762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876800" y="42672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971091" y="46100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955381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10162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264284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419065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64905" y="4772028"/>
                <a:ext cx="4809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   </a:t>
                </a:r>
                <a:endParaRPr lang="en-US" sz="14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998720" y="4366260"/>
                <a:ext cx="524182" cy="22467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false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9" name="Straight Arrow Connector 98"/>
            <p:cNvCxnSpPr/>
            <p:nvPr/>
          </p:nvCxnSpPr>
          <p:spPr>
            <a:xfrm>
              <a:off x="6326982" y="2514601"/>
              <a:ext cx="912018" cy="685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7620000" y="4419600"/>
              <a:ext cx="762000" cy="762000"/>
              <a:chOff x="4876800" y="4267200"/>
              <a:chExt cx="762000" cy="762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876800" y="42672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971091" y="46100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955381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110162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264284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419065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964905" y="4772028"/>
                <a:ext cx="4809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   </a:t>
                </a:r>
                <a:endParaRPr lang="en-US" sz="14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998720" y="4366260"/>
                <a:ext cx="524182" cy="224677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false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1" name="Straight Arrow Connector 110"/>
            <p:cNvCxnSpPr/>
            <p:nvPr/>
          </p:nvCxnSpPr>
          <p:spPr>
            <a:xfrm rot="16200000" flipH="1">
              <a:off x="7200900" y="4000500"/>
              <a:ext cx="609600" cy="22860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8001000" y="5791200"/>
              <a:ext cx="762000" cy="762000"/>
              <a:chOff x="4876800" y="4267200"/>
              <a:chExt cx="762000" cy="762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876800" y="4267200"/>
                <a:ext cx="76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971091" y="4610096"/>
                <a:ext cx="591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a  b  c  d</a:t>
                </a:r>
                <a:endParaRPr lang="en-US" sz="1400" b="1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955381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110162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264284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419065" y="480060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964905" y="4772028"/>
                <a:ext cx="6412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                </a:t>
                </a:r>
                <a:endParaRPr lang="en-US" sz="14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998720" y="4366260"/>
                <a:ext cx="492443" cy="224677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none" lIns="91440" tIns="9144" rIns="9144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true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 rot="16200000" flipH="1">
              <a:off x="7581900" y="5372100"/>
              <a:ext cx="762000" cy="7620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648200" y="1447800"/>
              <a:ext cx="6159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err="1" smtClean="0"/>
                <a:t>myset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5410200" y="1600200"/>
              <a:ext cx="450864" cy="318702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248400" y="1371600"/>
              <a:ext cx="27073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      4-way </a:t>
              </a:r>
              <a:r>
                <a:rPr lang="en-US" dirty="0" err="1" smtClean="0"/>
                <a:t>Trie</a:t>
              </a:r>
              <a:r>
                <a:rPr lang="en-US" dirty="0" smtClean="0"/>
                <a:t> representing</a:t>
              </a:r>
            </a:p>
            <a:p>
              <a:pPr algn="ctr"/>
              <a:r>
                <a:rPr lang="en-US" dirty="0" smtClean="0"/>
                <a:t>the string-set</a:t>
              </a:r>
            </a:p>
            <a:p>
              <a:pPr algn="ctr"/>
              <a:r>
                <a:rPr lang="en-US" dirty="0" smtClean="0"/>
                <a:t>{a, add, bad, cab}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754352" y="3651250"/>
              <a:ext cx="41678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4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93569" y="3651250"/>
              <a:ext cx="41678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4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88969" y="3651250"/>
              <a:ext cx="41678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4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2500" y="4946650"/>
              <a:ext cx="41678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4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58419" y="5022850"/>
              <a:ext cx="41678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4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20155" y="4870450"/>
              <a:ext cx="317395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400" dirty="0" smtClean="0"/>
                <a:t> 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708900" y="4870450"/>
              <a:ext cx="12503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975100" y="6223000"/>
              <a:ext cx="58028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600" dirty="0" smtClean="0"/>
                <a:t> </a:t>
              </a:r>
              <a:r>
                <a:rPr lang="en-US" dirty="0" err="1" smtClean="0"/>
                <a:t>x</a:t>
              </a:r>
              <a:r>
                <a:rPr lang="en-US" sz="20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32500" y="6223000"/>
              <a:ext cx="58028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600" dirty="0" smtClean="0"/>
                <a:t> </a:t>
              </a:r>
              <a:r>
                <a:rPr lang="en-US" dirty="0" err="1" smtClean="0"/>
                <a:t>x</a:t>
              </a:r>
              <a:r>
                <a:rPr lang="en-US" sz="20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089900" y="6223000"/>
              <a:ext cx="58028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600" dirty="0" smtClean="0"/>
                <a:t> </a:t>
              </a:r>
              <a:r>
                <a:rPr lang="en-US" dirty="0" err="1" smtClean="0"/>
                <a:t>x</a:t>
              </a:r>
              <a:r>
                <a:rPr lang="en-US" sz="20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find(string&amp; s)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 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return  find(s, 0);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find(string&amp; s,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== NULL)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return false;</a:t>
            </a:r>
          </a:p>
          <a:p>
            <a:pPr>
              <a:buNone/>
            </a:pPr>
            <a:endParaRPr lang="en-US" sz="9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== ‘\0’)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return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return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-&gt;next[s[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]].find(s, i+1);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n-US" dirty="0"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insert(string s)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insert(s, 0);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insert(string&amp; s,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==NULL)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new Node(); </a:t>
            </a:r>
          </a:p>
          <a:p>
            <a:pPr>
              <a:buNone/>
            </a:pPr>
            <a:endParaRPr lang="en-US" sz="10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== ‘\0’)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true;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-&gt;next[s[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]].insert(s,i+1);</a:t>
            </a:r>
          </a:p>
          <a:p>
            <a:pPr>
              <a:buNone/>
            </a:pPr>
            <a:endParaRPr lang="en-US" sz="10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return;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n-US" dirty="0"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delete(string s)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  delete(s,0); } 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delete(string&amp; s,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== NULL)	return;</a:t>
            </a:r>
          </a:p>
          <a:p>
            <a:pPr>
              <a:buNone/>
            </a:pPr>
            <a:endParaRPr lang="en-US" sz="13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== ‘\0’)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false;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else	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-&gt;next[s[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]].delete(s,i+1);</a:t>
            </a:r>
          </a:p>
          <a:p>
            <a:pPr>
              <a:buNone/>
            </a:pPr>
            <a:endParaRPr lang="en-US" sz="17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isLeaf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true;  </a:t>
            </a:r>
            <a:r>
              <a:rPr lang="en-US" sz="2900" dirty="0" smtClean="0">
                <a:latin typeface="Consolas" pitchFamily="49" charset="0"/>
                <a:cs typeface="Courier New" pitchFamily="49" charset="0"/>
              </a:rPr>
              <a:t>// There are no other strings with s as prefix </a:t>
            </a:r>
          </a:p>
          <a:p>
            <a:pPr>
              <a:buNone/>
            </a:pPr>
            <a:endParaRPr lang="en-US" sz="13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j=0; j&lt;R; j++)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if(next[j].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!= NULL)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isLeaf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false;</a:t>
            </a:r>
          </a:p>
          <a:p>
            <a:pPr>
              <a:buNone/>
            </a:pPr>
            <a:endParaRPr lang="en-US" sz="13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isLeaf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delete 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NULL;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sz="17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return;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26-way </a:t>
            </a:r>
            <a:r>
              <a:rPr lang="en-US" dirty="0" err="1" smtClean="0"/>
              <a:t>Trie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371600"/>
            <a:ext cx="8001000" cy="3036332"/>
            <a:chOff x="457200" y="3581400"/>
            <a:chExt cx="8001000" cy="303633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868" y="1371600"/>
            <a:ext cx="81343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69959" y="3352800"/>
            <a:ext cx="267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Null pointers not shown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5162490"/>
            <a:ext cx="2594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B050"/>
                </a:solidFill>
              </a:rPr>
              <a:t>Every leaf is a </a:t>
            </a:r>
            <a:r>
              <a:rPr lang="en-US" sz="2000" i="1" dirty="0" smtClean="0">
                <a:solidFill>
                  <a:srgbClr val="00B050"/>
                </a:solidFill>
              </a:rPr>
              <a:t>key node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334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prefixSearch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(string&amp; s)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	</a:t>
            </a:r>
          </a:p>
          <a:p>
            <a:pPr>
              <a:buNone/>
            </a:pPr>
            <a:endParaRPr lang="en-US" sz="2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// prints, in alphabetical order, all keys with prefix s</a:t>
            </a:r>
          </a:p>
          <a:p>
            <a:pPr>
              <a:buNone/>
            </a:pPr>
            <a:endParaRPr lang="en-US" sz="4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prefixSearch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0);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prefixSearch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(string&amp; s,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== NULL)	return; 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== ‘\0’){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   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&lt;&lt; s &lt;&lt;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for(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j=0; j&lt;R; j++)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   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-&gt;next[j].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prefixSearch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(s+(char)j, i+1);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else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-&gt;next[s[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]].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prefixSearch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i+1); 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return;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n-US" dirty="0"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taken by operations on R-way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Find:  O(L)			      </a:t>
            </a:r>
            <a:r>
              <a:rPr lang="en-US" dirty="0" smtClean="0">
                <a:solidFill>
                  <a:srgbClr val="00B050"/>
                </a:solidFill>
              </a:rPr>
              <a:t>L = |s|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Hit: need to check every character of search string 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az-Cyrl-AZ" dirty="0" smtClean="0">
                <a:solidFill>
                  <a:srgbClr val="C00000"/>
                </a:solidFill>
              </a:rPr>
              <a:t>Ѳ</a:t>
            </a:r>
            <a:r>
              <a:rPr lang="en-US" dirty="0" smtClean="0">
                <a:solidFill>
                  <a:srgbClr val="C00000"/>
                </a:solidFill>
              </a:rPr>
              <a:t>(L)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one next character: </a:t>
            </a:r>
            <a:r>
              <a:rPr lang="en-US" dirty="0" smtClean="0"/>
              <a:t> </a:t>
            </a:r>
            <a:r>
              <a:rPr lang="az-Cyrl-AZ" dirty="0" smtClean="0">
                <a:solidFill>
                  <a:srgbClr val="C00000"/>
                </a:solidFill>
              </a:rPr>
              <a:t>Ѳ</a:t>
            </a:r>
            <a:r>
              <a:rPr lang="en-US" dirty="0" smtClean="0">
                <a:solidFill>
                  <a:srgbClr val="C00000"/>
                </a:solidFill>
              </a:rPr>
              <a:t>(1)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Miss: possibly fewer checks (only a prefix of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O(L)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B050"/>
                </a:solidFill>
              </a:rPr>
              <a:t>Search in sub-linear (average) time!</a:t>
            </a:r>
          </a:p>
          <a:p>
            <a:r>
              <a:rPr lang="en-US" dirty="0" smtClean="0"/>
              <a:t>Insert:  O(RL)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check every character of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/>
              <a:t>  </a:t>
            </a:r>
            <a:r>
              <a:rPr lang="az-Cyrl-AZ" dirty="0" smtClean="0">
                <a:solidFill>
                  <a:srgbClr val="C00000"/>
                </a:solidFill>
              </a:rPr>
              <a:t>Ѳ</a:t>
            </a:r>
            <a:r>
              <a:rPr lang="en-US" dirty="0" smtClean="0">
                <a:solidFill>
                  <a:srgbClr val="C00000"/>
                </a:solidFill>
              </a:rPr>
              <a:t>(L)</a:t>
            </a:r>
            <a:endParaRPr lang="en-US" i="1" dirty="0" smtClean="0"/>
          </a:p>
          <a:p>
            <a:pPr lvl="1"/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add every character not already present :  </a:t>
            </a:r>
            <a:r>
              <a:rPr lang="en-US" dirty="0" smtClean="0">
                <a:solidFill>
                  <a:srgbClr val="C00000"/>
                </a:solidFill>
              </a:rPr>
              <a:t>O(RL)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next character: </a:t>
            </a:r>
            <a:r>
              <a:rPr lang="en-US" dirty="0" smtClean="0"/>
              <a:t> </a:t>
            </a:r>
            <a:r>
              <a:rPr lang="az-Cyrl-AZ" dirty="0" smtClean="0">
                <a:solidFill>
                  <a:srgbClr val="C00000"/>
                </a:solidFill>
              </a:rPr>
              <a:t>Ѳ</a:t>
            </a:r>
            <a:r>
              <a:rPr lang="en-US" dirty="0" smtClean="0">
                <a:solidFill>
                  <a:srgbClr val="C00000"/>
                </a:solidFill>
              </a:rPr>
              <a:t>(R)</a:t>
            </a:r>
            <a:endParaRPr lang="en-US" dirty="0" smtClean="0"/>
          </a:p>
          <a:p>
            <a:r>
              <a:rPr lang="en-US" dirty="0" smtClean="0"/>
              <a:t>Delete:  O(RL)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string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dirty="0" smtClean="0">
                <a:solidFill>
                  <a:srgbClr val="C00000"/>
                </a:solidFill>
              </a:rPr>
              <a:t>O(L)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(iteratively) remove last character if it is a leaf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dirty="0" smtClean="0">
                <a:solidFill>
                  <a:srgbClr val="C00000"/>
                </a:solidFill>
              </a:rPr>
              <a:t>O(RL)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R links to verify if a node is leaf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dirty="0" smtClean="0">
                <a:solidFill>
                  <a:srgbClr val="C00000"/>
                </a:solidFill>
              </a:rPr>
              <a:t>O(R)</a:t>
            </a:r>
            <a:endParaRPr lang="en-US" dirty="0" smtClean="0"/>
          </a:p>
          <a:p>
            <a:r>
              <a:rPr lang="en-US" dirty="0" smtClean="0"/>
              <a:t>Prefix search:  O(RN)		       </a:t>
            </a:r>
            <a:r>
              <a:rPr lang="en-US" dirty="0" smtClean="0">
                <a:solidFill>
                  <a:srgbClr val="00B050"/>
                </a:solidFill>
              </a:rPr>
              <a:t>N = #(nodes in </a:t>
            </a:r>
            <a:r>
              <a:rPr lang="en-US" dirty="0" err="1" smtClean="0">
                <a:solidFill>
                  <a:srgbClr val="00B050"/>
                </a:solidFill>
              </a:rPr>
              <a:t>trie</a:t>
            </a:r>
            <a:r>
              <a:rPr lang="en-US" dirty="0" smtClean="0">
                <a:solidFill>
                  <a:srgbClr val="00B050"/>
                </a:solidFill>
              </a:rPr>
              <a:t>) ≤ #(chars. in set)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the prefix string 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dirty="0" smtClean="0">
                <a:solidFill>
                  <a:srgbClr val="C00000"/>
                </a:solidFill>
              </a:rPr>
              <a:t>O(L)    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L = |</a:t>
            </a:r>
            <a:r>
              <a:rPr lang="en-US" sz="3200" i="1" dirty="0" smtClean="0">
                <a:solidFill>
                  <a:srgbClr val="00B050"/>
                </a:solidFill>
              </a:rPr>
              <a:t>p</a:t>
            </a:r>
            <a:r>
              <a:rPr lang="en-US" sz="3200" dirty="0" smtClean="0">
                <a:solidFill>
                  <a:srgbClr val="00B050"/>
                </a:solidFill>
              </a:rPr>
              <a:t>|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Traverse the sub-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rooted at the last character of 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az-Cyrl-AZ" dirty="0" smtClean="0">
                <a:solidFill>
                  <a:srgbClr val="C00000"/>
                </a:solidFill>
              </a:rPr>
              <a:t>Ѳ</a:t>
            </a:r>
            <a:r>
              <a:rPr lang="en-US" dirty="0" smtClean="0">
                <a:solidFill>
                  <a:srgbClr val="C00000"/>
                </a:solidFill>
              </a:rPr>
              <a:t>(R∙|T’|)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used by R-way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O(RN) space	</a:t>
            </a:r>
            <a:r>
              <a:rPr lang="en-US" sz="2800" dirty="0" smtClean="0">
                <a:solidFill>
                  <a:srgbClr val="00B050"/>
                </a:solidFill>
              </a:rPr>
              <a:t>N = #(nodes in </a:t>
            </a:r>
            <a:r>
              <a:rPr lang="en-US" sz="2800" dirty="0" err="1" smtClean="0">
                <a:solidFill>
                  <a:srgbClr val="00B050"/>
                </a:solidFill>
              </a:rPr>
              <a:t>trie</a:t>
            </a:r>
            <a:r>
              <a:rPr lang="en-US" sz="2800" dirty="0" smtClean="0">
                <a:solidFill>
                  <a:srgbClr val="00B050"/>
                </a:solidFill>
              </a:rPr>
              <a:t>) ≤ #(chars. in set)</a:t>
            </a:r>
            <a:endParaRPr lang="en-US" sz="3600" dirty="0" smtClean="0"/>
          </a:p>
          <a:p>
            <a:pPr lvl="1"/>
            <a:r>
              <a:rPr lang="en-US" dirty="0" smtClean="0"/>
              <a:t> R links </a:t>
            </a:r>
            <a:r>
              <a:rPr lang="en-US" dirty="0"/>
              <a:t>at each </a:t>
            </a:r>
            <a:r>
              <a:rPr lang="en-US" dirty="0" smtClean="0"/>
              <a:t>node (character)</a:t>
            </a:r>
          </a:p>
          <a:p>
            <a:r>
              <a:rPr lang="en-US" dirty="0" smtClean="0"/>
              <a:t>Method of choice for small R </a:t>
            </a:r>
          </a:p>
          <a:p>
            <a:pPr lvl="1"/>
            <a:r>
              <a:rPr lang="en-US" dirty="0" smtClean="0"/>
              <a:t>e.g. case-insensitive English alphabet: R=26</a:t>
            </a:r>
          </a:p>
          <a:p>
            <a:pPr lvl="1"/>
            <a:r>
              <a:rPr lang="en-US" dirty="0" smtClean="0"/>
              <a:t>Applications: auto-complete, spell-check</a:t>
            </a:r>
          </a:p>
          <a:p>
            <a:r>
              <a:rPr lang="en-US" dirty="0" smtClean="0"/>
              <a:t>128-way branching for ASCII : costly</a:t>
            </a:r>
          </a:p>
          <a:p>
            <a:r>
              <a:rPr lang="en-US" dirty="0" smtClean="0"/>
              <a:t>65536-way </a:t>
            </a:r>
            <a:r>
              <a:rPr lang="en-US" dirty="0"/>
              <a:t>branching for Unicode </a:t>
            </a:r>
            <a:r>
              <a:rPr lang="en-US" dirty="0" smtClean="0"/>
              <a:t>: impractical</a:t>
            </a:r>
          </a:p>
          <a:p>
            <a:r>
              <a:rPr lang="en-US" dirty="0" smtClean="0"/>
              <a:t>Many links empty at nodes, all at leaves</a:t>
            </a:r>
          </a:p>
          <a:p>
            <a:pPr lvl="1"/>
            <a:r>
              <a:rPr lang="en-US" dirty="0" smtClean="0"/>
              <a:t>Need to address space wastage 		      </a:t>
            </a:r>
            <a:r>
              <a:rPr lang="en-US" dirty="0" smtClean="0">
                <a:solidFill>
                  <a:srgbClr val="00B050"/>
                </a:solidFill>
              </a:rPr>
              <a:t>(Next)</a:t>
            </a:r>
          </a:p>
          <a:p>
            <a:pPr>
              <a:buNone/>
            </a:pPr>
            <a:endParaRPr lang="en-US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2723852"/>
            <a:ext cx="9144000" cy="3605212"/>
            <a:chOff x="0" y="2743200"/>
            <a:chExt cx="9144000" cy="3605212"/>
          </a:xfrm>
        </p:grpSpPr>
        <p:grpSp>
          <p:nvGrpSpPr>
            <p:cNvPr id="21" name="Group 20"/>
            <p:cNvGrpSpPr/>
            <p:nvPr/>
          </p:nvGrpSpPr>
          <p:grpSpPr>
            <a:xfrm>
              <a:off x="0" y="3124200"/>
              <a:ext cx="9144000" cy="3224212"/>
              <a:chOff x="0" y="3124200"/>
              <a:chExt cx="9144000" cy="3224212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3276600"/>
                <a:ext cx="9144000" cy="3071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248400" y="3124200"/>
                <a:ext cx="1619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 smtClean="0">
                    <a:solidFill>
                      <a:srgbClr val="C00000"/>
                    </a:solidFill>
                  </a:rPr>
                  <a:t>26-way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Trie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87374" y="4622322"/>
                <a:ext cx="304800" cy="304800"/>
              </a:xfrm>
              <a:prstGeom prst="ellipse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1252" y="5723626"/>
                <a:ext cx="304800" cy="304800"/>
              </a:xfrm>
              <a:prstGeom prst="ellipse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06948" y="5359878"/>
                <a:ext cx="304800" cy="304800"/>
              </a:xfrm>
              <a:prstGeom prst="ellipse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26722" y="4630948"/>
                <a:ext cx="304800" cy="304800"/>
              </a:xfrm>
              <a:prstGeom prst="ellipse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36122" y="4258574"/>
                <a:ext cx="304800" cy="304800"/>
              </a:xfrm>
              <a:prstGeom prst="ellipse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704826" y="4622322"/>
                <a:ext cx="304800" cy="304800"/>
              </a:xfrm>
              <a:prstGeom prst="ellipse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57200" y="2743200"/>
              <a:ext cx="5344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800" dirty="0" smtClean="0"/>
                <a:t>e.g. “she sells sea shells by the sea”</a:t>
              </a:r>
              <a:endParaRPr lang="en-US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: too many empty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Q. How to branch to next level?</a:t>
            </a:r>
          </a:p>
          <a:p>
            <a:pPr marL="514350" indent="-514350">
              <a:buAutoNum type="alphaUcPeriod"/>
            </a:pPr>
            <a:r>
              <a:rPr lang="en-US" dirty="0" smtClean="0"/>
              <a:t>One link (pointer) for each possible character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</a:rPr>
              <a:t>  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172200" y="5257800"/>
            <a:ext cx="2921377" cy="1071264"/>
            <a:chOff x="6172200" y="5181601"/>
            <a:chExt cx="2921377" cy="1071264"/>
          </a:xfrm>
        </p:grpSpPr>
        <p:sp>
          <p:nvSpPr>
            <p:cNvPr id="19" name="TextBox 18"/>
            <p:cNvSpPr txBox="1"/>
            <p:nvPr/>
          </p:nvSpPr>
          <p:spPr>
            <a:xfrm>
              <a:off x="6172200" y="5791200"/>
              <a:ext cx="2921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26 empty links on leaf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rot="5400000" flipH="1" flipV="1">
              <a:off x="7397844" y="5416645"/>
              <a:ext cx="609600" cy="1395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: too many empty links</a:t>
            </a:r>
            <a:endParaRPr lang="en-US" dirty="0"/>
          </a:p>
        </p:txBody>
      </p:sp>
      <p:grpSp>
        <p:nvGrpSpPr>
          <p:cNvPr id="4" name="Group 27"/>
          <p:cNvGrpSpPr/>
          <p:nvPr/>
        </p:nvGrpSpPr>
        <p:grpSpPr>
          <a:xfrm>
            <a:off x="156713" y="3724275"/>
            <a:ext cx="8830574" cy="2981325"/>
            <a:chOff x="121173" y="3742157"/>
            <a:chExt cx="8830574" cy="29813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173" y="3742157"/>
              <a:ext cx="8830574" cy="298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Freeform 24"/>
            <p:cNvSpPr/>
            <p:nvPr/>
          </p:nvSpPr>
          <p:spPr>
            <a:xfrm>
              <a:off x="5607171" y="4811000"/>
              <a:ext cx="1518249" cy="1515346"/>
            </a:xfrm>
            <a:custGeom>
              <a:avLst/>
              <a:gdLst>
                <a:gd name="connsiteX0" fmla="*/ 198408 w 1518249"/>
                <a:gd name="connsiteY0" fmla="*/ 40229 h 1515346"/>
                <a:gd name="connsiteX1" fmla="*/ 172529 w 1518249"/>
                <a:gd name="connsiteY1" fmla="*/ 57482 h 1515346"/>
                <a:gd name="connsiteX2" fmla="*/ 163902 w 1518249"/>
                <a:gd name="connsiteY2" fmla="*/ 83361 h 1515346"/>
                <a:gd name="connsiteX3" fmla="*/ 146649 w 1518249"/>
                <a:gd name="connsiteY3" fmla="*/ 109240 h 1515346"/>
                <a:gd name="connsiteX4" fmla="*/ 120770 w 1518249"/>
                <a:gd name="connsiteY4" fmla="*/ 160999 h 1515346"/>
                <a:gd name="connsiteX5" fmla="*/ 103517 w 1518249"/>
                <a:gd name="connsiteY5" fmla="*/ 212757 h 1515346"/>
                <a:gd name="connsiteX6" fmla="*/ 77638 w 1518249"/>
                <a:gd name="connsiteY6" fmla="*/ 264516 h 1515346"/>
                <a:gd name="connsiteX7" fmla="*/ 60385 w 1518249"/>
                <a:gd name="connsiteY7" fmla="*/ 290395 h 1515346"/>
                <a:gd name="connsiteX8" fmla="*/ 43132 w 1518249"/>
                <a:gd name="connsiteY8" fmla="*/ 342154 h 1515346"/>
                <a:gd name="connsiteX9" fmla="*/ 34506 w 1518249"/>
                <a:gd name="connsiteY9" fmla="*/ 368033 h 1515346"/>
                <a:gd name="connsiteX10" fmla="*/ 17253 w 1518249"/>
                <a:gd name="connsiteY10" fmla="*/ 488803 h 1515346"/>
                <a:gd name="connsiteX11" fmla="*/ 0 w 1518249"/>
                <a:gd name="connsiteY11" fmla="*/ 583693 h 1515346"/>
                <a:gd name="connsiteX12" fmla="*/ 8627 w 1518249"/>
                <a:gd name="connsiteY12" fmla="*/ 825233 h 1515346"/>
                <a:gd name="connsiteX13" fmla="*/ 25880 w 1518249"/>
                <a:gd name="connsiteY13" fmla="*/ 911497 h 1515346"/>
                <a:gd name="connsiteX14" fmla="*/ 34506 w 1518249"/>
                <a:gd name="connsiteY14" fmla="*/ 946003 h 1515346"/>
                <a:gd name="connsiteX15" fmla="*/ 51759 w 1518249"/>
                <a:gd name="connsiteY15" fmla="*/ 997761 h 1515346"/>
                <a:gd name="connsiteX16" fmla="*/ 60385 w 1518249"/>
                <a:gd name="connsiteY16" fmla="*/ 1032267 h 1515346"/>
                <a:gd name="connsiteX17" fmla="*/ 86265 w 1518249"/>
                <a:gd name="connsiteY17" fmla="*/ 1075399 h 1515346"/>
                <a:gd name="connsiteX18" fmla="*/ 103517 w 1518249"/>
                <a:gd name="connsiteY18" fmla="*/ 1127157 h 1515346"/>
                <a:gd name="connsiteX19" fmla="*/ 138023 w 1518249"/>
                <a:gd name="connsiteY19" fmla="*/ 1204795 h 1515346"/>
                <a:gd name="connsiteX20" fmla="*/ 163902 w 1518249"/>
                <a:gd name="connsiteY20" fmla="*/ 1265180 h 1515346"/>
                <a:gd name="connsiteX21" fmla="*/ 198408 w 1518249"/>
                <a:gd name="connsiteY21" fmla="*/ 1299686 h 1515346"/>
                <a:gd name="connsiteX22" fmla="*/ 258793 w 1518249"/>
                <a:gd name="connsiteY22" fmla="*/ 1377323 h 1515346"/>
                <a:gd name="connsiteX23" fmla="*/ 284672 w 1518249"/>
                <a:gd name="connsiteY23" fmla="*/ 1385950 h 1515346"/>
                <a:gd name="connsiteX24" fmla="*/ 310551 w 1518249"/>
                <a:gd name="connsiteY24" fmla="*/ 1403203 h 1515346"/>
                <a:gd name="connsiteX25" fmla="*/ 370936 w 1518249"/>
                <a:gd name="connsiteY25" fmla="*/ 1446335 h 1515346"/>
                <a:gd name="connsiteX26" fmla="*/ 474453 w 1518249"/>
                <a:gd name="connsiteY26" fmla="*/ 1472214 h 1515346"/>
                <a:gd name="connsiteX27" fmla="*/ 517585 w 1518249"/>
                <a:gd name="connsiteY27" fmla="*/ 1480840 h 1515346"/>
                <a:gd name="connsiteX28" fmla="*/ 569344 w 1518249"/>
                <a:gd name="connsiteY28" fmla="*/ 1489467 h 1515346"/>
                <a:gd name="connsiteX29" fmla="*/ 638355 w 1518249"/>
                <a:gd name="connsiteY29" fmla="*/ 1506720 h 1515346"/>
                <a:gd name="connsiteX30" fmla="*/ 741872 w 1518249"/>
                <a:gd name="connsiteY30" fmla="*/ 1515346 h 1515346"/>
                <a:gd name="connsiteX31" fmla="*/ 1009291 w 1518249"/>
                <a:gd name="connsiteY31" fmla="*/ 1498093 h 1515346"/>
                <a:gd name="connsiteX32" fmla="*/ 1035170 w 1518249"/>
                <a:gd name="connsiteY32" fmla="*/ 1489467 h 1515346"/>
                <a:gd name="connsiteX33" fmla="*/ 1069676 w 1518249"/>
                <a:gd name="connsiteY33" fmla="*/ 1480840 h 1515346"/>
                <a:gd name="connsiteX34" fmla="*/ 1121434 w 1518249"/>
                <a:gd name="connsiteY34" fmla="*/ 1463588 h 1515346"/>
                <a:gd name="connsiteX35" fmla="*/ 1199072 w 1518249"/>
                <a:gd name="connsiteY35" fmla="*/ 1394576 h 1515346"/>
                <a:gd name="connsiteX36" fmla="*/ 1224951 w 1518249"/>
                <a:gd name="connsiteY36" fmla="*/ 1368697 h 1515346"/>
                <a:gd name="connsiteX37" fmla="*/ 1259457 w 1518249"/>
                <a:gd name="connsiteY37" fmla="*/ 1342818 h 1515346"/>
                <a:gd name="connsiteX38" fmla="*/ 1285336 w 1518249"/>
                <a:gd name="connsiteY38" fmla="*/ 1316939 h 1515346"/>
                <a:gd name="connsiteX39" fmla="*/ 1337095 w 1518249"/>
                <a:gd name="connsiteY39" fmla="*/ 1291059 h 1515346"/>
                <a:gd name="connsiteX40" fmla="*/ 1362974 w 1518249"/>
                <a:gd name="connsiteY40" fmla="*/ 1239301 h 1515346"/>
                <a:gd name="connsiteX41" fmla="*/ 1380227 w 1518249"/>
                <a:gd name="connsiteY41" fmla="*/ 1213422 h 1515346"/>
                <a:gd name="connsiteX42" fmla="*/ 1423359 w 1518249"/>
                <a:gd name="connsiteY42" fmla="*/ 1135784 h 1515346"/>
                <a:gd name="connsiteX43" fmla="*/ 1440612 w 1518249"/>
                <a:gd name="connsiteY43" fmla="*/ 1109905 h 1515346"/>
                <a:gd name="connsiteX44" fmla="*/ 1475117 w 1518249"/>
                <a:gd name="connsiteY44" fmla="*/ 1032267 h 1515346"/>
                <a:gd name="connsiteX45" fmla="*/ 1483744 w 1518249"/>
                <a:gd name="connsiteY45" fmla="*/ 963256 h 1515346"/>
                <a:gd name="connsiteX46" fmla="*/ 1492370 w 1518249"/>
                <a:gd name="connsiteY46" fmla="*/ 920123 h 1515346"/>
                <a:gd name="connsiteX47" fmla="*/ 1509623 w 1518249"/>
                <a:gd name="connsiteY47" fmla="*/ 669957 h 1515346"/>
                <a:gd name="connsiteX48" fmla="*/ 1518249 w 1518249"/>
                <a:gd name="connsiteY48" fmla="*/ 592320 h 1515346"/>
                <a:gd name="connsiteX49" fmla="*/ 1483744 w 1518249"/>
                <a:gd name="connsiteY49" fmla="*/ 471550 h 1515346"/>
                <a:gd name="connsiteX50" fmla="*/ 1466491 w 1518249"/>
                <a:gd name="connsiteY50" fmla="*/ 437044 h 1515346"/>
                <a:gd name="connsiteX51" fmla="*/ 1440612 w 1518249"/>
                <a:gd name="connsiteY51" fmla="*/ 411165 h 1515346"/>
                <a:gd name="connsiteX52" fmla="*/ 1423359 w 1518249"/>
                <a:gd name="connsiteY52" fmla="*/ 385286 h 1515346"/>
                <a:gd name="connsiteX53" fmla="*/ 1328468 w 1518249"/>
                <a:gd name="connsiteY53" fmla="*/ 333527 h 1515346"/>
                <a:gd name="connsiteX54" fmla="*/ 1302589 w 1518249"/>
                <a:gd name="connsiteY54" fmla="*/ 324901 h 1515346"/>
                <a:gd name="connsiteX55" fmla="*/ 1268083 w 1518249"/>
                <a:gd name="connsiteY55" fmla="*/ 316274 h 1515346"/>
                <a:gd name="connsiteX56" fmla="*/ 1199072 w 1518249"/>
                <a:gd name="connsiteY56" fmla="*/ 299022 h 1515346"/>
                <a:gd name="connsiteX57" fmla="*/ 1155940 w 1518249"/>
                <a:gd name="connsiteY57" fmla="*/ 281769 h 1515346"/>
                <a:gd name="connsiteX58" fmla="*/ 1121434 w 1518249"/>
                <a:gd name="connsiteY58" fmla="*/ 264516 h 1515346"/>
                <a:gd name="connsiteX59" fmla="*/ 1095555 w 1518249"/>
                <a:gd name="connsiteY59" fmla="*/ 255889 h 1515346"/>
                <a:gd name="connsiteX60" fmla="*/ 1035170 w 1518249"/>
                <a:gd name="connsiteY60" fmla="*/ 238637 h 1515346"/>
                <a:gd name="connsiteX61" fmla="*/ 974785 w 1518249"/>
                <a:gd name="connsiteY61" fmla="*/ 212757 h 1515346"/>
                <a:gd name="connsiteX62" fmla="*/ 948906 w 1518249"/>
                <a:gd name="connsiteY62" fmla="*/ 195505 h 1515346"/>
                <a:gd name="connsiteX63" fmla="*/ 854015 w 1518249"/>
                <a:gd name="connsiteY63" fmla="*/ 152373 h 1515346"/>
                <a:gd name="connsiteX64" fmla="*/ 793631 w 1518249"/>
                <a:gd name="connsiteY64" fmla="*/ 109240 h 1515346"/>
                <a:gd name="connsiteX65" fmla="*/ 767751 w 1518249"/>
                <a:gd name="connsiteY65" fmla="*/ 91988 h 1515346"/>
                <a:gd name="connsiteX66" fmla="*/ 715993 w 1518249"/>
                <a:gd name="connsiteY66" fmla="*/ 74735 h 1515346"/>
                <a:gd name="connsiteX67" fmla="*/ 690114 w 1518249"/>
                <a:gd name="connsiteY67" fmla="*/ 66108 h 1515346"/>
                <a:gd name="connsiteX68" fmla="*/ 646982 w 1518249"/>
                <a:gd name="connsiteY68" fmla="*/ 57482 h 1515346"/>
                <a:gd name="connsiteX69" fmla="*/ 595223 w 1518249"/>
                <a:gd name="connsiteY69" fmla="*/ 40229 h 1515346"/>
                <a:gd name="connsiteX70" fmla="*/ 345057 w 1518249"/>
                <a:gd name="connsiteY70" fmla="*/ 22976 h 1515346"/>
                <a:gd name="connsiteX71" fmla="*/ 301925 w 1518249"/>
                <a:gd name="connsiteY71" fmla="*/ 14350 h 1515346"/>
                <a:gd name="connsiteX72" fmla="*/ 207034 w 1518249"/>
                <a:gd name="connsiteY72" fmla="*/ 14350 h 1515346"/>
                <a:gd name="connsiteX73" fmla="*/ 198408 w 1518249"/>
                <a:gd name="connsiteY73" fmla="*/ 40229 h 151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518249" h="1515346">
                  <a:moveTo>
                    <a:pt x="198408" y="40229"/>
                  </a:moveTo>
                  <a:cubicBezTo>
                    <a:pt x="192657" y="47418"/>
                    <a:pt x="179006" y="49386"/>
                    <a:pt x="172529" y="57482"/>
                  </a:cubicBezTo>
                  <a:cubicBezTo>
                    <a:pt x="166849" y="64582"/>
                    <a:pt x="167969" y="75228"/>
                    <a:pt x="163902" y="83361"/>
                  </a:cubicBezTo>
                  <a:cubicBezTo>
                    <a:pt x="159265" y="92634"/>
                    <a:pt x="152400" y="100614"/>
                    <a:pt x="146649" y="109240"/>
                  </a:cubicBezTo>
                  <a:cubicBezTo>
                    <a:pt x="115196" y="203607"/>
                    <a:pt x="165356" y="60683"/>
                    <a:pt x="120770" y="160999"/>
                  </a:cubicBezTo>
                  <a:cubicBezTo>
                    <a:pt x="113384" y="177617"/>
                    <a:pt x="113604" y="197625"/>
                    <a:pt x="103517" y="212757"/>
                  </a:cubicBezTo>
                  <a:cubicBezTo>
                    <a:pt x="54066" y="286940"/>
                    <a:pt x="113361" y="193073"/>
                    <a:pt x="77638" y="264516"/>
                  </a:cubicBezTo>
                  <a:cubicBezTo>
                    <a:pt x="73001" y="273789"/>
                    <a:pt x="66136" y="281769"/>
                    <a:pt x="60385" y="290395"/>
                  </a:cubicBezTo>
                  <a:lnTo>
                    <a:pt x="43132" y="342154"/>
                  </a:lnTo>
                  <a:lnTo>
                    <a:pt x="34506" y="368033"/>
                  </a:lnTo>
                  <a:cubicBezTo>
                    <a:pt x="16130" y="533426"/>
                    <a:pt x="35565" y="378929"/>
                    <a:pt x="17253" y="488803"/>
                  </a:cubicBezTo>
                  <a:cubicBezTo>
                    <a:pt x="1798" y="581533"/>
                    <a:pt x="16563" y="517446"/>
                    <a:pt x="0" y="583693"/>
                  </a:cubicBezTo>
                  <a:cubicBezTo>
                    <a:pt x="2876" y="664206"/>
                    <a:pt x="4031" y="744800"/>
                    <a:pt x="8627" y="825233"/>
                  </a:cubicBezTo>
                  <a:cubicBezTo>
                    <a:pt x="12308" y="889654"/>
                    <a:pt x="13609" y="868550"/>
                    <a:pt x="25880" y="911497"/>
                  </a:cubicBezTo>
                  <a:cubicBezTo>
                    <a:pt x="29137" y="922897"/>
                    <a:pt x="31099" y="934647"/>
                    <a:pt x="34506" y="946003"/>
                  </a:cubicBezTo>
                  <a:cubicBezTo>
                    <a:pt x="39732" y="963422"/>
                    <a:pt x="47349" y="980118"/>
                    <a:pt x="51759" y="997761"/>
                  </a:cubicBezTo>
                  <a:cubicBezTo>
                    <a:pt x="54634" y="1009263"/>
                    <a:pt x="55570" y="1021433"/>
                    <a:pt x="60385" y="1032267"/>
                  </a:cubicBezTo>
                  <a:cubicBezTo>
                    <a:pt x="67195" y="1047589"/>
                    <a:pt x="79327" y="1060135"/>
                    <a:pt x="86265" y="1075399"/>
                  </a:cubicBezTo>
                  <a:cubicBezTo>
                    <a:pt x="93790" y="1091955"/>
                    <a:pt x="95384" y="1110891"/>
                    <a:pt x="103517" y="1127157"/>
                  </a:cubicBezTo>
                  <a:cubicBezTo>
                    <a:pt x="123120" y="1166364"/>
                    <a:pt x="121503" y="1160740"/>
                    <a:pt x="138023" y="1204795"/>
                  </a:cubicBezTo>
                  <a:cubicBezTo>
                    <a:pt x="146352" y="1227006"/>
                    <a:pt x="148753" y="1244982"/>
                    <a:pt x="163902" y="1265180"/>
                  </a:cubicBezTo>
                  <a:cubicBezTo>
                    <a:pt x="173662" y="1278193"/>
                    <a:pt x="188246" y="1286984"/>
                    <a:pt x="198408" y="1299686"/>
                  </a:cubicBezTo>
                  <a:cubicBezTo>
                    <a:pt x="217994" y="1324168"/>
                    <a:pt x="231012" y="1358802"/>
                    <a:pt x="258793" y="1377323"/>
                  </a:cubicBezTo>
                  <a:cubicBezTo>
                    <a:pt x="266359" y="1382367"/>
                    <a:pt x="276539" y="1381883"/>
                    <a:pt x="284672" y="1385950"/>
                  </a:cubicBezTo>
                  <a:cubicBezTo>
                    <a:pt x="293945" y="1390587"/>
                    <a:pt x="302115" y="1397177"/>
                    <a:pt x="310551" y="1403203"/>
                  </a:cubicBezTo>
                  <a:cubicBezTo>
                    <a:pt x="315795" y="1406948"/>
                    <a:pt x="360177" y="1441553"/>
                    <a:pt x="370936" y="1446335"/>
                  </a:cubicBezTo>
                  <a:cubicBezTo>
                    <a:pt x="414551" y="1465719"/>
                    <a:pt x="428547" y="1463868"/>
                    <a:pt x="474453" y="1472214"/>
                  </a:cubicBezTo>
                  <a:cubicBezTo>
                    <a:pt x="488879" y="1474837"/>
                    <a:pt x="503159" y="1478217"/>
                    <a:pt x="517585" y="1480840"/>
                  </a:cubicBezTo>
                  <a:cubicBezTo>
                    <a:pt x="534794" y="1483969"/>
                    <a:pt x="552270" y="1485673"/>
                    <a:pt x="569344" y="1489467"/>
                  </a:cubicBezTo>
                  <a:cubicBezTo>
                    <a:pt x="625980" y="1502053"/>
                    <a:pt x="559142" y="1497401"/>
                    <a:pt x="638355" y="1506720"/>
                  </a:cubicBezTo>
                  <a:cubicBezTo>
                    <a:pt x="672743" y="1510766"/>
                    <a:pt x="707366" y="1512471"/>
                    <a:pt x="741872" y="1515346"/>
                  </a:cubicBezTo>
                  <a:cubicBezTo>
                    <a:pt x="800990" y="1512659"/>
                    <a:pt x="933137" y="1510785"/>
                    <a:pt x="1009291" y="1498093"/>
                  </a:cubicBezTo>
                  <a:cubicBezTo>
                    <a:pt x="1018260" y="1496598"/>
                    <a:pt x="1026427" y="1491965"/>
                    <a:pt x="1035170" y="1489467"/>
                  </a:cubicBezTo>
                  <a:cubicBezTo>
                    <a:pt x="1046570" y="1486210"/>
                    <a:pt x="1058320" y="1484247"/>
                    <a:pt x="1069676" y="1480840"/>
                  </a:cubicBezTo>
                  <a:cubicBezTo>
                    <a:pt x="1087095" y="1475614"/>
                    <a:pt x="1121434" y="1463588"/>
                    <a:pt x="1121434" y="1463588"/>
                  </a:cubicBezTo>
                  <a:cubicBezTo>
                    <a:pt x="1167616" y="1432801"/>
                    <a:pt x="1139982" y="1453667"/>
                    <a:pt x="1199072" y="1394576"/>
                  </a:cubicBezTo>
                  <a:cubicBezTo>
                    <a:pt x="1207698" y="1385950"/>
                    <a:pt x="1215191" y="1376017"/>
                    <a:pt x="1224951" y="1368697"/>
                  </a:cubicBezTo>
                  <a:cubicBezTo>
                    <a:pt x="1236453" y="1360071"/>
                    <a:pt x="1248541" y="1352175"/>
                    <a:pt x="1259457" y="1342818"/>
                  </a:cubicBezTo>
                  <a:cubicBezTo>
                    <a:pt x="1268720" y="1334879"/>
                    <a:pt x="1275964" y="1324749"/>
                    <a:pt x="1285336" y="1316939"/>
                  </a:cubicBezTo>
                  <a:cubicBezTo>
                    <a:pt x="1307633" y="1298358"/>
                    <a:pt x="1311157" y="1299705"/>
                    <a:pt x="1337095" y="1291059"/>
                  </a:cubicBezTo>
                  <a:cubicBezTo>
                    <a:pt x="1386540" y="1216893"/>
                    <a:pt x="1327259" y="1310730"/>
                    <a:pt x="1362974" y="1239301"/>
                  </a:cubicBezTo>
                  <a:cubicBezTo>
                    <a:pt x="1367611" y="1230028"/>
                    <a:pt x="1374476" y="1222048"/>
                    <a:pt x="1380227" y="1213422"/>
                  </a:cubicBezTo>
                  <a:cubicBezTo>
                    <a:pt x="1395410" y="1167871"/>
                    <a:pt x="1383809" y="1195108"/>
                    <a:pt x="1423359" y="1135784"/>
                  </a:cubicBezTo>
                  <a:lnTo>
                    <a:pt x="1440612" y="1109905"/>
                  </a:lnTo>
                  <a:cubicBezTo>
                    <a:pt x="1461143" y="1048311"/>
                    <a:pt x="1447777" y="1073278"/>
                    <a:pt x="1475117" y="1032267"/>
                  </a:cubicBezTo>
                  <a:cubicBezTo>
                    <a:pt x="1477993" y="1009263"/>
                    <a:pt x="1480219" y="986169"/>
                    <a:pt x="1483744" y="963256"/>
                  </a:cubicBezTo>
                  <a:cubicBezTo>
                    <a:pt x="1485974" y="948764"/>
                    <a:pt x="1491081" y="934729"/>
                    <a:pt x="1492370" y="920123"/>
                  </a:cubicBezTo>
                  <a:cubicBezTo>
                    <a:pt x="1499717" y="836860"/>
                    <a:pt x="1500393" y="753033"/>
                    <a:pt x="1509623" y="669957"/>
                  </a:cubicBezTo>
                  <a:lnTo>
                    <a:pt x="1518249" y="592320"/>
                  </a:lnTo>
                  <a:cubicBezTo>
                    <a:pt x="1512720" y="570202"/>
                    <a:pt x="1496122" y="496306"/>
                    <a:pt x="1483744" y="471550"/>
                  </a:cubicBezTo>
                  <a:cubicBezTo>
                    <a:pt x="1477993" y="460048"/>
                    <a:pt x="1473965" y="447508"/>
                    <a:pt x="1466491" y="437044"/>
                  </a:cubicBezTo>
                  <a:cubicBezTo>
                    <a:pt x="1459400" y="427117"/>
                    <a:pt x="1448422" y="420537"/>
                    <a:pt x="1440612" y="411165"/>
                  </a:cubicBezTo>
                  <a:cubicBezTo>
                    <a:pt x="1433975" y="403200"/>
                    <a:pt x="1431161" y="392113"/>
                    <a:pt x="1423359" y="385286"/>
                  </a:cubicBezTo>
                  <a:cubicBezTo>
                    <a:pt x="1389828" y="355946"/>
                    <a:pt x="1367619" y="348208"/>
                    <a:pt x="1328468" y="333527"/>
                  </a:cubicBezTo>
                  <a:cubicBezTo>
                    <a:pt x="1319954" y="330334"/>
                    <a:pt x="1311332" y="327399"/>
                    <a:pt x="1302589" y="324901"/>
                  </a:cubicBezTo>
                  <a:cubicBezTo>
                    <a:pt x="1291189" y="321644"/>
                    <a:pt x="1279483" y="319531"/>
                    <a:pt x="1268083" y="316274"/>
                  </a:cubicBezTo>
                  <a:cubicBezTo>
                    <a:pt x="1206200" y="298593"/>
                    <a:pt x="1286747" y="316556"/>
                    <a:pt x="1199072" y="299022"/>
                  </a:cubicBezTo>
                  <a:cubicBezTo>
                    <a:pt x="1184695" y="293271"/>
                    <a:pt x="1170090" y="288058"/>
                    <a:pt x="1155940" y="281769"/>
                  </a:cubicBezTo>
                  <a:cubicBezTo>
                    <a:pt x="1144189" y="276546"/>
                    <a:pt x="1133254" y="269582"/>
                    <a:pt x="1121434" y="264516"/>
                  </a:cubicBezTo>
                  <a:cubicBezTo>
                    <a:pt x="1113076" y="260934"/>
                    <a:pt x="1104265" y="258502"/>
                    <a:pt x="1095555" y="255889"/>
                  </a:cubicBezTo>
                  <a:cubicBezTo>
                    <a:pt x="1075504" y="249874"/>
                    <a:pt x="1055298" y="244388"/>
                    <a:pt x="1035170" y="238637"/>
                  </a:cubicBezTo>
                  <a:cubicBezTo>
                    <a:pt x="970204" y="195326"/>
                    <a:pt x="1052766" y="246177"/>
                    <a:pt x="974785" y="212757"/>
                  </a:cubicBezTo>
                  <a:cubicBezTo>
                    <a:pt x="965256" y="208673"/>
                    <a:pt x="958179" y="200141"/>
                    <a:pt x="948906" y="195505"/>
                  </a:cubicBezTo>
                  <a:cubicBezTo>
                    <a:pt x="875639" y="158871"/>
                    <a:pt x="996184" y="247154"/>
                    <a:pt x="854015" y="152373"/>
                  </a:cubicBezTo>
                  <a:cubicBezTo>
                    <a:pt x="792994" y="111692"/>
                    <a:pt x="868574" y="162771"/>
                    <a:pt x="793631" y="109240"/>
                  </a:cubicBezTo>
                  <a:cubicBezTo>
                    <a:pt x="785194" y="103214"/>
                    <a:pt x="777225" y="96199"/>
                    <a:pt x="767751" y="91988"/>
                  </a:cubicBezTo>
                  <a:cubicBezTo>
                    <a:pt x="751132" y="84602"/>
                    <a:pt x="733246" y="80486"/>
                    <a:pt x="715993" y="74735"/>
                  </a:cubicBezTo>
                  <a:cubicBezTo>
                    <a:pt x="707367" y="71859"/>
                    <a:pt x="699030" y="67891"/>
                    <a:pt x="690114" y="66108"/>
                  </a:cubicBezTo>
                  <a:cubicBezTo>
                    <a:pt x="675737" y="63233"/>
                    <a:pt x="661127" y="61340"/>
                    <a:pt x="646982" y="57482"/>
                  </a:cubicBezTo>
                  <a:cubicBezTo>
                    <a:pt x="629437" y="52697"/>
                    <a:pt x="613366" y="41480"/>
                    <a:pt x="595223" y="40229"/>
                  </a:cubicBezTo>
                  <a:lnTo>
                    <a:pt x="345057" y="22976"/>
                  </a:lnTo>
                  <a:lnTo>
                    <a:pt x="301925" y="14350"/>
                  </a:lnTo>
                  <a:cubicBezTo>
                    <a:pt x="256262" y="6048"/>
                    <a:pt x="250084" y="0"/>
                    <a:pt x="207034" y="14350"/>
                  </a:cubicBezTo>
                  <a:cubicBezTo>
                    <a:pt x="203176" y="15636"/>
                    <a:pt x="204159" y="33040"/>
                    <a:pt x="198408" y="40229"/>
                  </a:cubicBezTo>
                  <a:close/>
                </a:path>
              </a:pathLst>
            </a:custGeom>
            <a:solidFill>
              <a:srgbClr val="C0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36122" y="4487174"/>
              <a:ext cx="246888" cy="304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447800" y="4938686"/>
              <a:ext cx="304800" cy="336777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675626" y="5595670"/>
              <a:ext cx="246888" cy="304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146060" y="4850922"/>
              <a:ext cx="246888" cy="304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36460" y="5968044"/>
              <a:ext cx="246888" cy="304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769930" y="4859548"/>
              <a:ext cx="246888" cy="304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84903" y="5726299"/>
              <a:ext cx="281392" cy="304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457200" y="1600201"/>
            <a:ext cx="82296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record adds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some chars, many empty links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How to use space better?			</a:t>
            </a:r>
            <a:r>
              <a:rPr lang="en-US" sz="3200" baseline="0" dirty="0" smtClean="0">
                <a:solidFill>
                  <a:srgbClr val="00B050"/>
                </a:solidFill>
              </a:rPr>
              <a:t>(Next)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2743200"/>
            <a:ext cx="6244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None/>
            </a:pPr>
            <a:r>
              <a:rPr lang="en-US" sz="2800" dirty="0" smtClean="0"/>
              <a:t>e.g. “she sells sea shells by the sea </a:t>
            </a:r>
            <a:r>
              <a:rPr lang="en-US" sz="2800" dirty="0" smtClean="0">
                <a:solidFill>
                  <a:srgbClr val="C00000"/>
                </a:solidFill>
              </a:rPr>
              <a:t>shore</a:t>
            </a:r>
            <a:r>
              <a:rPr lang="en-US" sz="2800" dirty="0" smtClean="0"/>
              <a:t>”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</a:t>
            </a:r>
            <a:r>
              <a:rPr lang="en-US" dirty="0" err="1" smtClean="0"/>
              <a:t>Trie</a:t>
            </a:r>
            <a:r>
              <a:rPr lang="en-US" dirty="0" smtClean="0"/>
              <a:t> (TST)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every node of R-way </a:t>
            </a:r>
            <a:r>
              <a:rPr lang="en-US" dirty="0" err="1" smtClean="0"/>
              <a:t>trie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Replace the array (of R pointers) by a BST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</a:rPr>
              <a:t>Ternary Search </a:t>
            </a:r>
            <a:r>
              <a:rPr lang="en-US" dirty="0" err="1" smtClean="0">
                <a:solidFill>
                  <a:srgbClr val="0070C0"/>
                </a:solidFill>
              </a:rPr>
              <a:t>Trie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each node has</a:t>
            </a:r>
          </a:p>
          <a:p>
            <a:pPr lvl="1"/>
            <a:r>
              <a:rPr lang="en-US" dirty="0" smtClean="0"/>
              <a:t>a character 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 </a:t>
            </a:r>
            <a:r>
              <a:rPr lang="en-US" i="1" dirty="0" err="1" smtClean="0"/>
              <a:t>isKey</a:t>
            </a:r>
            <a:r>
              <a:rPr lang="en-US" dirty="0" smtClean="0"/>
              <a:t>  to indicate whether this node represents (the last character of) some key</a:t>
            </a:r>
          </a:p>
          <a:p>
            <a:pPr lvl="1"/>
            <a:r>
              <a:rPr lang="en-US" dirty="0" smtClean="0"/>
              <a:t>three child pointers:</a:t>
            </a:r>
          </a:p>
          <a:p>
            <a:pPr lvl="2"/>
            <a:r>
              <a:rPr lang="en-US" dirty="0" smtClean="0"/>
              <a:t>left		:  search for s[</a:t>
            </a:r>
            <a:r>
              <a:rPr lang="en-US" dirty="0" err="1" smtClean="0"/>
              <a:t>i</a:t>
            </a:r>
            <a:r>
              <a:rPr lang="en-US" dirty="0" smtClean="0"/>
              <a:t>] &lt; c </a:t>
            </a:r>
          </a:p>
          <a:p>
            <a:pPr lvl="2"/>
            <a:r>
              <a:rPr lang="en-US" dirty="0" smtClean="0"/>
              <a:t>middle	:  s[</a:t>
            </a:r>
            <a:r>
              <a:rPr lang="en-US" dirty="0" err="1" smtClean="0"/>
              <a:t>i</a:t>
            </a:r>
            <a:r>
              <a:rPr lang="en-US" dirty="0" smtClean="0"/>
              <a:t>] = c found;  now search for s[i+1]</a:t>
            </a:r>
          </a:p>
          <a:p>
            <a:pPr lvl="2"/>
            <a:r>
              <a:rPr lang="en-US" dirty="0" smtClean="0"/>
              <a:t>right		:  search for s[</a:t>
            </a:r>
            <a:r>
              <a:rPr lang="en-US" dirty="0" err="1" smtClean="0"/>
              <a:t>i</a:t>
            </a:r>
            <a:r>
              <a:rPr lang="en-US" dirty="0" smtClean="0"/>
              <a:t>] &gt; 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</a:t>
            </a:r>
            <a:r>
              <a:rPr lang="en-US" dirty="0" err="1" smtClean="0"/>
              <a:t>Trie</a:t>
            </a:r>
            <a:r>
              <a:rPr lang="en-US" dirty="0" smtClean="0"/>
              <a:t> (TST)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left		:  search for s[</a:t>
            </a:r>
            <a:r>
              <a:rPr lang="en-US" dirty="0" err="1" smtClean="0"/>
              <a:t>i</a:t>
            </a:r>
            <a:r>
              <a:rPr lang="en-US" dirty="0" smtClean="0"/>
              <a:t>] &lt; c </a:t>
            </a:r>
          </a:p>
          <a:p>
            <a:pPr lvl="2"/>
            <a:r>
              <a:rPr lang="en-US" dirty="0" smtClean="0"/>
              <a:t>middle	:  s[</a:t>
            </a:r>
            <a:r>
              <a:rPr lang="en-US" dirty="0" err="1" smtClean="0"/>
              <a:t>i</a:t>
            </a:r>
            <a:r>
              <a:rPr lang="en-US" dirty="0" smtClean="0"/>
              <a:t>] = c found;  now search for s[i+1]</a:t>
            </a:r>
          </a:p>
          <a:p>
            <a:pPr lvl="2"/>
            <a:r>
              <a:rPr lang="en-US" dirty="0" smtClean="0"/>
              <a:t>right		:  search for s[</a:t>
            </a:r>
            <a:r>
              <a:rPr lang="en-US" dirty="0" err="1" smtClean="0"/>
              <a:t>i</a:t>
            </a:r>
            <a:r>
              <a:rPr lang="en-US" dirty="0" smtClean="0"/>
              <a:t>] &gt; c </a:t>
            </a:r>
          </a:p>
          <a:p>
            <a:pPr>
              <a:buNone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bg1"/>
                </a:solidFill>
              </a:rPr>
              <a:t>she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00B0F0"/>
                </a:solidFill>
              </a:rPr>
              <a:t>sells sea shells by the sea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chemeClr val="bg1"/>
                </a:solidFill>
              </a:rPr>
              <a:t>shore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3624944"/>
            <a:ext cx="9144000" cy="2819400"/>
            <a:chOff x="0" y="3505200"/>
            <a:chExt cx="9144000" cy="28194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505200"/>
              <a:ext cx="914400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15000" y="4876800"/>
              <a:ext cx="16002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53225" y="4724400"/>
              <a:ext cx="6858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2425" y="4352925"/>
              <a:ext cx="304800" cy="304800"/>
            </a:xfrm>
            <a:prstGeom prst="ellipse">
              <a:avLst/>
            </a:prstGeom>
            <a:solidFill>
              <a:srgbClr val="00B0F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14600" y="5562600"/>
              <a:ext cx="304800" cy="304800"/>
            </a:xfrm>
            <a:prstGeom prst="ellipse">
              <a:avLst/>
            </a:prstGeom>
            <a:solidFill>
              <a:srgbClr val="00B0F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52575" y="5162550"/>
              <a:ext cx="304800" cy="304800"/>
            </a:xfrm>
            <a:prstGeom prst="ellipse">
              <a:avLst/>
            </a:prstGeom>
            <a:solidFill>
              <a:srgbClr val="00B0F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5572125"/>
              <a:ext cx="304800" cy="304800"/>
            </a:xfrm>
            <a:prstGeom prst="ellipse">
              <a:avLst/>
            </a:prstGeom>
            <a:solidFill>
              <a:srgbClr val="00B0F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239125" y="4762500"/>
              <a:ext cx="304800" cy="304800"/>
            </a:xfrm>
            <a:prstGeom prst="ellipse">
              <a:avLst/>
            </a:prstGeom>
            <a:solidFill>
              <a:srgbClr val="00B0F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19302" y="6324600"/>
            <a:ext cx="741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Only 3 empty null pointers in leaf, fewer in non-leaf nodes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</a:t>
            </a:r>
            <a:r>
              <a:rPr lang="en-US" dirty="0" err="1" smtClean="0"/>
              <a:t>Trie</a:t>
            </a:r>
            <a:r>
              <a:rPr lang="en-US" dirty="0" smtClean="0"/>
              <a:t> (TST)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left		:  search for s[</a:t>
            </a:r>
            <a:r>
              <a:rPr lang="en-US" dirty="0" err="1" smtClean="0"/>
              <a:t>i</a:t>
            </a:r>
            <a:r>
              <a:rPr lang="en-US" dirty="0" smtClean="0"/>
              <a:t>] &lt; c </a:t>
            </a:r>
          </a:p>
          <a:p>
            <a:pPr lvl="2"/>
            <a:r>
              <a:rPr lang="en-US" dirty="0" smtClean="0"/>
              <a:t>middle	:  s[</a:t>
            </a:r>
            <a:r>
              <a:rPr lang="en-US" dirty="0" err="1" smtClean="0"/>
              <a:t>i</a:t>
            </a:r>
            <a:r>
              <a:rPr lang="en-US" dirty="0" smtClean="0"/>
              <a:t>] = c found;  now search for s[i+1]</a:t>
            </a:r>
          </a:p>
          <a:p>
            <a:pPr lvl="2"/>
            <a:r>
              <a:rPr lang="en-US" dirty="0" smtClean="0"/>
              <a:t>right		:  search for s[</a:t>
            </a:r>
            <a:r>
              <a:rPr lang="en-US" dirty="0" err="1" smtClean="0"/>
              <a:t>i</a:t>
            </a:r>
            <a:r>
              <a:rPr lang="en-US" dirty="0" smtClean="0"/>
              <a:t>] &gt; c </a:t>
            </a:r>
          </a:p>
          <a:p>
            <a:pPr>
              <a:buNone/>
            </a:pPr>
            <a:r>
              <a:rPr lang="en-US" dirty="0" smtClean="0"/>
              <a:t>e.g. “</a:t>
            </a:r>
            <a:r>
              <a:rPr lang="en-US" dirty="0" smtClean="0">
                <a:solidFill>
                  <a:srgbClr val="00B050"/>
                </a:solidFill>
              </a:rPr>
              <a:t>she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sells sea shells by the sea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chemeClr val="bg1"/>
                </a:solidFill>
              </a:rPr>
              <a:t>shore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2425" y="43529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55626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2575" y="516255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55721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39125" y="47625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15075" y="5572125"/>
            <a:ext cx="304800" cy="304800"/>
          </a:xfrm>
          <a:prstGeom prst="ellipse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72100" y="4343400"/>
            <a:ext cx="304800" cy="304800"/>
          </a:xfrm>
          <a:prstGeom prst="ellipse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4876800"/>
            <a:ext cx="1600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53225" y="4724400"/>
            <a:ext cx="685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9302" y="6324600"/>
            <a:ext cx="741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Only 3 empty null pointers in leaf, fewer in non-leaf nodes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</a:t>
            </a:r>
            <a:r>
              <a:rPr lang="en-US" dirty="0" err="1" smtClean="0"/>
              <a:t>Trie</a:t>
            </a:r>
            <a:r>
              <a:rPr lang="en-US" dirty="0" smtClean="0"/>
              <a:t> (TST)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left		:  search for s[</a:t>
            </a:r>
            <a:r>
              <a:rPr lang="en-US" dirty="0" err="1" smtClean="0"/>
              <a:t>i</a:t>
            </a:r>
            <a:r>
              <a:rPr lang="en-US" dirty="0" smtClean="0"/>
              <a:t>] &lt; c </a:t>
            </a:r>
          </a:p>
          <a:p>
            <a:pPr lvl="2"/>
            <a:r>
              <a:rPr lang="en-US" dirty="0" smtClean="0"/>
              <a:t>middle	:  s[</a:t>
            </a:r>
            <a:r>
              <a:rPr lang="en-US" dirty="0" err="1" smtClean="0"/>
              <a:t>i</a:t>
            </a:r>
            <a:r>
              <a:rPr lang="en-US" dirty="0" smtClean="0"/>
              <a:t>] = c found;  now search for s[i+1]</a:t>
            </a:r>
          </a:p>
          <a:p>
            <a:pPr lvl="2"/>
            <a:r>
              <a:rPr lang="en-US" dirty="0" smtClean="0"/>
              <a:t>right		:  search for s[</a:t>
            </a:r>
            <a:r>
              <a:rPr lang="en-US" dirty="0" err="1" smtClean="0"/>
              <a:t>i</a:t>
            </a:r>
            <a:r>
              <a:rPr lang="en-US" dirty="0" smtClean="0"/>
              <a:t>] &gt; c </a:t>
            </a:r>
          </a:p>
          <a:p>
            <a:pPr>
              <a:buNone/>
            </a:pPr>
            <a:r>
              <a:rPr lang="en-US" dirty="0" smtClean="0"/>
              <a:t>e.g. “</a:t>
            </a:r>
            <a:r>
              <a:rPr lang="en-US" dirty="0" smtClean="0">
                <a:solidFill>
                  <a:srgbClr val="00B050"/>
                </a:solidFill>
              </a:rPr>
              <a:t>she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sells sea shells by the sea </a:t>
            </a:r>
            <a:r>
              <a:rPr lang="en-US" dirty="0" smtClean="0">
                <a:solidFill>
                  <a:srgbClr val="C00000"/>
                </a:solidFill>
              </a:rPr>
              <a:t>shore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2425" y="43529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55626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2575" y="516255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55721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39125" y="47625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15075" y="5572125"/>
            <a:ext cx="304800" cy="304800"/>
          </a:xfrm>
          <a:prstGeom prst="ellipse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72100" y="4343400"/>
            <a:ext cx="304800" cy="304800"/>
          </a:xfrm>
          <a:prstGeom prst="ellipse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15075" y="5572125"/>
            <a:ext cx="304800" cy="304800"/>
          </a:xfrm>
          <a:prstGeom prst="ellipse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15000" y="4876800"/>
            <a:ext cx="1600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53225" y="4724400"/>
            <a:ext cx="685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9302" y="6324600"/>
            <a:ext cx="741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Only 3 empty null pointers in leaf, fewer in non-leaf nodes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</a:t>
            </a:r>
            <a:r>
              <a:rPr lang="en-US" dirty="0" err="1" smtClean="0"/>
              <a:t>Trie</a:t>
            </a:r>
            <a:r>
              <a:rPr lang="en-US" dirty="0" smtClean="0"/>
              <a:t> (TST)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left		:  search for s[</a:t>
            </a:r>
            <a:r>
              <a:rPr lang="en-US" dirty="0" err="1" smtClean="0"/>
              <a:t>i</a:t>
            </a:r>
            <a:r>
              <a:rPr lang="en-US" dirty="0" smtClean="0"/>
              <a:t>] &lt; c </a:t>
            </a:r>
          </a:p>
          <a:p>
            <a:pPr lvl="2"/>
            <a:r>
              <a:rPr lang="en-US" dirty="0" smtClean="0"/>
              <a:t>middle	:  s[</a:t>
            </a:r>
            <a:r>
              <a:rPr lang="en-US" dirty="0" err="1" smtClean="0"/>
              <a:t>i</a:t>
            </a:r>
            <a:r>
              <a:rPr lang="en-US" dirty="0" smtClean="0"/>
              <a:t>] = c found;  now search for s[i+1]</a:t>
            </a:r>
          </a:p>
          <a:p>
            <a:pPr lvl="2"/>
            <a:r>
              <a:rPr lang="en-US" dirty="0" smtClean="0"/>
              <a:t>right		:  search for s[</a:t>
            </a:r>
            <a:r>
              <a:rPr lang="en-US" dirty="0" err="1" smtClean="0"/>
              <a:t>i</a:t>
            </a:r>
            <a:r>
              <a:rPr lang="en-US" dirty="0" smtClean="0"/>
              <a:t>] &gt; c </a:t>
            </a:r>
          </a:p>
          <a:p>
            <a:pPr>
              <a:buNone/>
            </a:pPr>
            <a:r>
              <a:rPr lang="en-US" dirty="0" smtClean="0"/>
              <a:t>e.g. “</a:t>
            </a:r>
            <a:r>
              <a:rPr lang="en-US" dirty="0" smtClean="0">
                <a:solidFill>
                  <a:srgbClr val="00B050"/>
                </a:solidFill>
              </a:rPr>
              <a:t>she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sells sea shells by the sea </a:t>
            </a:r>
            <a:r>
              <a:rPr lang="en-US" dirty="0" smtClean="0">
                <a:solidFill>
                  <a:srgbClr val="C00000"/>
                </a:solidFill>
              </a:rPr>
              <a:t>shore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2425" y="43529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55626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2575" y="516255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55721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39125" y="47625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15075" y="5572125"/>
            <a:ext cx="304800" cy="304800"/>
          </a:xfrm>
          <a:prstGeom prst="ellipse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72100" y="4343400"/>
            <a:ext cx="304800" cy="304800"/>
          </a:xfrm>
          <a:prstGeom prst="ellipse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15075" y="5572125"/>
            <a:ext cx="304800" cy="304800"/>
          </a:xfrm>
          <a:prstGeom prst="ellipse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800000">
            <a:off x="5990872" y="5086756"/>
            <a:ext cx="1052205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9302" y="6324600"/>
            <a:ext cx="741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Only 3 empty null pointers in leaf, fewer in non-leaf nodes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26-way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Represents the (searchable) text:</a:t>
            </a:r>
          </a:p>
          <a:p>
            <a:pPr>
              <a:buNone/>
            </a:pPr>
            <a:r>
              <a:rPr lang="en-US" sz="3000" dirty="0" smtClean="0"/>
              <a:t>               “sells sea shells by the sea”</a:t>
            </a:r>
          </a:p>
          <a:p>
            <a:pPr>
              <a:buNone/>
            </a:pPr>
            <a:r>
              <a:rPr lang="en-US" sz="2000" i="1" dirty="0" smtClean="0"/>
              <a:t>       Position</a:t>
            </a:r>
            <a:r>
              <a:rPr lang="en-US" sz="2000" dirty="0" smtClean="0"/>
              <a:t>:   1           7        11            18    21      25</a:t>
            </a:r>
          </a:p>
          <a:p>
            <a:r>
              <a:rPr lang="en-US" dirty="0" smtClean="0"/>
              <a:t>Lower-case English alphabet:  R = 26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9317" y="1376918"/>
            <a:ext cx="8001000" cy="3036332"/>
            <a:chOff x="457200" y="3581400"/>
            <a:chExt cx="8001000" cy="303633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6000" y="5162490"/>
            <a:ext cx="2594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B050"/>
                </a:solidFill>
              </a:rPr>
              <a:t>Every leaf is a </a:t>
            </a:r>
            <a:r>
              <a:rPr lang="en-US" sz="2000" i="1" dirty="0" smtClean="0">
                <a:solidFill>
                  <a:srgbClr val="00B050"/>
                </a:solidFill>
              </a:rPr>
              <a:t>key node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959" y="3352800"/>
            <a:ext cx="2678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Null pointers not shown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</a:t>
            </a:r>
            <a:r>
              <a:rPr lang="en-US" dirty="0" err="1" smtClean="0"/>
              <a:t>Trie</a:t>
            </a:r>
            <a:r>
              <a:rPr lang="en-US" dirty="0" smtClean="0"/>
              <a:t> (TST)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left		:  search for s[</a:t>
            </a:r>
            <a:r>
              <a:rPr lang="en-US" dirty="0" err="1" smtClean="0"/>
              <a:t>i</a:t>
            </a:r>
            <a:r>
              <a:rPr lang="en-US" dirty="0" smtClean="0"/>
              <a:t>] &lt; c </a:t>
            </a:r>
          </a:p>
          <a:p>
            <a:pPr lvl="2"/>
            <a:r>
              <a:rPr lang="en-US" dirty="0" smtClean="0"/>
              <a:t>middle	:  s[</a:t>
            </a:r>
            <a:r>
              <a:rPr lang="en-US" dirty="0" err="1" smtClean="0"/>
              <a:t>i</a:t>
            </a:r>
            <a:r>
              <a:rPr lang="en-US" dirty="0" smtClean="0"/>
              <a:t>] = c found;  now search for s[i+1]</a:t>
            </a:r>
          </a:p>
          <a:p>
            <a:pPr lvl="2"/>
            <a:r>
              <a:rPr lang="en-US" dirty="0" smtClean="0"/>
              <a:t>right		:  search for s[</a:t>
            </a:r>
            <a:r>
              <a:rPr lang="en-US" dirty="0" err="1" smtClean="0"/>
              <a:t>i</a:t>
            </a:r>
            <a:r>
              <a:rPr lang="en-US" dirty="0" smtClean="0"/>
              <a:t>] &gt; c </a:t>
            </a:r>
          </a:p>
          <a:p>
            <a:pPr>
              <a:buNone/>
            </a:pPr>
            <a:r>
              <a:rPr lang="en-US" dirty="0" smtClean="0"/>
              <a:t>e.g. “</a:t>
            </a:r>
            <a:r>
              <a:rPr lang="en-US" dirty="0" smtClean="0">
                <a:solidFill>
                  <a:srgbClr val="00B050"/>
                </a:solidFill>
              </a:rPr>
              <a:t>she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sells sea shells by the sea </a:t>
            </a:r>
            <a:r>
              <a:rPr lang="en-US" dirty="0" smtClean="0">
                <a:solidFill>
                  <a:srgbClr val="C00000"/>
                </a:solidFill>
              </a:rPr>
              <a:t>shore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2425" y="43529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55626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2575" y="516255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55721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39125" y="47625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15075" y="5572125"/>
            <a:ext cx="304800" cy="304800"/>
          </a:xfrm>
          <a:prstGeom prst="ellipse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72100" y="4343400"/>
            <a:ext cx="304800" cy="304800"/>
          </a:xfrm>
          <a:prstGeom prst="ellipse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1800000">
            <a:off x="6113671" y="5497027"/>
            <a:ext cx="648331" cy="981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9302" y="6324600"/>
            <a:ext cx="741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Only 3 empty null pointers in leaf, fewer in non-leaf nodes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 rot="1500000">
            <a:off x="5674233" y="4242113"/>
            <a:ext cx="1740105" cy="187822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</a:t>
            </a:r>
            <a:r>
              <a:rPr lang="en-US" dirty="0" err="1" smtClean="0"/>
              <a:t>Trie</a:t>
            </a:r>
            <a:r>
              <a:rPr lang="en-US" dirty="0" smtClean="0"/>
              <a:t> (TST)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left		:  search for s[</a:t>
            </a:r>
            <a:r>
              <a:rPr lang="en-US" dirty="0" err="1" smtClean="0"/>
              <a:t>i</a:t>
            </a:r>
            <a:r>
              <a:rPr lang="en-US" dirty="0" smtClean="0"/>
              <a:t>] &lt; c </a:t>
            </a:r>
          </a:p>
          <a:p>
            <a:pPr lvl="2"/>
            <a:r>
              <a:rPr lang="en-US" dirty="0" smtClean="0"/>
              <a:t>middle	:  s[</a:t>
            </a:r>
            <a:r>
              <a:rPr lang="en-US" dirty="0" err="1" smtClean="0"/>
              <a:t>i</a:t>
            </a:r>
            <a:r>
              <a:rPr lang="en-US" dirty="0" smtClean="0"/>
              <a:t>] = c found;  now search for s[i+1]</a:t>
            </a:r>
          </a:p>
          <a:p>
            <a:pPr lvl="2"/>
            <a:r>
              <a:rPr lang="en-US" dirty="0" smtClean="0"/>
              <a:t>right		:  search for s[</a:t>
            </a:r>
            <a:r>
              <a:rPr lang="en-US" dirty="0" err="1" smtClean="0"/>
              <a:t>i</a:t>
            </a:r>
            <a:r>
              <a:rPr lang="en-US" dirty="0" smtClean="0"/>
              <a:t>] &gt; c </a:t>
            </a:r>
          </a:p>
          <a:p>
            <a:pPr>
              <a:buNone/>
            </a:pPr>
            <a:r>
              <a:rPr lang="en-US" dirty="0" smtClean="0"/>
              <a:t>e.g. “</a:t>
            </a:r>
            <a:r>
              <a:rPr lang="en-US" dirty="0" smtClean="0">
                <a:solidFill>
                  <a:srgbClr val="00B050"/>
                </a:solidFill>
              </a:rPr>
              <a:t>she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sells sea shells by the sea </a:t>
            </a:r>
            <a:r>
              <a:rPr lang="en-US" dirty="0" smtClean="0">
                <a:solidFill>
                  <a:srgbClr val="C00000"/>
                </a:solidFill>
              </a:rPr>
              <a:t>shore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2425" y="43529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55626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2575" y="516255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5572125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39125" y="4762500"/>
            <a:ext cx="304800" cy="304800"/>
          </a:xfrm>
          <a:prstGeom prst="ellipse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15075" y="5572125"/>
            <a:ext cx="304800" cy="304800"/>
          </a:xfrm>
          <a:prstGeom prst="ellipse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72100" y="4343400"/>
            <a:ext cx="304800" cy="304800"/>
          </a:xfrm>
          <a:prstGeom prst="ellipse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9302" y="6324600"/>
            <a:ext cx="741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Only 3 empty null pointers in leaf, fewer in non-leaf nodes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26-way </a:t>
            </a:r>
            <a:r>
              <a:rPr lang="en-US" dirty="0" err="1" smtClean="0"/>
              <a:t>Trie</a:t>
            </a:r>
            <a:r>
              <a:rPr lang="en-US" dirty="0" smtClean="0"/>
              <a:t> vs. TST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1752600"/>
            <a:ext cx="838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534400" y="0"/>
            <a:ext cx="609600" cy="68580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en-US" sz="1300" b="1" dirty="0" smtClean="0"/>
              <a:t>now</a:t>
            </a:r>
          </a:p>
          <a:p>
            <a:r>
              <a:rPr lang="en-US" sz="1300" b="1" dirty="0" smtClean="0"/>
              <a:t>for</a:t>
            </a:r>
          </a:p>
          <a:p>
            <a:r>
              <a:rPr lang="en-US" sz="1300" b="1" dirty="0" smtClean="0"/>
              <a:t>tip</a:t>
            </a:r>
          </a:p>
          <a:p>
            <a:r>
              <a:rPr lang="en-US" sz="1300" b="1" dirty="0" smtClean="0"/>
              <a:t>ilk</a:t>
            </a:r>
          </a:p>
          <a:p>
            <a:r>
              <a:rPr lang="en-US" sz="1300" b="1" dirty="0" smtClean="0"/>
              <a:t>dim</a:t>
            </a:r>
          </a:p>
          <a:p>
            <a:r>
              <a:rPr lang="en-US" sz="1300" b="1" dirty="0" smtClean="0"/>
              <a:t>tag</a:t>
            </a:r>
          </a:p>
          <a:p>
            <a:r>
              <a:rPr lang="en-US" sz="1300" b="1" dirty="0" smtClean="0"/>
              <a:t>jot</a:t>
            </a:r>
          </a:p>
          <a:p>
            <a:r>
              <a:rPr lang="en-US" sz="1300" b="1" dirty="0" smtClean="0"/>
              <a:t>sob</a:t>
            </a:r>
          </a:p>
          <a:p>
            <a:r>
              <a:rPr lang="en-US" sz="1300" b="1" dirty="0" err="1" smtClean="0"/>
              <a:t>nob</a:t>
            </a:r>
            <a:endParaRPr lang="en-US" sz="1300" b="1" dirty="0" smtClean="0"/>
          </a:p>
          <a:p>
            <a:r>
              <a:rPr lang="en-US" sz="1300" b="1" dirty="0" smtClean="0"/>
              <a:t>sky</a:t>
            </a:r>
          </a:p>
          <a:p>
            <a:r>
              <a:rPr lang="en-US" sz="1300" b="1" dirty="0" smtClean="0"/>
              <a:t>hut</a:t>
            </a:r>
          </a:p>
          <a:p>
            <a:r>
              <a:rPr lang="en-US" sz="1300" b="1" dirty="0" smtClean="0"/>
              <a:t>ace</a:t>
            </a:r>
          </a:p>
          <a:p>
            <a:r>
              <a:rPr lang="en-US" sz="1300" b="1" dirty="0" smtClean="0"/>
              <a:t>bet</a:t>
            </a:r>
          </a:p>
          <a:p>
            <a:r>
              <a:rPr lang="en-US" sz="1300" b="1" dirty="0" smtClean="0"/>
              <a:t>men</a:t>
            </a:r>
          </a:p>
          <a:p>
            <a:r>
              <a:rPr lang="en-US" sz="1300" b="1" dirty="0" smtClean="0"/>
              <a:t>egg</a:t>
            </a:r>
          </a:p>
          <a:p>
            <a:r>
              <a:rPr lang="en-US" sz="1300" b="1" dirty="0" smtClean="0"/>
              <a:t>few</a:t>
            </a:r>
          </a:p>
          <a:p>
            <a:r>
              <a:rPr lang="en-US" sz="1300" b="1" dirty="0" smtClean="0"/>
              <a:t>jay</a:t>
            </a:r>
          </a:p>
          <a:p>
            <a:r>
              <a:rPr lang="en-US" sz="1300" b="1" dirty="0" smtClean="0"/>
              <a:t>owl</a:t>
            </a:r>
          </a:p>
          <a:p>
            <a:r>
              <a:rPr lang="en-US" sz="1300" b="1" dirty="0" smtClean="0"/>
              <a:t>joy</a:t>
            </a:r>
          </a:p>
          <a:p>
            <a:r>
              <a:rPr lang="en-US" sz="1300" b="1" dirty="0" smtClean="0"/>
              <a:t>rap</a:t>
            </a:r>
          </a:p>
          <a:p>
            <a:r>
              <a:rPr lang="en-US" sz="1300" b="1" dirty="0" smtClean="0"/>
              <a:t>gig</a:t>
            </a:r>
          </a:p>
          <a:p>
            <a:r>
              <a:rPr lang="en-US" sz="1300" b="1" dirty="0" smtClean="0"/>
              <a:t>wee</a:t>
            </a:r>
          </a:p>
          <a:p>
            <a:r>
              <a:rPr lang="en-US" sz="1300" b="1" dirty="0" smtClean="0"/>
              <a:t>was</a:t>
            </a:r>
          </a:p>
          <a:p>
            <a:r>
              <a:rPr lang="en-US" sz="1300" b="1" dirty="0" smtClean="0"/>
              <a:t>cab</a:t>
            </a:r>
          </a:p>
          <a:p>
            <a:r>
              <a:rPr lang="en-US" sz="1300" b="1" dirty="0" smtClean="0"/>
              <a:t>wad</a:t>
            </a:r>
          </a:p>
          <a:p>
            <a:r>
              <a:rPr lang="en-US" sz="1300" b="1" dirty="0" smtClean="0"/>
              <a:t>caw</a:t>
            </a:r>
          </a:p>
          <a:p>
            <a:r>
              <a:rPr lang="en-US" sz="1300" b="1" dirty="0" smtClean="0"/>
              <a:t>cue</a:t>
            </a:r>
          </a:p>
          <a:p>
            <a:r>
              <a:rPr lang="en-US" sz="1300" b="1" dirty="0" smtClean="0"/>
              <a:t>fee</a:t>
            </a:r>
          </a:p>
          <a:p>
            <a:r>
              <a:rPr lang="en-US" sz="1300" b="1" dirty="0" smtClean="0"/>
              <a:t>tap</a:t>
            </a:r>
          </a:p>
          <a:p>
            <a:r>
              <a:rPr lang="en-US" sz="1300" b="1" dirty="0" smtClean="0"/>
              <a:t>ago</a:t>
            </a:r>
          </a:p>
          <a:p>
            <a:r>
              <a:rPr lang="en-US" sz="1300" b="1" dirty="0" smtClean="0"/>
              <a:t>tar</a:t>
            </a:r>
          </a:p>
          <a:p>
            <a:r>
              <a:rPr lang="en-US" sz="1300" b="1" dirty="0" smtClean="0"/>
              <a:t>jam</a:t>
            </a:r>
          </a:p>
          <a:p>
            <a:r>
              <a:rPr lang="en-US" sz="1300" b="1" dirty="0" smtClean="0"/>
              <a:t>dug</a:t>
            </a:r>
          </a:p>
          <a:p>
            <a:r>
              <a:rPr lang="en-US" sz="1300" b="1" dirty="0" smtClean="0"/>
              <a:t>and</a:t>
            </a:r>
            <a:endParaRPr lang="en-US" sz="1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4038600"/>
            <a:ext cx="8458200" cy="253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1371600"/>
            <a:ext cx="161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26-way </a:t>
            </a:r>
            <a:r>
              <a:rPr lang="en-US" sz="2400" dirty="0" err="1" smtClean="0"/>
              <a:t>Trie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14325" y="3957935"/>
            <a:ext cx="623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TST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52028" y="1447800"/>
            <a:ext cx="6258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26-17 + 17*26-26 + 26*26-34 + 34*26 = </a:t>
            </a:r>
            <a:r>
              <a:rPr lang="en-US" sz="2000" dirty="0" smtClean="0">
                <a:solidFill>
                  <a:srgbClr val="C00000"/>
                </a:solidFill>
              </a:rPr>
              <a:t>1951 null pointers</a:t>
            </a:r>
          </a:p>
          <a:p>
            <a:pPr algn="r"/>
            <a:r>
              <a:rPr lang="en-US" sz="2000" dirty="0" smtClean="0"/>
              <a:t>(not shown)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867090"/>
            <a:ext cx="193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C00000"/>
                </a:solidFill>
              </a:rPr>
              <a:t>155 null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TST: C++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struct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Node;  </a:t>
            </a:r>
            <a:r>
              <a:rPr lang="en-US" sz="1200" dirty="0" smtClean="0">
                <a:latin typeface="Consolas" pitchFamily="49" charset="0"/>
                <a:cs typeface="Courier New" pitchFamily="49" charset="0"/>
              </a:rPr>
              <a:t>// forward declaration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endParaRPr lang="en-US" sz="400" b="1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Node* 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;  </a:t>
            </a:r>
            <a:r>
              <a:rPr lang="en-US" sz="1200" dirty="0" smtClean="0">
                <a:latin typeface="Consolas" pitchFamily="49" charset="0"/>
                <a:cs typeface="Courier New" pitchFamily="49" charset="0"/>
              </a:rPr>
              <a:t>// pointer to root</a:t>
            </a:r>
          </a:p>
          <a:p>
            <a:pPr>
              <a:buNone/>
            </a:pPr>
            <a:endParaRPr lang="en-US" sz="400" b="1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public: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()  { 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= NULL; }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find(string&amp; s);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insert(string s);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delete(string s);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private: 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find(string&amp; s,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insert(string&amp; s,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void  delete(string&amp; s, in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struct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Node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char  c;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; 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left, mid, right;</a:t>
            </a:r>
          </a:p>
          <a:p>
            <a:pPr>
              <a:buNone/>
            </a:pPr>
            <a:endParaRPr lang="en-US" sz="200" b="1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Node(char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ch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){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	c = 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ch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 = false; 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83" name="Group 282"/>
          <p:cNvGrpSpPr/>
          <p:nvPr/>
        </p:nvGrpSpPr>
        <p:grpSpPr>
          <a:xfrm>
            <a:off x="4379523" y="1371600"/>
            <a:ext cx="4535877" cy="4953000"/>
            <a:chOff x="4379523" y="1371600"/>
            <a:chExt cx="4535877" cy="4953000"/>
          </a:xfrm>
        </p:grpSpPr>
        <p:grpSp>
          <p:nvGrpSpPr>
            <p:cNvPr id="125" name="Group 124"/>
            <p:cNvGrpSpPr/>
            <p:nvPr/>
          </p:nvGrpSpPr>
          <p:grpSpPr>
            <a:xfrm>
              <a:off x="6318262" y="1981200"/>
              <a:ext cx="609600" cy="609600"/>
              <a:chOff x="5867400" y="1905000"/>
              <a:chExt cx="609600" cy="6096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b</a:t>
                </a:r>
                <a:endParaRPr lang="en-US" sz="1400" b="1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8070862" y="1676400"/>
              <a:ext cx="155448" cy="155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861062" y="2447542"/>
              <a:ext cx="608808" cy="448060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6400464" y="2676239"/>
              <a:ext cx="448309" cy="3112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774669" y="2446021"/>
              <a:ext cx="915193" cy="449579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8299462" y="1600200"/>
              <a:ext cx="6159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err="1" smtClean="0"/>
                <a:t>myset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rot="10800000" flipV="1">
              <a:off x="6927862" y="1752600"/>
              <a:ext cx="1220724" cy="228600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379523" y="1371600"/>
              <a:ext cx="2700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{bad, a, add, </a:t>
              </a:r>
              <a:r>
                <a:rPr lang="en-US" dirty="0" err="1" smtClean="0"/>
                <a:t>ada</a:t>
              </a:r>
              <a:r>
                <a:rPr lang="en-US" dirty="0" smtClean="0"/>
                <a:t>, cad, cab}</a:t>
              </a:r>
              <a:endParaRPr lang="en-US" dirty="0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6318262" y="2901950"/>
              <a:ext cx="609600" cy="609600"/>
              <a:chOff x="5867400" y="1905000"/>
              <a:chExt cx="609600" cy="609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a</a:t>
                </a:r>
                <a:endParaRPr lang="en-US" sz="1400" b="1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50" name="Straight Arrow Connector 149"/>
            <p:cNvCxnSpPr/>
            <p:nvPr/>
          </p:nvCxnSpPr>
          <p:spPr>
            <a:xfrm rot="5400000">
              <a:off x="6404527" y="3588353"/>
              <a:ext cx="440182" cy="3112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6318262" y="3810000"/>
              <a:ext cx="609600" cy="609600"/>
              <a:chOff x="5867400" y="1905000"/>
              <a:chExt cx="609600" cy="60960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d</a:t>
                </a:r>
                <a:endParaRPr lang="en-US" sz="1400" b="1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5251462" y="2895600"/>
              <a:ext cx="609600" cy="609600"/>
              <a:chOff x="5867400" y="1905000"/>
              <a:chExt cx="609600" cy="60960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a</a:t>
                </a:r>
                <a:endParaRPr lang="en-US" sz="1400" b="1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3" name="Straight Arrow Connector 172"/>
            <p:cNvCxnSpPr/>
            <p:nvPr/>
          </p:nvCxnSpPr>
          <p:spPr>
            <a:xfrm rot="5400000">
              <a:off x="5333028" y="3583654"/>
              <a:ext cx="449580" cy="3112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5251462" y="3810000"/>
              <a:ext cx="609600" cy="609600"/>
              <a:chOff x="5867400" y="1905000"/>
              <a:chExt cx="609600" cy="6096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d</a:t>
                </a:r>
                <a:endParaRPr lang="en-US" sz="1400" b="1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3" name="Straight Arrow Connector 182"/>
            <p:cNvCxnSpPr/>
            <p:nvPr/>
          </p:nvCxnSpPr>
          <p:spPr>
            <a:xfrm rot="5400000">
              <a:off x="5333028" y="4498055"/>
              <a:ext cx="449580" cy="3111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5251462" y="4724400"/>
              <a:ext cx="609600" cy="609600"/>
              <a:chOff x="5867400" y="1905000"/>
              <a:chExt cx="609600" cy="6096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d</a:t>
                </a:r>
                <a:endParaRPr lang="en-US" sz="1400" b="1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689862" y="2895600"/>
              <a:ext cx="609600" cy="609600"/>
              <a:chOff x="5867400" y="1905000"/>
              <a:chExt cx="609600" cy="6096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c</a:t>
                </a:r>
                <a:endParaRPr lang="en-US" sz="1400" b="1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06" name="Straight Arrow Connector 205"/>
            <p:cNvCxnSpPr/>
            <p:nvPr/>
          </p:nvCxnSpPr>
          <p:spPr>
            <a:xfrm rot="5400000">
              <a:off x="4954647" y="5265055"/>
              <a:ext cx="518160" cy="381730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4413262" y="5715000"/>
              <a:ext cx="609600" cy="609600"/>
              <a:chOff x="5867400" y="1905000"/>
              <a:chExt cx="609600" cy="60960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a</a:t>
                </a:r>
                <a:endParaRPr lang="en-US" sz="1400" b="1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689862" y="3810000"/>
              <a:ext cx="609600" cy="609600"/>
              <a:chOff x="5867400" y="1905000"/>
              <a:chExt cx="609600" cy="609600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a</a:t>
                </a:r>
                <a:endParaRPr lang="en-US" sz="1400" b="1" dirty="0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F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7" name="Straight Arrow Connector 236"/>
            <p:cNvCxnSpPr/>
            <p:nvPr/>
          </p:nvCxnSpPr>
          <p:spPr>
            <a:xfrm rot="5400000">
              <a:off x="7771428" y="3583654"/>
              <a:ext cx="449580" cy="3112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rot="5400000">
              <a:off x="7776127" y="4485735"/>
              <a:ext cx="440182" cy="3112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 239"/>
            <p:cNvGrpSpPr/>
            <p:nvPr/>
          </p:nvGrpSpPr>
          <p:grpSpPr>
            <a:xfrm>
              <a:off x="7689862" y="4707382"/>
              <a:ext cx="609600" cy="609600"/>
              <a:chOff x="5867400" y="1905000"/>
              <a:chExt cx="609600" cy="609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d</a:t>
                </a:r>
                <a:endParaRPr lang="en-US" sz="1400" b="1" dirty="0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48" name="Straight Arrow Connector 247"/>
            <p:cNvCxnSpPr/>
            <p:nvPr/>
          </p:nvCxnSpPr>
          <p:spPr>
            <a:xfrm rot="5400000">
              <a:off x="7385427" y="5257435"/>
              <a:ext cx="533400" cy="381730"/>
            </a:xfrm>
            <a:prstGeom prst="straightConnector1">
              <a:avLst/>
            </a:prstGeom>
            <a:ln w="127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6851662" y="5715000"/>
              <a:ext cx="609600" cy="609600"/>
              <a:chOff x="5867400" y="1905000"/>
              <a:chExt cx="609600" cy="60960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5867400" y="1905000"/>
                <a:ext cx="609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5942806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6097587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6251709" y="2293620"/>
                <a:ext cx="155448" cy="1554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432550" y="2209800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5943600" y="2002791"/>
                <a:ext cx="22860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b="1" dirty="0" smtClean="0"/>
                  <a:t>b</a:t>
                </a:r>
                <a:endParaRPr lang="en-US" sz="1400" b="1" dirty="0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6248400" y="2003425"/>
                <a:ext cx="152400" cy="21544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txBody>
              <a:bodyPr wrap="square" lIns="45720" tIns="0" rIns="4572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T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327662" y="3200400"/>
              <a:ext cx="44082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000" dirty="0" smtClean="0"/>
                <a:t> </a:t>
              </a:r>
              <a:r>
                <a:rPr lang="en-US" dirty="0" smtClean="0"/>
                <a:t>x </a:t>
              </a:r>
              <a:r>
                <a:rPr lang="en-US" sz="1400" dirty="0" smtClean="0"/>
                <a:t>   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409702" y="4122420"/>
              <a:ext cx="41678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4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6935482" y="6027420"/>
              <a:ext cx="41678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4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4504702" y="6024741"/>
              <a:ext cx="41678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r>
                <a:rPr lang="en-US" sz="1400" dirty="0" smtClean="0"/>
                <a:t>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5480062" y="5029200"/>
              <a:ext cx="27732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926082" y="5013960"/>
              <a:ext cx="27732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x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6402082" y="3215640"/>
              <a:ext cx="44082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000" dirty="0" smtClean="0"/>
                <a:t> </a:t>
              </a:r>
              <a:r>
                <a:rPr lang="en-US" dirty="0" smtClean="0"/>
                <a:t>x </a:t>
              </a:r>
              <a:r>
                <a:rPr lang="en-US" sz="1400" dirty="0" smtClean="0"/>
                <a:t>   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7773682" y="3208020"/>
              <a:ext cx="44082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000" dirty="0" smtClean="0"/>
                <a:t> </a:t>
              </a:r>
              <a:r>
                <a:rPr lang="en-US" dirty="0" smtClean="0"/>
                <a:t>x </a:t>
              </a:r>
              <a:r>
                <a:rPr lang="en-US" sz="1400" dirty="0" smtClean="0"/>
                <a:t>   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7773682" y="4114800"/>
              <a:ext cx="44082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000" dirty="0" smtClean="0"/>
                <a:t> </a:t>
              </a:r>
              <a:r>
                <a:rPr lang="en-US" dirty="0" smtClean="0"/>
                <a:t>x </a:t>
              </a:r>
              <a:r>
                <a:rPr lang="en-US" sz="1400" dirty="0" smtClean="0"/>
                <a:t>   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5335282" y="4114800"/>
              <a:ext cx="44082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000" dirty="0" smtClean="0"/>
                <a:t> </a:t>
              </a:r>
              <a:r>
                <a:rPr lang="en-US" dirty="0" smtClean="0"/>
                <a:t>x </a:t>
              </a:r>
              <a:r>
                <a:rPr lang="en-US" sz="1400" dirty="0" smtClean="0"/>
                <a:t>   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TST: finding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find(string&amp; s)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 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return  find(s, 0);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find(string&amp; s,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== NULL)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return false;</a:t>
            </a:r>
          </a:p>
          <a:p>
            <a:pPr>
              <a:buNone/>
            </a:pPr>
            <a:endParaRPr lang="en-US" sz="10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&lt;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-&gt;c)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retrun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left.find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else if(s[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&gt;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-&gt;c)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retrun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right.find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else{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if(s[++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== ‘\0’)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return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return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mid.find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n-US" dirty="0"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TST: inserting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insert(string s)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 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return  insert(s, 0);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5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insert(string&amp; s,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== NULL)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new Node(s[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endParaRPr lang="en-US" sz="8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 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==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-&gt;c){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if(s[++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==‘\0’)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true;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mid.insert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else if(s[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&lt;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-&gt;c)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left.insert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right.insert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return;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TST: deleting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delete(string s)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{  delete(s,0); } 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StringSet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::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delete(string&amp; s,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== NULL)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return; </a:t>
            </a:r>
          </a:p>
          <a:p>
            <a:pPr>
              <a:buNone/>
            </a:pPr>
            <a:endParaRPr lang="en-US" sz="13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&lt;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-&gt;c)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retrun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left.delete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else if(s[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&gt;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-&gt;c)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retrun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right.delete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else{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if(s[++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== ‘\0’)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false;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else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mid.delete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(s,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300" dirty="0" smtClean="0">
                <a:latin typeface="Consolas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Node* p =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if(p-&gt;l==NULL &amp;&amp; p-&gt;m==NULL &amp;&amp; p-&gt;r==NULL &amp;&amp; !p-&gt;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isKey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delete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pRoot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NULL;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3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	return;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Space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O(N)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3 links at each node (character)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Average Time 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(also worst case time if we use Balanced, instead of Binary ST)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Find:  O(L log R)			</a:t>
            </a:r>
            <a:r>
              <a:rPr lang="en-US" dirty="0" smtClean="0">
                <a:solidFill>
                  <a:srgbClr val="00B050"/>
                </a:solidFill>
              </a:rPr>
              <a:t>L = |s|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Hit: need to check every character of search string 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/>
              <a:t>  </a:t>
            </a:r>
            <a:r>
              <a:rPr lang="az-Cyrl-AZ" dirty="0" smtClean="0">
                <a:solidFill>
                  <a:srgbClr val="C00000"/>
                </a:solidFill>
              </a:rPr>
              <a:t>Ѳ</a:t>
            </a:r>
            <a:r>
              <a:rPr lang="en-US" dirty="0" smtClean="0">
                <a:solidFill>
                  <a:srgbClr val="C00000"/>
                </a:solidFill>
              </a:rPr>
              <a:t>(L) </a:t>
            </a:r>
            <a:r>
              <a:rPr lang="az-Cyrl-AZ" dirty="0" smtClean="0">
                <a:solidFill>
                  <a:srgbClr val="C00000"/>
                </a:solidFill>
              </a:rPr>
              <a:t>∙</a:t>
            </a:r>
            <a:r>
              <a:rPr lang="en-US" dirty="0" smtClean="0">
                <a:solidFill>
                  <a:srgbClr val="C00000"/>
                </a:solidFill>
              </a:rPr>
              <a:t> O(log R)</a:t>
            </a:r>
          </a:p>
          <a:p>
            <a:pPr lvl="2"/>
            <a:r>
              <a:rPr lang="en-US" dirty="0" smtClean="0"/>
              <a:t>Check one next character: </a:t>
            </a:r>
            <a:r>
              <a:rPr lang="en-US" dirty="0" smtClean="0">
                <a:solidFill>
                  <a:srgbClr val="C00000"/>
                </a:solidFill>
              </a:rPr>
              <a:t>O(log R)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Miss: possibly fewer checks (only a prefix of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O(L) </a:t>
            </a:r>
            <a:r>
              <a:rPr lang="az-Cyrl-AZ" dirty="0" smtClean="0">
                <a:solidFill>
                  <a:srgbClr val="C00000"/>
                </a:solidFill>
              </a:rPr>
              <a:t>∙</a:t>
            </a:r>
            <a:r>
              <a:rPr lang="en-US" dirty="0" smtClean="0">
                <a:solidFill>
                  <a:srgbClr val="C00000"/>
                </a:solidFill>
              </a:rPr>
              <a:t> O(log R)</a:t>
            </a:r>
          </a:p>
          <a:p>
            <a:r>
              <a:rPr lang="en-US" dirty="0" smtClean="0"/>
              <a:t>Insert:  O(L log R)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every character already present: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O(L) </a:t>
            </a:r>
            <a:r>
              <a:rPr lang="az-Cyrl-AZ" dirty="0" smtClean="0">
                <a:solidFill>
                  <a:srgbClr val="C00000"/>
                </a:solidFill>
              </a:rPr>
              <a:t>∙</a:t>
            </a:r>
            <a:r>
              <a:rPr lang="en-US" dirty="0" smtClean="0">
                <a:solidFill>
                  <a:srgbClr val="C00000"/>
                </a:solidFill>
              </a:rPr>
              <a:t> O(log R)</a:t>
            </a:r>
            <a:endParaRPr lang="en-US" i="1" dirty="0" smtClean="0"/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every character not already present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O(L)</a:t>
            </a:r>
            <a:endParaRPr lang="en-US" dirty="0" smtClean="0"/>
          </a:p>
          <a:p>
            <a:pPr lvl="2"/>
            <a:r>
              <a:rPr lang="en-US" dirty="0" smtClean="0"/>
              <a:t>Add one next character: </a:t>
            </a:r>
            <a:r>
              <a:rPr lang="en-US" dirty="0" smtClean="0">
                <a:solidFill>
                  <a:srgbClr val="C00000"/>
                </a:solidFill>
              </a:rPr>
              <a:t>O(1)</a:t>
            </a:r>
            <a:endParaRPr lang="en-US" dirty="0" smtClean="0"/>
          </a:p>
          <a:p>
            <a:r>
              <a:rPr lang="en-US" dirty="0" smtClean="0"/>
              <a:t>Delete:  O(L log R)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string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O(L log R)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as `not a key’ 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O(1)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(iteratively) remove last character if it is a leaf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O(L)</a:t>
            </a:r>
            <a:endParaRPr lang="en-US" dirty="0" smtClean="0"/>
          </a:p>
          <a:p>
            <a:pPr lvl="2"/>
            <a:r>
              <a:rPr lang="en-US" dirty="0" smtClean="0"/>
              <a:t>Delete  one character: </a:t>
            </a:r>
            <a:r>
              <a:rPr lang="en-US" dirty="0" smtClean="0">
                <a:solidFill>
                  <a:srgbClr val="C00000"/>
                </a:solidFill>
              </a:rPr>
              <a:t>O(1)</a:t>
            </a:r>
          </a:p>
          <a:p>
            <a:r>
              <a:rPr lang="en-US" dirty="0" smtClean="0"/>
              <a:t>Prefix search:  O(N)			</a:t>
            </a:r>
            <a:r>
              <a:rPr lang="en-US" dirty="0" smtClean="0">
                <a:solidFill>
                  <a:srgbClr val="00B050"/>
                </a:solidFill>
              </a:rPr>
              <a:t>N = #(nodes in TST) ≤ #(chars. in set)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the prefix string 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O(L log R)</a:t>
            </a:r>
            <a:r>
              <a:rPr lang="en-US" dirty="0" smtClean="0"/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L = |</a:t>
            </a:r>
            <a:r>
              <a:rPr lang="en-US" sz="3200" i="1" dirty="0" smtClean="0">
                <a:solidFill>
                  <a:srgbClr val="00B050"/>
                </a:solidFill>
              </a:rPr>
              <a:t>p</a:t>
            </a:r>
            <a:r>
              <a:rPr lang="en-US" sz="3200" dirty="0" smtClean="0">
                <a:solidFill>
                  <a:srgbClr val="00B050"/>
                </a:solidFill>
              </a:rPr>
              <a:t>|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Traverse the sub-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trie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T’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rooted at the last character of 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 smtClean="0"/>
              <a:t>  </a:t>
            </a:r>
            <a:r>
              <a:rPr lang="az-Cyrl-AZ" dirty="0" smtClean="0">
                <a:solidFill>
                  <a:srgbClr val="C00000"/>
                </a:solidFill>
              </a:rPr>
              <a:t>Ѳ</a:t>
            </a:r>
            <a:r>
              <a:rPr lang="en-US" dirty="0" smtClean="0">
                <a:solidFill>
                  <a:srgbClr val="C00000"/>
                </a:solidFill>
              </a:rPr>
              <a:t>(|T’|)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Collection of records identified by strings</a:t>
            </a:r>
          </a:p>
          <a:p>
            <a:r>
              <a:rPr lang="en-US" dirty="0" smtClean="0"/>
              <a:t>Directory </a:t>
            </a:r>
          </a:p>
          <a:p>
            <a:pPr lvl="1"/>
            <a:r>
              <a:rPr lang="en-US" dirty="0" smtClean="0"/>
              <a:t>key: name,	value: phone number</a:t>
            </a:r>
          </a:p>
          <a:p>
            <a:r>
              <a:rPr lang="en-US" dirty="0" smtClean="0"/>
              <a:t>Searchable text document </a:t>
            </a:r>
          </a:p>
          <a:p>
            <a:pPr lvl="1"/>
            <a:r>
              <a:rPr lang="en-US" dirty="0" smtClean="0"/>
              <a:t>key: word,	value: position in text</a:t>
            </a:r>
          </a:p>
          <a:p>
            <a:r>
              <a:rPr lang="en-US" dirty="0" smtClean="0"/>
              <a:t>Dictionary  	          </a:t>
            </a:r>
            <a:r>
              <a:rPr lang="en-US" dirty="0" smtClean="0">
                <a:solidFill>
                  <a:srgbClr val="00B050"/>
                </a:solidFill>
              </a:rPr>
              <a:t>(auto-complete, spell-check)</a:t>
            </a:r>
          </a:p>
          <a:p>
            <a:pPr lvl="1"/>
            <a:r>
              <a:rPr lang="en-US" dirty="0" smtClean="0"/>
              <a:t>key: word,	value: frequency of usage </a:t>
            </a:r>
          </a:p>
          <a:p>
            <a:r>
              <a:rPr lang="en-US" dirty="0" smtClean="0"/>
              <a:t>IP forwarding		</a:t>
            </a:r>
            <a:r>
              <a:rPr lang="en-US" dirty="0" smtClean="0">
                <a:solidFill>
                  <a:srgbClr val="00B050"/>
                </a:solidFill>
              </a:rPr>
              <a:t>(longest matching prefix)</a:t>
            </a:r>
            <a:endParaRPr lang="en-US" dirty="0" smtClean="0"/>
          </a:p>
          <a:p>
            <a:pPr lvl="1"/>
            <a:r>
              <a:rPr lang="en-US" dirty="0" smtClean="0"/>
              <a:t>key: IP address,	value: outgoing link </a:t>
            </a:r>
          </a:p>
          <a:p>
            <a:r>
              <a:rPr lang="en-US" dirty="0" smtClean="0"/>
              <a:t>DNA sequencing, Protein sequencing,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Characters of string  </a:t>
            </a:r>
            <a:r>
              <a:rPr lang="en-US" i="1" dirty="0" smtClean="0"/>
              <a:t>s</a:t>
            </a:r>
            <a:r>
              <a:rPr lang="en-US" dirty="0" smtClean="0"/>
              <a:t>  guide the search for </a:t>
            </a:r>
            <a:r>
              <a:rPr lang="en-US" i="1" dirty="0" smtClean="0"/>
              <a:t>s</a:t>
            </a:r>
            <a:endParaRPr lang="en-US" dirty="0" smtClean="0"/>
          </a:p>
          <a:p>
            <a:r>
              <a:rPr lang="en-US" dirty="0" smtClean="0"/>
              <a:t>e.g. “sells sea shells by the sea”      Find “</a:t>
            </a:r>
            <a:r>
              <a:rPr lang="en-US" dirty="0" smtClean="0">
                <a:solidFill>
                  <a:srgbClr val="C00000"/>
                </a:solidFill>
              </a:rPr>
              <a:t>sea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sz="2200" dirty="0" smtClean="0"/>
              <a:t>Position:   1           7       11            18    21     25</a:t>
            </a:r>
            <a:endParaRPr lang="en-US" sz="2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457200" y="3581400"/>
            <a:ext cx="8001000" cy="3036332"/>
            <a:chOff x="457200" y="3581400"/>
            <a:chExt cx="8001000" cy="30363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3581400"/>
              <a:ext cx="7458075" cy="272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8006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y;18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8068" y="5105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sea;7,25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943600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sells;1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6248400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shells;11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6385" y="5105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the;21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2644" y="4610996"/>
              <a:ext cx="9144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6392333" y="3632199"/>
            <a:ext cx="274320" cy="27432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2552</Words>
  <Application>Microsoft Macintosh PowerPoint</Application>
  <PresentationFormat>On-screen Show (4:3)</PresentationFormat>
  <Paragraphs>1001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Calibri</vt:lpstr>
      <vt:lpstr>Consolas</vt:lpstr>
      <vt:lpstr>Courier New</vt:lpstr>
      <vt:lpstr>Wingdings</vt:lpstr>
      <vt:lpstr>Arial</vt:lpstr>
      <vt:lpstr>Office Theme</vt:lpstr>
      <vt:lpstr>Tries</vt:lpstr>
      <vt:lpstr>Abstract data type: Set of Strings</vt:lpstr>
      <vt:lpstr>Implementing StringSet</vt:lpstr>
      <vt:lpstr>Trie</vt:lpstr>
      <vt:lpstr>Example: A 26-way Trie</vt:lpstr>
      <vt:lpstr>Example: A 26-way Trie</vt:lpstr>
      <vt:lpstr>Applications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Inserting a key</vt:lpstr>
      <vt:lpstr>Inserting a key</vt:lpstr>
      <vt:lpstr>Inserting a key</vt:lpstr>
      <vt:lpstr>Inserting a key</vt:lpstr>
      <vt:lpstr>Inserting a key</vt:lpstr>
      <vt:lpstr>Inserting a key</vt:lpstr>
      <vt:lpstr>Keys prefixes of other keys</vt:lpstr>
      <vt:lpstr>Keys prefixes of other keys</vt:lpstr>
      <vt:lpstr>Keys prefixes of other keys</vt:lpstr>
      <vt:lpstr>Keys prefixes of other keys</vt:lpstr>
      <vt:lpstr>Keys prefixes of other keys</vt:lpstr>
      <vt:lpstr>Prefix Search</vt:lpstr>
      <vt:lpstr>Prefix Search</vt:lpstr>
      <vt:lpstr>Prefix Search</vt:lpstr>
      <vt:lpstr>Prefix Search</vt:lpstr>
      <vt:lpstr>Prefix Search</vt:lpstr>
      <vt:lpstr>Prefix Search</vt:lpstr>
      <vt:lpstr>Prefix Search</vt:lpstr>
      <vt:lpstr>Prefix Search</vt:lpstr>
      <vt:lpstr>Prefix Search</vt:lpstr>
      <vt:lpstr>Prefix Search</vt:lpstr>
      <vt:lpstr>Prefix Search</vt:lpstr>
      <vt:lpstr>Prefix Search</vt:lpstr>
      <vt:lpstr>Prefix Search</vt:lpstr>
      <vt:lpstr>Prefix Search</vt:lpstr>
      <vt:lpstr>C++ Implementation</vt:lpstr>
      <vt:lpstr>Finding a Key</vt:lpstr>
      <vt:lpstr>Inserting a Key</vt:lpstr>
      <vt:lpstr>Deleting a Key</vt:lpstr>
      <vt:lpstr>Prefix Search</vt:lpstr>
      <vt:lpstr>Time taken by operations on R-way Trie</vt:lpstr>
      <vt:lpstr>Space used by R-way Trie</vt:lpstr>
      <vt:lpstr>Trie: too many empty links</vt:lpstr>
      <vt:lpstr>Trie: too many empty links</vt:lpstr>
      <vt:lpstr>Ternary Search Trie (TST)</vt:lpstr>
      <vt:lpstr>Ternary Search Trie (TST)</vt:lpstr>
      <vt:lpstr>Ternary Search Trie (TST)</vt:lpstr>
      <vt:lpstr>Ternary Search Trie (TST)</vt:lpstr>
      <vt:lpstr>Ternary Search Trie (TST)</vt:lpstr>
      <vt:lpstr>Ternary Search Trie (TST)</vt:lpstr>
      <vt:lpstr>Ternary Search Trie (TST)</vt:lpstr>
      <vt:lpstr>Example: 26-way Trie vs. TST</vt:lpstr>
      <vt:lpstr>TST: C++ Implementation</vt:lpstr>
      <vt:lpstr>TST: finding a string</vt:lpstr>
      <vt:lpstr>TST: inserting a string</vt:lpstr>
      <vt:lpstr>TST: deleting a string</vt:lpstr>
      <vt:lpstr>TST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</dc:title>
  <dc:creator>apoor</dc:creator>
  <cp:lastModifiedBy>Microsoft Office User</cp:lastModifiedBy>
  <cp:revision>194</cp:revision>
  <dcterms:created xsi:type="dcterms:W3CDTF">2018-02-14T17:21:55Z</dcterms:created>
  <dcterms:modified xsi:type="dcterms:W3CDTF">2018-04-27T17:52:26Z</dcterms:modified>
</cp:coreProperties>
</file>