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317" r:id="rId4"/>
    <p:sldId id="305" r:id="rId5"/>
    <p:sldId id="306" r:id="rId6"/>
    <p:sldId id="31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93"/>
    <p:restoredTop sz="94712"/>
  </p:normalViewPr>
  <p:slideViewPr>
    <p:cSldViewPr snapToGrid="0" snapToObjects="1">
      <p:cViewPr>
        <p:scale>
          <a:sx n="49" d="100"/>
          <a:sy n="49" d="100"/>
        </p:scale>
        <p:origin x="1152" y="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3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FFAE8-6F2A-CF40-A3D4-2E9F4BC3CB96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282DF-025C-BF40-BD28-FF09A588F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7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2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8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2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CD9D4-7546-B142-BFAB-D5D7F7651ADD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7C205-E455-CB4E-BE1C-03D8C1DD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113: Data Structures and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Abhiram</a:t>
            </a:r>
            <a:r>
              <a:rPr lang="en-US" dirty="0"/>
              <a:t> G. </a:t>
            </a:r>
            <a:r>
              <a:rPr lang="en-US" dirty="0" err="1"/>
              <a:t>Ranade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remarks on vectors</a:t>
            </a:r>
          </a:p>
        </p:txBody>
      </p:sp>
    </p:spTree>
    <p:extLst>
      <p:ext uri="{BB962C8B-B14F-4D97-AF65-F5344CB8AC3E}">
        <p14:creationId xmlns:p14="http://schemas.microsoft.com/office/powerpoint/2010/main" val="209859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time do different vector operations take?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Indexing:</a:t>
            </a:r>
          </a:p>
          <a:p>
            <a:pPr lvl="1"/>
            <a:r>
              <a:rPr lang="en-US" dirty="0"/>
              <a:t>The vector class stores elements in an array on the heap.</a:t>
            </a:r>
          </a:p>
          <a:p>
            <a:pPr lvl="1"/>
            <a:r>
              <a:rPr lang="en-US" dirty="0"/>
              <a:t>So indexing takes time O(1)</a:t>
            </a:r>
          </a:p>
          <a:p>
            <a:r>
              <a:rPr lang="en-US" dirty="0"/>
              <a:t>Appending an element (</a:t>
            </a:r>
            <a:r>
              <a:rPr lang="en-US" dirty="0" err="1"/>
              <a:t>push_back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When allocating the array, some room is kept for pushbacks.</a:t>
            </a:r>
          </a:p>
          <a:p>
            <a:pPr lvl="1"/>
            <a:r>
              <a:rPr lang="en-US" dirty="0"/>
              <a:t>Size of stored vector may be smaller than the size of the allocated array</a:t>
            </a:r>
          </a:p>
          <a:p>
            <a:pPr lvl="1"/>
            <a:r>
              <a:rPr lang="en-US" dirty="0"/>
              <a:t>If size of vector is smaller, then next element is used, and the size is updated.</a:t>
            </a:r>
          </a:p>
          <a:p>
            <a:pPr lvl="2"/>
            <a:r>
              <a:rPr lang="en-US" dirty="0"/>
              <a:t>So time taken = O(1)</a:t>
            </a:r>
          </a:p>
          <a:p>
            <a:pPr lvl="1"/>
            <a:r>
              <a:rPr lang="en-US" dirty="0"/>
              <a:t>If size of vector = size of allocated array, new array must be allocated, and the vector must be copied to new space.</a:t>
            </a:r>
          </a:p>
          <a:p>
            <a:pPr lvl="2"/>
            <a:r>
              <a:rPr lang="en-US" dirty="0"/>
              <a:t>So time taken = O(vector size)</a:t>
            </a:r>
          </a:p>
          <a:p>
            <a:r>
              <a:rPr lang="en-US" dirty="0"/>
              <a:t>Typical strategy: If allocated size n is exceeded because of pushback, allocate size 2n (and use only n+1 elements in it).</a:t>
            </a:r>
          </a:p>
        </p:txBody>
      </p:sp>
    </p:spTree>
    <p:extLst>
      <p:ext uri="{BB962C8B-B14F-4D97-AF65-F5344CB8AC3E}">
        <p14:creationId xmlns:p14="http://schemas.microsoft.com/office/powerpoint/2010/main" val="12343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2977C-D0CF-A843-91BB-183EAB72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doubling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68230-E71B-DD4C-A7D4-60AB669DF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Statement executed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vector v;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v.push_back</a:t>
            </a:r>
            <a:r>
              <a:rPr lang="en-US" dirty="0">
                <a:latin typeface="Andale Mono" panose="020B0509000000000004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v.push_back</a:t>
            </a:r>
            <a:r>
              <a:rPr lang="en-US" dirty="0">
                <a:latin typeface="Andale Mono" panose="020B0509000000000004" pitchFamily="49" charset="0"/>
              </a:rPr>
              <a:t>(2);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v.push_back</a:t>
            </a:r>
            <a:r>
              <a:rPr lang="en-US" dirty="0">
                <a:latin typeface="Andale Mono" panose="020B0509000000000004" pitchFamily="49" charset="0"/>
              </a:rPr>
              <a:t>(3);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v.push_back</a:t>
            </a:r>
            <a:r>
              <a:rPr lang="en-US" dirty="0">
                <a:latin typeface="Andale Mono" panose="020B0509000000000004" pitchFamily="49" charset="0"/>
              </a:rPr>
              <a:t>(4);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v.push_back</a:t>
            </a:r>
            <a:r>
              <a:rPr lang="en-US" dirty="0">
                <a:latin typeface="Andale Mono" panose="020B0509000000000004" pitchFamily="49" charset="0"/>
              </a:rPr>
              <a:t>(5);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v.push_back</a:t>
            </a:r>
            <a:r>
              <a:rPr lang="en-US" dirty="0">
                <a:latin typeface="Andale Mono" panose="020B0509000000000004" pitchFamily="49" charset="0"/>
              </a:rPr>
              <a:t>(6);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v.push_back</a:t>
            </a:r>
            <a:r>
              <a:rPr lang="en-US" dirty="0">
                <a:latin typeface="Andale Mono" panose="020B0509000000000004" pitchFamily="49" charset="0"/>
              </a:rPr>
              <a:t>(7);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E7538-2795-6E41-880D-3E311DCFCA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of array</a:t>
            </a:r>
          </a:p>
          <a:p>
            <a:pPr marL="0" indent="0">
              <a:buNone/>
            </a:pPr>
            <a:r>
              <a:rPr lang="en-US" dirty="0"/>
              <a:t>_          allocation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2       allocation + copy 1</a:t>
            </a:r>
          </a:p>
          <a:p>
            <a:pPr marL="0" indent="0">
              <a:buNone/>
            </a:pPr>
            <a:r>
              <a:rPr lang="en-US" dirty="0"/>
              <a:t>1 2 3 _                a + copy 2</a:t>
            </a:r>
          </a:p>
          <a:p>
            <a:pPr marL="0" indent="0">
              <a:buNone/>
            </a:pPr>
            <a:r>
              <a:rPr lang="en-US" dirty="0"/>
              <a:t>1 2 3 4</a:t>
            </a:r>
          </a:p>
          <a:p>
            <a:pPr marL="0" indent="0">
              <a:buNone/>
            </a:pPr>
            <a:r>
              <a:rPr lang="en-US" dirty="0"/>
              <a:t>1 2 3 4 5 _ _ _   a + copy 4</a:t>
            </a:r>
          </a:p>
          <a:p>
            <a:pPr marL="0" indent="0">
              <a:buNone/>
            </a:pPr>
            <a:r>
              <a:rPr lang="en-US" dirty="0"/>
              <a:t>1 2 3 4 5 6 _ _</a:t>
            </a:r>
          </a:p>
          <a:p>
            <a:pPr marL="0" indent="0">
              <a:buNone/>
            </a:pPr>
            <a:r>
              <a:rPr lang="en-US" dirty="0"/>
              <a:t>1 2 3 4 5 6 7 _</a:t>
            </a:r>
          </a:p>
        </p:txBody>
      </p:sp>
    </p:spTree>
    <p:extLst>
      <p:ext uri="{BB962C8B-B14F-4D97-AF65-F5344CB8AC3E}">
        <p14:creationId xmlns:p14="http://schemas.microsoft.com/office/powerpoint/2010/main" val="28821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is the cost of a pushback?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Theorem: If the size of a vector grows to n as a result of pushback operations, the total time spent on pushback operations = O(n)</a:t>
            </a:r>
          </a:p>
          <a:p>
            <a:pPr marL="0" indent="0">
              <a:buNone/>
            </a:pPr>
            <a:r>
              <a:rPr lang="en-US" dirty="0"/>
              <a:t>Proof: </a:t>
            </a:r>
          </a:p>
          <a:p>
            <a:r>
              <a:rPr lang="en-US" dirty="0"/>
              <a:t>Total time = time on allocating memory + time spent copying</a:t>
            </a:r>
          </a:p>
          <a:p>
            <a:r>
              <a:rPr lang="en-US" dirty="0"/>
              <a:t>Since the allocated size always doubles, after k allocations the allocated size will be 2</a:t>
            </a:r>
            <a:r>
              <a:rPr lang="en-US" baseline="30000" dirty="0"/>
              <a:t>k-1</a:t>
            </a:r>
            <a:endParaRPr lang="en-US" dirty="0"/>
          </a:p>
          <a:p>
            <a:r>
              <a:rPr lang="en-US" dirty="0"/>
              <a:t>Because the last of these allocations was necessary, n &gt; 2</a:t>
            </a:r>
            <a:r>
              <a:rPr lang="en-US" baseline="30000" dirty="0"/>
              <a:t>k-2</a:t>
            </a:r>
            <a:endParaRPr lang="en-US" dirty="0"/>
          </a:p>
          <a:p>
            <a:r>
              <a:rPr lang="en-US" dirty="0"/>
              <a:t>Thus k-2 &lt; log n</a:t>
            </a:r>
          </a:p>
          <a:p>
            <a:r>
              <a:rPr lang="en-US" dirty="0"/>
              <a:t>So k &lt; 2+log n</a:t>
            </a:r>
          </a:p>
          <a:p>
            <a:r>
              <a:rPr lang="en-US" dirty="0"/>
              <a:t>Time spent on copying: 1+2+4+...2</a:t>
            </a:r>
            <a:r>
              <a:rPr lang="en-US" baseline="30000" dirty="0"/>
              <a:t>k-2</a:t>
            </a:r>
            <a:r>
              <a:rPr lang="en-US" dirty="0"/>
              <a:t> = 2*2</a:t>
            </a:r>
            <a:r>
              <a:rPr lang="en-US" baseline="30000" dirty="0"/>
              <a:t>k-2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1 &lt; 2n -1</a:t>
            </a:r>
          </a:p>
          <a:p>
            <a:r>
              <a:rPr lang="en-US" dirty="0"/>
              <a:t>So total is at most 2n + log n = O(n)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Average per pushback is O(1), so pushbacks can be considered to be as fast as indexing!</a:t>
            </a:r>
          </a:p>
        </p:txBody>
      </p:sp>
    </p:spTree>
    <p:extLst>
      <p:ext uri="{BB962C8B-B14F-4D97-AF65-F5344CB8AC3E}">
        <p14:creationId xmlns:p14="http://schemas.microsoft.com/office/powerpoint/2010/main" val="15071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</a:t>
            </a:r>
            <a:r>
              <a:rPr lang="en-US" dirty="0" err="1"/>
              <a:t>push_back</a:t>
            </a:r>
            <a:r>
              <a:rPr lang="en-US" dirty="0"/>
              <a:t> may take time O(1), but if n </a:t>
            </a:r>
            <a:r>
              <a:rPr lang="en-US" dirty="0" err="1"/>
              <a:t>push_back</a:t>
            </a:r>
            <a:r>
              <a:rPr lang="en-US" dirty="0"/>
              <a:t> operations happen overall, the time is O(n) total, i.e. O(1) per </a:t>
            </a:r>
            <a:r>
              <a:rPr lang="en-US" dirty="0" err="1"/>
              <a:t>push_back</a:t>
            </a:r>
            <a:r>
              <a:rPr lang="en-US" dirty="0"/>
              <a:t> averaged over all operations.</a:t>
            </a:r>
          </a:p>
          <a:p>
            <a:r>
              <a:rPr lang="en-US" dirty="0"/>
              <a:t>This called “amortization”.  Amortization is distributing the cost over many items for the purpose of accounting.</a:t>
            </a:r>
          </a:p>
          <a:p>
            <a:r>
              <a:rPr lang="en-US" dirty="0"/>
              <a:t>Inserting in the middle of a vector: </a:t>
            </a:r>
          </a:p>
          <a:p>
            <a:pPr lvl="1"/>
            <a:r>
              <a:rPr lang="en-US" dirty="0"/>
              <a:t>requires copying after every operation</a:t>
            </a:r>
          </a:p>
          <a:p>
            <a:pPr lvl="1"/>
            <a:r>
              <a:rPr lang="en-US" dirty="0"/>
              <a:t>so time for each operation is O(n) </a:t>
            </a:r>
          </a:p>
          <a:p>
            <a:pPr lvl="1"/>
            <a:r>
              <a:rPr lang="en-US" dirty="0"/>
              <a:t>thus this is an expensive operation always.</a:t>
            </a:r>
          </a:p>
        </p:txBody>
      </p:sp>
    </p:spTree>
    <p:extLst>
      <p:ext uri="{BB962C8B-B14F-4D97-AF65-F5344CB8AC3E}">
        <p14:creationId xmlns:p14="http://schemas.microsoft.com/office/powerpoint/2010/main" val="15870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ABEC-2118-AF4B-93C0-35992AAD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5C2B-8679-AD4B-BE03-F3C403DA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Suppose like </a:t>
            </a:r>
            <a:r>
              <a:rPr lang="en-US" dirty="0" err="1"/>
              <a:t>push_back</a:t>
            </a:r>
            <a:r>
              <a:rPr lang="en-US" dirty="0"/>
              <a:t>, we have </a:t>
            </a:r>
            <a:r>
              <a:rPr lang="en-US" dirty="0" err="1"/>
              <a:t>pop_back</a:t>
            </a:r>
            <a:r>
              <a:rPr lang="en-US" dirty="0"/>
              <a:t> which just drops off the last element.</a:t>
            </a:r>
          </a:p>
          <a:p>
            <a:r>
              <a:rPr lang="en-US" dirty="0"/>
              <a:t>We would also like that the size of the allocated array be at most k times the size of the used portion at all times, so that memory will be used at least somewhat efficiently.</a:t>
            </a:r>
          </a:p>
          <a:p>
            <a:r>
              <a:rPr lang="en-US" dirty="0"/>
              <a:t>So when the number of used elements fall below 1/k you should deallocate memory.</a:t>
            </a:r>
          </a:p>
          <a:p>
            <a:r>
              <a:rPr lang="en-US" dirty="0"/>
              <a:t>What k will you use so that </a:t>
            </a:r>
            <a:r>
              <a:rPr lang="en-US" dirty="0" err="1"/>
              <a:t>push_back</a:t>
            </a:r>
            <a:r>
              <a:rPr lang="en-US" dirty="0"/>
              <a:t> and </a:t>
            </a:r>
            <a:r>
              <a:rPr lang="en-US" dirty="0" err="1"/>
              <a:t>pop_back</a:t>
            </a:r>
            <a:r>
              <a:rPr lang="en-US" dirty="0"/>
              <a:t> work in O(1) time in an amortized sense?</a:t>
            </a:r>
          </a:p>
          <a:p>
            <a:r>
              <a:rPr lang="en-US" dirty="0"/>
              <a:t>(if there have been n </a:t>
            </a:r>
            <a:r>
              <a:rPr lang="en-US" dirty="0" err="1"/>
              <a:t>push_backs</a:t>
            </a:r>
            <a:r>
              <a:rPr lang="en-US" dirty="0"/>
              <a:t> and m </a:t>
            </a:r>
            <a:r>
              <a:rPr lang="en-US" dirty="0" err="1"/>
              <a:t>pop_backs</a:t>
            </a:r>
            <a:r>
              <a:rPr lang="en-US" dirty="0"/>
              <a:t>, then we want total time to be O(</a:t>
            </a:r>
            <a:r>
              <a:rPr lang="en-US" dirty="0" err="1"/>
              <a:t>m+n</a:t>
            </a:r>
            <a:r>
              <a:rPr lang="en-US" dirty="0"/>
              <a:t>), and memory to always be k times the number of elements in the vector at that time)</a:t>
            </a:r>
          </a:p>
        </p:txBody>
      </p:sp>
    </p:spTree>
    <p:extLst>
      <p:ext uri="{BB962C8B-B14F-4D97-AF65-F5344CB8AC3E}">
        <p14:creationId xmlns:p14="http://schemas.microsoft.com/office/powerpoint/2010/main" val="31485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CD8FF"/>
      </a:dk2>
      <a:lt2>
        <a:srgbClr val="AAB5C2"/>
      </a:lt2>
      <a:accent1>
        <a:srgbClr val="F7901E"/>
      </a:accent1>
      <a:accent2>
        <a:srgbClr val="FEC60B"/>
      </a:accent2>
      <a:accent3>
        <a:srgbClr val="9FE62F"/>
      </a:accent3>
      <a:accent4>
        <a:srgbClr val="4EA5D1"/>
      </a:accent4>
      <a:accent5>
        <a:srgbClr val="1C4596"/>
      </a:accent5>
      <a:accent6>
        <a:srgbClr val="542D90"/>
      </a:accent6>
      <a:hlink>
        <a:srgbClr val="ED2024"/>
      </a:hlink>
      <a:folHlink>
        <a:srgbClr val="BD912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11346</TotalTime>
  <Words>672</Words>
  <Application>Microsoft Macintosh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Andale Mono</vt:lpstr>
      <vt:lpstr>Arial</vt:lpstr>
      <vt:lpstr>Calibri</vt:lpstr>
      <vt:lpstr>Mangal</vt:lpstr>
      <vt:lpstr>Office Theme</vt:lpstr>
      <vt:lpstr>CS 113: Data Structures and Algorithms</vt:lpstr>
      <vt:lpstr>How much time do different vector operations take?</vt:lpstr>
      <vt:lpstr>Example of doubling protocol</vt:lpstr>
      <vt:lpstr>So what is the cost of a pushback?</vt:lpstr>
      <vt:lpstr>Remarks</vt:lpstr>
      <vt:lpstr>Homework</vt:lpstr>
    </vt:vector>
  </TitlesOfParts>
  <Company>IITB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Programming Through C++</dc:title>
  <dc:creator>Abhiram Ranade</dc:creator>
  <cp:lastModifiedBy>Microsoft Office User</cp:lastModifiedBy>
  <cp:revision>88</cp:revision>
  <dcterms:created xsi:type="dcterms:W3CDTF">2014-06-14T11:28:28Z</dcterms:created>
  <dcterms:modified xsi:type="dcterms:W3CDTF">2018-02-06T16:01:07Z</dcterms:modified>
</cp:coreProperties>
</file>