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5" r:id="rId4"/>
    <p:sldId id="306" r:id="rId5"/>
    <p:sldId id="309" r:id="rId6"/>
    <p:sldId id="310" r:id="rId7"/>
    <p:sldId id="311" r:id="rId8"/>
    <p:sldId id="315" r:id="rId9"/>
    <p:sldId id="320" r:id="rId10"/>
    <p:sldId id="321" r:id="rId11"/>
    <p:sldId id="316" r:id="rId12"/>
    <p:sldId id="322" r:id="rId13"/>
    <p:sldId id="326" r:id="rId14"/>
    <p:sldId id="325" r:id="rId15"/>
    <p:sldId id="324" r:id="rId16"/>
    <p:sldId id="313" r:id="rId17"/>
    <p:sldId id="317" r:id="rId18"/>
    <p:sldId id="330" r:id="rId19"/>
    <p:sldId id="329" r:id="rId20"/>
    <p:sldId id="332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426"/>
    <p:restoredTop sz="93761"/>
  </p:normalViewPr>
  <p:slideViewPr>
    <p:cSldViewPr snapToGrid="0" snapToObjects="1">
      <p:cViewPr varScale="1">
        <p:scale>
          <a:sx n="83" d="100"/>
          <a:sy n="83" d="100"/>
        </p:scale>
        <p:origin x="19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C4E8-7009-5C44-8BE1-1A560D05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prove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5B1B-FF7C-4843-A1C7-7D1A1DE0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to prove: At the end, if v is in the same connected component as u, then we should have L[v]=u, otherwise L[v]=-1.</a:t>
            </a:r>
          </a:p>
          <a:p>
            <a:pPr lvl="1"/>
            <a:r>
              <a:rPr lang="en-US" dirty="0"/>
              <a:t>Algorithm must terminate</a:t>
            </a:r>
          </a:p>
          <a:p>
            <a:pPr lvl="1"/>
            <a:r>
              <a:rPr lang="en-US" dirty="0"/>
              <a:t>When the algorithm terminates, L[v] must be correct.</a:t>
            </a:r>
          </a:p>
          <a:p>
            <a:r>
              <a:rPr lang="en-US" dirty="0"/>
              <a:t>Termination: </a:t>
            </a:r>
          </a:p>
          <a:p>
            <a:pPr lvl="1"/>
            <a:r>
              <a:rPr lang="en-US" dirty="0"/>
              <a:t>A vertex can be inserted into S only once, so while loop will not run indefinitely.</a:t>
            </a:r>
          </a:p>
          <a:p>
            <a:pPr lvl="1"/>
            <a:r>
              <a:rPr lang="en-US" dirty="0"/>
              <a:t>Inner loop always runs finite number of times.</a:t>
            </a:r>
          </a:p>
          <a:p>
            <a:r>
              <a:rPr lang="en-US" dirty="0"/>
              <a:t>Correctness: use invariants to argue that</a:t>
            </a:r>
          </a:p>
          <a:p>
            <a:pPr lvl="1"/>
            <a:r>
              <a:rPr lang="en-US" dirty="0"/>
              <a:t>We do the right thing in each step</a:t>
            </a:r>
          </a:p>
          <a:p>
            <a:pPr lvl="1"/>
            <a:r>
              <a:rPr lang="en-US" dirty="0"/>
              <a:t>We have enough information to do the right thing later.</a:t>
            </a:r>
          </a:p>
          <a:p>
            <a:r>
              <a:rPr lang="en-US" dirty="0"/>
              <a:t>But we take a different approach!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Suppose the algorithm makes a mistake.</a:t>
            </a:r>
          </a:p>
          <a:p>
            <a:r>
              <a:rPr lang="en-US" dirty="0"/>
              <a:t>w has no path to u, yet L[w] = u</a:t>
            </a:r>
          </a:p>
          <a:p>
            <a:pPr lvl="1"/>
            <a:r>
              <a:rPr lang="en-US" dirty="0"/>
              <a:t>Consider the earliest w (during execution) for which this mistake gets made.</a:t>
            </a:r>
          </a:p>
          <a:p>
            <a:pPr lvl="1"/>
            <a:r>
              <a:rPr lang="en-US" dirty="0"/>
              <a:t>This happened while considering neighbor of some v, </a:t>
            </a:r>
            <a:r>
              <a:rPr lang="en-US" dirty="0" err="1"/>
              <a:t>s.t.</a:t>
            </a:r>
            <a:r>
              <a:rPr lang="en-US" dirty="0"/>
              <a:t> L[v] = u;</a:t>
            </a:r>
          </a:p>
          <a:p>
            <a:pPr lvl="1"/>
            <a:r>
              <a:rPr lang="en-US" dirty="0"/>
              <a:t>But there was no mistake for v.  So v has a path </a:t>
            </a:r>
            <a:r>
              <a:rPr lang="en-US" dirty="0" err="1"/>
              <a:t>v..u</a:t>
            </a:r>
            <a:r>
              <a:rPr lang="en-US" dirty="0"/>
              <a:t> to u.</a:t>
            </a:r>
          </a:p>
          <a:p>
            <a:pPr lvl="1"/>
            <a:r>
              <a:rPr lang="en-US" dirty="0"/>
              <a:t>But then w-</a:t>
            </a:r>
            <a:r>
              <a:rPr lang="en-US" dirty="0" err="1"/>
              <a:t>v..u</a:t>
            </a:r>
            <a:r>
              <a:rPr lang="en-US" dirty="0"/>
              <a:t> is a path from w to u.</a:t>
            </a:r>
          </a:p>
          <a:p>
            <a:r>
              <a:rPr lang="en-US" dirty="0"/>
              <a:t>w has path to u, yet L[w] = -1</a:t>
            </a:r>
          </a:p>
          <a:p>
            <a:pPr lvl="1"/>
            <a:r>
              <a:rPr lang="en-US" dirty="0"/>
              <a:t>Consider first vertex v on path from w to u </a:t>
            </a:r>
            <a:r>
              <a:rPr lang="en-US" dirty="0" err="1"/>
              <a:t>s.t</a:t>
            </a:r>
            <a:r>
              <a:rPr lang="en-US" dirty="0"/>
              <a:t> L[v] = u.</a:t>
            </a:r>
          </a:p>
          <a:p>
            <a:pPr lvl="1"/>
            <a:r>
              <a:rPr lang="en-US" dirty="0"/>
              <a:t>v would be put in S when L[v] set to u.</a:t>
            </a:r>
          </a:p>
          <a:p>
            <a:pPr lvl="1"/>
            <a:r>
              <a:rPr lang="en-US" dirty="0"/>
              <a:t>At some point v will be removed from S</a:t>
            </a:r>
          </a:p>
          <a:p>
            <a:pPr lvl="1"/>
            <a:r>
              <a:rPr lang="en-US" dirty="0"/>
              <a:t>Every neighbor x of v would have L[v] = u.</a:t>
            </a:r>
          </a:p>
          <a:p>
            <a:pPr lvl="1"/>
            <a:r>
              <a:rPr lang="en-US" dirty="0"/>
              <a:t>The neighbor  y on the path to w would also L[y] = u.</a:t>
            </a:r>
          </a:p>
          <a:p>
            <a:pPr lvl="1"/>
            <a:r>
              <a:rPr lang="en-US" dirty="0"/>
              <a:t>v is not the first vertex v on path from w </a:t>
            </a:r>
            <a:r>
              <a:rPr lang="en-US" dirty="0" err="1"/>
              <a:t>s.t.</a:t>
            </a:r>
            <a:r>
              <a:rPr lang="en-US" dirty="0"/>
              <a:t> L[v] = u.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618-F117-8547-8E64-AD7A45D7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FF77-254D-6945-B43D-1CAFFEB4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write an invariant also.  Exercise</a:t>
            </a:r>
          </a:p>
          <a:p>
            <a:r>
              <a:rPr lang="en-US" dirty="0"/>
              <a:t>If graph is directed, program will set L[v] = u </a:t>
            </a:r>
            <a:r>
              <a:rPr lang="en-US" dirty="0" err="1"/>
              <a:t>iff</a:t>
            </a:r>
            <a:r>
              <a:rPr lang="en-US" dirty="0"/>
              <a:t> there is a directed path from u to v.</a:t>
            </a:r>
          </a:p>
          <a:p>
            <a:r>
              <a:rPr lang="en-US" dirty="0"/>
              <a:t>If you want to know if there is a path from u to v, you have to execute this procedure.  Stop if you find v.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5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Labelling all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L[v] = -1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while there exists u </a:t>
            </a:r>
            <a:r>
              <a:rPr lang="en-US" dirty="0" err="1">
                <a:solidFill>
                  <a:srgbClr val="FF0000"/>
                </a:solidFill>
              </a:rPr>
              <a:t>s.t.</a:t>
            </a:r>
            <a:r>
              <a:rPr lang="en-US" dirty="0">
                <a:solidFill>
                  <a:srgbClr val="FF0000"/>
                </a:solidFill>
              </a:rPr>
              <a:t> L[u] = -1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               // for u = 1 to n, if L[u] != -1 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S = {u}, L[u] = 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v = any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if L[w] = -1 then {insert w into S, L[w] = u}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end while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L[u] = L[v] if and only if </a:t>
            </a:r>
            <a:r>
              <a:rPr lang="en-US" dirty="0" err="1"/>
              <a:t>u,v</a:t>
            </a:r>
            <a:r>
              <a:rPr lang="en-US" dirty="0"/>
              <a:t> are in the same connected component.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5AD7-17C5-D745-97C4-B0EA06F9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analysis for connected component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3962-DE9A-1F4C-9B82-5B044867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Assumption: O(1) time is needed for inserting and removing elements from S</a:t>
            </a:r>
          </a:p>
          <a:p>
            <a:pPr lvl="1"/>
            <a:r>
              <a:rPr lang="en-US" dirty="0"/>
              <a:t>Use vector and </a:t>
            </a:r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push_front</a:t>
            </a:r>
            <a:r>
              <a:rPr lang="en-US" dirty="0"/>
              <a:t>, </a:t>
            </a:r>
            <a:r>
              <a:rPr lang="en-US" dirty="0" err="1"/>
              <a:t>pop_back</a:t>
            </a:r>
            <a:r>
              <a:rPr lang="en-US" dirty="0"/>
              <a:t>, </a:t>
            </a:r>
            <a:r>
              <a:rPr lang="en-US" dirty="0" err="1"/>
              <a:t>pop_front</a:t>
            </a:r>
            <a:r>
              <a:rPr lang="en-US" dirty="0"/>
              <a:t>.</a:t>
            </a:r>
          </a:p>
          <a:p>
            <a:r>
              <a:rPr lang="en-US" dirty="0"/>
              <a:t>Estimate time for each line.</a:t>
            </a:r>
          </a:p>
          <a:p>
            <a:pPr lvl="1"/>
            <a:r>
              <a:rPr lang="en-US" dirty="0"/>
              <a:t>Lines 1, 2, 3, 4, 5 : once per vertex</a:t>
            </a:r>
          </a:p>
          <a:p>
            <a:pPr lvl="1"/>
            <a:r>
              <a:rPr lang="en-US" dirty="0"/>
              <a:t>Line 6 , 7, 8 : twice for each edge</a:t>
            </a:r>
          </a:p>
          <a:p>
            <a:pPr lvl="1"/>
            <a:r>
              <a:rPr lang="en-US" dirty="0"/>
              <a:t>Line 9 : once per vertex</a:t>
            </a:r>
          </a:p>
          <a:p>
            <a:r>
              <a:rPr lang="en-US" dirty="0"/>
              <a:t>Total : O(</a:t>
            </a:r>
            <a:r>
              <a:rPr lang="en-US" dirty="0" err="1"/>
              <a:t>m+n</a:t>
            </a:r>
            <a:r>
              <a:rPr lang="en-US" dirty="0"/>
              <a:t>) where m = number of edges, n = number of vertices.</a:t>
            </a:r>
          </a:p>
        </p:txBody>
      </p:sp>
    </p:spTree>
    <p:extLst>
      <p:ext uri="{BB962C8B-B14F-4D97-AF65-F5344CB8AC3E}">
        <p14:creationId xmlns:p14="http://schemas.microsoft.com/office/powerpoint/2010/main" val="10393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618-F117-8547-8E64-AD7A45D7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FF77-254D-6945-B43D-1CAFFEB4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proof works for any implementation of S, i.e. when you remove, it does not matter which element you get from those present.</a:t>
            </a:r>
          </a:p>
          <a:p>
            <a:r>
              <a:rPr lang="en-US" dirty="0"/>
              <a:t>Some possible policies for removal:</a:t>
            </a:r>
          </a:p>
          <a:p>
            <a:pPr lvl="1"/>
            <a:r>
              <a:rPr lang="en-US" dirty="0"/>
              <a:t>Each removal removes earliest inserted element</a:t>
            </a:r>
          </a:p>
          <a:p>
            <a:pPr lvl="2"/>
            <a:r>
              <a:rPr lang="en-US" dirty="0"/>
              <a:t>Next, “Breadth first search”.</a:t>
            </a:r>
          </a:p>
          <a:p>
            <a:pPr lvl="1"/>
            <a:r>
              <a:rPr lang="en-US" dirty="0"/>
              <a:t>Each removal removes last inserted element</a:t>
            </a:r>
          </a:p>
          <a:p>
            <a:pPr lvl="2"/>
            <a:r>
              <a:rPr lang="en-US" dirty="0"/>
              <a:t>Later, “Depth first search”</a:t>
            </a:r>
          </a:p>
          <a:p>
            <a:r>
              <a:rPr lang="en-US" dirty="0"/>
              <a:t>By putting additional code, you can identify paths from u to every vertex in its connected component.</a:t>
            </a:r>
          </a:p>
          <a:p>
            <a:r>
              <a:rPr lang="en-US" dirty="0"/>
              <a:t>By putting in even more code, we can identify many interesting properties. 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component labelling when S is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Insert into S :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/>
              <a:t>Remove from S : </a:t>
            </a:r>
            <a:r>
              <a:rPr lang="en-US" dirty="0" err="1"/>
              <a:t>pop_front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all v, L[v] =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 = {u}, L[u] = 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v =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L[w] = -1 then {insert w into S, L[w] = u}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end while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  what order are the vertices labelled?</a:t>
            </a:r>
          </a:p>
          <a:p>
            <a:pPr lvl="1"/>
            <a:r>
              <a:rPr lang="en-US" dirty="0"/>
              <a:t>In order of distance from u</a:t>
            </a:r>
          </a:p>
          <a:p>
            <a:pPr lvl="1"/>
            <a:r>
              <a:rPr lang="en-US" dirty="0"/>
              <a:t>can we calculate distance from 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distance from 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 = {u}, d[u]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v =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d[w] = -1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{insert w into S, d[w] = d[v]+1}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end while</a:t>
            </a:r>
          </a:p>
        </p:txBody>
      </p:sp>
    </p:spTree>
    <p:extLst>
      <p:ext uri="{BB962C8B-B14F-4D97-AF65-F5344CB8AC3E}">
        <p14:creationId xmlns:p14="http://schemas.microsoft.com/office/powerpoint/2010/main" val="13222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olidFill>
                  <a:srgbClr val="FF0000"/>
                </a:solidFill>
              </a:rPr>
              <a:t>[0]</a:t>
            </a:r>
            <a:r>
              <a:rPr lang="en-US" dirty="0"/>
              <a:t> = {u}, d[u] = 0; 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 to n-2{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S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v = element removed from S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d[w] = -1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{insert w into S</a:t>
            </a:r>
            <a:r>
              <a:rPr lang="en-US" dirty="0">
                <a:solidFill>
                  <a:srgbClr val="FF0000"/>
                </a:solidFill>
              </a:rPr>
              <a:t>[i+1]</a:t>
            </a:r>
            <a:r>
              <a:rPr lang="en-US" dirty="0"/>
              <a:t>, d[w] = d[v]+1}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end while;                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53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3FA-3210-1D40-AAD6-934403B9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Correctness of program with multiple queues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BACF-12F4-2344-8898-ED8D6A32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Claim: </a:t>
            </a:r>
            <a:r>
              <a:rPr lang="en-US" dirty="0"/>
              <a:t>At the beginning  of </a:t>
            </a:r>
            <a:r>
              <a:rPr lang="en-US" dirty="0" err="1"/>
              <a:t>ith</a:t>
            </a:r>
            <a:r>
              <a:rPr lang="en-US" dirty="0"/>
              <a:t> iteration, </a:t>
            </a:r>
            <a:r>
              <a:rPr lang="en-US" dirty="0" err="1"/>
              <a:t>i</a:t>
            </a:r>
            <a:r>
              <a:rPr lang="en-US" dirty="0"/>
              <a:t>=0...n-2, S[</a:t>
            </a:r>
            <a:r>
              <a:rPr lang="en-US" dirty="0" err="1"/>
              <a:t>i</a:t>
            </a:r>
            <a:r>
              <a:rPr lang="en-US" dirty="0"/>
              <a:t>] will hold all nodes at distance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Base case: </a:t>
            </a:r>
            <a:r>
              <a:rPr lang="en-US" dirty="0"/>
              <a:t>At start of the zeroth iteration, S[0] ={u}.</a:t>
            </a:r>
          </a:p>
          <a:p>
            <a:pPr marL="0" indent="0">
              <a:buNone/>
            </a:pPr>
            <a:r>
              <a:rPr lang="en-US" b="1" dirty="0"/>
              <a:t>Induction: </a:t>
            </a:r>
            <a:r>
              <a:rPr lang="en-US" dirty="0"/>
              <a:t>At start of iteration </a:t>
            </a:r>
            <a:r>
              <a:rPr lang="en-US" dirty="0" err="1"/>
              <a:t>i</a:t>
            </a:r>
            <a:r>
              <a:rPr lang="en-US" dirty="0"/>
              <a:t>, S[</a:t>
            </a:r>
            <a:r>
              <a:rPr lang="en-US" dirty="0" err="1"/>
              <a:t>i</a:t>
            </a:r>
            <a:r>
              <a:rPr lang="en-US" dirty="0"/>
              <a:t>] holds all nodes at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Let x be at distance i+1.</a:t>
            </a:r>
          </a:p>
          <a:p>
            <a:r>
              <a:rPr lang="en-US" dirty="0"/>
              <a:t>At the beginning of iteration </a:t>
            </a:r>
            <a:r>
              <a:rPr lang="en-US" dirty="0" err="1"/>
              <a:t>i</a:t>
            </a:r>
            <a:r>
              <a:rPr lang="en-US" dirty="0"/>
              <a:t>, x cannot be in any S[].</a:t>
            </a:r>
          </a:p>
          <a:p>
            <a:r>
              <a:rPr lang="en-US" dirty="0"/>
              <a:t>d[x] must be -1.</a:t>
            </a:r>
          </a:p>
          <a:p>
            <a:r>
              <a:rPr lang="en-US" dirty="0"/>
              <a:t>x must have a neighbor y at distance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r>
              <a:rPr lang="en-US" dirty="0"/>
              <a:t>y must be in S[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r>
              <a:rPr lang="en-US" dirty="0"/>
              <a:t>So during iteration </a:t>
            </a:r>
            <a:r>
              <a:rPr lang="en-US" dirty="0" err="1"/>
              <a:t>i</a:t>
            </a:r>
            <a:r>
              <a:rPr lang="en-US" dirty="0"/>
              <a:t>, y will be put into S[i+1].</a:t>
            </a:r>
          </a:p>
          <a:p>
            <a:r>
              <a:rPr lang="en-US" dirty="0"/>
              <a:t>Holds for all y at distance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At end of iteration n-2, S[n-1] will hold all nodes at distance n-1.</a:t>
            </a:r>
          </a:p>
          <a:p>
            <a:pPr marL="0" indent="0">
              <a:buNone/>
            </a:pPr>
            <a:r>
              <a:rPr lang="en-US" dirty="0"/>
              <a:t>Max distance = n-1.  So all nodes will be assigned d[] correctly.</a:t>
            </a:r>
          </a:p>
        </p:txBody>
      </p:sp>
    </p:spTree>
    <p:extLst>
      <p:ext uri="{BB962C8B-B14F-4D97-AF65-F5344CB8AC3E}">
        <p14:creationId xmlns:p14="http://schemas.microsoft.com/office/powerpoint/2010/main" val="30731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 about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graph G is an ordered pair V, E where V = set of vertices and E = set of edges.</a:t>
            </a:r>
          </a:p>
          <a:p>
            <a:r>
              <a:rPr lang="en-US" dirty="0"/>
              <a:t>E is a set of pairs of elements of V</a:t>
            </a:r>
          </a:p>
          <a:p>
            <a:pPr lvl="1"/>
            <a:r>
              <a:rPr lang="en-US" dirty="0"/>
              <a:t>pairs considered ordered: ordered graph</a:t>
            </a:r>
          </a:p>
          <a:p>
            <a:pPr lvl="1"/>
            <a:r>
              <a:rPr lang="en-US" dirty="0"/>
              <a:t>pairs considered unordered: unordered graph</a:t>
            </a:r>
          </a:p>
          <a:p>
            <a:r>
              <a:rPr lang="en-US" dirty="0"/>
              <a:t>Graphs are used to represent binary relationships between entities.</a:t>
            </a:r>
          </a:p>
          <a:p>
            <a:pPr lvl="1"/>
            <a:r>
              <a:rPr lang="en-US" dirty="0"/>
              <a:t>Friendship graphs: entities = V = people.  Edge (</a:t>
            </a:r>
            <a:r>
              <a:rPr lang="en-US" dirty="0" err="1"/>
              <a:t>u,v</a:t>
            </a:r>
            <a:r>
              <a:rPr lang="en-US" dirty="0"/>
              <a:t>) is present if u, v are friends</a:t>
            </a:r>
          </a:p>
          <a:p>
            <a:pPr lvl="1"/>
            <a:r>
              <a:rPr lang="en-US" dirty="0"/>
              <a:t>State transition graphs, e.g. V = state of Rubik’s cube.  Edge (</a:t>
            </a:r>
            <a:r>
              <a:rPr lang="en-US" dirty="0" err="1"/>
              <a:t>u,v</a:t>
            </a:r>
            <a:r>
              <a:rPr lang="en-US" dirty="0"/>
              <a:t>) is present if we can go from state u to state v by performing a single rotation.</a:t>
            </a:r>
          </a:p>
          <a:p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is an edge in an undirected graph then </a:t>
            </a:r>
            <a:r>
              <a:rPr lang="en-US" dirty="0" err="1"/>
              <a:t>u,v</a:t>
            </a:r>
            <a:r>
              <a:rPr lang="en-US" dirty="0"/>
              <a:t> are adjacent or </a:t>
            </a:r>
            <a:r>
              <a:rPr lang="en-US" dirty="0" err="1"/>
              <a:t>neighbours</a:t>
            </a:r>
            <a:r>
              <a:rPr lang="en-US" dirty="0"/>
              <a:t>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12343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7BBF-82B5-4043-9144-8795D78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the two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8C4C-782B-BC41-9633-F47F0BF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new program nodes are put in different queues.</a:t>
            </a:r>
          </a:p>
          <a:p>
            <a:r>
              <a:rPr lang="en-US" dirty="0"/>
              <a:t>However, if node x is inserted into some queue before node y, it is processed before node y.</a:t>
            </a:r>
          </a:p>
          <a:p>
            <a:r>
              <a:rPr lang="en-US" dirty="0"/>
              <a:t>So might as well use a single queue, and process till it becomes empty.</a:t>
            </a:r>
          </a:p>
          <a:p>
            <a:r>
              <a:rPr lang="en-US" dirty="0"/>
              <a:t>But this is just program 1!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all vertices connected to u and the paths from those to 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Input: Undirected graph G, and a vertex u in G</a:t>
            </a:r>
          </a:p>
          <a:p>
            <a:r>
              <a:rPr lang="en-US" dirty="0"/>
              <a:t>Output: A label L[v] for each vertex v </a:t>
            </a:r>
            <a:r>
              <a:rPr lang="en-US" dirty="0" err="1"/>
              <a:t>s.t.</a:t>
            </a:r>
            <a:endParaRPr lang="en-US" dirty="0"/>
          </a:p>
          <a:p>
            <a:pPr lvl="1"/>
            <a:r>
              <a:rPr lang="en-US" dirty="0"/>
              <a:t>L[v] = u if there is a path from u to v in G</a:t>
            </a:r>
          </a:p>
          <a:p>
            <a:pPr lvl="1"/>
            <a:r>
              <a:rPr lang="en-US" dirty="0"/>
              <a:t>L[v] ≠ u if there is no such path</a:t>
            </a:r>
          </a:p>
          <a:p>
            <a:r>
              <a:rPr lang="en-US" dirty="0"/>
              <a:t>Output:  p[v] for each vertex </a:t>
            </a:r>
            <a:r>
              <a:rPr lang="en-US" dirty="0" err="1"/>
              <a:t>s.t.</a:t>
            </a:r>
            <a:r>
              <a:rPr lang="en-US" dirty="0"/>
              <a:t> p[v] is the first vertex on path from v to u.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all v, L[v] = -1 // assume vertex numbers are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 = {u}, L[u] = u; </a:t>
            </a:r>
            <a:r>
              <a:rPr lang="en-US" dirty="0">
                <a:solidFill>
                  <a:srgbClr val="FF0000"/>
                </a:solidFill>
              </a:rPr>
              <a:t>p[u] =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v = any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L[w] = -1 then {insert w into S, L[w] = u, </a:t>
            </a:r>
            <a:r>
              <a:rPr lang="en-US" dirty="0">
                <a:solidFill>
                  <a:srgbClr val="FF0000"/>
                </a:solidFill>
              </a:rPr>
              <a:t>p[w] = v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end while</a:t>
            </a:r>
          </a:p>
        </p:txBody>
      </p:sp>
    </p:spTree>
    <p:extLst>
      <p:ext uri="{BB962C8B-B14F-4D97-AF65-F5344CB8AC3E}">
        <p14:creationId xmlns:p14="http://schemas.microsoft.com/office/powerpoint/2010/main" val="31291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882-46C7-0A47-95B4-9BB33F40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p[v] form a tree directed towards 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489F-C2E8-9140-B0D9-CD2C86DD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 = queue: BFS tree</a:t>
            </a:r>
          </a:p>
          <a:p>
            <a:r>
              <a:rPr lang="en-US" dirty="0"/>
              <a:t>If we do this while finding all connected components: many trees</a:t>
            </a:r>
          </a:p>
          <a:p>
            <a:pPr lvl="1"/>
            <a:r>
              <a:rPr lang="en-US" dirty="0"/>
              <a:t>BFS forest</a:t>
            </a:r>
          </a:p>
        </p:txBody>
      </p:sp>
    </p:spTree>
    <p:extLst>
      <p:ext uri="{BB962C8B-B14F-4D97-AF65-F5344CB8AC3E}">
        <p14:creationId xmlns:p14="http://schemas.microsoft.com/office/powerpoint/2010/main" val="29679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or vertices may have weights.</a:t>
            </a:r>
          </a:p>
          <a:p>
            <a:r>
              <a:rPr lang="en-US" dirty="0"/>
              <a:t>Edge weights: length of the road.  Intensity of the relationship...</a:t>
            </a:r>
          </a:p>
          <a:p>
            <a:r>
              <a:rPr lang="en-US" dirty="0"/>
              <a:t>Vertex weights: importance of the vertex...</a:t>
            </a:r>
          </a:p>
          <a:p>
            <a:r>
              <a:rPr lang="en-US" dirty="0"/>
              <a:t>Weights can be presented in both ordered and unordered graphs.</a:t>
            </a:r>
          </a:p>
        </p:txBody>
      </p:sp>
    </p:spTree>
    <p:extLst>
      <p:ext uri="{BB962C8B-B14F-4D97-AF65-F5344CB8AC3E}">
        <p14:creationId xmlns:p14="http://schemas.microsoft.com/office/powerpoint/2010/main" val="15071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Paths and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graph contains the edges (v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..., (v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), then they constitute a path from v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Same definition for undirected and directed graphs</a:t>
            </a:r>
          </a:p>
          <a:p>
            <a:r>
              <a:rPr lang="en-US" dirty="0"/>
              <a:t>In an unweighted graph, the length of a path is the number of edges,</a:t>
            </a:r>
          </a:p>
          <a:p>
            <a:pPr lvl="1"/>
            <a:r>
              <a:rPr lang="en-US" dirty="0"/>
              <a:t>k in the path above.</a:t>
            </a:r>
          </a:p>
          <a:p>
            <a:r>
              <a:rPr lang="en-US" dirty="0"/>
              <a:t>In a weighted graph, the length is the sum of the weights of the edges.</a:t>
            </a:r>
          </a:p>
          <a:p>
            <a:r>
              <a:rPr lang="en-US" dirty="0"/>
              <a:t>A path is said to be simple if all vertices on it are distinct.</a:t>
            </a:r>
          </a:p>
          <a:p>
            <a:r>
              <a:rPr lang="en-US" dirty="0"/>
              <a:t>A path is said to be a cycle if v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simple questions about paths 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 there a path form a vertex u to vertex v?</a:t>
            </a:r>
          </a:p>
          <a:p>
            <a:r>
              <a:rPr lang="en-US" dirty="0"/>
              <a:t>Is there a path from every vertex to every other vertex?</a:t>
            </a:r>
          </a:p>
          <a:p>
            <a:r>
              <a:rPr lang="en-US" dirty="0"/>
              <a:t>For weighted/unweighted graphs, what is the length of the shortest path from a vertex u to a vertex v?</a:t>
            </a:r>
          </a:p>
          <a:p>
            <a:r>
              <a:rPr lang="en-US" dirty="0"/>
              <a:t>Is there a path that passes through every vertex exactly once?</a:t>
            </a:r>
          </a:p>
          <a:p>
            <a:r>
              <a:rPr lang="en-US" dirty="0"/>
              <a:t>Is there a path that passes through every edge exactly once?</a:t>
            </a:r>
          </a:p>
          <a:p>
            <a:r>
              <a:rPr lang="en-US" dirty="0"/>
              <a:t>Connected component in an undirected graph: maximal set of vertices </a:t>
            </a:r>
            <a:r>
              <a:rPr lang="en-US" dirty="0" err="1"/>
              <a:t>s.t.</a:t>
            </a:r>
            <a:r>
              <a:rPr lang="en-US" dirty="0"/>
              <a:t> for any u, v in it there is a path from u to v</a:t>
            </a:r>
          </a:p>
          <a:p>
            <a:pPr lvl="1"/>
            <a:r>
              <a:rPr lang="en-US" dirty="0"/>
              <a:t>Set S is said to be maximal </a:t>
            </a:r>
            <a:r>
              <a:rPr lang="en-US" dirty="0" err="1"/>
              <a:t>wrt</a:t>
            </a:r>
            <a:r>
              <a:rPr lang="en-US" dirty="0"/>
              <a:t> a property P if it is not possible to add anything to S and still have the property P</a:t>
            </a:r>
          </a:p>
          <a:p>
            <a:r>
              <a:rPr lang="en-US" dirty="0"/>
              <a:t>Strongly connected component in a directed graph: maximal set of vertices </a:t>
            </a:r>
            <a:r>
              <a:rPr lang="en-US" dirty="0" err="1"/>
              <a:t>s.t.</a:t>
            </a:r>
            <a:r>
              <a:rPr lang="en-US" dirty="0"/>
              <a:t> for any </a:t>
            </a:r>
            <a:r>
              <a:rPr lang="en-US" dirty="0" err="1"/>
              <a:t>u,v</a:t>
            </a:r>
            <a:r>
              <a:rPr lang="en-US" dirty="0"/>
              <a:t> in it there is a path from u to v as well as from v to u.</a:t>
            </a:r>
          </a:p>
          <a:p>
            <a:r>
              <a:rPr lang="en-US" dirty="0"/>
              <a:t>How many connected components does a graph have? ...</a:t>
            </a:r>
          </a:p>
        </p:txBody>
      </p:sp>
    </p:spTree>
    <p:extLst>
      <p:ext uri="{BB962C8B-B14F-4D97-AF65-F5344CB8AC3E}">
        <p14:creationId xmlns:p14="http://schemas.microsoft.com/office/powerpoint/2010/main" val="3587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Applications/more complex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a black and white image, count how many regions it has, where region = maximal set of black pixels which are adjacent or are adjacent to black pixels that are adjacent ...</a:t>
            </a:r>
          </a:p>
          <a:p>
            <a:pPr lvl="1"/>
            <a:r>
              <a:rPr lang="en-US" dirty="0"/>
              <a:t>Vertices : black pixels, Edge between adjacent black pixels.  Number of regions = number of connected components in the graph</a:t>
            </a:r>
          </a:p>
          <a:p>
            <a:r>
              <a:rPr lang="en-US" dirty="0"/>
              <a:t>Given a set of courses that you have to do and the prerequisite structure, how many semesters will you need if you are prepared to take arbitrary number of courses each semester?</a:t>
            </a:r>
          </a:p>
          <a:p>
            <a:pPr lvl="1"/>
            <a:r>
              <a:rPr lang="en-US" dirty="0"/>
              <a:t>Vertices = courses.  directed edge (</a:t>
            </a:r>
            <a:r>
              <a:rPr lang="en-US" dirty="0" err="1"/>
              <a:t>c,c</a:t>
            </a:r>
            <a:r>
              <a:rPr lang="en-US" dirty="0"/>
              <a:t>’) if c is a prerequisite of c’</a:t>
            </a:r>
          </a:p>
          <a:p>
            <a:pPr lvl="1"/>
            <a:r>
              <a:rPr lang="en-US" dirty="0"/>
              <a:t>Number of semesters = length of a longest path</a:t>
            </a:r>
          </a:p>
        </p:txBody>
      </p:sp>
    </p:spTree>
    <p:extLst>
      <p:ext uri="{BB962C8B-B14F-4D97-AF65-F5344CB8AC3E}">
        <p14:creationId xmlns:p14="http://schemas.microsoft.com/office/powerpoint/2010/main" val="11656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 labelling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undirected graph with n vertices and m edges</a:t>
            </a:r>
          </a:p>
          <a:p>
            <a:r>
              <a:rPr lang="en-US" dirty="0"/>
              <a:t>Output: Label L[</a:t>
            </a:r>
            <a:r>
              <a:rPr lang="en-US" dirty="0" err="1"/>
              <a:t>i</a:t>
            </a:r>
            <a:r>
              <a:rPr lang="en-US" dirty="0"/>
              <a:t>] for each vertex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s.t.</a:t>
            </a:r>
            <a:r>
              <a:rPr lang="en-US" dirty="0"/>
              <a:t> L[</a:t>
            </a:r>
            <a:r>
              <a:rPr lang="en-US" dirty="0" err="1"/>
              <a:t>i</a:t>
            </a:r>
            <a:r>
              <a:rPr lang="en-US" dirty="0"/>
              <a:t>]=L[j]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 are in the same connected component.</a:t>
            </a:r>
          </a:p>
        </p:txBody>
      </p:sp>
    </p:spTree>
    <p:extLst>
      <p:ext uri="{BB962C8B-B14F-4D97-AF65-F5344CB8AC3E}">
        <p14:creationId xmlns:p14="http://schemas.microsoft.com/office/powerpoint/2010/main" val="210613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Labelling the component containing a given vertex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Input: Undirected graph G, and a vertex u in G</a:t>
            </a:r>
          </a:p>
          <a:p>
            <a:r>
              <a:rPr lang="en-US" dirty="0"/>
              <a:t>Output: A label L[v] for each vertex v </a:t>
            </a:r>
            <a:r>
              <a:rPr lang="en-US" dirty="0" err="1"/>
              <a:t>s.t.</a:t>
            </a:r>
            <a:endParaRPr lang="en-US" dirty="0"/>
          </a:p>
          <a:p>
            <a:pPr lvl="1"/>
            <a:r>
              <a:rPr lang="en-US" dirty="0"/>
              <a:t>L[v] = u if there is a path from u to v in G</a:t>
            </a:r>
          </a:p>
          <a:p>
            <a:pPr lvl="1"/>
            <a:r>
              <a:rPr lang="en-US" dirty="0"/>
              <a:t>L[v] ≠ u if there is no such path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Algorithm: “spread label out from u”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all v, L[v] = -1 // assume vertex numbers are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 = {u}, L[u] = 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S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v = any element removed from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L[w] = -1 then {insert w into S, L[w] = u}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end while</a:t>
            </a:r>
          </a:p>
        </p:txBody>
      </p:sp>
    </p:spTree>
    <p:extLst>
      <p:ext uri="{BB962C8B-B14F-4D97-AF65-F5344CB8AC3E}">
        <p14:creationId xmlns:p14="http://schemas.microsoft.com/office/powerpoint/2010/main" val="11411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E96-FA7C-E248-9A16-811D3409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E7BE-0E5F-2D4F-B12D-1FC59A4A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Graph:  (0,1),(1,2),(2,3),(3,1),(4,5)</a:t>
            </a:r>
          </a:p>
          <a:p>
            <a:r>
              <a:rPr lang="en-US" dirty="0"/>
              <a:t>Input  u = 2</a:t>
            </a:r>
          </a:p>
          <a:p>
            <a:r>
              <a:rPr lang="en-US" dirty="0"/>
              <a:t>Beginning of loop: S={2}, L={-1,-1,2,-1,-1,-1}</a:t>
            </a:r>
          </a:p>
          <a:p>
            <a:r>
              <a:rPr lang="en-US" dirty="0"/>
              <a:t>After one iteration: S={1,3}, L={-1,2,2,2,-1,-1}</a:t>
            </a:r>
          </a:p>
          <a:p>
            <a:r>
              <a:rPr lang="en-US" dirty="0"/>
              <a:t>After two iterations: S={0}, L={2,2,2,2,-1,-1}</a:t>
            </a:r>
          </a:p>
          <a:p>
            <a:r>
              <a:rPr lang="en-US" dirty="0"/>
              <a:t>After three iterations: S={}, L={2,2,2,2,-1,-1}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20579</TotalTime>
  <Words>2352</Words>
  <Application>Microsoft Macintosh PowerPoint</Application>
  <PresentationFormat>On-screen Show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CS 113: Data Structures and Algorithms</vt:lpstr>
      <vt:lpstr>Some remarks about graphs</vt:lpstr>
      <vt:lpstr>Weighted graphs</vt:lpstr>
      <vt:lpstr>Paths and connectivity</vt:lpstr>
      <vt:lpstr>Some simple questions about paths on graphs</vt:lpstr>
      <vt:lpstr>Applications/more complex questions</vt:lpstr>
      <vt:lpstr>Connected component labelling</vt:lpstr>
      <vt:lpstr>Labelling the component containing a given vertex</vt:lpstr>
      <vt:lpstr>Demo Example</vt:lpstr>
      <vt:lpstr>What should we prove and how</vt:lpstr>
      <vt:lpstr>Proof of correctness</vt:lpstr>
      <vt:lpstr>Remark</vt:lpstr>
      <vt:lpstr>Labelling all connected components</vt:lpstr>
      <vt:lpstr>Time analysis for connected component labelling</vt:lpstr>
      <vt:lpstr>Remark</vt:lpstr>
      <vt:lpstr>Single component labelling when S is a queue</vt:lpstr>
      <vt:lpstr>Computing distance from u</vt:lpstr>
      <vt:lpstr>A modification</vt:lpstr>
      <vt:lpstr>Correctness of program with multiple queues S[i]</vt:lpstr>
      <vt:lpstr>Equivalence of the two programs</vt:lpstr>
      <vt:lpstr>Finding all vertices connected to u and the paths from those to u</vt:lpstr>
      <vt:lpstr>p[v] form a tree directed towards u</vt:lpstr>
    </vt:vector>
  </TitlesOfParts>
  <Company>IITB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Through C++</dc:title>
  <dc:creator>Abhiram Ranade</dc:creator>
  <cp:lastModifiedBy>Microsoft Office User</cp:lastModifiedBy>
  <cp:revision>141</cp:revision>
  <dcterms:created xsi:type="dcterms:W3CDTF">2014-06-14T11:28:28Z</dcterms:created>
  <dcterms:modified xsi:type="dcterms:W3CDTF">2018-03-19T05:59:11Z</dcterms:modified>
</cp:coreProperties>
</file>