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7"/>
  </p:notesMasterIdLst>
  <p:sldIdLst>
    <p:sldId id="256" r:id="rId2"/>
    <p:sldId id="305" r:id="rId3"/>
    <p:sldId id="259" r:id="rId4"/>
    <p:sldId id="306" r:id="rId5"/>
    <p:sldId id="258" r:id="rId6"/>
    <p:sldId id="257" r:id="rId7"/>
    <p:sldId id="260" r:id="rId8"/>
    <p:sldId id="267" r:id="rId9"/>
    <p:sldId id="268" r:id="rId10"/>
    <p:sldId id="269" r:id="rId11"/>
    <p:sldId id="270" r:id="rId12"/>
    <p:sldId id="271" r:id="rId13"/>
    <p:sldId id="272" r:id="rId14"/>
    <p:sldId id="273" r:id="rId15"/>
    <p:sldId id="274" r:id="rId16"/>
    <p:sldId id="275" r:id="rId17"/>
    <p:sldId id="277" r:id="rId18"/>
    <p:sldId id="276" r:id="rId19"/>
    <p:sldId id="278" r:id="rId20"/>
    <p:sldId id="296" r:id="rId21"/>
    <p:sldId id="303" r:id="rId22"/>
    <p:sldId id="279" r:id="rId23"/>
    <p:sldId id="280" r:id="rId24"/>
    <p:sldId id="281" r:id="rId25"/>
    <p:sldId id="282" r:id="rId26"/>
    <p:sldId id="283" r:id="rId27"/>
    <p:sldId id="284" r:id="rId28"/>
    <p:sldId id="285" r:id="rId29"/>
    <p:sldId id="286" r:id="rId30"/>
    <p:sldId id="299" r:id="rId31"/>
    <p:sldId id="287" r:id="rId32"/>
    <p:sldId id="302" r:id="rId33"/>
    <p:sldId id="264" r:id="rId34"/>
    <p:sldId id="266" r:id="rId35"/>
    <p:sldId id="289" r:id="rId36"/>
    <p:sldId id="265" r:id="rId37"/>
    <p:sldId id="291" r:id="rId38"/>
    <p:sldId id="298" r:id="rId39"/>
    <p:sldId id="297" r:id="rId40"/>
    <p:sldId id="300" r:id="rId41"/>
    <p:sldId id="293" r:id="rId42"/>
    <p:sldId id="294" r:id="rId43"/>
    <p:sldId id="301" r:id="rId44"/>
    <p:sldId id="295" r:id="rId45"/>
    <p:sldId id="304" r:id="rId4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221" autoAdjust="0"/>
    <p:restoredTop sz="94660"/>
  </p:normalViewPr>
  <p:slideViewPr>
    <p:cSldViewPr>
      <p:cViewPr>
        <p:scale>
          <a:sx n="70" d="100"/>
          <a:sy n="70" d="100"/>
        </p:scale>
        <p:origin x="-1398" y="1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6BE1A66-CE1E-404C-86B8-7C9F0C5D51B5}" type="datetimeFigureOut">
              <a:rPr lang="en-US" smtClean="0"/>
              <a:pPr/>
              <a:t>9/25/2019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26CBA62-12D5-4531-9EEE-36A3124B0F70}" type="slidenum">
              <a:rPr lang="en-US" smtClean="0"/>
              <a:pPr/>
              <a:t>‹#›</a:t>
            </a:fld>
            <a:endParaRPr lang="en-US"/>
          </a:p>
        </p:txBody>
      </p:sp>
    </p:spTree>
    <p:extLst>
      <p:ext uri="{BB962C8B-B14F-4D97-AF65-F5344CB8AC3E}">
        <p14:creationId xmlns="" xmlns:p14="http://schemas.microsoft.com/office/powerpoint/2010/main" val="27854904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26CBA62-12D5-4531-9EEE-36A3124B0F70}" type="slidenum">
              <a:rPr lang="en-US" smtClean="0"/>
              <a:pPr/>
              <a:t>39</a:t>
            </a:fld>
            <a:endParaRPr lang="en-US"/>
          </a:p>
        </p:txBody>
      </p:sp>
    </p:spTree>
    <p:extLst>
      <p:ext uri="{BB962C8B-B14F-4D97-AF65-F5344CB8AC3E}">
        <p14:creationId xmlns="" xmlns:p14="http://schemas.microsoft.com/office/powerpoint/2010/main" val="36486402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DA07F4D-1EE7-4EDD-8807-F61562543BC4}" type="datetimeFigureOut">
              <a:rPr lang="en-US" smtClean="0"/>
              <a:pPr/>
              <a:t>9/25/2019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D57896-BA2E-46CC-8B35-5EAED64A4D4A}"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DA07F4D-1EE7-4EDD-8807-F61562543BC4}" type="datetimeFigureOut">
              <a:rPr lang="en-US" smtClean="0"/>
              <a:pPr/>
              <a:t>9/25/2019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D57896-BA2E-46CC-8B35-5EAED64A4D4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DA07F4D-1EE7-4EDD-8807-F61562543BC4}" type="datetimeFigureOut">
              <a:rPr lang="en-US" smtClean="0"/>
              <a:pPr/>
              <a:t>9/25/2019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D57896-BA2E-46CC-8B35-5EAED64A4D4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DA07F4D-1EE7-4EDD-8807-F61562543BC4}" type="datetimeFigureOut">
              <a:rPr lang="en-US" smtClean="0"/>
              <a:pPr/>
              <a:t>9/25/2019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D57896-BA2E-46CC-8B35-5EAED64A4D4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DA07F4D-1EE7-4EDD-8807-F61562543BC4}" type="datetimeFigureOut">
              <a:rPr lang="en-US" smtClean="0"/>
              <a:pPr/>
              <a:t>9/25/2019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D57896-BA2E-46CC-8B35-5EAED64A4D4A}"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DA07F4D-1EE7-4EDD-8807-F61562543BC4}" type="datetimeFigureOut">
              <a:rPr lang="en-US" smtClean="0"/>
              <a:pPr/>
              <a:t>9/25/2019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D57896-BA2E-46CC-8B35-5EAED64A4D4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DA07F4D-1EE7-4EDD-8807-F61562543BC4}" type="datetimeFigureOut">
              <a:rPr lang="en-US" smtClean="0"/>
              <a:pPr/>
              <a:t>9/25/2019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CD57896-BA2E-46CC-8B35-5EAED64A4D4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DA07F4D-1EE7-4EDD-8807-F61562543BC4}" type="datetimeFigureOut">
              <a:rPr lang="en-US" smtClean="0"/>
              <a:pPr/>
              <a:t>9/25/2019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CD57896-BA2E-46CC-8B35-5EAED64A4D4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DA07F4D-1EE7-4EDD-8807-F61562543BC4}" type="datetimeFigureOut">
              <a:rPr lang="en-US" smtClean="0"/>
              <a:pPr/>
              <a:t>9/25/2019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CD57896-BA2E-46CC-8B35-5EAED64A4D4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DA07F4D-1EE7-4EDD-8807-F61562543BC4}" type="datetimeFigureOut">
              <a:rPr lang="en-US" smtClean="0"/>
              <a:pPr/>
              <a:t>9/25/2019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D57896-BA2E-46CC-8B35-5EAED64A4D4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DA07F4D-1EE7-4EDD-8807-F61562543BC4}" type="datetimeFigureOut">
              <a:rPr lang="en-US" smtClean="0"/>
              <a:pPr/>
              <a:t>9/25/2019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D57896-BA2E-46CC-8B35-5EAED64A4D4A}"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DA07F4D-1EE7-4EDD-8807-F61562543BC4}" type="datetimeFigureOut">
              <a:rPr lang="en-US" smtClean="0"/>
              <a:pPr/>
              <a:t>9/25/2019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D57896-BA2E-46CC-8B35-5EAED64A4D4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www.sentaurus.dsod.pl/sse/sse_a.html"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MSL Tutorial</a:t>
            </a:r>
            <a:endParaRPr lang="en-US" b="1" dirty="0"/>
          </a:p>
        </p:txBody>
      </p:sp>
      <p:sp>
        <p:nvSpPr>
          <p:cNvPr id="3" name="Subtitle 2"/>
          <p:cNvSpPr>
            <a:spLocks noGrp="1"/>
          </p:cNvSpPr>
          <p:nvPr>
            <p:ph type="subTitle" idx="1"/>
          </p:nvPr>
        </p:nvSpPr>
        <p:spPr/>
        <p:txBody>
          <a:bodyPr/>
          <a:lstStyle/>
          <a:p>
            <a:r>
              <a:rPr lang="en-US" dirty="0" smtClean="0"/>
              <a:t>Course: EE735 </a:t>
            </a:r>
          </a:p>
          <a:p>
            <a:r>
              <a:rPr lang="en-US" dirty="0" smtClean="0"/>
              <a:t>25/09/2019</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Contact placement</a:t>
            </a:r>
            <a:br>
              <a:rPr lang="en-US" dirty="0"/>
            </a:br>
            <a:endParaRPr lang="en-US" dirty="0"/>
          </a:p>
        </p:txBody>
      </p:sp>
      <p:pic>
        <p:nvPicPr>
          <p:cNvPr id="4" name="Content Placeholder 3"/>
          <p:cNvPicPr>
            <a:picLocks noGrp="1" noChangeAspect="1"/>
          </p:cNvPicPr>
          <p:nvPr>
            <p:ph idx="1"/>
          </p:nvPr>
        </p:nvPicPr>
        <p:blipFill>
          <a:blip r:embed="rId2"/>
          <a:stretch>
            <a:fillRect/>
          </a:stretch>
        </p:blipFill>
        <p:spPr>
          <a:xfrm>
            <a:off x="838200" y="1933637"/>
            <a:ext cx="5715000" cy="2619375"/>
          </a:xfrm>
          <a:prstGeom prst="rect">
            <a:avLst/>
          </a:prstGeom>
        </p:spPr>
      </p:pic>
      <p:sp>
        <p:nvSpPr>
          <p:cNvPr id="5" name="TextBox 4"/>
          <p:cNvSpPr txBox="1"/>
          <p:nvPr/>
        </p:nvSpPr>
        <p:spPr>
          <a:xfrm>
            <a:off x="723924" y="1232972"/>
            <a:ext cx="3260316" cy="646331"/>
          </a:xfrm>
          <a:prstGeom prst="rect">
            <a:avLst/>
          </a:prstGeom>
          <a:noFill/>
        </p:spPr>
        <p:txBody>
          <a:bodyPr wrap="none" rtlCol="0">
            <a:spAutoFit/>
          </a:bodyPr>
          <a:lstStyle/>
          <a:p>
            <a:pPr marL="285750" indent="-285750">
              <a:buFont typeface="Arial" panose="020B0604020202020204" pitchFamily="34" charset="0"/>
              <a:buChar char="•"/>
            </a:pPr>
            <a:r>
              <a:rPr lang="en-US" dirty="0" smtClean="0"/>
              <a:t>Go to Contacts-&gt; Contact Sets</a:t>
            </a:r>
          </a:p>
          <a:p>
            <a:pPr marL="285750" indent="-285750">
              <a:buFont typeface="Arial" panose="020B0604020202020204" pitchFamily="34" charset="0"/>
              <a:buChar char="•"/>
            </a:pPr>
            <a:r>
              <a:rPr lang="en-US" dirty="0" smtClean="0"/>
              <a:t>Define the contacts. </a:t>
            </a:r>
            <a:endParaRPr lang="en-US" dirty="0"/>
          </a:p>
        </p:txBody>
      </p:sp>
      <p:sp>
        <p:nvSpPr>
          <p:cNvPr id="6" name="TextBox 5"/>
          <p:cNvSpPr txBox="1"/>
          <p:nvPr/>
        </p:nvSpPr>
        <p:spPr>
          <a:xfrm>
            <a:off x="609600" y="4825186"/>
            <a:ext cx="8077200" cy="1200329"/>
          </a:xfrm>
          <a:prstGeom prst="rect">
            <a:avLst/>
          </a:prstGeom>
          <a:noFill/>
        </p:spPr>
        <p:txBody>
          <a:bodyPr wrap="square" rtlCol="0">
            <a:spAutoFit/>
          </a:bodyPr>
          <a:lstStyle/>
          <a:p>
            <a:r>
              <a:rPr lang="en-US" dirty="0" smtClean="0"/>
              <a:t>Code: </a:t>
            </a:r>
          </a:p>
          <a:p>
            <a:endParaRPr lang="en-US" dirty="0"/>
          </a:p>
          <a:p>
            <a:r>
              <a:rPr lang="en-US" b="1" dirty="0"/>
              <a:t>(</a:t>
            </a:r>
            <a:r>
              <a:rPr lang="en-US" b="1" dirty="0" err="1"/>
              <a:t>sdegeo:define-contact-set</a:t>
            </a:r>
            <a:r>
              <a:rPr lang="en-US" b="1" dirty="0"/>
              <a:t> "Electrode_1" 4  (</a:t>
            </a:r>
            <a:r>
              <a:rPr lang="en-US" b="1" dirty="0" err="1"/>
              <a:t>color:rgb</a:t>
            </a:r>
            <a:r>
              <a:rPr lang="en-US" b="1" dirty="0"/>
              <a:t> 1 0 0 ) "##" </a:t>
            </a:r>
            <a:r>
              <a:rPr lang="en-US" b="1" dirty="0" smtClean="0"/>
              <a:t>)</a:t>
            </a:r>
          </a:p>
          <a:p>
            <a:r>
              <a:rPr lang="en-US" b="1" dirty="0"/>
              <a:t>(</a:t>
            </a:r>
            <a:r>
              <a:rPr lang="en-US" b="1" dirty="0" err="1"/>
              <a:t>sdegeo:define-contact-set</a:t>
            </a:r>
            <a:r>
              <a:rPr lang="en-US" b="1" dirty="0"/>
              <a:t> "</a:t>
            </a:r>
            <a:r>
              <a:rPr lang="en-US" b="1" dirty="0" smtClean="0"/>
              <a:t>Electrode_2" </a:t>
            </a:r>
            <a:r>
              <a:rPr lang="en-US" b="1" dirty="0"/>
              <a:t>4  (</a:t>
            </a:r>
            <a:r>
              <a:rPr lang="en-US" b="1" dirty="0" err="1"/>
              <a:t>color:rgb</a:t>
            </a:r>
            <a:r>
              <a:rPr lang="en-US" b="1" dirty="0"/>
              <a:t> 1 0 0 ) "##" )</a:t>
            </a:r>
          </a:p>
        </p:txBody>
      </p:sp>
    </p:spTree>
    <p:extLst>
      <p:ext uri="{BB962C8B-B14F-4D97-AF65-F5344CB8AC3E}">
        <p14:creationId xmlns="" xmlns:p14="http://schemas.microsoft.com/office/powerpoint/2010/main" val="361462036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Contact Definition</a:t>
            </a:r>
            <a:endParaRPr lang="en-US" dirty="0"/>
          </a:p>
        </p:txBody>
      </p:sp>
      <p:sp>
        <p:nvSpPr>
          <p:cNvPr id="3" name="Content Placeholder 2"/>
          <p:cNvSpPr>
            <a:spLocks noGrp="1"/>
          </p:cNvSpPr>
          <p:nvPr>
            <p:ph idx="1"/>
          </p:nvPr>
        </p:nvSpPr>
        <p:spPr>
          <a:xfrm>
            <a:off x="457200" y="5684837"/>
            <a:ext cx="8229600" cy="639763"/>
          </a:xfrm>
        </p:spPr>
        <p:txBody>
          <a:bodyPr>
            <a:noAutofit/>
          </a:bodyPr>
          <a:lstStyle/>
          <a:p>
            <a:pPr marL="0" indent="0">
              <a:buNone/>
            </a:pPr>
            <a:r>
              <a:rPr lang="en-US" sz="1800" dirty="0" smtClean="0"/>
              <a:t>Code:</a:t>
            </a:r>
          </a:p>
          <a:p>
            <a:pPr marL="0" indent="0">
              <a:buNone/>
            </a:pPr>
            <a:r>
              <a:rPr lang="en-US" sz="1800" b="1" dirty="0" smtClean="0"/>
              <a:t>(sdegeo:define-2d-contact </a:t>
            </a:r>
            <a:r>
              <a:rPr lang="en-US" sz="1800" b="1" dirty="0"/>
              <a:t>(list (car (find-edge-id (position </a:t>
            </a:r>
            <a:r>
              <a:rPr lang="en-US" sz="1800" b="1" dirty="0" smtClean="0"/>
              <a:t>x1 y 0</a:t>
            </a:r>
            <a:r>
              <a:rPr lang="en-US" sz="1800" b="1" dirty="0"/>
              <a:t>)))) "Electrode_1</a:t>
            </a:r>
            <a:r>
              <a:rPr lang="en-US" sz="1800" b="1" dirty="0" smtClean="0"/>
              <a:t>")</a:t>
            </a:r>
          </a:p>
          <a:p>
            <a:pPr marL="0" indent="0">
              <a:buNone/>
            </a:pPr>
            <a:r>
              <a:rPr lang="en-US" sz="1800" b="1" dirty="0"/>
              <a:t>(sdegeo:define-2d-contact (list (car (find-edge-id (position </a:t>
            </a:r>
            <a:r>
              <a:rPr lang="en-US" sz="1800" b="1" dirty="0" smtClean="0"/>
              <a:t>x2 y </a:t>
            </a:r>
            <a:r>
              <a:rPr lang="en-US" sz="1800" b="1" dirty="0"/>
              <a:t>0)))) "Electrode_2")</a:t>
            </a:r>
          </a:p>
        </p:txBody>
      </p:sp>
      <p:pic>
        <p:nvPicPr>
          <p:cNvPr id="4" name="Picture 3"/>
          <p:cNvPicPr>
            <a:picLocks noChangeAspect="1"/>
          </p:cNvPicPr>
          <p:nvPr/>
        </p:nvPicPr>
        <p:blipFill>
          <a:blip r:embed="rId2"/>
          <a:stretch>
            <a:fillRect/>
          </a:stretch>
        </p:blipFill>
        <p:spPr>
          <a:xfrm>
            <a:off x="2892185" y="3283769"/>
            <a:ext cx="3359621" cy="2137291"/>
          </a:xfrm>
          <a:prstGeom prst="rect">
            <a:avLst/>
          </a:prstGeom>
        </p:spPr>
      </p:pic>
      <p:sp>
        <p:nvSpPr>
          <p:cNvPr id="5" name="TextBox 4"/>
          <p:cNvSpPr txBox="1"/>
          <p:nvPr/>
        </p:nvSpPr>
        <p:spPr>
          <a:xfrm>
            <a:off x="990600" y="1144066"/>
            <a:ext cx="8229600" cy="1200329"/>
          </a:xfrm>
          <a:prstGeom prst="rect">
            <a:avLst/>
          </a:prstGeom>
          <a:noFill/>
        </p:spPr>
        <p:txBody>
          <a:bodyPr wrap="square" rtlCol="0">
            <a:spAutoFit/>
          </a:bodyPr>
          <a:lstStyle/>
          <a:p>
            <a:r>
              <a:rPr lang="en-US" dirty="0" smtClean="0"/>
              <a:t>To define a contact, </a:t>
            </a:r>
          </a:p>
          <a:p>
            <a:pPr marL="285750" indent="-285750">
              <a:buFont typeface="Arial" panose="020B0604020202020204" pitchFamily="34" charset="0"/>
              <a:buChar char="•"/>
            </a:pPr>
            <a:r>
              <a:rPr lang="en-US" dirty="0" smtClean="0"/>
              <a:t>We have to activate the contact set we defined in the previous slide.</a:t>
            </a:r>
          </a:p>
          <a:p>
            <a:pPr marL="285750" indent="-285750">
              <a:buFont typeface="Arial" panose="020B0604020202020204" pitchFamily="34" charset="0"/>
              <a:buChar char="•"/>
            </a:pPr>
            <a:r>
              <a:rPr lang="en-US" dirty="0" smtClean="0"/>
              <a:t>Then we have to select “Select Edge” in the drop-down list</a:t>
            </a:r>
          </a:p>
          <a:p>
            <a:endParaRPr lang="en-US" dirty="0"/>
          </a:p>
        </p:txBody>
      </p:sp>
      <p:pic>
        <p:nvPicPr>
          <p:cNvPr id="6" name="Picture 5"/>
          <p:cNvPicPr>
            <a:picLocks noChangeAspect="1"/>
          </p:cNvPicPr>
          <p:nvPr/>
        </p:nvPicPr>
        <p:blipFill>
          <a:blip r:embed="rId3"/>
          <a:stretch>
            <a:fillRect/>
          </a:stretch>
        </p:blipFill>
        <p:spPr>
          <a:xfrm>
            <a:off x="2071682" y="2182022"/>
            <a:ext cx="5000625" cy="276225"/>
          </a:xfrm>
          <a:prstGeom prst="rect">
            <a:avLst/>
          </a:prstGeom>
        </p:spPr>
      </p:pic>
      <p:sp>
        <p:nvSpPr>
          <p:cNvPr id="7" name="TextBox 6"/>
          <p:cNvSpPr txBox="1"/>
          <p:nvPr/>
        </p:nvSpPr>
        <p:spPr>
          <a:xfrm>
            <a:off x="685800" y="2572099"/>
            <a:ext cx="8001000" cy="646331"/>
          </a:xfrm>
          <a:prstGeom prst="rect">
            <a:avLst/>
          </a:prstGeom>
          <a:noFill/>
        </p:spPr>
        <p:txBody>
          <a:bodyPr wrap="square" rtlCol="0">
            <a:spAutoFit/>
          </a:bodyPr>
          <a:lstStyle/>
          <a:p>
            <a:r>
              <a:rPr lang="en-US" dirty="0" smtClean="0"/>
              <a:t>We now have to select which edge we want to define the contact at and then go to Contacts-&gt; Set Edges</a:t>
            </a:r>
            <a:endParaRPr lang="en-US" dirty="0"/>
          </a:p>
        </p:txBody>
      </p:sp>
    </p:spTree>
    <p:extLst>
      <p:ext uri="{BB962C8B-B14F-4D97-AF65-F5344CB8AC3E}">
        <p14:creationId xmlns="" xmlns:p14="http://schemas.microsoft.com/office/powerpoint/2010/main" val="250854241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Meshing</a:t>
            </a:r>
            <a:br>
              <a:rPr lang="en-US" dirty="0"/>
            </a:br>
            <a:endParaRPr lang="en-US" dirty="0"/>
          </a:p>
        </p:txBody>
      </p:sp>
      <p:sp>
        <p:nvSpPr>
          <p:cNvPr id="3" name="Content Placeholder 2"/>
          <p:cNvSpPr>
            <a:spLocks noGrp="1"/>
          </p:cNvSpPr>
          <p:nvPr>
            <p:ph idx="1"/>
          </p:nvPr>
        </p:nvSpPr>
        <p:spPr>
          <a:xfrm>
            <a:off x="457200" y="1295401"/>
            <a:ext cx="8229600" cy="1295400"/>
          </a:xfrm>
        </p:spPr>
        <p:txBody>
          <a:bodyPr>
            <a:normAutofit fontScale="62500" lnSpcReduction="20000"/>
          </a:bodyPr>
          <a:lstStyle/>
          <a:p>
            <a:r>
              <a:rPr lang="en-US" dirty="0" smtClean="0"/>
              <a:t>Meshing is extremely important for solving equations inside the device. </a:t>
            </a:r>
          </a:p>
          <a:p>
            <a:r>
              <a:rPr lang="en-US" dirty="0" smtClean="0"/>
              <a:t>To define meshing, we need to define a refinement window to define a global mesh. </a:t>
            </a:r>
          </a:p>
          <a:p>
            <a:r>
              <a:rPr lang="en-US" dirty="0" smtClean="0"/>
              <a:t>Usually define a larger area than your device</a:t>
            </a:r>
          </a:p>
        </p:txBody>
      </p:sp>
      <p:pic>
        <p:nvPicPr>
          <p:cNvPr id="4" name="Picture 3"/>
          <p:cNvPicPr>
            <a:picLocks noChangeAspect="1"/>
          </p:cNvPicPr>
          <p:nvPr/>
        </p:nvPicPr>
        <p:blipFill>
          <a:blip r:embed="rId2"/>
          <a:stretch>
            <a:fillRect/>
          </a:stretch>
        </p:blipFill>
        <p:spPr>
          <a:xfrm>
            <a:off x="685800" y="2895600"/>
            <a:ext cx="2800350" cy="1895475"/>
          </a:xfrm>
          <a:prstGeom prst="rect">
            <a:avLst/>
          </a:prstGeom>
        </p:spPr>
      </p:pic>
      <p:pic>
        <p:nvPicPr>
          <p:cNvPr id="5" name="Picture 4"/>
          <p:cNvPicPr>
            <a:picLocks noChangeAspect="1"/>
          </p:cNvPicPr>
          <p:nvPr/>
        </p:nvPicPr>
        <p:blipFill>
          <a:blip r:embed="rId3"/>
          <a:stretch>
            <a:fillRect/>
          </a:stretch>
        </p:blipFill>
        <p:spPr>
          <a:xfrm>
            <a:off x="4800600" y="2562224"/>
            <a:ext cx="3343156" cy="2562226"/>
          </a:xfrm>
          <a:prstGeom prst="rect">
            <a:avLst/>
          </a:prstGeom>
        </p:spPr>
      </p:pic>
      <p:sp>
        <p:nvSpPr>
          <p:cNvPr id="6" name="TextBox 5"/>
          <p:cNvSpPr txBox="1"/>
          <p:nvPr/>
        </p:nvSpPr>
        <p:spPr>
          <a:xfrm>
            <a:off x="190500" y="5604776"/>
            <a:ext cx="8763000" cy="923330"/>
          </a:xfrm>
          <a:prstGeom prst="rect">
            <a:avLst/>
          </a:prstGeom>
          <a:noFill/>
        </p:spPr>
        <p:txBody>
          <a:bodyPr wrap="square" rtlCol="0">
            <a:spAutoFit/>
          </a:bodyPr>
          <a:lstStyle/>
          <a:p>
            <a:r>
              <a:rPr lang="en-US" dirty="0" smtClean="0"/>
              <a:t>Code:</a:t>
            </a:r>
          </a:p>
          <a:p>
            <a:r>
              <a:rPr lang="en-US" b="1" dirty="0"/>
              <a:t>(</a:t>
            </a:r>
            <a:r>
              <a:rPr lang="en-US" b="1" dirty="0" err="1"/>
              <a:t>sdedr:define-refeval-window</a:t>
            </a:r>
            <a:r>
              <a:rPr lang="en-US" b="1" dirty="0"/>
              <a:t> "RefEvalWin_1" "Rectangle"  (position -1 4 0) (position 6 -1 0))</a:t>
            </a:r>
          </a:p>
        </p:txBody>
      </p:sp>
    </p:spTree>
    <p:extLst>
      <p:ext uri="{BB962C8B-B14F-4D97-AF65-F5344CB8AC3E}">
        <p14:creationId xmlns="" xmlns:p14="http://schemas.microsoft.com/office/powerpoint/2010/main" val="395495787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95401"/>
            <a:ext cx="8229600" cy="838200"/>
          </a:xfrm>
        </p:spPr>
        <p:txBody>
          <a:bodyPr>
            <a:normAutofit fontScale="55000" lnSpcReduction="20000"/>
          </a:bodyPr>
          <a:lstStyle/>
          <a:p>
            <a:r>
              <a:rPr lang="en-US" dirty="0" smtClean="0"/>
              <a:t>We now need to associate the</a:t>
            </a:r>
            <a:r>
              <a:rPr lang="en-US" dirty="0"/>
              <a:t> global refinement window with the refinement </a:t>
            </a:r>
            <a:r>
              <a:rPr lang="en-US" dirty="0" smtClean="0"/>
              <a:t>box</a:t>
            </a:r>
          </a:p>
          <a:p>
            <a:r>
              <a:rPr lang="en-US" dirty="0"/>
              <a:t>Select </a:t>
            </a:r>
            <a:r>
              <a:rPr lang="en-US" b="1" dirty="0"/>
              <a:t>Mesh</a:t>
            </a:r>
            <a:r>
              <a:rPr lang="en-US" dirty="0"/>
              <a:t> &gt; </a:t>
            </a:r>
            <a:r>
              <a:rPr lang="en-US" b="1" dirty="0"/>
              <a:t>Refinement Placement</a:t>
            </a:r>
            <a:endParaRPr lang="en-US" dirty="0"/>
          </a:p>
        </p:txBody>
      </p:sp>
      <p:sp>
        <p:nvSpPr>
          <p:cNvPr id="4" name="Title 1"/>
          <p:cNvSpPr txBox="1">
            <a:spLocks/>
          </p:cNvSpPr>
          <p:nvPr/>
        </p:nvSpPr>
        <p:spPr>
          <a:xfrm>
            <a:off x="609600" y="427038"/>
            <a:ext cx="8229600" cy="1143000"/>
          </a:xfrm>
          <a:prstGeom prst="rect">
            <a:avLst/>
          </a:prstGeom>
        </p:spPr>
        <p:txBody>
          <a:bodyPr vert="horz" lIns="91440" tIns="45720" rIns="91440" bIns="45720" rtlCol="0" anchor="ctr">
            <a:normAutofit fontScale="9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t>Meshing(Contd..)</a:t>
            </a:r>
            <a:br>
              <a:rPr lang="en-US" dirty="0" smtClean="0"/>
            </a:br>
            <a:endParaRPr lang="en-US" dirty="0"/>
          </a:p>
        </p:txBody>
      </p:sp>
      <p:sp>
        <p:nvSpPr>
          <p:cNvPr id="5" name="TextBox 4"/>
          <p:cNvSpPr txBox="1"/>
          <p:nvPr/>
        </p:nvSpPr>
        <p:spPr>
          <a:xfrm>
            <a:off x="228600" y="5486400"/>
            <a:ext cx="8839200" cy="1200329"/>
          </a:xfrm>
          <a:prstGeom prst="rect">
            <a:avLst/>
          </a:prstGeom>
          <a:noFill/>
        </p:spPr>
        <p:txBody>
          <a:bodyPr wrap="square" rtlCol="0">
            <a:spAutoFit/>
          </a:bodyPr>
          <a:lstStyle/>
          <a:p>
            <a:r>
              <a:rPr lang="en-US" dirty="0" smtClean="0"/>
              <a:t>Code:</a:t>
            </a:r>
          </a:p>
          <a:p>
            <a:r>
              <a:rPr lang="en-US" b="1" dirty="0"/>
              <a:t>(</a:t>
            </a:r>
            <a:r>
              <a:rPr lang="en-US" b="1" dirty="0" err="1"/>
              <a:t>sdedr:define-refinement-size</a:t>
            </a:r>
            <a:r>
              <a:rPr lang="en-US" b="1" dirty="0"/>
              <a:t> "RefinementDefinition_1" </a:t>
            </a:r>
            <a:r>
              <a:rPr lang="en-US" b="1" dirty="0" smtClean="0"/>
              <a:t>0.25 0.5 0.25 0.5 )</a:t>
            </a:r>
          </a:p>
          <a:p>
            <a:r>
              <a:rPr lang="en-US" b="1" dirty="0"/>
              <a:t>(</a:t>
            </a:r>
            <a:r>
              <a:rPr lang="en-US" b="1" dirty="0" err="1"/>
              <a:t>sdedr:define-refinement-placement</a:t>
            </a:r>
            <a:r>
              <a:rPr lang="en-US" b="1" dirty="0"/>
              <a:t> "RefinementPlacement_1" "RefinementDefinition_1" "RefEvalWin_1" )</a:t>
            </a:r>
          </a:p>
        </p:txBody>
      </p:sp>
      <p:pic>
        <p:nvPicPr>
          <p:cNvPr id="7" name="Picture 6"/>
          <p:cNvPicPr>
            <a:picLocks noChangeAspect="1"/>
          </p:cNvPicPr>
          <p:nvPr/>
        </p:nvPicPr>
        <p:blipFill>
          <a:blip r:embed="rId2"/>
          <a:stretch>
            <a:fillRect/>
          </a:stretch>
        </p:blipFill>
        <p:spPr>
          <a:xfrm>
            <a:off x="3386744" y="2111830"/>
            <a:ext cx="2599111" cy="3179763"/>
          </a:xfrm>
          <a:prstGeom prst="rect">
            <a:avLst/>
          </a:prstGeom>
        </p:spPr>
      </p:pic>
    </p:spTree>
    <p:extLst>
      <p:ext uri="{BB962C8B-B14F-4D97-AF65-F5344CB8AC3E}">
        <p14:creationId xmlns="" xmlns:p14="http://schemas.microsoft.com/office/powerpoint/2010/main" val="237989123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Meshing(Contd..)</a:t>
            </a:r>
          </a:p>
        </p:txBody>
      </p:sp>
      <p:sp>
        <p:nvSpPr>
          <p:cNvPr id="3" name="Content Placeholder 2"/>
          <p:cNvSpPr>
            <a:spLocks noGrp="1"/>
          </p:cNvSpPr>
          <p:nvPr>
            <p:ph idx="1"/>
          </p:nvPr>
        </p:nvSpPr>
        <p:spPr>
          <a:xfrm>
            <a:off x="457200" y="1404191"/>
            <a:ext cx="8229600" cy="577009"/>
          </a:xfrm>
        </p:spPr>
        <p:txBody>
          <a:bodyPr>
            <a:normAutofit lnSpcReduction="10000"/>
          </a:bodyPr>
          <a:lstStyle/>
          <a:p>
            <a:r>
              <a:rPr lang="en-US" dirty="0" smtClean="0"/>
              <a:t>Then go to Mesh-&gt; Build Mesh</a:t>
            </a:r>
          </a:p>
          <a:p>
            <a:endParaRPr lang="en-US" dirty="0"/>
          </a:p>
        </p:txBody>
      </p:sp>
      <p:sp>
        <p:nvSpPr>
          <p:cNvPr id="5" name="TextBox 4"/>
          <p:cNvSpPr txBox="1"/>
          <p:nvPr/>
        </p:nvSpPr>
        <p:spPr>
          <a:xfrm>
            <a:off x="618565" y="5538337"/>
            <a:ext cx="8077200" cy="646331"/>
          </a:xfrm>
          <a:prstGeom prst="rect">
            <a:avLst/>
          </a:prstGeom>
          <a:noFill/>
        </p:spPr>
        <p:txBody>
          <a:bodyPr wrap="square" rtlCol="0">
            <a:spAutoFit/>
          </a:bodyPr>
          <a:lstStyle/>
          <a:p>
            <a:r>
              <a:rPr lang="en-US" dirty="0" smtClean="0"/>
              <a:t>Code:</a:t>
            </a:r>
          </a:p>
          <a:p>
            <a:r>
              <a:rPr lang="en-US" b="1" dirty="0" smtClean="0">
                <a:latin typeface="Courier New" panose="02070309020205020404" pitchFamily="49" charset="0"/>
                <a:cs typeface="Courier New" panose="02070309020205020404" pitchFamily="49" charset="0"/>
              </a:rPr>
              <a:t>(</a:t>
            </a:r>
            <a:r>
              <a:rPr lang="en-US" b="1" dirty="0" err="1">
                <a:latin typeface="Courier New" panose="02070309020205020404" pitchFamily="49" charset="0"/>
                <a:cs typeface="Courier New" panose="02070309020205020404" pitchFamily="49" charset="0"/>
              </a:rPr>
              <a:t>sde:build-mesh</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snmesh</a:t>
            </a:r>
            <a:r>
              <a:rPr lang="en-US" b="1" dirty="0">
                <a:latin typeface="Courier New" panose="02070309020205020404" pitchFamily="49" charset="0"/>
                <a:cs typeface="Courier New" panose="02070309020205020404" pitchFamily="49" charset="0"/>
              </a:rPr>
              <a:t>" "-a -c </a:t>
            </a:r>
            <a:r>
              <a:rPr lang="en-US" b="1" dirty="0" err="1">
                <a:latin typeface="Courier New" panose="02070309020205020404" pitchFamily="49" charset="0"/>
                <a:cs typeface="Courier New" panose="02070309020205020404" pitchFamily="49" charset="0"/>
              </a:rPr>
              <a:t>boxmethod</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sdemodel</a:t>
            </a:r>
            <a:r>
              <a:rPr lang="en-US" b="1" dirty="0">
                <a:latin typeface="Courier New" panose="02070309020205020404" pitchFamily="49" charset="0"/>
                <a:cs typeface="Courier New" panose="02070309020205020404" pitchFamily="49" charset="0"/>
              </a:rPr>
              <a:t>")</a:t>
            </a:r>
          </a:p>
        </p:txBody>
      </p:sp>
      <p:sp>
        <p:nvSpPr>
          <p:cNvPr id="6" name="TextBox 5"/>
          <p:cNvSpPr txBox="1"/>
          <p:nvPr/>
        </p:nvSpPr>
        <p:spPr>
          <a:xfrm>
            <a:off x="762000" y="6400800"/>
            <a:ext cx="3672929" cy="369332"/>
          </a:xfrm>
          <a:prstGeom prst="rect">
            <a:avLst/>
          </a:prstGeom>
          <a:noFill/>
        </p:spPr>
        <p:txBody>
          <a:bodyPr wrap="none" rtlCol="0">
            <a:spAutoFit/>
          </a:bodyPr>
          <a:lstStyle/>
          <a:p>
            <a:r>
              <a:rPr lang="en-US" dirty="0" smtClean="0"/>
              <a:t>Your .</a:t>
            </a:r>
            <a:r>
              <a:rPr lang="en-US" dirty="0" err="1" smtClean="0"/>
              <a:t>tdr</a:t>
            </a:r>
            <a:r>
              <a:rPr lang="en-US" dirty="0" smtClean="0"/>
              <a:t> file is saved as </a:t>
            </a:r>
            <a:r>
              <a:rPr lang="en-US" dirty="0" err="1" smtClean="0"/>
              <a:t>sdemodel.tdr</a:t>
            </a:r>
            <a:endParaRPr lang="en-US" dirty="0"/>
          </a:p>
        </p:txBody>
      </p:sp>
      <p:pic>
        <p:nvPicPr>
          <p:cNvPr id="8" name="Picture 7"/>
          <p:cNvPicPr>
            <a:picLocks noChangeAspect="1"/>
          </p:cNvPicPr>
          <p:nvPr/>
        </p:nvPicPr>
        <p:blipFill>
          <a:blip r:embed="rId2"/>
          <a:stretch>
            <a:fillRect/>
          </a:stretch>
        </p:blipFill>
        <p:spPr>
          <a:xfrm>
            <a:off x="1342464" y="1948543"/>
            <a:ext cx="6629401" cy="3249072"/>
          </a:xfrm>
          <a:prstGeom prst="rect">
            <a:avLst/>
          </a:prstGeom>
        </p:spPr>
      </p:pic>
    </p:spTree>
    <p:extLst>
      <p:ext uri="{BB962C8B-B14F-4D97-AF65-F5344CB8AC3E}">
        <p14:creationId xmlns="" xmlns:p14="http://schemas.microsoft.com/office/powerpoint/2010/main" val="30446550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4812" y="1417639"/>
            <a:ext cx="8991600" cy="1630362"/>
          </a:xfrm>
        </p:spPr>
        <p:txBody>
          <a:bodyPr>
            <a:normAutofit fontScale="62500" lnSpcReduction="20000"/>
          </a:bodyPr>
          <a:lstStyle/>
          <a:p>
            <a:r>
              <a:rPr lang="en-US" dirty="0" smtClean="0"/>
              <a:t>You can change meshing by going to Mesh-&gt; Refinement Placement again. </a:t>
            </a:r>
          </a:p>
          <a:p>
            <a:r>
              <a:rPr lang="en-US" dirty="0" smtClean="0"/>
              <a:t>Suppose we need different meshing at some specific regions which we consider the most ‘sensitive’ regions</a:t>
            </a:r>
          </a:p>
          <a:p>
            <a:r>
              <a:rPr lang="en-US" dirty="0" smtClean="0"/>
              <a:t>Lets take this current example and suppose we need finer meshing at the edges. </a:t>
            </a:r>
          </a:p>
          <a:p>
            <a:r>
              <a:rPr lang="en-US" dirty="0" smtClean="0"/>
              <a:t>We define similar refinement windows at the edges</a:t>
            </a:r>
            <a:endParaRPr lang="en-US" dirty="0"/>
          </a:p>
        </p:txBody>
      </p:sp>
      <p:sp>
        <p:nvSpPr>
          <p:cNvPr id="4" name="Title 1"/>
          <p:cNvSpPr>
            <a:spLocks noGrp="1"/>
          </p:cNvSpPr>
          <p:nvPr>
            <p:ph type="title"/>
          </p:nvPr>
        </p:nvSpPr>
        <p:spPr/>
        <p:txBody>
          <a:bodyPr/>
          <a:lstStyle/>
          <a:p>
            <a:r>
              <a:rPr lang="en-US" dirty="0"/>
              <a:t>Meshing(Contd..)</a:t>
            </a:r>
          </a:p>
        </p:txBody>
      </p:sp>
      <p:pic>
        <p:nvPicPr>
          <p:cNvPr id="5" name="Picture 4"/>
          <p:cNvPicPr>
            <a:picLocks noChangeAspect="1"/>
          </p:cNvPicPr>
          <p:nvPr/>
        </p:nvPicPr>
        <p:blipFill>
          <a:blip r:embed="rId2"/>
          <a:stretch>
            <a:fillRect/>
          </a:stretch>
        </p:blipFill>
        <p:spPr>
          <a:xfrm>
            <a:off x="2286000" y="3055496"/>
            <a:ext cx="4969613" cy="3333750"/>
          </a:xfrm>
          <a:prstGeom prst="rect">
            <a:avLst/>
          </a:prstGeom>
        </p:spPr>
      </p:pic>
    </p:spTree>
    <p:extLst>
      <p:ext uri="{BB962C8B-B14F-4D97-AF65-F5344CB8AC3E}">
        <p14:creationId xmlns="" xmlns:p14="http://schemas.microsoft.com/office/powerpoint/2010/main" val="293612787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71600"/>
            <a:ext cx="8229600" cy="761999"/>
          </a:xfrm>
        </p:spPr>
        <p:txBody>
          <a:bodyPr>
            <a:normAutofit fontScale="85000" lnSpcReduction="20000"/>
          </a:bodyPr>
          <a:lstStyle/>
          <a:p>
            <a:r>
              <a:rPr lang="en-US" dirty="0" smtClean="0"/>
              <a:t>Similar to previous refinement windows, we have to define refinement placements for these regions. </a:t>
            </a:r>
            <a:endParaRPr lang="en-US" dirty="0"/>
          </a:p>
        </p:txBody>
      </p:sp>
      <p:sp>
        <p:nvSpPr>
          <p:cNvPr id="4" name="Title 1"/>
          <p:cNvSpPr>
            <a:spLocks noGrp="1"/>
          </p:cNvSpPr>
          <p:nvPr>
            <p:ph type="title"/>
          </p:nvPr>
        </p:nvSpPr>
        <p:spPr/>
        <p:txBody>
          <a:bodyPr/>
          <a:lstStyle/>
          <a:p>
            <a:r>
              <a:rPr lang="en-US" dirty="0"/>
              <a:t>Meshing(Contd..)</a:t>
            </a:r>
          </a:p>
        </p:txBody>
      </p:sp>
      <p:pic>
        <p:nvPicPr>
          <p:cNvPr id="6" name="Picture 5"/>
          <p:cNvPicPr>
            <a:picLocks noChangeAspect="1"/>
          </p:cNvPicPr>
          <p:nvPr/>
        </p:nvPicPr>
        <p:blipFill>
          <a:blip r:embed="rId2"/>
          <a:stretch>
            <a:fillRect/>
          </a:stretch>
        </p:blipFill>
        <p:spPr>
          <a:xfrm>
            <a:off x="5025746" y="2133600"/>
            <a:ext cx="3642316" cy="4419600"/>
          </a:xfrm>
          <a:prstGeom prst="rect">
            <a:avLst/>
          </a:prstGeom>
        </p:spPr>
      </p:pic>
      <p:pic>
        <p:nvPicPr>
          <p:cNvPr id="7" name="Picture 6"/>
          <p:cNvPicPr>
            <a:picLocks noChangeAspect="1"/>
          </p:cNvPicPr>
          <p:nvPr/>
        </p:nvPicPr>
        <p:blipFill>
          <a:blip r:embed="rId3"/>
          <a:stretch>
            <a:fillRect/>
          </a:stretch>
        </p:blipFill>
        <p:spPr>
          <a:xfrm>
            <a:off x="762000" y="2171700"/>
            <a:ext cx="3592143" cy="4343400"/>
          </a:xfrm>
          <a:prstGeom prst="rect">
            <a:avLst/>
          </a:prstGeom>
        </p:spPr>
      </p:pic>
    </p:spTree>
    <p:extLst>
      <p:ext uri="{BB962C8B-B14F-4D97-AF65-F5344CB8AC3E}">
        <p14:creationId xmlns="" xmlns:p14="http://schemas.microsoft.com/office/powerpoint/2010/main" val="123681175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295400"/>
            <a:ext cx="8229600" cy="2666999"/>
          </a:xfrm>
        </p:spPr>
        <p:txBody>
          <a:bodyPr>
            <a:noAutofit/>
          </a:bodyPr>
          <a:lstStyle/>
          <a:p>
            <a:r>
              <a:rPr lang="en-US" sz="1800" dirty="0" smtClean="0"/>
              <a:t>Code:</a:t>
            </a:r>
          </a:p>
          <a:p>
            <a:endParaRPr lang="en-US" sz="1800" dirty="0"/>
          </a:p>
          <a:p>
            <a:pPr marL="0" indent="0">
              <a:buNone/>
            </a:pPr>
            <a:r>
              <a:rPr lang="en-US" sz="1800" b="1" dirty="0">
                <a:latin typeface="Courier New" panose="02070309020205020404" pitchFamily="49" charset="0"/>
                <a:cs typeface="Courier New" panose="02070309020205020404" pitchFamily="49" charset="0"/>
              </a:rPr>
              <a:t>(</a:t>
            </a:r>
            <a:r>
              <a:rPr lang="en-US" sz="1800" b="1" dirty="0" err="1">
                <a:latin typeface="Courier New" panose="02070309020205020404" pitchFamily="49" charset="0"/>
                <a:cs typeface="Courier New" panose="02070309020205020404" pitchFamily="49" charset="0"/>
              </a:rPr>
              <a:t>sdedr:define-refinement-placement</a:t>
            </a:r>
            <a:r>
              <a:rPr lang="en-US" sz="1800" b="1" dirty="0">
                <a:latin typeface="Courier New" panose="02070309020205020404" pitchFamily="49" charset="0"/>
                <a:cs typeface="Courier New" panose="02070309020205020404" pitchFamily="49" charset="0"/>
              </a:rPr>
              <a:t> "</a:t>
            </a:r>
            <a:r>
              <a:rPr lang="en-US" sz="1800" b="1" dirty="0" smtClean="0">
                <a:latin typeface="Courier New" panose="02070309020205020404" pitchFamily="49" charset="0"/>
                <a:cs typeface="Courier New" panose="02070309020205020404" pitchFamily="49" charset="0"/>
              </a:rPr>
              <a:t>RefinementPlacement_2" </a:t>
            </a:r>
            <a:r>
              <a:rPr lang="en-US" sz="1800" b="1" dirty="0">
                <a:latin typeface="Courier New" panose="02070309020205020404" pitchFamily="49" charset="0"/>
                <a:cs typeface="Courier New" panose="02070309020205020404" pitchFamily="49" charset="0"/>
              </a:rPr>
              <a:t>"</a:t>
            </a:r>
            <a:r>
              <a:rPr lang="en-US" sz="1800" b="1" dirty="0" smtClean="0">
                <a:latin typeface="Courier New" panose="02070309020205020404" pitchFamily="49" charset="0"/>
                <a:cs typeface="Courier New" panose="02070309020205020404" pitchFamily="49" charset="0"/>
              </a:rPr>
              <a:t>RefinementDefinition_2" </a:t>
            </a:r>
            <a:r>
              <a:rPr lang="en-US" sz="1800" b="1" dirty="0">
                <a:latin typeface="Courier New" panose="02070309020205020404" pitchFamily="49" charset="0"/>
                <a:cs typeface="Courier New" panose="02070309020205020404" pitchFamily="49" charset="0"/>
              </a:rPr>
              <a:t>"</a:t>
            </a:r>
            <a:r>
              <a:rPr lang="en-US" sz="1800" b="1" dirty="0" smtClean="0">
                <a:latin typeface="Courier New" panose="02070309020205020404" pitchFamily="49" charset="0"/>
                <a:cs typeface="Courier New" panose="02070309020205020404" pitchFamily="49" charset="0"/>
              </a:rPr>
              <a:t>RefEvalWin_2" </a:t>
            </a:r>
            <a:r>
              <a:rPr lang="en-US" sz="1800" b="1" dirty="0">
                <a:latin typeface="Courier New" panose="02070309020205020404" pitchFamily="49" charset="0"/>
                <a:cs typeface="Courier New" panose="02070309020205020404" pitchFamily="49" charset="0"/>
              </a:rPr>
              <a:t>)</a:t>
            </a:r>
          </a:p>
          <a:p>
            <a:pPr marL="0" indent="0">
              <a:buNone/>
            </a:pPr>
            <a:r>
              <a:rPr lang="en-US" sz="1800" b="1" dirty="0">
                <a:latin typeface="Courier New" panose="02070309020205020404" pitchFamily="49" charset="0"/>
                <a:cs typeface="Courier New" panose="02070309020205020404" pitchFamily="49" charset="0"/>
              </a:rPr>
              <a:t>(</a:t>
            </a:r>
            <a:r>
              <a:rPr lang="en-US" sz="1800" b="1" dirty="0" err="1">
                <a:latin typeface="Courier New" panose="02070309020205020404" pitchFamily="49" charset="0"/>
                <a:cs typeface="Courier New" panose="02070309020205020404" pitchFamily="49" charset="0"/>
              </a:rPr>
              <a:t>sdedr:define-refinement-size</a:t>
            </a:r>
            <a:r>
              <a:rPr lang="en-US" sz="1800" b="1" dirty="0">
                <a:latin typeface="Courier New" panose="02070309020205020404" pitchFamily="49" charset="0"/>
                <a:cs typeface="Courier New" panose="02070309020205020404" pitchFamily="49" charset="0"/>
              </a:rPr>
              <a:t> "</a:t>
            </a:r>
            <a:r>
              <a:rPr lang="en-US" sz="1800" b="1" dirty="0" smtClean="0">
                <a:latin typeface="Courier New" panose="02070309020205020404" pitchFamily="49" charset="0"/>
                <a:cs typeface="Courier New" panose="02070309020205020404" pitchFamily="49" charset="0"/>
              </a:rPr>
              <a:t>RefinementDefinition_2" </a:t>
            </a:r>
            <a:r>
              <a:rPr lang="en-US" sz="1800" b="1" dirty="0">
                <a:latin typeface="Courier New" panose="02070309020205020404" pitchFamily="49" charset="0"/>
                <a:cs typeface="Courier New" panose="02070309020205020404" pitchFamily="49" charset="0"/>
              </a:rPr>
              <a:t>0.05 0.5 0.05 0.5 )</a:t>
            </a:r>
          </a:p>
          <a:p>
            <a:endParaRPr lang="en-US" sz="1800" b="1" dirty="0" smtClean="0">
              <a:latin typeface="Courier New" panose="02070309020205020404" pitchFamily="49" charset="0"/>
              <a:cs typeface="Courier New" panose="02070309020205020404" pitchFamily="49" charset="0"/>
            </a:endParaRPr>
          </a:p>
          <a:p>
            <a:pPr marL="0" indent="0">
              <a:buNone/>
            </a:pPr>
            <a:r>
              <a:rPr lang="en-US" sz="1800" b="1" dirty="0">
                <a:latin typeface="Courier New" panose="02070309020205020404" pitchFamily="49" charset="0"/>
                <a:cs typeface="Courier New" panose="02070309020205020404" pitchFamily="49" charset="0"/>
              </a:rPr>
              <a:t>(</a:t>
            </a:r>
            <a:r>
              <a:rPr lang="en-US" sz="1800" b="1" dirty="0" err="1">
                <a:latin typeface="Courier New" panose="02070309020205020404" pitchFamily="49" charset="0"/>
                <a:cs typeface="Courier New" panose="02070309020205020404" pitchFamily="49" charset="0"/>
              </a:rPr>
              <a:t>sdedr:define-refinement-placement</a:t>
            </a:r>
            <a:r>
              <a:rPr lang="en-US" sz="1800" b="1" dirty="0">
                <a:latin typeface="Courier New" panose="02070309020205020404" pitchFamily="49" charset="0"/>
                <a:cs typeface="Courier New" panose="02070309020205020404" pitchFamily="49" charset="0"/>
              </a:rPr>
              <a:t> "RefinementPlacement_3" "RefinementDefinition_3" "RefEvalWin_3" )</a:t>
            </a:r>
          </a:p>
          <a:p>
            <a:pPr marL="0" indent="0">
              <a:buNone/>
            </a:pPr>
            <a:r>
              <a:rPr lang="en-US" sz="1800" b="1" dirty="0" smtClean="0">
                <a:latin typeface="Courier New" panose="02070309020205020404" pitchFamily="49" charset="0"/>
                <a:cs typeface="Courier New" panose="02070309020205020404" pitchFamily="49" charset="0"/>
              </a:rPr>
              <a:t>(</a:t>
            </a:r>
            <a:r>
              <a:rPr lang="en-US" sz="1800" b="1" dirty="0" err="1">
                <a:latin typeface="Courier New" panose="02070309020205020404" pitchFamily="49" charset="0"/>
                <a:cs typeface="Courier New" panose="02070309020205020404" pitchFamily="49" charset="0"/>
              </a:rPr>
              <a:t>sdedr:define-refinement-size</a:t>
            </a:r>
            <a:r>
              <a:rPr lang="en-US" sz="1800" b="1" dirty="0">
                <a:latin typeface="Courier New" panose="02070309020205020404" pitchFamily="49" charset="0"/>
                <a:cs typeface="Courier New" panose="02070309020205020404" pitchFamily="49" charset="0"/>
              </a:rPr>
              <a:t> "RefinementDefinition_3" 0.05 0.5 0.05 0.5 )</a:t>
            </a:r>
          </a:p>
        </p:txBody>
      </p:sp>
      <p:sp>
        <p:nvSpPr>
          <p:cNvPr id="4" name="Title 1"/>
          <p:cNvSpPr>
            <a:spLocks noGrp="1"/>
          </p:cNvSpPr>
          <p:nvPr>
            <p:ph type="title"/>
          </p:nvPr>
        </p:nvSpPr>
        <p:spPr/>
        <p:txBody>
          <a:bodyPr/>
          <a:lstStyle/>
          <a:p>
            <a:r>
              <a:rPr lang="en-US" dirty="0"/>
              <a:t>Meshing(Contd..)</a:t>
            </a:r>
          </a:p>
        </p:txBody>
      </p:sp>
      <p:sp>
        <p:nvSpPr>
          <p:cNvPr id="5" name="TextBox 4"/>
          <p:cNvSpPr txBox="1"/>
          <p:nvPr/>
        </p:nvSpPr>
        <p:spPr>
          <a:xfrm>
            <a:off x="457200" y="5334000"/>
            <a:ext cx="7848600" cy="369332"/>
          </a:xfrm>
          <a:prstGeom prst="rect">
            <a:avLst/>
          </a:prstGeom>
          <a:noFill/>
        </p:spPr>
        <p:txBody>
          <a:bodyPr wrap="square" rtlCol="0">
            <a:spAutoFit/>
          </a:bodyPr>
          <a:lstStyle/>
          <a:p>
            <a:r>
              <a:rPr lang="en-US" dirty="0" smtClean="0"/>
              <a:t>Here, we have used finer meshing in the x-direction near the edges. </a:t>
            </a:r>
            <a:endParaRPr lang="en-US" dirty="0"/>
          </a:p>
        </p:txBody>
      </p:sp>
    </p:spTree>
    <p:extLst>
      <p:ext uri="{BB962C8B-B14F-4D97-AF65-F5344CB8AC3E}">
        <p14:creationId xmlns="" xmlns:p14="http://schemas.microsoft.com/office/powerpoint/2010/main" val="355846379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Meshing(Contd..)</a:t>
            </a:r>
            <a:endParaRPr lang="en-US" dirty="0"/>
          </a:p>
        </p:txBody>
      </p:sp>
      <p:pic>
        <p:nvPicPr>
          <p:cNvPr id="4" name="Content Placeholder 3"/>
          <p:cNvPicPr>
            <a:picLocks noGrp="1" noChangeAspect="1"/>
          </p:cNvPicPr>
          <p:nvPr>
            <p:ph idx="1"/>
          </p:nvPr>
        </p:nvPicPr>
        <p:blipFill>
          <a:blip r:embed="rId2"/>
          <a:stretch>
            <a:fillRect/>
          </a:stretch>
        </p:blipFill>
        <p:spPr>
          <a:xfrm>
            <a:off x="422189" y="2152094"/>
            <a:ext cx="8229600" cy="3686426"/>
          </a:xfrm>
          <a:prstGeom prst="rect">
            <a:avLst/>
          </a:prstGeom>
        </p:spPr>
      </p:pic>
      <p:sp>
        <p:nvSpPr>
          <p:cNvPr id="5" name="TextBox 4"/>
          <p:cNvSpPr txBox="1"/>
          <p:nvPr/>
        </p:nvSpPr>
        <p:spPr>
          <a:xfrm>
            <a:off x="609600" y="1600200"/>
            <a:ext cx="7696200" cy="369332"/>
          </a:xfrm>
          <a:prstGeom prst="rect">
            <a:avLst/>
          </a:prstGeom>
          <a:noFill/>
        </p:spPr>
        <p:txBody>
          <a:bodyPr wrap="square" rtlCol="0">
            <a:spAutoFit/>
          </a:bodyPr>
          <a:lstStyle/>
          <a:p>
            <a:r>
              <a:rPr lang="en-US" dirty="0" smtClean="0"/>
              <a:t>We build the mesh again and here is what we get</a:t>
            </a:r>
            <a:endParaRPr lang="en-US" dirty="0"/>
          </a:p>
        </p:txBody>
      </p:sp>
    </p:spTree>
    <p:extLst>
      <p:ext uri="{BB962C8B-B14F-4D97-AF65-F5344CB8AC3E}">
        <p14:creationId xmlns="" xmlns:p14="http://schemas.microsoft.com/office/powerpoint/2010/main" val="324858629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smtClean="0"/>
              <a:t>Visualizing the model</a:t>
            </a:r>
            <a:endParaRPr lang="en-US" dirty="0"/>
          </a:p>
        </p:txBody>
      </p:sp>
      <p:sp>
        <p:nvSpPr>
          <p:cNvPr id="3" name="Content Placeholder 2"/>
          <p:cNvSpPr>
            <a:spLocks noGrp="1"/>
          </p:cNvSpPr>
          <p:nvPr>
            <p:ph idx="1"/>
          </p:nvPr>
        </p:nvSpPr>
        <p:spPr>
          <a:xfrm>
            <a:off x="388961" y="1163471"/>
            <a:ext cx="8229600" cy="4525963"/>
          </a:xfrm>
        </p:spPr>
        <p:txBody>
          <a:bodyPr/>
          <a:lstStyle/>
          <a:p>
            <a:r>
              <a:rPr lang="en-US" sz="2400" dirty="0" smtClean="0"/>
              <a:t>We can view our model in </a:t>
            </a:r>
            <a:r>
              <a:rPr lang="en-US" sz="2400" dirty="0" err="1" smtClean="0"/>
              <a:t>tecplot</a:t>
            </a:r>
            <a:r>
              <a:rPr lang="en-US" sz="2400" dirty="0" smtClean="0"/>
              <a:t> (command: </a:t>
            </a:r>
            <a:r>
              <a:rPr lang="en-US" sz="2800" b="1" i="1" dirty="0" err="1" smtClean="0"/>
              <a:t>tecplot_sv</a:t>
            </a:r>
            <a:r>
              <a:rPr lang="en-US" sz="2400" dirty="0" smtClean="0"/>
              <a:t>)</a:t>
            </a:r>
            <a:r>
              <a:rPr lang="en-US" dirty="0" smtClean="0"/>
              <a:t> </a:t>
            </a:r>
            <a:r>
              <a:rPr lang="en-US" sz="2400" dirty="0" smtClean="0"/>
              <a:t>or </a:t>
            </a:r>
            <a:r>
              <a:rPr lang="en-US" sz="2400" dirty="0" err="1" smtClean="0"/>
              <a:t>svisual</a:t>
            </a:r>
            <a:r>
              <a:rPr lang="en-US" sz="2400" dirty="0"/>
              <a:t> (</a:t>
            </a:r>
            <a:r>
              <a:rPr lang="en-US" sz="2400" dirty="0" smtClean="0"/>
              <a:t>command</a:t>
            </a:r>
            <a:r>
              <a:rPr lang="en-US" sz="2400" dirty="0"/>
              <a:t>: </a:t>
            </a:r>
            <a:r>
              <a:rPr lang="en-US" sz="2800" b="1" i="1" dirty="0" err="1" smtClean="0"/>
              <a:t>svisual</a:t>
            </a:r>
            <a:r>
              <a:rPr lang="en-US" sz="2400" dirty="0" smtClean="0"/>
              <a:t>)</a:t>
            </a:r>
            <a:endParaRPr lang="en-US" sz="2400" dirty="0"/>
          </a:p>
        </p:txBody>
      </p:sp>
      <p:pic>
        <p:nvPicPr>
          <p:cNvPr id="4" name="Picture 3"/>
          <p:cNvPicPr>
            <a:picLocks noChangeAspect="1"/>
          </p:cNvPicPr>
          <p:nvPr/>
        </p:nvPicPr>
        <p:blipFill>
          <a:blip r:embed="rId2"/>
          <a:stretch>
            <a:fillRect/>
          </a:stretch>
        </p:blipFill>
        <p:spPr>
          <a:xfrm>
            <a:off x="1981200" y="2642394"/>
            <a:ext cx="5422427" cy="3682206"/>
          </a:xfrm>
          <a:prstGeom prst="rect">
            <a:avLst/>
          </a:prstGeom>
        </p:spPr>
      </p:pic>
    </p:spTree>
    <p:extLst>
      <p:ext uri="{BB962C8B-B14F-4D97-AF65-F5344CB8AC3E}">
        <p14:creationId xmlns="" xmlns:p14="http://schemas.microsoft.com/office/powerpoint/2010/main" val="64121471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800" b="1" dirty="0" smtClean="0"/>
              <a:t>Group Ids:</a:t>
            </a:r>
            <a:br>
              <a:rPr lang="en-IN" sz="2800" b="1" dirty="0" smtClean="0"/>
            </a:br>
            <a:endParaRPr lang="en-IN" sz="2800" b="1" dirty="0"/>
          </a:p>
        </p:txBody>
      </p:sp>
      <p:sp>
        <p:nvSpPr>
          <p:cNvPr id="3" name="Content Placeholder 2"/>
          <p:cNvSpPr>
            <a:spLocks noGrp="1"/>
          </p:cNvSpPr>
          <p:nvPr>
            <p:ph idx="1"/>
          </p:nvPr>
        </p:nvSpPr>
        <p:spPr/>
        <p:txBody>
          <a:bodyPr>
            <a:normAutofit/>
          </a:bodyPr>
          <a:lstStyle/>
          <a:p>
            <a:pPr>
              <a:buNone/>
            </a:pPr>
            <a:r>
              <a:rPr lang="en-IN" sz="2000" dirty="0" smtClean="0"/>
              <a:t>Username : EE735_group_no ; </a:t>
            </a:r>
            <a:r>
              <a:rPr lang="en-IN" sz="2000" dirty="0" smtClean="0"/>
              <a:t> Password is same as username</a:t>
            </a:r>
          </a:p>
          <a:p>
            <a:pPr>
              <a:buNone/>
            </a:pPr>
            <a:r>
              <a:rPr lang="en-IN" sz="2000" dirty="0" smtClean="0"/>
              <a:t>Ex: for group 1 , username is : EE735_1   </a:t>
            </a:r>
            <a:endParaRPr lang="en-IN" sz="2000" dirty="0" smtClean="0"/>
          </a:p>
          <a:p>
            <a:pPr>
              <a:buNone/>
            </a:pPr>
            <a:endParaRPr lang="en-IN" sz="2000" dirty="0" smtClean="0"/>
          </a:p>
          <a:p>
            <a:pPr>
              <a:buNone/>
            </a:pPr>
            <a:r>
              <a:rPr lang="en-IN" sz="2000" dirty="0" err="1" smtClean="0"/>
              <a:t>hostID</a:t>
            </a:r>
            <a:r>
              <a:rPr lang="en-IN" sz="2000" dirty="0" smtClean="0"/>
              <a:t> </a:t>
            </a:r>
            <a:r>
              <a:rPr lang="en-IN" sz="2000" dirty="0" smtClean="0"/>
              <a:t>: 10.107.106.x   (</a:t>
            </a:r>
            <a:r>
              <a:rPr lang="en-IN" sz="2000" dirty="0" smtClean="0"/>
              <a:t>x=21,22,13,16,17)</a:t>
            </a:r>
          </a:p>
          <a:p>
            <a:pPr>
              <a:buNone/>
            </a:pPr>
            <a:r>
              <a:rPr lang="en-IN" sz="2000" dirty="0" smtClean="0"/>
              <a:t>Ex: For terminal 21, </a:t>
            </a:r>
            <a:r>
              <a:rPr lang="en-IN" sz="2000" dirty="0" err="1" smtClean="0"/>
              <a:t>hostID</a:t>
            </a:r>
            <a:r>
              <a:rPr lang="en-IN" sz="2000" dirty="0" smtClean="0"/>
              <a:t> </a:t>
            </a:r>
            <a:r>
              <a:rPr lang="en-IN" sz="2000" dirty="0" smtClean="0"/>
              <a:t>is </a:t>
            </a:r>
            <a:r>
              <a:rPr lang="en-IN" sz="2000" dirty="0" smtClean="0"/>
              <a:t>10.107.106.21</a:t>
            </a:r>
            <a:endParaRPr lang="en-IN" sz="2000" dirty="0" smtClean="0"/>
          </a:p>
          <a:p>
            <a:pPr>
              <a:buNone/>
            </a:pPr>
            <a:endParaRPr lang="en-IN" sz="2000" dirty="0" smtClean="0"/>
          </a:p>
          <a:p>
            <a:pPr>
              <a:buNone/>
            </a:pPr>
            <a:r>
              <a:rPr lang="en-IN" sz="2000" dirty="0" smtClean="0"/>
              <a:t>Connection to MCL servers:</a:t>
            </a:r>
          </a:p>
          <a:p>
            <a:pPr>
              <a:buNone/>
            </a:pPr>
            <a:r>
              <a:rPr lang="en-IN" sz="2000" b="1" dirty="0" smtClean="0"/>
              <a:t>Linux system : </a:t>
            </a:r>
          </a:p>
          <a:p>
            <a:pPr>
              <a:buNone/>
            </a:pPr>
            <a:r>
              <a:rPr lang="en-IN" sz="2000" dirty="0" err="1" smtClean="0"/>
              <a:t>ssh</a:t>
            </a:r>
            <a:r>
              <a:rPr lang="en-IN" sz="2000" dirty="0" smtClean="0"/>
              <a:t> -X  </a:t>
            </a:r>
            <a:r>
              <a:rPr lang="en-IN" sz="2000" dirty="0" err="1" smtClean="0"/>
              <a:t>username@hostID</a:t>
            </a:r>
            <a:endParaRPr lang="en-IN" sz="2000" dirty="0" smtClean="0"/>
          </a:p>
          <a:p>
            <a:pPr>
              <a:buNone/>
            </a:pPr>
            <a:endParaRPr lang="en-IN" sz="2000" dirty="0" smtClean="0"/>
          </a:p>
          <a:p>
            <a:pPr>
              <a:buNone/>
            </a:pPr>
            <a:r>
              <a:rPr lang="en-IN" sz="2000" b="1" dirty="0" smtClean="0"/>
              <a:t>Windows:</a:t>
            </a:r>
          </a:p>
          <a:p>
            <a:pPr>
              <a:buNone/>
            </a:pPr>
            <a:r>
              <a:rPr lang="en-IN" sz="2000" dirty="0" err="1" smtClean="0"/>
              <a:t>Mobaxterm</a:t>
            </a:r>
            <a:endParaRPr lang="en-IN" sz="2000" dirty="0" smtClean="0"/>
          </a:p>
          <a:p>
            <a:pPr>
              <a:buNone/>
            </a:pPr>
            <a:endParaRPr lang="en-IN" sz="20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93725"/>
          </a:xfrm>
        </p:spPr>
        <p:txBody>
          <a:bodyPr>
            <a:normAutofit fontScale="90000"/>
          </a:bodyPr>
          <a:lstStyle/>
          <a:p>
            <a:r>
              <a:rPr lang="en-US" dirty="0" smtClean="0"/>
              <a:t>Basics of scripting</a:t>
            </a:r>
            <a:endParaRPr lang="en-US" dirty="0"/>
          </a:p>
        </p:txBody>
      </p:sp>
      <p:sp>
        <p:nvSpPr>
          <p:cNvPr id="3" name="Content Placeholder 2"/>
          <p:cNvSpPr>
            <a:spLocks noGrp="1"/>
          </p:cNvSpPr>
          <p:nvPr>
            <p:ph idx="1"/>
          </p:nvPr>
        </p:nvSpPr>
        <p:spPr>
          <a:xfrm>
            <a:off x="457200" y="868364"/>
            <a:ext cx="8229600" cy="5257800"/>
          </a:xfrm>
        </p:spPr>
        <p:txBody>
          <a:bodyPr>
            <a:normAutofit fontScale="77500" lnSpcReduction="20000"/>
          </a:bodyPr>
          <a:lstStyle/>
          <a:p>
            <a:r>
              <a:rPr lang="en-US" sz="2400" dirty="0" smtClean="0"/>
              <a:t>An alternative way to use the SDE is scripting, which is often a convenient way. </a:t>
            </a:r>
          </a:p>
          <a:p>
            <a:r>
              <a:rPr lang="en-US" sz="2400" dirty="0" smtClean="0"/>
              <a:t>SDE uses LISP-like programming.</a:t>
            </a:r>
          </a:p>
          <a:p>
            <a:r>
              <a:rPr lang="en-US" sz="2400" dirty="0" smtClean="0"/>
              <a:t>It allows us to define our own set of variables for later use</a:t>
            </a:r>
          </a:p>
          <a:p>
            <a:endParaRPr lang="en-US" sz="2400" dirty="0" smtClean="0"/>
          </a:p>
          <a:p>
            <a:pPr marL="0" indent="0">
              <a:buNone/>
            </a:pPr>
            <a:r>
              <a:rPr lang="en-US" sz="2100" b="1" dirty="0" smtClean="0">
                <a:cs typeface="Courier New" panose="02070309020205020404" pitchFamily="49" charset="0"/>
              </a:rPr>
              <a:t>(define </a:t>
            </a:r>
            <a:r>
              <a:rPr lang="en-US" sz="2100" b="1" dirty="0" err="1" smtClean="0">
                <a:cs typeface="Courier New" panose="02070309020205020404" pitchFamily="49" charset="0"/>
              </a:rPr>
              <a:t>i</a:t>
            </a:r>
            <a:r>
              <a:rPr lang="en-US" sz="2100" b="1" dirty="0" smtClean="0">
                <a:cs typeface="Courier New" panose="02070309020205020404" pitchFamily="49" charset="0"/>
              </a:rPr>
              <a:t> 3)           ;Variable definition</a:t>
            </a:r>
          </a:p>
          <a:p>
            <a:pPr marL="0" indent="0">
              <a:buNone/>
            </a:pPr>
            <a:r>
              <a:rPr lang="en-US" sz="2100" b="1" dirty="0">
                <a:cs typeface="Courier New" panose="02070309020205020404" pitchFamily="49" charset="0"/>
              </a:rPr>
              <a:t>(define nm 1e-3</a:t>
            </a:r>
            <a:r>
              <a:rPr lang="en-US" sz="2100" b="1" dirty="0" smtClean="0">
                <a:cs typeface="Courier New" panose="02070309020205020404" pitchFamily="49" charset="0"/>
              </a:rPr>
              <a:t>)  ;nanometer definition</a:t>
            </a:r>
          </a:p>
          <a:p>
            <a:pPr marL="0" indent="0">
              <a:buNone/>
            </a:pPr>
            <a:r>
              <a:rPr lang="en-US" sz="2100" b="1" dirty="0">
                <a:cs typeface="Courier New" panose="02070309020205020404" pitchFamily="49" charset="0"/>
              </a:rPr>
              <a:t>(define </a:t>
            </a:r>
            <a:r>
              <a:rPr lang="en-US" sz="2100" b="1" dirty="0" smtClean="0">
                <a:cs typeface="Courier New" panose="02070309020205020404" pitchFamily="49" charset="0"/>
              </a:rPr>
              <a:t>thick </a:t>
            </a:r>
            <a:r>
              <a:rPr lang="en-US" sz="2100" b="1" dirty="0">
                <a:cs typeface="Courier New" panose="02070309020205020404" pitchFamily="49" charset="0"/>
              </a:rPr>
              <a:t>(* </a:t>
            </a:r>
            <a:r>
              <a:rPr lang="en-US" sz="2100" b="1" dirty="0" smtClean="0">
                <a:cs typeface="Courier New" panose="02070309020205020404" pitchFamily="49" charset="0"/>
              </a:rPr>
              <a:t>2 nm)) ; Definition of 2 nm thickness</a:t>
            </a:r>
          </a:p>
          <a:p>
            <a:pPr marL="0" indent="0">
              <a:buNone/>
            </a:pPr>
            <a:endParaRPr lang="en-US" sz="1600" dirty="0">
              <a:latin typeface="+mj-lt"/>
              <a:cs typeface="Courier New" panose="02070309020205020404" pitchFamily="49" charset="0"/>
            </a:endParaRPr>
          </a:p>
          <a:p>
            <a:r>
              <a:rPr lang="en-US" sz="2000" dirty="0" smtClean="0">
                <a:latin typeface="+mj-lt"/>
                <a:cs typeface="Courier New" panose="02070309020205020404" pitchFamily="49" charset="0"/>
              </a:rPr>
              <a:t>Arithmetic expressions are defined as</a:t>
            </a:r>
          </a:p>
          <a:p>
            <a:pPr marL="0" indent="0">
              <a:buNone/>
            </a:pPr>
            <a:r>
              <a:rPr lang="en-US" sz="2100" b="1" dirty="0">
                <a:cs typeface="Courier New" panose="02070309020205020404" pitchFamily="49" charset="0"/>
              </a:rPr>
              <a:t>(define </a:t>
            </a:r>
            <a:r>
              <a:rPr lang="en-US" sz="2100" b="1" dirty="0" smtClean="0">
                <a:cs typeface="Courier New" panose="02070309020205020404" pitchFamily="49" charset="0"/>
              </a:rPr>
              <a:t>c (+a b)) ; c=</a:t>
            </a:r>
            <a:r>
              <a:rPr lang="en-US" sz="2100" b="1" dirty="0" err="1" smtClean="0">
                <a:cs typeface="Courier New" panose="02070309020205020404" pitchFamily="49" charset="0"/>
              </a:rPr>
              <a:t>a+b</a:t>
            </a:r>
            <a:endParaRPr lang="en-US" sz="2100" b="1" dirty="0" smtClean="0">
              <a:cs typeface="Courier New" panose="02070309020205020404" pitchFamily="49" charset="0"/>
            </a:endParaRPr>
          </a:p>
          <a:p>
            <a:pPr marL="0" indent="0">
              <a:buNone/>
            </a:pPr>
            <a:endParaRPr lang="en-US" sz="1600" b="1" dirty="0">
              <a:cs typeface="Courier New" panose="02070309020205020404" pitchFamily="49" charset="0"/>
            </a:endParaRPr>
          </a:p>
          <a:p>
            <a:r>
              <a:rPr lang="en-US" sz="2300" dirty="0" smtClean="0">
                <a:latin typeface="+mj-lt"/>
                <a:cs typeface="Times New Roman" panose="02020603050405020304" pitchFamily="18" charset="0"/>
              </a:rPr>
              <a:t>These definitions help us defining co-ordinates for meshing and refinement windows. </a:t>
            </a:r>
          </a:p>
          <a:p>
            <a:pPr marL="0" indent="0">
              <a:buNone/>
            </a:pPr>
            <a:r>
              <a:rPr lang="en-US" sz="2300" dirty="0" smtClean="0">
                <a:latin typeface="+mj-lt"/>
                <a:cs typeface="Times New Roman" panose="02020603050405020304" pitchFamily="18" charset="0"/>
              </a:rPr>
              <a:t>For e.g. if we want a rectangular window extending ‘x’ distance from edge of the large rectangle(as used in example), </a:t>
            </a:r>
          </a:p>
          <a:p>
            <a:pPr marL="0" indent="0">
              <a:buNone/>
            </a:pPr>
            <a:endParaRPr lang="en-US" sz="2200" dirty="0" smtClean="0">
              <a:latin typeface="+mj-lt"/>
              <a:cs typeface="Times New Roman" panose="02020603050405020304" pitchFamily="18" charset="0"/>
            </a:endParaRPr>
          </a:p>
          <a:p>
            <a:pPr marL="0" indent="0">
              <a:buNone/>
            </a:pPr>
            <a:r>
              <a:rPr lang="en-US" sz="2100" b="1" dirty="0" smtClean="0">
                <a:cs typeface="Courier New" panose="02070309020205020404" pitchFamily="49" charset="0"/>
              </a:rPr>
              <a:t>(define </a:t>
            </a:r>
            <a:r>
              <a:rPr lang="en-US" sz="2100" b="1" dirty="0" err="1" smtClean="0">
                <a:cs typeface="Courier New" panose="02070309020205020404" pitchFamily="49" charset="0"/>
              </a:rPr>
              <a:t>rec_edge</a:t>
            </a:r>
            <a:r>
              <a:rPr lang="en-US" sz="2100" b="1" dirty="0" smtClean="0">
                <a:cs typeface="Courier New" panose="02070309020205020404" pitchFamily="49" charset="0"/>
              </a:rPr>
              <a:t> 2)</a:t>
            </a:r>
          </a:p>
          <a:p>
            <a:pPr marL="0" indent="0">
              <a:buNone/>
            </a:pPr>
            <a:r>
              <a:rPr lang="en-US" sz="2100" b="1" dirty="0" smtClean="0">
                <a:cs typeface="Courier New" panose="02070309020205020404" pitchFamily="49" charset="0"/>
              </a:rPr>
              <a:t>(define </a:t>
            </a:r>
            <a:r>
              <a:rPr lang="en-US" sz="2100" b="1" dirty="0" err="1" smtClean="0">
                <a:cs typeface="Courier New" panose="02070309020205020404" pitchFamily="49" charset="0"/>
              </a:rPr>
              <a:t>window_edge</a:t>
            </a:r>
            <a:r>
              <a:rPr lang="en-US" sz="2100" b="1" dirty="0" smtClean="0">
                <a:cs typeface="Courier New" panose="02070309020205020404" pitchFamily="49" charset="0"/>
              </a:rPr>
              <a:t> (+x </a:t>
            </a:r>
            <a:r>
              <a:rPr lang="en-US" sz="2100" b="1" dirty="0" err="1" smtClean="0">
                <a:cs typeface="Courier New" panose="02070309020205020404" pitchFamily="49" charset="0"/>
              </a:rPr>
              <a:t>rec_edge</a:t>
            </a:r>
            <a:r>
              <a:rPr lang="en-US" sz="2100" b="1" dirty="0" smtClean="0">
                <a:cs typeface="Courier New" panose="02070309020205020404" pitchFamily="49" charset="0"/>
              </a:rPr>
              <a:t>))</a:t>
            </a:r>
          </a:p>
          <a:p>
            <a:pPr marL="0" indent="0">
              <a:buNone/>
            </a:pPr>
            <a:r>
              <a:rPr lang="en-US" sz="2100" b="1" dirty="0">
                <a:cs typeface="Courier New" panose="02070309020205020404" pitchFamily="49" charset="0"/>
              </a:rPr>
              <a:t>(</a:t>
            </a:r>
            <a:r>
              <a:rPr lang="en-US" sz="2100" b="1" dirty="0" err="1">
                <a:cs typeface="Courier New" panose="02070309020205020404" pitchFamily="49" charset="0"/>
              </a:rPr>
              <a:t>sdedr:define-refeval-window</a:t>
            </a:r>
            <a:r>
              <a:rPr lang="en-US" sz="2100" b="1" dirty="0">
                <a:cs typeface="Courier New" panose="02070309020205020404" pitchFamily="49" charset="0"/>
              </a:rPr>
              <a:t> "</a:t>
            </a:r>
            <a:r>
              <a:rPr lang="en-US" sz="2100" b="1" dirty="0" err="1" smtClean="0">
                <a:cs typeface="Courier New" panose="02070309020205020404" pitchFamily="49" charset="0"/>
              </a:rPr>
              <a:t>RefEvalWin_n</a:t>
            </a:r>
            <a:r>
              <a:rPr lang="en-US" sz="2100" b="1" dirty="0" smtClean="0">
                <a:cs typeface="Courier New" panose="02070309020205020404" pitchFamily="49" charset="0"/>
              </a:rPr>
              <a:t>" </a:t>
            </a:r>
            <a:r>
              <a:rPr lang="en-US" sz="2100" b="1" dirty="0">
                <a:cs typeface="Courier New" panose="02070309020205020404" pitchFamily="49" charset="0"/>
              </a:rPr>
              <a:t>"Rectangle"  (position </a:t>
            </a:r>
            <a:r>
              <a:rPr lang="en-US" sz="2100" b="1" dirty="0" err="1" smtClean="0">
                <a:cs typeface="Courier New" panose="02070309020205020404" pitchFamily="49" charset="0"/>
              </a:rPr>
              <a:t>rec_edge</a:t>
            </a:r>
            <a:r>
              <a:rPr lang="en-US" sz="2100" b="1" dirty="0" smtClean="0">
                <a:cs typeface="Courier New" panose="02070309020205020404" pitchFamily="49" charset="0"/>
              </a:rPr>
              <a:t> y1 </a:t>
            </a:r>
            <a:r>
              <a:rPr lang="en-US" sz="2100" b="1" dirty="0">
                <a:cs typeface="Courier New" panose="02070309020205020404" pitchFamily="49" charset="0"/>
              </a:rPr>
              <a:t>0) (position </a:t>
            </a:r>
            <a:r>
              <a:rPr lang="en-US" sz="2100" b="1" dirty="0" err="1" smtClean="0">
                <a:cs typeface="Courier New" panose="02070309020205020404" pitchFamily="49" charset="0"/>
              </a:rPr>
              <a:t>window_edge</a:t>
            </a:r>
            <a:r>
              <a:rPr lang="en-US" sz="2100" b="1" dirty="0" smtClean="0">
                <a:cs typeface="Courier New" panose="02070309020205020404" pitchFamily="49" charset="0"/>
              </a:rPr>
              <a:t> y2 </a:t>
            </a:r>
            <a:r>
              <a:rPr lang="en-US" sz="2100" b="1" dirty="0">
                <a:cs typeface="Courier New" panose="02070309020205020404" pitchFamily="49" charset="0"/>
              </a:rPr>
              <a:t>0))</a:t>
            </a:r>
            <a:endParaRPr lang="en-US" sz="2100" b="1" dirty="0" smtClean="0">
              <a:cs typeface="Courier New" panose="02070309020205020404" pitchFamily="49" charset="0"/>
            </a:endParaRPr>
          </a:p>
          <a:p>
            <a:pPr marL="0" indent="0">
              <a:buNone/>
            </a:pPr>
            <a:endParaRPr lang="en-US" sz="2200" dirty="0">
              <a:latin typeface="+mj-lt"/>
              <a:cs typeface="Times New Roman" panose="02020603050405020304" pitchFamily="18" charset="0"/>
            </a:endParaRPr>
          </a:p>
        </p:txBody>
      </p:sp>
    </p:spTree>
    <p:extLst>
      <p:ext uri="{BB962C8B-B14F-4D97-AF65-F5344CB8AC3E}">
        <p14:creationId xmlns="" xmlns:p14="http://schemas.microsoft.com/office/powerpoint/2010/main" val="304864255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Importing a script into SDE</a:t>
            </a:r>
            <a:endParaRPr lang="en-US" dirty="0"/>
          </a:p>
        </p:txBody>
      </p:sp>
      <p:sp>
        <p:nvSpPr>
          <p:cNvPr id="3" name="Content Placeholder 2"/>
          <p:cNvSpPr>
            <a:spLocks noGrp="1"/>
          </p:cNvSpPr>
          <p:nvPr>
            <p:ph idx="1"/>
          </p:nvPr>
        </p:nvSpPr>
        <p:spPr>
          <a:xfrm>
            <a:off x="433137" y="1295400"/>
            <a:ext cx="8229600" cy="4525963"/>
          </a:xfrm>
        </p:spPr>
        <p:txBody>
          <a:bodyPr/>
          <a:lstStyle/>
          <a:p>
            <a:r>
              <a:rPr lang="en-US" dirty="0" smtClean="0"/>
              <a:t>Select File-&gt;Import-&gt;``abc.cmd’’</a:t>
            </a:r>
          </a:p>
          <a:p>
            <a:endParaRPr lang="en-US" dirty="0"/>
          </a:p>
        </p:txBody>
      </p:sp>
      <p:pic>
        <p:nvPicPr>
          <p:cNvPr id="4" name="Picture 3"/>
          <p:cNvPicPr>
            <a:picLocks noChangeAspect="1"/>
          </p:cNvPicPr>
          <p:nvPr/>
        </p:nvPicPr>
        <p:blipFill>
          <a:blip r:embed="rId2"/>
          <a:stretch>
            <a:fillRect/>
          </a:stretch>
        </p:blipFill>
        <p:spPr>
          <a:xfrm>
            <a:off x="433137" y="2466474"/>
            <a:ext cx="3953900" cy="2895600"/>
          </a:xfrm>
          <a:prstGeom prst="rect">
            <a:avLst/>
          </a:prstGeom>
        </p:spPr>
      </p:pic>
      <p:pic>
        <p:nvPicPr>
          <p:cNvPr id="5" name="Picture 4"/>
          <p:cNvPicPr>
            <a:picLocks noChangeAspect="1"/>
          </p:cNvPicPr>
          <p:nvPr/>
        </p:nvPicPr>
        <p:blipFill>
          <a:blip r:embed="rId3"/>
          <a:stretch>
            <a:fillRect/>
          </a:stretch>
        </p:blipFill>
        <p:spPr>
          <a:xfrm>
            <a:off x="5181600" y="2482516"/>
            <a:ext cx="3643434" cy="2823661"/>
          </a:xfrm>
          <a:prstGeom prst="rect">
            <a:avLst/>
          </a:prstGeom>
        </p:spPr>
      </p:pic>
    </p:spTree>
    <p:extLst>
      <p:ext uri="{BB962C8B-B14F-4D97-AF65-F5344CB8AC3E}">
        <p14:creationId xmlns="" xmlns:p14="http://schemas.microsoft.com/office/powerpoint/2010/main" val="414724779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1618" name="Picture 2"/>
          <p:cNvPicPr>
            <a:picLocks noChangeAspect="1" noChangeArrowheads="1"/>
          </p:cNvPicPr>
          <p:nvPr/>
        </p:nvPicPr>
        <p:blipFill>
          <a:blip r:embed="rId2" cstate="print"/>
          <a:srcRect/>
          <a:stretch>
            <a:fillRect/>
          </a:stretch>
        </p:blipFill>
        <p:spPr bwMode="auto">
          <a:xfrm>
            <a:off x="1295211" y="2286000"/>
            <a:ext cx="5867589" cy="4118462"/>
          </a:xfrm>
          <a:prstGeom prst="rect">
            <a:avLst/>
          </a:prstGeom>
          <a:noFill/>
          <a:ln w="9525">
            <a:noFill/>
            <a:miter lim="800000"/>
            <a:headEnd/>
            <a:tailEnd/>
          </a:ln>
        </p:spPr>
      </p:pic>
      <p:sp>
        <p:nvSpPr>
          <p:cNvPr id="2" name="Slide Number Placeholder 1"/>
          <p:cNvSpPr>
            <a:spLocks noGrp="1"/>
          </p:cNvSpPr>
          <p:nvPr>
            <p:ph type="sldNum" sz="quarter" idx="12"/>
          </p:nvPr>
        </p:nvSpPr>
        <p:spPr/>
        <p:txBody>
          <a:bodyPr/>
          <a:lstStyle/>
          <a:p>
            <a:fld id="{CE35B0CD-81FD-4420-84B4-6B4E8C368AC9}" type="slidenum">
              <a:rPr lang="en-US" smtClean="0"/>
              <a:pPr/>
              <a:t>22</a:t>
            </a:fld>
            <a:endParaRPr lang="en-US"/>
          </a:p>
        </p:txBody>
      </p:sp>
      <p:sp>
        <p:nvSpPr>
          <p:cNvPr id="5" name="Title 1"/>
          <p:cNvSpPr txBox="1">
            <a:spLocks/>
          </p:cNvSpPr>
          <p:nvPr/>
        </p:nvSpPr>
        <p:spPr>
          <a:xfrm>
            <a:off x="457200" y="274638"/>
            <a:ext cx="75438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t>Numerical solution</a:t>
            </a:r>
            <a:endParaRPr lang="en-US" dirty="0"/>
          </a:p>
        </p:txBody>
      </p:sp>
      <p:sp>
        <p:nvSpPr>
          <p:cNvPr id="6" name="Content Placeholder 2"/>
          <p:cNvSpPr txBox="1">
            <a:spLocks/>
          </p:cNvSpPr>
          <p:nvPr/>
        </p:nvSpPr>
        <p:spPr>
          <a:xfrm>
            <a:off x="457200" y="1066800"/>
            <a:ext cx="8305800" cy="129540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dirty="0" smtClean="0"/>
              <a:t>Done using </a:t>
            </a:r>
            <a:r>
              <a:rPr lang="en-US" sz="2000" dirty="0" err="1" smtClean="0"/>
              <a:t>Sdevice</a:t>
            </a:r>
            <a:r>
              <a:rPr lang="en-US" sz="2000" dirty="0" smtClean="0"/>
              <a:t> </a:t>
            </a:r>
          </a:p>
          <a:p>
            <a:r>
              <a:rPr lang="en-US" sz="2000" dirty="0" smtClean="0"/>
              <a:t>The </a:t>
            </a:r>
            <a:r>
              <a:rPr lang="en-US" sz="2000" dirty="0" err="1" smtClean="0"/>
              <a:t>Sentaurus</a:t>
            </a:r>
            <a:r>
              <a:rPr lang="en-US" sz="2000" dirty="0" smtClean="0"/>
              <a:t> Device command file is organized in command or statement sections that can be in any order</a:t>
            </a:r>
          </a:p>
        </p:txBody>
      </p:sp>
    </p:spTree>
    <p:extLst>
      <p:ext uri="{BB962C8B-B14F-4D97-AF65-F5344CB8AC3E}">
        <p14:creationId xmlns="" xmlns:p14="http://schemas.microsoft.com/office/powerpoint/2010/main" val="276113807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279416"/>
            <a:ext cx="8229600" cy="939784"/>
          </a:xfrm>
        </p:spPr>
        <p:txBody>
          <a:bodyPr/>
          <a:lstStyle/>
          <a:p>
            <a:r>
              <a:rPr lang="en-US" dirty="0" smtClean="0"/>
              <a:t>Command File</a:t>
            </a:r>
            <a:endParaRPr lang="en-IN" dirty="0"/>
          </a:p>
        </p:txBody>
      </p:sp>
      <p:sp>
        <p:nvSpPr>
          <p:cNvPr id="3" name="Content Placeholder 2"/>
          <p:cNvSpPr>
            <a:spLocks noGrp="1"/>
          </p:cNvSpPr>
          <p:nvPr>
            <p:ph idx="1"/>
          </p:nvPr>
        </p:nvSpPr>
        <p:spPr>
          <a:xfrm>
            <a:off x="457200" y="1295400"/>
            <a:ext cx="8229600" cy="5126055"/>
          </a:xfrm>
        </p:spPr>
        <p:txBody>
          <a:bodyPr/>
          <a:lstStyle/>
          <a:p>
            <a:pPr>
              <a:buNone/>
            </a:pPr>
            <a:r>
              <a:rPr lang="en-US" dirty="0" smtClean="0"/>
              <a:t>A typical device file contains following sections:</a:t>
            </a:r>
          </a:p>
          <a:p>
            <a:r>
              <a:rPr lang="en-US" i="1" dirty="0" smtClean="0"/>
              <a:t>File</a:t>
            </a:r>
          </a:p>
          <a:p>
            <a:r>
              <a:rPr lang="en-US" i="1" dirty="0" smtClean="0"/>
              <a:t>Electrode </a:t>
            </a:r>
          </a:p>
          <a:p>
            <a:r>
              <a:rPr lang="en-US" i="1" dirty="0" smtClean="0"/>
              <a:t>Physics </a:t>
            </a:r>
          </a:p>
          <a:p>
            <a:r>
              <a:rPr lang="en-US" i="1" dirty="0" smtClean="0"/>
              <a:t>Plot </a:t>
            </a:r>
          </a:p>
          <a:p>
            <a:r>
              <a:rPr lang="en-US" i="1" dirty="0" smtClean="0"/>
              <a:t>Math</a:t>
            </a:r>
          </a:p>
          <a:p>
            <a:r>
              <a:rPr lang="en-US" i="1" dirty="0" smtClean="0"/>
              <a:t>Solve</a:t>
            </a:r>
          </a:p>
          <a:p>
            <a:pPr>
              <a:buNone/>
            </a:pPr>
            <a:endParaRPr lang="en-US" dirty="0" smtClean="0"/>
          </a:p>
        </p:txBody>
      </p:sp>
    </p:spTree>
    <p:extLst>
      <p:ext uri="{BB962C8B-B14F-4D97-AF65-F5344CB8AC3E}">
        <p14:creationId xmlns="" xmlns:p14="http://schemas.microsoft.com/office/powerpoint/2010/main" val="105890592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0"/>
            <a:ext cx="8229600" cy="939784"/>
          </a:xfrm>
        </p:spPr>
        <p:txBody>
          <a:bodyPr/>
          <a:lstStyle/>
          <a:p>
            <a:r>
              <a:rPr lang="en-US" dirty="0" smtClean="0"/>
              <a:t>Command File</a:t>
            </a:r>
            <a:endParaRPr lang="en-IN" dirty="0"/>
          </a:p>
        </p:txBody>
      </p:sp>
      <p:sp>
        <p:nvSpPr>
          <p:cNvPr id="3" name="Content Placeholder 2"/>
          <p:cNvSpPr>
            <a:spLocks noGrp="1"/>
          </p:cNvSpPr>
          <p:nvPr>
            <p:ph idx="1"/>
          </p:nvPr>
        </p:nvSpPr>
        <p:spPr>
          <a:xfrm>
            <a:off x="457200" y="1000108"/>
            <a:ext cx="8229600" cy="5643602"/>
          </a:xfrm>
        </p:spPr>
        <p:txBody>
          <a:bodyPr>
            <a:normAutofit/>
          </a:bodyPr>
          <a:lstStyle/>
          <a:p>
            <a:pPr marL="514350" indent="-514350">
              <a:buNone/>
            </a:pPr>
            <a:r>
              <a:rPr lang="en-US" b="1" dirty="0" smtClean="0"/>
              <a:t>File section:</a:t>
            </a:r>
          </a:p>
          <a:p>
            <a:pPr marL="514350" indent="-514350">
              <a:buNone/>
            </a:pPr>
            <a:r>
              <a:rPr lang="en-US" dirty="0" smtClean="0"/>
              <a:t>	</a:t>
            </a:r>
            <a:r>
              <a:rPr lang="en-US" sz="2800" dirty="0" smtClean="0"/>
              <a:t>This section contains input files included and output files of the simulation</a:t>
            </a:r>
            <a:endParaRPr lang="en-US" dirty="0" smtClean="0"/>
          </a:p>
          <a:p>
            <a:pPr marL="514350" indent="-514350">
              <a:buNone/>
            </a:pPr>
            <a:r>
              <a:rPr lang="en-IN" sz="1600" dirty="0" smtClean="0"/>
              <a:t>File { </a:t>
            </a:r>
          </a:p>
          <a:p>
            <a:pPr marL="914400" lvl="1" indent="-514350">
              <a:buNone/>
            </a:pPr>
            <a:r>
              <a:rPr lang="en-IN" sz="1600" dirty="0" smtClean="0"/>
              <a:t>*Input Files* </a:t>
            </a:r>
          </a:p>
          <a:p>
            <a:pPr marL="914400" lvl="1" indent="-514350">
              <a:buNone/>
            </a:pPr>
            <a:r>
              <a:rPr lang="en-IN" sz="1600" dirty="0" smtClean="0"/>
              <a:t>Grid = "_msh.tdr" </a:t>
            </a:r>
          </a:p>
          <a:p>
            <a:pPr marL="914400" lvl="1" indent="-514350">
              <a:buNone/>
            </a:pPr>
            <a:r>
              <a:rPr lang="en-IN" sz="1600" dirty="0" smtClean="0"/>
              <a:t>Parameter = “abc.par"  </a:t>
            </a:r>
          </a:p>
          <a:p>
            <a:pPr marL="914400" lvl="1" indent="-514350">
              <a:buNone/>
            </a:pPr>
            <a:r>
              <a:rPr lang="en-IN" sz="1600" dirty="0" smtClean="0"/>
              <a:t>*Output Files*</a:t>
            </a:r>
          </a:p>
          <a:p>
            <a:pPr marL="914400" lvl="1" indent="-514350">
              <a:buNone/>
            </a:pPr>
            <a:r>
              <a:rPr lang="en-IN" sz="1600" dirty="0" smtClean="0"/>
              <a:t> Current = “</a:t>
            </a:r>
            <a:r>
              <a:rPr lang="en-IN" sz="1600" dirty="0" err="1" smtClean="0"/>
              <a:t>abc</a:t>
            </a:r>
            <a:r>
              <a:rPr lang="en-IN" sz="1600" dirty="0" smtClean="0"/>
              <a:t>" </a:t>
            </a:r>
          </a:p>
          <a:p>
            <a:pPr marL="914400" lvl="1" indent="-514350">
              <a:buNone/>
            </a:pPr>
            <a:r>
              <a:rPr lang="en-IN" sz="1600" dirty="0" smtClean="0"/>
              <a:t>Plot = “</a:t>
            </a:r>
            <a:r>
              <a:rPr lang="en-IN" sz="1600" dirty="0" err="1" smtClean="0"/>
              <a:t>abc</a:t>
            </a:r>
            <a:r>
              <a:rPr lang="en-IN" sz="1600" dirty="0" smtClean="0"/>
              <a:t>" </a:t>
            </a:r>
          </a:p>
          <a:p>
            <a:pPr marL="914400" lvl="1" indent="-514350">
              <a:buNone/>
            </a:pPr>
            <a:r>
              <a:rPr lang="en-IN" sz="1600" dirty="0" smtClean="0"/>
              <a:t>Output = “</a:t>
            </a:r>
            <a:r>
              <a:rPr lang="en-IN" sz="1600" dirty="0" err="1" smtClean="0"/>
              <a:t>abc</a:t>
            </a:r>
            <a:r>
              <a:rPr lang="en-IN" sz="1600" dirty="0" smtClean="0"/>
              <a:t>”</a:t>
            </a:r>
          </a:p>
          <a:p>
            <a:pPr marL="514350" indent="-514350">
              <a:buNone/>
            </a:pPr>
            <a:r>
              <a:rPr lang="en-IN" sz="1600" dirty="0" smtClean="0"/>
              <a:t> }</a:t>
            </a:r>
            <a:endParaRPr lang="en-US" sz="1600" dirty="0"/>
          </a:p>
          <a:p>
            <a:pPr marL="514350" indent="-514350">
              <a:buNone/>
            </a:pPr>
            <a:endParaRPr lang="en-US" dirty="0" smtClean="0"/>
          </a:p>
        </p:txBody>
      </p:sp>
    </p:spTree>
    <p:extLst>
      <p:ext uri="{BB962C8B-B14F-4D97-AF65-F5344CB8AC3E}">
        <p14:creationId xmlns="" xmlns:p14="http://schemas.microsoft.com/office/powerpoint/2010/main" val="411769105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0"/>
            <a:ext cx="8229600" cy="939784"/>
          </a:xfrm>
        </p:spPr>
        <p:txBody>
          <a:bodyPr/>
          <a:lstStyle/>
          <a:p>
            <a:r>
              <a:rPr lang="en-US" dirty="0" smtClean="0"/>
              <a:t>Command File</a:t>
            </a:r>
            <a:endParaRPr lang="en-IN" dirty="0"/>
          </a:p>
        </p:txBody>
      </p:sp>
      <p:sp>
        <p:nvSpPr>
          <p:cNvPr id="3" name="Content Placeholder 2"/>
          <p:cNvSpPr>
            <a:spLocks noGrp="1"/>
          </p:cNvSpPr>
          <p:nvPr>
            <p:ph idx="1"/>
          </p:nvPr>
        </p:nvSpPr>
        <p:spPr>
          <a:xfrm>
            <a:off x="457200" y="1000108"/>
            <a:ext cx="8229600" cy="5643602"/>
          </a:xfrm>
        </p:spPr>
        <p:txBody>
          <a:bodyPr>
            <a:normAutofit/>
          </a:bodyPr>
          <a:lstStyle/>
          <a:p>
            <a:pPr marL="514350" indent="-514350">
              <a:buNone/>
            </a:pPr>
            <a:r>
              <a:rPr lang="en-US" b="1" dirty="0" smtClean="0"/>
              <a:t>Electrode section:</a:t>
            </a:r>
          </a:p>
          <a:p>
            <a:pPr marL="514350" indent="-514350">
              <a:buNone/>
            </a:pPr>
            <a:r>
              <a:rPr lang="en-US" dirty="0" smtClean="0"/>
              <a:t>	</a:t>
            </a:r>
            <a:r>
              <a:rPr lang="en-IN" sz="2800" dirty="0" smtClean="0"/>
              <a:t>The </a:t>
            </a:r>
            <a:r>
              <a:rPr lang="en-IN" sz="2800" dirty="0"/>
              <a:t>electrical device contacts are declared in the </a:t>
            </a:r>
            <a:r>
              <a:rPr lang="en-IN" sz="2800" dirty="0" smtClean="0"/>
              <a:t>Electrode</a:t>
            </a:r>
            <a:r>
              <a:rPr lang="en-IN" sz="2800" dirty="0"/>
              <a:t> section together with the initial boundary conditions (bias) and other optional specifications.</a:t>
            </a:r>
            <a:endParaRPr lang="en-US" dirty="0" smtClean="0"/>
          </a:p>
          <a:p>
            <a:pPr marL="514350" indent="-514350">
              <a:buNone/>
            </a:pPr>
            <a:endParaRPr lang="en-US" sz="1600" dirty="0" smtClean="0"/>
          </a:p>
          <a:p>
            <a:pPr marL="514350" indent="-514350">
              <a:buNone/>
            </a:pPr>
            <a:r>
              <a:rPr lang="en-US" sz="1600" dirty="0" smtClean="0"/>
              <a:t>Electrode {</a:t>
            </a:r>
          </a:p>
          <a:p>
            <a:pPr marL="514350" indent="-514350">
              <a:buNone/>
            </a:pPr>
            <a:r>
              <a:rPr lang="en-US" sz="1600" dirty="0" smtClean="0"/>
              <a:t>	{ Name= "n1contact"  Voltage= 0.0 </a:t>
            </a:r>
            <a:r>
              <a:rPr lang="en-US" sz="1600" dirty="0" err="1" smtClean="0"/>
              <a:t>Schottky</a:t>
            </a:r>
            <a:r>
              <a:rPr lang="en-US" sz="1600" dirty="0" smtClean="0"/>
              <a:t> </a:t>
            </a:r>
            <a:r>
              <a:rPr lang="en-US" sz="1600" dirty="0" err="1" smtClean="0"/>
              <a:t>WorkFunction</a:t>
            </a:r>
            <a:r>
              <a:rPr lang="en-US" sz="1600" dirty="0" smtClean="0"/>
              <a:t> = wf1 }</a:t>
            </a:r>
          </a:p>
          <a:p>
            <a:pPr marL="514350" indent="-514350">
              <a:buNone/>
            </a:pPr>
            <a:r>
              <a:rPr lang="en-US" sz="1600" dirty="0" smtClean="0"/>
              <a:t>	{ Name= “n2contact"  Voltage= 0.0 </a:t>
            </a:r>
            <a:r>
              <a:rPr lang="en-US" sz="1600" dirty="0" err="1" smtClean="0"/>
              <a:t>Schottky</a:t>
            </a:r>
            <a:r>
              <a:rPr lang="en-US" sz="1600" dirty="0" smtClean="0"/>
              <a:t> </a:t>
            </a:r>
            <a:r>
              <a:rPr lang="en-US" sz="1600" dirty="0" err="1" smtClean="0"/>
              <a:t>WorkFunction</a:t>
            </a:r>
            <a:r>
              <a:rPr lang="en-US" sz="1600" dirty="0" smtClean="0"/>
              <a:t> = wf2 }</a:t>
            </a:r>
          </a:p>
          <a:p>
            <a:pPr marL="514350" indent="-514350">
              <a:buNone/>
            </a:pPr>
            <a:r>
              <a:rPr lang="en-US" sz="1600" dirty="0" smtClean="0"/>
              <a:t>}</a:t>
            </a:r>
          </a:p>
          <a:p>
            <a:pPr marL="514350" indent="-514350">
              <a:buNone/>
            </a:pPr>
            <a:endParaRPr lang="en-US" sz="1600" dirty="0"/>
          </a:p>
          <a:p>
            <a:pPr marL="514350" indent="-514350">
              <a:buNone/>
            </a:pPr>
            <a:r>
              <a:rPr lang="en-IN" sz="2800" dirty="0" smtClean="0"/>
              <a:t>	By </a:t>
            </a:r>
            <a:r>
              <a:rPr lang="en-IN" sz="2800" dirty="0"/>
              <a:t>default, Sentaurus Device treats an electrode as </a:t>
            </a:r>
            <a:r>
              <a:rPr lang="en-IN" sz="2800" dirty="0" smtClean="0"/>
              <a:t>an ideal </a:t>
            </a:r>
            <a:r>
              <a:rPr lang="en-IN" sz="2800" dirty="0" err="1"/>
              <a:t>Ohmic</a:t>
            </a:r>
            <a:r>
              <a:rPr lang="en-IN" sz="2800" dirty="0"/>
              <a:t> contact</a:t>
            </a:r>
            <a:endParaRPr lang="en-US" sz="2800" dirty="0" smtClean="0"/>
          </a:p>
          <a:p>
            <a:pPr marL="514350" indent="-514350">
              <a:buNone/>
            </a:pPr>
            <a:endParaRPr lang="en-US" sz="1600" dirty="0"/>
          </a:p>
          <a:p>
            <a:pPr marL="514350" indent="-514350">
              <a:buNone/>
            </a:pPr>
            <a:endParaRPr lang="en-US" sz="1800" dirty="0" smtClean="0"/>
          </a:p>
        </p:txBody>
      </p:sp>
    </p:spTree>
    <p:extLst>
      <p:ext uri="{BB962C8B-B14F-4D97-AF65-F5344CB8AC3E}">
        <p14:creationId xmlns="" xmlns:p14="http://schemas.microsoft.com/office/powerpoint/2010/main" val="142495541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0"/>
            <a:ext cx="8229600" cy="939784"/>
          </a:xfrm>
        </p:spPr>
        <p:txBody>
          <a:bodyPr/>
          <a:lstStyle/>
          <a:p>
            <a:r>
              <a:rPr lang="en-US" dirty="0" smtClean="0"/>
              <a:t>Command File</a:t>
            </a:r>
            <a:endParaRPr lang="en-IN" dirty="0"/>
          </a:p>
        </p:txBody>
      </p:sp>
      <p:sp>
        <p:nvSpPr>
          <p:cNvPr id="3" name="Content Placeholder 2"/>
          <p:cNvSpPr>
            <a:spLocks noGrp="1"/>
          </p:cNvSpPr>
          <p:nvPr>
            <p:ph idx="1"/>
          </p:nvPr>
        </p:nvSpPr>
        <p:spPr>
          <a:xfrm>
            <a:off x="457200" y="1000108"/>
            <a:ext cx="8229600" cy="5643602"/>
          </a:xfrm>
        </p:spPr>
        <p:txBody>
          <a:bodyPr>
            <a:normAutofit/>
          </a:bodyPr>
          <a:lstStyle/>
          <a:p>
            <a:pPr marL="514350" indent="-514350">
              <a:buNone/>
            </a:pPr>
            <a:r>
              <a:rPr lang="en-US" b="1" dirty="0" smtClean="0"/>
              <a:t>Physics section:</a:t>
            </a:r>
          </a:p>
          <a:p>
            <a:pPr marL="514350" indent="-514350">
              <a:buNone/>
            </a:pPr>
            <a:r>
              <a:rPr lang="en-IN" sz="2800" dirty="0" smtClean="0"/>
              <a:t>The physical models that needs to be included in the simulation should be specified in the "Physics" section. The models you include should completely reflect the physical phenomenon happening in the device. </a:t>
            </a:r>
            <a:r>
              <a:rPr lang="en-US" sz="2800" dirty="0" smtClean="0"/>
              <a:t>	</a:t>
            </a:r>
          </a:p>
          <a:p>
            <a:pPr marL="514350" indent="-514350">
              <a:buNone/>
            </a:pPr>
            <a:endParaRPr lang="en-US" sz="1600" dirty="0" smtClean="0"/>
          </a:p>
          <a:p>
            <a:pPr marL="514350" indent="-514350">
              <a:buNone/>
            </a:pPr>
            <a:r>
              <a:rPr lang="en-US" sz="1600" dirty="0" smtClean="0"/>
              <a:t>Physics {</a:t>
            </a:r>
          </a:p>
          <a:p>
            <a:pPr marL="514350" indent="-514350">
              <a:buNone/>
            </a:pPr>
            <a:r>
              <a:rPr lang="en-US" sz="1600" dirty="0" smtClean="0"/>
              <a:t>        Mobility ( </a:t>
            </a:r>
            <a:r>
              <a:rPr lang="en-US" sz="1600" dirty="0" err="1" smtClean="0"/>
              <a:t>DopingDep</a:t>
            </a:r>
            <a:r>
              <a:rPr lang="en-US" sz="1600" dirty="0" smtClean="0"/>
              <a:t> )</a:t>
            </a:r>
          </a:p>
          <a:p>
            <a:pPr marL="514350" indent="-514350">
              <a:buNone/>
            </a:pPr>
            <a:r>
              <a:rPr lang="en-US" sz="1600" dirty="0" smtClean="0"/>
              <a:t>        </a:t>
            </a:r>
            <a:r>
              <a:rPr lang="en-US" sz="1600" dirty="0" err="1" smtClean="0"/>
              <a:t>EffectiveIntrinsicDensity</a:t>
            </a:r>
            <a:r>
              <a:rPr lang="en-US" sz="1600" dirty="0" smtClean="0"/>
              <a:t>(</a:t>
            </a:r>
            <a:r>
              <a:rPr lang="en-US" sz="1600" dirty="0" err="1" smtClean="0"/>
              <a:t>BandGapNarrowing</a:t>
            </a:r>
            <a:r>
              <a:rPr lang="en-US" sz="1600" dirty="0" smtClean="0"/>
              <a:t>(</a:t>
            </a:r>
            <a:r>
              <a:rPr lang="en-US" sz="1600" dirty="0" err="1" smtClean="0"/>
              <a:t>oldSlotboom</a:t>
            </a:r>
            <a:r>
              <a:rPr lang="en-US" sz="1600" dirty="0" smtClean="0"/>
              <a:t>))</a:t>
            </a:r>
          </a:p>
          <a:p>
            <a:pPr marL="514350" indent="-514350">
              <a:buNone/>
            </a:pPr>
            <a:r>
              <a:rPr lang="en-US" sz="1600" dirty="0" smtClean="0"/>
              <a:t>        Recombination (SRH </a:t>
            </a:r>
            <a:r>
              <a:rPr lang="en-IN" sz="1600" dirty="0" smtClean="0"/>
              <a:t>Auger </a:t>
            </a:r>
            <a:r>
              <a:rPr lang="en-US" sz="1600" dirty="0" smtClean="0"/>
              <a:t>)</a:t>
            </a:r>
          </a:p>
          <a:p>
            <a:pPr marL="514350" indent="-514350">
              <a:buNone/>
            </a:pPr>
            <a:r>
              <a:rPr lang="en-US" sz="1600" dirty="0"/>
              <a:t>}</a:t>
            </a:r>
            <a:endParaRPr lang="en-US" sz="1600" dirty="0" smtClean="0"/>
          </a:p>
        </p:txBody>
      </p:sp>
    </p:spTree>
    <p:extLst>
      <p:ext uri="{BB962C8B-B14F-4D97-AF65-F5344CB8AC3E}">
        <p14:creationId xmlns="" xmlns:p14="http://schemas.microsoft.com/office/powerpoint/2010/main" val="399153104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0"/>
            <a:ext cx="8229600" cy="939784"/>
          </a:xfrm>
        </p:spPr>
        <p:txBody>
          <a:bodyPr/>
          <a:lstStyle/>
          <a:p>
            <a:r>
              <a:rPr lang="en-US" dirty="0" smtClean="0"/>
              <a:t>Command File</a:t>
            </a:r>
            <a:endParaRPr lang="en-IN" dirty="0"/>
          </a:p>
        </p:txBody>
      </p:sp>
      <p:sp>
        <p:nvSpPr>
          <p:cNvPr id="3" name="Content Placeholder 2"/>
          <p:cNvSpPr>
            <a:spLocks noGrp="1"/>
          </p:cNvSpPr>
          <p:nvPr>
            <p:ph idx="1"/>
          </p:nvPr>
        </p:nvSpPr>
        <p:spPr>
          <a:xfrm>
            <a:off x="457200" y="1000108"/>
            <a:ext cx="8229600" cy="5643602"/>
          </a:xfrm>
        </p:spPr>
        <p:txBody>
          <a:bodyPr>
            <a:normAutofit lnSpcReduction="10000"/>
          </a:bodyPr>
          <a:lstStyle/>
          <a:p>
            <a:pPr marL="514350" indent="-514350">
              <a:buNone/>
            </a:pPr>
            <a:r>
              <a:rPr lang="en-US" b="1" dirty="0" smtClean="0"/>
              <a:t>Plot section:</a:t>
            </a:r>
          </a:p>
          <a:p>
            <a:pPr marL="514350" indent="-514350">
              <a:buNone/>
            </a:pPr>
            <a:r>
              <a:rPr lang="en-IN" sz="2800" dirty="0" smtClean="0"/>
              <a:t>	The parameters that you want to visualize in the plot file after the device simulation, need to be included here</a:t>
            </a:r>
            <a:endParaRPr lang="en-US" sz="2800" dirty="0" smtClean="0"/>
          </a:p>
          <a:p>
            <a:pPr marL="514350" indent="-514350">
              <a:buNone/>
            </a:pPr>
            <a:endParaRPr lang="en-US" sz="1600" dirty="0" smtClean="0"/>
          </a:p>
          <a:p>
            <a:pPr marL="514350" indent="-514350">
              <a:buNone/>
            </a:pPr>
            <a:r>
              <a:rPr lang="en-US" sz="1600" dirty="0" smtClean="0"/>
              <a:t>Plot {</a:t>
            </a:r>
          </a:p>
          <a:p>
            <a:pPr marL="514350" indent="-514350">
              <a:lnSpc>
                <a:spcPct val="110000"/>
              </a:lnSpc>
              <a:buNone/>
            </a:pPr>
            <a:r>
              <a:rPr lang="en-US" sz="1600" dirty="0" smtClean="0"/>
              <a:t> 	Doping </a:t>
            </a:r>
            <a:r>
              <a:rPr lang="en-US" sz="1600" dirty="0" err="1" smtClean="0"/>
              <a:t>DonorConcentration</a:t>
            </a:r>
            <a:r>
              <a:rPr lang="en-US" sz="1600" dirty="0" smtClean="0"/>
              <a:t> </a:t>
            </a:r>
            <a:r>
              <a:rPr lang="en-US" sz="1600" dirty="0" err="1" smtClean="0"/>
              <a:t>AcceptorConcentration</a:t>
            </a:r>
            <a:endParaRPr lang="en-US" sz="1600" dirty="0" smtClean="0"/>
          </a:p>
          <a:p>
            <a:pPr marL="514350" indent="-514350">
              <a:lnSpc>
                <a:spcPct val="110000"/>
              </a:lnSpc>
              <a:buNone/>
            </a:pPr>
            <a:r>
              <a:rPr lang="en-US" sz="1600" dirty="0" smtClean="0"/>
              <a:t>	</a:t>
            </a:r>
            <a:r>
              <a:rPr lang="en-US" sz="1600" dirty="0" err="1" smtClean="0"/>
              <a:t>BandGap</a:t>
            </a:r>
            <a:r>
              <a:rPr lang="en-US" sz="1600" dirty="0" smtClean="0"/>
              <a:t> </a:t>
            </a:r>
            <a:r>
              <a:rPr lang="en-US" sz="1600" dirty="0" err="1" smtClean="0"/>
              <a:t>BandGapNarrowing</a:t>
            </a:r>
            <a:r>
              <a:rPr lang="en-US" sz="1600" dirty="0" smtClean="0"/>
              <a:t> </a:t>
            </a:r>
            <a:r>
              <a:rPr lang="en-US" sz="1600" dirty="0" err="1" smtClean="0"/>
              <a:t>ElectronAffinity</a:t>
            </a:r>
            <a:endParaRPr lang="en-US" sz="1600" dirty="0" smtClean="0"/>
          </a:p>
          <a:p>
            <a:pPr marL="514350" indent="-514350">
              <a:lnSpc>
                <a:spcPct val="110000"/>
              </a:lnSpc>
              <a:buNone/>
            </a:pPr>
            <a:r>
              <a:rPr lang="en-US" sz="1600" dirty="0" smtClean="0"/>
              <a:t>	</a:t>
            </a:r>
            <a:r>
              <a:rPr lang="en-US" sz="1600" dirty="0" err="1" smtClean="0"/>
              <a:t>ConductionBandEnergy</a:t>
            </a:r>
            <a:r>
              <a:rPr lang="en-US" sz="1600" dirty="0" smtClean="0"/>
              <a:t> </a:t>
            </a:r>
            <a:r>
              <a:rPr lang="en-US" sz="1600" dirty="0" err="1" smtClean="0"/>
              <a:t>ValenceBandEnergy</a:t>
            </a:r>
            <a:endParaRPr lang="en-US" sz="1600" dirty="0" smtClean="0"/>
          </a:p>
          <a:p>
            <a:pPr marL="514350" indent="-514350">
              <a:lnSpc>
                <a:spcPct val="110000"/>
              </a:lnSpc>
              <a:buNone/>
            </a:pPr>
            <a:r>
              <a:rPr lang="en-US" sz="1600" dirty="0" smtClean="0"/>
              <a:t>	</a:t>
            </a:r>
            <a:r>
              <a:rPr lang="en-US" sz="1600" dirty="0" err="1" smtClean="0"/>
              <a:t>eQuasiFermiEnergy</a:t>
            </a:r>
            <a:r>
              <a:rPr lang="en-US" sz="1600" dirty="0" smtClean="0"/>
              <a:t> </a:t>
            </a:r>
            <a:r>
              <a:rPr lang="en-US" sz="1600" dirty="0" err="1" smtClean="0"/>
              <a:t>hQuasiFermiEnergy</a:t>
            </a:r>
            <a:r>
              <a:rPr lang="en-US" sz="1600" dirty="0" smtClean="0"/>
              <a:t>		</a:t>
            </a:r>
          </a:p>
          <a:p>
            <a:pPr marL="514350" indent="-514350">
              <a:lnSpc>
                <a:spcPct val="110000"/>
              </a:lnSpc>
              <a:buNone/>
            </a:pPr>
            <a:r>
              <a:rPr lang="en-US" sz="1600" dirty="0" smtClean="0"/>
              <a:t>  	</a:t>
            </a:r>
            <a:r>
              <a:rPr lang="en-US" sz="1600" dirty="0" err="1" smtClean="0"/>
              <a:t>eDensity</a:t>
            </a:r>
            <a:r>
              <a:rPr lang="en-US" sz="1600" dirty="0" smtClean="0"/>
              <a:t> </a:t>
            </a:r>
            <a:r>
              <a:rPr lang="en-US" sz="1600" dirty="0" err="1" smtClean="0"/>
              <a:t>hDensity</a:t>
            </a:r>
            <a:endParaRPr lang="en-US" sz="1600" dirty="0" smtClean="0"/>
          </a:p>
          <a:p>
            <a:pPr marL="514350" indent="-514350">
              <a:lnSpc>
                <a:spcPct val="110000"/>
              </a:lnSpc>
              <a:buNone/>
            </a:pPr>
            <a:r>
              <a:rPr lang="en-US" sz="1600" dirty="0" smtClean="0"/>
              <a:t>	</a:t>
            </a:r>
            <a:r>
              <a:rPr lang="en-US" sz="1600" dirty="0" err="1" smtClean="0"/>
              <a:t>EffectiveIntrinsicDensity</a:t>
            </a:r>
            <a:r>
              <a:rPr lang="en-US" sz="1600" dirty="0" smtClean="0"/>
              <a:t> </a:t>
            </a:r>
            <a:r>
              <a:rPr lang="en-US" sz="1600" dirty="0" err="1" smtClean="0"/>
              <a:t>IntrinsicDensity</a:t>
            </a:r>
            <a:endParaRPr lang="en-US" sz="1600" dirty="0" smtClean="0"/>
          </a:p>
          <a:p>
            <a:pPr marL="514350" indent="-514350">
              <a:lnSpc>
                <a:spcPct val="110000"/>
              </a:lnSpc>
              <a:buNone/>
            </a:pPr>
            <a:r>
              <a:rPr lang="en-US" sz="1600" dirty="0" smtClean="0"/>
              <a:t>	</a:t>
            </a:r>
            <a:r>
              <a:rPr lang="en-US" sz="1600" dirty="0" err="1" smtClean="0"/>
              <a:t>ElectricField</a:t>
            </a:r>
            <a:r>
              <a:rPr lang="en-US" sz="1600" dirty="0" smtClean="0"/>
              <a:t>/Vector</a:t>
            </a:r>
          </a:p>
          <a:p>
            <a:pPr marL="514350" indent="-514350">
              <a:lnSpc>
                <a:spcPct val="110000"/>
              </a:lnSpc>
              <a:buNone/>
            </a:pPr>
            <a:r>
              <a:rPr lang="en-US" sz="1600" dirty="0" smtClean="0"/>
              <a:t>	Potential</a:t>
            </a:r>
            <a:br>
              <a:rPr lang="en-US" sz="1600" dirty="0" smtClean="0"/>
            </a:br>
            <a:r>
              <a:rPr lang="en-US" sz="1600" dirty="0" err="1" smtClean="0"/>
              <a:t>eMobility</a:t>
            </a:r>
            <a:r>
              <a:rPr lang="en-US" sz="1600" dirty="0" smtClean="0"/>
              <a:t> </a:t>
            </a:r>
            <a:r>
              <a:rPr lang="en-US" sz="1600" dirty="0" err="1" smtClean="0"/>
              <a:t>hMobility</a:t>
            </a:r>
            <a:r>
              <a:rPr lang="en-US" sz="1600" dirty="0"/>
              <a:t/>
            </a:r>
            <a:br>
              <a:rPr lang="en-US" sz="1600" dirty="0"/>
            </a:br>
            <a:r>
              <a:rPr lang="en-US" sz="1600" dirty="0" err="1" smtClean="0"/>
              <a:t>SRHRecombination</a:t>
            </a:r>
            <a:r>
              <a:rPr lang="en-US" sz="1600" dirty="0" smtClean="0"/>
              <a:t> </a:t>
            </a:r>
            <a:r>
              <a:rPr lang="en-US" sz="1600" dirty="0" err="1" smtClean="0"/>
              <a:t>AugerRecombination</a:t>
            </a:r>
            <a:r>
              <a:rPr lang="en-US" sz="1600" dirty="0" smtClean="0"/>
              <a:t> </a:t>
            </a:r>
            <a:r>
              <a:rPr lang="en-US" sz="1600" dirty="0" err="1" smtClean="0"/>
              <a:t>TotalRecombination</a:t>
            </a:r>
            <a:r>
              <a:rPr lang="en-US" sz="1600" dirty="0" smtClean="0"/>
              <a:t> </a:t>
            </a:r>
            <a:r>
              <a:rPr lang="en-US" sz="1600" dirty="0" err="1" smtClean="0"/>
              <a:t>SurfaceRecombination</a:t>
            </a:r>
            <a:endParaRPr lang="en-US" sz="1600" dirty="0" smtClean="0"/>
          </a:p>
          <a:p>
            <a:pPr marL="514350" indent="-514350">
              <a:lnSpc>
                <a:spcPct val="110000"/>
              </a:lnSpc>
              <a:buNone/>
            </a:pPr>
            <a:r>
              <a:rPr lang="en-US" sz="1600" dirty="0" smtClean="0"/>
              <a:t>  }</a:t>
            </a:r>
          </a:p>
        </p:txBody>
      </p:sp>
    </p:spTree>
    <p:extLst>
      <p:ext uri="{BB962C8B-B14F-4D97-AF65-F5344CB8AC3E}">
        <p14:creationId xmlns="" xmlns:p14="http://schemas.microsoft.com/office/powerpoint/2010/main" val="257364395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0"/>
            <a:ext cx="8229600" cy="939784"/>
          </a:xfrm>
        </p:spPr>
        <p:txBody>
          <a:bodyPr/>
          <a:lstStyle/>
          <a:p>
            <a:r>
              <a:rPr lang="en-US" dirty="0" smtClean="0"/>
              <a:t>Command File</a:t>
            </a:r>
            <a:endParaRPr lang="en-IN" dirty="0"/>
          </a:p>
        </p:txBody>
      </p:sp>
      <p:sp>
        <p:nvSpPr>
          <p:cNvPr id="3" name="Content Placeholder 2"/>
          <p:cNvSpPr>
            <a:spLocks noGrp="1"/>
          </p:cNvSpPr>
          <p:nvPr>
            <p:ph idx="1"/>
          </p:nvPr>
        </p:nvSpPr>
        <p:spPr>
          <a:xfrm>
            <a:off x="457200" y="1000108"/>
            <a:ext cx="8229600" cy="5643602"/>
          </a:xfrm>
        </p:spPr>
        <p:txBody>
          <a:bodyPr>
            <a:normAutofit/>
          </a:bodyPr>
          <a:lstStyle/>
          <a:p>
            <a:pPr marL="514350" indent="-514350">
              <a:buNone/>
            </a:pPr>
            <a:r>
              <a:rPr lang="en-US" b="1" dirty="0" smtClean="0"/>
              <a:t>Math section:</a:t>
            </a:r>
          </a:p>
          <a:p>
            <a:pPr marL="514350" indent="-514350">
              <a:buNone/>
            </a:pPr>
            <a:r>
              <a:rPr lang="en-IN" sz="2800" dirty="0" smtClean="0"/>
              <a:t>	This section directs the solver with information line, which numerical method to use during the solution, what should be the initial guess for each bias point, How many iteration it should wait to reduce the step size, if the convergence is not met. etc., </a:t>
            </a:r>
          </a:p>
          <a:p>
            <a:pPr marL="514350" indent="-514350">
              <a:buNone/>
            </a:pPr>
            <a:endParaRPr lang="en-US" sz="1600" dirty="0" smtClean="0"/>
          </a:p>
          <a:p>
            <a:pPr marL="514350" indent="-514350">
              <a:buNone/>
            </a:pPr>
            <a:r>
              <a:rPr lang="en-IN" sz="1600" dirty="0" smtClean="0"/>
              <a:t>Math {</a:t>
            </a:r>
          </a:p>
          <a:p>
            <a:pPr marL="514350" indent="-514350">
              <a:buNone/>
            </a:pPr>
            <a:r>
              <a:rPr lang="en-IN" sz="1600" dirty="0" smtClean="0"/>
              <a:t>	Extrapolate 		 * switches on solution extrapolation along a bias ramp</a:t>
            </a:r>
          </a:p>
          <a:p>
            <a:pPr marL="514350" indent="-514350">
              <a:buNone/>
            </a:pPr>
            <a:r>
              <a:rPr lang="en-IN" sz="1600" dirty="0" smtClean="0"/>
              <a:t>	Iterations= 8     		 * maximum-allowed number of Newton iterations (3D)</a:t>
            </a:r>
          </a:p>
          <a:p>
            <a:pPr marL="514350" indent="-514350">
              <a:buNone/>
            </a:pPr>
            <a:r>
              <a:rPr lang="en-IN" sz="1600" dirty="0" smtClean="0"/>
              <a:t>	Method= Blocked 	*  </a:t>
            </a:r>
            <a:r>
              <a:rPr lang="en-IN" sz="1600" dirty="0"/>
              <a:t>default solvers for Coupled</a:t>
            </a:r>
            <a:r>
              <a:rPr lang="en-IN" sz="1600" dirty="0" smtClean="0"/>
              <a:t> </a:t>
            </a:r>
          </a:p>
          <a:p>
            <a:pPr marL="514350" indent="-514350">
              <a:buNone/>
            </a:pPr>
            <a:r>
              <a:rPr lang="en-US" sz="1600" dirty="0"/>
              <a:t>	</a:t>
            </a:r>
            <a:r>
              <a:rPr lang="en-US" sz="1600" dirty="0" smtClean="0"/>
              <a:t> </a:t>
            </a:r>
            <a:r>
              <a:rPr lang="en-US" sz="1600" dirty="0" err="1" smtClean="0"/>
              <a:t>RelErrControl</a:t>
            </a:r>
            <a:endParaRPr lang="en-IN" sz="1600" dirty="0" smtClean="0"/>
          </a:p>
          <a:p>
            <a:pPr marL="514350" indent="-514350">
              <a:buNone/>
            </a:pPr>
            <a:r>
              <a:rPr lang="en-IN" sz="1600" dirty="0" smtClean="0"/>
              <a:t>}</a:t>
            </a:r>
            <a:endParaRPr lang="en-US" sz="1600" dirty="0" smtClean="0"/>
          </a:p>
        </p:txBody>
      </p:sp>
    </p:spTree>
    <p:extLst>
      <p:ext uri="{BB962C8B-B14F-4D97-AF65-F5344CB8AC3E}">
        <p14:creationId xmlns="" xmlns:p14="http://schemas.microsoft.com/office/powerpoint/2010/main" val="117933889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0"/>
            <a:ext cx="8229600" cy="939784"/>
          </a:xfrm>
        </p:spPr>
        <p:txBody>
          <a:bodyPr/>
          <a:lstStyle/>
          <a:p>
            <a:r>
              <a:rPr lang="en-US" dirty="0" smtClean="0"/>
              <a:t>Command File</a:t>
            </a:r>
            <a:endParaRPr lang="en-IN" dirty="0"/>
          </a:p>
        </p:txBody>
      </p:sp>
      <p:sp>
        <p:nvSpPr>
          <p:cNvPr id="3" name="Content Placeholder 2"/>
          <p:cNvSpPr>
            <a:spLocks noGrp="1"/>
          </p:cNvSpPr>
          <p:nvPr>
            <p:ph idx="1"/>
          </p:nvPr>
        </p:nvSpPr>
        <p:spPr>
          <a:xfrm>
            <a:off x="228600" y="914400"/>
            <a:ext cx="8686800" cy="5248292"/>
          </a:xfrm>
        </p:spPr>
        <p:txBody>
          <a:bodyPr>
            <a:normAutofit lnSpcReduction="10000"/>
          </a:bodyPr>
          <a:lstStyle/>
          <a:p>
            <a:pPr marL="514350" indent="-514350">
              <a:buNone/>
            </a:pPr>
            <a:r>
              <a:rPr lang="en-US" b="1" dirty="0" smtClean="0"/>
              <a:t>Solve section:</a:t>
            </a:r>
          </a:p>
          <a:p>
            <a:pPr marL="514350" indent="-514350">
              <a:buNone/>
            </a:pPr>
            <a:r>
              <a:rPr lang="en-IN" sz="2800" dirty="0" smtClean="0"/>
              <a:t>	This is the actual section in which the solver is directed with the set of equations to solve. It </a:t>
            </a:r>
            <a:r>
              <a:rPr lang="en-IN" sz="2800" dirty="0"/>
              <a:t>consists of a series of simulation commands to be performed that are activated sequentially.</a:t>
            </a:r>
            <a:endParaRPr lang="en-IN" sz="2800" dirty="0" smtClean="0"/>
          </a:p>
          <a:p>
            <a:pPr marL="514350" indent="-514350">
              <a:buNone/>
            </a:pPr>
            <a:endParaRPr lang="en-US" sz="1600" dirty="0" smtClean="0"/>
          </a:p>
          <a:p>
            <a:pPr marL="514350" indent="-514350">
              <a:buNone/>
            </a:pPr>
            <a:r>
              <a:rPr lang="en-IN" sz="1600" dirty="0" smtClean="0"/>
              <a:t>Solve{</a:t>
            </a:r>
          </a:p>
          <a:p>
            <a:pPr marL="514350" indent="-514350">
              <a:buNone/>
            </a:pPr>
            <a:r>
              <a:rPr lang="en-IN" sz="1600" dirty="0"/>
              <a:t>	</a:t>
            </a:r>
            <a:r>
              <a:rPr lang="en-IN" sz="1600" dirty="0" smtClean="0"/>
              <a:t> Poisson</a:t>
            </a:r>
          </a:p>
          <a:p>
            <a:pPr marL="514350" indent="-514350">
              <a:buNone/>
            </a:pPr>
            <a:r>
              <a:rPr lang="en-IN" sz="1600" dirty="0" smtClean="0"/>
              <a:t>	Electron </a:t>
            </a:r>
          </a:p>
          <a:p>
            <a:pPr marL="514350" indent="-514350">
              <a:buNone/>
            </a:pPr>
            <a:r>
              <a:rPr lang="en-IN" sz="1600" dirty="0" smtClean="0"/>
              <a:t>	Hole</a:t>
            </a:r>
          </a:p>
          <a:p>
            <a:pPr marL="514350" indent="-514350">
              <a:buNone/>
            </a:pPr>
            <a:r>
              <a:rPr lang="en-IN" sz="1600" dirty="0" smtClean="0"/>
              <a:t>           Coupled { Poisson Electron Hole }</a:t>
            </a:r>
          </a:p>
          <a:p>
            <a:pPr marL="514350" indent="-514350">
              <a:buNone/>
            </a:pPr>
            <a:r>
              <a:rPr lang="en-IN" sz="1600" dirty="0" smtClean="0"/>
              <a:t>           </a:t>
            </a:r>
            <a:r>
              <a:rPr lang="en-IN" sz="1600" dirty="0" err="1" smtClean="0"/>
              <a:t>NewCurrentFile</a:t>
            </a:r>
            <a:r>
              <a:rPr lang="en-IN" sz="1600" dirty="0" smtClean="0"/>
              <a:t>="</a:t>
            </a:r>
            <a:r>
              <a:rPr lang="en-IN" sz="1600" dirty="0" err="1" smtClean="0"/>
              <a:t>forwardbias</a:t>
            </a:r>
            <a:r>
              <a:rPr lang="en-IN" sz="1600" dirty="0" smtClean="0"/>
              <a:t>"</a:t>
            </a:r>
          </a:p>
          <a:p>
            <a:pPr marL="514350" indent="-514350">
              <a:buNone/>
            </a:pPr>
            <a:r>
              <a:rPr lang="en-IN" sz="1600" dirty="0" smtClean="0"/>
              <a:t>	</a:t>
            </a:r>
            <a:r>
              <a:rPr lang="en-IN" sz="1600" dirty="0" err="1" smtClean="0"/>
              <a:t>Quasistationary</a:t>
            </a:r>
            <a:r>
              <a:rPr lang="en-IN" sz="1600" dirty="0" smtClean="0"/>
              <a:t> (</a:t>
            </a:r>
            <a:r>
              <a:rPr lang="en-US" sz="1600" dirty="0" err="1">
                <a:latin typeface="Courier New" panose="02070309020205020404" pitchFamily="49" charset="0"/>
                <a:cs typeface="Courier New" panose="02070309020205020404" pitchFamily="49" charset="0"/>
              </a:rPr>
              <a:t>Initialstep</a:t>
            </a:r>
            <a:r>
              <a:rPr lang="en-US" sz="1600" dirty="0">
                <a:latin typeface="Courier New" panose="02070309020205020404" pitchFamily="49" charset="0"/>
                <a:cs typeface="Courier New" panose="02070309020205020404" pitchFamily="49" charset="0"/>
              </a:rPr>
              <a:t>= 0.025 </a:t>
            </a:r>
            <a:r>
              <a:rPr lang="en-IN" sz="1600" dirty="0" err="1" smtClean="0"/>
              <a:t>MaxStep</a:t>
            </a:r>
            <a:r>
              <a:rPr lang="en-IN" sz="1600" dirty="0" smtClean="0"/>
              <a:t> = 0.01 </a:t>
            </a:r>
            <a:r>
              <a:rPr lang="en-IN" sz="1600" dirty="0" err="1" smtClean="0"/>
              <a:t>MinStep</a:t>
            </a:r>
            <a:r>
              <a:rPr lang="en-IN" sz="1600" dirty="0" smtClean="0"/>
              <a:t> = 1e-8</a:t>
            </a:r>
          </a:p>
          <a:p>
            <a:pPr marL="514350" indent="-514350">
              <a:buNone/>
            </a:pPr>
            <a:r>
              <a:rPr lang="en-IN" sz="1600" dirty="0" smtClean="0"/>
              <a:t>                          Goal { Name = “n1contact" Voltage =-5})</a:t>
            </a:r>
          </a:p>
          <a:p>
            <a:pPr marL="514350" indent="-514350">
              <a:buNone/>
            </a:pPr>
            <a:r>
              <a:rPr lang="en-IN" sz="1600" dirty="0" smtClean="0"/>
              <a:t>                         { Coupled { Poisson Electron Hole } }	         </a:t>
            </a:r>
          </a:p>
          <a:p>
            <a:pPr marL="514350" indent="-514350">
              <a:buNone/>
            </a:pPr>
            <a:r>
              <a:rPr lang="en-IN" sz="1600" dirty="0" smtClean="0"/>
              <a:t>        }</a:t>
            </a:r>
          </a:p>
          <a:p>
            <a:pPr marL="514350" indent="-514350">
              <a:buNone/>
            </a:pPr>
            <a:endParaRPr lang="en-IN" sz="1600" dirty="0" smtClean="0"/>
          </a:p>
          <a:p>
            <a:pPr marL="514350" indent="-514350">
              <a:buNone/>
            </a:pPr>
            <a:endParaRPr lang="en-IN" sz="1600" dirty="0" smtClean="0"/>
          </a:p>
        </p:txBody>
      </p:sp>
      <p:sp>
        <p:nvSpPr>
          <p:cNvPr id="4" name="TextBox 3"/>
          <p:cNvSpPr txBox="1"/>
          <p:nvPr/>
        </p:nvSpPr>
        <p:spPr>
          <a:xfrm>
            <a:off x="2590800" y="6340987"/>
            <a:ext cx="6172200" cy="369332"/>
          </a:xfrm>
          <a:prstGeom prst="rect">
            <a:avLst/>
          </a:prstGeom>
          <a:noFill/>
        </p:spPr>
        <p:txBody>
          <a:bodyPr wrap="square" rtlCol="0">
            <a:spAutoFit/>
          </a:bodyPr>
          <a:lstStyle/>
          <a:p>
            <a:r>
              <a:rPr lang="en-US" b="1" i="1" dirty="0" smtClean="0"/>
              <a:t>Order of commands is important here</a:t>
            </a:r>
            <a:endParaRPr lang="en-US" b="1" i="1" dirty="0"/>
          </a:p>
        </p:txBody>
      </p:sp>
    </p:spTree>
    <p:extLst>
      <p:ext uri="{BB962C8B-B14F-4D97-AF65-F5344CB8AC3E}">
        <p14:creationId xmlns="" xmlns:p14="http://schemas.microsoft.com/office/powerpoint/2010/main" val="349302665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25475"/>
            <a:ext cx="8229600" cy="1143000"/>
          </a:xfrm>
        </p:spPr>
        <p:txBody>
          <a:bodyPr/>
          <a:lstStyle/>
          <a:p>
            <a:r>
              <a:rPr lang="en-US" dirty="0" smtClean="0"/>
              <a:t>Overview</a:t>
            </a:r>
            <a:endParaRPr lang="en-US" dirty="0"/>
          </a:p>
        </p:txBody>
      </p:sp>
      <p:sp>
        <p:nvSpPr>
          <p:cNvPr id="3" name="Content Placeholder 2"/>
          <p:cNvSpPr>
            <a:spLocks noGrp="1"/>
          </p:cNvSpPr>
          <p:nvPr>
            <p:ph idx="1"/>
          </p:nvPr>
        </p:nvSpPr>
        <p:spPr>
          <a:xfrm>
            <a:off x="457200" y="1951037"/>
            <a:ext cx="8229600" cy="4525963"/>
          </a:xfrm>
        </p:spPr>
        <p:txBody>
          <a:bodyPr/>
          <a:lstStyle/>
          <a:p>
            <a:r>
              <a:rPr lang="en-US" dirty="0" smtClean="0"/>
              <a:t>Structure specification</a:t>
            </a:r>
          </a:p>
          <a:p>
            <a:r>
              <a:rPr lang="en-US" dirty="0" smtClean="0"/>
              <a:t>Numerical Solution</a:t>
            </a:r>
          </a:p>
          <a:p>
            <a:r>
              <a:rPr lang="en-US" dirty="0"/>
              <a:t>Material parameter </a:t>
            </a:r>
            <a:r>
              <a:rPr lang="en-US" dirty="0" smtClean="0"/>
              <a:t>Specifications</a:t>
            </a:r>
          </a:p>
          <a:p>
            <a:r>
              <a:rPr lang="en-US" dirty="0" smtClean="0"/>
              <a:t>Result analysis</a:t>
            </a:r>
          </a:p>
          <a:p>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Tdr</a:t>
            </a:r>
            <a:r>
              <a:rPr lang="en-US" dirty="0" smtClean="0"/>
              <a:t> files</a:t>
            </a:r>
            <a:endParaRPr lang="en-US" dirty="0"/>
          </a:p>
        </p:txBody>
      </p:sp>
      <p:sp>
        <p:nvSpPr>
          <p:cNvPr id="3" name="Content Placeholder 2"/>
          <p:cNvSpPr>
            <a:spLocks noGrp="1"/>
          </p:cNvSpPr>
          <p:nvPr>
            <p:ph idx="1"/>
          </p:nvPr>
        </p:nvSpPr>
        <p:spPr>
          <a:xfrm>
            <a:off x="228600" y="1417638"/>
            <a:ext cx="8686800" cy="4708525"/>
          </a:xfrm>
        </p:spPr>
        <p:txBody>
          <a:bodyPr>
            <a:normAutofit fontScale="92500"/>
          </a:bodyPr>
          <a:lstStyle/>
          <a:p>
            <a:r>
              <a:rPr lang="en-US" sz="2800" dirty="0" smtClean="0"/>
              <a:t>We can generate several </a:t>
            </a:r>
            <a:r>
              <a:rPr lang="en-US" sz="2800" dirty="0" err="1" smtClean="0"/>
              <a:t>tdr</a:t>
            </a:r>
            <a:r>
              <a:rPr lang="en-US" sz="2800" dirty="0" smtClean="0"/>
              <a:t> files by inserting regular halting commands. </a:t>
            </a:r>
          </a:p>
          <a:p>
            <a:r>
              <a:rPr lang="en-US" sz="2800" dirty="0" smtClean="0"/>
              <a:t>For </a:t>
            </a:r>
            <a:r>
              <a:rPr lang="en-US" sz="2800" dirty="0" err="1" smtClean="0"/>
              <a:t>e.g</a:t>
            </a:r>
            <a:r>
              <a:rPr lang="en-US" sz="2800" dirty="0" smtClean="0"/>
              <a:t>, if we want to halt the simulation at 0.1V as visualize the </a:t>
            </a:r>
            <a:r>
              <a:rPr lang="en-US" sz="2800" dirty="0" err="1" smtClean="0"/>
              <a:t>tdr</a:t>
            </a:r>
            <a:r>
              <a:rPr lang="en-US" sz="2800" dirty="0" smtClean="0"/>
              <a:t> at that voltage, we can use </a:t>
            </a:r>
          </a:p>
          <a:p>
            <a:pPr marL="0" indent="0">
              <a:buNone/>
            </a:pPr>
            <a:r>
              <a:rPr lang="en-US" sz="1900" dirty="0">
                <a:latin typeface="Courier New" panose="02070309020205020404" pitchFamily="49" charset="0"/>
                <a:cs typeface="Courier New" panose="02070309020205020404" pitchFamily="49" charset="0"/>
              </a:rPr>
              <a:t> </a:t>
            </a:r>
            <a:r>
              <a:rPr lang="en-US" sz="1900" dirty="0" err="1">
                <a:latin typeface="Courier New" panose="02070309020205020404" pitchFamily="49" charset="0"/>
                <a:cs typeface="Courier New" panose="02070309020205020404" pitchFamily="49" charset="0"/>
              </a:rPr>
              <a:t>Quasistationary</a:t>
            </a:r>
            <a:r>
              <a:rPr lang="en-US" sz="1900" dirty="0">
                <a:latin typeface="Courier New" panose="02070309020205020404" pitchFamily="49" charset="0"/>
                <a:cs typeface="Courier New" panose="02070309020205020404" pitchFamily="49" charset="0"/>
              </a:rPr>
              <a:t> (</a:t>
            </a:r>
            <a:r>
              <a:rPr lang="en-US" sz="1900" dirty="0" err="1">
                <a:latin typeface="Courier New" panose="02070309020205020404" pitchFamily="49" charset="0"/>
                <a:cs typeface="Courier New" panose="02070309020205020404" pitchFamily="49" charset="0"/>
              </a:rPr>
              <a:t>Initialstep</a:t>
            </a:r>
            <a:r>
              <a:rPr lang="en-US" sz="1900" dirty="0">
                <a:latin typeface="Courier New" panose="02070309020205020404" pitchFamily="49" charset="0"/>
                <a:cs typeface="Courier New" panose="02070309020205020404" pitchFamily="49" charset="0"/>
              </a:rPr>
              <a:t>= 0.025 </a:t>
            </a:r>
            <a:r>
              <a:rPr lang="en-US" sz="1900" dirty="0" err="1">
                <a:latin typeface="Courier New" panose="02070309020205020404" pitchFamily="49" charset="0"/>
                <a:cs typeface="Courier New" panose="02070309020205020404" pitchFamily="49" charset="0"/>
              </a:rPr>
              <a:t>MaxStep</a:t>
            </a:r>
            <a:r>
              <a:rPr lang="en-US" sz="1900" dirty="0">
                <a:latin typeface="Courier New" panose="02070309020205020404" pitchFamily="49" charset="0"/>
                <a:cs typeface="Courier New" panose="02070309020205020404" pitchFamily="49" charset="0"/>
              </a:rPr>
              <a:t>=0.05 </a:t>
            </a:r>
            <a:r>
              <a:rPr lang="en-US" sz="1900" dirty="0" err="1" smtClean="0">
                <a:latin typeface="Courier New" panose="02070309020205020404" pitchFamily="49" charset="0"/>
                <a:cs typeface="Courier New" panose="02070309020205020404" pitchFamily="49" charset="0"/>
              </a:rPr>
              <a:t>MinStep</a:t>
            </a:r>
            <a:r>
              <a:rPr lang="en-US" sz="1900" dirty="0" smtClean="0">
                <a:latin typeface="Courier New" panose="02070309020205020404" pitchFamily="49" charset="0"/>
                <a:cs typeface="Courier New" panose="02070309020205020404" pitchFamily="49" charset="0"/>
              </a:rPr>
              <a:t>=0.0001</a:t>
            </a:r>
            <a:endParaRPr lang="en-US" sz="1900" dirty="0">
              <a:latin typeface="Courier New" panose="02070309020205020404" pitchFamily="49" charset="0"/>
              <a:cs typeface="Courier New" panose="02070309020205020404" pitchFamily="49" charset="0"/>
            </a:endParaRPr>
          </a:p>
          <a:p>
            <a:pPr marL="0" indent="0">
              <a:buNone/>
            </a:pPr>
            <a:r>
              <a:rPr lang="en-US" sz="1900" dirty="0">
                <a:latin typeface="Courier New" panose="02070309020205020404" pitchFamily="49" charset="0"/>
                <a:cs typeface="Courier New" panose="02070309020205020404" pitchFamily="49" charset="0"/>
              </a:rPr>
              <a:t>     Goal{ Name="n2contact" Voltage= </a:t>
            </a:r>
            <a:r>
              <a:rPr lang="en-US" sz="1900" dirty="0" smtClean="0">
                <a:latin typeface="Courier New" panose="02070309020205020404" pitchFamily="49" charset="0"/>
                <a:cs typeface="Courier New" panose="02070309020205020404" pitchFamily="49" charset="0"/>
              </a:rPr>
              <a:t>0.1})</a:t>
            </a:r>
            <a:endParaRPr lang="en-US" sz="1900" dirty="0">
              <a:latin typeface="Courier New" panose="02070309020205020404" pitchFamily="49" charset="0"/>
              <a:cs typeface="Courier New" panose="02070309020205020404" pitchFamily="49" charset="0"/>
            </a:endParaRPr>
          </a:p>
          <a:p>
            <a:pPr marL="0" indent="0">
              <a:buNone/>
            </a:pPr>
            <a:r>
              <a:rPr lang="en-US" sz="1900" dirty="0">
                <a:latin typeface="Courier New" panose="02070309020205020404" pitchFamily="49" charset="0"/>
                <a:cs typeface="Courier New" panose="02070309020205020404" pitchFamily="49" charset="0"/>
              </a:rPr>
              <a:t>     { Coupled { Poisson Electron hole} </a:t>
            </a:r>
          </a:p>
          <a:p>
            <a:pPr marL="0" indent="0">
              <a:buNone/>
            </a:pPr>
            <a:r>
              <a:rPr lang="en-US" sz="1900" dirty="0">
                <a:latin typeface="Courier New" panose="02070309020205020404" pitchFamily="49" charset="0"/>
                <a:cs typeface="Courier New" panose="02070309020205020404" pitchFamily="49" charset="0"/>
              </a:rPr>
              <a:t>     </a:t>
            </a:r>
            <a:r>
              <a:rPr lang="en-US" sz="1900" b="1" dirty="0">
                <a:latin typeface="Courier New" panose="02070309020205020404" pitchFamily="49" charset="0"/>
                <a:cs typeface="Courier New" panose="02070309020205020404" pitchFamily="49" charset="0"/>
              </a:rPr>
              <a:t>plot(</a:t>
            </a:r>
            <a:r>
              <a:rPr lang="en-US" sz="1900" b="1" dirty="0" err="1">
                <a:latin typeface="Courier New" panose="02070309020205020404" pitchFamily="49" charset="0"/>
                <a:cs typeface="Courier New" panose="02070309020205020404" pitchFamily="49" charset="0"/>
              </a:rPr>
              <a:t>FilePrefix</a:t>
            </a:r>
            <a:r>
              <a:rPr lang="en-US" sz="1900" b="1" dirty="0" smtClean="0">
                <a:latin typeface="Courier New" panose="02070309020205020404" pitchFamily="49" charset="0"/>
                <a:cs typeface="Courier New" panose="02070309020205020404" pitchFamily="49" charset="0"/>
              </a:rPr>
              <a:t>=“0.1V_neg</a:t>
            </a:r>
            <a:r>
              <a:rPr lang="en-US" sz="1900" b="1" dirty="0">
                <a:latin typeface="Courier New" panose="02070309020205020404" pitchFamily="49" charset="0"/>
                <a:cs typeface="Courier New" panose="02070309020205020404" pitchFamily="49" charset="0"/>
              </a:rPr>
              <a:t>" )</a:t>
            </a:r>
          </a:p>
          <a:p>
            <a:pPr marL="0" indent="0">
              <a:buNone/>
            </a:pPr>
            <a:r>
              <a:rPr lang="en-US" sz="1900" dirty="0">
                <a:latin typeface="Courier New" panose="02070309020205020404" pitchFamily="49" charset="0"/>
                <a:cs typeface="Courier New" panose="02070309020205020404" pitchFamily="49" charset="0"/>
              </a:rPr>
              <a:t>     </a:t>
            </a:r>
            <a:r>
              <a:rPr lang="en-US" sz="1900" dirty="0" err="1">
                <a:latin typeface="Courier New" panose="02070309020205020404" pitchFamily="49" charset="0"/>
                <a:cs typeface="Courier New" panose="02070309020205020404" pitchFamily="49" charset="0"/>
              </a:rPr>
              <a:t>CurrentPlot</a:t>
            </a:r>
            <a:r>
              <a:rPr lang="en-US" sz="1900" dirty="0">
                <a:latin typeface="Courier New" panose="02070309020205020404" pitchFamily="49" charset="0"/>
                <a:cs typeface="Courier New" panose="02070309020205020404" pitchFamily="49" charset="0"/>
              </a:rPr>
              <a:t> ( Time = (range = (0 1) intervals = 50))</a:t>
            </a:r>
          </a:p>
          <a:p>
            <a:pPr marL="0" indent="0">
              <a:buNone/>
            </a:pPr>
            <a:r>
              <a:rPr lang="en-US" sz="1900" dirty="0">
                <a:latin typeface="Courier New" panose="02070309020205020404" pitchFamily="49" charset="0"/>
                <a:cs typeface="Courier New" panose="02070309020205020404" pitchFamily="49" charset="0"/>
              </a:rPr>
              <a:t> </a:t>
            </a:r>
            <a:r>
              <a:rPr lang="en-US" sz="1900" dirty="0" smtClean="0">
                <a:latin typeface="Courier New" panose="02070309020205020404" pitchFamily="49" charset="0"/>
                <a:cs typeface="Courier New" panose="02070309020205020404" pitchFamily="49" charset="0"/>
              </a:rPr>
              <a:t>     }</a:t>
            </a:r>
          </a:p>
          <a:p>
            <a:r>
              <a:rPr lang="en-US" sz="2800" dirty="0" smtClean="0">
                <a:latin typeface="+mj-lt"/>
                <a:cs typeface="Courier New" panose="02070309020205020404" pitchFamily="49" charset="0"/>
              </a:rPr>
              <a:t>The plot </a:t>
            </a:r>
            <a:r>
              <a:rPr lang="en-US" sz="2800" dirty="0" err="1" smtClean="0">
                <a:latin typeface="+mj-lt"/>
                <a:cs typeface="Courier New" panose="02070309020205020404" pitchFamily="49" charset="0"/>
              </a:rPr>
              <a:t>Fileprefix</a:t>
            </a:r>
            <a:r>
              <a:rPr lang="en-US" sz="2800" dirty="0" smtClean="0">
                <a:latin typeface="+mj-lt"/>
                <a:cs typeface="Courier New" panose="02070309020205020404" pitchFamily="49" charset="0"/>
              </a:rPr>
              <a:t> command saves a </a:t>
            </a:r>
            <a:r>
              <a:rPr lang="en-US" sz="2800" dirty="0" err="1" smtClean="0">
                <a:latin typeface="+mj-lt"/>
                <a:cs typeface="Courier New" panose="02070309020205020404" pitchFamily="49" charset="0"/>
              </a:rPr>
              <a:t>tdr</a:t>
            </a:r>
            <a:r>
              <a:rPr lang="en-US" sz="2800" dirty="0" smtClean="0">
                <a:latin typeface="+mj-lt"/>
                <a:cs typeface="Courier New" panose="02070309020205020404" pitchFamily="49" charset="0"/>
              </a:rPr>
              <a:t> file at that voltage.</a:t>
            </a:r>
            <a:endParaRPr lang="en-US" sz="2800" dirty="0">
              <a:latin typeface="+mj-lt"/>
              <a:cs typeface="Courier New" panose="02070309020205020404" pitchFamily="49" charset="0"/>
            </a:endParaRPr>
          </a:p>
          <a:p>
            <a:pPr marL="0" indent="0">
              <a:buNone/>
            </a:pPr>
            <a:endParaRPr lang="en-US" sz="1900" dirty="0">
              <a:latin typeface="+mj-lt"/>
              <a:cs typeface="Courier New" panose="02070309020205020404" pitchFamily="49" charset="0"/>
            </a:endParaRPr>
          </a:p>
        </p:txBody>
      </p:sp>
    </p:spTree>
    <p:extLst>
      <p:ext uri="{BB962C8B-B14F-4D97-AF65-F5344CB8AC3E}">
        <p14:creationId xmlns="" xmlns:p14="http://schemas.microsoft.com/office/powerpoint/2010/main" val="416662272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0"/>
            <a:ext cx="8229600" cy="939784"/>
          </a:xfrm>
        </p:spPr>
        <p:txBody>
          <a:bodyPr/>
          <a:lstStyle/>
          <a:p>
            <a:r>
              <a:rPr lang="en-US" dirty="0" smtClean="0"/>
              <a:t>Parameter File</a:t>
            </a:r>
            <a:endParaRPr lang="en-IN" dirty="0"/>
          </a:p>
        </p:txBody>
      </p:sp>
      <p:sp>
        <p:nvSpPr>
          <p:cNvPr id="3" name="Content Placeholder 2"/>
          <p:cNvSpPr>
            <a:spLocks noGrp="1"/>
          </p:cNvSpPr>
          <p:nvPr>
            <p:ph idx="1"/>
          </p:nvPr>
        </p:nvSpPr>
        <p:spPr>
          <a:xfrm>
            <a:off x="457200" y="1000108"/>
            <a:ext cx="8229600" cy="5643602"/>
          </a:xfrm>
        </p:spPr>
        <p:txBody>
          <a:bodyPr>
            <a:normAutofit/>
          </a:bodyPr>
          <a:lstStyle/>
          <a:p>
            <a:r>
              <a:rPr lang="en-IN" sz="2400" dirty="0" smtClean="0"/>
              <a:t>Command to </a:t>
            </a:r>
            <a:r>
              <a:rPr lang="en-IN" sz="2400" dirty="0"/>
              <a:t>generate </a:t>
            </a:r>
            <a:r>
              <a:rPr lang="en-IN" sz="2400" dirty="0" smtClean="0"/>
              <a:t>the </a:t>
            </a:r>
            <a:r>
              <a:rPr lang="en-IN" sz="2400" dirty="0"/>
              <a:t>default parameter </a:t>
            </a:r>
            <a:r>
              <a:rPr lang="en-IN" sz="2400" dirty="0" smtClean="0"/>
              <a:t>file:</a:t>
            </a:r>
          </a:p>
          <a:p>
            <a:pPr marL="514350" indent="-514350">
              <a:buNone/>
            </a:pPr>
            <a:r>
              <a:rPr lang="en-IN" sz="2800" b="1" i="1" dirty="0" smtClean="0"/>
              <a:t>    </a:t>
            </a:r>
            <a:r>
              <a:rPr lang="en-IN" sz="2800" b="1" i="1" dirty="0" err="1" smtClean="0"/>
              <a:t>sdevice</a:t>
            </a:r>
            <a:r>
              <a:rPr lang="en-IN" sz="2800" b="1" i="1" dirty="0" smtClean="0"/>
              <a:t> -P sdevice_file.cmd</a:t>
            </a:r>
          </a:p>
          <a:p>
            <a:pPr marL="514350" indent="-514350">
              <a:buNone/>
            </a:pPr>
            <a:endParaRPr lang="en-IN" sz="2400" dirty="0" smtClean="0"/>
          </a:p>
          <a:p>
            <a:r>
              <a:rPr lang="en-IN" sz="2400" dirty="0" smtClean="0"/>
              <a:t>This </a:t>
            </a:r>
            <a:r>
              <a:rPr lang="en-IN" sz="2400" dirty="0"/>
              <a:t>command generates the file </a:t>
            </a:r>
            <a:r>
              <a:rPr lang="en-IN" sz="2400" dirty="0" smtClean="0"/>
              <a:t>models.par</a:t>
            </a:r>
            <a:r>
              <a:rPr lang="en-IN" sz="2400" dirty="0"/>
              <a:t>, which contains all the default model parameters for the silicon material</a:t>
            </a:r>
            <a:r>
              <a:rPr lang="en-IN" sz="2400" dirty="0" smtClean="0"/>
              <a:t>.</a:t>
            </a:r>
          </a:p>
          <a:p>
            <a:pPr marL="514350" indent="-514350">
              <a:buNone/>
            </a:pPr>
            <a:endParaRPr lang="en-IN" sz="2400" dirty="0" smtClean="0"/>
          </a:p>
          <a:p>
            <a:r>
              <a:rPr lang="en-IN" sz="2400" dirty="0" smtClean="0"/>
              <a:t>To </a:t>
            </a:r>
            <a:r>
              <a:rPr lang="en-IN" sz="2400" dirty="0"/>
              <a:t>change the parameters for a model, for example, the parameters used by the Shockley–Read–Hall (SRH) model and to force Sentaurus Device to use the modified model parameters instead of the built-in </a:t>
            </a:r>
            <a:r>
              <a:rPr lang="en-IN" sz="2400" dirty="0" smtClean="0"/>
              <a:t>defaults.</a:t>
            </a:r>
          </a:p>
          <a:p>
            <a:pPr marL="514350" indent="-514350">
              <a:buNone/>
            </a:pPr>
            <a:endParaRPr lang="en-IN" sz="1600" dirty="0" smtClean="0"/>
          </a:p>
          <a:p>
            <a:pPr marL="514350" indent="-514350">
              <a:buNone/>
            </a:pPr>
            <a:endParaRPr lang="en-IN" sz="1600" dirty="0" smtClean="0"/>
          </a:p>
        </p:txBody>
      </p:sp>
    </p:spTree>
    <p:extLst>
      <p:ext uri="{BB962C8B-B14F-4D97-AF65-F5344CB8AC3E}">
        <p14:creationId xmlns="" xmlns:p14="http://schemas.microsoft.com/office/powerpoint/2010/main" val="99834005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Parameter File</a:t>
            </a:r>
            <a:endParaRPr lang="en-US" dirty="0"/>
          </a:p>
        </p:txBody>
      </p:sp>
      <p:sp>
        <p:nvSpPr>
          <p:cNvPr id="3" name="Content Placeholder 2"/>
          <p:cNvSpPr>
            <a:spLocks noGrp="1"/>
          </p:cNvSpPr>
          <p:nvPr>
            <p:ph idx="1"/>
          </p:nvPr>
        </p:nvSpPr>
        <p:spPr>
          <a:xfrm>
            <a:off x="457200" y="1119855"/>
            <a:ext cx="8229600" cy="4525963"/>
          </a:xfrm>
        </p:spPr>
        <p:txBody>
          <a:bodyPr/>
          <a:lstStyle/>
          <a:p>
            <a:r>
              <a:rPr lang="en-US" dirty="0" smtClean="0"/>
              <a:t>A sample section in parameter file looks like</a:t>
            </a:r>
          </a:p>
          <a:p>
            <a:endParaRPr lang="en-US" dirty="0"/>
          </a:p>
        </p:txBody>
      </p:sp>
      <p:pic>
        <p:nvPicPr>
          <p:cNvPr id="4" name="Picture 3"/>
          <p:cNvPicPr>
            <a:picLocks noChangeAspect="1"/>
          </p:cNvPicPr>
          <p:nvPr/>
        </p:nvPicPr>
        <p:blipFill>
          <a:blip r:embed="rId2"/>
          <a:stretch>
            <a:fillRect/>
          </a:stretch>
        </p:blipFill>
        <p:spPr>
          <a:xfrm>
            <a:off x="1304925" y="1819086"/>
            <a:ext cx="6534150" cy="3127500"/>
          </a:xfrm>
          <a:prstGeom prst="rect">
            <a:avLst/>
          </a:prstGeom>
          <a:ln w="28575">
            <a:solidFill>
              <a:schemeClr val="tx1"/>
            </a:solidFill>
          </a:ln>
        </p:spPr>
      </p:pic>
      <p:sp>
        <p:nvSpPr>
          <p:cNvPr id="5" name="TextBox 4"/>
          <p:cNvSpPr txBox="1"/>
          <p:nvPr/>
        </p:nvSpPr>
        <p:spPr>
          <a:xfrm>
            <a:off x="762000" y="4953000"/>
            <a:ext cx="7162800" cy="954107"/>
          </a:xfrm>
          <a:prstGeom prst="rect">
            <a:avLst/>
          </a:prstGeom>
          <a:noFill/>
        </p:spPr>
        <p:txBody>
          <a:bodyPr wrap="square" rtlCol="0">
            <a:spAutoFit/>
          </a:bodyPr>
          <a:lstStyle/>
          <a:p>
            <a:pPr marL="285750" indent="-285750">
              <a:buFont typeface="Arial" panose="020B0604020202020204" pitchFamily="34" charset="0"/>
              <a:buChar char="•"/>
            </a:pPr>
            <a:r>
              <a:rPr lang="en-US" sz="2800" dirty="0" smtClean="0"/>
              <a:t>We can change these values for our own convenience.</a:t>
            </a:r>
            <a:endParaRPr lang="en-US" sz="2800" dirty="0"/>
          </a:p>
        </p:txBody>
      </p:sp>
    </p:spTree>
    <p:extLst>
      <p:ext uri="{BB962C8B-B14F-4D97-AF65-F5344CB8AC3E}">
        <p14:creationId xmlns="" xmlns:p14="http://schemas.microsoft.com/office/powerpoint/2010/main" val="5039521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 analysis</a:t>
            </a:r>
            <a:endParaRPr lang="en-US" dirty="0"/>
          </a:p>
        </p:txBody>
      </p:sp>
      <p:sp>
        <p:nvSpPr>
          <p:cNvPr id="3" name="Content Placeholder 2"/>
          <p:cNvSpPr>
            <a:spLocks noGrp="1"/>
          </p:cNvSpPr>
          <p:nvPr>
            <p:ph idx="1"/>
          </p:nvPr>
        </p:nvSpPr>
        <p:spPr/>
        <p:txBody>
          <a:bodyPr/>
          <a:lstStyle/>
          <a:p>
            <a:r>
              <a:rPr lang="en-US" dirty="0" err="1" smtClean="0"/>
              <a:t>Tecplot</a:t>
            </a:r>
            <a:r>
              <a:rPr lang="en-US" dirty="0" smtClean="0"/>
              <a:t> SV</a:t>
            </a:r>
          </a:p>
          <a:p>
            <a:r>
              <a:rPr lang="en-US" dirty="0" smtClean="0"/>
              <a:t>Inspect</a:t>
            </a:r>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Inspect</a:t>
            </a:r>
            <a:endParaRPr lang="en-US" dirty="0"/>
          </a:p>
        </p:txBody>
      </p:sp>
      <p:sp>
        <p:nvSpPr>
          <p:cNvPr id="3" name="Content Placeholder 2"/>
          <p:cNvSpPr>
            <a:spLocks noGrp="1"/>
          </p:cNvSpPr>
          <p:nvPr>
            <p:ph idx="1"/>
          </p:nvPr>
        </p:nvSpPr>
        <p:spPr/>
        <p:txBody>
          <a:bodyPr>
            <a:normAutofit/>
          </a:bodyPr>
          <a:lstStyle/>
          <a:p>
            <a:r>
              <a:rPr lang="en-US" sz="2400" dirty="0" smtClean="0"/>
              <a:t>Inspect is a curve display and analysis program. It works with curves specified at discrete points. Inspect enables users to work interactively with data using both a graphical user interface and a script language</a:t>
            </a:r>
          </a:p>
          <a:p>
            <a:pPr marL="0" indent="0">
              <a:buNone/>
            </a:pPr>
            <a:endParaRPr lang="en-US" sz="2400" dirty="0" smtClean="0"/>
          </a:p>
          <a:p>
            <a:r>
              <a:rPr lang="en-US" sz="2400" dirty="0" smtClean="0"/>
              <a:t>Inspect can be started from </a:t>
            </a:r>
            <a:r>
              <a:rPr lang="en-US" sz="2400" dirty="0" err="1" smtClean="0"/>
              <a:t>Sentaurus</a:t>
            </a:r>
            <a:r>
              <a:rPr lang="en-US" sz="2400" dirty="0" smtClean="0"/>
              <a:t> Workbench or from the command line by typing</a:t>
            </a:r>
            <a:r>
              <a:rPr lang="en-US" dirty="0" smtClean="0"/>
              <a:t>: </a:t>
            </a:r>
            <a:r>
              <a:rPr lang="en-US" b="1" i="1" dirty="0" smtClean="0"/>
              <a:t>inspect</a:t>
            </a:r>
            <a:endParaRPr lang="en-US" b="1" i="1"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Viewing Output in inspect</a:t>
            </a:r>
            <a:endParaRPr lang="en-US" dirty="0"/>
          </a:p>
        </p:txBody>
      </p:sp>
      <p:sp>
        <p:nvSpPr>
          <p:cNvPr id="2" name="Slide Number Placeholder 1"/>
          <p:cNvSpPr>
            <a:spLocks noGrp="1"/>
          </p:cNvSpPr>
          <p:nvPr>
            <p:ph type="sldNum" sz="quarter" idx="12"/>
          </p:nvPr>
        </p:nvSpPr>
        <p:spPr/>
        <p:txBody>
          <a:bodyPr/>
          <a:lstStyle/>
          <a:p>
            <a:fld id="{CE35B0CD-81FD-4420-84B4-6B4E8C368AC9}" type="slidenum">
              <a:rPr lang="en-US" smtClean="0"/>
              <a:pPr/>
              <a:t>35</a:t>
            </a:fld>
            <a:endParaRPr lang="en-US"/>
          </a:p>
        </p:txBody>
      </p:sp>
      <p:sp>
        <p:nvSpPr>
          <p:cNvPr id="4" name="TextBox 3"/>
          <p:cNvSpPr txBox="1"/>
          <p:nvPr/>
        </p:nvSpPr>
        <p:spPr>
          <a:xfrm>
            <a:off x="2133600" y="304800"/>
            <a:ext cx="184731" cy="369332"/>
          </a:xfrm>
          <a:prstGeom prst="rect">
            <a:avLst/>
          </a:prstGeom>
          <a:noFill/>
        </p:spPr>
        <p:txBody>
          <a:bodyPr wrap="none" rtlCol="0">
            <a:spAutoFit/>
          </a:bodyPr>
          <a:lstStyle/>
          <a:p>
            <a:endParaRPr lang="en-US" dirty="0"/>
          </a:p>
        </p:txBody>
      </p:sp>
      <p:pic>
        <p:nvPicPr>
          <p:cNvPr id="3" name="Picture 2"/>
          <p:cNvPicPr>
            <a:picLocks noChangeAspect="1"/>
          </p:cNvPicPr>
          <p:nvPr/>
        </p:nvPicPr>
        <p:blipFill>
          <a:blip r:embed="rId2"/>
          <a:stretch>
            <a:fillRect/>
          </a:stretch>
        </p:blipFill>
        <p:spPr>
          <a:xfrm>
            <a:off x="838200" y="2226787"/>
            <a:ext cx="7274206" cy="3888122"/>
          </a:xfrm>
          <a:prstGeom prst="rect">
            <a:avLst/>
          </a:prstGeom>
        </p:spPr>
      </p:pic>
      <p:sp>
        <p:nvSpPr>
          <p:cNvPr id="6" name="TextBox 5"/>
          <p:cNvSpPr txBox="1"/>
          <p:nvPr/>
        </p:nvSpPr>
        <p:spPr>
          <a:xfrm>
            <a:off x="533400" y="1389230"/>
            <a:ext cx="7239000" cy="646331"/>
          </a:xfrm>
          <a:prstGeom prst="rect">
            <a:avLst/>
          </a:prstGeom>
          <a:noFill/>
        </p:spPr>
        <p:txBody>
          <a:bodyPr wrap="square" rtlCol="0">
            <a:spAutoFit/>
          </a:bodyPr>
          <a:lstStyle/>
          <a:p>
            <a:r>
              <a:rPr lang="en-US" dirty="0" smtClean="0"/>
              <a:t>File-&gt; Load Dataset-&gt; “</a:t>
            </a:r>
            <a:r>
              <a:rPr lang="en-US" dirty="0" err="1" smtClean="0"/>
              <a:t>abc.plt</a:t>
            </a:r>
            <a:r>
              <a:rPr lang="en-US" dirty="0" smtClean="0"/>
              <a:t>” -&gt;  Select Electrode-&gt; Select Parameter to Plot</a:t>
            </a:r>
            <a:endParaRPr lang="en-US" dirty="0"/>
          </a:p>
        </p:txBody>
      </p:sp>
    </p:spTree>
    <p:extLst>
      <p:ext uri="{BB962C8B-B14F-4D97-AF65-F5344CB8AC3E}">
        <p14:creationId xmlns="" xmlns:p14="http://schemas.microsoft.com/office/powerpoint/2010/main" val="399649282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Tecplot</a:t>
            </a:r>
            <a:r>
              <a:rPr lang="en-US" dirty="0" smtClean="0"/>
              <a:t> SV</a:t>
            </a:r>
            <a:endParaRPr lang="en-US" dirty="0"/>
          </a:p>
        </p:txBody>
      </p:sp>
      <p:sp>
        <p:nvSpPr>
          <p:cNvPr id="3" name="Content Placeholder 2"/>
          <p:cNvSpPr>
            <a:spLocks noGrp="1"/>
          </p:cNvSpPr>
          <p:nvPr>
            <p:ph idx="1"/>
          </p:nvPr>
        </p:nvSpPr>
        <p:spPr/>
        <p:txBody>
          <a:bodyPr>
            <a:normAutofit/>
          </a:bodyPr>
          <a:lstStyle/>
          <a:p>
            <a:r>
              <a:rPr lang="en-US" sz="2400" dirty="0" err="1" smtClean="0"/>
              <a:t>Tecplot</a:t>
            </a:r>
            <a:r>
              <a:rPr lang="en-US" sz="2400" dirty="0" smtClean="0"/>
              <a:t> SV is part of </a:t>
            </a:r>
            <a:r>
              <a:rPr lang="en-US" sz="2400" dirty="0" err="1" smtClean="0"/>
              <a:t>Sentaurus</a:t>
            </a:r>
            <a:r>
              <a:rPr lang="en-US" sz="2400" dirty="0" smtClean="0"/>
              <a:t> Workbench Visualization. It is plotting software with extensive 2D and 3D capabilities for visualizing data </a:t>
            </a:r>
          </a:p>
          <a:p>
            <a:pPr marL="0" indent="0">
              <a:buNone/>
            </a:pPr>
            <a:endParaRPr lang="en-US" sz="2400" dirty="0" smtClean="0"/>
          </a:p>
          <a:p>
            <a:r>
              <a:rPr lang="en-US" sz="2400" dirty="0" smtClean="0"/>
              <a:t>The command </a:t>
            </a:r>
            <a:r>
              <a:rPr lang="en-US" sz="2400" dirty="0" err="1" smtClean="0"/>
              <a:t>tecplot_sv</a:t>
            </a:r>
            <a:r>
              <a:rPr lang="en-US" sz="2400" dirty="0" smtClean="0"/>
              <a:t> is used to start </a:t>
            </a:r>
            <a:r>
              <a:rPr lang="en-US" sz="2400" dirty="0" err="1" smtClean="0"/>
              <a:t>Tecplot</a:t>
            </a:r>
            <a:r>
              <a:rPr lang="en-US" sz="2400" dirty="0" smtClean="0"/>
              <a:t> from the command prompt, for example: </a:t>
            </a:r>
            <a:r>
              <a:rPr lang="en-US" sz="2800" b="1" i="1" dirty="0" err="1" smtClean="0"/>
              <a:t>tecplot_sv</a:t>
            </a:r>
            <a:r>
              <a:rPr lang="en-US" sz="2800" b="1" i="1" dirty="0" smtClean="0"/>
              <a:t> n2_fps.tdr</a:t>
            </a:r>
          </a:p>
          <a:p>
            <a:pPr>
              <a:buNone/>
            </a:pPr>
            <a:r>
              <a:rPr lang="en-US" sz="2400" dirty="0" smtClean="0"/>
              <a:t>      where </a:t>
            </a:r>
            <a:r>
              <a:rPr lang="en-US" sz="2400" i="1" dirty="0" smtClean="0"/>
              <a:t>n2_fps.tdr</a:t>
            </a:r>
            <a:r>
              <a:rPr lang="en-US" sz="2400" dirty="0" smtClean="0"/>
              <a:t> is the name of file.</a:t>
            </a:r>
            <a:endParaRPr lang="en-US" sz="2400"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0"/>
            <a:ext cx="8229600" cy="939784"/>
          </a:xfrm>
        </p:spPr>
        <p:txBody>
          <a:bodyPr/>
          <a:lstStyle/>
          <a:p>
            <a:r>
              <a:rPr lang="en-US" dirty="0" err="1" smtClean="0"/>
              <a:t>tecplot</a:t>
            </a:r>
            <a:endParaRPr lang="en-IN" dirty="0"/>
          </a:p>
        </p:txBody>
      </p:sp>
      <p:sp>
        <p:nvSpPr>
          <p:cNvPr id="3" name="Content Placeholder 2"/>
          <p:cNvSpPr>
            <a:spLocks noGrp="1"/>
          </p:cNvSpPr>
          <p:nvPr>
            <p:ph idx="1"/>
          </p:nvPr>
        </p:nvSpPr>
        <p:spPr>
          <a:xfrm>
            <a:off x="457200" y="1000108"/>
            <a:ext cx="8229600" cy="5643602"/>
          </a:xfrm>
        </p:spPr>
        <p:txBody>
          <a:bodyPr>
            <a:normAutofit/>
          </a:bodyPr>
          <a:lstStyle/>
          <a:p>
            <a:pPr marL="514350" indent="-514350">
              <a:buNone/>
            </a:pPr>
            <a:r>
              <a:rPr lang="en-IN" sz="2800" dirty="0"/>
              <a:t>To load data files from an open </a:t>
            </a:r>
            <a:r>
              <a:rPr lang="en-IN" sz="2800" dirty="0" err="1"/>
              <a:t>Tecplot</a:t>
            </a:r>
            <a:r>
              <a:rPr lang="en-IN" sz="2800" dirty="0"/>
              <a:t> SV interface</a:t>
            </a:r>
            <a:r>
              <a:rPr lang="en-IN" sz="2800" dirty="0" smtClean="0"/>
              <a:t>:</a:t>
            </a:r>
          </a:p>
          <a:p>
            <a:pPr marL="514350" indent="-514350">
              <a:buNone/>
            </a:pPr>
            <a:r>
              <a:rPr lang="en-IN" sz="2400" b="1" dirty="0"/>
              <a:t>File</a:t>
            </a:r>
            <a:r>
              <a:rPr lang="en-IN" sz="2400" dirty="0"/>
              <a:t> &gt; </a:t>
            </a:r>
            <a:r>
              <a:rPr lang="en-IN" sz="2400" b="1" dirty="0" smtClean="0"/>
              <a:t>Load</a:t>
            </a:r>
            <a:endParaRPr lang="en-IN" sz="2400" dirty="0"/>
          </a:p>
          <a:p>
            <a:pPr marL="514350" indent="-514350">
              <a:buNone/>
            </a:pPr>
            <a:endParaRPr lang="en-IN" sz="2800" dirty="0" smtClean="0"/>
          </a:p>
        </p:txBody>
      </p:sp>
      <p:pic>
        <p:nvPicPr>
          <p:cNvPr id="6" name="Picture 5"/>
          <p:cNvPicPr>
            <a:picLocks noChangeAspect="1"/>
          </p:cNvPicPr>
          <p:nvPr/>
        </p:nvPicPr>
        <p:blipFill>
          <a:blip r:embed="rId2"/>
          <a:stretch>
            <a:fillRect/>
          </a:stretch>
        </p:blipFill>
        <p:spPr>
          <a:xfrm>
            <a:off x="5029200" y="1909762"/>
            <a:ext cx="3181350" cy="4514850"/>
          </a:xfrm>
          <a:prstGeom prst="rect">
            <a:avLst/>
          </a:prstGeom>
        </p:spPr>
      </p:pic>
      <p:pic>
        <p:nvPicPr>
          <p:cNvPr id="7" name="Picture 6"/>
          <p:cNvPicPr>
            <a:picLocks noChangeAspect="1"/>
          </p:cNvPicPr>
          <p:nvPr/>
        </p:nvPicPr>
        <p:blipFill>
          <a:blip r:embed="rId3"/>
          <a:stretch>
            <a:fillRect/>
          </a:stretch>
        </p:blipFill>
        <p:spPr>
          <a:xfrm>
            <a:off x="914400" y="1905000"/>
            <a:ext cx="3171825" cy="4524375"/>
          </a:xfrm>
          <a:prstGeom prst="rect">
            <a:avLst/>
          </a:prstGeom>
        </p:spPr>
      </p:pic>
    </p:spTree>
    <p:extLst>
      <p:ext uri="{BB962C8B-B14F-4D97-AF65-F5344CB8AC3E}">
        <p14:creationId xmlns="" xmlns:p14="http://schemas.microsoft.com/office/powerpoint/2010/main" val="305151265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Visualizing the structure</a:t>
            </a:r>
            <a:endParaRPr lang="en-US" dirty="0"/>
          </a:p>
        </p:txBody>
      </p:sp>
      <p:pic>
        <p:nvPicPr>
          <p:cNvPr id="4" name="Content Placeholder 3"/>
          <p:cNvPicPr>
            <a:picLocks noGrp="1" noChangeAspect="1"/>
          </p:cNvPicPr>
          <p:nvPr>
            <p:ph idx="1"/>
          </p:nvPr>
        </p:nvPicPr>
        <p:blipFill rotWithShape="1">
          <a:blip r:embed="rId2"/>
          <a:srcRect t="3367"/>
          <a:stretch/>
        </p:blipFill>
        <p:spPr>
          <a:xfrm>
            <a:off x="1444782" y="2057400"/>
            <a:ext cx="6254436" cy="4373563"/>
          </a:xfrm>
          <a:prstGeom prst="rect">
            <a:avLst/>
          </a:prstGeom>
        </p:spPr>
      </p:pic>
    </p:spTree>
    <p:extLst>
      <p:ext uri="{BB962C8B-B14F-4D97-AF65-F5344CB8AC3E}">
        <p14:creationId xmlns="" xmlns:p14="http://schemas.microsoft.com/office/powerpoint/2010/main" val="274848152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Plots from </a:t>
            </a:r>
            <a:r>
              <a:rPr lang="en-US" dirty="0" err="1" smtClean="0"/>
              <a:t>Tdr</a:t>
            </a:r>
            <a:r>
              <a:rPr lang="en-US" dirty="0" smtClean="0"/>
              <a:t> files</a:t>
            </a:r>
            <a:endParaRPr lang="en-US" dirty="0"/>
          </a:p>
        </p:txBody>
      </p:sp>
      <p:sp>
        <p:nvSpPr>
          <p:cNvPr id="3" name="Content Placeholder 2"/>
          <p:cNvSpPr>
            <a:spLocks noGrp="1"/>
          </p:cNvSpPr>
          <p:nvPr>
            <p:ph idx="1"/>
          </p:nvPr>
        </p:nvSpPr>
        <p:spPr>
          <a:xfrm>
            <a:off x="457200" y="1417638"/>
            <a:ext cx="5715000" cy="4708525"/>
          </a:xfrm>
        </p:spPr>
        <p:txBody>
          <a:bodyPr>
            <a:normAutofit/>
          </a:bodyPr>
          <a:lstStyle/>
          <a:p>
            <a:r>
              <a:rPr lang="en-US" dirty="0" smtClean="0"/>
              <a:t>We can plot all the parameters that we included in the plot section in </a:t>
            </a:r>
            <a:r>
              <a:rPr lang="en-US" dirty="0" err="1" smtClean="0"/>
              <a:t>tecplot</a:t>
            </a:r>
            <a:r>
              <a:rPr lang="en-US" dirty="0" smtClean="0"/>
              <a:t>/</a:t>
            </a:r>
            <a:r>
              <a:rPr lang="en-US" dirty="0" err="1" smtClean="0"/>
              <a:t>svisual</a:t>
            </a:r>
            <a:r>
              <a:rPr lang="en-US" dirty="0" smtClean="0"/>
              <a:t> visualization of the </a:t>
            </a:r>
            <a:r>
              <a:rPr lang="en-US" dirty="0" err="1" smtClean="0"/>
              <a:t>tdr</a:t>
            </a:r>
            <a:r>
              <a:rPr lang="en-US" dirty="0" smtClean="0"/>
              <a:t> file</a:t>
            </a:r>
          </a:p>
          <a:p>
            <a:r>
              <a:rPr lang="en-US" dirty="0" smtClean="0"/>
              <a:t>For example if we want to plot Conduction Band energy, we need to take a y-cut along the structure and the select Conduction Band energy</a:t>
            </a:r>
          </a:p>
        </p:txBody>
      </p:sp>
      <p:grpSp>
        <p:nvGrpSpPr>
          <p:cNvPr id="8" name="Group 7"/>
          <p:cNvGrpSpPr/>
          <p:nvPr/>
        </p:nvGrpSpPr>
        <p:grpSpPr>
          <a:xfrm>
            <a:off x="6705600" y="1066800"/>
            <a:ext cx="1447800" cy="4959929"/>
            <a:chOff x="6248400" y="1166234"/>
            <a:chExt cx="1066800" cy="4959929"/>
          </a:xfrm>
        </p:grpSpPr>
        <p:pic>
          <p:nvPicPr>
            <p:cNvPr id="6" name="Picture 5"/>
            <p:cNvPicPr>
              <a:picLocks noChangeAspect="1"/>
            </p:cNvPicPr>
            <p:nvPr/>
          </p:nvPicPr>
          <p:blipFill>
            <a:blip r:embed="rId3"/>
            <a:stretch>
              <a:fillRect/>
            </a:stretch>
          </p:blipFill>
          <p:spPr>
            <a:xfrm>
              <a:off x="6248400" y="1166234"/>
              <a:ext cx="1066800" cy="4959929"/>
            </a:xfrm>
            <a:prstGeom prst="rect">
              <a:avLst/>
            </a:prstGeom>
          </p:spPr>
        </p:pic>
        <p:sp>
          <p:nvSpPr>
            <p:cNvPr id="7" name="Rectangle 6"/>
            <p:cNvSpPr/>
            <p:nvPr/>
          </p:nvSpPr>
          <p:spPr>
            <a:xfrm>
              <a:off x="6858000" y="4724400"/>
              <a:ext cx="216991" cy="3048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 xmlns:p14="http://schemas.microsoft.com/office/powerpoint/2010/main" val="123620154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800" b="1" dirty="0" smtClean="0"/>
              <a:t>Simulation Flow</a:t>
            </a:r>
            <a:endParaRPr lang="en-IN" sz="2800" b="1" dirty="0"/>
          </a:p>
        </p:txBody>
      </p:sp>
      <p:pic>
        <p:nvPicPr>
          <p:cNvPr id="4" name="Content Placeholder 3" descr="tool_flow.JPG"/>
          <p:cNvPicPr>
            <a:picLocks noGrp="1" noChangeAspect="1"/>
          </p:cNvPicPr>
          <p:nvPr>
            <p:ph idx="1"/>
          </p:nvPr>
        </p:nvPicPr>
        <p:blipFill>
          <a:blip r:embed="rId2"/>
          <a:stretch>
            <a:fillRect/>
          </a:stretch>
        </p:blipFill>
        <p:spPr>
          <a:xfrm>
            <a:off x="1538287" y="2105819"/>
            <a:ext cx="6067425" cy="3514725"/>
          </a:xfrm>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Conduction Band energies</a:t>
            </a:r>
            <a:endParaRPr lang="en-US" dirty="0"/>
          </a:p>
        </p:txBody>
      </p:sp>
      <p:pic>
        <p:nvPicPr>
          <p:cNvPr id="4" name="Content Placeholder 3"/>
          <p:cNvPicPr>
            <a:picLocks noGrp="1" noChangeAspect="1"/>
          </p:cNvPicPr>
          <p:nvPr>
            <p:ph idx="1"/>
          </p:nvPr>
        </p:nvPicPr>
        <p:blipFill>
          <a:blip r:embed="rId2"/>
          <a:stretch>
            <a:fillRect/>
          </a:stretch>
        </p:blipFill>
        <p:spPr>
          <a:xfrm>
            <a:off x="1600200" y="1752600"/>
            <a:ext cx="6224065" cy="4525963"/>
          </a:xfrm>
          <a:prstGeom prst="rect">
            <a:avLst/>
          </a:prstGeom>
        </p:spPr>
      </p:pic>
    </p:spTree>
    <p:extLst>
      <p:ext uri="{BB962C8B-B14F-4D97-AF65-F5344CB8AC3E}">
        <p14:creationId xmlns="" xmlns:p14="http://schemas.microsoft.com/office/powerpoint/2010/main" val="150184396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0"/>
            <a:ext cx="8229600" cy="939784"/>
          </a:xfrm>
        </p:spPr>
        <p:txBody>
          <a:bodyPr/>
          <a:lstStyle/>
          <a:p>
            <a:r>
              <a:rPr lang="en-US" dirty="0" err="1" smtClean="0"/>
              <a:t>svisual</a:t>
            </a:r>
            <a:endParaRPr lang="en-IN" dirty="0"/>
          </a:p>
        </p:txBody>
      </p:sp>
      <p:sp>
        <p:nvSpPr>
          <p:cNvPr id="3" name="Content Placeholder 2"/>
          <p:cNvSpPr>
            <a:spLocks noGrp="1"/>
          </p:cNvSpPr>
          <p:nvPr>
            <p:ph idx="1"/>
          </p:nvPr>
        </p:nvSpPr>
        <p:spPr>
          <a:xfrm>
            <a:off x="457200" y="1000108"/>
            <a:ext cx="8229600" cy="5643602"/>
          </a:xfrm>
        </p:spPr>
        <p:txBody>
          <a:bodyPr>
            <a:normAutofit/>
          </a:bodyPr>
          <a:lstStyle/>
          <a:p>
            <a:r>
              <a:rPr lang="en-US" sz="2400" dirty="0"/>
              <a:t>Command to open </a:t>
            </a:r>
            <a:r>
              <a:rPr lang="en-US" sz="2400" dirty="0" err="1" smtClean="0"/>
              <a:t>svisual</a:t>
            </a:r>
            <a:r>
              <a:rPr lang="en-US" sz="2400" dirty="0" smtClean="0"/>
              <a:t>: </a:t>
            </a:r>
            <a:r>
              <a:rPr lang="en-US" sz="2800" b="1" i="1" dirty="0" err="1" smtClean="0"/>
              <a:t>svisual</a:t>
            </a:r>
            <a:endParaRPr lang="en-IN" sz="2800" dirty="0" smtClean="0"/>
          </a:p>
          <a:p>
            <a:r>
              <a:rPr lang="en-IN" sz="2400" dirty="0" smtClean="0"/>
              <a:t>To </a:t>
            </a:r>
            <a:r>
              <a:rPr lang="en-IN" sz="2400" dirty="0"/>
              <a:t>load data files from the graphical user </a:t>
            </a:r>
            <a:r>
              <a:rPr lang="en-IN" sz="2400" dirty="0" smtClean="0"/>
              <a:t>interface (GUI</a:t>
            </a:r>
            <a:r>
              <a:rPr lang="en-IN" sz="2400" dirty="0"/>
              <a:t>) of Sentaurus Visual:</a:t>
            </a:r>
          </a:p>
          <a:p>
            <a:pPr>
              <a:buNone/>
            </a:pPr>
            <a:r>
              <a:rPr lang="en-IN" sz="2800" b="1" dirty="0"/>
              <a:t>File</a:t>
            </a:r>
            <a:r>
              <a:rPr lang="en-IN" sz="2800" dirty="0"/>
              <a:t> &gt; </a:t>
            </a:r>
            <a:r>
              <a:rPr lang="en-IN" sz="2800" b="1" dirty="0" smtClean="0"/>
              <a:t>Open</a:t>
            </a:r>
            <a:endParaRPr lang="en-IN" sz="2800" b="1" dirty="0"/>
          </a:p>
          <a:p>
            <a:pPr>
              <a:buNone/>
            </a:pPr>
            <a:endParaRPr lang="en-IN" sz="2800" dirty="0"/>
          </a:p>
        </p:txBody>
      </p:sp>
      <p:pic>
        <p:nvPicPr>
          <p:cNvPr id="4" name="Picture 3"/>
          <p:cNvPicPr>
            <a:picLocks noChangeAspect="1"/>
          </p:cNvPicPr>
          <p:nvPr/>
        </p:nvPicPr>
        <p:blipFill>
          <a:blip r:embed="rId2"/>
          <a:stretch>
            <a:fillRect/>
          </a:stretch>
        </p:blipFill>
        <p:spPr>
          <a:xfrm>
            <a:off x="2743200" y="2362200"/>
            <a:ext cx="5322330" cy="3857625"/>
          </a:xfrm>
          <a:prstGeom prst="rect">
            <a:avLst/>
          </a:prstGeom>
        </p:spPr>
      </p:pic>
    </p:spTree>
    <p:extLst>
      <p:ext uri="{BB962C8B-B14F-4D97-AF65-F5344CB8AC3E}">
        <p14:creationId xmlns="" xmlns:p14="http://schemas.microsoft.com/office/powerpoint/2010/main" val="339127325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0"/>
            <a:ext cx="8229600" cy="939784"/>
          </a:xfrm>
        </p:spPr>
        <p:txBody>
          <a:bodyPr/>
          <a:lstStyle/>
          <a:p>
            <a:r>
              <a:rPr lang="en-US" dirty="0" err="1" smtClean="0"/>
              <a:t>svisual</a:t>
            </a:r>
            <a:endParaRPr lang="en-IN" dirty="0"/>
          </a:p>
        </p:txBody>
      </p:sp>
      <p:pic>
        <p:nvPicPr>
          <p:cNvPr id="4" name="Content Placeholder 3"/>
          <p:cNvPicPr>
            <a:picLocks noGrp="1" noChangeAspect="1"/>
          </p:cNvPicPr>
          <p:nvPr>
            <p:ph idx="1"/>
          </p:nvPr>
        </p:nvPicPr>
        <p:blipFill>
          <a:blip r:embed="rId2"/>
          <a:stretch>
            <a:fillRect/>
          </a:stretch>
        </p:blipFill>
        <p:spPr>
          <a:xfrm>
            <a:off x="396512" y="1524000"/>
            <a:ext cx="8229600" cy="4417804"/>
          </a:xfrm>
          <a:prstGeom prst="rect">
            <a:avLst/>
          </a:prstGeom>
        </p:spPr>
      </p:pic>
    </p:spTree>
    <p:extLst>
      <p:ext uri="{BB962C8B-B14F-4D97-AF65-F5344CB8AC3E}">
        <p14:creationId xmlns="" xmlns:p14="http://schemas.microsoft.com/office/powerpoint/2010/main" val="192833361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074"/>
            <a:ext cx="8229600" cy="1143000"/>
          </a:xfrm>
        </p:spPr>
        <p:txBody>
          <a:bodyPr/>
          <a:lstStyle/>
          <a:p>
            <a:r>
              <a:rPr lang="en-US" dirty="0" smtClean="0"/>
              <a:t>Plotting </a:t>
            </a:r>
            <a:r>
              <a:rPr lang="en-US" dirty="0" err="1" smtClean="0"/>
              <a:t>Tdr</a:t>
            </a:r>
            <a:r>
              <a:rPr lang="en-US" dirty="0" smtClean="0"/>
              <a:t> files in </a:t>
            </a:r>
            <a:r>
              <a:rPr lang="en-US" dirty="0" err="1" smtClean="0"/>
              <a:t>svisual</a:t>
            </a:r>
            <a:r>
              <a:rPr lang="en-US" dirty="0" smtClean="0"/>
              <a:t> </a:t>
            </a:r>
            <a:endParaRPr lang="en-US" dirty="0"/>
          </a:p>
        </p:txBody>
      </p:sp>
      <p:pic>
        <p:nvPicPr>
          <p:cNvPr id="4" name="Content Placeholder 3"/>
          <p:cNvPicPr>
            <a:picLocks noGrp="1" noChangeAspect="1"/>
          </p:cNvPicPr>
          <p:nvPr>
            <p:ph idx="1"/>
          </p:nvPr>
        </p:nvPicPr>
        <p:blipFill>
          <a:blip r:embed="rId2"/>
          <a:stretch>
            <a:fillRect/>
          </a:stretch>
        </p:blipFill>
        <p:spPr>
          <a:xfrm>
            <a:off x="457200" y="1981200"/>
            <a:ext cx="8229600" cy="4387503"/>
          </a:xfrm>
          <a:prstGeom prst="rect">
            <a:avLst/>
          </a:prstGeom>
        </p:spPr>
      </p:pic>
      <p:sp>
        <p:nvSpPr>
          <p:cNvPr id="5" name="TextBox 4"/>
          <p:cNvSpPr txBox="1"/>
          <p:nvPr/>
        </p:nvSpPr>
        <p:spPr>
          <a:xfrm>
            <a:off x="914400" y="1057870"/>
            <a:ext cx="7010400" cy="923330"/>
          </a:xfrm>
          <a:prstGeom prst="rect">
            <a:avLst/>
          </a:prstGeom>
          <a:noFill/>
        </p:spPr>
        <p:txBody>
          <a:bodyPr wrap="square" rtlCol="0">
            <a:spAutoFit/>
          </a:bodyPr>
          <a:lstStyle/>
          <a:p>
            <a:pPr marL="285750" indent="-285750">
              <a:buFont typeface="Arial" panose="020B0604020202020204" pitchFamily="34" charset="0"/>
              <a:buChar char="•"/>
            </a:pPr>
            <a:r>
              <a:rPr lang="en-US" dirty="0" smtClean="0"/>
              <a:t>Select </a:t>
            </a:r>
            <a:r>
              <a:rPr lang="en-US" dirty="0" err="1" smtClean="0"/>
              <a:t>tdr</a:t>
            </a:r>
            <a:r>
              <a:rPr lang="en-US" dirty="0" smtClean="0"/>
              <a:t> file</a:t>
            </a:r>
          </a:p>
          <a:p>
            <a:pPr marL="285750" indent="-285750">
              <a:buFont typeface="Arial" panose="020B0604020202020204" pitchFamily="34" charset="0"/>
              <a:buChar char="•"/>
            </a:pPr>
            <a:r>
              <a:rPr lang="en-US" dirty="0" smtClean="0"/>
              <a:t>Take y-cut</a:t>
            </a:r>
          </a:p>
          <a:p>
            <a:pPr marL="285750" indent="-285750">
              <a:buFont typeface="Arial" panose="020B0604020202020204" pitchFamily="34" charset="0"/>
              <a:buChar char="•"/>
            </a:pPr>
            <a:r>
              <a:rPr lang="en-US" dirty="0" smtClean="0"/>
              <a:t>Select Parameter</a:t>
            </a:r>
            <a:endParaRPr lang="en-US" dirty="0"/>
          </a:p>
        </p:txBody>
      </p:sp>
    </p:spTree>
    <p:extLst>
      <p:ext uri="{BB962C8B-B14F-4D97-AF65-F5344CB8AC3E}">
        <p14:creationId xmlns="" xmlns:p14="http://schemas.microsoft.com/office/powerpoint/2010/main" val="303086030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390540"/>
            <a:ext cx="8229600" cy="1285860"/>
          </a:xfrm>
        </p:spPr>
        <p:txBody>
          <a:bodyPr>
            <a:normAutofit fontScale="90000"/>
          </a:bodyPr>
          <a:lstStyle/>
          <a:p>
            <a:r>
              <a:rPr lang="en-IN" b="1" dirty="0"/>
              <a:t>Sentaurus Manuals and</a:t>
            </a:r>
            <a:br>
              <a:rPr lang="en-IN" b="1" dirty="0"/>
            </a:br>
            <a:r>
              <a:rPr lang="en-IN" b="1" dirty="0"/>
              <a:t>Training</a:t>
            </a:r>
          </a:p>
        </p:txBody>
      </p:sp>
      <p:sp>
        <p:nvSpPr>
          <p:cNvPr id="4" name="Content Placeholder 3"/>
          <p:cNvSpPr>
            <a:spLocks noGrp="1"/>
          </p:cNvSpPr>
          <p:nvPr>
            <p:ph idx="1"/>
          </p:nvPr>
        </p:nvSpPr>
        <p:spPr>
          <a:xfrm>
            <a:off x="457200" y="1828800"/>
            <a:ext cx="8229600" cy="4768865"/>
          </a:xfrm>
        </p:spPr>
        <p:txBody>
          <a:bodyPr>
            <a:normAutofit lnSpcReduction="10000"/>
          </a:bodyPr>
          <a:lstStyle/>
          <a:p>
            <a:r>
              <a:rPr lang="en-IN" dirty="0"/>
              <a:t>For Sentaurus Training, go to directory </a:t>
            </a:r>
            <a:r>
              <a:rPr lang="en-IN" dirty="0" smtClean="0"/>
              <a:t>mentioned below </a:t>
            </a:r>
            <a:r>
              <a:rPr lang="en-IN" dirty="0"/>
              <a:t>and open </a:t>
            </a:r>
            <a:r>
              <a:rPr lang="en-IN" sz="2000" dirty="0"/>
              <a:t>index.html</a:t>
            </a:r>
            <a:r>
              <a:rPr lang="en-IN" dirty="0"/>
              <a:t> in </a:t>
            </a:r>
            <a:r>
              <a:rPr lang="en-IN" dirty="0" err="1"/>
              <a:t>firefox</a:t>
            </a:r>
            <a:r>
              <a:rPr lang="en-IN" dirty="0"/>
              <a:t> browser.</a:t>
            </a:r>
          </a:p>
          <a:p>
            <a:pPr>
              <a:buNone/>
            </a:pPr>
            <a:r>
              <a:rPr lang="en-IN" sz="2000" dirty="0" smtClean="0"/>
              <a:t>      cd /</a:t>
            </a:r>
            <a:r>
              <a:rPr lang="en-IN" sz="2000" dirty="0" err="1" smtClean="0"/>
              <a:t>usr</a:t>
            </a:r>
            <a:r>
              <a:rPr lang="en-IN" sz="2000" dirty="0" smtClean="0"/>
              <a:t>/local/</a:t>
            </a:r>
            <a:r>
              <a:rPr lang="en-IN" sz="2000" dirty="0" err="1" smtClean="0"/>
              <a:t>Softwares</a:t>
            </a:r>
            <a:r>
              <a:rPr lang="en-IN" sz="2000" dirty="0" smtClean="0"/>
              <a:t>/</a:t>
            </a:r>
            <a:r>
              <a:rPr lang="en-IN" sz="2000" dirty="0" err="1" smtClean="0"/>
              <a:t>Sentaurus</a:t>
            </a:r>
            <a:r>
              <a:rPr lang="en-IN" sz="2000" dirty="0" smtClean="0"/>
              <a:t>/Sentaurus_vF_2011.09/</a:t>
            </a:r>
            <a:r>
              <a:rPr lang="en-IN" sz="2000" dirty="0" err="1" smtClean="0"/>
              <a:t>tcad</a:t>
            </a:r>
            <a:r>
              <a:rPr lang="en-IN" sz="2000" dirty="0" smtClean="0"/>
              <a:t>/F-2011.09/</a:t>
            </a:r>
            <a:r>
              <a:rPr lang="en-IN" sz="2000" dirty="0" err="1" smtClean="0"/>
              <a:t>Sentaurus_Training</a:t>
            </a:r>
            <a:r>
              <a:rPr lang="en-IN" sz="2000" dirty="0" smtClean="0"/>
              <a:t>/</a:t>
            </a:r>
            <a:endParaRPr lang="en-IN" dirty="0"/>
          </a:p>
          <a:p>
            <a:r>
              <a:rPr lang="en-IN" dirty="0" smtClean="0"/>
              <a:t> </a:t>
            </a:r>
            <a:r>
              <a:rPr lang="en-IN" dirty="0"/>
              <a:t>And manuals are in the following directory</a:t>
            </a:r>
          </a:p>
          <a:p>
            <a:pPr>
              <a:buNone/>
            </a:pPr>
            <a:r>
              <a:rPr lang="en-IN" sz="2000" dirty="0" smtClean="0"/>
              <a:t>       </a:t>
            </a:r>
            <a:r>
              <a:rPr lang="en-IN" sz="2000" dirty="0" err="1" smtClean="0"/>
              <a:t>cd</a:t>
            </a:r>
            <a:r>
              <a:rPr lang="en-IN" sz="2000" dirty="0" smtClean="0"/>
              <a:t>/</a:t>
            </a:r>
            <a:r>
              <a:rPr lang="en-IN" sz="2000" dirty="0" err="1" smtClean="0"/>
              <a:t>usr</a:t>
            </a:r>
            <a:r>
              <a:rPr lang="en-IN" sz="2000" dirty="0" smtClean="0"/>
              <a:t>/local/</a:t>
            </a:r>
            <a:r>
              <a:rPr lang="en-IN" sz="2000" dirty="0" err="1" smtClean="0"/>
              <a:t>Softwares</a:t>
            </a:r>
            <a:r>
              <a:rPr lang="en-IN" sz="2000" dirty="0" smtClean="0"/>
              <a:t>/</a:t>
            </a:r>
            <a:r>
              <a:rPr lang="en-IN" sz="2000" dirty="0" err="1" smtClean="0"/>
              <a:t>Sentaurus</a:t>
            </a:r>
            <a:r>
              <a:rPr lang="en-IN" sz="2000" dirty="0" smtClean="0"/>
              <a:t>/</a:t>
            </a:r>
            <a:r>
              <a:rPr lang="en-IN" sz="2000" dirty="0" smtClean="0">
                <a:solidFill>
                  <a:schemeClr val="accent6">
                    <a:lumMod val="50000"/>
                  </a:schemeClr>
                </a:solidFill>
              </a:rPr>
              <a:t>Sentaurus_vF_2011.09</a:t>
            </a:r>
            <a:r>
              <a:rPr lang="en-IN" sz="2000" dirty="0" smtClean="0"/>
              <a:t>/</a:t>
            </a:r>
            <a:r>
              <a:rPr lang="en-IN" sz="2000" dirty="0" err="1" smtClean="0"/>
              <a:t>tcad</a:t>
            </a:r>
            <a:r>
              <a:rPr lang="en-IN" sz="2000" dirty="0" smtClean="0"/>
              <a:t>/F-2011.09/manuals</a:t>
            </a:r>
          </a:p>
          <a:p>
            <a:pPr>
              <a:buNone/>
            </a:pPr>
            <a:r>
              <a:rPr lang="en-IN" sz="2000" dirty="0" smtClean="0"/>
              <a:t>Note: Various </a:t>
            </a:r>
            <a:r>
              <a:rPr lang="en-IN" sz="2000" dirty="0" smtClean="0">
                <a:solidFill>
                  <a:schemeClr val="accent6">
                    <a:lumMod val="50000"/>
                  </a:schemeClr>
                </a:solidFill>
              </a:rPr>
              <a:t>versions</a:t>
            </a:r>
            <a:r>
              <a:rPr lang="en-IN" sz="2000" dirty="0" smtClean="0"/>
              <a:t>  are available. You can access manuals from any of those. Ex:</a:t>
            </a:r>
          </a:p>
          <a:p>
            <a:pPr>
              <a:buNone/>
            </a:pPr>
            <a:r>
              <a:rPr lang="en-IN" sz="2000" dirty="0" err="1" smtClean="0"/>
              <a:t>cd</a:t>
            </a:r>
            <a:r>
              <a:rPr lang="en-IN" sz="2000" dirty="0" smtClean="0"/>
              <a:t>/</a:t>
            </a:r>
            <a:r>
              <a:rPr lang="en-IN" sz="2000" dirty="0" err="1" smtClean="0"/>
              <a:t>usr</a:t>
            </a:r>
            <a:r>
              <a:rPr lang="en-IN" sz="2000" dirty="0" smtClean="0"/>
              <a:t>/local/</a:t>
            </a:r>
            <a:r>
              <a:rPr lang="en-IN" sz="2000" dirty="0" err="1" smtClean="0"/>
              <a:t>Softwares</a:t>
            </a:r>
            <a:r>
              <a:rPr lang="en-IN" sz="2000" dirty="0" smtClean="0"/>
              <a:t>/</a:t>
            </a:r>
            <a:r>
              <a:rPr lang="en-IN" sz="2000" dirty="0" err="1" smtClean="0"/>
              <a:t>Sentaurus</a:t>
            </a:r>
            <a:r>
              <a:rPr lang="en-IN" sz="2000" dirty="0" smtClean="0"/>
              <a:t>/Sentaurus_vO_2018.06/O_2018.06-SP1/</a:t>
            </a:r>
            <a:r>
              <a:rPr lang="en-IN" sz="2000" dirty="0" err="1" smtClean="0"/>
              <a:t>tcad</a:t>
            </a:r>
            <a:r>
              <a:rPr lang="en-IN" sz="2000" dirty="0" smtClean="0"/>
              <a:t>/O-2018.06-SP1/manuals/</a:t>
            </a:r>
            <a:r>
              <a:rPr lang="en-IN" sz="2000" dirty="0" err="1" smtClean="0"/>
              <a:t>PDFManual</a:t>
            </a:r>
            <a:r>
              <a:rPr lang="en-IN" sz="2000" dirty="0" smtClean="0"/>
              <a:t>/data</a:t>
            </a:r>
            <a:r>
              <a:rPr lang="en-IN" sz="2000" dirty="0" smtClean="0"/>
              <a:t>/</a:t>
            </a:r>
            <a:endParaRPr lang="en-IN" sz="2000" dirty="0"/>
          </a:p>
        </p:txBody>
      </p:sp>
      <p:cxnSp>
        <p:nvCxnSpPr>
          <p:cNvPr id="6" name="Straight Arrow Connector 5"/>
          <p:cNvCxnSpPr/>
          <p:nvPr/>
        </p:nvCxnSpPr>
        <p:spPr>
          <a:xfrm flipV="1">
            <a:off x="2714612" y="4714884"/>
            <a:ext cx="2500330" cy="357190"/>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9929946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19400"/>
            <a:ext cx="8229600" cy="1143000"/>
          </a:xfrm>
        </p:spPr>
        <p:txBody>
          <a:bodyPr>
            <a:normAutofit/>
          </a:bodyPr>
          <a:lstStyle/>
          <a:p>
            <a:r>
              <a:rPr lang="en-US" sz="6000" dirty="0" smtClean="0"/>
              <a:t>Thank You</a:t>
            </a:r>
            <a:endParaRPr lang="en-US" sz="6000" dirty="0"/>
          </a:p>
        </p:txBody>
      </p:sp>
    </p:spTree>
    <p:extLst>
      <p:ext uri="{BB962C8B-B14F-4D97-AF65-F5344CB8AC3E}">
        <p14:creationId xmlns="" xmlns:p14="http://schemas.microsoft.com/office/powerpoint/2010/main" val="326792105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noAutofit/>
          </a:bodyPr>
          <a:lstStyle/>
          <a:p>
            <a:r>
              <a:rPr lang="en-US" sz="3200" dirty="0" smtClean="0"/>
              <a:t>Structure specification</a:t>
            </a:r>
            <a:br>
              <a:rPr lang="en-US" sz="3200" dirty="0" smtClean="0"/>
            </a:br>
            <a:r>
              <a:rPr lang="en-US" sz="3200" dirty="0"/>
              <a:t>SDE or </a:t>
            </a:r>
            <a:r>
              <a:rPr lang="en-US" sz="3200" dirty="0" err="1"/>
              <a:t>Sprocess</a:t>
            </a:r>
            <a:r>
              <a:rPr lang="en-US" sz="3200" dirty="0"/>
              <a:t/>
            </a:r>
            <a:br>
              <a:rPr lang="en-US" sz="3200" dirty="0"/>
            </a:br>
            <a:endParaRPr lang="en-US" sz="3200" dirty="0"/>
          </a:p>
        </p:txBody>
      </p:sp>
      <p:sp>
        <p:nvSpPr>
          <p:cNvPr id="3" name="Content Placeholder 2"/>
          <p:cNvSpPr>
            <a:spLocks noGrp="1"/>
          </p:cNvSpPr>
          <p:nvPr>
            <p:ph idx="1"/>
          </p:nvPr>
        </p:nvSpPr>
        <p:spPr>
          <a:xfrm>
            <a:off x="457200" y="1752600"/>
            <a:ext cx="8229600" cy="4525963"/>
          </a:xfrm>
        </p:spPr>
        <p:txBody>
          <a:bodyPr>
            <a:normAutofit/>
          </a:bodyPr>
          <a:lstStyle/>
          <a:p>
            <a:r>
              <a:rPr lang="en-US" sz="2400" dirty="0" smtClean="0"/>
              <a:t>SDE: Sentaurus Structure Editor can be used as a two-dimensional (2D) or three-dimensional (3D) structure editor, and a 3D process emulator to create TCAD devices</a:t>
            </a:r>
            <a:endParaRPr lang="en-US" sz="2400" dirty="0"/>
          </a:p>
          <a:p>
            <a:endParaRPr lang="en-US" sz="2400" dirty="0" smtClean="0"/>
          </a:p>
          <a:p>
            <a:r>
              <a:rPr lang="en-US" sz="2400" dirty="0" err="1" smtClean="0"/>
              <a:t>SProcess</a:t>
            </a:r>
            <a:r>
              <a:rPr lang="en-US" sz="2400" dirty="0" smtClean="0"/>
              <a:t>: Sentaurus </a:t>
            </a:r>
            <a:r>
              <a:rPr lang="en-US" sz="2400" dirty="0"/>
              <a:t>Process is an advanced 1D, 2D, and 3D process simulator suitable for silicon </a:t>
            </a:r>
            <a:r>
              <a:rPr lang="en-US" sz="2400" dirty="0" smtClean="0"/>
              <a:t>and non-silicon </a:t>
            </a:r>
            <a:r>
              <a:rPr lang="en-US" sz="2400" dirty="0"/>
              <a:t>semiconductor devices. It features modern software architecture and </a:t>
            </a:r>
            <a:r>
              <a:rPr lang="en-US" sz="2400" dirty="0" smtClean="0"/>
              <a:t>state-of-the-art models </a:t>
            </a:r>
            <a:r>
              <a:rPr lang="en-US" sz="2400" dirty="0"/>
              <a:t>to address current and future process </a:t>
            </a:r>
            <a:r>
              <a:rPr lang="en-US" sz="2400" dirty="0" smtClean="0"/>
              <a:t>technologies</a:t>
            </a:r>
          </a:p>
          <a:p>
            <a:pPr lvl="1"/>
            <a:endParaRPr lang="en-US" sz="2400" dirty="0" smtClean="0"/>
          </a:p>
          <a:p>
            <a:pPr>
              <a:buNone/>
            </a:pPr>
            <a:endParaRPr lang="en-US" sz="24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Structure Device Editor</a:t>
            </a:r>
            <a:endParaRPr lang="en-US" dirty="0"/>
          </a:p>
        </p:txBody>
      </p:sp>
      <p:sp>
        <p:nvSpPr>
          <p:cNvPr id="7" name="Content Placeholder 6"/>
          <p:cNvSpPr>
            <a:spLocks noGrp="1"/>
          </p:cNvSpPr>
          <p:nvPr>
            <p:ph idx="1"/>
          </p:nvPr>
        </p:nvSpPr>
        <p:spPr/>
        <p:txBody>
          <a:bodyPr>
            <a:noAutofit/>
          </a:bodyPr>
          <a:lstStyle/>
          <a:p>
            <a:r>
              <a:rPr lang="en-US" sz="2400" dirty="0" smtClean="0"/>
              <a:t>Sentaurus </a:t>
            </a:r>
            <a:r>
              <a:rPr lang="en-US" sz="2400" dirty="0"/>
              <a:t>Structure Editor can be used interactively by either using the GUI menu bar </a:t>
            </a:r>
            <a:r>
              <a:rPr lang="en-US" sz="2400" dirty="0" smtClean="0"/>
              <a:t>and toolbars</a:t>
            </a:r>
            <a:r>
              <a:rPr lang="en-US" sz="2400" dirty="0"/>
              <a:t>, or entering the Scheme commands in the command-line </a:t>
            </a:r>
            <a:r>
              <a:rPr lang="en-US" sz="2400" dirty="0" smtClean="0"/>
              <a:t>window</a:t>
            </a:r>
          </a:p>
          <a:p>
            <a:pPr marL="0" indent="0">
              <a:buNone/>
            </a:pPr>
            <a:endParaRPr lang="en-US" sz="2400" dirty="0"/>
          </a:p>
          <a:p>
            <a:r>
              <a:rPr lang="en-US" sz="2400" dirty="0"/>
              <a:t>To run Sentaurus Structure Editor in interactive mode, type in a command </a:t>
            </a:r>
            <a:r>
              <a:rPr lang="en-US" sz="2400" dirty="0" smtClean="0"/>
              <a:t>prompt</a:t>
            </a:r>
            <a:r>
              <a:rPr lang="en-US" sz="2800" dirty="0" smtClean="0"/>
              <a:t>: </a:t>
            </a:r>
            <a:r>
              <a:rPr lang="en-US" sz="2800" b="1" i="1" dirty="0" err="1" smtClean="0"/>
              <a:t>sde</a:t>
            </a:r>
            <a:endParaRPr lang="en-US" sz="2800" b="1" i="1" dirty="0" smtClean="0"/>
          </a:p>
          <a:p>
            <a:pPr marL="0" indent="0">
              <a:buNone/>
            </a:pPr>
            <a:endParaRPr lang="en-US" sz="2800" b="1" i="1" dirty="0" smtClean="0"/>
          </a:p>
          <a:p>
            <a:r>
              <a:rPr lang="en-US" sz="2400" dirty="0"/>
              <a:t>To run a Scheme script file, for example </a:t>
            </a:r>
            <a:r>
              <a:rPr lang="en-US" sz="2400" dirty="0" smtClean="0"/>
              <a:t>MyScript.cmd, type in command prompt:</a:t>
            </a:r>
          </a:p>
          <a:p>
            <a:pPr>
              <a:buNone/>
            </a:pPr>
            <a:r>
              <a:rPr lang="en-US" sz="2800" dirty="0" smtClean="0"/>
              <a:t>                       : </a:t>
            </a:r>
            <a:r>
              <a:rPr lang="en-US" sz="2800" b="1" i="1" dirty="0" err="1" smtClean="0"/>
              <a:t>sde</a:t>
            </a:r>
            <a:r>
              <a:rPr lang="en-US" sz="2800" b="1" i="1" dirty="0" smtClean="0"/>
              <a:t> </a:t>
            </a:r>
            <a:r>
              <a:rPr lang="en-US" sz="2800" b="1" i="1" dirty="0"/>
              <a:t>-e -l </a:t>
            </a:r>
            <a:r>
              <a:rPr lang="en-US" sz="2800" b="1" i="1" dirty="0" smtClean="0"/>
              <a:t>MyScript.cmd</a:t>
            </a:r>
            <a:endParaRPr lang="en-US" sz="2800" b="1" i="1"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SDE</a:t>
            </a:r>
            <a:endParaRPr lang="en-US" dirty="0"/>
          </a:p>
        </p:txBody>
      </p:sp>
      <p:sp>
        <p:nvSpPr>
          <p:cNvPr id="3" name="Content Placeholder 2"/>
          <p:cNvSpPr>
            <a:spLocks noGrp="1"/>
          </p:cNvSpPr>
          <p:nvPr>
            <p:ph idx="1"/>
          </p:nvPr>
        </p:nvSpPr>
        <p:spPr/>
        <p:txBody>
          <a:bodyPr>
            <a:normAutofit/>
          </a:bodyPr>
          <a:lstStyle/>
          <a:p>
            <a:r>
              <a:rPr lang="en-US" sz="2800" dirty="0" smtClean="0"/>
              <a:t>Drawing a region</a:t>
            </a:r>
          </a:p>
          <a:p>
            <a:r>
              <a:rPr lang="en-US" sz="2800" dirty="0" smtClean="0"/>
              <a:t>Doping</a:t>
            </a:r>
          </a:p>
          <a:p>
            <a:r>
              <a:rPr lang="en-US" sz="2800" dirty="0" smtClean="0"/>
              <a:t>Contact placement</a:t>
            </a:r>
          </a:p>
          <a:p>
            <a:r>
              <a:rPr lang="en-US" sz="2800" dirty="0" smtClean="0"/>
              <a:t>Meshing</a:t>
            </a:r>
          </a:p>
        </p:txBody>
      </p:sp>
      <p:sp>
        <p:nvSpPr>
          <p:cNvPr id="4" name="TextBox 3"/>
          <p:cNvSpPr txBox="1"/>
          <p:nvPr/>
        </p:nvSpPr>
        <p:spPr>
          <a:xfrm>
            <a:off x="928662" y="5429264"/>
            <a:ext cx="6286544" cy="369332"/>
          </a:xfrm>
          <a:prstGeom prst="rect">
            <a:avLst/>
          </a:prstGeom>
          <a:noFill/>
        </p:spPr>
        <p:txBody>
          <a:bodyPr wrap="square" rtlCol="0">
            <a:spAutoFit/>
          </a:bodyPr>
          <a:lstStyle/>
          <a:p>
            <a:r>
              <a:rPr lang="en-IN" dirty="0" smtClean="0">
                <a:hlinkClick r:id="rId2"/>
              </a:rPr>
              <a:t>http://www.sentaurus.dsod.pl/sse/sse_a.html</a:t>
            </a:r>
            <a:endParaRPr lang="en-IN"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Drawing a region</a:t>
            </a:r>
            <a:br>
              <a:rPr lang="en-US" dirty="0"/>
            </a:br>
            <a:endParaRPr lang="en-US" dirty="0"/>
          </a:p>
        </p:txBody>
      </p:sp>
      <p:pic>
        <p:nvPicPr>
          <p:cNvPr id="4" name="Content Placeholder 3"/>
          <p:cNvPicPr>
            <a:picLocks noGrp="1" noChangeAspect="1"/>
          </p:cNvPicPr>
          <p:nvPr>
            <p:ph idx="1"/>
          </p:nvPr>
        </p:nvPicPr>
        <p:blipFill>
          <a:blip r:embed="rId2"/>
          <a:stretch>
            <a:fillRect/>
          </a:stretch>
        </p:blipFill>
        <p:spPr>
          <a:xfrm>
            <a:off x="304800" y="1524000"/>
            <a:ext cx="5029200" cy="3912264"/>
          </a:xfrm>
          <a:prstGeom prst="rect">
            <a:avLst/>
          </a:prstGeom>
        </p:spPr>
      </p:pic>
      <p:sp>
        <p:nvSpPr>
          <p:cNvPr id="5" name="TextBox 4"/>
          <p:cNvSpPr txBox="1"/>
          <p:nvPr/>
        </p:nvSpPr>
        <p:spPr>
          <a:xfrm>
            <a:off x="381000" y="5638800"/>
            <a:ext cx="8534400" cy="923330"/>
          </a:xfrm>
          <a:prstGeom prst="rect">
            <a:avLst/>
          </a:prstGeom>
          <a:noFill/>
        </p:spPr>
        <p:txBody>
          <a:bodyPr wrap="square" rtlCol="0">
            <a:spAutoFit/>
          </a:bodyPr>
          <a:lstStyle/>
          <a:p>
            <a:r>
              <a:rPr lang="en-US" dirty="0" smtClean="0"/>
              <a:t>Code:</a:t>
            </a:r>
          </a:p>
          <a:p>
            <a:endParaRPr lang="en-US" dirty="0"/>
          </a:p>
          <a:p>
            <a:r>
              <a:rPr lang="en-US" b="1" dirty="0">
                <a:cs typeface="Courier New" panose="02070309020205020404" pitchFamily="49" charset="0"/>
              </a:rPr>
              <a:t>(</a:t>
            </a:r>
            <a:r>
              <a:rPr lang="en-US" b="1" dirty="0" err="1">
                <a:cs typeface="Courier New" panose="02070309020205020404" pitchFamily="49" charset="0"/>
              </a:rPr>
              <a:t>sdegeo:create-rectangle</a:t>
            </a:r>
            <a:r>
              <a:rPr lang="en-US" b="1" dirty="0">
                <a:cs typeface="Courier New" panose="02070309020205020404" pitchFamily="49" charset="0"/>
              </a:rPr>
              <a:t> (position </a:t>
            </a:r>
            <a:r>
              <a:rPr lang="en-US" b="1" dirty="0" smtClean="0">
                <a:cs typeface="Courier New" panose="02070309020205020404" pitchFamily="49" charset="0"/>
              </a:rPr>
              <a:t>x1 y1 0)  </a:t>
            </a:r>
            <a:r>
              <a:rPr lang="en-US" b="1" dirty="0">
                <a:cs typeface="Courier New" panose="02070309020205020404" pitchFamily="49" charset="0"/>
              </a:rPr>
              <a:t>(position </a:t>
            </a:r>
            <a:r>
              <a:rPr lang="en-US" b="1" dirty="0" smtClean="0">
                <a:cs typeface="Courier New" panose="02070309020205020404" pitchFamily="49" charset="0"/>
              </a:rPr>
              <a:t>x2 y2 0) </a:t>
            </a:r>
            <a:r>
              <a:rPr lang="en-US" b="1" dirty="0">
                <a:cs typeface="Courier New" panose="02070309020205020404" pitchFamily="49" charset="0"/>
              </a:rPr>
              <a:t>"Silicon" "</a:t>
            </a:r>
            <a:r>
              <a:rPr lang="en-US" b="1" dirty="0" smtClean="0">
                <a:cs typeface="Courier New" panose="02070309020205020404" pitchFamily="49" charset="0"/>
              </a:rPr>
              <a:t>region_1" </a:t>
            </a:r>
            <a:r>
              <a:rPr lang="en-US" b="1" dirty="0">
                <a:cs typeface="Courier New" panose="02070309020205020404" pitchFamily="49" charset="0"/>
              </a:rPr>
              <a:t>)</a:t>
            </a:r>
          </a:p>
        </p:txBody>
      </p:sp>
      <p:pic>
        <p:nvPicPr>
          <p:cNvPr id="6" name="Picture 5"/>
          <p:cNvPicPr>
            <a:picLocks noChangeAspect="1"/>
          </p:cNvPicPr>
          <p:nvPr/>
        </p:nvPicPr>
        <p:blipFill>
          <a:blip r:embed="rId3"/>
          <a:stretch>
            <a:fillRect/>
          </a:stretch>
        </p:blipFill>
        <p:spPr>
          <a:xfrm>
            <a:off x="5625353" y="3370502"/>
            <a:ext cx="2771775" cy="1885950"/>
          </a:xfrm>
          <a:prstGeom prst="rect">
            <a:avLst/>
          </a:prstGeom>
        </p:spPr>
      </p:pic>
      <p:sp>
        <p:nvSpPr>
          <p:cNvPr id="7" name="TextBox 6"/>
          <p:cNvSpPr txBox="1"/>
          <p:nvPr/>
        </p:nvSpPr>
        <p:spPr>
          <a:xfrm>
            <a:off x="5418162" y="1828800"/>
            <a:ext cx="3505200" cy="646331"/>
          </a:xfrm>
          <a:prstGeom prst="rect">
            <a:avLst/>
          </a:prstGeom>
          <a:noFill/>
        </p:spPr>
        <p:txBody>
          <a:bodyPr wrap="square" rtlCol="0">
            <a:spAutoFit/>
          </a:bodyPr>
          <a:lstStyle/>
          <a:p>
            <a:r>
              <a:rPr lang="en-US" dirty="0" smtClean="0"/>
              <a:t>You can set exact co-ordinates using Draw -&gt; Exact Co-ordinates.</a:t>
            </a:r>
            <a:endParaRPr lang="en-US" dirty="0"/>
          </a:p>
        </p:txBody>
      </p:sp>
    </p:spTree>
    <p:extLst>
      <p:ext uri="{BB962C8B-B14F-4D97-AF65-F5344CB8AC3E}">
        <p14:creationId xmlns="" xmlns:p14="http://schemas.microsoft.com/office/powerpoint/2010/main" val="369369224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Doping</a:t>
            </a:r>
            <a:br>
              <a:rPr lang="en-US" dirty="0"/>
            </a:br>
            <a:endParaRPr lang="en-US" dirty="0"/>
          </a:p>
        </p:txBody>
      </p:sp>
      <p:pic>
        <p:nvPicPr>
          <p:cNvPr id="4" name="Content Placeholder 3"/>
          <p:cNvPicPr>
            <a:picLocks noGrp="1" noChangeAspect="1"/>
          </p:cNvPicPr>
          <p:nvPr>
            <p:ph idx="1"/>
          </p:nvPr>
        </p:nvPicPr>
        <p:blipFill>
          <a:blip r:embed="rId2"/>
          <a:stretch>
            <a:fillRect/>
          </a:stretch>
        </p:blipFill>
        <p:spPr>
          <a:xfrm>
            <a:off x="533400" y="1676400"/>
            <a:ext cx="3906382" cy="4525963"/>
          </a:xfrm>
          <a:prstGeom prst="rect">
            <a:avLst/>
          </a:prstGeom>
        </p:spPr>
      </p:pic>
      <p:sp>
        <p:nvSpPr>
          <p:cNvPr id="5" name="TextBox 4"/>
          <p:cNvSpPr txBox="1"/>
          <p:nvPr/>
        </p:nvSpPr>
        <p:spPr>
          <a:xfrm>
            <a:off x="533400" y="993021"/>
            <a:ext cx="6593536" cy="369332"/>
          </a:xfrm>
          <a:prstGeom prst="rect">
            <a:avLst/>
          </a:prstGeom>
          <a:noFill/>
        </p:spPr>
        <p:txBody>
          <a:bodyPr wrap="none" rtlCol="0">
            <a:spAutoFit/>
          </a:bodyPr>
          <a:lstStyle/>
          <a:p>
            <a:r>
              <a:rPr lang="en-US" dirty="0" smtClean="0"/>
              <a:t>Doping can be done by clicking Device -&gt; Constant Profile Placement</a:t>
            </a:r>
            <a:endParaRPr lang="en-US" dirty="0"/>
          </a:p>
        </p:txBody>
      </p:sp>
      <p:sp>
        <p:nvSpPr>
          <p:cNvPr id="6" name="TextBox 5"/>
          <p:cNvSpPr txBox="1"/>
          <p:nvPr/>
        </p:nvSpPr>
        <p:spPr>
          <a:xfrm>
            <a:off x="4609605" y="2209800"/>
            <a:ext cx="4495800" cy="2585323"/>
          </a:xfrm>
          <a:prstGeom prst="rect">
            <a:avLst/>
          </a:prstGeom>
          <a:noFill/>
        </p:spPr>
        <p:txBody>
          <a:bodyPr wrap="square" rtlCol="0">
            <a:spAutoFit/>
          </a:bodyPr>
          <a:lstStyle/>
          <a:p>
            <a:r>
              <a:rPr lang="en-US" dirty="0" smtClean="0"/>
              <a:t>Code:</a:t>
            </a:r>
          </a:p>
          <a:p>
            <a:endParaRPr lang="en-US" dirty="0"/>
          </a:p>
          <a:p>
            <a:r>
              <a:rPr lang="en-US" b="1" dirty="0"/>
              <a:t>(</a:t>
            </a:r>
            <a:r>
              <a:rPr lang="en-US" b="1" dirty="0" err="1"/>
              <a:t>sdedr:define-constant-profile</a:t>
            </a:r>
            <a:r>
              <a:rPr lang="en-US" b="1" dirty="0"/>
              <a:t> "ConstantProfileDefinition_1" "</a:t>
            </a:r>
            <a:r>
              <a:rPr lang="en-US" b="1" dirty="0" err="1"/>
              <a:t>BoronActiveConcentration</a:t>
            </a:r>
            <a:r>
              <a:rPr lang="en-US" b="1" dirty="0"/>
              <a:t>" 1e16)</a:t>
            </a:r>
          </a:p>
          <a:p>
            <a:endParaRPr lang="en-US" b="1" dirty="0"/>
          </a:p>
          <a:p>
            <a:r>
              <a:rPr lang="en-US" b="1" dirty="0" smtClean="0"/>
              <a:t>(</a:t>
            </a:r>
            <a:r>
              <a:rPr lang="en-US" b="1" dirty="0" err="1"/>
              <a:t>sdedr:define-constant-profile-material</a:t>
            </a:r>
            <a:r>
              <a:rPr lang="en-US" b="1" dirty="0"/>
              <a:t> "ConstantProfilePlacement_1" "ConstantProfileDefinition_1" "Silicon")</a:t>
            </a:r>
          </a:p>
        </p:txBody>
      </p:sp>
    </p:spTree>
    <p:extLst>
      <p:ext uri="{BB962C8B-B14F-4D97-AF65-F5344CB8AC3E}">
        <p14:creationId xmlns="" xmlns:p14="http://schemas.microsoft.com/office/powerpoint/2010/main" val="147655703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3326</TotalTime>
  <Words>1426</Words>
  <Application>Microsoft Office PowerPoint</Application>
  <PresentationFormat>On-screen Show (4:3)</PresentationFormat>
  <Paragraphs>266</Paragraphs>
  <Slides>45</Slides>
  <Notes>1</Notes>
  <HiddenSlides>0</HiddenSlides>
  <MMClips>0</MMClips>
  <ScaleCrop>false</ScaleCrop>
  <HeadingPairs>
    <vt:vector size="4" baseType="variant">
      <vt:variant>
        <vt:lpstr>Theme</vt:lpstr>
      </vt:variant>
      <vt:variant>
        <vt:i4>1</vt:i4>
      </vt:variant>
      <vt:variant>
        <vt:lpstr>Slide Titles</vt:lpstr>
      </vt:variant>
      <vt:variant>
        <vt:i4>45</vt:i4>
      </vt:variant>
    </vt:vector>
  </HeadingPairs>
  <TitlesOfParts>
    <vt:vector size="46" baseType="lpstr">
      <vt:lpstr>Office Theme</vt:lpstr>
      <vt:lpstr>MSL Tutorial</vt:lpstr>
      <vt:lpstr>Group Ids: </vt:lpstr>
      <vt:lpstr>Overview</vt:lpstr>
      <vt:lpstr>Simulation Flow</vt:lpstr>
      <vt:lpstr>Structure specification SDE or Sprocess </vt:lpstr>
      <vt:lpstr>Structure Device Editor</vt:lpstr>
      <vt:lpstr>SDE</vt:lpstr>
      <vt:lpstr>Drawing a region </vt:lpstr>
      <vt:lpstr>Doping </vt:lpstr>
      <vt:lpstr>Contact placement </vt:lpstr>
      <vt:lpstr>Contact Definition</vt:lpstr>
      <vt:lpstr>Meshing </vt:lpstr>
      <vt:lpstr>Slide 13</vt:lpstr>
      <vt:lpstr>Meshing(Contd..)</vt:lpstr>
      <vt:lpstr>Meshing(Contd..)</vt:lpstr>
      <vt:lpstr>Meshing(Contd..)</vt:lpstr>
      <vt:lpstr>Meshing(Contd..)</vt:lpstr>
      <vt:lpstr>Meshing(Contd..)</vt:lpstr>
      <vt:lpstr>Visualizing the model</vt:lpstr>
      <vt:lpstr>Basics of scripting</vt:lpstr>
      <vt:lpstr>Importing a script into SDE</vt:lpstr>
      <vt:lpstr>Slide 22</vt:lpstr>
      <vt:lpstr>Command File</vt:lpstr>
      <vt:lpstr>Command File</vt:lpstr>
      <vt:lpstr>Command File</vt:lpstr>
      <vt:lpstr>Command File</vt:lpstr>
      <vt:lpstr>Command File</vt:lpstr>
      <vt:lpstr>Command File</vt:lpstr>
      <vt:lpstr>Command File</vt:lpstr>
      <vt:lpstr>Tdr files</vt:lpstr>
      <vt:lpstr>Parameter File</vt:lpstr>
      <vt:lpstr>Parameter File</vt:lpstr>
      <vt:lpstr>Result analysis</vt:lpstr>
      <vt:lpstr>Inspect</vt:lpstr>
      <vt:lpstr>Viewing Output in inspect</vt:lpstr>
      <vt:lpstr>Tecplot SV</vt:lpstr>
      <vt:lpstr>tecplot</vt:lpstr>
      <vt:lpstr>Visualizing the structure</vt:lpstr>
      <vt:lpstr>Plots from Tdr files</vt:lpstr>
      <vt:lpstr>Conduction Band energies</vt:lpstr>
      <vt:lpstr>svisual</vt:lpstr>
      <vt:lpstr>svisual</vt:lpstr>
      <vt:lpstr>Plotting Tdr files in svisual </vt:lpstr>
      <vt:lpstr>Sentaurus Manuals and Training</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LCN4</dc:creator>
  <cp:lastModifiedBy>narendra rai</cp:lastModifiedBy>
  <cp:revision>112</cp:revision>
  <dcterms:created xsi:type="dcterms:W3CDTF">2015-08-19T07:23:13Z</dcterms:created>
  <dcterms:modified xsi:type="dcterms:W3CDTF">2019-09-25T18:00:51Z</dcterms:modified>
</cp:coreProperties>
</file>