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7" r:id="rId5"/>
    <p:sldId id="261" r:id="rId6"/>
    <p:sldId id="260" r:id="rId7"/>
    <p:sldId id="259" r:id="rId8"/>
    <p:sldId id="258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>
      <p:cViewPr varScale="1">
        <p:scale>
          <a:sx n="109" d="100"/>
          <a:sy n="109" d="100"/>
        </p:scale>
        <p:origin x="172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68B3F-F241-432D-90AD-49231C6D3042}" type="datetimeFigureOut">
              <a:rPr lang="en-US" smtClean="0"/>
              <a:pPr/>
              <a:t>9/7/19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F84E6-7D4E-4E9D-9491-D5224274355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68B3F-F241-432D-90AD-49231C6D3042}" type="datetimeFigureOut">
              <a:rPr lang="en-US" smtClean="0"/>
              <a:pPr/>
              <a:t>9/7/19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F84E6-7D4E-4E9D-9491-D5224274355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68B3F-F241-432D-90AD-49231C6D3042}" type="datetimeFigureOut">
              <a:rPr lang="en-US" smtClean="0"/>
              <a:pPr/>
              <a:t>9/7/19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F84E6-7D4E-4E9D-9491-D5224274355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68B3F-F241-432D-90AD-49231C6D3042}" type="datetimeFigureOut">
              <a:rPr lang="en-US" smtClean="0"/>
              <a:pPr/>
              <a:t>9/7/19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F84E6-7D4E-4E9D-9491-D5224274355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68B3F-F241-432D-90AD-49231C6D3042}" type="datetimeFigureOut">
              <a:rPr lang="en-US" smtClean="0"/>
              <a:pPr/>
              <a:t>9/7/19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F84E6-7D4E-4E9D-9491-D5224274355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68B3F-F241-432D-90AD-49231C6D3042}" type="datetimeFigureOut">
              <a:rPr lang="en-US" smtClean="0"/>
              <a:pPr/>
              <a:t>9/7/19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F84E6-7D4E-4E9D-9491-D5224274355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68B3F-F241-432D-90AD-49231C6D3042}" type="datetimeFigureOut">
              <a:rPr lang="en-US" smtClean="0"/>
              <a:pPr/>
              <a:t>9/7/19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F84E6-7D4E-4E9D-9491-D5224274355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68B3F-F241-432D-90AD-49231C6D3042}" type="datetimeFigureOut">
              <a:rPr lang="en-US" smtClean="0"/>
              <a:pPr/>
              <a:t>9/7/19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F84E6-7D4E-4E9D-9491-D5224274355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68B3F-F241-432D-90AD-49231C6D3042}" type="datetimeFigureOut">
              <a:rPr lang="en-US" smtClean="0"/>
              <a:pPr/>
              <a:t>9/7/19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F84E6-7D4E-4E9D-9491-D5224274355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68B3F-F241-432D-90AD-49231C6D3042}" type="datetimeFigureOut">
              <a:rPr lang="en-US" smtClean="0"/>
              <a:pPr/>
              <a:t>9/7/19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F84E6-7D4E-4E9D-9491-D5224274355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68B3F-F241-432D-90AD-49231C6D3042}" type="datetimeFigureOut">
              <a:rPr lang="en-US" smtClean="0"/>
              <a:pPr/>
              <a:t>9/7/19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F84E6-7D4E-4E9D-9491-D5224274355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68B3F-F241-432D-90AD-49231C6D3042}" type="datetimeFigureOut">
              <a:rPr lang="en-US" smtClean="0"/>
              <a:pPr/>
              <a:t>9/7/19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F84E6-7D4E-4E9D-9491-D5224274355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EE_735_Assignment_3.pdf" TargetMode="External"/><Relationship Id="rId3" Type="http://schemas.openxmlformats.org/officeDocument/2006/relationships/hyperlink" Target="EE_735_Assignment_additional_material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EE_735 Assignment_3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3</a:t>
            </a:r>
            <a:r>
              <a:rPr lang="en-IN" dirty="0" smtClean="0"/>
              <a:t>/09/2017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N_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785794"/>
            <a:ext cx="8229600" cy="3922013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25470"/>
          </a:xfrm>
        </p:spPr>
        <p:txBody>
          <a:bodyPr>
            <a:normAutofit/>
          </a:bodyPr>
          <a:lstStyle/>
          <a:p>
            <a:r>
              <a:rPr lang="en-IN" sz="2800" dirty="0" smtClean="0"/>
              <a:t>Simulation results</a:t>
            </a:r>
            <a:endParaRPr lang="en-I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000100" y="5023506"/>
            <a:ext cx="7358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This graph is similar to the previous one. Here we have reduced the step size ‘h’ by increasing the number of node points ‘N’.  Thus varying h within the range 1e-8 cm to 1e-6 cm did not result in convergence issues. h=L/N has been used.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N_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857232"/>
            <a:ext cx="8229600" cy="3922013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25470"/>
          </a:xfrm>
        </p:spPr>
        <p:txBody>
          <a:bodyPr>
            <a:normAutofit/>
          </a:bodyPr>
          <a:lstStyle/>
          <a:p>
            <a:r>
              <a:rPr lang="en-IN" sz="2800" dirty="0" smtClean="0"/>
              <a:t>Simulation results</a:t>
            </a:r>
            <a:endParaRPr lang="en-I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000100" y="5000636"/>
            <a:ext cx="7358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We have fixed V(1)=-</a:t>
            </a:r>
            <a:r>
              <a:rPr lang="el-GR" dirty="0" smtClean="0"/>
              <a:t>φ</a:t>
            </a:r>
            <a:r>
              <a:rPr lang="en-IN" dirty="0" smtClean="0"/>
              <a:t>p and V(N)=</a:t>
            </a:r>
            <a:r>
              <a:rPr lang="el-GR" dirty="0" smtClean="0"/>
              <a:t>φ</a:t>
            </a:r>
            <a:r>
              <a:rPr lang="en-IN" dirty="0" smtClean="0"/>
              <a:t>n, which yield correct values for n and p at the boundaries. It took around 50 iterations to converge.  h=L/N has been used.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N_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857232"/>
            <a:ext cx="8229600" cy="3922013"/>
          </a:xfrm>
        </p:spPr>
      </p:pic>
      <p:sp>
        <p:nvSpPr>
          <p:cNvPr id="5" name="TextBox 4"/>
          <p:cNvSpPr txBox="1"/>
          <p:nvPr/>
        </p:nvSpPr>
        <p:spPr>
          <a:xfrm>
            <a:off x="928662" y="5220314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This graph is same as the previous one.  h=L/(N-1) has been used. </a:t>
            </a:r>
            <a:endParaRPr lang="en-IN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725470"/>
          </a:xfrm>
        </p:spPr>
        <p:txBody>
          <a:bodyPr>
            <a:normAutofit/>
          </a:bodyPr>
          <a:lstStyle/>
          <a:p>
            <a:r>
              <a:rPr lang="en-IN" sz="2800" dirty="0" smtClean="0"/>
              <a:t>Simulation results</a:t>
            </a:r>
            <a:endParaRPr lang="en-IN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Numerical solution of PN junction diode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Parameter values are same as given in </a:t>
            </a:r>
            <a:r>
              <a:rPr lang="en-IN" sz="2000" dirty="0" smtClean="0">
                <a:hlinkClick r:id="rId2" action="ppaction://hlinkfile"/>
              </a:rPr>
              <a:t>assignment</a:t>
            </a:r>
            <a:r>
              <a:rPr lang="en-IN" sz="2000" dirty="0" smtClean="0"/>
              <a:t>  problem.</a:t>
            </a:r>
          </a:p>
          <a:p>
            <a:r>
              <a:rPr lang="en-IN" sz="2000" dirty="0" smtClean="0"/>
              <a:t>Lets denote total device length by L cm.</a:t>
            </a:r>
          </a:p>
          <a:p>
            <a:r>
              <a:rPr lang="en-IN" sz="2000" dirty="0" smtClean="0"/>
              <a:t>Lets divide L into N nodes. Let h be the spacing between two consecutive nodes. h=L/(N). (h=L/(N-1)) will also do.</a:t>
            </a:r>
          </a:p>
          <a:p>
            <a:r>
              <a:rPr lang="en-IN" sz="2000" dirty="0" smtClean="0"/>
              <a:t>Our aim is to solve : </a:t>
            </a:r>
            <a:r>
              <a:rPr lang="el-GR" sz="2000" dirty="0" smtClean="0"/>
              <a:t>Δ</a:t>
            </a:r>
            <a:r>
              <a:rPr lang="en-IN" sz="2000" dirty="0" smtClean="0"/>
              <a:t>V = - J\F . These terms have been described in the </a:t>
            </a:r>
            <a:r>
              <a:rPr lang="en-IN" sz="2000" dirty="0" smtClean="0">
                <a:hlinkClick r:id="rId3" action="ppaction://hlinkfile"/>
              </a:rPr>
              <a:t>additional material</a:t>
            </a:r>
            <a:r>
              <a:rPr lang="en-IN" sz="2000" dirty="0" smtClean="0"/>
              <a:t>. </a:t>
            </a:r>
          </a:p>
          <a:p>
            <a:r>
              <a:rPr lang="en-IN" sz="2000" dirty="0" smtClean="0"/>
              <a:t>Lets try to derive matrix representation of J and F.</a:t>
            </a:r>
          </a:p>
          <a:p>
            <a:r>
              <a:rPr lang="en-IN" sz="2000" dirty="0" smtClean="0"/>
              <a:t>Note: The simulation results are shown for abrupt junction case only. </a:t>
            </a:r>
          </a:p>
          <a:p>
            <a:endParaRPr lang="en-IN" sz="2000" dirty="0" smtClean="0"/>
          </a:p>
          <a:p>
            <a:endParaRPr lang="en-IN" sz="2000" dirty="0" smtClean="0"/>
          </a:p>
          <a:p>
            <a:endParaRPr lang="en-IN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762" y="239381"/>
            <a:ext cx="8229600" cy="654032"/>
          </a:xfrm>
        </p:spPr>
        <p:txBody>
          <a:bodyPr>
            <a:normAutofit/>
          </a:bodyPr>
          <a:lstStyle/>
          <a:p>
            <a:r>
              <a:rPr lang="en-IN" sz="2800" dirty="0" smtClean="0"/>
              <a:t>Terms and their meaning</a:t>
            </a:r>
            <a:endParaRPr lang="en-I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902467" y="950834"/>
            <a:ext cx="76438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 - potential profile; </a:t>
            </a:r>
            <a:r>
              <a:rPr lang="en-IN" dirty="0" err="1" smtClean="0"/>
              <a:t>Vt</a:t>
            </a:r>
            <a:r>
              <a:rPr lang="en-IN" dirty="0" smtClean="0"/>
              <a:t> = </a:t>
            </a:r>
            <a:r>
              <a:rPr lang="en-IN" dirty="0" err="1" smtClean="0"/>
              <a:t>kT</a:t>
            </a:r>
            <a:r>
              <a:rPr lang="en-IN" dirty="0" smtClean="0"/>
              <a:t>/q  is the thermal voltage; n – electron concentration; p - hole concentration;  </a:t>
            </a:r>
            <a:r>
              <a:rPr lang="en-IN" dirty="0" err="1" smtClean="0"/>
              <a:t>ni</a:t>
            </a:r>
            <a:r>
              <a:rPr lang="en-IN" dirty="0" smtClean="0"/>
              <a:t> - intrinsic carrier concentration; </a:t>
            </a:r>
            <a:r>
              <a:rPr lang="en-IN" dirty="0" err="1" smtClean="0"/>
              <a:t>Nd</a:t>
            </a:r>
            <a:r>
              <a:rPr lang="en-IN" dirty="0" smtClean="0"/>
              <a:t> -donor </a:t>
            </a:r>
            <a:r>
              <a:rPr lang="en-IN" dirty="0" err="1" smtClean="0"/>
              <a:t>dopant</a:t>
            </a:r>
            <a:r>
              <a:rPr lang="en-IN" dirty="0" smtClean="0"/>
              <a:t> concentration; Na - acceptor </a:t>
            </a:r>
            <a:r>
              <a:rPr lang="en-IN" dirty="0" err="1" smtClean="0"/>
              <a:t>dopant</a:t>
            </a:r>
            <a:r>
              <a:rPr lang="en-IN" dirty="0" smtClean="0"/>
              <a:t> concentration; </a:t>
            </a:r>
            <a:r>
              <a:rPr lang="en-IN" dirty="0" err="1" smtClean="0"/>
              <a:t>Ndop</a:t>
            </a:r>
            <a:r>
              <a:rPr lang="en-IN" dirty="0" smtClean="0"/>
              <a:t> – net doping profile; </a:t>
            </a:r>
            <a:r>
              <a:rPr lang="el-GR" dirty="0" smtClean="0"/>
              <a:t>φ</a:t>
            </a:r>
            <a:r>
              <a:rPr lang="en-IN" dirty="0" smtClean="0"/>
              <a:t>n = </a:t>
            </a:r>
            <a:r>
              <a:rPr lang="en-IN" dirty="0" err="1" smtClean="0"/>
              <a:t>Vt</a:t>
            </a:r>
            <a:r>
              <a:rPr lang="en-IN" dirty="0"/>
              <a:t> </a:t>
            </a:r>
            <a:r>
              <a:rPr lang="en-IN" dirty="0" smtClean="0"/>
              <a:t>* log(</a:t>
            </a:r>
            <a:r>
              <a:rPr lang="en-IN" dirty="0" err="1" smtClean="0"/>
              <a:t>Nd</a:t>
            </a:r>
            <a:r>
              <a:rPr lang="en-IN" dirty="0" smtClean="0"/>
              <a:t>/</a:t>
            </a:r>
            <a:r>
              <a:rPr lang="en-IN" dirty="0" err="1" smtClean="0"/>
              <a:t>ni</a:t>
            </a:r>
            <a:r>
              <a:rPr lang="en-IN" dirty="0" smtClean="0"/>
              <a:t>); </a:t>
            </a:r>
            <a:r>
              <a:rPr lang="el-GR" dirty="0" smtClean="0"/>
              <a:t>φ</a:t>
            </a:r>
            <a:r>
              <a:rPr lang="en-IN" dirty="0" smtClean="0"/>
              <a:t>p = </a:t>
            </a:r>
            <a:r>
              <a:rPr lang="en-IN" dirty="0" err="1" smtClean="0"/>
              <a:t>Vt</a:t>
            </a:r>
            <a:r>
              <a:rPr lang="en-IN" dirty="0" smtClean="0"/>
              <a:t>  * log(Na/</a:t>
            </a:r>
            <a:r>
              <a:rPr lang="en-IN" dirty="0" err="1" smtClean="0"/>
              <a:t>ni</a:t>
            </a:r>
            <a:r>
              <a:rPr lang="en-IN" dirty="0" smtClean="0"/>
              <a:t>);  </a:t>
            </a:r>
            <a:r>
              <a:rPr lang="el-GR" dirty="0" smtClean="0"/>
              <a:t>ε</a:t>
            </a:r>
            <a:r>
              <a:rPr lang="en-IN" dirty="0" smtClean="0"/>
              <a:t> = 12 * </a:t>
            </a:r>
            <a:r>
              <a:rPr lang="el-GR" dirty="0" smtClean="0"/>
              <a:t>ε</a:t>
            </a:r>
            <a:r>
              <a:rPr lang="en-IN" baseline="-25000" dirty="0" smtClean="0"/>
              <a:t>0</a:t>
            </a:r>
            <a:r>
              <a:rPr lang="en-IN" dirty="0" smtClean="0"/>
              <a:t>  (where </a:t>
            </a:r>
            <a:r>
              <a:rPr lang="el-GR" dirty="0" smtClean="0"/>
              <a:t>ε</a:t>
            </a:r>
            <a:r>
              <a:rPr lang="en-IN" baseline="-25000" dirty="0" smtClean="0"/>
              <a:t>0</a:t>
            </a:r>
            <a:r>
              <a:rPr lang="en-IN" dirty="0" smtClean="0"/>
              <a:t>  is the permittivity of vacuum).</a:t>
            </a:r>
            <a:endParaRPr lang="en-IN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214678" y="3643314"/>
            <a:ext cx="4929222" cy="158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4572000" y="3571876"/>
            <a:ext cx="1714512" cy="158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214678" y="5643578"/>
            <a:ext cx="4929222" cy="158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4572000" y="5642784"/>
            <a:ext cx="1714512" cy="158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429256" y="3214686"/>
            <a:ext cx="1857388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571868" y="4000504"/>
            <a:ext cx="1857388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43504" y="257174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7215206" y="291679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φ</a:t>
            </a:r>
            <a:r>
              <a:rPr lang="en-IN" dirty="0" smtClean="0"/>
              <a:t>n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5143504" y="457200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3071802" y="378619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-</a:t>
            </a:r>
            <a:r>
              <a:rPr lang="el-GR" dirty="0" smtClean="0"/>
              <a:t>φ</a:t>
            </a:r>
            <a:r>
              <a:rPr lang="en-IN" dirty="0" smtClean="0"/>
              <a:t>p</a:t>
            </a:r>
            <a:endParaRPr lang="en-IN" dirty="0"/>
          </a:p>
        </p:txBody>
      </p:sp>
      <p:cxnSp>
        <p:nvCxnSpPr>
          <p:cNvPr id="19" name="Straight Connector 18"/>
          <p:cNvCxnSpPr/>
          <p:nvPr/>
        </p:nvCxnSpPr>
        <p:spPr>
          <a:xfrm rot="5400000">
            <a:off x="7072330" y="3429000"/>
            <a:ext cx="428628" cy="15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3392479" y="3821115"/>
            <a:ext cx="357190" cy="15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000892" y="3929066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</a:t>
            </a:r>
            <a:r>
              <a:rPr lang="en-IN" dirty="0" smtClean="0"/>
              <a:t>ode N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8143900" y="3488296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Nodes</a:t>
            </a:r>
            <a:endParaRPr lang="en-IN" dirty="0"/>
          </a:p>
        </p:txBody>
      </p:sp>
      <p:cxnSp>
        <p:nvCxnSpPr>
          <p:cNvPr id="25" name="Straight Arrow Connector 24"/>
          <p:cNvCxnSpPr/>
          <p:nvPr/>
        </p:nvCxnSpPr>
        <p:spPr>
          <a:xfrm rot="5400000" flipH="1" flipV="1">
            <a:off x="7142974" y="3856834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71802" y="3059668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node1</a:t>
            </a:r>
            <a:endParaRPr lang="en-IN" dirty="0"/>
          </a:p>
        </p:txBody>
      </p:sp>
      <p:cxnSp>
        <p:nvCxnSpPr>
          <p:cNvPr id="29" name="Straight Arrow Connector 28"/>
          <p:cNvCxnSpPr/>
          <p:nvPr/>
        </p:nvCxnSpPr>
        <p:spPr>
          <a:xfrm rot="5400000">
            <a:off x="3464711" y="3463925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215074" y="2643182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 side</a:t>
            </a:r>
            <a:endParaRPr lang="en-IN" dirty="0"/>
          </a:p>
        </p:txBody>
      </p:sp>
      <p:sp>
        <p:nvSpPr>
          <p:cNvPr id="33" name="TextBox 32"/>
          <p:cNvSpPr txBox="1"/>
          <p:nvPr/>
        </p:nvSpPr>
        <p:spPr>
          <a:xfrm>
            <a:off x="4000496" y="2643182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</a:t>
            </a:r>
            <a:r>
              <a:rPr lang="en-IN" dirty="0" smtClean="0"/>
              <a:t> side</a:t>
            </a:r>
            <a:endParaRPr lang="en-IN" dirty="0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3571868" y="5143512"/>
            <a:ext cx="3643338" cy="100013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7001686" y="5428470"/>
            <a:ext cx="428628" cy="15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429256" y="5143512"/>
            <a:ext cx="1785950" cy="15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643306" y="6143644"/>
            <a:ext cx="1785950" cy="15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3358348" y="5857098"/>
            <a:ext cx="428628" cy="15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000628" y="4917056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φ</a:t>
            </a:r>
            <a:r>
              <a:rPr lang="en-IN" dirty="0" smtClean="0"/>
              <a:t>n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5357818" y="5917188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-</a:t>
            </a:r>
            <a:r>
              <a:rPr lang="el-GR" dirty="0" smtClean="0"/>
              <a:t>φ</a:t>
            </a:r>
            <a:r>
              <a:rPr lang="en-IN" dirty="0" smtClean="0"/>
              <a:t>p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7072330" y="598862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node N</a:t>
            </a:r>
            <a:endParaRPr lang="en-IN" dirty="0"/>
          </a:p>
        </p:txBody>
      </p:sp>
      <p:cxnSp>
        <p:nvCxnSpPr>
          <p:cNvPr id="45" name="Straight Arrow Connector 44"/>
          <p:cNvCxnSpPr/>
          <p:nvPr/>
        </p:nvCxnSpPr>
        <p:spPr>
          <a:xfrm rot="5400000" flipH="1" flipV="1">
            <a:off x="7071536" y="5857098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786446" y="6131502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</a:t>
            </a:r>
            <a:r>
              <a:rPr lang="en-IN" dirty="0" smtClean="0"/>
              <a:t>ode N/2</a:t>
            </a:r>
            <a:endParaRPr lang="en-IN" dirty="0"/>
          </a:p>
        </p:txBody>
      </p:sp>
      <p:cxnSp>
        <p:nvCxnSpPr>
          <p:cNvPr id="47" name="Straight Arrow Connector 46"/>
          <p:cNvCxnSpPr/>
          <p:nvPr/>
        </p:nvCxnSpPr>
        <p:spPr>
          <a:xfrm rot="10800000">
            <a:off x="5500694" y="5715016"/>
            <a:ext cx="642942" cy="4879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>
            <a:off x="3464711" y="5464189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000496" y="428625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V(N/2)</a:t>
            </a:r>
            <a:endParaRPr lang="en-IN" dirty="0"/>
          </a:p>
        </p:txBody>
      </p:sp>
      <p:sp>
        <p:nvSpPr>
          <p:cNvPr id="53" name="TextBox 52"/>
          <p:cNvSpPr txBox="1"/>
          <p:nvPr/>
        </p:nvSpPr>
        <p:spPr>
          <a:xfrm>
            <a:off x="5857884" y="3929066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V((N/2)+1)</a:t>
            </a:r>
            <a:endParaRPr lang="en-IN" dirty="0"/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4714876" y="4071942"/>
            <a:ext cx="64294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16200000" flipV="1">
            <a:off x="5464975" y="3321844"/>
            <a:ext cx="642942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143900" y="5417122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Nodes</a:t>
            </a:r>
            <a:endParaRPr lang="en-IN" dirty="0"/>
          </a:p>
        </p:txBody>
      </p:sp>
      <p:sp>
        <p:nvSpPr>
          <p:cNvPr id="59" name="TextBox 58"/>
          <p:cNvSpPr txBox="1"/>
          <p:nvPr/>
        </p:nvSpPr>
        <p:spPr>
          <a:xfrm>
            <a:off x="142844" y="4068553"/>
            <a:ext cx="2000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Some V profiles  which can be used as an initial guess</a:t>
            </a:r>
            <a:endParaRPr lang="en-IN" dirty="0"/>
          </a:p>
        </p:txBody>
      </p:sp>
      <p:sp>
        <p:nvSpPr>
          <p:cNvPr id="60" name="Right Arrow 59"/>
          <p:cNvSpPr/>
          <p:nvPr/>
        </p:nvSpPr>
        <p:spPr>
          <a:xfrm>
            <a:off x="2143108" y="4429132"/>
            <a:ext cx="57150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TextBox 60"/>
          <p:cNvSpPr txBox="1"/>
          <p:nvPr/>
        </p:nvSpPr>
        <p:spPr>
          <a:xfrm>
            <a:off x="3071802" y="4988494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node1</a:t>
            </a:r>
            <a:endParaRPr lang="en-IN" dirty="0"/>
          </a:p>
        </p:txBody>
      </p:sp>
      <p:sp>
        <p:nvSpPr>
          <p:cNvPr id="62" name="TextBox 61"/>
          <p:cNvSpPr txBox="1"/>
          <p:nvPr/>
        </p:nvSpPr>
        <p:spPr>
          <a:xfrm>
            <a:off x="4286248" y="307181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V=0</a:t>
            </a:r>
            <a:endParaRPr lang="en-IN" dirty="0"/>
          </a:p>
        </p:txBody>
      </p:sp>
      <p:cxnSp>
        <p:nvCxnSpPr>
          <p:cNvPr id="64" name="Straight Arrow Connector 63"/>
          <p:cNvCxnSpPr/>
          <p:nvPr/>
        </p:nvCxnSpPr>
        <p:spPr>
          <a:xfrm rot="5400000">
            <a:off x="4607719" y="3464719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438648" y="507207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V=0</a:t>
            </a:r>
            <a:endParaRPr lang="en-IN" dirty="0"/>
          </a:p>
        </p:txBody>
      </p:sp>
      <p:cxnSp>
        <p:nvCxnSpPr>
          <p:cNvPr id="66" name="Straight Arrow Connector 65"/>
          <p:cNvCxnSpPr/>
          <p:nvPr/>
        </p:nvCxnSpPr>
        <p:spPr>
          <a:xfrm rot="5400000">
            <a:off x="4760119" y="5464983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uble Bracket 3"/>
          <p:cNvSpPr/>
          <p:nvPr/>
        </p:nvSpPr>
        <p:spPr>
          <a:xfrm>
            <a:off x="928662" y="1857364"/>
            <a:ext cx="1285884" cy="400052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142976" y="2071678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Ndop</a:t>
            </a:r>
            <a:r>
              <a:rPr lang="en-IN" dirty="0" smtClean="0"/>
              <a:t>(1)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142976" y="2500306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Ndop</a:t>
            </a:r>
            <a:r>
              <a:rPr lang="en-IN" dirty="0" smtClean="0"/>
              <a:t>(2)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142976" y="5357826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Ndop</a:t>
            </a:r>
            <a:r>
              <a:rPr lang="en-IN" dirty="0" smtClean="0"/>
              <a:t>(N)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1357290" y="3143248"/>
            <a:ext cx="714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.</a:t>
            </a:r>
          </a:p>
          <a:p>
            <a:r>
              <a:rPr lang="en-IN" dirty="0" smtClean="0"/>
              <a:t>.</a:t>
            </a:r>
          </a:p>
          <a:p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71406" y="335756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Ndop</a:t>
            </a:r>
            <a:r>
              <a:rPr lang="en-IN" dirty="0" smtClean="0"/>
              <a:t> =</a:t>
            </a:r>
            <a:endParaRPr lang="en-IN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r>
              <a:rPr lang="en-IN" sz="2800" dirty="0" smtClean="0"/>
              <a:t>Doping profile</a:t>
            </a:r>
            <a:endParaRPr lang="en-IN" sz="28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000364" y="3000372"/>
            <a:ext cx="4929222" cy="158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4357686" y="2928934"/>
            <a:ext cx="1714512" cy="158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00364" y="5000636"/>
            <a:ext cx="4929222" cy="158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4357686" y="4999842"/>
            <a:ext cx="1714512" cy="158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214942" y="2571744"/>
            <a:ext cx="1857388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357554" y="3357562"/>
            <a:ext cx="1857388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72000" y="1785926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Ndop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7000892" y="227385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Nd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4643438" y="378619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Ndop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2857488" y="3143248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-Na</a:t>
            </a:r>
            <a:endParaRPr lang="en-IN" dirty="0"/>
          </a:p>
        </p:txBody>
      </p:sp>
      <p:cxnSp>
        <p:nvCxnSpPr>
          <p:cNvPr id="23" name="Straight Connector 22"/>
          <p:cNvCxnSpPr/>
          <p:nvPr/>
        </p:nvCxnSpPr>
        <p:spPr>
          <a:xfrm rot="5400000">
            <a:off x="6858016" y="2786058"/>
            <a:ext cx="428628" cy="15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3178165" y="3178173"/>
            <a:ext cx="357190" cy="15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786578" y="3286124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</a:t>
            </a:r>
            <a:r>
              <a:rPr lang="en-IN" dirty="0" smtClean="0"/>
              <a:t>ode N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7929586" y="2845354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Nodes</a:t>
            </a:r>
            <a:endParaRPr lang="en-IN" dirty="0"/>
          </a:p>
        </p:txBody>
      </p:sp>
      <p:cxnSp>
        <p:nvCxnSpPr>
          <p:cNvPr id="27" name="Straight Arrow Connector 26"/>
          <p:cNvCxnSpPr/>
          <p:nvPr/>
        </p:nvCxnSpPr>
        <p:spPr>
          <a:xfrm rot="5400000" flipH="1" flipV="1">
            <a:off x="6928660" y="321389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857488" y="241672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node1</a:t>
            </a:r>
            <a:endParaRPr lang="en-IN" dirty="0"/>
          </a:p>
        </p:txBody>
      </p:sp>
      <p:cxnSp>
        <p:nvCxnSpPr>
          <p:cNvPr id="29" name="Straight Arrow Connector 28"/>
          <p:cNvCxnSpPr/>
          <p:nvPr/>
        </p:nvCxnSpPr>
        <p:spPr>
          <a:xfrm rot="5400000">
            <a:off x="3250397" y="2820983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000760" y="2000240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 side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3786182" y="2000240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</a:t>
            </a:r>
            <a:r>
              <a:rPr lang="en-IN" dirty="0" smtClean="0"/>
              <a:t> side</a:t>
            </a:r>
            <a:endParaRPr lang="en-IN" dirty="0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3357554" y="4500570"/>
            <a:ext cx="3643338" cy="100013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6787372" y="4785528"/>
            <a:ext cx="428628" cy="15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214942" y="4500570"/>
            <a:ext cx="1785950" cy="15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428992" y="5500702"/>
            <a:ext cx="1785950" cy="15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3144034" y="5214156"/>
            <a:ext cx="428628" cy="15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786314" y="427411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Nd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5143504" y="5274246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-Na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6858016" y="5345684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node N</a:t>
            </a:r>
            <a:endParaRPr lang="en-IN" dirty="0"/>
          </a:p>
        </p:txBody>
      </p:sp>
      <p:cxnSp>
        <p:nvCxnSpPr>
          <p:cNvPr id="40" name="Straight Arrow Connector 39"/>
          <p:cNvCxnSpPr/>
          <p:nvPr/>
        </p:nvCxnSpPr>
        <p:spPr>
          <a:xfrm rot="5400000" flipH="1" flipV="1">
            <a:off x="6857222" y="5214156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572132" y="5488560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</a:t>
            </a:r>
            <a:r>
              <a:rPr lang="en-IN" dirty="0" smtClean="0"/>
              <a:t>ode N/2</a:t>
            </a:r>
            <a:endParaRPr lang="en-IN" dirty="0"/>
          </a:p>
        </p:txBody>
      </p:sp>
      <p:cxnSp>
        <p:nvCxnSpPr>
          <p:cNvPr id="42" name="Straight Arrow Connector 41"/>
          <p:cNvCxnSpPr/>
          <p:nvPr/>
        </p:nvCxnSpPr>
        <p:spPr>
          <a:xfrm rot="10800000">
            <a:off x="5286380" y="5072074"/>
            <a:ext cx="642942" cy="4879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5400000">
            <a:off x="3250397" y="4821247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428992" y="3631172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Ndop</a:t>
            </a:r>
            <a:r>
              <a:rPr lang="en-IN" dirty="0" smtClean="0"/>
              <a:t>(N/2)</a:t>
            </a:r>
            <a:endParaRPr lang="en-IN" dirty="0"/>
          </a:p>
        </p:txBody>
      </p:sp>
      <p:sp>
        <p:nvSpPr>
          <p:cNvPr id="45" name="TextBox 44"/>
          <p:cNvSpPr txBox="1"/>
          <p:nvPr/>
        </p:nvSpPr>
        <p:spPr>
          <a:xfrm>
            <a:off x="5214942" y="321468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Ndop</a:t>
            </a:r>
            <a:r>
              <a:rPr lang="en-IN" dirty="0" smtClean="0"/>
              <a:t>((N/2)+1)</a:t>
            </a:r>
            <a:endParaRPr lang="en-IN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4500562" y="3429000"/>
            <a:ext cx="64294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6200000" flipV="1">
            <a:off x="5250661" y="2678902"/>
            <a:ext cx="642942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929586" y="4774180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Nodes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2857488" y="434555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node1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3857620" y="2416726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Ndop</a:t>
            </a:r>
            <a:r>
              <a:rPr lang="en-IN" dirty="0" smtClean="0"/>
              <a:t>=0</a:t>
            </a:r>
            <a:endParaRPr lang="en-IN" dirty="0"/>
          </a:p>
        </p:txBody>
      </p:sp>
      <p:cxnSp>
        <p:nvCxnSpPr>
          <p:cNvPr id="51" name="Straight Arrow Connector 50"/>
          <p:cNvCxnSpPr/>
          <p:nvPr/>
        </p:nvCxnSpPr>
        <p:spPr>
          <a:xfrm rot="5400000">
            <a:off x="4393405" y="2821777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>
            <a:off x="4545805" y="4822041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010020" y="4416990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Ndop</a:t>
            </a:r>
            <a:r>
              <a:rPr lang="en-IN" dirty="0" smtClean="0"/>
              <a:t>=0</a:t>
            </a:r>
            <a:endParaRPr lang="en-IN" dirty="0"/>
          </a:p>
        </p:txBody>
      </p:sp>
      <p:sp>
        <p:nvSpPr>
          <p:cNvPr id="55" name="TextBox 54"/>
          <p:cNvSpPr txBox="1"/>
          <p:nvPr/>
        </p:nvSpPr>
        <p:spPr>
          <a:xfrm>
            <a:off x="2143108" y="5857892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Nx1</a:t>
            </a:r>
            <a:endParaRPr lang="en-IN" dirty="0"/>
          </a:p>
        </p:txBody>
      </p:sp>
      <p:sp>
        <p:nvSpPr>
          <p:cNvPr id="56" name="TextBox 55"/>
          <p:cNvSpPr txBox="1"/>
          <p:nvPr/>
        </p:nvSpPr>
        <p:spPr>
          <a:xfrm>
            <a:off x="5429256" y="1214422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Abrupt junction</a:t>
            </a:r>
            <a:endParaRPr lang="en-IN" dirty="0"/>
          </a:p>
        </p:txBody>
      </p:sp>
      <p:sp>
        <p:nvSpPr>
          <p:cNvPr id="57" name="TextBox 56"/>
          <p:cNvSpPr txBox="1"/>
          <p:nvPr/>
        </p:nvSpPr>
        <p:spPr>
          <a:xfrm>
            <a:off x="5286380" y="6417254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Linearly graded junction</a:t>
            </a:r>
            <a:endParaRPr lang="en-IN" dirty="0"/>
          </a:p>
        </p:txBody>
      </p:sp>
      <p:cxnSp>
        <p:nvCxnSpPr>
          <p:cNvPr id="59" name="Straight Arrow Connector 58"/>
          <p:cNvCxnSpPr/>
          <p:nvPr/>
        </p:nvCxnSpPr>
        <p:spPr>
          <a:xfrm rot="5400000">
            <a:off x="5357818" y="1714488"/>
            <a:ext cx="35719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6200000" flipV="1">
            <a:off x="5036347" y="6179363"/>
            <a:ext cx="42862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IN" sz="2800" dirty="0" smtClean="0"/>
              <a:t>V, n and p</a:t>
            </a:r>
            <a:endParaRPr lang="en-IN" sz="2800" dirty="0"/>
          </a:p>
        </p:txBody>
      </p:sp>
      <p:sp>
        <p:nvSpPr>
          <p:cNvPr id="4" name="Double Bracket 3"/>
          <p:cNvSpPr/>
          <p:nvPr/>
        </p:nvSpPr>
        <p:spPr>
          <a:xfrm>
            <a:off x="1000100" y="1512316"/>
            <a:ext cx="1000132" cy="450059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28596" y="329826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 =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214414" y="165519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 (1)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214414" y="200024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 (2)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142976" y="544140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 (N)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357290" y="3226828"/>
            <a:ext cx="857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.</a:t>
            </a:r>
          </a:p>
          <a:p>
            <a:r>
              <a:rPr lang="en-IN" dirty="0" smtClean="0"/>
              <a:t>.</a:t>
            </a:r>
          </a:p>
          <a:p>
            <a:r>
              <a:rPr lang="en-IN" dirty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0232" y="587003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Nx1</a:t>
            </a:r>
            <a:endParaRPr lang="en-IN" dirty="0"/>
          </a:p>
        </p:txBody>
      </p:sp>
      <p:sp>
        <p:nvSpPr>
          <p:cNvPr id="11" name="Double Bracket 10"/>
          <p:cNvSpPr/>
          <p:nvPr/>
        </p:nvSpPr>
        <p:spPr>
          <a:xfrm>
            <a:off x="3143240" y="1512316"/>
            <a:ext cx="1928826" cy="450059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2571736" y="329826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</a:t>
            </a:r>
            <a:r>
              <a:rPr lang="en-IN" dirty="0" smtClean="0"/>
              <a:t> =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3357554" y="1655192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ni</a:t>
            </a:r>
            <a:r>
              <a:rPr lang="en-IN" dirty="0" smtClean="0"/>
              <a:t>*exp(V (1)/</a:t>
            </a:r>
            <a:r>
              <a:rPr lang="en-IN" dirty="0" err="1" smtClean="0"/>
              <a:t>Vt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3357554" y="2000240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ni</a:t>
            </a:r>
            <a:r>
              <a:rPr lang="en-IN" dirty="0" smtClean="0"/>
              <a:t>*exp(V (2)/</a:t>
            </a:r>
            <a:r>
              <a:rPr lang="en-IN" dirty="0" err="1" smtClean="0"/>
              <a:t>Vt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3286116" y="5441406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ni</a:t>
            </a:r>
            <a:r>
              <a:rPr lang="en-IN" dirty="0" smtClean="0"/>
              <a:t>*exp(V (N)/</a:t>
            </a:r>
            <a:r>
              <a:rPr lang="en-IN" dirty="0" err="1" smtClean="0"/>
              <a:t>Vt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3500430" y="3226828"/>
            <a:ext cx="857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.</a:t>
            </a:r>
          </a:p>
          <a:p>
            <a:r>
              <a:rPr lang="en-IN" dirty="0" smtClean="0"/>
              <a:t>.</a:t>
            </a:r>
          </a:p>
          <a:p>
            <a:r>
              <a:rPr lang="en-IN" dirty="0"/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72066" y="592933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Nx1</a:t>
            </a:r>
            <a:endParaRPr lang="en-IN" dirty="0"/>
          </a:p>
        </p:txBody>
      </p:sp>
      <p:sp>
        <p:nvSpPr>
          <p:cNvPr id="18" name="Double Bracket 17"/>
          <p:cNvSpPr/>
          <p:nvPr/>
        </p:nvSpPr>
        <p:spPr>
          <a:xfrm>
            <a:off x="6286512" y="1559470"/>
            <a:ext cx="2214578" cy="450059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5715008" y="334542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</a:t>
            </a:r>
            <a:r>
              <a:rPr lang="en-IN" dirty="0" smtClean="0"/>
              <a:t> =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8215338" y="606006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Nx1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6572264" y="1785926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ni</a:t>
            </a:r>
            <a:r>
              <a:rPr lang="en-IN" dirty="0" smtClean="0"/>
              <a:t>*exp(-V (1)/</a:t>
            </a:r>
            <a:r>
              <a:rPr lang="en-IN" dirty="0" err="1" smtClean="0"/>
              <a:t>Vt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6572264" y="2130974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ni</a:t>
            </a:r>
            <a:r>
              <a:rPr lang="en-IN" dirty="0" smtClean="0"/>
              <a:t>*exp(-V (2)/</a:t>
            </a:r>
            <a:r>
              <a:rPr lang="en-IN" dirty="0" err="1" smtClean="0"/>
              <a:t>Vt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6500826" y="5572140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ni</a:t>
            </a:r>
            <a:r>
              <a:rPr lang="en-IN" dirty="0" smtClean="0"/>
              <a:t>*exp(-V (N)/</a:t>
            </a:r>
            <a:r>
              <a:rPr lang="en-IN" dirty="0" err="1" smtClean="0"/>
              <a:t>Vt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6715140" y="3357562"/>
            <a:ext cx="857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.</a:t>
            </a:r>
          </a:p>
          <a:p>
            <a:r>
              <a:rPr lang="en-IN" dirty="0" smtClean="0"/>
              <a:t>.</a:t>
            </a:r>
          </a:p>
          <a:p>
            <a:r>
              <a:rPr lang="en-IN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IN" sz="2800" dirty="0"/>
              <a:t>b</a:t>
            </a:r>
            <a:r>
              <a:rPr lang="en-IN" sz="2800" dirty="0" smtClean="0"/>
              <a:t> matrix</a:t>
            </a:r>
            <a:endParaRPr lang="en-IN" sz="2800" dirty="0"/>
          </a:p>
        </p:txBody>
      </p:sp>
      <p:sp>
        <p:nvSpPr>
          <p:cNvPr id="4" name="Double Bracket 3"/>
          <p:cNvSpPr/>
          <p:nvPr/>
        </p:nvSpPr>
        <p:spPr>
          <a:xfrm>
            <a:off x="714348" y="1214422"/>
            <a:ext cx="4071966" cy="435771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928662" y="1285836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Ndop</a:t>
            </a:r>
            <a:r>
              <a:rPr lang="en-IN" dirty="0" smtClean="0"/>
              <a:t>(1)+p(1)-n(1)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928662" y="1702322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Ndop</a:t>
            </a:r>
            <a:r>
              <a:rPr lang="en-IN" dirty="0" smtClean="0"/>
              <a:t>(2)+p(2)-n(2)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85786" y="2643182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</a:t>
            </a:r>
            <a:r>
              <a:rPr lang="en-IN" dirty="0" err="1" smtClean="0"/>
              <a:t>Ndop</a:t>
            </a:r>
            <a:r>
              <a:rPr lang="en-IN" dirty="0" smtClean="0"/>
              <a:t>(N/2)+p(N/2)-n(N/2)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785786" y="3000372"/>
            <a:ext cx="385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Ndop</a:t>
            </a:r>
            <a:r>
              <a:rPr lang="en-IN" dirty="0" smtClean="0"/>
              <a:t>((N/2)+1)+p((N/2)+1)-n((N/2)+1)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857224" y="5000636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Ndop</a:t>
            </a:r>
            <a:r>
              <a:rPr lang="en-IN" dirty="0" smtClean="0"/>
              <a:t>(N)+p(N)-n(N)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857224" y="4643446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Ndop</a:t>
            </a:r>
            <a:r>
              <a:rPr lang="en-IN" dirty="0" smtClean="0"/>
              <a:t>(N-1)+p(N-1)-n(N-1)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-71470" y="3143224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l-GR" dirty="0" smtClean="0"/>
              <a:t>ρ</a:t>
            </a:r>
            <a:r>
              <a:rPr lang="en-IN" dirty="0" smtClean="0"/>
              <a:t> = q *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1571604" y="3929042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.</a:t>
            </a:r>
          </a:p>
          <a:p>
            <a:r>
              <a:rPr lang="en-IN" dirty="0" smtClean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57686" y="557214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Nx1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1571604" y="2000216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.</a:t>
            </a:r>
          </a:p>
          <a:p>
            <a:r>
              <a:rPr lang="en-IN" dirty="0" smtClean="0"/>
              <a:t>.</a:t>
            </a:r>
          </a:p>
        </p:txBody>
      </p:sp>
      <p:sp>
        <p:nvSpPr>
          <p:cNvPr id="16" name="Double Bracket 15"/>
          <p:cNvSpPr/>
          <p:nvPr/>
        </p:nvSpPr>
        <p:spPr>
          <a:xfrm>
            <a:off x="5857884" y="1202304"/>
            <a:ext cx="3071834" cy="4369836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6215074" y="1273718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p(1)/(-</a:t>
            </a:r>
            <a:r>
              <a:rPr lang="en-IN" dirty="0" err="1" smtClean="0"/>
              <a:t>Vt</a:t>
            </a:r>
            <a:r>
              <a:rPr lang="en-IN" dirty="0" smtClean="0"/>
              <a:t>)-n(1)/</a:t>
            </a:r>
            <a:r>
              <a:rPr lang="en-IN" dirty="0" err="1" smtClean="0"/>
              <a:t>Vt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6215074" y="1690204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p(2)/(-</a:t>
            </a:r>
            <a:r>
              <a:rPr lang="en-IN" dirty="0" err="1" smtClean="0"/>
              <a:t>Vt</a:t>
            </a:r>
            <a:r>
              <a:rPr lang="en-IN" dirty="0" smtClean="0"/>
              <a:t>)-n(2)/(</a:t>
            </a:r>
            <a:r>
              <a:rPr lang="en-IN" dirty="0" err="1" smtClean="0"/>
              <a:t>Vt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6000760" y="2571744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p(N/2)/(-</a:t>
            </a:r>
            <a:r>
              <a:rPr lang="en-IN" dirty="0" err="1" smtClean="0"/>
              <a:t>Vt</a:t>
            </a:r>
            <a:r>
              <a:rPr lang="en-IN" dirty="0" smtClean="0"/>
              <a:t>)-n(N/2)/</a:t>
            </a:r>
            <a:r>
              <a:rPr lang="en-IN" dirty="0" err="1" smtClean="0"/>
              <a:t>Vt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5786446" y="2928934"/>
            <a:ext cx="321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p((N/2)+1)/(-</a:t>
            </a:r>
            <a:r>
              <a:rPr lang="en-IN" dirty="0" err="1" smtClean="0"/>
              <a:t>Vt</a:t>
            </a:r>
            <a:r>
              <a:rPr lang="en-IN" dirty="0" smtClean="0"/>
              <a:t>)-n((N/2)+1)/</a:t>
            </a:r>
            <a:r>
              <a:rPr lang="en-IN" dirty="0" err="1" smtClean="0"/>
              <a:t>Vt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6215074" y="5000636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p(N)/(-</a:t>
            </a:r>
            <a:r>
              <a:rPr lang="en-IN" dirty="0" err="1" smtClean="0"/>
              <a:t>Vt</a:t>
            </a:r>
            <a:r>
              <a:rPr lang="en-IN" dirty="0" smtClean="0"/>
              <a:t>)-n(N)/</a:t>
            </a:r>
            <a:r>
              <a:rPr lang="en-IN" dirty="0" err="1" smtClean="0"/>
              <a:t>Vt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6000760" y="4643446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p(N-1)/(-</a:t>
            </a:r>
            <a:r>
              <a:rPr lang="en-IN" dirty="0" err="1" smtClean="0"/>
              <a:t>Vt</a:t>
            </a:r>
            <a:r>
              <a:rPr lang="en-IN" dirty="0" smtClean="0"/>
              <a:t>)-n(N-1)/</a:t>
            </a:r>
            <a:r>
              <a:rPr lang="en-IN" dirty="0" err="1" smtClean="0"/>
              <a:t>Vt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4786314" y="334542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;  </a:t>
            </a:r>
            <a:r>
              <a:rPr lang="el-GR" dirty="0" smtClean="0"/>
              <a:t>Δρ</a:t>
            </a:r>
            <a:r>
              <a:rPr lang="en-IN" dirty="0" smtClean="0"/>
              <a:t> = q *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6715140" y="3916924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.</a:t>
            </a:r>
          </a:p>
          <a:p>
            <a:r>
              <a:rPr lang="en-IN" dirty="0" smtClean="0"/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72528" y="557214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Nx1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6715140" y="1988098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.</a:t>
            </a:r>
          </a:p>
          <a:p>
            <a:r>
              <a:rPr lang="en-IN" dirty="0" smtClean="0"/>
              <a:t>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928926" y="6274378"/>
            <a:ext cx="3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b = -(</a:t>
            </a:r>
            <a:r>
              <a:rPr lang="el-GR" dirty="0" smtClean="0"/>
              <a:t>ρ</a:t>
            </a:r>
            <a:r>
              <a:rPr lang="en-IN" dirty="0" smtClean="0"/>
              <a:t>/</a:t>
            </a:r>
            <a:r>
              <a:rPr lang="el-GR" dirty="0" smtClean="0"/>
              <a:t>ε</a:t>
            </a:r>
            <a:r>
              <a:rPr lang="en-IN" dirty="0" smtClean="0"/>
              <a:t>)    ;  </a:t>
            </a:r>
            <a:r>
              <a:rPr lang="en-IN" dirty="0" err="1" smtClean="0"/>
              <a:t>Δb</a:t>
            </a:r>
            <a:r>
              <a:rPr lang="en-IN" dirty="0" smtClean="0"/>
              <a:t>=-(</a:t>
            </a:r>
            <a:r>
              <a:rPr lang="el-GR" dirty="0" smtClean="0"/>
              <a:t>Δρ</a:t>
            </a:r>
            <a:r>
              <a:rPr lang="en-IN" dirty="0" smtClean="0"/>
              <a:t>/</a:t>
            </a:r>
            <a:r>
              <a:rPr lang="el-GR" dirty="0" smtClean="0"/>
              <a:t>ε</a:t>
            </a:r>
            <a:r>
              <a:rPr lang="en-IN" dirty="0" smtClean="0"/>
              <a:t>) 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r>
              <a:rPr lang="en-IN" sz="2800" dirty="0" smtClean="0"/>
              <a:t>F matrix and boundary conditions</a:t>
            </a:r>
            <a:endParaRPr lang="en-IN" sz="2800" dirty="0"/>
          </a:p>
        </p:txBody>
      </p:sp>
      <p:sp>
        <p:nvSpPr>
          <p:cNvPr id="4" name="Double Bracket 3"/>
          <p:cNvSpPr/>
          <p:nvPr/>
        </p:nvSpPr>
        <p:spPr>
          <a:xfrm>
            <a:off x="1285852" y="1500174"/>
            <a:ext cx="3857652" cy="450059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2214546" y="1714488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V(1)-</a:t>
            </a:r>
            <a:r>
              <a:rPr lang="el-GR" dirty="0" smtClean="0"/>
              <a:t> </a:t>
            </a:r>
            <a:r>
              <a:rPr lang="en-IN" dirty="0" smtClean="0"/>
              <a:t>b(1)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643042" y="2202412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(V(1)-2*(V(2))+V(3))/h</a:t>
            </a:r>
            <a:r>
              <a:rPr lang="en-IN" baseline="30000" dirty="0" smtClean="0"/>
              <a:t>2</a:t>
            </a:r>
            <a:r>
              <a:rPr lang="en-IN" dirty="0" smtClean="0"/>
              <a:t>- </a:t>
            </a:r>
            <a:r>
              <a:rPr lang="en-IN" dirty="0"/>
              <a:t>b</a:t>
            </a:r>
            <a:r>
              <a:rPr lang="en-IN" dirty="0" smtClean="0"/>
              <a:t>(2)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357290" y="5059932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(V(N-2)-2*(V(N-1))+V(N))/h</a:t>
            </a:r>
            <a:r>
              <a:rPr lang="en-IN" baseline="30000" dirty="0" smtClean="0"/>
              <a:t>2</a:t>
            </a:r>
            <a:r>
              <a:rPr lang="en-IN" dirty="0" smtClean="0"/>
              <a:t>- b(N-1)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143108" y="5429264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V(N) - b(N)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643042" y="2643182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(V(2)-2*(V(3))+V(4))/h</a:t>
            </a:r>
            <a:r>
              <a:rPr lang="en-IN" baseline="30000" dirty="0" smtClean="0"/>
              <a:t>2</a:t>
            </a:r>
            <a:r>
              <a:rPr lang="en-IN" dirty="0" smtClean="0"/>
              <a:t>- b(3)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1357290" y="4631304"/>
            <a:ext cx="385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(V(N-3)-2*(V(N-2))+V(N-1))/h</a:t>
            </a:r>
            <a:r>
              <a:rPr lang="en-IN" baseline="30000" dirty="0" smtClean="0"/>
              <a:t>2</a:t>
            </a:r>
            <a:r>
              <a:rPr lang="en-IN" dirty="0" smtClean="0"/>
              <a:t>- b(N-2)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2500298" y="3220050"/>
            <a:ext cx="857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.</a:t>
            </a:r>
          </a:p>
          <a:p>
            <a:r>
              <a:rPr lang="en-IN" dirty="0" smtClean="0"/>
              <a:t>.</a:t>
            </a:r>
          </a:p>
          <a:p>
            <a:r>
              <a:rPr lang="en-IN" dirty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4348" y="3214686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F=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5143504" y="578645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Nx1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5857884" y="2737490"/>
            <a:ext cx="3000396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b(1) = V(1) and b(N) = V(N) ;</a:t>
            </a:r>
          </a:p>
          <a:p>
            <a:r>
              <a:rPr lang="en-IN" dirty="0"/>
              <a:t>w</a:t>
            </a:r>
            <a:r>
              <a:rPr lang="en-IN" dirty="0" smtClean="0"/>
              <a:t>here V(1) and V(N) are fixed potentials.</a:t>
            </a:r>
          </a:p>
          <a:p>
            <a:endParaRPr lang="en-IN" dirty="0"/>
          </a:p>
          <a:p>
            <a:r>
              <a:rPr lang="en-IN" dirty="0" err="1" smtClean="0"/>
              <a:t>Δb</a:t>
            </a:r>
            <a:r>
              <a:rPr lang="en-IN" dirty="0" smtClean="0"/>
              <a:t>(1) = 0 and </a:t>
            </a:r>
            <a:r>
              <a:rPr lang="el-GR" dirty="0" smtClean="0"/>
              <a:t>Δ</a:t>
            </a:r>
            <a:r>
              <a:rPr lang="en-IN" dirty="0" smtClean="0"/>
              <a:t>b(N) = 0;</a:t>
            </a:r>
            <a:endParaRPr lang="en-IN" dirty="0"/>
          </a:p>
        </p:txBody>
      </p:sp>
      <p:cxnSp>
        <p:nvCxnSpPr>
          <p:cNvPr id="18" name="Curved Connector 17"/>
          <p:cNvCxnSpPr/>
          <p:nvPr/>
        </p:nvCxnSpPr>
        <p:spPr>
          <a:xfrm rot="16200000" flipV="1">
            <a:off x="6893735" y="4250537"/>
            <a:ext cx="714380" cy="64294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72198" y="4786322"/>
            <a:ext cx="3000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These are the Boundary conditions and shouldn’t change during subsequent iterations.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500066"/>
          </a:xfrm>
        </p:spPr>
        <p:txBody>
          <a:bodyPr>
            <a:normAutofit fontScale="90000"/>
          </a:bodyPr>
          <a:lstStyle/>
          <a:p>
            <a:r>
              <a:rPr lang="en-IN" sz="2800" dirty="0" err="1" smtClean="0"/>
              <a:t>Jacobian</a:t>
            </a:r>
            <a:r>
              <a:rPr lang="en-IN" sz="2800" dirty="0" smtClean="0"/>
              <a:t> matrix (J)</a:t>
            </a:r>
            <a:endParaRPr lang="en-IN" sz="2800" dirty="0"/>
          </a:p>
        </p:txBody>
      </p:sp>
      <p:sp>
        <p:nvSpPr>
          <p:cNvPr id="4" name="Double Bracket 3"/>
          <p:cNvSpPr/>
          <p:nvPr/>
        </p:nvSpPr>
        <p:spPr>
          <a:xfrm>
            <a:off x="1500166" y="1440878"/>
            <a:ext cx="7215206" cy="514351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2000232" y="1798068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1-</a:t>
            </a:r>
            <a:r>
              <a:rPr lang="el-GR" dirty="0" smtClean="0"/>
              <a:t>Δ</a:t>
            </a:r>
            <a:r>
              <a:rPr lang="en-IN" dirty="0" smtClean="0"/>
              <a:t>b(1)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7786710" y="5857892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1-</a:t>
            </a:r>
            <a:r>
              <a:rPr lang="el-GR" dirty="0" smtClean="0"/>
              <a:t>Δ</a:t>
            </a:r>
            <a:r>
              <a:rPr lang="en-IN" dirty="0" smtClean="0"/>
              <a:t>b(N)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500298" y="2285992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-2/h</a:t>
            </a:r>
            <a:r>
              <a:rPr lang="en-IN" baseline="30000" dirty="0" smtClean="0"/>
              <a:t>2 </a:t>
            </a:r>
            <a:r>
              <a:rPr lang="en-IN" dirty="0" smtClean="0"/>
              <a:t>-</a:t>
            </a:r>
            <a:r>
              <a:rPr lang="el-GR" dirty="0" smtClean="0"/>
              <a:t>Δ</a:t>
            </a:r>
            <a:r>
              <a:rPr lang="en-IN" dirty="0" smtClean="0"/>
              <a:t>b(2)  </a:t>
            </a:r>
            <a:endParaRPr lang="en-IN" baseline="30000" dirty="0"/>
          </a:p>
        </p:txBody>
      </p:sp>
      <p:sp>
        <p:nvSpPr>
          <p:cNvPr id="8" name="TextBox 7"/>
          <p:cNvSpPr txBox="1"/>
          <p:nvPr/>
        </p:nvSpPr>
        <p:spPr>
          <a:xfrm>
            <a:off x="1928794" y="2298134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1/h</a:t>
            </a:r>
            <a:r>
              <a:rPr lang="en-IN" baseline="30000" dirty="0" smtClean="0"/>
              <a:t>2</a:t>
            </a:r>
            <a:endParaRPr lang="en-IN" baseline="30000" dirty="0"/>
          </a:p>
        </p:txBody>
      </p:sp>
      <p:sp>
        <p:nvSpPr>
          <p:cNvPr id="9" name="TextBox 8"/>
          <p:cNvSpPr txBox="1"/>
          <p:nvPr/>
        </p:nvSpPr>
        <p:spPr>
          <a:xfrm>
            <a:off x="3929058" y="228599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1/h</a:t>
            </a:r>
            <a:r>
              <a:rPr lang="en-IN" baseline="30000" dirty="0" smtClean="0"/>
              <a:t>2</a:t>
            </a:r>
            <a:endParaRPr lang="en-IN" baseline="30000" dirty="0"/>
          </a:p>
        </p:txBody>
      </p:sp>
      <p:sp>
        <p:nvSpPr>
          <p:cNvPr id="10" name="TextBox 9"/>
          <p:cNvSpPr txBox="1"/>
          <p:nvPr/>
        </p:nvSpPr>
        <p:spPr>
          <a:xfrm>
            <a:off x="4357686" y="500042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Columns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434731" y="3649385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rows</a:t>
            </a:r>
            <a:endParaRPr lang="en-IN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1928397" y="1512713"/>
            <a:ext cx="42942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3071008" y="1511522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3999702" y="1512316"/>
            <a:ext cx="429422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8214544" y="158296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86314" y="2298134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5357818" y="2285992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. . .             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8286776" y="2298134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2000232" y="86937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71802" y="85723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4071934" y="86937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8286776" y="86937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786314" y="86937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4</a:t>
            </a:r>
            <a:endParaRPr lang="en-IN" dirty="0"/>
          </a:p>
        </p:txBody>
      </p:sp>
      <p:cxnSp>
        <p:nvCxnSpPr>
          <p:cNvPr id="32" name="Straight Arrow Connector 31"/>
          <p:cNvCxnSpPr/>
          <p:nvPr/>
        </p:nvCxnSpPr>
        <p:spPr>
          <a:xfrm rot="5400000">
            <a:off x="4714082" y="1512316"/>
            <a:ext cx="429422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715140" y="5274246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-2/h</a:t>
            </a:r>
            <a:r>
              <a:rPr lang="en-IN" baseline="30000" dirty="0" smtClean="0"/>
              <a:t>2 </a:t>
            </a:r>
            <a:r>
              <a:rPr lang="en-IN" dirty="0" smtClean="0"/>
              <a:t>-</a:t>
            </a:r>
            <a:r>
              <a:rPr lang="el-GR" dirty="0" smtClean="0"/>
              <a:t>Δ</a:t>
            </a:r>
            <a:r>
              <a:rPr lang="en-IN" dirty="0" smtClean="0"/>
              <a:t>b(N-1)  </a:t>
            </a:r>
            <a:endParaRPr lang="en-IN" baseline="30000" dirty="0"/>
          </a:p>
        </p:txBody>
      </p:sp>
      <p:sp>
        <p:nvSpPr>
          <p:cNvPr id="36" name="TextBox 35"/>
          <p:cNvSpPr txBox="1"/>
          <p:nvPr/>
        </p:nvSpPr>
        <p:spPr>
          <a:xfrm>
            <a:off x="6072198" y="528638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1/h</a:t>
            </a:r>
            <a:r>
              <a:rPr lang="en-IN" baseline="30000" dirty="0" smtClean="0"/>
              <a:t>2</a:t>
            </a:r>
            <a:endParaRPr lang="en-IN" baseline="30000" dirty="0"/>
          </a:p>
        </p:txBody>
      </p:sp>
      <p:sp>
        <p:nvSpPr>
          <p:cNvPr id="37" name="TextBox 36"/>
          <p:cNvSpPr txBox="1"/>
          <p:nvPr/>
        </p:nvSpPr>
        <p:spPr>
          <a:xfrm>
            <a:off x="8143900" y="527424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1/h</a:t>
            </a:r>
            <a:r>
              <a:rPr lang="en-IN" baseline="30000" dirty="0" smtClean="0"/>
              <a:t>2 </a:t>
            </a:r>
            <a:endParaRPr lang="en-IN" baseline="30000" dirty="0"/>
          </a:p>
        </p:txBody>
      </p:sp>
      <p:cxnSp>
        <p:nvCxnSpPr>
          <p:cNvPr id="38" name="Straight Arrow Connector 37"/>
          <p:cNvCxnSpPr/>
          <p:nvPr/>
        </p:nvCxnSpPr>
        <p:spPr>
          <a:xfrm rot="5400000">
            <a:off x="7214412" y="1511522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143768" y="797936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N-1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7286644" y="228599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</a:t>
            </a:r>
            <a:endParaRPr lang="en-IN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928662" y="2012382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71472" y="179806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928662" y="2428868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71472" y="221455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857224" y="5500702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7158" y="5286388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N-1</a:t>
            </a:r>
            <a:endParaRPr lang="en-IN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857224" y="5929330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0034" y="571501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1928794" y="528638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4714876" y="5227092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. . .             </a:t>
            </a:r>
            <a:endParaRPr lang="en-IN" dirty="0"/>
          </a:p>
        </p:txBody>
      </p:sp>
      <p:sp>
        <p:nvSpPr>
          <p:cNvPr id="53" name="TextBox 52"/>
          <p:cNvSpPr txBox="1"/>
          <p:nvPr/>
        </p:nvSpPr>
        <p:spPr>
          <a:xfrm>
            <a:off x="4000496" y="527424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</a:t>
            </a:r>
            <a:endParaRPr lang="en-IN" dirty="0"/>
          </a:p>
        </p:txBody>
      </p:sp>
      <p:cxnSp>
        <p:nvCxnSpPr>
          <p:cNvPr id="54" name="Straight Arrow Connector 53"/>
          <p:cNvCxnSpPr/>
          <p:nvPr/>
        </p:nvCxnSpPr>
        <p:spPr>
          <a:xfrm rot="5400000">
            <a:off x="6142842" y="1511522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072198" y="797936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N-2</a:t>
            </a:r>
            <a:endParaRPr lang="en-IN" dirty="0"/>
          </a:p>
        </p:txBody>
      </p:sp>
      <p:sp>
        <p:nvSpPr>
          <p:cNvPr id="56" name="TextBox 55"/>
          <p:cNvSpPr txBox="1"/>
          <p:nvPr/>
        </p:nvSpPr>
        <p:spPr>
          <a:xfrm>
            <a:off x="6215074" y="228599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57" name="TextBox 56"/>
          <p:cNvSpPr txBox="1"/>
          <p:nvPr/>
        </p:nvSpPr>
        <p:spPr>
          <a:xfrm>
            <a:off x="3143240" y="179806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58" name="TextBox 57"/>
          <p:cNvSpPr txBox="1"/>
          <p:nvPr/>
        </p:nvSpPr>
        <p:spPr>
          <a:xfrm>
            <a:off x="4071934" y="179806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59" name="TextBox 58"/>
          <p:cNvSpPr txBox="1"/>
          <p:nvPr/>
        </p:nvSpPr>
        <p:spPr>
          <a:xfrm>
            <a:off x="4786314" y="179806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60" name="TextBox 59"/>
          <p:cNvSpPr txBox="1"/>
          <p:nvPr/>
        </p:nvSpPr>
        <p:spPr>
          <a:xfrm>
            <a:off x="6215074" y="179806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61" name="TextBox 60"/>
          <p:cNvSpPr txBox="1"/>
          <p:nvPr/>
        </p:nvSpPr>
        <p:spPr>
          <a:xfrm>
            <a:off x="7286644" y="179806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62" name="TextBox 61"/>
          <p:cNvSpPr txBox="1"/>
          <p:nvPr/>
        </p:nvSpPr>
        <p:spPr>
          <a:xfrm>
            <a:off x="8286776" y="179806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63" name="TextBox 62"/>
          <p:cNvSpPr txBox="1"/>
          <p:nvPr/>
        </p:nvSpPr>
        <p:spPr>
          <a:xfrm>
            <a:off x="1928794" y="579859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64" name="TextBox 63"/>
          <p:cNvSpPr txBox="1"/>
          <p:nvPr/>
        </p:nvSpPr>
        <p:spPr>
          <a:xfrm>
            <a:off x="3143240" y="585789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65" name="TextBox 64"/>
          <p:cNvSpPr txBox="1"/>
          <p:nvPr/>
        </p:nvSpPr>
        <p:spPr>
          <a:xfrm>
            <a:off x="3143240" y="528638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66" name="TextBox 65"/>
          <p:cNvSpPr txBox="1"/>
          <p:nvPr/>
        </p:nvSpPr>
        <p:spPr>
          <a:xfrm>
            <a:off x="4000496" y="5870034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67" name="TextBox 66"/>
          <p:cNvSpPr txBox="1"/>
          <p:nvPr/>
        </p:nvSpPr>
        <p:spPr>
          <a:xfrm>
            <a:off x="5572132" y="529853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69" name="TextBox 68"/>
          <p:cNvSpPr txBox="1"/>
          <p:nvPr/>
        </p:nvSpPr>
        <p:spPr>
          <a:xfrm>
            <a:off x="5572132" y="5870034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70" name="TextBox 69"/>
          <p:cNvSpPr txBox="1"/>
          <p:nvPr/>
        </p:nvSpPr>
        <p:spPr>
          <a:xfrm>
            <a:off x="6215074" y="585789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71" name="TextBox 70"/>
          <p:cNvSpPr txBox="1"/>
          <p:nvPr/>
        </p:nvSpPr>
        <p:spPr>
          <a:xfrm>
            <a:off x="7358082" y="585789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72" name="TextBox 71"/>
          <p:cNvSpPr txBox="1"/>
          <p:nvPr/>
        </p:nvSpPr>
        <p:spPr>
          <a:xfrm>
            <a:off x="4714876" y="579859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. . .             </a:t>
            </a:r>
            <a:endParaRPr lang="en-IN" dirty="0"/>
          </a:p>
        </p:txBody>
      </p:sp>
      <p:sp>
        <p:nvSpPr>
          <p:cNvPr id="73" name="TextBox 72"/>
          <p:cNvSpPr txBox="1"/>
          <p:nvPr/>
        </p:nvSpPr>
        <p:spPr>
          <a:xfrm>
            <a:off x="3571868" y="2773916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-2/h</a:t>
            </a:r>
            <a:r>
              <a:rPr lang="en-IN" baseline="30000" dirty="0" smtClean="0"/>
              <a:t>2 </a:t>
            </a:r>
            <a:r>
              <a:rPr lang="en-IN" dirty="0" smtClean="0"/>
              <a:t>-</a:t>
            </a:r>
            <a:r>
              <a:rPr lang="el-GR" dirty="0" smtClean="0"/>
              <a:t>Δ</a:t>
            </a:r>
            <a:r>
              <a:rPr lang="en-IN" dirty="0" smtClean="0"/>
              <a:t>b(3)  </a:t>
            </a:r>
            <a:endParaRPr lang="en-IN" baseline="30000" dirty="0"/>
          </a:p>
        </p:txBody>
      </p:sp>
      <p:sp>
        <p:nvSpPr>
          <p:cNvPr id="74" name="TextBox 73"/>
          <p:cNvSpPr txBox="1"/>
          <p:nvPr/>
        </p:nvSpPr>
        <p:spPr>
          <a:xfrm>
            <a:off x="3000364" y="278605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1/h</a:t>
            </a:r>
            <a:r>
              <a:rPr lang="en-IN" baseline="30000" dirty="0" smtClean="0"/>
              <a:t>2</a:t>
            </a:r>
            <a:endParaRPr lang="en-IN" baseline="30000" dirty="0"/>
          </a:p>
        </p:txBody>
      </p:sp>
      <p:sp>
        <p:nvSpPr>
          <p:cNvPr id="75" name="TextBox 74"/>
          <p:cNvSpPr txBox="1"/>
          <p:nvPr/>
        </p:nvSpPr>
        <p:spPr>
          <a:xfrm>
            <a:off x="5000628" y="277391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1/h</a:t>
            </a:r>
            <a:r>
              <a:rPr lang="en-IN" baseline="30000" dirty="0" smtClean="0"/>
              <a:t>2</a:t>
            </a:r>
            <a:endParaRPr lang="en-IN" baseline="30000" dirty="0"/>
          </a:p>
        </p:txBody>
      </p:sp>
      <p:sp>
        <p:nvSpPr>
          <p:cNvPr id="76" name="TextBox 75"/>
          <p:cNvSpPr txBox="1"/>
          <p:nvPr/>
        </p:nvSpPr>
        <p:spPr>
          <a:xfrm>
            <a:off x="5643570" y="278605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77" name="TextBox 76"/>
          <p:cNvSpPr txBox="1"/>
          <p:nvPr/>
        </p:nvSpPr>
        <p:spPr>
          <a:xfrm>
            <a:off x="6286512" y="277391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. . .             </a:t>
            </a:r>
            <a:endParaRPr lang="en-IN" dirty="0"/>
          </a:p>
        </p:txBody>
      </p:sp>
      <p:sp>
        <p:nvSpPr>
          <p:cNvPr id="78" name="TextBox 77"/>
          <p:cNvSpPr txBox="1"/>
          <p:nvPr/>
        </p:nvSpPr>
        <p:spPr>
          <a:xfrm>
            <a:off x="2000232" y="278605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79" name="TextBox 78"/>
          <p:cNvSpPr txBox="1"/>
          <p:nvPr/>
        </p:nvSpPr>
        <p:spPr>
          <a:xfrm>
            <a:off x="8286776" y="277391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80" name="TextBox 79"/>
          <p:cNvSpPr txBox="1"/>
          <p:nvPr/>
        </p:nvSpPr>
        <p:spPr>
          <a:xfrm>
            <a:off x="7286644" y="277391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81" name="TextBox 80"/>
          <p:cNvSpPr txBox="1"/>
          <p:nvPr/>
        </p:nvSpPr>
        <p:spPr>
          <a:xfrm>
            <a:off x="5857884" y="470274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-2/h</a:t>
            </a:r>
            <a:r>
              <a:rPr lang="en-IN" baseline="30000" dirty="0" smtClean="0"/>
              <a:t>2 </a:t>
            </a:r>
            <a:r>
              <a:rPr lang="en-IN" dirty="0" smtClean="0"/>
              <a:t>-</a:t>
            </a:r>
            <a:r>
              <a:rPr lang="el-GR" dirty="0" smtClean="0"/>
              <a:t>Δ</a:t>
            </a:r>
            <a:r>
              <a:rPr lang="en-IN" dirty="0" smtClean="0"/>
              <a:t>b(N-2)  </a:t>
            </a:r>
            <a:endParaRPr lang="en-IN" baseline="30000" dirty="0"/>
          </a:p>
        </p:txBody>
      </p:sp>
      <p:sp>
        <p:nvSpPr>
          <p:cNvPr id="82" name="TextBox 81"/>
          <p:cNvSpPr txBox="1"/>
          <p:nvPr/>
        </p:nvSpPr>
        <p:spPr>
          <a:xfrm>
            <a:off x="5357818" y="4714884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1/h</a:t>
            </a:r>
            <a:r>
              <a:rPr lang="en-IN" baseline="30000" dirty="0" smtClean="0"/>
              <a:t>2</a:t>
            </a:r>
            <a:endParaRPr lang="en-IN" baseline="30000" dirty="0"/>
          </a:p>
        </p:txBody>
      </p:sp>
      <p:sp>
        <p:nvSpPr>
          <p:cNvPr id="83" name="TextBox 82"/>
          <p:cNvSpPr txBox="1"/>
          <p:nvPr/>
        </p:nvSpPr>
        <p:spPr>
          <a:xfrm>
            <a:off x="7358082" y="470274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1/h</a:t>
            </a:r>
            <a:r>
              <a:rPr lang="en-IN" baseline="30000" dirty="0" smtClean="0"/>
              <a:t>2</a:t>
            </a:r>
            <a:endParaRPr lang="en-IN" baseline="30000" dirty="0"/>
          </a:p>
        </p:txBody>
      </p:sp>
      <p:sp>
        <p:nvSpPr>
          <p:cNvPr id="84" name="TextBox 83"/>
          <p:cNvSpPr txBox="1"/>
          <p:nvPr/>
        </p:nvSpPr>
        <p:spPr>
          <a:xfrm>
            <a:off x="8215338" y="4714884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86" name="TextBox 85"/>
          <p:cNvSpPr txBox="1"/>
          <p:nvPr/>
        </p:nvSpPr>
        <p:spPr>
          <a:xfrm>
            <a:off x="4929190" y="4714884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89" name="TextBox 88"/>
          <p:cNvSpPr txBox="1"/>
          <p:nvPr/>
        </p:nvSpPr>
        <p:spPr>
          <a:xfrm>
            <a:off x="1928794" y="4714884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90" name="TextBox 89"/>
          <p:cNvSpPr txBox="1"/>
          <p:nvPr/>
        </p:nvSpPr>
        <p:spPr>
          <a:xfrm>
            <a:off x="3929058" y="464344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. . .             </a:t>
            </a:r>
            <a:endParaRPr lang="en-IN" dirty="0"/>
          </a:p>
        </p:txBody>
      </p:sp>
      <p:sp>
        <p:nvSpPr>
          <p:cNvPr id="91" name="TextBox 90"/>
          <p:cNvSpPr txBox="1"/>
          <p:nvPr/>
        </p:nvSpPr>
        <p:spPr>
          <a:xfrm>
            <a:off x="3143240" y="472702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92" name="TextBox 91"/>
          <p:cNvSpPr txBox="1"/>
          <p:nvPr/>
        </p:nvSpPr>
        <p:spPr>
          <a:xfrm>
            <a:off x="4857752" y="3369704"/>
            <a:ext cx="3143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.</a:t>
            </a:r>
          </a:p>
          <a:p>
            <a:r>
              <a:rPr lang="en-IN" dirty="0"/>
              <a:t> </a:t>
            </a:r>
            <a:r>
              <a:rPr lang="en-IN" dirty="0" smtClean="0"/>
              <a:t>      .</a:t>
            </a:r>
          </a:p>
          <a:p>
            <a:r>
              <a:rPr lang="en-IN" dirty="0"/>
              <a:t> </a:t>
            </a:r>
            <a:r>
              <a:rPr lang="en-IN" dirty="0" smtClean="0"/>
              <a:t>              .   </a:t>
            </a:r>
            <a:endParaRPr lang="en-IN" dirty="0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857224" y="4941340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57158" y="4727026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N-2</a:t>
            </a:r>
            <a:endParaRPr lang="en-IN" dirty="0"/>
          </a:p>
        </p:txBody>
      </p:sp>
      <p:sp>
        <p:nvSpPr>
          <p:cNvPr id="95" name="TextBox 94"/>
          <p:cNvSpPr txBox="1"/>
          <p:nvPr/>
        </p:nvSpPr>
        <p:spPr>
          <a:xfrm>
            <a:off x="8429652" y="6429396"/>
            <a:ext cx="714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NxN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25470"/>
          </a:xfrm>
        </p:spPr>
        <p:txBody>
          <a:bodyPr>
            <a:normAutofit/>
          </a:bodyPr>
          <a:lstStyle/>
          <a:p>
            <a:r>
              <a:rPr lang="en-IN" sz="2800" dirty="0" smtClean="0"/>
              <a:t>Simulation results</a:t>
            </a:r>
            <a:endParaRPr lang="en-IN" sz="2800" dirty="0"/>
          </a:p>
        </p:txBody>
      </p:sp>
      <p:pic>
        <p:nvPicPr>
          <p:cNvPr id="4" name="Content Placeholder 3" descr="PN_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76" y="744965"/>
            <a:ext cx="8929718" cy="4255671"/>
          </a:xfrm>
        </p:spPr>
      </p:pic>
      <p:sp>
        <p:nvSpPr>
          <p:cNvPr id="5" name="TextBox 4"/>
          <p:cNvSpPr txBox="1"/>
          <p:nvPr/>
        </p:nvSpPr>
        <p:spPr>
          <a:xfrm>
            <a:off x="1000100" y="5072074"/>
            <a:ext cx="7358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There is a problem at the boundaries. We have used p=</a:t>
            </a:r>
            <a:r>
              <a:rPr lang="en-IN" dirty="0" err="1" smtClean="0"/>
              <a:t>ni</a:t>
            </a:r>
            <a:r>
              <a:rPr lang="en-IN" dirty="0" smtClean="0"/>
              <a:t> * exp(-V/</a:t>
            </a:r>
            <a:r>
              <a:rPr lang="en-IN" dirty="0" err="1" smtClean="0"/>
              <a:t>Vt</a:t>
            </a:r>
            <a:r>
              <a:rPr lang="en-IN" dirty="0" smtClean="0"/>
              <a:t>). We have fixed V(1)=0, which yields p(1)=</a:t>
            </a:r>
            <a:r>
              <a:rPr lang="en-IN" dirty="0" err="1" smtClean="0"/>
              <a:t>ni</a:t>
            </a:r>
            <a:r>
              <a:rPr lang="en-IN" dirty="0" smtClean="0"/>
              <a:t>. However p(1) = Na, since it belongs to the bulk. Thus this boundary condition is not satisfying hole concentration in the bulk.  Similar reasoning can be given for  n. (Note : x &lt; 0 is P type and x &gt; 0 is N type). It took around 40 iterations to converge.  h=L/N has been used.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927</Words>
  <Application>Microsoft Macintosh PowerPoint</Application>
  <PresentationFormat>On-screen Show (4:3)</PresentationFormat>
  <Paragraphs>204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EE_735 Assignment_3</vt:lpstr>
      <vt:lpstr>Numerical solution of PN junction diode</vt:lpstr>
      <vt:lpstr>Terms and their meaning</vt:lpstr>
      <vt:lpstr>Doping profile</vt:lpstr>
      <vt:lpstr>V, n and p</vt:lpstr>
      <vt:lpstr>b matrix</vt:lpstr>
      <vt:lpstr>F matrix and boundary conditions</vt:lpstr>
      <vt:lpstr>Jacobian matrix (J)</vt:lpstr>
      <vt:lpstr>Simulation results</vt:lpstr>
      <vt:lpstr>Simulation results</vt:lpstr>
      <vt:lpstr>Simulation results</vt:lpstr>
      <vt:lpstr>Simulation results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EE_735 Assignment_3</dc:title>
  <dc:creator>narendra rai</dc:creator>
  <cp:lastModifiedBy>devesh kumar</cp:lastModifiedBy>
  <cp:revision>131</cp:revision>
  <dcterms:created xsi:type="dcterms:W3CDTF">2019-09-02T18:18:29Z</dcterms:created>
  <dcterms:modified xsi:type="dcterms:W3CDTF">2019-09-07T17:26:52Z</dcterms:modified>
</cp:coreProperties>
</file>