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1" r:id="rId25"/>
  </p:sldIdLst>
  <p:sldSz cx="9144000" cy="6858000" type="screen4x3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99" autoAdjust="0"/>
    <p:restoredTop sz="92611" autoAdjust="0"/>
  </p:normalViewPr>
  <p:slideViewPr>
    <p:cSldViewPr>
      <p:cViewPr>
        <p:scale>
          <a:sx n="66" d="100"/>
          <a:sy n="66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30700"/>
            <a:ext cx="5546725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66140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A86F5F-0BA7-41BA-84C4-1176C3B232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2025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14866-6A6C-4970-8722-F26033E7EA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F2850C-C959-4979-AD5B-AD7ADADC9A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90C9D-50B9-457B-8206-393B5CD043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55429-1CD1-4772-B4D3-FF81F52594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15E1C-2EA7-46EA-9EA1-A867467F98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8B6E5-F74B-4E4C-970B-EBDC6F2CCF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96751-D9BC-4B78-9428-C4E488CAAD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A26E-1421-4AF0-BCA5-7921AD4B74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05967-182E-48F2-918E-311973CF3E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EAEF5-5484-4B3F-834C-0EDC6CBEB3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27654-1AB5-4BCA-BFD8-2F35D012D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9397644-9CCE-454E-9876-694477981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362200" y="1600200"/>
            <a:ext cx="5099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Course Code : EE 611</a:t>
            </a:r>
          </a:p>
          <a:p>
            <a:endParaRPr lang="en-US" sz="2400"/>
          </a:p>
          <a:p>
            <a:r>
              <a:rPr lang="en-US" sz="2400"/>
              <a:t>Department: Electrical Engineering</a:t>
            </a:r>
          </a:p>
          <a:p>
            <a:endParaRPr lang="en-US" sz="2400"/>
          </a:p>
          <a:p>
            <a:r>
              <a:rPr lang="en-US" sz="2400"/>
              <a:t>Instructor Name: Jayanta Mukherjee</a:t>
            </a:r>
          </a:p>
          <a:p>
            <a:endParaRPr lang="en-US" sz="2400"/>
          </a:p>
          <a:p>
            <a:r>
              <a:rPr lang="en-US" sz="2400"/>
              <a:t>Email: jayanta@ee.iitb.ac.in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 Lecture 10                                 Jayanta Mukherjee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82296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3800" y="48006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Lecture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0" y="152400"/>
            <a:ext cx="4364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Example two ports</a:t>
            </a: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10</a:t>
            </a:r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0" y="990600"/>
            <a:ext cx="83820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The simplest two-port circuit is a transmission line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Other two port-circuits include</a:t>
            </a:r>
          </a:p>
          <a:p>
            <a:pPr>
              <a:buFontTx/>
              <a:buChar char="•"/>
            </a:pPr>
            <a:endParaRPr lang="en-US" sz="2400"/>
          </a:p>
          <a:p>
            <a:r>
              <a:rPr lang="en-US" sz="2400" baseline="-25000">
                <a:cs typeface="Times New Roman" pitchFamily="18" charset="0"/>
              </a:rPr>
              <a:t>   </a:t>
            </a:r>
            <a:r>
              <a:rPr lang="en-US" sz="2400">
                <a:cs typeface="Times New Roman" pitchFamily="18" charset="0"/>
              </a:rPr>
              <a:t>- bends</a:t>
            </a:r>
          </a:p>
          <a:p>
            <a:endParaRPr lang="en-US" sz="2400">
              <a:cs typeface="Times New Roman" pitchFamily="18" charset="0"/>
            </a:endParaRPr>
          </a:p>
          <a:p>
            <a:r>
              <a:rPr lang="en-US" sz="2400">
                <a:cs typeface="Times New Roman" pitchFamily="18" charset="0"/>
              </a:rPr>
              <a:t>  - discontinuities</a:t>
            </a:r>
          </a:p>
          <a:p>
            <a:endParaRPr lang="en-US" sz="2400">
              <a:cs typeface="Times New Roman" pitchFamily="18" charset="0"/>
            </a:endParaRPr>
          </a:p>
          <a:p>
            <a:r>
              <a:rPr lang="en-US" sz="2400">
                <a:cs typeface="Times New Roman" pitchFamily="18" charset="0"/>
              </a:rPr>
              <a:t>  - transitions in lines: coaxial-microstrip, coaxial waveguide</a:t>
            </a:r>
          </a:p>
          <a:p>
            <a:endParaRPr lang="en-US" sz="2400">
              <a:cs typeface="Times New Roman" pitchFamily="18" charset="0"/>
            </a:endParaRPr>
          </a:p>
          <a:p>
            <a:r>
              <a:rPr lang="en-US" sz="2400">
                <a:cs typeface="Times New Roman" pitchFamily="18" charset="0"/>
              </a:rPr>
              <a:t>  - attenuator</a:t>
            </a:r>
          </a:p>
          <a:p>
            <a:endParaRPr lang="en-US" sz="2400">
              <a:cs typeface="Times New Roman" pitchFamily="18" charset="0"/>
            </a:endParaRPr>
          </a:p>
          <a:p>
            <a:r>
              <a:rPr lang="en-US" sz="2400">
                <a:cs typeface="Times New Roman" pitchFamily="18" charset="0"/>
              </a:rPr>
              <a:t>  - mode suppressor</a:t>
            </a:r>
            <a:endParaRPr lang="el-GR" sz="2400" baseline="-250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0" y="152400"/>
            <a:ext cx="1624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Bends</a:t>
            </a: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11</a:t>
            </a:r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0" y="9144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Guidelines for realizing bends</a:t>
            </a:r>
            <a:endParaRPr lang="el-GR" sz="2400" baseline="-25000">
              <a:cs typeface="Times New Roman" pitchFamily="18" charset="0"/>
            </a:endParaRPr>
          </a:p>
        </p:txBody>
      </p:sp>
      <p:graphicFrame>
        <p:nvGraphicFramePr>
          <p:cNvPr id="368649" name="Object 9"/>
          <p:cNvGraphicFramePr>
            <a:graphicFrameLocks noChangeAspect="1"/>
          </p:cNvGraphicFramePr>
          <p:nvPr/>
        </p:nvGraphicFramePr>
        <p:xfrm>
          <a:off x="990600" y="2438400"/>
          <a:ext cx="7243763" cy="3101975"/>
        </p:xfrm>
        <a:graphic>
          <a:graphicData uri="http://schemas.openxmlformats.org/presentationml/2006/ole">
            <p:oleObj spid="_x0000_s368651" name="Visio" r:id="rId3" imgW="5567861" imgH="238482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0" y="152400"/>
            <a:ext cx="80645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Coaxial and Co-planar Waveguide </a:t>
            </a:r>
          </a:p>
          <a:p>
            <a:r>
              <a:rPr lang="en-US" sz="4000"/>
              <a:t>Discontinuities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12</a:t>
            </a: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369674" name="Object 10"/>
          <p:cNvGraphicFramePr>
            <a:graphicFrameLocks noChangeAspect="1"/>
          </p:cNvGraphicFramePr>
          <p:nvPr/>
        </p:nvGraphicFramePr>
        <p:xfrm>
          <a:off x="838200" y="1524000"/>
          <a:ext cx="7648575" cy="4533900"/>
        </p:xfrm>
        <a:graphic>
          <a:graphicData uri="http://schemas.openxmlformats.org/presentationml/2006/ole">
            <p:oleObj spid="_x0000_s369676" name="Visio" r:id="rId3" imgW="7648629" imgH="453434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0" y="152400"/>
            <a:ext cx="6932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Discontinuities in Waveguides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13</a:t>
            </a:r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370696" name="Object 8"/>
          <p:cNvGraphicFramePr>
            <a:graphicFrameLocks noChangeAspect="1"/>
          </p:cNvGraphicFramePr>
          <p:nvPr/>
        </p:nvGraphicFramePr>
        <p:xfrm>
          <a:off x="838200" y="1295400"/>
          <a:ext cx="7667625" cy="4857750"/>
        </p:xfrm>
        <a:graphic>
          <a:graphicData uri="http://schemas.openxmlformats.org/presentationml/2006/ole">
            <p:oleObj spid="_x0000_s370698" name="Visio" r:id="rId3" imgW="7666939" imgH="485851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0" y="152400"/>
            <a:ext cx="6932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Discontinuities in Waveguides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71717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14</a:t>
            </a:r>
          </a:p>
        </p:txBody>
      </p:sp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371720" name="Object 8"/>
          <p:cNvGraphicFramePr>
            <a:graphicFrameLocks noChangeAspect="1"/>
          </p:cNvGraphicFramePr>
          <p:nvPr/>
        </p:nvGraphicFramePr>
        <p:xfrm>
          <a:off x="2209800" y="1371600"/>
          <a:ext cx="4510088" cy="4446588"/>
        </p:xfrm>
        <a:graphic>
          <a:graphicData uri="http://schemas.openxmlformats.org/presentationml/2006/ole">
            <p:oleObj spid="_x0000_s371722" name="Visio" r:id="rId3" imgW="4515307" imgH="447568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0" y="152400"/>
            <a:ext cx="6311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Transitions: SMA Launcher</a:t>
            </a:r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15</a:t>
            </a:r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72745" name="Text Box 9"/>
          <p:cNvSpPr txBox="1">
            <a:spLocks noChangeArrowheads="1"/>
          </p:cNvSpPr>
          <p:nvPr/>
        </p:nvSpPr>
        <p:spPr bwMode="auto">
          <a:xfrm>
            <a:off x="0" y="1066800"/>
            <a:ext cx="92519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Transitions from coaxial to microstrip are called “launchers”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The narrow microstrip acts like inductance 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There is also fringing capacitance on either side of the transition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Minimum VSWR is obtained for L=Z</a:t>
            </a:r>
            <a:r>
              <a:rPr lang="en-US" sz="2400" baseline="-25000"/>
              <a:t>0</a:t>
            </a:r>
            <a:r>
              <a:rPr lang="en-US" sz="2400" baseline="30000"/>
              <a:t>2</a:t>
            </a:r>
            <a:r>
              <a:rPr lang="en-US" sz="2400"/>
              <a:t>(C</a:t>
            </a:r>
            <a:r>
              <a:rPr lang="en-US" sz="2400" baseline="-25000"/>
              <a:t>1 </a:t>
            </a:r>
            <a:r>
              <a:rPr lang="en-US" sz="2400"/>
              <a:t>+ C</a:t>
            </a:r>
            <a:r>
              <a:rPr lang="en-US" sz="2400" baseline="-25000"/>
              <a:t>2</a:t>
            </a:r>
            <a:r>
              <a:rPr lang="en-US" sz="2400"/>
              <a:t>) (Butterworth Filter)</a:t>
            </a:r>
          </a:p>
        </p:txBody>
      </p:sp>
      <p:graphicFrame>
        <p:nvGraphicFramePr>
          <p:cNvPr id="372746" name="Object 10"/>
          <p:cNvGraphicFramePr>
            <a:graphicFrameLocks noChangeAspect="1"/>
          </p:cNvGraphicFramePr>
          <p:nvPr/>
        </p:nvGraphicFramePr>
        <p:xfrm>
          <a:off x="1371600" y="4114800"/>
          <a:ext cx="6097588" cy="2043113"/>
        </p:xfrm>
        <a:graphic>
          <a:graphicData uri="http://schemas.openxmlformats.org/presentationml/2006/ole">
            <p:oleObj spid="_x0000_s372748" name="Visio" r:id="rId3" imgW="6097524" imgH="204337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0" y="152400"/>
            <a:ext cx="7893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Transitions: Coaxial to Waveguide</a:t>
            </a: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16</a:t>
            </a: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-65088" y="4267200"/>
            <a:ext cx="92090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The Coaxial cable contains TEM mode, however the rectangular</a:t>
            </a:r>
          </a:p>
          <a:p>
            <a:r>
              <a:rPr lang="en-US" sz="2400"/>
              <a:t>   mode transmits TE</a:t>
            </a:r>
            <a:r>
              <a:rPr lang="en-US" sz="2400" baseline="-25000"/>
              <a:t>10</a:t>
            </a:r>
            <a:r>
              <a:rPr lang="en-US" sz="2400"/>
              <a:t> (dominant mode)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Waveguide needs to be designed to facilitate this transition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The design shown above allows E fields to undergo this transition</a:t>
            </a:r>
          </a:p>
        </p:txBody>
      </p:sp>
      <p:graphicFrame>
        <p:nvGraphicFramePr>
          <p:cNvPr id="373769" name="Object 9"/>
          <p:cNvGraphicFramePr>
            <a:graphicFrameLocks noChangeAspect="1"/>
          </p:cNvGraphicFramePr>
          <p:nvPr/>
        </p:nvGraphicFramePr>
        <p:xfrm>
          <a:off x="0" y="838200"/>
          <a:ext cx="4648200" cy="3154363"/>
        </p:xfrm>
        <a:graphic>
          <a:graphicData uri="http://schemas.openxmlformats.org/presentationml/2006/ole">
            <p:oleObj spid="_x0000_s373775" name="Visio" r:id="rId3" imgW="5884164" imgH="3994709" progId="Visio.Drawing.11">
              <p:embed/>
            </p:oleObj>
          </a:graphicData>
        </a:graphic>
      </p:graphicFrame>
      <p:graphicFrame>
        <p:nvGraphicFramePr>
          <p:cNvPr id="373772" name="Object 12"/>
          <p:cNvGraphicFramePr>
            <a:graphicFrameLocks noChangeAspect="1"/>
          </p:cNvGraphicFramePr>
          <p:nvPr/>
        </p:nvGraphicFramePr>
        <p:xfrm>
          <a:off x="4806950" y="990600"/>
          <a:ext cx="4337050" cy="2863850"/>
        </p:xfrm>
        <a:graphic>
          <a:graphicData uri="http://schemas.openxmlformats.org/presentationml/2006/ole">
            <p:oleObj spid="_x0000_s373776" name="Visio" r:id="rId4" imgW="5251704" imgH="3466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0" y="152400"/>
            <a:ext cx="7893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Transitions: Coaxial to Waveguide</a:t>
            </a:r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74789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17</a:t>
            </a:r>
          </a:p>
        </p:txBody>
      </p:sp>
      <p:sp>
        <p:nvSpPr>
          <p:cNvPr id="374790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0" y="1219200"/>
            <a:ext cx="87106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The TE</a:t>
            </a:r>
            <a:r>
              <a:rPr lang="en-US" sz="2400" baseline="-25000"/>
              <a:t>10 </a:t>
            </a:r>
            <a:r>
              <a:rPr lang="en-US" sz="2400"/>
              <a:t>H field is also allowed to exist in the horizontal plane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The short and 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/4 </a:t>
            </a:r>
            <a:r>
              <a:rPr lang="en-US" sz="2400">
                <a:cs typeface="Times New Roman" pitchFamily="18" charset="0"/>
              </a:rPr>
              <a:t>segments allow the right and left waves to </a:t>
            </a:r>
          </a:p>
          <a:p>
            <a:r>
              <a:rPr lang="en-US" sz="2400">
                <a:cs typeface="Times New Roman" pitchFamily="18" charset="0"/>
              </a:rPr>
              <a:t>  have same phase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0" y="152400"/>
            <a:ext cx="25288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Attenuator</a:t>
            </a: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18</a:t>
            </a: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0" y="838200"/>
            <a:ext cx="8631238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An ideal attenuator is characterized by the following property:</a:t>
            </a:r>
          </a:p>
          <a:p>
            <a:endParaRPr lang="en-US" sz="2400"/>
          </a:p>
          <a:p>
            <a:r>
              <a:rPr lang="en-US" sz="2400"/>
              <a:t>  -  S</a:t>
            </a:r>
            <a:r>
              <a:rPr lang="en-US" sz="2400" baseline="-25000"/>
              <a:t>11</a:t>
            </a:r>
            <a:r>
              <a:rPr lang="en-US" sz="2400"/>
              <a:t>=0 and S</a:t>
            </a:r>
            <a:r>
              <a:rPr lang="en-US" sz="2400" baseline="-25000"/>
              <a:t>22</a:t>
            </a:r>
            <a:r>
              <a:rPr lang="en-US" sz="2400"/>
              <a:t>=0 (port 1 and 2 are matched)</a:t>
            </a:r>
          </a:p>
          <a:p>
            <a:endParaRPr lang="en-US" sz="2400"/>
          </a:p>
          <a:p>
            <a:r>
              <a:rPr lang="en-US" sz="2400"/>
              <a:t>  -  Provides a desired insertion loss L = -10 log</a:t>
            </a:r>
            <a:r>
              <a:rPr lang="en-US" sz="2400" baseline="-25000"/>
              <a:t>10</a:t>
            </a:r>
            <a:r>
              <a:rPr lang="en-US" sz="2400"/>
              <a:t>(P</a:t>
            </a:r>
            <a:r>
              <a:rPr lang="en-US" sz="2400" baseline="-25000"/>
              <a:t>2,out</a:t>
            </a:r>
            <a:r>
              <a:rPr lang="en-US" sz="2400"/>
              <a:t>/P</a:t>
            </a:r>
            <a:r>
              <a:rPr lang="en-US" sz="2400" baseline="-25000"/>
              <a:t>i,in</a:t>
            </a:r>
            <a:r>
              <a:rPr lang="en-US" sz="2400"/>
              <a:t>)</a:t>
            </a:r>
          </a:p>
          <a:p>
            <a:r>
              <a:rPr lang="en-US" sz="2400"/>
              <a:t>     =-10 log</a:t>
            </a:r>
            <a:r>
              <a:rPr lang="en-US" sz="2400" baseline="-25000"/>
              <a:t>10 </a:t>
            </a:r>
            <a:r>
              <a:rPr lang="en-US" sz="2400"/>
              <a:t>|S</a:t>
            </a:r>
            <a:r>
              <a:rPr lang="en-US" sz="2400" baseline="-25000"/>
              <a:t>21</a:t>
            </a:r>
            <a:r>
              <a:rPr lang="en-US" sz="2400"/>
              <a:t>|</a:t>
            </a:r>
            <a:r>
              <a:rPr lang="en-US" sz="2400" baseline="30000"/>
              <a:t>2</a:t>
            </a:r>
          </a:p>
          <a:p>
            <a:endParaRPr lang="en-US" sz="2400" baseline="30000"/>
          </a:p>
          <a:p>
            <a:pPr>
              <a:buFontTx/>
              <a:buChar char="•"/>
            </a:pPr>
            <a:r>
              <a:rPr lang="en-US" sz="2400"/>
              <a:t> Lossy card attenuator in waveguides</a:t>
            </a:r>
          </a:p>
        </p:txBody>
      </p:sp>
      <p:graphicFrame>
        <p:nvGraphicFramePr>
          <p:cNvPr id="375818" name="Object 10"/>
          <p:cNvGraphicFramePr>
            <a:graphicFrameLocks noChangeAspect="1"/>
          </p:cNvGraphicFramePr>
          <p:nvPr/>
        </p:nvGraphicFramePr>
        <p:xfrm>
          <a:off x="228600" y="4267200"/>
          <a:ext cx="3962400" cy="2073275"/>
        </p:xfrm>
        <a:graphic>
          <a:graphicData uri="http://schemas.openxmlformats.org/presentationml/2006/ole">
            <p:oleObj spid="_x0000_s375822" name="Visio" r:id="rId3" imgW="4603699" imgH="2409139" progId="Visio.Drawing.11">
              <p:embed/>
            </p:oleObj>
          </a:graphicData>
        </a:graphic>
      </p:graphicFrame>
      <p:graphicFrame>
        <p:nvGraphicFramePr>
          <p:cNvPr id="375819" name="Object 11"/>
          <p:cNvGraphicFramePr>
            <a:graphicFrameLocks noChangeAspect="1"/>
          </p:cNvGraphicFramePr>
          <p:nvPr/>
        </p:nvGraphicFramePr>
        <p:xfrm>
          <a:off x="4876800" y="4267200"/>
          <a:ext cx="4038600" cy="2114550"/>
        </p:xfrm>
        <a:graphic>
          <a:graphicData uri="http://schemas.openxmlformats.org/presentationml/2006/ole">
            <p:oleObj spid="_x0000_s375823" name="Visio" r:id="rId4" imgW="4603699" imgH="240913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0" y="152400"/>
            <a:ext cx="25288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Attenuator</a:t>
            </a:r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76837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19</a:t>
            </a:r>
          </a:p>
        </p:txBody>
      </p:sp>
      <p:sp>
        <p:nvSpPr>
          <p:cNvPr id="376838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76839" name="Text Box 7"/>
          <p:cNvSpPr txBox="1">
            <a:spLocks noChangeArrowheads="1"/>
          </p:cNvSpPr>
          <p:nvPr/>
        </p:nvSpPr>
        <p:spPr bwMode="auto">
          <a:xfrm>
            <a:off x="0" y="838200"/>
            <a:ext cx="91567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An attenuator using transmission lines can be constructed similar</a:t>
            </a:r>
          </a:p>
          <a:p>
            <a:r>
              <a:rPr lang="en-US" sz="2400"/>
              <a:t>  to a matched termination except that the transmission lines have</a:t>
            </a:r>
          </a:p>
          <a:p>
            <a:r>
              <a:rPr lang="en-US" sz="2400"/>
              <a:t>  to be lossy now. 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A lumped element attenuator is a simple resistive network:</a:t>
            </a:r>
          </a:p>
        </p:txBody>
      </p:sp>
      <p:graphicFrame>
        <p:nvGraphicFramePr>
          <p:cNvPr id="376842" name="Object 10"/>
          <p:cNvGraphicFramePr>
            <a:graphicFrameLocks noChangeAspect="1"/>
          </p:cNvGraphicFramePr>
          <p:nvPr/>
        </p:nvGraphicFramePr>
        <p:xfrm>
          <a:off x="2362200" y="2667000"/>
          <a:ext cx="4343400" cy="1874838"/>
        </p:xfrm>
        <a:graphic>
          <a:graphicData uri="http://schemas.openxmlformats.org/presentationml/2006/ole">
            <p:oleObj spid="_x0000_s376848" name="Visio" r:id="rId3" imgW="6718706" imgH="2900782" progId="Visio.Drawing.11">
              <p:embed/>
            </p:oleObj>
          </a:graphicData>
        </a:graphic>
      </p:graphicFrame>
      <p:sp>
        <p:nvSpPr>
          <p:cNvPr id="376844" name="Text Box 12"/>
          <p:cNvSpPr txBox="1">
            <a:spLocks noChangeArrowheads="1"/>
          </p:cNvSpPr>
          <p:nvPr/>
        </p:nvSpPr>
        <p:spPr bwMode="auto">
          <a:xfrm>
            <a:off x="123825" y="4495800"/>
            <a:ext cx="9020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Pozar provides a 3 dB example in pg 198. To obtain an arbitrary</a:t>
            </a:r>
          </a:p>
          <a:p>
            <a:r>
              <a:rPr lang="en-US" sz="2400"/>
              <a:t>  attenuation </a:t>
            </a:r>
          </a:p>
        </p:txBody>
      </p:sp>
      <p:graphicFrame>
        <p:nvGraphicFramePr>
          <p:cNvPr id="376845" name="Object 13"/>
          <p:cNvGraphicFramePr>
            <a:graphicFrameLocks noChangeAspect="1"/>
          </p:cNvGraphicFramePr>
          <p:nvPr/>
        </p:nvGraphicFramePr>
        <p:xfrm>
          <a:off x="2209800" y="4876800"/>
          <a:ext cx="6477000" cy="1739900"/>
        </p:xfrm>
        <a:graphic>
          <a:graphicData uri="http://schemas.openxmlformats.org/presentationml/2006/ole">
            <p:oleObj spid="_x0000_s376849" name="Equation" r:id="rId4" imgW="3073400" imgH="825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001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Topics Covered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Passive devices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One port devices 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Two port devices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Example 2 port devices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3 Port Devices</a:t>
            </a: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 Lecture 10      		          Jayanta Mukherjee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0" y="152400"/>
            <a:ext cx="33194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Other devices</a:t>
            </a: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20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0" y="3733800"/>
            <a:ext cx="872966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Another two-port device is a “mode suppressor” which acts to </a:t>
            </a:r>
          </a:p>
          <a:p>
            <a:r>
              <a:rPr lang="en-US" sz="2400"/>
              <a:t>  suppress higher order modes in a given device as power </a:t>
            </a:r>
          </a:p>
          <a:p>
            <a:r>
              <a:rPr lang="en-US" sz="2400"/>
              <a:t>  propagates from port 1 to port 2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One way of doing this is to add metal structures which are </a:t>
            </a:r>
          </a:p>
          <a:p>
            <a:r>
              <a:rPr lang="en-US" sz="2400"/>
              <a:t>  aligned with the electric fields of a particular mode but not the </a:t>
            </a:r>
          </a:p>
          <a:p>
            <a:r>
              <a:rPr lang="en-US" sz="2400"/>
              <a:t>  desired mode.</a:t>
            </a:r>
          </a:p>
        </p:txBody>
      </p:sp>
      <p:graphicFrame>
        <p:nvGraphicFramePr>
          <p:cNvPr id="377867" name="Object 11"/>
          <p:cNvGraphicFramePr>
            <a:graphicFrameLocks noChangeAspect="1"/>
          </p:cNvGraphicFramePr>
          <p:nvPr/>
        </p:nvGraphicFramePr>
        <p:xfrm>
          <a:off x="1676400" y="1066800"/>
          <a:ext cx="6096000" cy="2593975"/>
        </p:xfrm>
        <a:graphic>
          <a:graphicData uri="http://schemas.openxmlformats.org/presentationml/2006/ole">
            <p:oleObj spid="_x0000_s377869" name="Visio" r:id="rId3" imgW="6981139" imgH="297210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83" name="Text Box 3"/>
          <p:cNvSpPr txBox="1">
            <a:spLocks noChangeArrowheads="1"/>
          </p:cNvSpPr>
          <p:nvPr/>
        </p:nvSpPr>
        <p:spPr bwMode="auto">
          <a:xfrm>
            <a:off x="0" y="152400"/>
            <a:ext cx="4083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Other devices (2)</a:t>
            </a: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21</a:t>
            </a: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78887" name="Text Box 7"/>
          <p:cNvSpPr txBox="1">
            <a:spLocks noChangeArrowheads="1"/>
          </p:cNvSpPr>
          <p:nvPr/>
        </p:nvSpPr>
        <p:spPr bwMode="auto">
          <a:xfrm>
            <a:off x="152400" y="990600"/>
            <a:ext cx="86137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The undesired mode will then be reflected to port 1 while the </a:t>
            </a:r>
          </a:p>
          <a:p>
            <a:r>
              <a:rPr lang="en-US" sz="2400"/>
              <a:t>  desired mode can propagate to mode 2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Other 2 port networks include impedance matching networks</a:t>
            </a:r>
          </a:p>
          <a:p>
            <a:r>
              <a:rPr lang="en-US" sz="2400"/>
              <a:t>  (Ch 3), resonators (Ch 6) and filters (Ch 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0" y="152400"/>
            <a:ext cx="3487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3 Port Devices</a:t>
            </a:r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22</a:t>
            </a: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0" y="838200"/>
            <a:ext cx="889158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In a 3 port device there are 9 complex S parameters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If we would like to match all the ports i.e S</a:t>
            </a:r>
            <a:r>
              <a:rPr lang="en-US" sz="2400" baseline="-25000"/>
              <a:t>ii</a:t>
            </a:r>
            <a:r>
              <a:rPr lang="en-US" sz="2400"/>
              <a:t>=0 when all other </a:t>
            </a:r>
          </a:p>
          <a:p>
            <a:r>
              <a:rPr lang="en-US" sz="2400"/>
              <a:t>  ports are terminated in matched loads. In this case the S matrix</a:t>
            </a:r>
          </a:p>
          <a:p>
            <a:r>
              <a:rPr lang="en-US" sz="2400"/>
              <a:t>  becomes</a:t>
            </a:r>
          </a:p>
        </p:txBody>
      </p:sp>
      <p:graphicFrame>
        <p:nvGraphicFramePr>
          <p:cNvPr id="379913" name="Object 9"/>
          <p:cNvGraphicFramePr>
            <a:graphicFrameLocks noChangeAspect="1"/>
          </p:cNvGraphicFramePr>
          <p:nvPr/>
        </p:nvGraphicFramePr>
        <p:xfrm>
          <a:off x="3124200" y="2438400"/>
          <a:ext cx="1905000" cy="1177925"/>
        </p:xfrm>
        <a:graphic>
          <a:graphicData uri="http://schemas.openxmlformats.org/presentationml/2006/ole">
            <p:oleObj spid="_x0000_s379915" name="Equation" r:id="rId3" imgW="965200" imgH="596900" progId="Equation.3">
              <p:embed/>
            </p:oleObj>
          </a:graphicData>
        </a:graphic>
      </p:graphicFrame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0" y="3657600"/>
            <a:ext cx="810418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If in addition this is a reciprocal network, S</a:t>
            </a:r>
            <a:r>
              <a:rPr lang="en-US" sz="2400" baseline="-25000"/>
              <a:t>12</a:t>
            </a:r>
            <a:r>
              <a:rPr lang="en-US" sz="2400"/>
              <a:t>=S</a:t>
            </a:r>
            <a:r>
              <a:rPr lang="en-US" sz="2400" baseline="-25000"/>
              <a:t>21</a:t>
            </a:r>
            <a:r>
              <a:rPr lang="en-US" sz="2400"/>
              <a:t>, S</a:t>
            </a:r>
            <a:r>
              <a:rPr lang="en-US" sz="2400" baseline="-25000"/>
              <a:t>13</a:t>
            </a:r>
            <a:r>
              <a:rPr lang="en-US" sz="2400"/>
              <a:t>=S</a:t>
            </a:r>
            <a:r>
              <a:rPr lang="en-US" sz="2400" baseline="-25000"/>
              <a:t>31</a:t>
            </a:r>
          </a:p>
          <a:p>
            <a:r>
              <a:rPr lang="en-US" sz="2400"/>
              <a:t>  and S</a:t>
            </a:r>
            <a:r>
              <a:rPr lang="en-US" sz="2400" baseline="-25000"/>
              <a:t>23</a:t>
            </a:r>
            <a:r>
              <a:rPr lang="en-US" sz="2400"/>
              <a:t>=S</a:t>
            </a:r>
            <a:r>
              <a:rPr lang="en-US" sz="2400" baseline="-25000"/>
              <a:t>32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If this is also a lossless network, then </a:t>
            </a:r>
          </a:p>
          <a:p>
            <a:r>
              <a:rPr lang="en-US" sz="2400"/>
              <a:t>  |S</a:t>
            </a:r>
            <a:r>
              <a:rPr lang="en-US" sz="2400" baseline="-25000"/>
              <a:t>12</a:t>
            </a:r>
            <a:r>
              <a:rPr lang="en-US" sz="2400"/>
              <a:t>|</a:t>
            </a:r>
            <a:r>
              <a:rPr lang="en-US" sz="2400" baseline="30000"/>
              <a:t>2</a:t>
            </a:r>
            <a:r>
              <a:rPr lang="en-US" sz="2400"/>
              <a:t>+|S</a:t>
            </a:r>
            <a:r>
              <a:rPr lang="en-US" sz="2400" baseline="-25000"/>
              <a:t>13</a:t>
            </a:r>
            <a:r>
              <a:rPr lang="en-US" sz="2400"/>
              <a:t>|</a:t>
            </a:r>
            <a:r>
              <a:rPr lang="en-US" sz="2400" baseline="30000"/>
              <a:t>2</a:t>
            </a:r>
            <a:r>
              <a:rPr lang="en-US" sz="2400"/>
              <a:t>=1     |S</a:t>
            </a:r>
            <a:r>
              <a:rPr lang="en-US" sz="2400" baseline="-25000"/>
              <a:t>12</a:t>
            </a:r>
            <a:r>
              <a:rPr lang="en-US" sz="2400"/>
              <a:t>|</a:t>
            </a:r>
            <a:r>
              <a:rPr lang="en-US" sz="2400" baseline="30000"/>
              <a:t>2</a:t>
            </a:r>
            <a:r>
              <a:rPr lang="en-US" sz="2400"/>
              <a:t>+|S</a:t>
            </a:r>
            <a:r>
              <a:rPr lang="en-US" sz="2400" baseline="-25000"/>
              <a:t>23</a:t>
            </a:r>
            <a:r>
              <a:rPr lang="en-US" sz="2400"/>
              <a:t>|</a:t>
            </a:r>
            <a:r>
              <a:rPr lang="en-US" sz="2400" baseline="30000"/>
              <a:t>2</a:t>
            </a:r>
            <a:r>
              <a:rPr lang="en-US" sz="2400"/>
              <a:t>=1            |S</a:t>
            </a:r>
            <a:r>
              <a:rPr lang="en-US" sz="2400" baseline="-25000"/>
              <a:t>13</a:t>
            </a:r>
            <a:r>
              <a:rPr lang="en-US" sz="2400"/>
              <a:t>|</a:t>
            </a:r>
            <a:r>
              <a:rPr lang="en-US" sz="2400" baseline="30000"/>
              <a:t>2</a:t>
            </a:r>
            <a:r>
              <a:rPr lang="en-US" sz="2400"/>
              <a:t>+|S</a:t>
            </a:r>
            <a:r>
              <a:rPr lang="en-US" sz="2400" baseline="-25000"/>
              <a:t>23</a:t>
            </a:r>
            <a:r>
              <a:rPr lang="en-US" sz="2400"/>
              <a:t>|</a:t>
            </a:r>
            <a:r>
              <a:rPr lang="en-US" sz="2400" baseline="30000"/>
              <a:t>2</a:t>
            </a:r>
            <a:r>
              <a:rPr lang="en-US" sz="2400"/>
              <a:t>=1</a:t>
            </a:r>
          </a:p>
          <a:p>
            <a:endParaRPr lang="en-US" sz="2400"/>
          </a:p>
          <a:p>
            <a:r>
              <a:rPr lang="en-US" sz="2400"/>
              <a:t>  S</a:t>
            </a:r>
            <a:r>
              <a:rPr lang="en-US" sz="2400" baseline="-25000"/>
              <a:t>13</a:t>
            </a:r>
            <a:r>
              <a:rPr lang="en-US" sz="2400" baseline="30000"/>
              <a:t>*</a:t>
            </a:r>
            <a:r>
              <a:rPr lang="en-US" sz="2400"/>
              <a:t>S</a:t>
            </a:r>
            <a:r>
              <a:rPr lang="en-US" sz="2400" baseline="-25000"/>
              <a:t>23 </a:t>
            </a:r>
            <a:r>
              <a:rPr lang="en-US" sz="2400"/>
              <a:t>= S</a:t>
            </a:r>
            <a:r>
              <a:rPr lang="en-US" sz="2400" baseline="-25000"/>
              <a:t>23</a:t>
            </a:r>
            <a:r>
              <a:rPr lang="en-US" sz="2400" baseline="30000"/>
              <a:t>*</a:t>
            </a:r>
            <a:r>
              <a:rPr lang="en-US" sz="2400"/>
              <a:t>S</a:t>
            </a:r>
            <a:r>
              <a:rPr lang="en-US" sz="2400" baseline="-25000"/>
              <a:t>12 </a:t>
            </a:r>
            <a:r>
              <a:rPr lang="en-US" sz="2400"/>
              <a:t>= S</a:t>
            </a:r>
            <a:r>
              <a:rPr lang="en-US" sz="2400" baseline="-25000"/>
              <a:t>12</a:t>
            </a:r>
            <a:r>
              <a:rPr lang="en-US" sz="2400" baseline="30000"/>
              <a:t>*</a:t>
            </a:r>
            <a:r>
              <a:rPr lang="en-US" sz="2400"/>
              <a:t>S</a:t>
            </a:r>
            <a:r>
              <a:rPr lang="en-US" sz="2400" baseline="-25000"/>
              <a:t>13 </a:t>
            </a:r>
            <a:r>
              <a:rPr lang="en-US" sz="2400"/>
              <a:t>= 0</a:t>
            </a:r>
          </a:p>
          <a:p>
            <a:pPr>
              <a:buFontTx/>
              <a:buChar char="•"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0" y="152400"/>
            <a:ext cx="6510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Properties of 3 Port Devices</a:t>
            </a: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23</a:t>
            </a:r>
          </a:p>
        </p:txBody>
      </p:sp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0" y="914400"/>
            <a:ext cx="88804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The previous set of equations have no solution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We need to relax at least one of these requirements to make a </a:t>
            </a:r>
          </a:p>
          <a:p>
            <a:r>
              <a:rPr lang="en-US" sz="2400"/>
              <a:t>  realizable device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If we want a reciprocal and lossless but un-matched network</a:t>
            </a:r>
          </a:p>
          <a:p>
            <a:r>
              <a:rPr lang="en-US" sz="2400"/>
              <a:t>  we have a “tee” junction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I we want a lossless and matched but non-reciprocal we have </a:t>
            </a:r>
          </a:p>
          <a:p>
            <a:r>
              <a:rPr lang="en-US" sz="2400"/>
              <a:t>  a “circulator”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I we want a reciprocal and matched but lossy network, we </a:t>
            </a:r>
          </a:p>
          <a:p>
            <a:r>
              <a:rPr lang="en-US" sz="2400"/>
              <a:t>  have a “power divider”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79" name="Text Box 3"/>
          <p:cNvSpPr txBox="1">
            <a:spLocks noChangeArrowheads="1"/>
          </p:cNvSpPr>
          <p:nvPr/>
        </p:nvSpPr>
        <p:spPr bwMode="auto">
          <a:xfrm>
            <a:off x="0" y="152400"/>
            <a:ext cx="6229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Summary of 3 port devices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24</a:t>
            </a:r>
          </a:p>
        </p:txBody>
      </p:sp>
      <p:sp>
        <p:nvSpPr>
          <p:cNvPr id="382982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383033" name="Group 57"/>
          <p:cNvGraphicFramePr>
            <a:graphicFrameLocks noGrp="1"/>
          </p:cNvGraphicFramePr>
          <p:nvPr/>
        </p:nvGraphicFramePr>
        <p:xfrm>
          <a:off x="914400" y="2209800"/>
          <a:ext cx="7391400" cy="2336800"/>
        </p:xfrm>
        <a:graphic>
          <a:graphicData uri="http://schemas.openxmlformats.org/drawingml/2006/table">
            <a:tbl>
              <a:tblPr/>
              <a:tblGrid>
                <a:gridCol w="1981200"/>
                <a:gridCol w="1066800"/>
                <a:gridCol w="1828800"/>
                <a:gridCol w="2514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Circulator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Power Divider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Lossless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Reciprocal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Matched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0" y="152400"/>
            <a:ext cx="3910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Passive Devices</a:t>
            </a: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3</a:t>
            </a:r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228600" y="1143000"/>
            <a:ext cx="8580438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/>
              <a:t>We will now study various N port devices</a:t>
            </a:r>
          </a:p>
          <a:p>
            <a:pPr marL="342900" indent="-342900">
              <a:buFontTx/>
              <a:buChar char="•"/>
            </a:pPr>
            <a:endParaRPr lang="en-US" sz="2400"/>
          </a:p>
          <a:p>
            <a:pPr marL="342900" indent="-342900">
              <a:buFontTx/>
              <a:buChar char="•"/>
            </a:pPr>
            <a:r>
              <a:rPr lang="en-US" sz="2400"/>
              <a:t>As we consider several device types, they are classified</a:t>
            </a:r>
          </a:p>
          <a:p>
            <a:pPr marL="342900" indent="-342900"/>
            <a:r>
              <a:rPr lang="en-US" sz="2400"/>
              <a:t>    on the basis of the number of ports</a:t>
            </a:r>
          </a:p>
          <a:p>
            <a:pPr marL="342900" indent="-342900"/>
            <a:endParaRPr lang="en-US" sz="2400"/>
          </a:p>
          <a:p>
            <a:pPr marL="342900" indent="-342900">
              <a:buFontTx/>
              <a:buChar char="•"/>
            </a:pPr>
            <a:r>
              <a:rPr lang="en-US" sz="2400"/>
              <a:t>The devices to be studied will have number of ports ranging</a:t>
            </a:r>
          </a:p>
          <a:p>
            <a:pPr marL="342900" indent="-342900"/>
            <a:r>
              <a:rPr lang="en-US" sz="2400"/>
              <a:t>    from 2 to 4</a:t>
            </a:r>
          </a:p>
          <a:p>
            <a:pPr marL="342900" indent="-342900"/>
            <a:endParaRPr lang="en-US" sz="2400"/>
          </a:p>
          <a:p>
            <a:pPr marL="342900" indent="-342900">
              <a:buFontTx/>
              <a:buChar char="•"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0" y="152400"/>
            <a:ext cx="391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One Port Device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4</a:t>
            </a: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61479" name="Text Box 7"/>
          <p:cNvSpPr txBox="1">
            <a:spLocks noChangeArrowheads="1"/>
          </p:cNvSpPr>
          <p:nvPr/>
        </p:nvSpPr>
        <p:spPr bwMode="auto">
          <a:xfrm>
            <a:off x="228600" y="990600"/>
            <a:ext cx="857091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/>
              <a:t>A one port device is simply a termination, with an S matrix </a:t>
            </a:r>
          </a:p>
          <a:p>
            <a:pPr marL="342900" indent="-342900"/>
            <a:r>
              <a:rPr lang="en-US" sz="2400"/>
              <a:t>    consisting of a single number S</a:t>
            </a:r>
            <a:r>
              <a:rPr lang="en-US" sz="2400" baseline="-25000"/>
              <a:t>11</a:t>
            </a:r>
          </a:p>
          <a:p>
            <a:pPr marL="342900" indent="-342900"/>
            <a:endParaRPr lang="en-US" sz="2400" baseline="-25000"/>
          </a:p>
          <a:p>
            <a:pPr marL="342900" indent="-342900">
              <a:buFontTx/>
              <a:buChar char="•"/>
            </a:pPr>
            <a:r>
              <a:rPr lang="en-US" sz="2400"/>
              <a:t>All one port devices are therefore reciprocal</a:t>
            </a:r>
          </a:p>
          <a:p>
            <a:pPr marL="342900" indent="-342900">
              <a:buFontTx/>
              <a:buChar char="•"/>
            </a:pPr>
            <a:endParaRPr lang="en-US" sz="2400"/>
          </a:p>
          <a:p>
            <a:pPr marL="342900" indent="-342900">
              <a:buFontTx/>
              <a:buChar char="•"/>
            </a:pPr>
            <a:r>
              <a:rPr lang="en-US" sz="2400"/>
              <a:t> If a one port device is lossless then |</a:t>
            </a:r>
            <a:r>
              <a:rPr lang="en-US" sz="2400" i="1"/>
              <a:t>S</a:t>
            </a:r>
            <a:r>
              <a:rPr lang="en-US" sz="2400" i="1" baseline="-25000"/>
              <a:t>11</a:t>
            </a:r>
            <a:r>
              <a:rPr lang="en-US" sz="2400"/>
              <a:t>|=1</a:t>
            </a:r>
          </a:p>
          <a:p>
            <a:pPr marL="342900" indent="-342900">
              <a:buFontTx/>
              <a:buChar char="•"/>
            </a:pPr>
            <a:endParaRPr lang="en-US" sz="2400"/>
          </a:p>
          <a:p>
            <a:pPr marL="342900" indent="-342900">
              <a:buFontTx/>
              <a:buChar char="•"/>
            </a:pPr>
            <a:r>
              <a:rPr lang="en-US" sz="2400"/>
              <a:t> Examples are “matched”, “open” and “short” loads</a:t>
            </a:r>
          </a:p>
          <a:p>
            <a:pPr marL="342900" indent="-342900">
              <a:buFontTx/>
              <a:buChar char="•"/>
            </a:pPr>
            <a:endParaRPr lang="en-US" sz="2400"/>
          </a:p>
          <a:p>
            <a:pPr marL="342900" indent="-342900">
              <a:buFontTx/>
              <a:buChar char="•"/>
            </a:pPr>
            <a:r>
              <a:rPr lang="en-US" sz="2400"/>
              <a:t> Other terminations may be useful depending on need e.g</a:t>
            </a:r>
          </a:p>
          <a:p>
            <a:pPr marL="342900" indent="-342900"/>
            <a:r>
              <a:rPr lang="en-US" sz="2400"/>
              <a:t>     matching stubs. We saw in Chapter 3 how to build arbitrary</a:t>
            </a:r>
          </a:p>
          <a:p>
            <a:pPr marL="342900" indent="-342900"/>
            <a:r>
              <a:rPr lang="en-US" sz="2400"/>
              <a:t>     loads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0" y="152400"/>
            <a:ext cx="4222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Short Termination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5</a:t>
            </a: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304800" y="3581400"/>
            <a:ext cx="8310563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/>
              <a:t>A short termination is created by completely covering the</a:t>
            </a:r>
          </a:p>
          <a:p>
            <a:pPr marL="342900" indent="-342900"/>
            <a:r>
              <a:rPr lang="en-US" sz="2400"/>
              <a:t>   cross section of the line by a metal plane.</a:t>
            </a:r>
          </a:p>
          <a:p>
            <a:pPr marL="342900" indent="-342900"/>
            <a:endParaRPr lang="en-US" sz="2400"/>
          </a:p>
          <a:p>
            <a:pPr marL="342900" indent="-342900">
              <a:buFontTx/>
              <a:buChar char="•"/>
            </a:pPr>
            <a:r>
              <a:rPr lang="en-US" sz="2400"/>
              <a:t>Otherwise some fringing fields and radiation loss will exist</a:t>
            </a:r>
          </a:p>
          <a:p>
            <a:pPr marL="342900" indent="-342900"/>
            <a:r>
              <a:rPr lang="en-US" sz="2400"/>
              <a:t>    and the quality of the short degrades as the frequency</a:t>
            </a:r>
          </a:p>
          <a:p>
            <a:pPr marL="342900" indent="-342900"/>
            <a:r>
              <a:rPr lang="en-US" sz="2400"/>
              <a:t>    increases</a:t>
            </a:r>
          </a:p>
          <a:p>
            <a:pPr marL="342900" indent="-342900"/>
            <a:endParaRPr lang="en-US" sz="2400" baseline="-25000"/>
          </a:p>
        </p:txBody>
      </p:sp>
      <p:graphicFrame>
        <p:nvGraphicFramePr>
          <p:cNvPr id="362504" name="Object 8"/>
          <p:cNvGraphicFramePr>
            <a:graphicFrameLocks noChangeAspect="1"/>
          </p:cNvGraphicFramePr>
          <p:nvPr/>
        </p:nvGraphicFramePr>
        <p:xfrm>
          <a:off x="1066800" y="914400"/>
          <a:ext cx="7146925" cy="2265363"/>
        </p:xfrm>
        <a:graphic>
          <a:graphicData uri="http://schemas.openxmlformats.org/presentationml/2006/ole">
            <p:oleObj spid="_x0000_s362506" name="Visio" r:id="rId3" imgW="7146950" imgH="226496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0" y="152400"/>
            <a:ext cx="4251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Open Termination</a:t>
            </a: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6</a:t>
            </a:r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0" y="2667000"/>
            <a:ext cx="91440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/>
              <a:t>An open termination is more difficult; if a line is simply left</a:t>
            </a:r>
          </a:p>
          <a:p>
            <a:pPr marL="342900" indent="-342900"/>
            <a:r>
              <a:rPr lang="en-US" sz="2400"/>
              <a:t>    open to air, radiation will occur from the open line as well</a:t>
            </a:r>
          </a:p>
          <a:p>
            <a:pPr marL="342900" indent="-342900"/>
            <a:r>
              <a:rPr lang="en-US" sz="2400"/>
              <a:t>    as fringing capacitance and the termination quality will be </a:t>
            </a:r>
          </a:p>
          <a:p>
            <a:pPr marL="342900" indent="-342900"/>
            <a:r>
              <a:rPr lang="en-US" sz="2400"/>
              <a:t>    degraded.</a:t>
            </a:r>
          </a:p>
          <a:p>
            <a:pPr marL="342900" indent="-342900"/>
            <a:endParaRPr lang="en-US" sz="2400"/>
          </a:p>
          <a:p>
            <a:pPr marL="342900" indent="-342900">
              <a:buFontTx/>
              <a:buChar char="•"/>
            </a:pPr>
            <a:r>
              <a:rPr lang="en-US" sz="2400"/>
              <a:t>Radiation loss can be reduced in coaxial lines by extending </a:t>
            </a:r>
          </a:p>
          <a:p>
            <a:pPr marL="342900" indent="-342900"/>
            <a:r>
              <a:rPr lang="en-US" sz="2400"/>
              <a:t>    the outer conductor beyond the ending point of the inner conductor</a:t>
            </a:r>
          </a:p>
          <a:p>
            <a:pPr marL="342900" indent="-342900"/>
            <a:endParaRPr lang="en-US" sz="2400"/>
          </a:p>
          <a:p>
            <a:pPr marL="342900" indent="-342900">
              <a:buFontTx/>
              <a:buChar char="•"/>
            </a:pPr>
            <a:r>
              <a:rPr lang="en-US" sz="2400"/>
              <a:t>Fringing capacitance will still be a problem though</a:t>
            </a:r>
            <a:endParaRPr lang="en-US" sz="2400" baseline="-25000"/>
          </a:p>
        </p:txBody>
      </p:sp>
      <p:graphicFrame>
        <p:nvGraphicFramePr>
          <p:cNvPr id="363530" name="Object 10"/>
          <p:cNvGraphicFramePr>
            <a:graphicFrameLocks noChangeAspect="1"/>
          </p:cNvGraphicFramePr>
          <p:nvPr/>
        </p:nvGraphicFramePr>
        <p:xfrm>
          <a:off x="1828800" y="914400"/>
          <a:ext cx="5715000" cy="1752600"/>
        </p:xfrm>
        <a:graphic>
          <a:graphicData uri="http://schemas.openxmlformats.org/presentationml/2006/ole">
            <p:oleObj spid="_x0000_s363532" name="Visio" r:id="rId3" imgW="7544410" imgH="231373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0" y="152400"/>
            <a:ext cx="6229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Matched Load Termination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64549" name="Text Box 5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7</a:t>
            </a:r>
          </a:p>
        </p:txBody>
      </p:sp>
      <p:sp>
        <p:nvSpPr>
          <p:cNvPr id="364550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64551" name="Text Box 7"/>
          <p:cNvSpPr txBox="1">
            <a:spLocks noChangeArrowheads="1"/>
          </p:cNvSpPr>
          <p:nvPr/>
        </p:nvSpPr>
        <p:spPr bwMode="auto">
          <a:xfrm>
            <a:off x="0" y="3276600"/>
            <a:ext cx="91440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/>
              <a:t>A matched load can be created by introducing a conducting material into the line cross section</a:t>
            </a:r>
          </a:p>
          <a:p>
            <a:pPr marL="342900" indent="-342900">
              <a:buFontTx/>
              <a:buChar char="•"/>
            </a:pPr>
            <a:endParaRPr lang="en-US" sz="2400"/>
          </a:p>
          <a:p>
            <a:pPr marL="342900" indent="-342900">
              <a:buFontTx/>
              <a:buChar char="•"/>
            </a:pPr>
            <a:r>
              <a:rPr lang="en-US" sz="2400"/>
              <a:t>Because reflections will occur at the boundary between media, the conducting medium is introduced gradually so that the fraction of the line cross section it occupies gradually increases</a:t>
            </a:r>
          </a:p>
          <a:p>
            <a:pPr marL="342900" indent="-342900">
              <a:buFontTx/>
              <a:buChar char="•"/>
            </a:pPr>
            <a:endParaRPr lang="en-US" sz="2400"/>
          </a:p>
          <a:p>
            <a:pPr marL="342900" indent="-342900">
              <a:buFontTx/>
              <a:buChar char="•"/>
            </a:pPr>
            <a:r>
              <a:rPr lang="en-US" sz="2400"/>
              <a:t>In coaxial lines a cone shaped piece of conducting material can be useful</a:t>
            </a:r>
            <a:endParaRPr lang="en-US" sz="2400" baseline="-25000"/>
          </a:p>
        </p:txBody>
      </p:sp>
      <p:graphicFrame>
        <p:nvGraphicFramePr>
          <p:cNvPr id="364554" name="Object 10"/>
          <p:cNvGraphicFramePr>
            <a:graphicFrameLocks noChangeAspect="1"/>
          </p:cNvGraphicFramePr>
          <p:nvPr/>
        </p:nvGraphicFramePr>
        <p:xfrm>
          <a:off x="1524000" y="838200"/>
          <a:ext cx="6721475" cy="2336800"/>
        </p:xfrm>
        <a:graphic>
          <a:graphicData uri="http://schemas.openxmlformats.org/presentationml/2006/ole">
            <p:oleObj spid="_x0000_s364556" name="Visio" r:id="rId3" imgW="7712659" imgH="268193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0" y="152400"/>
            <a:ext cx="5183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Waveguide realization</a:t>
            </a: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8</a:t>
            </a:r>
          </a:p>
        </p:txBody>
      </p:sp>
      <p:sp>
        <p:nvSpPr>
          <p:cNvPr id="365574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365578" name="Object 10"/>
          <p:cNvGraphicFramePr>
            <a:graphicFrameLocks noChangeAspect="1"/>
          </p:cNvGraphicFramePr>
          <p:nvPr/>
        </p:nvGraphicFramePr>
        <p:xfrm>
          <a:off x="838200" y="2209800"/>
          <a:ext cx="8153400" cy="3257550"/>
        </p:xfrm>
        <a:graphic>
          <a:graphicData uri="http://schemas.openxmlformats.org/presentationml/2006/ole">
            <p:oleObj spid="_x0000_s365580" name="Visio" r:id="rId3" imgW="7072579" imgH="282580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95" name="Text Box 3"/>
          <p:cNvSpPr txBox="1">
            <a:spLocks noChangeArrowheads="1"/>
          </p:cNvSpPr>
          <p:nvPr/>
        </p:nvSpPr>
        <p:spPr bwMode="auto">
          <a:xfrm>
            <a:off x="0" y="152400"/>
            <a:ext cx="4079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Two Port devices</a:t>
            </a:r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EE 611 			                 Lecture 10       	    	          Jayanta Mukherjee</a:t>
            </a:r>
          </a:p>
        </p:txBody>
      </p:sp>
      <p:sp>
        <p:nvSpPr>
          <p:cNvPr id="366597" name="Text Box 5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9</a:t>
            </a:r>
          </a:p>
        </p:txBody>
      </p:sp>
      <p:sp>
        <p:nvSpPr>
          <p:cNvPr id="366598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66601" name="Text Box 9"/>
          <p:cNvSpPr txBox="1">
            <a:spLocks noChangeArrowheads="1"/>
          </p:cNvSpPr>
          <p:nvPr/>
        </p:nvSpPr>
        <p:spPr bwMode="auto">
          <a:xfrm>
            <a:off x="0" y="838200"/>
            <a:ext cx="8755063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A two port device can perform numerous functions and is </a:t>
            </a:r>
          </a:p>
          <a:p>
            <a:r>
              <a:rPr lang="en-US" sz="2400"/>
              <a:t>  the most common device type. The two by two matrix contains</a:t>
            </a:r>
          </a:p>
          <a:p>
            <a:r>
              <a:rPr lang="en-US" sz="2400"/>
              <a:t>  4 complex parameters (8 numbers)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A reciprocal two port will be characterized by S</a:t>
            </a:r>
            <a:r>
              <a:rPr lang="en-US" sz="2400" baseline="-25000"/>
              <a:t>11</a:t>
            </a:r>
            <a:r>
              <a:rPr lang="en-US" sz="2400"/>
              <a:t>, S</a:t>
            </a:r>
            <a:r>
              <a:rPr lang="en-US" sz="2400" baseline="-25000"/>
              <a:t>21</a:t>
            </a:r>
            <a:r>
              <a:rPr lang="en-US" sz="2400"/>
              <a:t> and</a:t>
            </a:r>
          </a:p>
          <a:p>
            <a:r>
              <a:rPr lang="en-US" sz="2400"/>
              <a:t>  S</a:t>
            </a:r>
            <a:r>
              <a:rPr lang="en-US" sz="2400" baseline="-25000"/>
              <a:t>22</a:t>
            </a:r>
            <a:r>
              <a:rPr lang="en-US" sz="2400"/>
              <a:t> (6 numbers)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A lossless two port will have</a:t>
            </a:r>
          </a:p>
          <a:p>
            <a:pPr>
              <a:buFontTx/>
              <a:buChar char="•"/>
            </a:pPr>
            <a:endParaRPr lang="en-US" sz="2400"/>
          </a:p>
          <a:p>
            <a:r>
              <a:rPr lang="en-US" sz="2400"/>
              <a:t>  |S</a:t>
            </a:r>
            <a:r>
              <a:rPr lang="en-US" sz="2400" baseline="-25000"/>
              <a:t>11</a:t>
            </a:r>
            <a:r>
              <a:rPr lang="en-US" sz="2400"/>
              <a:t>|</a:t>
            </a:r>
            <a:r>
              <a:rPr lang="en-US" sz="2400" baseline="30000"/>
              <a:t>2  </a:t>
            </a:r>
            <a:r>
              <a:rPr lang="en-US" sz="2400"/>
              <a:t>+ |S</a:t>
            </a:r>
            <a:r>
              <a:rPr lang="en-US" sz="2400" baseline="-25000"/>
              <a:t>21</a:t>
            </a:r>
            <a:r>
              <a:rPr lang="en-US" sz="2400"/>
              <a:t>|</a:t>
            </a:r>
            <a:r>
              <a:rPr lang="en-US" sz="2400" baseline="30000"/>
              <a:t>2 </a:t>
            </a:r>
            <a:r>
              <a:rPr lang="en-US" sz="2400"/>
              <a:t>= 1</a:t>
            </a:r>
          </a:p>
          <a:p>
            <a:r>
              <a:rPr lang="en-US" sz="2400"/>
              <a:t>  |S</a:t>
            </a:r>
            <a:r>
              <a:rPr lang="en-US" sz="2400" baseline="-25000"/>
              <a:t>12</a:t>
            </a:r>
            <a:r>
              <a:rPr lang="en-US" sz="2400"/>
              <a:t>|</a:t>
            </a:r>
            <a:r>
              <a:rPr lang="en-US" sz="2400" baseline="30000"/>
              <a:t>2  </a:t>
            </a:r>
            <a:r>
              <a:rPr lang="en-US" sz="2400"/>
              <a:t>+ |S</a:t>
            </a:r>
            <a:r>
              <a:rPr lang="en-US" sz="2400" baseline="-25000"/>
              <a:t>22</a:t>
            </a:r>
            <a:r>
              <a:rPr lang="en-US" sz="2400"/>
              <a:t>|</a:t>
            </a:r>
            <a:r>
              <a:rPr lang="en-US" sz="2400" baseline="30000"/>
              <a:t>2 </a:t>
            </a:r>
            <a:r>
              <a:rPr lang="en-US" sz="2400"/>
              <a:t>= 1</a:t>
            </a:r>
          </a:p>
          <a:p>
            <a:r>
              <a:rPr lang="en-US" sz="2400"/>
              <a:t>  S</a:t>
            </a:r>
            <a:r>
              <a:rPr lang="en-US" sz="2400" baseline="-25000"/>
              <a:t>11</a:t>
            </a:r>
            <a:r>
              <a:rPr lang="en-US" sz="2400"/>
              <a:t>S</a:t>
            </a:r>
            <a:r>
              <a:rPr lang="en-US" sz="2400" baseline="-25000"/>
              <a:t>12</a:t>
            </a:r>
            <a:r>
              <a:rPr lang="en-US" sz="2400" baseline="30000"/>
              <a:t>* </a:t>
            </a:r>
            <a:r>
              <a:rPr lang="en-US" sz="2400"/>
              <a:t>+ S</a:t>
            </a:r>
            <a:r>
              <a:rPr lang="en-US" sz="2400" baseline="-25000"/>
              <a:t>21 </a:t>
            </a:r>
            <a:r>
              <a:rPr lang="en-US" sz="2400"/>
              <a:t>S</a:t>
            </a:r>
            <a:r>
              <a:rPr lang="en-US" sz="2400" baseline="-25000"/>
              <a:t>22</a:t>
            </a:r>
            <a:r>
              <a:rPr lang="en-US" sz="2400" baseline="30000"/>
              <a:t>*</a:t>
            </a:r>
            <a:r>
              <a:rPr lang="en-US" sz="2400"/>
              <a:t> = 0</a:t>
            </a:r>
          </a:p>
          <a:p>
            <a:r>
              <a:rPr lang="en-US" sz="2400"/>
              <a:t>  which requires only 5 numbers</a:t>
            </a:r>
          </a:p>
          <a:p>
            <a:pPr>
              <a:buFontTx/>
              <a:buChar char="•"/>
            </a:pPr>
            <a:r>
              <a:rPr lang="en-US" sz="2400"/>
              <a:t> A lossless reciprocal network is described by only 3 numbers</a:t>
            </a:r>
          </a:p>
          <a:p>
            <a:r>
              <a:rPr lang="en-US" sz="2400"/>
              <a:t>  |S</a:t>
            </a:r>
            <a:r>
              <a:rPr lang="en-US" sz="2400" baseline="-25000"/>
              <a:t>11</a:t>
            </a:r>
            <a:r>
              <a:rPr lang="en-US" sz="2400"/>
              <a:t>| and the phase angles </a:t>
            </a:r>
            <a:r>
              <a:rPr lang="el-GR" sz="2400">
                <a:cs typeface="Times New Roman" pitchFamily="18" charset="0"/>
              </a:rPr>
              <a:t>θ</a:t>
            </a:r>
            <a:r>
              <a:rPr lang="en-US" sz="2400" baseline="-25000">
                <a:cs typeface="Times New Roman" pitchFamily="18" charset="0"/>
              </a:rPr>
              <a:t>1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el-GR" sz="2400">
                <a:cs typeface="Times New Roman" pitchFamily="18" charset="0"/>
              </a:rPr>
              <a:t>θ</a:t>
            </a:r>
            <a:r>
              <a:rPr lang="en-US" sz="2400" baseline="-25000">
                <a:cs typeface="Times New Roman" pitchFamily="18" charset="0"/>
              </a:rPr>
              <a:t>2</a:t>
            </a:r>
            <a:r>
              <a:rPr lang="en-US" sz="2400">
                <a:cs typeface="Times New Roman" pitchFamily="18" charset="0"/>
              </a:rPr>
              <a:t> of S</a:t>
            </a:r>
            <a:r>
              <a:rPr lang="en-US" sz="2400" baseline="-25000">
                <a:cs typeface="Times New Roman" pitchFamily="18" charset="0"/>
              </a:rPr>
              <a:t>11</a:t>
            </a:r>
            <a:r>
              <a:rPr lang="en-US" sz="2400">
                <a:cs typeface="Times New Roman" pitchFamily="18" charset="0"/>
              </a:rPr>
              <a:t> and S</a:t>
            </a:r>
            <a:r>
              <a:rPr lang="en-US" sz="2400" baseline="-25000">
                <a:cs typeface="Times New Roman" pitchFamily="18" charset="0"/>
              </a:rPr>
              <a:t>22</a:t>
            </a:r>
            <a:endParaRPr lang="el-GR" sz="2400" baseline="-250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10519</TotalTime>
  <Words>1218</Words>
  <Application>Microsoft Office PowerPoint</Application>
  <PresentationFormat>On-screen Show (4:3)</PresentationFormat>
  <Paragraphs>263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Default Design</vt:lpstr>
      <vt:lpstr>Visio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IITb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 J mukhaerje</dc:creator>
  <cp:lastModifiedBy>jayanta</cp:lastModifiedBy>
  <cp:revision>437</cp:revision>
  <dcterms:created xsi:type="dcterms:W3CDTF">2009-07-21T12:04:38Z</dcterms:created>
  <dcterms:modified xsi:type="dcterms:W3CDTF">2015-09-02T18:20:19Z</dcterms:modified>
</cp:coreProperties>
</file>