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6" r:id="rId3"/>
    <p:sldId id="289" r:id="rId4"/>
    <p:sldId id="290" r:id="rId5"/>
    <p:sldId id="258" r:id="rId6"/>
    <p:sldId id="259" r:id="rId7"/>
    <p:sldId id="260" r:id="rId8"/>
    <p:sldId id="261" r:id="rId9"/>
    <p:sldId id="274" r:id="rId10"/>
    <p:sldId id="263" r:id="rId11"/>
    <p:sldId id="264" r:id="rId12"/>
    <p:sldId id="266" r:id="rId13"/>
    <p:sldId id="267" r:id="rId14"/>
    <p:sldId id="268" r:id="rId15"/>
    <p:sldId id="269" r:id="rId16"/>
    <p:sldId id="270" r:id="rId17"/>
    <p:sldId id="271" r:id="rId18"/>
    <p:sldId id="272" r:id="rId19"/>
    <p:sldId id="275" r:id="rId20"/>
    <p:sldId id="276" r:id="rId21"/>
    <p:sldId id="288" r:id="rId22"/>
    <p:sldId id="280" r:id="rId23"/>
    <p:sldId id="277" r:id="rId24"/>
    <p:sldId id="279" r:id="rId25"/>
  </p:sldIdLst>
  <p:sldSz cx="9144000" cy="6858000" type="screen4x3"/>
  <p:notesSz cx="6934200" cy="91186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autoAdjust="0"/>
    <p:restoredTop sz="94581" autoAdjust="0"/>
  </p:normalViewPr>
  <p:slideViewPr>
    <p:cSldViewPr>
      <p:cViewPr>
        <p:scale>
          <a:sx n="75" d="100"/>
          <a:sy n="75" d="100"/>
        </p:scale>
        <p:origin x="-114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F6C6B5-2C77-4B3E-A296-C57B05FD61D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AFC767-4E21-483E-8B2A-F0CF40C4BC1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DBBD3E3-1365-46BD-8B14-C259AE7C00A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7E3EDE-93E4-45CE-9DFD-038F7BB4EA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7BD805-2457-4219-8F40-61F8EE7D8C5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62EC8A-AACB-4A9A-B8BE-A3C7D44BDB9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73499E-429A-4BAF-BD7E-F7D2EAB1C23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7FD4351-59AC-43F7-900C-8BFDF5E6EA0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7EC8111-A5D4-4916-92BF-5338F02A254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7726E9-28F7-487E-A21D-10F24688517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2CBA9B-BEDB-4F9B-BE56-0AA23C81F1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C96D47D4-7E97-46F0-B069-3201BF7447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collections.ic.gc.ca/cable/fmessages.ht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51" name="Text Box 3"/>
          <p:cNvSpPr txBox="1">
            <a:spLocks noChangeArrowheads="1"/>
          </p:cNvSpPr>
          <p:nvPr/>
        </p:nvSpPr>
        <p:spPr bwMode="auto">
          <a:xfrm>
            <a:off x="0" y="0"/>
            <a:ext cx="2781300" cy="701675"/>
          </a:xfrm>
          <a:prstGeom prst="rect">
            <a:avLst/>
          </a:prstGeom>
          <a:noFill/>
          <a:ln w="9525">
            <a:noFill/>
            <a:miter lim="800000"/>
            <a:headEnd/>
            <a:tailEnd/>
          </a:ln>
          <a:effectLst/>
        </p:spPr>
        <p:txBody>
          <a:bodyPr wrap="none">
            <a:spAutoFit/>
          </a:bodyPr>
          <a:lstStyle/>
          <a:p>
            <a:r>
              <a:rPr lang="en-US" sz="4000">
                <a:latin typeface="Arial" charset="0"/>
              </a:rPr>
              <a:t>IIT Bombay</a:t>
            </a:r>
          </a:p>
        </p:txBody>
      </p:sp>
      <p:sp>
        <p:nvSpPr>
          <p:cNvPr id="2052" name="Text Box 4"/>
          <p:cNvSpPr txBox="1">
            <a:spLocks noChangeArrowheads="1"/>
          </p:cNvSpPr>
          <p:nvPr/>
        </p:nvSpPr>
        <p:spPr bwMode="auto">
          <a:xfrm>
            <a:off x="2133600" y="2133600"/>
            <a:ext cx="5099050" cy="2647950"/>
          </a:xfrm>
          <a:prstGeom prst="rect">
            <a:avLst/>
          </a:prstGeom>
          <a:noFill/>
          <a:ln w="9525">
            <a:noFill/>
            <a:miter lim="800000"/>
            <a:headEnd/>
            <a:tailEnd/>
          </a:ln>
          <a:effectLst/>
        </p:spPr>
        <p:txBody>
          <a:bodyPr wrap="none">
            <a:spAutoFit/>
          </a:bodyPr>
          <a:lstStyle/>
          <a:p>
            <a:r>
              <a:rPr lang="en-US" sz="2400">
                <a:latin typeface="Arial" charset="0"/>
              </a:rPr>
              <a:t>Course Code : EE 611</a:t>
            </a:r>
          </a:p>
          <a:p>
            <a:endParaRPr lang="en-US" sz="2400">
              <a:latin typeface="Arial" charset="0"/>
            </a:endParaRPr>
          </a:p>
          <a:p>
            <a:r>
              <a:rPr lang="en-US" sz="2400">
                <a:latin typeface="Arial" charset="0"/>
              </a:rPr>
              <a:t>Department: Electrical Engineering</a:t>
            </a:r>
          </a:p>
          <a:p>
            <a:endParaRPr lang="en-US" sz="2400">
              <a:latin typeface="Arial" charset="0"/>
            </a:endParaRPr>
          </a:p>
          <a:p>
            <a:r>
              <a:rPr lang="en-US" sz="2400">
                <a:latin typeface="Arial" charset="0"/>
              </a:rPr>
              <a:t>Instructor Name: Jayanta Mukherjee</a:t>
            </a:r>
          </a:p>
          <a:p>
            <a:endParaRPr lang="en-US" sz="2400">
              <a:latin typeface="Arial" charset="0"/>
            </a:endParaRPr>
          </a:p>
          <a:p>
            <a:r>
              <a:rPr lang="en-US" sz="2400">
                <a:latin typeface="Arial" charset="0"/>
              </a:rPr>
              <a:t>Email: jayanta@ee.iitb.ac.in</a:t>
            </a:r>
          </a:p>
        </p:txBody>
      </p:sp>
      <p:sp>
        <p:nvSpPr>
          <p:cNvPr id="2053"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2054" name="Text Box 6"/>
          <p:cNvSpPr txBox="1">
            <a:spLocks noChangeArrowheads="1"/>
          </p:cNvSpPr>
          <p:nvPr/>
        </p:nvSpPr>
        <p:spPr bwMode="auto">
          <a:xfrm>
            <a:off x="8343900" y="0"/>
            <a:ext cx="800100" cy="366713"/>
          </a:xfrm>
          <a:prstGeom prst="rect">
            <a:avLst/>
          </a:prstGeom>
          <a:noFill/>
          <a:ln w="9525">
            <a:noFill/>
            <a:miter lim="800000"/>
            <a:headEnd/>
            <a:tailEnd/>
          </a:ln>
          <a:effectLst/>
        </p:spPr>
        <p:txBody>
          <a:bodyPr wrap="none">
            <a:spAutoFit/>
          </a:bodyPr>
          <a:lstStyle/>
          <a:p>
            <a:r>
              <a:rPr lang="en-US"/>
              <a:t>Page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67" name="Text Box 3"/>
          <p:cNvSpPr txBox="1">
            <a:spLocks noChangeArrowheads="1"/>
          </p:cNvSpPr>
          <p:nvPr/>
        </p:nvSpPr>
        <p:spPr bwMode="auto">
          <a:xfrm>
            <a:off x="0" y="304800"/>
            <a:ext cx="9391650" cy="641350"/>
          </a:xfrm>
          <a:prstGeom prst="rect">
            <a:avLst/>
          </a:prstGeom>
          <a:noFill/>
          <a:ln w="9525">
            <a:noFill/>
            <a:miter lim="800000"/>
            <a:headEnd/>
            <a:tailEnd/>
          </a:ln>
          <a:effectLst/>
        </p:spPr>
        <p:txBody>
          <a:bodyPr>
            <a:spAutoFit/>
          </a:bodyPr>
          <a:lstStyle/>
          <a:p>
            <a:r>
              <a:rPr lang="en-US" sz="3600">
                <a:latin typeface="Arial" charset="0"/>
              </a:rPr>
              <a:t>Wave Effects </a:t>
            </a:r>
          </a:p>
        </p:txBody>
      </p:sp>
      <p:sp>
        <p:nvSpPr>
          <p:cNvPr id="11268"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11269" name="Text Box 7"/>
          <p:cNvSpPr txBox="1">
            <a:spLocks noChangeArrowheads="1"/>
          </p:cNvSpPr>
          <p:nvPr/>
        </p:nvSpPr>
        <p:spPr bwMode="auto">
          <a:xfrm>
            <a:off x="517525" y="1489075"/>
            <a:ext cx="7259638" cy="457200"/>
          </a:xfrm>
          <a:prstGeom prst="rect">
            <a:avLst/>
          </a:prstGeom>
          <a:noFill/>
          <a:ln w="9525">
            <a:noFill/>
            <a:miter lim="800000"/>
            <a:headEnd/>
            <a:tailEnd/>
          </a:ln>
          <a:effectLst/>
        </p:spPr>
        <p:txBody>
          <a:bodyPr wrap="none">
            <a:spAutoFit/>
          </a:bodyPr>
          <a:lstStyle/>
          <a:p>
            <a:pPr>
              <a:buFontTx/>
              <a:buChar char="•"/>
            </a:pPr>
            <a:r>
              <a:rPr lang="en-US" sz="2400"/>
              <a:t> </a:t>
            </a:r>
            <a:r>
              <a:rPr lang="en-US" sz="2400">
                <a:latin typeface="Arial" charset="0"/>
              </a:rPr>
              <a:t>Skin Effect – The current is restricted to skin depth </a:t>
            </a:r>
          </a:p>
        </p:txBody>
      </p:sp>
      <p:graphicFrame>
        <p:nvGraphicFramePr>
          <p:cNvPr id="11270" name="Object 8"/>
          <p:cNvGraphicFramePr>
            <a:graphicFrameLocks noChangeAspect="1"/>
          </p:cNvGraphicFramePr>
          <p:nvPr/>
        </p:nvGraphicFramePr>
        <p:xfrm>
          <a:off x="3124200" y="2209800"/>
          <a:ext cx="1435100" cy="935038"/>
        </p:xfrm>
        <a:graphic>
          <a:graphicData uri="http://schemas.openxmlformats.org/presentationml/2006/ole">
            <p:oleObj spid="_x0000_s11270" name="Equation" r:id="rId3" imgW="596641" imgH="406224" progId="Equation.3">
              <p:embed/>
            </p:oleObj>
          </a:graphicData>
        </a:graphic>
      </p:graphicFrame>
      <p:sp>
        <p:nvSpPr>
          <p:cNvPr id="11271" name="Text Box 9"/>
          <p:cNvSpPr txBox="1">
            <a:spLocks noChangeArrowheads="1"/>
          </p:cNvSpPr>
          <p:nvPr/>
        </p:nvSpPr>
        <p:spPr bwMode="auto">
          <a:xfrm>
            <a:off x="1371600" y="3886200"/>
            <a:ext cx="5162550" cy="822325"/>
          </a:xfrm>
          <a:prstGeom prst="rect">
            <a:avLst/>
          </a:prstGeom>
          <a:noFill/>
          <a:ln w="9525">
            <a:noFill/>
            <a:miter lim="800000"/>
            <a:headEnd/>
            <a:tailEnd/>
          </a:ln>
          <a:effectLst/>
        </p:spPr>
        <p:txBody>
          <a:bodyPr wrap="none">
            <a:spAutoFit/>
          </a:bodyPr>
          <a:lstStyle/>
          <a:p>
            <a:pPr>
              <a:buFontTx/>
              <a:buChar char="•"/>
            </a:pPr>
            <a:r>
              <a:rPr lang="en-US" sz="2400"/>
              <a:t> </a:t>
            </a:r>
            <a:r>
              <a:rPr lang="en-US" sz="2400">
                <a:latin typeface="Arial" charset="0"/>
              </a:rPr>
              <a:t>The effect increases with frequency</a:t>
            </a:r>
          </a:p>
          <a:p>
            <a:pPr>
              <a:buFontTx/>
              <a:buChar char="•"/>
            </a:pPr>
            <a:endParaRPr lang="en-US" sz="2400"/>
          </a:p>
        </p:txBody>
      </p:sp>
      <p:sp>
        <p:nvSpPr>
          <p:cNvPr id="11272" name="Rectangle 12"/>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11273" name="Text Box 13"/>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11274" name="Text Box 14"/>
          <p:cNvSpPr txBox="1">
            <a:spLocks noChangeArrowheads="1"/>
          </p:cNvSpPr>
          <p:nvPr/>
        </p:nvSpPr>
        <p:spPr bwMode="auto">
          <a:xfrm>
            <a:off x="8229600" y="0"/>
            <a:ext cx="914400" cy="366713"/>
          </a:xfrm>
          <a:prstGeom prst="rect">
            <a:avLst/>
          </a:prstGeom>
          <a:noFill/>
          <a:ln w="9525">
            <a:noFill/>
            <a:miter lim="800000"/>
            <a:headEnd/>
            <a:tailEnd/>
          </a:ln>
          <a:effectLst/>
        </p:spPr>
        <p:txBody>
          <a:bodyPr wrap="none">
            <a:spAutoFit/>
          </a:bodyPr>
          <a:lstStyle/>
          <a:p>
            <a:r>
              <a:rPr lang="en-US"/>
              <a:t>Page 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291" name="Text Box 3"/>
          <p:cNvSpPr txBox="1">
            <a:spLocks noChangeArrowheads="1"/>
          </p:cNvSpPr>
          <p:nvPr/>
        </p:nvSpPr>
        <p:spPr bwMode="auto">
          <a:xfrm>
            <a:off x="0" y="304800"/>
            <a:ext cx="9391650" cy="641350"/>
          </a:xfrm>
          <a:prstGeom prst="rect">
            <a:avLst/>
          </a:prstGeom>
          <a:noFill/>
          <a:ln w="9525">
            <a:noFill/>
            <a:miter lim="800000"/>
            <a:headEnd/>
            <a:tailEnd/>
          </a:ln>
          <a:effectLst/>
        </p:spPr>
        <p:txBody>
          <a:bodyPr>
            <a:spAutoFit/>
          </a:bodyPr>
          <a:lstStyle/>
          <a:p>
            <a:r>
              <a:rPr lang="en-US" sz="3600">
                <a:latin typeface="Arial" charset="0"/>
              </a:rPr>
              <a:t>Wave Effects</a:t>
            </a:r>
          </a:p>
        </p:txBody>
      </p:sp>
      <p:sp>
        <p:nvSpPr>
          <p:cNvPr id="12292"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pic>
        <p:nvPicPr>
          <p:cNvPr id="12293" name="Picture 5"/>
          <p:cNvPicPr>
            <a:picLocks noChangeAspect="1" noChangeArrowheads="1"/>
          </p:cNvPicPr>
          <p:nvPr/>
        </p:nvPicPr>
        <p:blipFill>
          <a:blip r:embed="rId2"/>
          <a:srcRect/>
          <a:stretch>
            <a:fillRect/>
          </a:stretch>
        </p:blipFill>
        <p:spPr bwMode="auto">
          <a:xfrm>
            <a:off x="685800" y="3962400"/>
            <a:ext cx="3657600" cy="2540000"/>
          </a:xfrm>
          <a:prstGeom prst="rect">
            <a:avLst/>
          </a:prstGeom>
          <a:noFill/>
          <a:ln w="9525">
            <a:noFill/>
            <a:miter lim="800000"/>
            <a:headEnd/>
            <a:tailEnd/>
          </a:ln>
          <a:effectLst/>
        </p:spPr>
      </p:pic>
      <p:pic>
        <p:nvPicPr>
          <p:cNvPr id="12294" name="Picture 6" descr="47tvtr_2"/>
          <p:cNvPicPr>
            <a:picLocks noChangeAspect="1" noChangeArrowheads="1"/>
          </p:cNvPicPr>
          <p:nvPr/>
        </p:nvPicPr>
        <p:blipFill>
          <a:blip r:embed="rId3"/>
          <a:srcRect/>
          <a:stretch>
            <a:fillRect/>
          </a:stretch>
        </p:blipFill>
        <p:spPr bwMode="auto">
          <a:xfrm>
            <a:off x="4419600" y="914400"/>
            <a:ext cx="4724400" cy="3543300"/>
          </a:xfrm>
          <a:prstGeom prst="rect">
            <a:avLst/>
          </a:prstGeom>
          <a:noFill/>
          <a:ln w="9525">
            <a:noFill/>
            <a:miter lim="800000"/>
            <a:headEnd/>
            <a:tailEnd/>
          </a:ln>
        </p:spPr>
      </p:pic>
      <p:sp>
        <p:nvSpPr>
          <p:cNvPr id="12295" name="Rectangle 7"/>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12296" name="Text Box 8"/>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12297" name="Text Box 9"/>
          <p:cNvSpPr txBox="1">
            <a:spLocks noChangeArrowheads="1"/>
          </p:cNvSpPr>
          <p:nvPr/>
        </p:nvSpPr>
        <p:spPr bwMode="auto">
          <a:xfrm>
            <a:off x="8229600" y="0"/>
            <a:ext cx="914400" cy="366713"/>
          </a:xfrm>
          <a:prstGeom prst="rect">
            <a:avLst/>
          </a:prstGeom>
          <a:noFill/>
          <a:ln w="9525">
            <a:noFill/>
            <a:miter lim="800000"/>
            <a:headEnd/>
            <a:tailEnd/>
          </a:ln>
          <a:effectLst/>
        </p:spPr>
        <p:txBody>
          <a:bodyPr wrap="none">
            <a:spAutoFit/>
          </a:bodyPr>
          <a:lstStyle/>
          <a:p>
            <a:r>
              <a:rPr lang="en-US"/>
              <a:t>Page 11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315" name="Text Box 3"/>
          <p:cNvSpPr txBox="1">
            <a:spLocks noChangeArrowheads="1"/>
          </p:cNvSpPr>
          <p:nvPr/>
        </p:nvSpPr>
        <p:spPr bwMode="auto">
          <a:xfrm>
            <a:off x="0" y="304800"/>
            <a:ext cx="9391650" cy="641350"/>
          </a:xfrm>
          <a:prstGeom prst="rect">
            <a:avLst/>
          </a:prstGeom>
          <a:noFill/>
          <a:ln w="9525">
            <a:noFill/>
            <a:miter lim="800000"/>
            <a:headEnd/>
            <a:tailEnd/>
          </a:ln>
          <a:effectLst/>
        </p:spPr>
        <p:txBody>
          <a:bodyPr>
            <a:spAutoFit/>
          </a:bodyPr>
          <a:lstStyle/>
          <a:p>
            <a:r>
              <a:rPr lang="en-US" sz="3600">
                <a:latin typeface="Arial" charset="0"/>
              </a:rPr>
              <a:t>Wave Effects</a:t>
            </a:r>
          </a:p>
        </p:txBody>
      </p:sp>
      <p:sp>
        <p:nvSpPr>
          <p:cNvPr id="13316"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13317" name="Rectangle 7"/>
          <p:cNvSpPr>
            <a:spLocks noChangeArrowheads="1"/>
          </p:cNvSpPr>
          <p:nvPr/>
        </p:nvSpPr>
        <p:spPr bwMode="auto">
          <a:xfrm>
            <a:off x="152400" y="914400"/>
            <a:ext cx="8458200" cy="822325"/>
          </a:xfrm>
          <a:prstGeom prst="rect">
            <a:avLst/>
          </a:prstGeom>
          <a:noFill/>
          <a:ln w="9525">
            <a:noFill/>
            <a:miter lim="800000"/>
            <a:headEnd/>
            <a:tailEnd/>
          </a:ln>
          <a:effectLst/>
        </p:spPr>
        <p:txBody>
          <a:bodyPr>
            <a:spAutoFit/>
          </a:bodyPr>
          <a:lstStyle/>
          <a:p>
            <a:r>
              <a:rPr lang="en-US" sz="2400">
                <a:latin typeface="Arial" charset="0"/>
              </a:rPr>
              <a:t>The propagation of waves from a point A to a point B follows the fastest path in time not the shortest path in length</a:t>
            </a:r>
          </a:p>
        </p:txBody>
      </p:sp>
      <p:graphicFrame>
        <p:nvGraphicFramePr>
          <p:cNvPr id="13318" name="Object 8"/>
          <p:cNvGraphicFramePr>
            <a:graphicFrameLocks noChangeAspect="1"/>
          </p:cNvGraphicFramePr>
          <p:nvPr/>
        </p:nvGraphicFramePr>
        <p:xfrm>
          <a:off x="2438400" y="2438400"/>
          <a:ext cx="5029200" cy="3906838"/>
        </p:xfrm>
        <a:graphic>
          <a:graphicData uri="http://schemas.openxmlformats.org/presentationml/2006/ole">
            <p:oleObj spid="_x0000_s13318" name="Visio" r:id="rId3" imgW="5496458" imgH="4269334" progId="Visio.Drawing.11">
              <p:embed/>
            </p:oleObj>
          </a:graphicData>
        </a:graphic>
      </p:graphicFrame>
      <p:sp>
        <p:nvSpPr>
          <p:cNvPr id="13319" name="Rectangle 9"/>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13320" name="Text Box 10"/>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13321" name="Text Box 11"/>
          <p:cNvSpPr txBox="1">
            <a:spLocks noChangeArrowheads="1"/>
          </p:cNvSpPr>
          <p:nvPr/>
        </p:nvSpPr>
        <p:spPr bwMode="auto">
          <a:xfrm>
            <a:off x="8077200" y="0"/>
            <a:ext cx="914400" cy="366713"/>
          </a:xfrm>
          <a:prstGeom prst="rect">
            <a:avLst/>
          </a:prstGeom>
          <a:noFill/>
          <a:ln w="9525">
            <a:noFill/>
            <a:miter lim="800000"/>
            <a:headEnd/>
            <a:tailEnd/>
          </a:ln>
          <a:effectLst/>
        </p:spPr>
        <p:txBody>
          <a:bodyPr wrap="none">
            <a:spAutoFit/>
          </a:bodyPr>
          <a:lstStyle/>
          <a:p>
            <a:r>
              <a:rPr lang="en-US"/>
              <a:t>Page 12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39" name="Text Box 3"/>
          <p:cNvSpPr txBox="1">
            <a:spLocks noChangeArrowheads="1"/>
          </p:cNvSpPr>
          <p:nvPr/>
        </p:nvSpPr>
        <p:spPr bwMode="auto">
          <a:xfrm>
            <a:off x="0" y="304800"/>
            <a:ext cx="9391650" cy="641350"/>
          </a:xfrm>
          <a:prstGeom prst="rect">
            <a:avLst/>
          </a:prstGeom>
          <a:noFill/>
          <a:ln w="9525">
            <a:noFill/>
            <a:miter lim="800000"/>
            <a:headEnd/>
            <a:tailEnd/>
          </a:ln>
          <a:effectLst/>
        </p:spPr>
        <p:txBody>
          <a:bodyPr>
            <a:spAutoFit/>
          </a:bodyPr>
          <a:lstStyle/>
          <a:p>
            <a:r>
              <a:rPr lang="en-US" sz="3600">
                <a:latin typeface="Arial" charset="0"/>
              </a:rPr>
              <a:t>Wave Effects</a:t>
            </a:r>
          </a:p>
        </p:txBody>
      </p:sp>
      <p:sp>
        <p:nvSpPr>
          <p:cNvPr id="14340"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graphicFrame>
        <p:nvGraphicFramePr>
          <p:cNvPr id="14341" name="Object 7"/>
          <p:cNvGraphicFramePr>
            <a:graphicFrameLocks noChangeAspect="1"/>
          </p:cNvGraphicFramePr>
          <p:nvPr/>
        </p:nvGraphicFramePr>
        <p:xfrm>
          <a:off x="2438400" y="2765425"/>
          <a:ext cx="4724400" cy="3736975"/>
        </p:xfrm>
        <a:graphic>
          <a:graphicData uri="http://schemas.openxmlformats.org/presentationml/2006/ole">
            <p:oleObj spid="_x0000_s14341" name="Visio" r:id="rId3" imgW="9521647" imgH="7529779" progId="Visio.Drawing.11">
              <p:embed/>
            </p:oleObj>
          </a:graphicData>
        </a:graphic>
      </p:graphicFrame>
      <p:sp>
        <p:nvSpPr>
          <p:cNvPr id="14342" name="Rectangle 8"/>
          <p:cNvSpPr>
            <a:spLocks noChangeArrowheads="1"/>
          </p:cNvSpPr>
          <p:nvPr/>
        </p:nvSpPr>
        <p:spPr bwMode="auto">
          <a:xfrm>
            <a:off x="0" y="990600"/>
            <a:ext cx="9144000" cy="1552575"/>
          </a:xfrm>
          <a:prstGeom prst="rect">
            <a:avLst/>
          </a:prstGeom>
          <a:noFill/>
          <a:ln w="9525">
            <a:noFill/>
            <a:miter lim="800000"/>
            <a:headEnd/>
            <a:tailEnd/>
          </a:ln>
          <a:effectLst/>
        </p:spPr>
        <p:txBody>
          <a:bodyPr>
            <a:spAutoFit/>
          </a:bodyPr>
          <a:lstStyle/>
          <a:p>
            <a:r>
              <a:rPr lang="en-US" sz="2400">
                <a:latin typeface="Arial" charset="0"/>
              </a:rPr>
              <a:t>At high frequencies the wavelength of the electrical  electromagnetic signal is comparable to the circuits dimension and the wave nature of the propagation of electromagnetic signal along wires needs to be accounted for</a:t>
            </a:r>
          </a:p>
        </p:txBody>
      </p:sp>
      <p:sp>
        <p:nvSpPr>
          <p:cNvPr id="14343" name="Text Box 9"/>
          <p:cNvSpPr txBox="1">
            <a:spLocks noChangeArrowheads="1"/>
          </p:cNvSpPr>
          <p:nvPr/>
        </p:nvSpPr>
        <p:spPr bwMode="auto">
          <a:xfrm>
            <a:off x="1447800" y="2667000"/>
            <a:ext cx="1441450" cy="366713"/>
          </a:xfrm>
          <a:prstGeom prst="rect">
            <a:avLst/>
          </a:prstGeom>
          <a:noFill/>
          <a:ln w="9525">
            <a:noFill/>
            <a:miter lim="800000"/>
            <a:headEnd/>
            <a:tailEnd/>
          </a:ln>
          <a:effectLst/>
        </p:spPr>
        <p:txBody>
          <a:bodyPr wrap="none">
            <a:spAutoFit/>
          </a:bodyPr>
          <a:lstStyle/>
          <a:p>
            <a:r>
              <a:rPr lang="en-US">
                <a:latin typeface="Arial" charset="0"/>
              </a:rPr>
              <a:t>Coaxial Line</a:t>
            </a:r>
          </a:p>
        </p:txBody>
      </p:sp>
      <p:sp>
        <p:nvSpPr>
          <p:cNvPr id="14344" name="Rectangle 10"/>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14345" name="Text Box 11"/>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14346" name="Text Box 12"/>
          <p:cNvSpPr txBox="1">
            <a:spLocks noChangeArrowheads="1"/>
          </p:cNvSpPr>
          <p:nvPr/>
        </p:nvSpPr>
        <p:spPr bwMode="auto">
          <a:xfrm>
            <a:off x="8153400" y="0"/>
            <a:ext cx="914400" cy="366713"/>
          </a:xfrm>
          <a:prstGeom prst="rect">
            <a:avLst/>
          </a:prstGeom>
          <a:noFill/>
          <a:ln w="9525">
            <a:noFill/>
            <a:miter lim="800000"/>
            <a:headEnd/>
            <a:tailEnd/>
          </a:ln>
          <a:effectLst/>
        </p:spPr>
        <p:txBody>
          <a:bodyPr wrap="none">
            <a:spAutoFit/>
          </a:bodyPr>
          <a:lstStyle/>
          <a:p>
            <a:r>
              <a:rPr lang="en-US"/>
              <a:t>Page 13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63" name="Text Box 3"/>
          <p:cNvSpPr txBox="1">
            <a:spLocks noChangeArrowheads="1"/>
          </p:cNvSpPr>
          <p:nvPr/>
        </p:nvSpPr>
        <p:spPr bwMode="auto">
          <a:xfrm>
            <a:off x="0" y="304800"/>
            <a:ext cx="9391650" cy="641350"/>
          </a:xfrm>
          <a:prstGeom prst="rect">
            <a:avLst/>
          </a:prstGeom>
          <a:noFill/>
          <a:ln w="9525">
            <a:noFill/>
            <a:miter lim="800000"/>
            <a:headEnd/>
            <a:tailEnd/>
          </a:ln>
          <a:effectLst/>
        </p:spPr>
        <p:txBody>
          <a:bodyPr>
            <a:spAutoFit/>
          </a:bodyPr>
          <a:lstStyle/>
          <a:p>
            <a:r>
              <a:rPr lang="en-US" sz="3600">
                <a:latin typeface="Arial" charset="0"/>
              </a:rPr>
              <a:t>Distributed Circuits Basics</a:t>
            </a:r>
          </a:p>
        </p:txBody>
      </p:sp>
      <p:sp>
        <p:nvSpPr>
          <p:cNvPr id="15364"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15365" name="Rectangle 8"/>
          <p:cNvSpPr>
            <a:spLocks noChangeArrowheads="1"/>
          </p:cNvSpPr>
          <p:nvPr/>
        </p:nvSpPr>
        <p:spPr bwMode="auto">
          <a:xfrm>
            <a:off x="0" y="1295400"/>
            <a:ext cx="8839200" cy="5203825"/>
          </a:xfrm>
          <a:prstGeom prst="rect">
            <a:avLst/>
          </a:prstGeom>
          <a:noFill/>
          <a:ln w="9525">
            <a:noFill/>
            <a:miter lim="800000"/>
            <a:headEnd/>
            <a:tailEnd/>
          </a:ln>
          <a:effectLst/>
        </p:spPr>
        <p:txBody>
          <a:bodyPr>
            <a:spAutoFit/>
          </a:bodyPr>
          <a:lstStyle/>
          <a:p>
            <a:pPr>
              <a:buFontTx/>
              <a:buChar char="•"/>
            </a:pPr>
            <a:r>
              <a:rPr lang="en-US" sz="2400">
                <a:latin typeface="Arial" charset="0"/>
              </a:rPr>
              <a:t> Traditional lumped element circuit theory is very useful as long  </a:t>
            </a:r>
          </a:p>
          <a:p>
            <a:r>
              <a:rPr lang="en-US" sz="2400">
                <a:latin typeface="Arial" charset="0"/>
              </a:rPr>
              <a:t>   as the size of the circuit remains very small compared to the  </a:t>
            </a:r>
          </a:p>
          <a:p>
            <a:r>
              <a:rPr lang="en-US" sz="2400">
                <a:latin typeface="Arial" charset="0"/>
              </a:rPr>
              <a:t>   wavelength of signals in the circuit</a:t>
            </a:r>
          </a:p>
          <a:p>
            <a:pPr>
              <a:buFontTx/>
              <a:buChar char="•"/>
            </a:pPr>
            <a:r>
              <a:rPr lang="en-US" sz="2400">
                <a:latin typeface="Arial" charset="0"/>
              </a:rPr>
              <a:t> The above statement also implies that propagation time delays </a:t>
            </a:r>
          </a:p>
          <a:p>
            <a:r>
              <a:rPr lang="en-US" sz="2400">
                <a:latin typeface="Arial" charset="0"/>
              </a:rPr>
              <a:t>   around the circuit are negligible </a:t>
            </a:r>
          </a:p>
          <a:p>
            <a:pPr>
              <a:buFontTx/>
              <a:buChar char="•"/>
            </a:pPr>
            <a:r>
              <a:rPr lang="en-US" sz="2400">
                <a:latin typeface="Arial" charset="0"/>
              </a:rPr>
              <a:t> For a fixed circuit size if we keep increasing the frequency </a:t>
            </a:r>
          </a:p>
          <a:p>
            <a:r>
              <a:rPr lang="en-US" sz="2400">
                <a:latin typeface="Arial" charset="0"/>
              </a:rPr>
              <a:t>  eventually we reach a point where traditional circuit theory </a:t>
            </a:r>
          </a:p>
          <a:p>
            <a:r>
              <a:rPr lang="en-US" sz="2400">
                <a:latin typeface="Arial" charset="0"/>
              </a:rPr>
              <a:t>  does not apply</a:t>
            </a:r>
          </a:p>
          <a:p>
            <a:pPr>
              <a:buFontTx/>
              <a:buChar char="•"/>
            </a:pPr>
            <a:r>
              <a:rPr lang="en-US" sz="2400">
                <a:latin typeface="Arial" charset="0"/>
              </a:rPr>
              <a:t> Since circuit theory is an approximation to Maxwell's equations </a:t>
            </a:r>
          </a:p>
          <a:p>
            <a:r>
              <a:rPr lang="en-US" sz="2400">
                <a:latin typeface="Arial" charset="0"/>
              </a:rPr>
              <a:t>  one way to solve this problem is to use Maxwell's equations to </a:t>
            </a:r>
          </a:p>
          <a:p>
            <a:r>
              <a:rPr lang="en-US" sz="2400">
                <a:latin typeface="Arial" charset="0"/>
              </a:rPr>
              <a:t>  analyze a circuit </a:t>
            </a:r>
          </a:p>
          <a:p>
            <a:pPr>
              <a:buFontTx/>
              <a:buChar char="•"/>
            </a:pPr>
            <a:r>
              <a:rPr lang="en-US" sz="2400">
                <a:latin typeface="Arial" charset="0"/>
              </a:rPr>
              <a:t> However a useful intermediate method is to consider circuits </a:t>
            </a:r>
          </a:p>
          <a:p>
            <a:r>
              <a:rPr lang="en-US" sz="2400">
                <a:latin typeface="Arial" charset="0"/>
              </a:rPr>
              <a:t>  as distributed circuits which are described through </a:t>
            </a:r>
          </a:p>
          <a:p>
            <a:r>
              <a:rPr lang="en-US" sz="2400">
                <a:latin typeface="Arial" charset="0"/>
              </a:rPr>
              <a:t>  transmission line theory</a:t>
            </a:r>
          </a:p>
        </p:txBody>
      </p:sp>
      <p:sp>
        <p:nvSpPr>
          <p:cNvPr id="15366" name="Rectangle 9"/>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15367" name="Text Box 10"/>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15368" name="Text Box 11"/>
          <p:cNvSpPr txBox="1">
            <a:spLocks noChangeArrowheads="1"/>
          </p:cNvSpPr>
          <p:nvPr/>
        </p:nvSpPr>
        <p:spPr bwMode="auto">
          <a:xfrm>
            <a:off x="8077200" y="0"/>
            <a:ext cx="914400" cy="366713"/>
          </a:xfrm>
          <a:prstGeom prst="rect">
            <a:avLst/>
          </a:prstGeom>
          <a:noFill/>
          <a:ln w="9525">
            <a:noFill/>
            <a:miter lim="800000"/>
            <a:headEnd/>
            <a:tailEnd/>
          </a:ln>
          <a:effectLst/>
        </p:spPr>
        <p:txBody>
          <a:bodyPr wrap="none">
            <a:spAutoFit/>
          </a:bodyPr>
          <a:lstStyle/>
          <a:p>
            <a:r>
              <a:rPr lang="en-US"/>
              <a:t>Page 14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387" name="Text Box 3"/>
          <p:cNvSpPr txBox="1">
            <a:spLocks noChangeArrowheads="1"/>
          </p:cNvSpPr>
          <p:nvPr/>
        </p:nvSpPr>
        <p:spPr bwMode="auto">
          <a:xfrm>
            <a:off x="0" y="304800"/>
            <a:ext cx="9391650" cy="641350"/>
          </a:xfrm>
          <a:prstGeom prst="rect">
            <a:avLst/>
          </a:prstGeom>
          <a:noFill/>
          <a:ln w="9525">
            <a:noFill/>
            <a:miter lim="800000"/>
            <a:headEnd/>
            <a:tailEnd/>
          </a:ln>
          <a:effectLst/>
        </p:spPr>
        <p:txBody>
          <a:bodyPr>
            <a:spAutoFit/>
          </a:bodyPr>
          <a:lstStyle/>
          <a:p>
            <a:r>
              <a:rPr lang="en-US" sz="3600">
                <a:latin typeface="Arial" charset="0"/>
              </a:rPr>
              <a:t>Frequency Consideration</a:t>
            </a:r>
          </a:p>
        </p:txBody>
      </p:sp>
      <p:sp>
        <p:nvSpPr>
          <p:cNvPr id="16388"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16389" name="Text Box 7"/>
          <p:cNvSpPr txBox="1">
            <a:spLocks noChangeArrowheads="1"/>
          </p:cNvSpPr>
          <p:nvPr/>
        </p:nvSpPr>
        <p:spPr bwMode="auto">
          <a:xfrm>
            <a:off x="0" y="1066800"/>
            <a:ext cx="9204325" cy="1917700"/>
          </a:xfrm>
          <a:prstGeom prst="rect">
            <a:avLst/>
          </a:prstGeom>
          <a:noFill/>
          <a:ln w="9525">
            <a:noFill/>
            <a:miter lim="800000"/>
            <a:headEnd/>
            <a:tailEnd/>
          </a:ln>
          <a:effectLst/>
        </p:spPr>
        <p:txBody>
          <a:bodyPr wrap="none">
            <a:spAutoFit/>
          </a:bodyPr>
          <a:lstStyle/>
          <a:p>
            <a:pPr>
              <a:buFontTx/>
              <a:buChar char="•"/>
            </a:pPr>
            <a:r>
              <a:rPr lang="en-US" sz="2400"/>
              <a:t> </a:t>
            </a:r>
            <a:r>
              <a:rPr lang="en-US" sz="2400">
                <a:latin typeface="Arial" charset="0"/>
              </a:rPr>
              <a:t>Since the wavelength at a specific frequency f is                  where</a:t>
            </a:r>
          </a:p>
          <a:p>
            <a:r>
              <a:rPr lang="en-US" sz="2400">
                <a:latin typeface="Arial" charset="0"/>
              </a:rPr>
              <a:t>  </a:t>
            </a:r>
          </a:p>
          <a:p>
            <a:r>
              <a:rPr lang="en-US" sz="2400">
                <a:latin typeface="Arial" charset="0"/>
              </a:rPr>
              <a:t>  </a:t>
            </a:r>
            <a:r>
              <a:rPr lang="en-US" sz="2400" i="1">
                <a:latin typeface="Arial" charset="0"/>
              </a:rPr>
              <a:t>v</a:t>
            </a:r>
            <a:r>
              <a:rPr lang="en-US" sz="2400" i="1" baseline="-25000">
                <a:latin typeface="Arial" charset="0"/>
              </a:rPr>
              <a:t>p</a:t>
            </a:r>
            <a:r>
              <a:rPr lang="en-US" sz="2400" i="1">
                <a:latin typeface="Arial" charset="0"/>
              </a:rPr>
              <a:t> </a:t>
            </a:r>
            <a:r>
              <a:rPr lang="en-US" sz="2400">
                <a:latin typeface="Arial" charset="0"/>
              </a:rPr>
              <a:t>is the velocity of light in the medium considered (3 x 10</a:t>
            </a:r>
            <a:r>
              <a:rPr lang="en-US" sz="2400" baseline="30000">
                <a:latin typeface="Arial" charset="0"/>
              </a:rPr>
              <a:t> 8</a:t>
            </a:r>
            <a:r>
              <a:rPr lang="en-US" sz="2400" baseline="-25000">
                <a:latin typeface="Arial" charset="0"/>
              </a:rPr>
              <a:t> </a:t>
            </a:r>
            <a:r>
              <a:rPr lang="en-US" sz="2400">
                <a:latin typeface="Arial" charset="0"/>
              </a:rPr>
              <a:t>m/s in</a:t>
            </a:r>
          </a:p>
          <a:p>
            <a:r>
              <a:rPr lang="en-US" sz="2400">
                <a:latin typeface="Arial" charset="0"/>
              </a:rPr>
              <a:t>  </a:t>
            </a:r>
          </a:p>
          <a:p>
            <a:r>
              <a:rPr lang="en-US" sz="2400">
                <a:latin typeface="Arial" charset="0"/>
              </a:rPr>
              <a:t>  free space</a:t>
            </a:r>
            <a:r>
              <a:rPr lang="en-US" sz="2400" baseline="30000">
                <a:latin typeface="Arial" charset="0"/>
              </a:rPr>
              <a:t> </a:t>
            </a:r>
            <a:r>
              <a:rPr lang="en-US" sz="2400">
                <a:latin typeface="Arial" charset="0"/>
              </a:rPr>
              <a:t>) we can see that</a:t>
            </a:r>
            <a:r>
              <a:rPr lang="en-US" sz="2400"/>
              <a:t> </a:t>
            </a:r>
          </a:p>
        </p:txBody>
      </p:sp>
      <p:graphicFrame>
        <p:nvGraphicFramePr>
          <p:cNvPr id="16390" name="Object 8"/>
          <p:cNvGraphicFramePr>
            <a:graphicFrameLocks noChangeAspect="1"/>
          </p:cNvGraphicFramePr>
          <p:nvPr/>
        </p:nvGraphicFramePr>
        <p:xfrm>
          <a:off x="6781800" y="762000"/>
          <a:ext cx="1143000" cy="1108075"/>
        </p:xfrm>
        <a:graphic>
          <a:graphicData uri="http://schemas.openxmlformats.org/presentationml/2006/ole">
            <p:oleObj spid="_x0000_s16390" name="Equation" r:id="rId3" imgW="406048" imgH="393359" progId="Equation.3">
              <p:embed/>
            </p:oleObj>
          </a:graphicData>
        </a:graphic>
      </p:graphicFrame>
      <p:sp>
        <p:nvSpPr>
          <p:cNvPr id="16391" name="Text Box 9"/>
          <p:cNvSpPr txBox="1">
            <a:spLocks noChangeArrowheads="1"/>
          </p:cNvSpPr>
          <p:nvPr/>
        </p:nvSpPr>
        <p:spPr bwMode="auto">
          <a:xfrm>
            <a:off x="1295400" y="3200400"/>
            <a:ext cx="6386513" cy="457200"/>
          </a:xfrm>
          <a:prstGeom prst="rect">
            <a:avLst/>
          </a:prstGeom>
          <a:noFill/>
          <a:ln w="9525">
            <a:noFill/>
            <a:miter lim="800000"/>
            <a:headEnd/>
            <a:tailEnd/>
          </a:ln>
          <a:effectLst/>
        </p:spPr>
        <p:txBody>
          <a:bodyPr wrap="none">
            <a:spAutoFit/>
          </a:bodyPr>
          <a:lstStyle/>
          <a:p>
            <a:r>
              <a:rPr lang="en-US" sz="2400">
                <a:latin typeface="Arial" charset="0"/>
              </a:rPr>
              <a:t>Frequency (GHz)                  Free Space </a:t>
            </a:r>
            <a:r>
              <a:rPr lang="el-GR" sz="2400">
                <a:latin typeface="Arial" charset="0"/>
                <a:cs typeface="Times New Roman" pitchFamily="18" charset="0"/>
              </a:rPr>
              <a:t>λ</a:t>
            </a:r>
            <a:r>
              <a:rPr lang="en-US" sz="2400">
                <a:latin typeface="Arial" charset="0"/>
                <a:cs typeface="Times New Roman" pitchFamily="18" charset="0"/>
              </a:rPr>
              <a:t> (m)</a:t>
            </a:r>
            <a:endParaRPr lang="el-GR" sz="2400">
              <a:latin typeface="Arial" charset="0"/>
              <a:cs typeface="Times New Roman" pitchFamily="18" charset="0"/>
            </a:endParaRPr>
          </a:p>
        </p:txBody>
      </p:sp>
      <p:sp>
        <p:nvSpPr>
          <p:cNvPr id="16392" name="Line 10"/>
          <p:cNvSpPr>
            <a:spLocks noChangeShapeType="1"/>
          </p:cNvSpPr>
          <p:nvPr/>
        </p:nvSpPr>
        <p:spPr bwMode="auto">
          <a:xfrm>
            <a:off x="1143000" y="3733800"/>
            <a:ext cx="6477000" cy="0"/>
          </a:xfrm>
          <a:prstGeom prst="line">
            <a:avLst/>
          </a:prstGeom>
          <a:noFill/>
          <a:ln w="9525">
            <a:solidFill>
              <a:schemeClr val="tx1"/>
            </a:solidFill>
            <a:round/>
            <a:headEnd/>
            <a:tailEnd/>
          </a:ln>
          <a:effectLst/>
        </p:spPr>
        <p:txBody>
          <a:bodyPr/>
          <a:lstStyle/>
          <a:p>
            <a:endParaRPr lang="en-US"/>
          </a:p>
        </p:txBody>
      </p:sp>
      <p:sp>
        <p:nvSpPr>
          <p:cNvPr id="16393" name="Text Box 11"/>
          <p:cNvSpPr txBox="1">
            <a:spLocks noChangeArrowheads="1"/>
          </p:cNvSpPr>
          <p:nvPr/>
        </p:nvSpPr>
        <p:spPr bwMode="auto">
          <a:xfrm>
            <a:off x="1371600" y="3962400"/>
            <a:ext cx="5519738" cy="1552575"/>
          </a:xfrm>
          <a:prstGeom prst="rect">
            <a:avLst/>
          </a:prstGeom>
          <a:noFill/>
          <a:ln w="9525">
            <a:noFill/>
            <a:miter lim="800000"/>
            <a:headEnd/>
            <a:tailEnd/>
          </a:ln>
          <a:effectLst/>
        </p:spPr>
        <p:txBody>
          <a:bodyPr wrap="none">
            <a:spAutoFit/>
          </a:bodyPr>
          <a:lstStyle/>
          <a:p>
            <a:r>
              <a:rPr lang="en-US"/>
              <a:t>	</a:t>
            </a:r>
            <a:r>
              <a:rPr lang="en-US" sz="2400">
                <a:latin typeface="Arial" charset="0"/>
              </a:rPr>
              <a:t>0.3				1</a:t>
            </a:r>
          </a:p>
          <a:p>
            <a:r>
              <a:rPr lang="en-US" sz="2400">
                <a:latin typeface="Arial" charset="0"/>
              </a:rPr>
              <a:t>	3				0.1</a:t>
            </a:r>
          </a:p>
          <a:p>
            <a:r>
              <a:rPr lang="en-US" sz="2400">
                <a:latin typeface="Arial" charset="0"/>
              </a:rPr>
              <a:t>	30				0.01</a:t>
            </a:r>
          </a:p>
          <a:p>
            <a:r>
              <a:rPr lang="en-US" sz="2400">
                <a:latin typeface="Arial" charset="0"/>
              </a:rPr>
              <a:t>	300				0.001</a:t>
            </a:r>
          </a:p>
        </p:txBody>
      </p:sp>
      <p:sp>
        <p:nvSpPr>
          <p:cNvPr id="16394" name="Rectangle 13"/>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16395" name="Text Box 14"/>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16396" name="Text Box 15"/>
          <p:cNvSpPr txBox="1">
            <a:spLocks noChangeArrowheads="1"/>
          </p:cNvSpPr>
          <p:nvPr/>
        </p:nvSpPr>
        <p:spPr bwMode="auto">
          <a:xfrm>
            <a:off x="8001000" y="0"/>
            <a:ext cx="914400" cy="366713"/>
          </a:xfrm>
          <a:prstGeom prst="rect">
            <a:avLst/>
          </a:prstGeom>
          <a:noFill/>
          <a:ln w="9525">
            <a:noFill/>
            <a:miter lim="800000"/>
            <a:headEnd/>
            <a:tailEnd/>
          </a:ln>
          <a:effectLst/>
        </p:spPr>
        <p:txBody>
          <a:bodyPr wrap="none">
            <a:spAutoFit/>
          </a:bodyPr>
          <a:lstStyle/>
          <a:p>
            <a:r>
              <a:rPr lang="en-US"/>
              <a:t>Page 15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411" name="Text Box 3"/>
          <p:cNvSpPr txBox="1">
            <a:spLocks noChangeArrowheads="1"/>
          </p:cNvSpPr>
          <p:nvPr/>
        </p:nvSpPr>
        <p:spPr bwMode="auto">
          <a:xfrm>
            <a:off x="0" y="304800"/>
            <a:ext cx="9391650" cy="641350"/>
          </a:xfrm>
          <a:prstGeom prst="rect">
            <a:avLst/>
          </a:prstGeom>
          <a:noFill/>
          <a:ln w="9525">
            <a:noFill/>
            <a:miter lim="800000"/>
            <a:headEnd/>
            <a:tailEnd/>
          </a:ln>
          <a:effectLst/>
        </p:spPr>
        <p:txBody>
          <a:bodyPr>
            <a:spAutoFit/>
          </a:bodyPr>
          <a:lstStyle/>
          <a:p>
            <a:r>
              <a:rPr lang="en-US" sz="3600">
                <a:latin typeface="Arial" charset="0"/>
              </a:rPr>
              <a:t>Frequency Consideration</a:t>
            </a:r>
          </a:p>
        </p:txBody>
      </p:sp>
      <p:sp>
        <p:nvSpPr>
          <p:cNvPr id="17412"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17413" name="Rectangle 10"/>
          <p:cNvSpPr>
            <a:spLocks noChangeArrowheads="1"/>
          </p:cNvSpPr>
          <p:nvPr/>
        </p:nvSpPr>
        <p:spPr bwMode="auto">
          <a:xfrm>
            <a:off x="381000" y="1371600"/>
            <a:ext cx="8077200" cy="3743325"/>
          </a:xfrm>
          <a:prstGeom prst="rect">
            <a:avLst/>
          </a:prstGeom>
          <a:noFill/>
          <a:ln w="9525">
            <a:noFill/>
            <a:miter lim="800000"/>
            <a:headEnd/>
            <a:tailEnd/>
          </a:ln>
          <a:effectLst/>
        </p:spPr>
        <p:txBody>
          <a:bodyPr>
            <a:spAutoFit/>
          </a:bodyPr>
          <a:lstStyle/>
          <a:p>
            <a:pPr>
              <a:buFontTx/>
              <a:buChar char="•"/>
            </a:pPr>
            <a:r>
              <a:rPr lang="en-US" sz="2400">
                <a:latin typeface="Arial" charset="0"/>
              </a:rPr>
              <a:t> The frequency range of approximately  0.3 to 30 GHz is  </a:t>
            </a:r>
          </a:p>
          <a:p>
            <a:r>
              <a:rPr lang="en-US" sz="2400">
                <a:latin typeface="Arial" charset="0"/>
              </a:rPr>
              <a:t>  considered the microwave band while 30-300 GHz is  </a:t>
            </a:r>
          </a:p>
          <a:p>
            <a:r>
              <a:rPr lang="en-US" sz="2400">
                <a:latin typeface="Arial" charset="0"/>
              </a:rPr>
              <a:t>  usually considered the millimeter wave band </a:t>
            </a:r>
          </a:p>
          <a:p>
            <a:endParaRPr lang="en-US" sz="2400">
              <a:latin typeface="Arial" charset="0"/>
            </a:endParaRPr>
          </a:p>
          <a:p>
            <a:pPr>
              <a:buFontTx/>
              <a:buChar char="•"/>
            </a:pPr>
            <a:r>
              <a:rPr lang="en-US" sz="2400">
                <a:latin typeface="Arial" charset="0"/>
              </a:rPr>
              <a:t> We can see that circuits operating at microwave </a:t>
            </a:r>
          </a:p>
          <a:p>
            <a:r>
              <a:rPr lang="en-US" sz="2400">
                <a:latin typeface="Arial" charset="0"/>
              </a:rPr>
              <a:t>  frequencies which have dimensions of centimeters or  </a:t>
            </a:r>
          </a:p>
          <a:p>
            <a:r>
              <a:rPr lang="en-US" sz="2400">
                <a:latin typeface="Arial" charset="0"/>
              </a:rPr>
              <a:t>  more will need distributed models </a:t>
            </a:r>
          </a:p>
          <a:p>
            <a:endParaRPr lang="en-US" sz="2400">
              <a:latin typeface="Arial" charset="0"/>
            </a:endParaRPr>
          </a:p>
          <a:p>
            <a:pPr>
              <a:buFontTx/>
              <a:buChar char="•"/>
            </a:pPr>
            <a:r>
              <a:rPr lang="en-US" sz="2400">
                <a:latin typeface="Arial" charset="0"/>
              </a:rPr>
              <a:t> Current computers avoid this by shrinking the size; not  </a:t>
            </a:r>
          </a:p>
          <a:p>
            <a:r>
              <a:rPr lang="en-US" sz="2400">
                <a:latin typeface="Arial" charset="0"/>
              </a:rPr>
              <a:t>  possible for circuits handling moderate to large powers</a:t>
            </a:r>
          </a:p>
        </p:txBody>
      </p:sp>
      <p:sp>
        <p:nvSpPr>
          <p:cNvPr id="17414" name="Rectangle 11"/>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17415" name="Text Box 12"/>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17416" name="Text Box 13"/>
          <p:cNvSpPr txBox="1">
            <a:spLocks noChangeArrowheads="1"/>
          </p:cNvSpPr>
          <p:nvPr/>
        </p:nvSpPr>
        <p:spPr bwMode="auto">
          <a:xfrm>
            <a:off x="8001000" y="0"/>
            <a:ext cx="914400" cy="366713"/>
          </a:xfrm>
          <a:prstGeom prst="rect">
            <a:avLst/>
          </a:prstGeom>
          <a:noFill/>
          <a:ln w="9525">
            <a:noFill/>
            <a:miter lim="800000"/>
            <a:headEnd/>
            <a:tailEnd/>
          </a:ln>
          <a:effectLst/>
        </p:spPr>
        <p:txBody>
          <a:bodyPr wrap="none">
            <a:spAutoFit/>
          </a:bodyPr>
          <a:lstStyle/>
          <a:p>
            <a:r>
              <a:rPr lang="en-US"/>
              <a:t>Page 16</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435" name="Text Box 3"/>
          <p:cNvSpPr txBox="1">
            <a:spLocks noChangeArrowheads="1"/>
          </p:cNvSpPr>
          <p:nvPr/>
        </p:nvSpPr>
        <p:spPr bwMode="auto">
          <a:xfrm>
            <a:off x="0" y="304800"/>
            <a:ext cx="9391650" cy="641350"/>
          </a:xfrm>
          <a:prstGeom prst="rect">
            <a:avLst/>
          </a:prstGeom>
          <a:noFill/>
          <a:ln w="9525">
            <a:noFill/>
            <a:miter lim="800000"/>
            <a:headEnd/>
            <a:tailEnd/>
          </a:ln>
          <a:effectLst/>
        </p:spPr>
        <p:txBody>
          <a:bodyPr>
            <a:spAutoFit/>
          </a:bodyPr>
          <a:lstStyle/>
          <a:p>
            <a:r>
              <a:rPr lang="en-US" sz="3600">
                <a:latin typeface="Arial" charset="0"/>
              </a:rPr>
              <a:t>Advantage – “Distributed Circuit Component”</a:t>
            </a:r>
          </a:p>
        </p:txBody>
      </p:sp>
      <p:sp>
        <p:nvSpPr>
          <p:cNvPr id="18436"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18437" name="Rectangle 6"/>
          <p:cNvSpPr>
            <a:spLocks noChangeArrowheads="1"/>
          </p:cNvSpPr>
          <p:nvPr/>
        </p:nvSpPr>
        <p:spPr bwMode="auto">
          <a:xfrm>
            <a:off x="304800" y="2209800"/>
            <a:ext cx="8610600" cy="2282825"/>
          </a:xfrm>
          <a:prstGeom prst="rect">
            <a:avLst/>
          </a:prstGeom>
          <a:noFill/>
          <a:ln w="9525">
            <a:noFill/>
            <a:miter lim="800000"/>
            <a:headEnd/>
            <a:tailEnd/>
          </a:ln>
          <a:effectLst/>
        </p:spPr>
        <p:txBody>
          <a:bodyPr>
            <a:spAutoFit/>
          </a:bodyPr>
          <a:lstStyle/>
          <a:p>
            <a:pPr>
              <a:buFontTx/>
              <a:buChar char="•"/>
            </a:pPr>
            <a:r>
              <a:rPr lang="en-US" sz="2400">
                <a:latin typeface="Arial" charset="0"/>
              </a:rPr>
              <a:t> Distributed circuit theory will allow us to replace inductors </a:t>
            </a:r>
          </a:p>
          <a:p>
            <a:r>
              <a:rPr lang="en-US" sz="2400">
                <a:latin typeface="Arial" charset="0"/>
              </a:rPr>
              <a:t>  and capacitors with open or short circuit lines</a:t>
            </a:r>
          </a:p>
          <a:p>
            <a:endParaRPr lang="en-US" sz="2400">
              <a:latin typeface="Arial" charset="0"/>
            </a:endParaRPr>
          </a:p>
          <a:p>
            <a:pPr>
              <a:buFontTx/>
              <a:buChar char="•"/>
            </a:pPr>
            <a:r>
              <a:rPr lang="en-US" sz="2400">
                <a:latin typeface="Arial" charset="0"/>
              </a:rPr>
              <a:t> In many cases we can design networks according to </a:t>
            </a:r>
          </a:p>
          <a:p>
            <a:r>
              <a:rPr lang="en-US" sz="2400">
                <a:latin typeface="Arial" charset="0"/>
              </a:rPr>
              <a:t>  standard circuit theory using these generalized inductors and  </a:t>
            </a:r>
          </a:p>
          <a:p>
            <a:r>
              <a:rPr lang="en-US" sz="2400">
                <a:latin typeface="Arial" charset="0"/>
              </a:rPr>
              <a:t>  capacitors</a:t>
            </a:r>
          </a:p>
        </p:txBody>
      </p:sp>
      <p:sp>
        <p:nvSpPr>
          <p:cNvPr id="18438" name="Rectangle 7"/>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18439" name="Text Box 8"/>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18440" name="Text Box 9"/>
          <p:cNvSpPr txBox="1">
            <a:spLocks noChangeArrowheads="1"/>
          </p:cNvSpPr>
          <p:nvPr/>
        </p:nvSpPr>
        <p:spPr bwMode="auto">
          <a:xfrm>
            <a:off x="8153400" y="0"/>
            <a:ext cx="914400" cy="366713"/>
          </a:xfrm>
          <a:prstGeom prst="rect">
            <a:avLst/>
          </a:prstGeom>
          <a:noFill/>
          <a:ln w="9525">
            <a:noFill/>
            <a:miter lim="800000"/>
            <a:headEnd/>
            <a:tailEnd/>
          </a:ln>
          <a:effectLst/>
        </p:spPr>
        <p:txBody>
          <a:bodyPr wrap="none">
            <a:spAutoFit/>
          </a:bodyPr>
          <a:lstStyle/>
          <a:p>
            <a:r>
              <a:rPr lang="en-US"/>
              <a:t>Page 17</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59" name="Text Box 3"/>
          <p:cNvSpPr txBox="1">
            <a:spLocks noChangeArrowheads="1"/>
          </p:cNvSpPr>
          <p:nvPr/>
        </p:nvSpPr>
        <p:spPr bwMode="auto">
          <a:xfrm>
            <a:off x="0" y="304800"/>
            <a:ext cx="9391650" cy="641350"/>
          </a:xfrm>
          <a:prstGeom prst="rect">
            <a:avLst/>
          </a:prstGeom>
          <a:noFill/>
          <a:ln w="9525">
            <a:noFill/>
            <a:miter lim="800000"/>
            <a:headEnd/>
            <a:tailEnd/>
          </a:ln>
          <a:effectLst/>
        </p:spPr>
        <p:txBody>
          <a:bodyPr>
            <a:spAutoFit/>
          </a:bodyPr>
          <a:lstStyle/>
          <a:p>
            <a:r>
              <a:rPr lang="en-US" sz="3600">
                <a:latin typeface="Arial" charset="0"/>
              </a:rPr>
              <a:t>Example – “Distributed Circuit Component”</a:t>
            </a:r>
          </a:p>
        </p:txBody>
      </p:sp>
      <p:sp>
        <p:nvSpPr>
          <p:cNvPr id="19460"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graphicFrame>
        <p:nvGraphicFramePr>
          <p:cNvPr id="19461" name="Object 7"/>
          <p:cNvGraphicFramePr>
            <a:graphicFrameLocks noChangeAspect="1"/>
          </p:cNvGraphicFramePr>
          <p:nvPr/>
        </p:nvGraphicFramePr>
        <p:xfrm>
          <a:off x="5638800" y="2819400"/>
          <a:ext cx="3249613" cy="3305175"/>
        </p:xfrm>
        <a:graphic>
          <a:graphicData uri="http://schemas.openxmlformats.org/presentationml/2006/ole">
            <p:oleObj spid="_x0000_s19461" name="Bitmap Image" r:id="rId3" imgW="3247619" imgH="3304762" progId="Paint.Picture">
              <p:embed/>
            </p:oleObj>
          </a:graphicData>
        </a:graphic>
      </p:graphicFrame>
      <p:graphicFrame>
        <p:nvGraphicFramePr>
          <p:cNvPr id="19462" name="Object 6"/>
          <p:cNvGraphicFramePr>
            <a:graphicFrameLocks noChangeAspect="1"/>
          </p:cNvGraphicFramePr>
          <p:nvPr/>
        </p:nvGraphicFramePr>
        <p:xfrm>
          <a:off x="0" y="1066800"/>
          <a:ext cx="5486400" cy="3133725"/>
        </p:xfrm>
        <a:graphic>
          <a:graphicData uri="http://schemas.openxmlformats.org/presentationml/2006/ole">
            <p:oleObj spid="_x0000_s19462" name="Bitmap Image" r:id="rId4" imgW="5952381" imgH="3400900" progId="Paint.Picture">
              <p:embed/>
            </p:oleObj>
          </a:graphicData>
        </a:graphic>
      </p:graphicFrame>
      <p:sp>
        <p:nvSpPr>
          <p:cNvPr id="19463" name="Rectangle 8"/>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19464" name="Text Box 9"/>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19465" name="Text Box 10"/>
          <p:cNvSpPr txBox="1">
            <a:spLocks noChangeArrowheads="1"/>
          </p:cNvSpPr>
          <p:nvPr/>
        </p:nvSpPr>
        <p:spPr bwMode="auto">
          <a:xfrm>
            <a:off x="8077200" y="0"/>
            <a:ext cx="914400" cy="366713"/>
          </a:xfrm>
          <a:prstGeom prst="rect">
            <a:avLst/>
          </a:prstGeom>
          <a:noFill/>
          <a:ln w="9525">
            <a:noFill/>
            <a:miter lim="800000"/>
            <a:headEnd/>
            <a:tailEnd/>
          </a:ln>
          <a:effectLst/>
        </p:spPr>
        <p:txBody>
          <a:bodyPr wrap="none">
            <a:spAutoFit/>
          </a:bodyPr>
          <a:lstStyle/>
          <a:p>
            <a:r>
              <a:rPr lang="en-US"/>
              <a:t>Page 18</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3" name="Text Box 3"/>
          <p:cNvSpPr txBox="1">
            <a:spLocks noChangeArrowheads="1"/>
          </p:cNvSpPr>
          <p:nvPr/>
        </p:nvSpPr>
        <p:spPr bwMode="auto">
          <a:xfrm>
            <a:off x="0" y="228600"/>
            <a:ext cx="9391650" cy="641350"/>
          </a:xfrm>
          <a:prstGeom prst="rect">
            <a:avLst/>
          </a:prstGeom>
          <a:noFill/>
          <a:ln w="9525">
            <a:noFill/>
            <a:miter lim="800000"/>
            <a:headEnd/>
            <a:tailEnd/>
          </a:ln>
          <a:effectLst/>
        </p:spPr>
        <p:txBody>
          <a:bodyPr>
            <a:spAutoFit/>
          </a:bodyPr>
          <a:lstStyle/>
          <a:p>
            <a:r>
              <a:rPr lang="en-US" sz="3600">
                <a:latin typeface="Arial" charset="0"/>
              </a:rPr>
              <a:t>Microwave – Short History</a:t>
            </a:r>
          </a:p>
        </p:txBody>
      </p:sp>
      <p:sp>
        <p:nvSpPr>
          <p:cNvPr id="20484"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20485" name="Rectangle 7"/>
          <p:cNvSpPr>
            <a:spLocks noChangeArrowheads="1"/>
          </p:cNvSpPr>
          <p:nvPr/>
        </p:nvSpPr>
        <p:spPr bwMode="auto">
          <a:xfrm>
            <a:off x="0" y="914400"/>
            <a:ext cx="9144000" cy="4838700"/>
          </a:xfrm>
          <a:prstGeom prst="rect">
            <a:avLst/>
          </a:prstGeom>
          <a:noFill/>
          <a:ln w="9525">
            <a:noFill/>
            <a:miter lim="800000"/>
            <a:headEnd/>
            <a:tailEnd/>
          </a:ln>
          <a:effectLst/>
        </p:spPr>
        <p:txBody>
          <a:bodyPr>
            <a:spAutoFit/>
          </a:bodyPr>
          <a:lstStyle/>
          <a:p>
            <a:pPr>
              <a:buFontTx/>
              <a:buChar char="•"/>
            </a:pPr>
            <a:r>
              <a:rPr lang="en-US" sz="2400">
                <a:latin typeface="Arial" charset="0"/>
              </a:rPr>
              <a:t> Basic understanding of distributed electromagnetic behavior  </a:t>
            </a:r>
          </a:p>
          <a:p>
            <a:r>
              <a:rPr lang="en-US" sz="2400">
                <a:latin typeface="Arial" charset="0"/>
              </a:rPr>
              <a:t>  began in with Maxwell's equations </a:t>
            </a:r>
          </a:p>
          <a:p>
            <a:pPr>
              <a:buFontTx/>
              <a:buChar char="•"/>
            </a:pPr>
            <a:r>
              <a:rPr lang="en-US" sz="2400">
                <a:latin typeface="Arial" charset="0"/>
              </a:rPr>
              <a:t> Oliver Heaviside put these equations in a more useable form and </a:t>
            </a:r>
          </a:p>
          <a:p>
            <a:r>
              <a:rPr lang="en-US" sz="2400">
                <a:latin typeface="Arial" charset="0"/>
              </a:rPr>
              <a:t>  recognized that distributed circuit models could be useful in 1887</a:t>
            </a:r>
          </a:p>
          <a:p>
            <a:pPr>
              <a:buFontTx/>
              <a:buChar char="•"/>
            </a:pPr>
            <a:r>
              <a:rPr lang="en-US" sz="2400">
                <a:latin typeface="Arial" charset="0"/>
              </a:rPr>
              <a:t> Real interest in microwave systems began during WWII when </a:t>
            </a:r>
          </a:p>
          <a:p>
            <a:r>
              <a:rPr lang="en-US" sz="2400">
                <a:latin typeface="Arial" charset="0"/>
              </a:rPr>
              <a:t>  radar technology (using waveguides or coax mainly) was </a:t>
            </a:r>
          </a:p>
          <a:p>
            <a:r>
              <a:rPr lang="en-US" sz="2400">
                <a:latin typeface="Arial" charset="0"/>
              </a:rPr>
              <a:t>  intensely developed</a:t>
            </a:r>
          </a:p>
          <a:p>
            <a:pPr>
              <a:buFontTx/>
              <a:buChar char="•"/>
            </a:pPr>
            <a:r>
              <a:rPr lang="en-US" sz="2400">
                <a:latin typeface="Arial" charset="0"/>
              </a:rPr>
              <a:t> Current technologies often involve planar integrated systems  </a:t>
            </a:r>
          </a:p>
          <a:p>
            <a:r>
              <a:rPr lang="en-US" sz="2400">
                <a:latin typeface="Arial" charset="0"/>
              </a:rPr>
              <a:t>  (“microwave integrated circuits”) and even direct fabrication of </a:t>
            </a:r>
          </a:p>
          <a:p>
            <a:r>
              <a:rPr lang="en-US" sz="2400">
                <a:latin typeface="Arial" charset="0"/>
              </a:rPr>
              <a:t>  active and passive devices together (“monolithic microwave </a:t>
            </a:r>
          </a:p>
          <a:p>
            <a:r>
              <a:rPr lang="en-US" sz="2400">
                <a:latin typeface="Arial" charset="0"/>
              </a:rPr>
              <a:t>  integrated circuits”) </a:t>
            </a:r>
          </a:p>
          <a:p>
            <a:pPr>
              <a:buFontTx/>
              <a:buChar char="•"/>
            </a:pPr>
            <a:r>
              <a:rPr lang="en-US" sz="2400">
                <a:latin typeface="Arial" charset="0"/>
              </a:rPr>
              <a:t> Microwave circuits including active devices are covered in EE </a:t>
            </a:r>
          </a:p>
          <a:p>
            <a:r>
              <a:rPr lang="en-US" sz="2400">
                <a:latin typeface="Arial" charset="0"/>
              </a:rPr>
              <a:t>  614 (Winter 2010)</a:t>
            </a:r>
          </a:p>
        </p:txBody>
      </p:sp>
      <p:sp>
        <p:nvSpPr>
          <p:cNvPr id="20486" name="Rectangle 8"/>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20487" name="Text Box 9"/>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20488" name="Text Box 10"/>
          <p:cNvSpPr txBox="1">
            <a:spLocks noChangeArrowheads="1"/>
          </p:cNvSpPr>
          <p:nvPr/>
        </p:nvSpPr>
        <p:spPr bwMode="auto">
          <a:xfrm>
            <a:off x="8153400" y="0"/>
            <a:ext cx="914400" cy="366713"/>
          </a:xfrm>
          <a:prstGeom prst="rect">
            <a:avLst/>
          </a:prstGeom>
          <a:noFill/>
          <a:ln w="9525">
            <a:noFill/>
            <a:miter lim="800000"/>
            <a:headEnd/>
            <a:tailEnd/>
          </a:ln>
          <a:effectLst/>
        </p:spPr>
        <p:txBody>
          <a:bodyPr wrap="none">
            <a:spAutoFit/>
          </a:bodyPr>
          <a:lstStyle/>
          <a:p>
            <a:r>
              <a:rPr lang="en-US"/>
              <a:t>Page 19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3075" name="Text Box 3"/>
          <p:cNvSpPr txBox="1">
            <a:spLocks noChangeArrowheads="1"/>
          </p:cNvSpPr>
          <p:nvPr/>
        </p:nvSpPr>
        <p:spPr bwMode="auto">
          <a:xfrm>
            <a:off x="0" y="152400"/>
            <a:ext cx="5381625" cy="701675"/>
          </a:xfrm>
          <a:prstGeom prst="rect">
            <a:avLst/>
          </a:prstGeom>
          <a:noFill/>
          <a:ln w="9525">
            <a:noFill/>
            <a:miter lim="800000"/>
            <a:headEnd/>
            <a:tailEnd/>
          </a:ln>
          <a:effectLst/>
        </p:spPr>
        <p:txBody>
          <a:bodyPr wrap="none">
            <a:spAutoFit/>
          </a:bodyPr>
          <a:lstStyle/>
          <a:p>
            <a:r>
              <a:rPr lang="en-US" sz="4000">
                <a:latin typeface="Arial" charset="0"/>
              </a:rPr>
              <a:t>Overview of the course</a:t>
            </a:r>
          </a:p>
        </p:txBody>
      </p:sp>
      <p:sp>
        <p:nvSpPr>
          <p:cNvPr id="3076" name="Text Box 4"/>
          <p:cNvSpPr txBox="1">
            <a:spLocks noChangeArrowheads="1"/>
          </p:cNvSpPr>
          <p:nvPr/>
        </p:nvSpPr>
        <p:spPr bwMode="auto">
          <a:xfrm>
            <a:off x="123825" y="1371600"/>
            <a:ext cx="8783638" cy="4838700"/>
          </a:xfrm>
          <a:prstGeom prst="rect">
            <a:avLst/>
          </a:prstGeom>
          <a:noFill/>
          <a:ln w="9525">
            <a:noFill/>
            <a:miter lim="800000"/>
            <a:headEnd/>
            <a:tailEnd/>
          </a:ln>
          <a:effectLst/>
        </p:spPr>
        <p:txBody>
          <a:bodyPr wrap="none">
            <a:spAutoFit/>
          </a:bodyPr>
          <a:lstStyle/>
          <a:p>
            <a:pPr>
              <a:buFontTx/>
              <a:buChar char="•"/>
            </a:pPr>
            <a:r>
              <a:rPr lang="en-US" sz="2400">
                <a:latin typeface="Arial" charset="0"/>
              </a:rPr>
              <a:t> In EE 611 we will study basic passive devices used in </a:t>
            </a:r>
          </a:p>
          <a:p>
            <a:r>
              <a:rPr lang="en-US" sz="2400">
                <a:latin typeface="Arial" charset="0"/>
              </a:rPr>
              <a:t>  microwave systems</a:t>
            </a:r>
          </a:p>
          <a:p>
            <a:endParaRPr lang="en-US" sz="2400">
              <a:latin typeface="Arial" charset="0"/>
            </a:endParaRPr>
          </a:p>
          <a:p>
            <a:pPr>
              <a:buFontTx/>
              <a:buChar char="•"/>
            </a:pPr>
            <a:r>
              <a:rPr lang="en-US" sz="2400">
                <a:latin typeface="Arial" charset="0"/>
              </a:rPr>
              <a:t> Passive devices are those which do not produce any power  </a:t>
            </a:r>
          </a:p>
          <a:p>
            <a:r>
              <a:rPr lang="en-US" sz="2400">
                <a:latin typeface="Arial" charset="0"/>
              </a:rPr>
              <a:t>   themselves i.e. there is never any gain involved</a:t>
            </a:r>
          </a:p>
          <a:p>
            <a:endParaRPr lang="en-US" sz="2400">
              <a:latin typeface="Arial" charset="0"/>
            </a:endParaRPr>
          </a:p>
          <a:p>
            <a:pPr>
              <a:buFontTx/>
              <a:buChar char="•"/>
            </a:pPr>
            <a:r>
              <a:rPr lang="en-US" sz="2400">
                <a:latin typeface="Arial" charset="0"/>
              </a:rPr>
              <a:t> These include impedance matching networks, couplers, filters,</a:t>
            </a:r>
          </a:p>
          <a:p>
            <a:r>
              <a:rPr lang="en-US" sz="2400">
                <a:latin typeface="Arial" charset="0"/>
              </a:rPr>
              <a:t>   attenuators, phase shifters etc</a:t>
            </a:r>
          </a:p>
          <a:p>
            <a:endParaRPr lang="en-US" sz="2400">
              <a:latin typeface="Arial" charset="0"/>
            </a:endParaRPr>
          </a:p>
          <a:p>
            <a:pPr>
              <a:buFontTx/>
              <a:buChar char="•"/>
            </a:pPr>
            <a:r>
              <a:rPr lang="en-US" sz="2400">
                <a:latin typeface="Arial" charset="0"/>
              </a:rPr>
              <a:t> Electromagnetic theory combined with Network Theory</a:t>
            </a:r>
          </a:p>
          <a:p>
            <a:pPr>
              <a:buFontTx/>
              <a:buChar char="•"/>
            </a:pPr>
            <a:endParaRPr lang="en-US" sz="2400">
              <a:latin typeface="Arial" charset="0"/>
            </a:endParaRPr>
          </a:p>
          <a:p>
            <a:pPr>
              <a:buFontTx/>
              <a:buChar char="•"/>
            </a:pPr>
            <a:r>
              <a:rPr lang="en-US" sz="2400">
                <a:latin typeface="Arial" charset="0"/>
              </a:rPr>
              <a:t> Basic parameters used in designs of microwave systems</a:t>
            </a:r>
          </a:p>
          <a:p>
            <a:r>
              <a:rPr lang="en-US" sz="2400">
                <a:latin typeface="Arial" charset="0"/>
              </a:rPr>
              <a:t>  e.g., S parameters, impedance issues etc.</a:t>
            </a:r>
          </a:p>
        </p:txBody>
      </p:sp>
      <p:sp>
        <p:nvSpPr>
          <p:cNvPr id="3077"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3078"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Jayanta Mukherjee          Lecture 1</a:t>
            </a:r>
          </a:p>
        </p:txBody>
      </p:sp>
      <p:sp>
        <p:nvSpPr>
          <p:cNvPr id="3079" name="Rectangle 7"/>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3080" name="Text Box 8"/>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3081" name="Text Box 10"/>
          <p:cNvSpPr txBox="1">
            <a:spLocks noChangeArrowheads="1"/>
          </p:cNvSpPr>
          <p:nvPr/>
        </p:nvSpPr>
        <p:spPr bwMode="auto">
          <a:xfrm>
            <a:off x="8343900" y="0"/>
            <a:ext cx="800100" cy="366713"/>
          </a:xfrm>
          <a:prstGeom prst="rect">
            <a:avLst/>
          </a:prstGeom>
          <a:noFill/>
          <a:ln w="9525">
            <a:noFill/>
            <a:miter lim="800000"/>
            <a:headEnd/>
            <a:tailEnd/>
          </a:ln>
          <a:effectLst/>
        </p:spPr>
        <p:txBody>
          <a:bodyPr wrap="none">
            <a:spAutoFit/>
          </a:bodyPr>
          <a:lstStyle/>
          <a:p>
            <a:r>
              <a:rPr lang="en-US"/>
              <a:t>Page 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1507" name="Text Box 3"/>
          <p:cNvSpPr txBox="1">
            <a:spLocks noChangeArrowheads="1"/>
          </p:cNvSpPr>
          <p:nvPr/>
        </p:nvSpPr>
        <p:spPr bwMode="auto">
          <a:xfrm>
            <a:off x="0" y="228600"/>
            <a:ext cx="9391650" cy="641350"/>
          </a:xfrm>
          <a:prstGeom prst="rect">
            <a:avLst/>
          </a:prstGeom>
          <a:noFill/>
          <a:ln w="9525">
            <a:noFill/>
            <a:miter lim="800000"/>
            <a:headEnd/>
            <a:tailEnd/>
          </a:ln>
          <a:effectLst/>
        </p:spPr>
        <p:txBody>
          <a:bodyPr>
            <a:spAutoFit/>
          </a:bodyPr>
          <a:lstStyle/>
          <a:p>
            <a:r>
              <a:rPr lang="en-US" sz="3600">
                <a:latin typeface="Arial" charset="0"/>
              </a:rPr>
              <a:t>Wireless - Milestones</a:t>
            </a:r>
          </a:p>
        </p:txBody>
      </p:sp>
      <p:sp>
        <p:nvSpPr>
          <p:cNvPr id="21508"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21509" name="Rectangle 5"/>
          <p:cNvSpPr>
            <a:spLocks noChangeArrowheads="1"/>
          </p:cNvSpPr>
          <p:nvPr/>
        </p:nvSpPr>
        <p:spPr bwMode="auto">
          <a:xfrm>
            <a:off x="0" y="914400"/>
            <a:ext cx="9144000" cy="5113338"/>
          </a:xfrm>
          <a:prstGeom prst="rect">
            <a:avLst/>
          </a:prstGeom>
          <a:noFill/>
          <a:ln w="9525">
            <a:noFill/>
            <a:miter lim="800000"/>
            <a:headEnd/>
            <a:tailEnd/>
          </a:ln>
          <a:effectLst/>
        </p:spPr>
        <p:txBody>
          <a:bodyPr>
            <a:spAutoFit/>
          </a:bodyPr>
          <a:lstStyle/>
          <a:p>
            <a:pPr>
              <a:buFontTx/>
              <a:buChar char="•"/>
            </a:pPr>
            <a:r>
              <a:rPr lang="en-US" sz="2400">
                <a:latin typeface="Arial" charset="0"/>
              </a:rPr>
              <a:t> 1837 – Maxwell’s equations developed</a:t>
            </a:r>
          </a:p>
          <a:p>
            <a:pPr>
              <a:buFontTx/>
              <a:buChar char="•"/>
            </a:pPr>
            <a:r>
              <a:rPr lang="en-US" sz="2400">
                <a:latin typeface="Arial" charset="0"/>
              </a:rPr>
              <a:t> 1858 - First official message by submarine cable send by Queen </a:t>
            </a:r>
          </a:p>
          <a:p>
            <a:r>
              <a:rPr lang="en-US" sz="2400">
                <a:latin typeface="Arial" charset="0"/>
              </a:rPr>
              <a:t>   Victoria in London to President James Buchanan in Washington  </a:t>
            </a:r>
          </a:p>
          <a:p>
            <a:r>
              <a:rPr lang="en-US" sz="2400">
                <a:latin typeface="Arial" charset="0"/>
              </a:rPr>
              <a:t>   United States by submarine cables</a:t>
            </a:r>
          </a:p>
          <a:p>
            <a:r>
              <a:rPr lang="en-US"/>
              <a:t>     (</a:t>
            </a:r>
            <a:r>
              <a:rPr lang="en-US">
                <a:latin typeface="Courier New" pitchFamily="49" charset="0"/>
              </a:rPr>
              <a:t>See </a:t>
            </a:r>
            <a:r>
              <a:rPr lang="en-US">
                <a:latin typeface="Courier New" pitchFamily="49" charset="0"/>
                <a:hlinkClick r:id="rId2"/>
              </a:rPr>
              <a:t>http://collections.ic.gc.ca/cable/fmessages.htm</a:t>
            </a:r>
            <a:r>
              <a:rPr lang="en-US"/>
              <a:t>)</a:t>
            </a:r>
          </a:p>
          <a:p>
            <a:pPr>
              <a:buFontTx/>
              <a:buChar char="•"/>
            </a:pPr>
            <a:r>
              <a:rPr lang="en-US" sz="2400"/>
              <a:t> </a:t>
            </a:r>
            <a:r>
              <a:rPr lang="en-US"/>
              <a:t> </a:t>
            </a:r>
            <a:r>
              <a:rPr lang="en-US" sz="2400">
                <a:latin typeface="Arial" charset="0"/>
              </a:rPr>
              <a:t>Oliver Heaviside casted Maxwell equations in its modern form   </a:t>
            </a:r>
          </a:p>
          <a:p>
            <a:r>
              <a:rPr lang="en-US" sz="2400">
                <a:latin typeface="Arial" charset="0"/>
              </a:rPr>
              <a:t>   of 4 equations instead of 20 and established conditions for </a:t>
            </a:r>
          </a:p>
          <a:p>
            <a:r>
              <a:rPr lang="en-US" sz="2400">
                <a:latin typeface="Arial" charset="0"/>
              </a:rPr>
              <a:t>   distortion less propagation in transmission lines. For further </a:t>
            </a:r>
          </a:p>
          <a:p>
            <a:r>
              <a:rPr lang="en-US" sz="2400">
                <a:latin typeface="Arial" charset="0"/>
              </a:rPr>
              <a:t>   info see </a:t>
            </a:r>
            <a:r>
              <a:rPr lang="en-US"/>
              <a:t>http://www-history.mcs.st-and.ac.uk/history/Mathematicians/Heaviside.html</a:t>
            </a:r>
            <a:endParaRPr lang="en-US" sz="2400"/>
          </a:p>
          <a:p>
            <a:pPr>
              <a:buFontTx/>
              <a:buChar char="•"/>
            </a:pPr>
            <a:r>
              <a:rPr lang="en-US" sz="2400">
                <a:latin typeface="Arial" charset="0"/>
              </a:rPr>
              <a:t> 1888 – Heinrich Hertz experimentally shows the existence of   </a:t>
            </a:r>
          </a:p>
          <a:p>
            <a:r>
              <a:rPr lang="en-US" sz="2400">
                <a:latin typeface="Arial" charset="0"/>
              </a:rPr>
              <a:t>   electromagnetic waves in free space </a:t>
            </a:r>
          </a:p>
          <a:p>
            <a:pPr>
              <a:buFontTx/>
              <a:buChar char="•"/>
            </a:pPr>
            <a:r>
              <a:rPr lang="en-US" sz="2400">
                <a:latin typeface="Arial" charset="0"/>
              </a:rPr>
              <a:t> 1893 – Nicola Tesla demonstrates radio communication</a:t>
            </a:r>
          </a:p>
          <a:p>
            <a:pPr>
              <a:buFontTx/>
              <a:buChar char="•"/>
            </a:pPr>
            <a:r>
              <a:rPr lang="en-US" sz="2400">
                <a:latin typeface="Arial" charset="0"/>
              </a:rPr>
              <a:t> 1898 – Jagadish Chandra Bose demonstrates millimeter waves,</a:t>
            </a:r>
          </a:p>
          <a:p>
            <a:r>
              <a:rPr lang="en-US" sz="2400">
                <a:latin typeface="Arial" charset="0"/>
              </a:rPr>
              <a:t>   first semiconductor based detectors, horn antennas</a:t>
            </a:r>
          </a:p>
        </p:txBody>
      </p:sp>
      <p:sp>
        <p:nvSpPr>
          <p:cNvPr id="21510"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21511" name="Text Box 7"/>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21512" name="Text Box 8"/>
          <p:cNvSpPr txBox="1">
            <a:spLocks noChangeArrowheads="1"/>
          </p:cNvSpPr>
          <p:nvPr/>
        </p:nvSpPr>
        <p:spPr bwMode="auto">
          <a:xfrm>
            <a:off x="8077200" y="0"/>
            <a:ext cx="914400" cy="366713"/>
          </a:xfrm>
          <a:prstGeom prst="rect">
            <a:avLst/>
          </a:prstGeom>
          <a:noFill/>
          <a:ln w="9525">
            <a:noFill/>
            <a:miter lim="800000"/>
            <a:headEnd/>
            <a:tailEnd/>
          </a:ln>
          <a:effectLst/>
        </p:spPr>
        <p:txBody>
          <a:bodyPr wrap="none">
            <a:spAutoFit/>
          </a:bodyPr>
          <a:lstStyle/>
          <a:p>
            <a:r>
              <a:rPr lang="en-US"/>
              <a:t>Page 20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531" name="Text Box 3"/>
          <p:cNvSpPr txBox="1">
            <a:spLocks noChangeArrowheads="1"/>
          </p:cNvSpPr>
          <p:nvPr/>
        </p:nvSpPr>
        <p:spPr bwMode="auto">
          <a:xfrm>
            <a:off x="0" y="228600"/>
            <a:ext cx="9391650" cy="641350"/>
          </a:xfrm>
          <a:prstGeom prst="rect">
            <a:avLst/>
          </a:prstGeom>
          <a:noFill/>
          <a:ln w="9525">
            <a:noFill/>
            <a:miter lim="800000"/>
            <a:headEnd/>
            <a:tailEnd/>
          </a:ln>
          <a:effectLst/>
        </p:spPr>
        <p:txBody>
          <a:bodyPr>
            <a:spAutoFit/>
          </a:bodyPr>
          <a:lstStyle/>
          <a:p>
            <a:r>
              <a:rPr lang="en-US" sz="3600">
                <a:latin typeface="Arial" charset="0"/>
              </a:rPr>
              <a:t>Wireless - Milestones</a:t>
            </a:r>
          </a:p>
        </p:txBody>
      </p:sp>
      <p:sp>
        <p:nvSpPr>
          <p:cNvPr id="22532"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22533" name="Rectangle 5"/>
          <p:cNvSpPr>
            <a:spLocks noChangeArrowheads="1"/>
          </p:cNvSpPr>
          <p:nvPr/>
        </p:nvSpPr>
        <p:spPr bwMode="auto">
          <a:xfrm>
            <a:off x="0" y="914400"/>
            <a:ext cx="9144000" cy="5203825"/>
          </a:xfrm>
          <a:prstGeom prst="rect">
            <a:avLst/>
          </a:prstGeom>
          <a:noFill/>
          <a:ln w="9525">
            <a:noFill/>
            <a:miter lim="800000"/>
            <a:headEnd/>
            <a:tailEnd/>
          </a:ln>
          <a:effectLst/>
        </p:spPr>
        <p:txBody>
          <a:bodyPr>
            <a:spAutoFit/>
          </a:bodyPr>
          <a:lstStyle/>
          <a:p>
            <a:pPr>
              <a:buFontTx/>
              <a:buChar char="•"/>
            </a:pPr>
            <a:r>
              <a:rPr lang="en-US" sz="2400">
                <a:latin typeface="Arial" charset="0"/>
              </a:rPr>
              <a:t>1912 - The Titanic liner sinks the importance of wireless is </a:t>
            </a:r>
          </a:p>
          <a:p>
            <a:r>
              <a:rPr lang="en-US" sz="2400">
                <a:latin typeface="Arial" charset="0"/>
              </a:rPr>
              <a:t>  demonstrated when other liners informed by wireless come to </a:t>
            </a:r>
          </a:p>
          <a:p>
            <a:r>
              <a:rPr lang="en-US" sz="2400">
                <a:latin typeface="Arial" charset="0"/>
              </a:rPr>
              <a:t>  her rescue</a:t>
            </a:r>
          </a:p>
          <a:p>
            <a:endParaRPr lang="en-US" sz="2400">
              <a:latin typeface="Arial" charset="0"/>
            </a:endParaRPr>
          </a:p>
          <a:p>
            <a:pPr>
              <a:buFontTx/>
              <a:buChar char="•"/>
            </a:pPr>
            <a:r>
              <a:rPr lang="en-US" sz="2400">
                <a:latin typeface="Arial" charset="0"/>
              </a:rPr>
              <a:t> 1936 - First waveguide demonstrated at ATT by G Southworth </a:t>
            </a:r>
          </a:p>
          <a:p>
            <a:r>
              <a:rPr lang="en-US" sz="2400">
                <a:latin typeface="Arial" charset="0"/>
              </a:rPr>
              <a:t>  and MIT by W L Barron</a:t>
            </a:r>
          </a:p>
          <a:p>
            <a:endParaRPr lang="en-US" sz="2400">
              <a:latin typeface="Arial" charset="0"/>
            </a:endParaRPr>
          </a:p>
          <a:p>
            <a:pPr>
              <a:buFontTx/>
              <a:buChar char="•"/>
            </a:pPr>
            <a:r>
              <a:rPr lang="en-US" sz="2400">
                <a:latin typeface="Arial" charset="0"/>
              </a:rPr>
              <a:t> 1940 - Radar developed during World War II</a:t>
            </a:r>
          </a:p>
          <a:p>
            <a:pPr>
              <a:buFontTx/>
              <a:buChar char="•"/>
            </a:pPr>
            <a:endParaRPr lang="en-US" sz="2400">
              <a:latin typeface="Arial" charset="0"/>
            </a:endParaRPr>
          </a:p>
          <a:p>
            <a:pPr>
              <a:buFontTx/>
              <a:buChar char="•"/>
            </a:pPr>
            <a:r>
              <a:rPr lang="en-US" sz="2400">
                <a:latin typeface="Arial" charset="0"/>
              </a:rPr>
              <a:t> 1980 - Cellular phone developed at Bell Lab</a:t>
            </a:r>
          </a:p>
          <a:p>
            <a:pPr>
              <a:buFontTx/>
              <a:buChar char="•"/>
            </a:pPr>
            <a:endParaRPr lang="en-US" sz="2400">
              <a:latin typeface="Arial" charset="0"/>
            </a:endParaRPr>
          </a:p>
          <a:p>
            <a:pPr>
              <a:buFontTx/>
              <a:buChar char="•"/>
            </a:pPr>
            <a:r>
              <a:rPr lang="en-US" sz="2400">
                <a:latin typeface="Arial" charset="0"/>
              </a:rPr>
              <a:t> 1990 to present - Rapid growth of the wireless industry pagers </a:t>
            </a:r>
          </a:p>
          <a:p>
            <a:r>
              <a:rPr lang="en-US" sz="2400">
                <a:latin typeface="Arial" charset="0"/>
              </a:rPr>
              <a:t>   cellular phones AMPS GSM WCDMA WLAN PAN Bluetooth </a:t>
            </a:r>
          </a:p>
          <a:p>
            <a:r>
              <a:rPr lang="en-US" sz="2400">
                <a:latin typeface="Arial" charset="0"/>
              </a:rPr>
              <a:t>   UWB RFID</a:t>
            </a:r>
          </a:p>
        </p:txBody>
      </p:sp>
      <p:sp>
        <p:nvSpPr>
          <p:cNvPr id="22534"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22535" name="Text Box 7"/>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22536" name="Text Box 8"/>
          <p:cNvSpPr txBox="1">
            <a:spLocks noChangeArrowheads="1"/>
          </p:cNvSpPr>
          <p:nvPr/>
        </p:nvSpPr>
        <p:spPr bwMode="auto">
          <a:xfrm>
            <a:off x="8077200" y="0"/>
            <a:ext cx="914400" cy="366713"/>
          </a:xfrm>
          <a:prstGeom prst="rect">
            <a:avLst/>
          </a:prstGeom>
          <a:noFill/>
          <a:ln w="9525">
            <a:noFill/>
            <a:miter lim="800000"/>
            <a:headEnd/>
            <a:tailEnd/>
          </a:ln>
          <a:effectLst/>
        </p:spPr>
        <p:txBody>
          <a:bodyPr wrap="none">
            <a:spAutoFit/>
          </a:bodyPr>
          <a:lstStyle/>
          <a:p>
            <a:r>
              <a:rPr lang="en-US"/>
              <a:t>Page 21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555" name="Text Box 3"/>
          <p:cNvSpPr txBox="1">
            <a:spLocks noChangeArrowheads="1"/>
          </p:cNvSpPr>
          <p:nvPr/>
        </p:nvSpPr>
        <p:spPr bwMode="auto">
          <a:xfrm>
            <a:off x="0" y="228600"/>
            <a:ext cx="9391650" cy="641350"/>
          </a:xfrm>
          <a:prstGeom prst="rect">
            <a:avLst/>
          </a:prstGeom>
          <a:noFill/>
          <a:ln w="9525">
            <a:noFill/>
            <a:miter lim="800000"/>
            <a:headEnd/>
            <a:tailEnd/>
          </a:ln>
          <a:effectLst/>
        </p:spPr>
        <p:txBody>
          <a:bodyPr>
            <a:spAutoFit/>
          </a:bodyPr>
          <a:lstStyle/>
          <a:p>
            <a:r>
              <a:rPr lang="en-US" sz="3600">
                <a:latin typeface="Arial" charset="0"/>
              </a:rPr>
              <a:t>Wireless</a:t>
            </a:r>
          </a:p>
        </p:txBody>
      </p:sp>
      <p:sp>
        <p:nvSpPr>
          <p:cNvPr id="23556"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23557" name="Rectangle 6"/>
          <p:cNvSpPr>
            <a:spLocks noChangeArrowheads="1"/>
          </p:cNvSpPr>
          <p:nvPr/>
        </p:nvSpPr>
        <p:spPr bwMode="auto">
          <a:xfrm>
            <a:off x="381000" y="990600"/>
            <a:ext cx="8534400" cy="3743325"/>
          </a:xfrm>
          <a:prstGeom prst="rect">
            <a:avLst/>
          </a:prstGeom>
          <a:noFill/>
          <a:ln w="9525">
            <a:noFill/>
            <a:miter lim="800000"/>
            <a:headEnd/>
            <a:tailEnd/>
          </a:ln>
          <a:effectLst/>
        </p:spPr>
        <p:txBody>
          <a:bodyPr>
            <a:spAutoFit/>
          </a:bodyPr>
          <a:lstStyle/>
          <a:p>
            <a:pPr>
              <a:buFontTx/>
              <a:buChar char="•"/>
            </a:pPr>
            <a:r>
              <a:rPr lang="en-US" sz="2400">
                <a:latin typeface="Arial" charset="0"/>
              </a:rPr>
              <a:t> Wireless obviously refers to the propagation of  </a:t>
            </a:r>
          </a:p>
          <a:p>
            <a:r>
              <a:rPr lang="en-US" sz="2400">
                <a:latin typeface="Arial" charset="0"/>
              </a:rPr>
              <a:t>  electromagnetic waves without  wires </a:t>
            </a:r>
          </a:p>
          <a:p>
            <a:endParaRPr lang="en-US" sz="2400">
              <a:latin typeface="Arial" charset="0"/>
            </a:endParaRPr>
          </a:p>
          <a:p>
            <a:pPr>
              <a:buFontTx/>
              <a:buChar char="•"/>
            </a:pPr>
            <a:r>
              <a:rPr lang="en-US" sz="2400">
                <a:latin typeface="Arial" charset="0"/>
              </a:rPr>
              <a:t> In microwave engineering we focus on the propagation and </a:t>
            </a:r>
          </a:p>
          <a:p>
            <a:r>
              <a:rPr lang="en-US" sz="2400">
                <a:latin typeface="Arial" charset="0"/>
              </a:rPr>
              <a:t>  processing of microwave signals guided by wires and other   </a:t>
            </a:r>
          </a:p>
          <a:p>
            <a:r>
              <a:rPr lang="en-US" sz="2400">
                <a:latin typeface="Arial" charset="0"/>
              </a:rPr>
              <a:t>  conductive structures</a:t>
            </a:r>
          </a:p>
          <a:p>
            <a:endParaRPr lang="en-US" sz="2400">
              <a:latin typeface="Arial" charset="0"/>
            </a:endParaRPr>
          </a:p>
          <a:p>
            <a:pPr>
              <a:buFontTx/>
              <a:buChar char="•"/>
            </a:pPr>
            <a:r>
              <a:rPr lang="en-US" sz="2400">
                <a:latin typeface="Arial" charset="0"/>
              </a:rPr>
              <a:t> The paradox is that wireless systems do require wired </a:t>
            </a:r>
          </a:p>
          <a:p>
            <a:r>
              <a:rPr lang="en-US" sz="2400">
                <a:latin typeface="Arial" charset="0"/>
              </a:rPr>
              <a:t>  microwave systems for the generation and reception of  </a:t>
            </a:r>
          </a:p>
          <a:p>
            <a:r>
              <a:rPr lang="en-US" sz="2400">
                <a:latin typeface="Arial" charset="0"/>
              </a:rPr>
              <a:t>  wireless signals</a:t>
            </a:r>
          </a:p>
        </p:txBody>
      </p:sp>
      <p:sp>
        <p:nvSpPr>
          <p:cNvPr id="23558" name="Rectangle 7"/>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23559" name="Text Box 8"/>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23560" name="Text Box 9"/>
          <p:cNvSpPr txBox="1">
            <a:spLocks noChangeArrowheads="1"/>
          </p:cNvSpPr>
          <p:nvPr/>
        </p:nvSpPr>
        <p:spPr bwMode="auto">
          <a:xfrm>
            <a:off x="8077200" y="0"/>
            <a:ext cx="914400" cy="366713"/>
          </a:xfrm>
          <a:prstGeom prst="rect">
            <a:avLst/>
          </a:prstGeom>
          <a:noFill/>
          <a:ln w="9525">
            <a:noFill/>
            <a:miter lim="800000"/>
            <a:headEnd/>
            <a:tailEnd/>
          </a:ln>
          <a:effectLst/>
        </p:spPr>
        <p:txBody>
          <a:bodyPr wrap="none">
            <a:spAutoFit/>
          </a:bodyPr>
          <a:lstStyle/>
          <a:p>
            <a:r>
              <a:rPr lang="en-US"/>
              <a:t>Page 22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4579" name="Text Box 3"/>
          <p:cNvSpPr txBox="1">
            <a:spLocks noChangeArrowheads="1"/>
          </p:cNvSpPr>
          <p:nvPr/>
        </p:nvSpPr>
        <p:spPr bwMode="auto">
          <a:xfrm>
            <a:off x="0" y="228600"/>
            <a:ext cx="9391650" cy="641350"/>
          </a:xfrm>
          <a:prstGeom prst="rect">
            <a:avLst/>
          </a:prstGeom>
          <a:noFill/>
          <a:ln w="9525">
            <a:noFill/>
            <a:miter lim="800000"/>
            <a:headEnd/>
            <a:tailEnd/>
          </a:ln>
          <a:effectLst/>
        </p:spPr>
        <p:txBody>
          <a:bodyPr>
            <a:spAutoFit/>
          </a:bodyPr>
          <a:lstStyle/>
          <a:p>
            <a:r>
              <a:rPr lang="en-US" sz="3600">
                <a:latin typeface="Arial" charset="0"/>
              </a:rPr>
              <a:t>Passive microstrip circuits</a:t>
            </a:r>
          </a:p>
        </p:txBody>
      </p:sp>
      <p:sp>
        <p:nvSpPr>
          <p:cNvPr id="24580"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pic>
        <p:nvPicPr>
          <p:cNvPr id="24581" name="Picture 6"/>
          <p:cNvPicPr>
            <a:picLocks noChangeAspect="1" noChangeArrowheads="1"/>
          </p:cNvPicPr>
          <p:nvPr/>
        </p:nvPicPr>
        <p:blipFill>
          <a:blip r:embed="rId2"/>
          <a:srcRect/>
          <a:stretch>
            <a:fillRect/>
          </a:stretch>
        </p:blipFill>
        <p:spPr bwMode="auto">
          <a:xfrm>
            <a:off x="457200" y="1295400"/>
            <a:ext cx="2908300" cy="3248025"/>
          </a:xfrm>
          <a:prstGeom prst="rect">
            <a:avLst/>
          </a:prstGeom>
          <a:noFill/>
          <a:ln w="9525">
            <a:noFill/>
            <a:miter lim="800000"/>
            <a:headEnd/>
            <a:tailEnd/>
          </a:ln>
          <a:effectLst/>
        </p:spPr>
      </p:pic>
      <p:pic>
        <p:nvPicPr>
          <p:cNvPr id="24582" name="Picture 7"/>
          <p:cNvPicPr>
            <a:picLocks noChangeAspect="1" noChangeArrowheads="1"/>
          </p:cNvPicPr>
          <p:nvPr/>
        </p:nvPicPr>
        <p:blipFill>
          <a:blip r:embed="rId3"/>
          <a:srcRect/>
          <a:stretch>
            <a:fillRect/>
          </a:stretch>
        </p:blipFill>
        <p:spPr bwMode="auto">
          <a:xfrm>
            <a:off x="4038600" y="1143000"/>
            <a:ext cx="4586288" cy="2308225"/>
          </a:xfrm>
          <a:prstGeom prst="rect">
            <a:avLst/>
          </a:prstGeom>
          <a:noFill/>
          <a:ln w="9525">
            <a:noFill/>
            <a:miter lim="800000"/>
            <a:headEnd/>
            <a:tailEnd/>
          </a:ln>
          <a:effectLst/>
        </p:spPr>
      </p:pic>
      <p:sp>
        <p:nvSpPr>
          <p:cNvPr id="24583" name="Text Box 8"/>
          <p:cNvSpPr txBox="1">
            <a:spLocks noChangeArrowheads="1"/>
          </p:cNvSpPr>
          <p:nvPr/>
        </p:nvSpPr>
        <p:spPr bwMode="auto">
          <a:xfrm>
            <a:off x="822325" y="4916488"/>
            <a:ext cx="1254125" cy="457200"/>
          </a:xfrm>
          <a:prstGeom prst="rect">
            <a:avLst/>
          </a:prstGeom>
          <a:noFill/>
          <a:ln w="9525">
            <a:noFill/>
            <a:miter lim="800000"/>
            <a:headEnd/>
            <a:tailEnd/>
          </a:ln>
          <a:effectLst/>
        </p:spPr>
        <p:txBody>
          <a:bodyPr wrap="none">
            <a:spAutoFit/>
          </a:bodyPr>
          <a:lstStyle/>
          <a:p>
            <a:r>
              <a:rPr lang="en-US" sz="2400">
                <a:latin typeface="Arial" charset="0"/>
              </a:rPr>
              <a:t>Coupler</a:t>
            </a:r>
          </a:p>
        </p:txBody>
      </p:sp>
      <p:sp>
        <p:nvSpPr>
          <p:cNvPr id="24584" name="Text Box 9"/>
          <p:cNvSpPr txBox="1">
            <a:spLocks noChangeArrowheads="1"/>
          </p:cNvSpPr>
          <p:nvPr/>
        </p:nvSpPr>
        <p:spPr bwMode="auto">
          <a:xfrm>
            <a:off x="5410200" y="3733800"/>
            <a:ext cx="862013" cy="457200"/>
          </a:xfrm>
          <a:prstGeom prst="rect">
            <a:avLst/>
          </a:prstGeom>
          <a:noFill/>
          <a:ln w="9525">
            <a:noFill/>
            <a:miter lim="800000"/>
            <a:headEnd/>
            <a:tailEnd/>
          </a:ln>
          <a:effectLst/>
        </p:spPr>
        <p:txBody>
          <a:bodyPr wrap="none">
            <a:spAutoFit/>
          </a:bodyPr>
          <a:lstStyle/>
          <a:p>
            <a:r>
              <a:rPr lang="en-US" sz="2400">
                <a:latin typeface="Arial" charset="0"/>
              </a:rPr>
              <a:t>Filter</a:t>
            </a:r>
          </a:p>
        </p:txBody>
      </p:sp>
      <p:sp>
        <p:nvSpPr>
          <p:cNvPr id="24585" name="Rectangle 10"/>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24586" name="Text Box 11"/>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24587" name="Text Box 12"/>
          <p:cNvSpPr txBox="1">
            <a:spLocks noChangeArrowheads="1"/>
          </p:cNvSpPr>
          <p:nvPr/>
        </p:nvSpPr>
        <p:spPr bwMode="auto">
          <a:xfrm>
            <a:off x="8001000" y="0"/>
            <a:ext cx="914400" cy="366713"/>
          </a:xfrm>
          <a:prstGeom prst="rect">
            <a:avLst/>
          </a:prstGeom>
          <a:noFill/>
          <a:ln w="9525">
            <a:noFill/>
            <a:miter lim="800000"/>
            <a:headEnd/>
            <a:tailEnd/>
          </a:ln>
          <a:effectLst/>
        </p:spPr>
        <p:txBody>
          <a:bodyPr wrap="none">
            <a:spAutoFit/>
          </a:bodyPr>
          <a:lstStyle/>
          <a:p>
            <a:r>
              <a:rPr lang="en-US"/>
              <a:t>Page 23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03" name="Text Box 3"/>
          <p:cNvSpPr txBox="1">
            <a:spLocks noChangeArrowheads="1"/>
          </p:cNvSpPr>
          <p:nvPr/>
        </p:nvSpPr>
        <p:spPr bwMode="auto">
          <a:xfrm>
            <a:off x="0" y="304800"/>
            <a:ext cx="9391650" cy="641350"/>
          </a:xfrm>
          <a:prstGeom prst="rect">
            <a:avLst/>
          </a:prstGeom>
          <a:noFill/>
          <a:ln w="9525">
            <a:noFill/>
            <a:miter lim="800000"/>
            <a:headEnd/>
            <a:tailEnd/>
          </a:ln>
          <a:effectLst/>
        </p:spPr>
        <p:txBody>
          <a:bodyPr>
            <a:spAutoFit/>
          </a:bodyPr>
          <a:lstStyle/>
          <a:p>
            <a:r>
              <a:rPr lang="en-US" sz="3600">
                <a:latin typeface="Arial" charset="0"/>
              </a:rPr>
              <a:t>Wave Guides</a:t>
            </a:r>
          </a:p>
        </p:txBody>
      </p:sp>
      <p:sp>
        <p:nvSpPr>
          <p:cNvPr id="25604"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pic>
        <p:nvPicPr>
          <p:cNvPr id="25605" name="Picture 6"/>
          <p:cNvPicPr>
            <a:picLocks noChangeAspect="1" noChangeArrowheads="1"/>
          </p:cNvPicPr>
          <p:nvPr/>
        </p:nvPicPr>
        <p:blipFill>
          <a:blip r:embed="rId2"/>
          <a:srcRect/>
          <a:stretch>
            <a:fillRect/>
          </a:stretch>
        </p:blipFill>
        <p:spPr bwMode="auto">
          <a:xfrm>
            <a:off x="1676400" y="1447800"/>
            <a:ext cx="6113463" cy="3960813"/>
          </a:xfrm>
          <a:prstGeom prst="rect">
            <a:avLst/>
          </a:prstGeom>
          <a:noFill/>
          <a:ln w="9525">
            <a:noFill/>
            <a:miter lim="800000"/>
            <a:headEnd/>
            <a:tailEnd/>
          </a:ln>
          <a:effectLst/>
        </p:spPr>
      </p:pic>
      <p:sp>
        <p:nvSpPr>
          <p:cNvPr id="25606" name="Rectangle 7"/>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25607" name="Text Box 8"/>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25608" name="Text Box 9"/>
          <p:cNvSpPr txBox="1">
            <a:spLocks noChangeArrowheads="1"/>
          </p:cNvSpPr>
          <p:nvPr/>
        </p:nvSpPr>
        <p:spPr bwMode="auto">
          <a:xfrm>
            <a:off x="8153400" y="0"/>
            <a:ext cx="914400" cy="366713"/>
          </a:xfrm>
          <a:prstGeom prst="rect">
            <a:avLst/>
          </a:prstGeom>
          <a:noFill/>
          <a:ln w="9525">
            <a:noFill/>
            <a:miter lim="800000"/>
            <a:headEnd/>
            <a:tailEnd/>
          </a:ln>
          <a:effectLst/>
        </p:spPr>
        <p:txBody>
          <a:bodyPr wrap="none">
            <a:spAutoFit/>
          </a:bodyPr>
          <a:lstStyle/>
          <a:p>
            <a:r>
              <a:rPr lang="en-US"/>
              <a:t>Page 24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99" name="Text Box 3"/>
          <p:cNvSpPr txBox="1">
            <a:spLocks noChangeArrowheads="1"/>
          </p:cNvSpPr>
          <p:nvPr/>
        </p:nvSpPr>
        <p:spPr bwMode="auto">
          <a:xfrm>
            <a:off x="1066800" y="1447800"/>
            <a:ext cx="6765925" cy="701675"/>
          </a:xfrm>
          <a:prstGeom prst="rect">
            <a:avLst/>
          </a:prstGeom>
          <a:noFill/>
          <a:ln w="9525">
            <a:noFill/>
            <a:miter lim="800000"/>
            <a:headEnd/>
            <a:tailEnd/>
          </a:ln>
          <a:effectLst/>
        </p:spPr>
        <p:txBody>
          <a:bodyPr wrap="none">
            <a:spAutoFit/>
          </a:bodyPr>
          <a:lstStyle/>
          <a:p>
            <a:r>
              <a:rPr lang="en-US" sz="4000">
                <a:latin typeface="Arial" charset="0"/>
              </a:rPr>
              <a:t>Pre-Requisites for the course</a:t>
            </a:r>
          </a:p>
        </p:txBody>
      </p:sp>
      <p:sp>
        <p:nvSpPr>
          <p:cNvPr id="4100" name="Text Box 4"/>
          <p:cNvSpPr txBox="1">
            <a:spLocks noChangeArrowheads="1"/>
          </p:cNvSpPr>
          <p:nvPr/>
        </p:nvSpPr>
        <p:spPr bwMode="auto">
          <a:xfrm>
            <a:off x="2286000" y="2895600"/>
            <a:ext cx="5492750" cy="1917700"/>
          </a:xfrm>
          <a:prstGeom prst="rect">
            <a:avLst/>
          </a:prstGeom>
          <a:noFill/>
          <a:ln w="9525">
            <a:noFill/>
            <a:miter lim="800000"/>
            <a:headEnd/>
            <a:tailEnd/>
          </a:ln>
          <a:effectLst/>
        </p:spPr>
        <p:txBody>
          <a:bodyPr wrap="none">
            <a:spAutoFit/>
          </a:bodyPr>
          <a:lstStyle/>
          <a:p>
            <a:pPr>
              <a:buFontTx/>
              <a:buChar char="•"/>
            </a:pPr>
            <a:r>
              <a:rPr lang="en-US" sz="2400">
                <a:latin typeface="Arial" charset="0"/>
              </a:rPr>
              <a:t> A Basic circuit course</a:t>
            </a:r>
          </a:p>
          <a:p>
            <a:pPr>
              <a:buFontTx/>
              <a:buChar char="•"/>
            </a:pPr>
            <a:endParaRPr lang="en-US" sz="2400">
              <a:latin typeface="Arial" charset="0"/>
            </a:endParaRPr>
          </a:p>
          <a:p>
            <a:pPr>
              <a:buFontTx/>
              <a:buChar char="•"/>
            </a:pPr>
            <a:r>
              <a:rPr lang="en-US" sz="2400">
                <a:latin typeface="Arial" charset="0"/>
              </a:rPr>
              <a:t> An introduction to Network theory</a:t>
            </a:r>
          </a:p>
          <a:p>
            <a:pPr>
              <a:buFontTx/>
              <a:buChar char="•"/>
            </a:pPr>
            <a:endParaRPr lang="en-US" sz="2400">
              <a:latin typeface="Arial" charset="0"/>
            </a:endParaRPr>
          </a:p>
          <a:p>
            <a:pPr>
              <a:buFontTx/>
              <a:buChar char="•"/>
            </a:pPr>
            <a:r>
              <a:rPr lang="en-US" sz="2400">
                <a:latin typeface="Arial" charset="0"/>
              </a:rPr>
              <a:t> Some familiarity with SciLab/MATLAB</a:t>
            </a:r>
          </a:p>
        </p:txBody>
      </p:sp>
      <p:sp>
        <p:nvSpPr>
          <p:cNvPr id="4101"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4102"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Jayanta Mukherjee          Lecture 1</a:t>
            </a:r>
          </a:p>
        </p:txBody>
      </p:sp>
      <p:sp>
        <p:nvSpPr>
          <p:cNvPr id="4103" name="Rectangle 7"/>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4104" name="Text Box 8"/>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4105" name="Text Box 9"/>
          <p:cNvSpPr txBox="1">
            <a:spLocks noChangeArrowheads="1"/>
          </p:cNvSpPr>
          <p:nvPr/>
        </p:nvSpPr>
        <p:spPr bwMode="auto">
          <a:xfrm>
            <a:off x="8343900" y="0"/>
            <a:ext cx="800100" cy="366713"/>
          </a:xfrm>
          <a:prstGeom prst="rect">
            <a:avLst/>
          </a:prstGeom>
          <a:noFill/>
          <a:ln w="9525">
            <a:noFill/>
            <a:miter lim="800000"/>
            <a:headEnd/>
            <a:tailEnd/>
          </a:ln>
          <a:effectLst/>
        </p:spPr>
        <p:txBody>
          <a:bodyPr wrap="none">
            <a:spAutoFit/>
          </a:bodyPr>
          <a:lstStyle/>
          <a:p>
            <a:r>
              <a:rPr lang="en-US"/>
              <a:t>Page 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123" name="Text Box 3"/>
          <p:cNvSpPr txBox="1">
            <a:spLocks noChangeArrowheads="1"/>
          </p:cNvSpPr>
          <p:nvPr/>
        </p:nvSpPr>
        <p:spPr bwMode="auto">
          <a:xfrm>
            <a:off x="2895600" y="1219200"/>
            <a:ext cx="2782888" cy="701675"/>
          </a:xfrm>
          <a:prstGeom prst="rect">
            <a:avLst/>
          </a:prstGeom>
          <a:noFill/>
          <a:ln w="9525">
            <a:noFill/>
            <a:miter lim="800000"/>
            <a:headEnd/>
            <a:tailEnd/>
          </a:ln>
          <a:effectLst/>
        </p:spPr>
        <p:txBody>
          <a:bodyPr wrap="none">
            <a:spAutoFit/>
          </a:bodyPr>
          <a:lstStyle/>
          <a:p>
            <a:r>
              <a:rPr lang="en-US" sz="4000">
                <a:latin typeface="Arial" charset="0"/>
              </a:rPr>
              <a:t>References</a:t>
            </a:r>
          </a:p>
        </p:txBody>
      </p:sp>
      <p:sp>
        <p:nvSpPr>
          <p:cNvPr id="5124" name="Text Box 4"/>
          <p:cNvSpPr txBox="1">
            <a:spLocks noChangeArrowheads="1"/>
          </p:cNvSpPr>
          <p:nvPr/>
        </p:nvSpPr>
        <p:spPr bwMode="auto">
          <a:xfrm>
            <a:off x="157163" y="2362200"/>
            <a:ext cx="8986837" cy="1555750"/>
          </a:xfrm>
          <a:prstGeom prst="rect">
            <a:avLst/>
          </a:prstGeom>
          <a:noFill/>
          <a:ln w="9525">
            <a:noFill/>
            <a:miter lim="800000"/>
            <a:headEnd/>
            <a:tailEnd/>
          </a:ln>
          <a:effectLst/>
        </p:spPr>
        <p:txBody>
          <a:bodyPr wrap="none">
            <a:spAutoFit/>
          </a:bodyPr>
          <a:lstStyle/>
          <a:p>
            <a:r>
              <a:rPr lang="en-US" sz="2400">
                <a:latin typeface="Arial" charset="0"/>
              </a:rPr>
              <a:t> </a:t>
            </a:r>
            <a:r>
              <a:rPr lang="en-US"/>
              <a:t> 1.  Robert E Collin, Foundation for Microwave Engineering, 2nd Edition, 1992, McGraw-Hill.</a:t>
            </a:r>
          </a:p>
          <a:p>
            <a:r>
              <a:rPr lang="en-US"/>
              <a:t>   2. Davis W Alan, Microwave Semiconductor Circuit Design, Van Nostrand Reinhold, 1984.</a:t>
            </a:r>
          </a:p>
          <a:p>
            <a:r>
              <a:rPr lang="en-US"/>
              <a:t>   3. Peter A. Rizzi, Microwave Engineering, Prentice Hall, New Jersey, 1988.</a:t>
            </a:r>
          </a:p>
          <a:p>
            <a:endParaRPr lang="en-US"/>
          </a:p>
          <a:p>
            <a:r>
              <a:rPr lang="en-US"/>
              <a:t>Other references are handouts to be given as well as reference to journal papers</a:t>
            </a:r>
          </a:p>
        </p:txBody>
      </p:sp>
      <p:sp>
        <p:nvSpPr>
          <p:cNvPr id="5125"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5126" name="Rectangle 6"/>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Jayanta Mukherjee          Lecture 1</a:t>
            </a:r>
          </a:p>
        </p:txBody>
      </p:sp>
      <p:sp>
        <p:nvSpPr>
          <p:cNvPr id="5127" name="Rectangle 7"/>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5128" name="Text Box 8"/>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5129" name="Text Box 9"/>
          <p:cNvSpPr txBox="1">
            <a:spLocks noChangeArrowheads="1"/>
          </p:cNvSpPr>
          <p:nvPr/>
        </p:nvSpPr>
        <p:spPr bwMode="auto">
          <a:xfrm>
            <a:off x="8343900" y="0"/>
            <a:ext cx="800100" cy="366713"/>
          </a:xfrm>
          <a:prstGeom prst="rect">
            <a:avLst/>
          </a:prstGeom>
          <a:noFill/>
          <a:ln w="9525">
            <a:noFill/>
            <a:miter lim="800000"/>
            <a:headEnd/>
            <a:tailEnd/>
          </a:ln>
          <a:effectLst/>
        </p:spPr>
        <p:txBody>
          <a:bodyPr wrap="none">
            <a:spAutoFit/>
          </a:bodyPr>
          <a:lstStyle/>
          <a:p>
            <a:r>
              <a:rPr lang="en-US"/>
              <a:t>Page 4</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147" name="Text Box 3"/>
          <p:cNvSpPr txBox="1">
            <a:spLocks noChangeArrowheads="1"/>
          </p:cNvSpPr>
          <p:nvPr/>
        </p:nvSpPr>
        <p:spPr bwMode="auto">
          <a:xfrm>
            <a:off x="1752600" y="1295400"/>
            <a:ext cx="5549900" cy="701675"/>
          </a:xfrm>
          <a:prstGeom prst="rect">
            <a:avLst/>
          </a:prstGeom>
          <a:noFill/>
          <a:ln w="9525">
            <a:noFill/>
            <a:miter lim="800000"/>
            <a:headEnd/>
            <a:tailEnd/>
          </a:ln>
          <a:effectLst/>
        </p:spPr>
        <p:txBody>
          <a:bodyPr wrap="none">
            <a:spAutoFit/>
          </a:bodyPr>
          <a:lstStyle/>
          <a:p>
            <a:r>
              <a:rPr lang="en-US" sz="4000">
                <a:latin typeface="Arial" charset="0"/>
              </a:rPr>
              <a:t>Microwave Frequencies</a:t>
            </a:r>
          </a:p>
        </p:txBody>
      </p:sp>
      <p:sp>
        <p:nvSpPr>
          <p:cNvPr id="6148" name="Text Box 4"/>
          <p:cNvSpPr txBox="1">
            <a:spLocks noChangeArrowheads="1"/>
          </p:cNvSpPr>
          <p:nvPr/>
        </p:nvSpPr>
        <p:spPr bwMode="auto">
          <a:xfrm>
            <a:off x="457200" y="2133600"/>
            <a:ext cx="8099425" cy="457200"/>
          </a:xfrm>
          <a:prstGeom prst="rect">
            <a:avLst/>
          </a:prstGeom>
          <a:noFill/>
          <a:ln w="9525">
            <a:noFill/>
            <a:miter lim="800000"/>
            <a:headEnd/>
            <a:tailEnd/>
          </a:ln>
          <a:effectLst/>
        </p:spPr>
        <p:txBody>
          <a:bodyPr wrap="none">
            <a:spAutoFit/>
          </a:bodyPr>
          <a:lstStyle/>
          <a:p>
            <a:r>
              <a:rPr lang="en-US" sz="2400">
                <a:latin typeface="Arial" charset="0"/>
              </a:rPr>
              <a:t>Microwave Frequencies typically range from 0.3 to 30 GHz</a:t>
            </a:r>
          </a:p>
        </p:txBody>
      </p:sp>
      <p:sp>
        <p:nvSpPr>
          <p:cNvPr id="6149"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graphicFrame>
        <p:nvGraphicFramePr>
          <p:cNvPr id="4175" name="Group 79"/>
          <p:cNvGraphicFramePr>
            <a:graphicFrameLocks noGrp="1"/>
          </p:cNvGraphicFramePr>
          <p:nvPr/>
        </p:nvGraphicFramePr>
        <p:xfrm>
          <a:off x="76200" y="3048000"/>
          <a:ext cx="8915400" cy="1117600"/>
        </p:xfrm>
        <a:graphic>
          <a:graphicData uri="http://schemas.openxmlformats.org/drawingml/2006/table">
            <a:tbl>
              <a:tblPr/>
              <a:tblGrid>
                <a:gridCol w="4572000"/>
                <a:gridCol w="990600"/>
                <a:gridCol w="1219200"/>
                <a:gridCol w="990600"/>
                <a:gridCol w="1143000"/>
              </a:tblGrid>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Frequencies f (GHz)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Wavelength </a:t>
                      </a:r>
                      <a:r>
                        <a:rPr kumimoji="0" lang="el-GR" sz="2800" b="0" i="0" u="none" strike="noStrike" cap="none" normalizeH="0" baseline="0" smtClean="0">
                          <a:ln>
                            <a:noFill/>
                          </a:ln>
                          <a:solidFill>
                            <a:schemeClr val="tx1"/>
                          </a:solidFill>
                          <a:effectLst/>
                          <a:latin typeface="Times New Roman" pitchFamily="18" charset="0"/>
                          <a:cs typeface="Times New Roman" pitchFamily="18" charset="0"/>
                        </a:rPr>
                        <a:t>λ</a:t>
                      </a: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800" b="0" i="0" u="none" strike="noStrike" cap="none" normalizeH="0" baseline="0" smtClean="0">
                          <a:ln>
                            <a:noFill/>
                          </a:ln>
                          <a:solidFill>
                            <a:schemeClr val="tx1"/>
                          </a:solidFill>
                          <a:effectLst/>
                          <a:latin typeface="Arial" charset="0"/>
                          <a:cs typeface="Times New Roman" pitchFamily="18" charset="0"/>
                        </a:rPr>
                        <a:t>free space</a:t>
                      </a:r>
                      <a:r>
                        <a:rPr kumimoji="0" lang="en-US" sz="2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l-GR" sz="28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 cm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 cm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 mm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70" name="Rectangle 80"/>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Jayanta Mukherjee          Lecture 1</a:t>
            </a:r>
          </a:p>
        </p:txBody>
      </p:sp>
      <p:sp>
        <p:nvSpPr>
          <p:cNvPr id="6171" name="Rectangle 81"/>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6172" name="Text Box 82"/>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6173" name="Text Box 83"/>
          <p:cNvSpPr txBox="1">
            <a:spLocks noChangeArrowheads="1"/>
          </p:cNvSpPr>
          <p:nvPr/>
        </p:nvSpPr>
        <p:spPr bwMode="auto">
          <a:xfrm>
            <a:off x="8343900" y="0"/>
            <a:ext cx="800100" cy="366713"/>
          </a:xfrm>
          <a:prstGeom prst="rect">
            <a:avLst/>
          </a:prstGeom>
          <a:noFill/>
          <a:ln w="9525">
            <a:noFill/>
            <a:miter lim="800000"/>
            <a:headEnd/>
            <a:tailEnd/>
          </a:ln>
          <a:effectLst/>
        </p:spPr>
        <p:txBody>
          <a:bodyPr wrap="none">
            <a:spAutoFit/>
          </a:bodyPr>
          <a:lstStyle/>
          <a:p>
            <a:r>
              <a:rPr lang="en-US"/>
              <a:t>Page 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171" name="Text Box 3"/>
          <p:cNvSpPr txBox="1">
            <a:spLocks noChangeArrowheads="1"/>
          </p:cNvSpPr>
          <p:nvPr/>
        </p:nvSpPr>
        <p:spPr bwMode="auto">
          <a:xfrm>
            <a:off x="0" y="228600"/>
            <a:ext cx="9391650" cy="641350"/>
          </a:xfrm>
          <a:prstGeom prst="rect">
            <a:avLst/>
          </a:prstGeom>
          <a:noFill/>
          <a:ln w="9525">
            <a:noFill/>
            <a:miter lim="800000"/>
            <a:headEnd/>
            <a:tailEnd/>
          </a:ln>
          <a:effectLst/>
        </p:spPr>
        <p:txBody>
          <a:bodyPr>
            <a:spAutoFit/>
          </a:bodyPr>
          <a:lstStyle/>
          <a:p>
            <a:r>
              <a:rPr lang="en-US" sz="3600">
                <a:latin typeface="Arial" charset="0"/>
              </a:rPr>
              <a:t>Examples of Important Frequency Bands</a:t>
            </a:r>
          </a:p>
        </p:txBody>
      </p:sp>
      <p:sp>
        <p:nvSpPr>
          <p:cNvPr id="7172" name="Rectangle 5"/>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graphicFrame>
        <p:nvGraphicFramePr>
          <p:cNvPr id="5188" name="Group 68"/>
          <p:cNvGraphicFramePr>
            <a:graphicFrameLocks noGrp="1"/>
          </p:cNvGraphicFramePr>
          <p:nvPr/>
        </p:nvGraphicFramePr>
        <p:xfrm>
          <a:off x="228600" y="1371600"/>
          <a:ext cx="8077200" cy="4663440"/>
        </p:xfrm>
        <a:graphic>
          <a:graphicData uri="http://schemas.openxmlformats.org/drawingml/2006/table">
            <a:tbl>
              <a:tblPr/>
              <a:tblGrid>
                <a:gridCol w="4724400"/>
                <a:gridCol w="3352800"/>
              </a:tblGrid>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Radio (AM, Shortwave FM)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 535kHz - 108MHz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TV (VHF-UHF)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 54 - 890 MHz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GPS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 1.5 GHz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AMPS (cellular phone)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 824-894 MHz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PCS (cellular phone)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 1.9 GHz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Microwave Oven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 2.45 GHz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Bluetooth (ISM Band)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 2.4-2.5 GHz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Collision Avoidance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 76-77 GHz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UWB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 3.1 – 10.6 GHz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05" name="Rectangle 67"/>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7206" name="Text Box 69"/>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7207" name="Text Box 70"/>
          <p:cNvSpPr txBox="1">
            <a:spLocks noChangeArrowheads="1"/>
          </p:cNvSpPr>
          <p:nvPr/>
        </p:nvSpPr>
        <p:spPr bwMode="auto">
          <a:xfrm>
            <a:off x="8343900" y="0"/>
            <a:ext cx="800100" cy="366713"/>
          </a:xfrm>
          <a:prstGeom prst="rect">
            <a:avLst/>
          </a:prstGeom>
          <a:noFill/>
          <a:ln w="9525">
            <a:noFill/>
            <a:miter lim="800000"/>
            <a:headEnd/>
            <a:tailEnd/>
          </a:ln>
          <a:effectLst/>
        </p:spPr>
        <p:txBody>
          <a:bodyPr wrap="none">
            <a:spAutoFit/>
          </a:bodyPr>
          <a:lstStyle/>
          <a:p>
            <a:r>
              <a:rPr lang="en-US"/>
              <a:t>Page 6</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195" name="Text Box 3"/>
          <p:cNvSpPr txBox="1">
            <a:spLocks noChangeArrowheads="1"/>
          </p:cNvSpPr>
          <p:nvPr/>
        </p:nvSpPr>
        <p:spPr bwMode="auto">
          <a:xfrm>
            <a:off x="381000" y="304800"/>
            <a:ext cx="9391650" cy="641350"/>
          </a:xfrm>
          <a:prstGeom prst="rect">
            <a:avLst/>
          </a:prstGeom>
          <a:noFill/>
          <a:ln w="9525">
            <a:noFill/>
            <a:miter lim="800000"/>
            <a:headEnd/>
            <a:tailEnd/>
          </a:ln>
          <a:effectLst/>
        </p:spPr>
        <p:txBody>
          <a:bodyPr>
            <a:spAutoFit/>
          </a:bodyPr>
          <a:lstStyle/>
          <a:p>
            <a:r>
              <a:rPr lang="en-US" sz="3600">
                <a:latin typeface="Arial" charset="0"/>
              </a:rPr>
              <a:t>Waves</a:t>
            </a:r>
          </a:p>
        </p:txBody>
      </p:sp>
      <p:sp>
        <p:nvSpPr>
          <p:cNvPr id="8196"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8197" name="Text Box 37"/>
          <p:cNvSpPr txBox="1">
            <a:spLocks noChangeArrowheads="1"/>
          </p:cNvSpPr>
          <p:nvPr/>
        </p:nvSpPr>
        <p:spPr bwMode="auto">
          <a:xfrm>
            <a:off x="152400" y="1371600"/>
            <a:ext cx="8283575" cy="1187450"/>
          </a:xfrm>
          <a:prstGeom prst="rect">
            <a:avLst/>
          </a:prstGeom>
          <a:noFill/>
          <a:ln w="9525">
            <a:noFill/>
            <a:miter lim="800000"/>
            <a:headEnd/>
            <a:tailEnd/>
          </a:ln>
          <a:effectLst/>
        </p:spPr>
        <p:txBody>
          <a:bodyPr wrap="none">
            <a:spAutoFit/>
          </a:bodyPr>
          <a:lstStyle/>
          <a:p>
            <a:pPr marL="342900" indent="-342900">
              <a:buFontTx/>
              <a:buChar char="•"/>
            </a:pPr>
            <a:r>
              <a:rPr lang="en-US" sz="2400">
                <a:latin typeface="Arial" charset="0"/>
              </a:rPr>
              <a:t>Examples of Waves : Sound Waves, Light , Water Waves</a:t>
            </a:r>
          </a:p>
          <a:p>
            <a:pPr marL="342900" indent="-342900"/>
            <a:endParaRPr lang="en-US" sz="2400">
              <a:latin typeface="Arial" charset="0"/>
            </a:endParaRPr>
          </a:p>
          <a:p>
            <a:pPr marL="342900" indent="-342900">
              <a:buFontTx/>
              <a:buChar char="•"/>
            </a:pPr>
            <a:r>
              <a:rPr lang="en-US" sz="2400">
                <a:latin typeface="Arial" charset="0"/>
              </a:rPr>
              <a:t>It is a Phenomenon</a:t>
            </a:r>
          </a:p>
        </p:txBody>
      </p:sp>
      <p:graphicFrame>
        <p:nvGraphicFramePr>
          <p:cNvPr id="8198" name="Object 38"/>
          <p:cNvGraphicFramePr>
            <a:graphicFrameLocks noChangeAspect="1"/>
          </p:cNvGraphicFramePr>
          <p:nvPr/>
        </p:nvGraphicFramePr>
        <p:xfrm>
          <a:off x="1447800" y="2590800"/>
          <a:ext cx="6248400" cy="1211263"/>
        </p:xfrm>
        <a:graphic>
          <a:graphicData uri="http://schemas.openxmlformats.org/presentationml/2006/ole">
            <p:oleObj spid="_x0000_s8198" name="Equation" r:id="rId3" imgW="2070100" imgH="419100" progId="Equation.3">
              <p:embed/>
            </p:oleObj>
          </a:graphicData>
        </a:graphic>
      </p:graphicFrame>
      <p:sp>
        <p:nvSpPr>
          <p:cNvPr id="8199" name="Rectangle 39"/>
          <p:cNvSpPr>
            <a:spLocks noChangeArrowheads="1"/>
          </p:cNvSpPr>
          <p:nvPr/>
        </p:nvSpPr>
        <p:spPr bwMode="auto">
          <a:xfrm>
            <a:off x="0" y="3962400"/>
            <a:ext cx="9144000" cy="1917700"/>
          </a:xfrm>
          <a:prstGeom prst="rect">
            <a:avLst/>
          </a:prstGeom>
          <a:noFill/>
          <a:ln w="9525">
            <a:noFill/>
            <a:miter lim="800000"/>
            <a:headEnd/>
            <a:tailEnd/>
          </a:ln>
          <a:effectLst/>
        </p:spPr>
        <p:txBody>
          <a:bodyPr>
            <a:spAutoFit/>
          </a:bodyPr>
          <a:lstStyle/>
          <a:p>
            <a:r>
              <a:rPr lang="en-US" sz="2400">
                <a:latin typeface="Arial" charset="0"/>
              </a:rPr>
              <a:t>with T the temporal period, </a:t>
            </a:r>
            <a:r>
              <a:rPr lang="el-GR" sz="2400">
                <a:latin typeface="Arial" charset="0"/>
                <a:cs typeface="Times New Roman" pitchFamily="18" charset="0"/>
              </a:rPr>
              <a:t>λ</a:t>
            </a:r>
            <a:r>
              <a:rPr lang="en-US" sz="2400">
                <a:latin typeface="Arial" charset="0"/>
                <a:cs typeface="Times New Roman" pitchFamily="18" charset="0"/>
              </a:rPr>
              <a:t> </a:t>
            </a:r>
            <a:r>
              <a:rPr lang="en-US" sz="2400">
                <a:latin typeface="Arial" charset="0"/>
              </a:rPr>
              <a:t>the spatial period, </a:t>
            </a:r>
            <a:r>
              <a:rPr lang="el-GR" sz="2400" i="1">
                <a:cs typeface="Times New Roman" pitchFamily="18" charset="0"/>
              </a:rPr>
              <a:t>ω</a:t>
            </a:r>
            <a:r>
              <a:rPr lang="en-US" sz="2400" i="1">
                <a:cs typeface="Times New Roman" pitchFamily="18" charset="0"/>
              </a:rPr>
              <a:t> = 2</a:t>
            </a:r>
            <a:r>
              <a:rPr lang="el-GR" sz="2400" i="1">
                <a:cs typeface="Times New Roman" pitchFamily="18" charset="0"/>
              </a:rPr>
              <a:t>π</a:t>
            </a:r>
            <a:r>
              <a:rPr lang="en-US" sz="2400" i="1"/>
              <a:t>f</a:t>
            </a:r>
            <a:r>
              <a:rPr lang="en-US" sz="2400">
                <a:latin typeface="Arial" charset="0"/>
              </a:rPr>
              <a:t> the radial </a:t>
            </a:r>
          </a:p>
          <a:p>
            <a:endParaRPr lang="en-US" sz="2400">
              <a:latin typeface="Arial" charset="0"/>
            </a:endParaRPr>
          </a:p>
          <a:p>
            <a:r>
              <a:rPr lang="en-US" sz="2400">
                <a:latin typeface="Arial" charset="0"/>
              </a:rPr>
              <a:t>frequency and </a:t>
            </a:r>
            <a:r>
              <a:rPr lang="el-GR" sz="2400" i="1"/>
              <a:t>β</a:t>
            </a:r>
            <a:r>
              <a:rPr lang="en-US" sz="2400" i="1"/>
              <a:t>=2</a:t>
            </a:r>
            <a:r>
              <a:rPr lang="el-GR" sz="2400" i="1"/>
              <a:t>πλ</a:t>
            </a:r>
            <a:r>
              <a:rPr lang="en-US" sz="2400">
                <a:latin typeface="Arial" charset="0"/>
              </a:rPr>
              <a:t>  the wave vector Here </a:t>
            </a:r>
            <a:r>
              <a:rPr lang="en-US" sz="2400" i="1"/>
              <a:t>v(x,t)</a:t>
            </a:r>
            <a:r>
              <a:rPr lang="en-US" sz="2400">
                <a:latin typeface="Arial" charset="0"/>
              </a:rPr>
              <a:t> could represent</a:t>
            </a:r>
          </a:p>
          <a:p>
            <a:endParaRPr lang="en-US" sz="2400">
              <a:latin typeface="Arial" charset="0"/>
            </a:endParaRPr>
          </a:p>
          <a:p>
            <a:r>
              <a:rPr lang="en-US" sz="2400">
                <a:latin typeface="Arial" charset="0"/>
              </a:rPr>
              <a:t>the instantaneous voltage measured across a two wire line</a:t>
            </a:r>
          </a:p>
        </p:txBody>
      </p:sp>
      <p:sp>
        <p:nvSpPr>
          <p:cNvPr id="8200" name="Rectangle 40"/>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8201" name="Text Box 41"/>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8202" name="Text Box 42"/>
          <p:cNvSpPr txBox="1">
            <a:spLocks noChangeArrowheads="1"/>
          </p:cNvSpPr>
          <p:nvPr/>
        </p:nvSpPr>
        <p:spPr bwMode="auto">
          <a:xfrm>
            <a:off x="8343900" y="0"/>
            <a:ext cx="800100" cy="366713"/>
          </a:xfrm>
          <a:prstGeom prst="rect">
            <a:avLst/>
          </a:prstGeom>
          <a:noFill/>
          <a:ln w="9525">
            <a:noFill/>
            <a:miter lim="800000"/>
            <a:headEnd/>
            <a:tailEnd/>
          </a:ln>
          <a:effectLst/>
        </p:spPr>
        <p:txBody>
          <a:bodyPr wrap="none">
            <a:spAutoFit/>
          </a:bodyPr>
          <a:lstStyle/>
          <a:p>
            <a:r>
              <a:rPr lang="en-US"/>
              <a:t>Page 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19" name="Text Box 3"/>
          <p:cNvSpPr txBox="1">
            <a:spLocks noChangeArrowheads="1"/>
          </p:cNvSpPr>
          <p:nvPr/>
        </p:nvSpPr>
        <p:spPr bwMode="auto">
          <a:xfrm>
            <a:off x="0" y="914400"/>
            <a:ext cx="9391650" cy="641350"/>
          </a:xfrm>
          <a:prstGeom prst="rect">
            <a:avLst/>
          </a:prstGeom>
          <a:noFill/>
          <a:ln w="9525">
            <a:noFill/>
            <a:miter lim="800000"/>
            <a:headEnd/>
            <a:tailEnd/>
          </a:ln>
          <a:effectLst/>
        </p:spPr>
        <p:txBody>
          <a:bodyPr>
            <a:spAutoFit/>
          </a:bodyPr>
          <a:lstStyle/>
          <a:p>
            <a:r>
              <a:rPr lang="en-US" sz="3600">
                <a:latin typeface="Arial" charset="0"/>
              </a:rPr>
              <a:t>Waves</a:t>
            </a:r>
          </a:p>
        </p:txBody>
      </p:sp>
      <p:sp>
        <p:nvSpPr>
          <p:cNvPr id="9220"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graphicFrame>
        <p:nvGraphicFramePr>
          <p:cNvPr id="9221" name="Object 8"/>
          <p:cNvGraphicFramePr>
            <a:graphicFrameLocks noChangeAspect="1"/>
          </p:cNvGraphicFramePr>
          <p:nvPr/>
        </p:nvGraphicFramePr>
        <p:xfrm>
          <a:off x="1143000" y="1600200"/>
          <a:ext cx="6797675" cy="4741863"/>
        </p:xfrm>
        <a:graphic>
          <a:graphicData uri="http://schemas.openxmlformats.org/presentationml/2006/ole">
            <p:oleObj spid="_x0000_s9221" name="Visio" r:id="rId3" imgW="6798259" imgH="4741164" progId="Visio.Drawing.11">
              <p:embed/>
            </p:oleObj>
          </a:graphicData>
        </a:graphic>
      </p:graphicFrame>
      <p:sp>
        <p:nvSpPr>
          <p:cNvPr id="9222" name="Rectangle 9"/>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9223" name="Text Box 10"/>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9224" name="Text Box 11"/>
          <p:cNvSpPr txBox="1">
            <a:spLocks noChangeArrowheads="1"/>
          </p:cNvSpPr>
          <p:nvPr/>
        </p:nvSpPr>
        <p:spPr bwMode="auto">
          <a:xfrm>
            <a:off x="8343900" y="0"/>
            <a:ext cx="800100" cy="366713"/>
          </a:xfrm>
          <a:prstGeom prst="rect">
            <a:avLst/>
          </a:prstGeom>
          <a:noFill/>
          <a:ln w="9525">
            <a:noFill/>
            <a:miter lim="800000"/>
            <a:headEnd/>
            <a:tailEnd/>
          </a:ln>
          <a:effectLst/>
        </p:spPr>
        <p:txBody>
          <a:bodyPr wrap="none">
            <a:spAutoFit/>
          </a:bodyPr>
          <a:lstStyle/>
          <a:p>
            <a:r>
              <a:rPr lang="en-US"/>
              <a:t>Page 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243" name="Text Box 3"/>
          <p:cNvSpPr txBox="1">
            <a:spLocks noChangeArrowheads="1"/>
          </p:cNvSpPr>
          <p:nvPr/>
        </p:nvSpPr>
        <p:spPr bwMode="auto">
          <a:xfrm>
            <a:off x="0" y="304800"/>
            <a:ext cx="9391650" cy="641350"/>
          </a:xfrm>
          <a:prstGeom prst="rect">
            <a:avLst/>
          </a:prstGeom>
          <a:noFill/>
          <a:ln w="9525">
            <a:noFill/>
            <a:miter lim="800000"/>
            <a:headEnd/>
            <a:tailEnd/>
          </a:ln>
          <a:effectLst/>
        </p:spPr>
        <p:txBody>
          <a:bodyPr>
            <a:spAutoFit/>
          </a:bodyPr>
          <a:lstStyle/>
          <a:p>
            <a:r>
              <a:rPr lang="en-US" sz="3600">
                <a:latin typeface="Arial" charset="0"/>
              </a:rPr>
              <a:t>Phase Velocity</a:t>
            </a:r>
          </a:p>
        </p:txBody>
      </p:sp>
      <p:sp>
        <p:nvSpPr>
          <p:cNvPr id="10244" name="Rectangle 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a:t>
            </a:r>
          </a:p>
        </p:txBody>
      </p:sp>
      <p:sp>
        <p:nvSpPr>
          <p:cNvPr id="10245" name="Text Box 6"/>
          <p:cNvSpPr txBox="1">
            <a:spLocks noChangeArrowheads="1"/>
          </p:cNvSpPr>
          <p:nvPr/>
        </p:nvSpPr>
        <p:spPr bwMode="auto">
          <a:xfrm>
            <a:off x="669925" y="1184275"/>
            <a:ext cx="4241800" cy="457200"/>
          </a:xfrm>
          <a:prstGeom prst="rect">
            <a:avLst/>
          </a:prstGeom>
          <a:noFill/>
          <a:ln w="9525">
            <a:noFill/>
            <a:miter lim="800000"/>
            <a:headEnd/>
            <a:tailEnd/>
          </a:ln>
          <a:effectLst/>
        </p:spPr>
        <p:txBody>
          <a:bodyPr wrap="none">
            <a:spAutoFit/>
          </a:bodyPr>
          <a:lstStyle/>
          <a:p>
            <a:r>
              <a:rPr lang="en-US" sz="2400">
                <a:latin typeface="Arial" charset="0"/>
              </a:rPr>
              <a:t>Consider a wave of the form  </a:t>
            </a:r>
            <a:r>
              <a:rPr lang="en-US" sz="2400"/>
              <a:t> </a:t>
            </a:r>
          </a:p>
        </p:txBody>
      </p:sp>
      <p:graphicFrame>
        <p:nvGraphicFramePr>
          <p:cNvPr id="10246" name="Object 7"/>
          <p:cNvGraphicFramePr>
            <a:graphicFrameLocks noChangeAspect="1"/>
          </p:cNvGraphicFramePr>
          <p:nvPr/>
        </p:nvGraphicFramePr>
        <p:xfrm>
          <a:off x="762000" y="1752600"/>
          <a:ext cx="3613150" cy="1087438"/>
        </p:xfrm>
        <a:graphic>
          <a:graphicData uri="http://schemas.openxmlformats.org/presentationml/2006/ole">
            <p:oleObj spid="_x0000_s10246" name="Equation" r:id="rId3" imgW="1333500" imgH="419100" progId="Equation.3">
              <p:embed/>
            </p:oleObj>
          </a:graphicData>
        </a:graphic>
      </p:graphicFrame>
      <p:sp>
        <p:nvSpPr>
          <p:cNvPr id="10247" name="Text Box 8"/>
          <p:cNvSpPr txBox="1">
            <a:spLocks noChangeArrowheads="1"/>
          </p:cNvSpPr>
          <p:nvPr/>
        </p:nvSpPr>
        <p:spPr bwMode="auto">
          <a:xfrm>
            <a:off x="685800" y="2819400"/>
            <a:ext cx="7847013" cy="457200"/>
          </a:xfrm>
          <a:prstGeom prst="rect">
            <a:avLst/>
          </a:prstGeom>
          <a:noFill/>
          <a:ln w="9525">
            <a:noFill/>
            <a:miter lim="800000"/>
            <a:headEnd/>
            <a:tailEnd/>
          </a:ln>
          <a:effectLst/>
        </p:spPr>
        <p:txBody>
          <a:bodyPr wrap="none">
            <a:spAutoFit/>
          </a:bodyPr>
          <a:lstStyle/>
          <a:p>
            <a:r>
              <a:rPr lang="en-US" sz="2400">
                <a:latin typeface="Arial" charset="0"/>
              </a:rPr>
              <a:t>Wave velocity is obtained by keeping the phase constant</a:t>
            </a:r>
            <a:endParaRPr lang="en-US" sz="2400"/>
          </a:p>
        </p:txBody>
      </p:sp>
      <p:graphicFrame>
        <p:nvGraphicFramePr>
          <p:cNvPr id="10248" name="Object 9"/>
          <p:cNvGraphicFramePr>
            <a:graphicFrameLocks noChangeAspect="1"/>
          </p:cNvGraphicFramePr>
          <p:nvPr/>
        </p:nvGraphicFramePr>
        <p:xfrm>
          <a:off x="838200" y="3352800"/>
          <a:ext cx="3200400" cy="1022350"/>
        </p:xfrm>
        <a:graphic>
          <a:graphicData uri="http://schemas.openxmlformats.org/presentationml/2006/ole">
            <p:oleObj spid="_x0000_s10248" name="Equation" r:id="rId4" imgW="1180588" imgH="393529" progId="Equation.3">
              <p:embed/>
            </p:oleObj>
          </a:graphicData>
        </a:graphic>
      </p:graphicFrame>
      <p:sp>
        <p:nvSpPr>
          <p:cNvPr id="10249" name="Text Box 10"/>
          <p:cNvSpPr txBox="1">
            <a:spLocks noChangeArrowheads="1"/>
          </p:cNvSpPr>
          <p:nvPr/>
        </p:nvSpPr>
        <p:spPr bwMode="auto">
          <a:xfrm>
            <a:off x="381000" y="4114800"/>
            <a:ext cx="455613" cy="457200"/>
          </a:xfrm>
          <a:prstGeom prst="rect">
            <a:avLst/>
          </a:prstGeom>
          <a:noFill/>
          <a:ln w="9525">
            <a:noFill/>
            <a:miter lim="800000"/>
            <a:headEnd/>
            <a:tailEnd/>
          </a:ln>
          <a:effectLst/>
        </p:spPr>
        <p:txBody>
          <a:bodyPr wrap="none">
            <a:spAutoFit/>
          </a:bodyPr>
          <a:lstStyle/>
          <a:p>
            <a:r>
              <a:rPr lang="en-US" sz="2400">
                <a:latin typeface="Arial" charset="0"/>
              </a:rPr>
              <a:t>or</a:t>
            </a:r>
            <a:endParaRPr lang="en-US" sz="2400"/>
          </a:p>
        </p:txBody>
      </p:sp>
      <p:graphicFrame>
        <p:nvGraphicFramePr>
          <p:cNvPr id="10250" name="Object 11"/>
          <p:cNvGraphicFramePr>
            <a:graphicFrameLocks noChangeAspect="1"/>
          </p:cNvGraphicFramePr>
          <p:nvPr/>
        </p:nvGraphicFramePr>
        <p:xfrm>
          <a:off x="608013" y="4572000"/>
          <a:ext cx="2959100" cy="1946275"/>
        </p:xfrm>
        <a:graphic>
          <a:graphicData uri="http://schemas.openxmlformats.org/presentationml/2006/ole">
            <p:oleObj spid="_x0000_s10250" name="Equation" r:id="rId5" imgW="1091726" imgH="748975" progId="Equation.3">
              <p:embed/>
            </p:oleObj>
          </a:graphicData>
        </a:graphic>
      </p:graphicFrame>
      <p:sp>
        <p:nvSpPr>
          <p:cNvPr id="10251" name="Text Box 12"/>
          <p:cNvSpPr txBox="1">
            <a:spLocks noChangeArrowheads="1"/>
          </p:cNvSpPr>
          <p:nvPr/>
        </p:nvSpPr>
        <p:spPr bwMode="auto">
          <a:xfrm>
            <a:off x="4632325" y="3621088"/>
            <a:ext cx="4406900" cy="822325"/>
          </a:xfrm>
          <a:prstGeom prst="rect">
            <a:avLst/>
          </a:prstGeom>
          <a:noFill/>
          <a:ln w="9525">
            <a:noFill/>
            <a:miter lim="800000"/>
            <a:headEnd/>
            <a:tailEnd/>
          </a:ln>
          <a:effectLst/>
        </p:spPr>
        <p:txBody>
          <a:bodyPr wrap="none">
            <a:spAutoFit/>
          </a:bodyPr>
          <a:lstStyle/>
          <a:p>
            <a:r>
              <a:rPr lang="en-US" sz="2400">
                <a:latin typeface="Arial" charset="0"/>
              </a:rPr>
              <a:t>Phase velocity is the speed of </a:t>
            </a:r>
          </a:p>
          <a:p>
            <a:r>
              <a:rPr lang="en-US" sz="2400">
                <a:latin typeface="Arial" charset="0"/>
              </a:rPr>
              <a:t>light in the medium considered </a:t>
            </a:r>
          </a:p>
        </p:txBody>
      </p:sp>
      <p:graphicFrame>
        <p:nvGraphicFramePr>
          <p:cNvPr id="10252" name="Object 13"/>
          <p:cNvGraphicFramePr>
            <a:graphicFrameLocks noChangeAspect="1"/>
          </p:cNvGraphicFramePr>
          <p:nvPr/>
        </p:nvGraphicFramePr>
        <p:xfrm>
          <a:off x="4800600" y="4648200"/>
          <a:ext cx="3579813" cy="1152525"/>
        </p:xfrm>
        <a:graphic>
          <a:graphicData uri="http://schemas.openxmlformats.org/presentationml/2006/ole">
            <p:oleObj spid="_x0000_s10252" name="Equation" r:id="rId6" imgW="1320227" imgH="444307" progId="Equation.3">
              <p:embed/>
            </p:oleObj>
          </a:graphicData>
        </a:graphic>
      </p:graphicFrame>
      <p:sp>
        <p:nvSpPr>
          <p:cNvPr id="10253" name="Rectangle 14"/>
          <p:cNvSpPr>
            <a:spLocks noChangeArrowheads="1"/>
          </p:cNvSpPr>
          <p:nvPr/>
        </p:nvSpPr>
        <p:spPr bwMode="auto">
          <a:xfrm>
            <a:off x="0" y="6553200"/>
            <a:ext cx="9144000" cy="304800"/>
          </a:xfrm>
          <a:prstGeom prst="rect">
            <a:avLst/>
          </a:prstGeom>
          <a:solidFill>
            <a:schemeClr val="accent1"/>
          </a:solidFill>
          <a:ln w="9525">
            <a:solidFill>
              <a:schemeClr val="tx1"/>
            </a:solidFill>
            <a:miter lim="800000"/>
            <a:headEnd/>
            <a:tailEnd/>
          </a:ln>
          <a:effectLst/>
        </p:spPr>
        <p:txBody>
          <a:bodyPr wrap="none" anchor="ctr"/>
          <a:lstStyle/>
          <a:p>
            <a:r>
              <a:rPr lang="en-US">
                <a:latin typeface="Arial" charset="0"/>
              </a:rPr>
              <a:t>EE 611 			Lecture 1             			         Jayanta Mukherjee</a:t>
            </a:r>
          </a:p>
        </p:txBody>
      </p:sp>
      <p:sp>
        <p:nvSpPr>
          <p:cNvPr id="10254" name="Text Box 15"/>
          <p:cNvSpPr txBox="1">
            <a:spLocks noChangeArrowheads="1"/>
          </p:cNvSpPr>
          <p:nvPr/>
        </p:nvSpPr>
        <p:spPr bwMode="auto">
          <a:xfrm>
            <a:off x="0" y="0"/>
            <a:ext cx="1308100" cy="366713"/>
          </a:xfrm>
          <a:prstGeom prst="rect">
            <a:avLst/>
          </a:prstGeom>
          <a:noFill/>
          <a:ln w="9525">
            <a:noFill/>
            <a:miter lim="800000"/>
            <a:headEnd/>
            <a:tailEnd/>
          </a:ln>
          <a:effectLst/>
        </p:spPr>
        <p:txBody>
          <a:bodyPr wrap="none">
            <a:spAutoFit/>
          </a:bodyPr>
          <a:lstStyle/>
          <a:p>
            <a:r>
              <a:rPr lang="en-US"/>
              <a:t>IIT Bombay</a:t>
            </a:r>
          </a:p>
        </p:txBody>
      </p:sp>
      <p:sp>
        <p:nvSpPr>
          <p:cNvPr id="10255" name="Text Box 16"/>
          <p:cNvSpPr txBox="1">
            <a:spLocks noChangeArrowheads="1"/>
          </p:cNvSpPr>
          <p:nvPr/>
        </p:nvSpPr>
        <p:spPr bwMode="auto">
          <a:xfrm>
            <a:off x="8343900" y="0"/>
            <a:ext cx="800100" cy="366713"/>
          </a:xfrm>
          <a:prstGeom prst="rect">
            <a:avLst/>
          </a:prstGeom>
          <a:noFill/>
          <a:ln w="9525">
            <a:noFill/>
            <a:miter lim="800000"/>
            <a:headEnd/>
            <a:tailEnd/>
          </a:ln>
          <a:effectLst/>
        </p:spPr>
        <p:txBody>
          <a:bodyPr wrap="none">
            <a:spAutoFit/>
          </a:bodyPr>
          <a:lstStyle/>
          <a:p>
            <a:r>
              <a:rPr lang="en-US"/>
              <a:t>Page 9</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319</TotalTime>
  <Words>1352</Words>
  <Application>Microsoft PowerPoint</Application>
  <PresentationFormat>On-screen Show (4:3)</PresentationFormat>
  <Paragraphs>292</Paragraphs>
  <Slides>24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24</vt:i4>
      </vt:variant>
    </vt:vector>
  </HeadingPairs>
  <TitlesOfParts>
    <vt:vector size="32" baseType="lpstr">
      <vt:lpstr>Times New Roman</vt:lpstr>
      <vt:lpstr>Arial</vt:lpstr>
      <vt:lpstr>Calibri</vt:lpstr>
      <vt:lpstr>Courier New</vt:lpstr>
      <vt:lpstr>Default Design</vt:lpstr>
      <vt:lpstr>Microsoft Equation 3.0</vt:lpstr>
      <vt:lpstr>Microsoft Visio Drawing</vt:lpstr>
      <vt:lpstr>Bitmap 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IITb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Prof J mukhaerje</dc:creator>
  <cp:lastModifiedBy>jayanta</cp:lastModifiedBy>
  <cp:revision>53</cp:revision>
  <dcterms:created xsi:type="dcterms:W3CDTF">2009-07-21T12:04:38Z</dcterms:created>
  <dcterms:modified xsi:type="dcterms:W3CDTF">2015-07-24T08:36:51Z</dcterms:modified>
</cp:coreProperties>
</file>