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1" r:id="rId2"/>
    <p:sldId id="319" r:id="rId3"/>
    <p:sldId id="320" r:id="rId4"/>
    <p:sldId id="321" r:id="rId5"/>
    <p:sldId id="322" r:id="rId6"/>
    <p:sldId id="324" r:id="rId7"/>
    <p:sldId id="325" r:id="rId8"/>
    <p:sldId id="326" r:id="rId9"/>
    <p:sldId id="327" r:id="rId10"/>
    <p:sldId id="328" r:id="rId11"/>
    <p:sldId id="330" r:id="rId12"/>
    <p:sldId id="331" r:id="rId13"/>
    <p:sldId id="332" r:id="rId14"/>
    <p:sldId id="333" r:id="rId15"/>
    <p:sldId id="323" r:id="rId16"/>
    <p:sldId id="334" r:id="rId17"/>
    <p:sldId id="335" r:id="rId18"/>
    <p:sldId id="336" r:id="rId19"/>
    <p:sldId id="337" r:id="rId20"/>
    <p:sldId id="338" r:id="rId21"/>
    <p:sldId id="339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7" autoAdjust="0"/>
    <p:restoredTop sz="92611" autoAdjust="0"/>
  </p:normalViewPr>
  <p:slideViewPr>
    <p:cSldViewPr>
      <p:cViewPr varScale="1">
        <p:scale>
          <a:sx n="60" d="100"/>
          <a:sy n="60" d="100"/>
        </p:scale>
        <p:origin x="151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emf"/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emf"/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wmf"/><Relationship Id="rId4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87F7BAB1-6CD9-48CD-82D6-CF7DA8A9E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18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C9E86-7EB6-4C1E-B0CC-61A6EC4AC45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350" tIns="48175" rIns="96350" bIns="48175" anchor="b"/>
          <a:lstStyle/>
          <a:p>
            <a:pPr algn="r"/>
            <a:fld id="{77A16574-3655-4DDA-A68E-DCDD06EC0275}" type="slidenum">
              <a:rPr lang="en-US" sz="1300"/>
              <a:pPr algn="r"/>
              <a:t>11</a:t>
            </a:fld>
            <a:endParaRPr lang="en-US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350" tIns="48175" rIns="96350" bIns="48175" anchor="b"/>
          <a:lstStyle/>
          <a:p>
            <a:pPr algn="r"/>
            <a:fld id="{35EB580E-127E-4CAA-BC85-00542FC70EB4}" type="slidenum">
              <a:rPr lang="en-US" sz="1300"/>
              <a:pPr algn="r"/>
              <a:t>12</a:t>
            </a:fld>
            <a:endParaRPr lang="en-US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350" tIns="48175" rIns="96350" bIns="48175" anchor="b"/>
          <a:lstStyle/>
          <a:p>
            <a:pPr algn="r"/>
            <a:fld id="{EA70C8C5-7DA4-4D5F-B88D-BE00D3AC550C}" type="slidenum">
              <a:rPr lang="en-US" sz="1300"/>
              <a:pPr algn="r"/>
              <a:t>13</a:t>
            </a:fld>
            <a:endParaRPr lang="en-US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350" tIns="48175" rIns="96350" bIns="48175" anchor="b"/>
          <a:lstStyle/>
          <a:p>
            <a:pPr algn="r"/>
            <a:fld id="{1CB0F1D3-94EF-41F2-87DE-30320662D221}" type="slidenum">
              <a:rPr lang="en-US" sz="1300"/>
              <a:pPr algn="r"/>
              <a:t>14</a:t>
            </a:fld>
            <a:endParaRPr lang="en-US"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F6EA6-7466-4EE4-B780-52B1D3BF5C4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F8303-7CCA-4C11-A16E-6476582DDA3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9D90C1-9C56-46CA-94BE-0593E33C417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18B636-3EF7-4292-B595-71160E32A0A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694FE0-E6D9-4A4F-98F8-0E132E5F4C2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501989-C416-412F-9421-DE08F190CFE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BC410-EDFD-4CFB-A9E6-393A7E1421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D7D63-3DCB-47C0-B644-2EB6F2BBC35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01DA0-5A3E-4693-BA0E-ED124514E11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333734-7138-4468-8F3B-68FA2EEAD5B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7824EB-D207-4A0B-837C-7218C4F92F9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350" tIns="48175" rIns="96350" bIns="48175" anchor="b"/>
          <a:lstStyle/>
          <a:p>
            <a:pPr algn="r"/>
            <a:fld id="{8C592373-B716-4A85-9CB3-3AC342A2A090}" type="slidenum">
              <a:rPr lang="en-US" sz="1300"/>
              <a:pPr algn="r"/>
              <a:t>7</a:t>
            </a:fld>
            <a:endParaRPr 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350" tIns="48175" rIns="96350" bIns="48175" anchor="b"/>
          <a:lstStyle/>
          <a:p>
            <a:pPr algn="r"/>
            <a:fld id="{1FF4DF44-71C7-463B-91B1-C8ADA2BB8FDA}" type="slidenum">
              <a:rPr lang="en-US" sz="1300"/>
              <a:pPr algn="r"/>
              <a:t>8</a:t>
            </a:fld>
            <a:endParaRPr 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350" tIns="48175" rIns="96350" bIns="48175" anchor="b"/>
          <a:lstStyle/>
          <a:p>
            <a:pPr algn="r"/>
            <a:fld id="{10E920AD-FDC5-4686-AA37-E95E4FA74BA7}" type="slidenum">
              <a:rPr lang="en-US" sz="1300"/>
              <a:pPr algn="r"/>
              <a:t>9</a:t>
            </a:fld>
            <a:endParaRPr lang="en-US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350" tIns="48175" rIns="96350" bIns="48175" anchor="b"/>
          <a:lstStyle/>
          <a:p>
            <a:pPr algn="r"/>
            <a:fld id="{7BCAF832-1A4F-4B08-A822-79AB80D787FC}" type="slidenum">
              <a:rPr lang="en-US" sz="1300"/>
              <a:pPr algn="r"/>
              <a:t>10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F1522-2AF0-476C-9404-5AF451140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13352-FE2E-4799-9C36-EBAE99B04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F16B0-38FC-4CEA-9221-1D12C73D9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1DCA9-53D3-4EDD-B530-0680A22BA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97A36-46E8-4812-B572-6C0954E09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A586D-1B54-486D-B2EC-94B4D7B16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10CB4-E095-4B32-A7A2-2AF9920DA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0FAF2-0C71-45BB-B37A-A035BF27AC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7DA63-EAF2-4E5B-B767-987D62684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225A0-B5D2-4073-B8ED-3B54B2AC8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DE710-0B27-4E51-9F71-863A1491CA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6436C50-3E5C-4368-895B-B31C2EC5B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2.e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6.w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362200" y="1600200"/>
            <a:ext cx="5099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Course Code : EE 611</a:t>
            </a:r>
          </a:p>
          <a:p>
            <a:endParaRPr lang="en-US"/>
          </a:p>
          <a:p>
            <a:r>
              <a:rPr lang="en-US"/>
              <a:t>Department: Electrical Engineering</a:t>
            </a:r>
          </a:p>
          <a:p>
            <a:endParaRPr lang="en-US"/>
          </a:p>
          <a:p>
            <a:r>
              <a:rPr lang="en-US"/>
              <a:t>Instructor Name: Jayanta Mukherjee</a:t>
            </a:r>
          </a:p>
          <a:p>
            <a:endParaRPr lang="en-US"/>
          </a:p>
          <a:p>
            <a:r>
              <a:rPr lang="en-US"/>
              <a:t>Email: jayanta@ee.iitb.ac.in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Jayanta Mukherjee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82296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733800" y="48006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Lecture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10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8200" name="Text Box 3"/>
          <p:cNvSpPr txBox="1">
            <a:spLocks noChangeArrowheads="1"/>
          </p:cNvSpPr>
          <p:nvPr/>
        </p:nvSpPr>
        <p:spPr bwMode="auto">
          <a:xfrm>
            <a:off x="0" y="228600"/>
            <a:ext cx="36909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ABCD Matrices</a:t>
            </a:r>
            <a:endParaRPr lang="en-US" sz="4000" baseline="3000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57705"/>
              </p:ext>
            </p:extLst>
          </p:nvPr>
        </p:nvGraphicFramePr>
        <p:xfrm>
          <a:off x="0" y="990600"/>
          <a:ext cx="9144000" cy="554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4" imgW="4406760" imgH="3047760" progId="Equation.3">
                  <p:embed/>
                </p:oleObj>
              </mc:Choice>
              <mc:Fallback>
                <p:oleObj name="Equation" r:id="rId4" imgW="4406760" imgH="3047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9144000" cy="554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153400" y="0"/>
            <a:ext cx="912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11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9224" name="Text Box 3"/>
          <p:cNvSpPr txBox="1">
            <a:spLocks noChangeArrowheads="1"/>
          </p:cNvSpPr>
          <p:nvPr/>
        </p:nvSpPr>
        <p:spPr bwMode="auto">
          <a:xfrm>
            <a:off x="0" y="228600"/>
            <a:ext cx="36909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ABCD Matrices</a:t>
            </a:r>
            <a:endParaRPr lang="en-US" sz="4000" baseline="3000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914400"/>
          <a:ext cx="8915400" cy="562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4" imgW="4838400" imgH="3479760" progId="Equation.3">
                  <p:embed/>
                </p:oleObj>
              </mc:Choice>
              <mc:Fallback>
                <p:oleObj name="Equation" r:id="rId4" imgW="4838400" imgH="3479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14400"/>
                        <a:ext cx="8915400" cy="562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12</a:t>
            </a: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0248" name="Text Box 3"/>
          <p:cNvSpPr txBox="1">
            <a:spLocks noChangeArrowheads="1"/>
          </p:cNvSpPr>
          <p:nvPr/>
        </p:nvSpPr>
        <p:spPr bwMode="auto">
          <a:xfrm>
            <a:off x="0" y="228600"/>
            <a:ext cx="65452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Coupling and Insertion Loss</a:t>
            </a:r>
            <a:endParaRPr lang="en-US" sz="4000" baseline="3000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04800" y="914400"/>
          <a:ext cx="6973888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4" imgW="5130720" imgH="4647960" progId="Equation.3">
                  <p:embed/>
                </p:oleObj>
              </mc:Choice>
              <mc:Fallback>
                <p:oleObj name="Equation" r:id="rId4" imgW="5130720" imgH="464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14400"/>
                        <a:ext cx="6973888" cy="554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13</a:t>
            </a:r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1273" name="Text Box 3"/>
          <p:cNvSpPr txBox="1">
            <a:spLocks noChangeArrowheads="1"/>
          </p:cNvSpPr>
          <p:nvPr/>
        </p:nvSpPr>
        <p:spPr bwMode="auto">
          <a:xfrm>
            <a:off x="0" y="228600"/>
            <a:ext cx="68310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General Branch Line Coupler</a:t>
            </a:r>
            <a:endParaRPr lang="en-US" sz="4000" baseline="3000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52400" y="1143000"/>
          <a:ext cx="751205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4" imgW="5079960" imgH="2819160" progId="Equation.3">
                  <p:embed/>
                </p:oleObj>
              </mc:Choice>
              <mc:Fallback>
                <p:oleObj name="Equation" r:id="rId4" imgW="5079960" imgH="2819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43000"/>
                        <a:ext cx="7512050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791200" y="2286000"/>
          <a:ext cx="358140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Visio" r:id="rId6" imgW="7163562" imgH="3029712" progId="">
                  <p:embed/>
                </p:oleObj>
              </mc:Choice>
              <mc:Fallback>
                <p:oleObj name="Visio" r:id="rId6" imgW="7163562" imgH="3029712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0"/>
                        <a:ext cx="3581400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14</a:t>
            </a: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2296" name="Text Box 3"/>
          <p:cNvSpPr txBox="1">
            <a:spLocks noChangeArrowheads="1"/>
          </p:cNvSpPr>
          <p:nvPr/>
        </p:nvSpPr>
        <p:spPr bwMode="auto">
          <a:xfrm>
            <a:off x="0" y="2286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Branch Line Hybrid S matrix</a:t>
            </a:r>
            <a:endParaRPr lang="en-US" sz="4000" baseline="3000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9688" y="914400"/>
          <a:ext cx="8531225" cy="564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4" imgW="4114800" imgH="3098520" progId="Equation.3">
                  <p:embed/>
                </p:oleObj>
              </mc:Choice>
              <mc:Fallback>
                <p:oleObj name="Equation" r:id="rId4" imgW="4114800" imgH="3098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8" y="914400"/>
                        <a:ext cx="8531225" cy="564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15</a:t>
            </a: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3320" name="Text Box 3"/>
          <p:cNvSpPr txBox="1">
            <a:spLocks noChangeArrowheads="1"/>
          </p:cNvSpPr>
          <p:nvPr/>
        </p:nvSpPr>
        <p:spPr bwMode="auto">
          <a:xfrm>
            <a:off x="0" y="228600"/>
            <a:ext cx="523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Rat Race 180</a:t>
            </a:r>
            <a:r>
              <a:rPr lang="en-US" sz="4000" baseline="30000"/>
              <a:t>o</a:t>
            </a:r>
            <a:r>
              <a:rPr lang="en-US" sz="4000"/>
              <a:t> Hybrid</a:t>
            </a:r>
            <a:endParaRPr lang="en-US" sz="4000" baseline="30000"/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371600" y="4648200"/>
          <a:ext cx="56388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4" imgW="2450880" imgH="431640" progId="Equation.3">
                  <p:embed/>
                </p:oleObj>
              </mc:Choice>
              <mc:Fallback>
                <p:oleObj name="Equation" r:id="rId4" imgW="24508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8200"/>
                        <a:ext cx="56388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1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38400" y="1295400"/>
            <a:ext cx="39909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16</a:t>
            </a: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4344" name="Text Box 3"/>
          <p:cNvSpPr txBox="1">
            <a:spLocks noChangeArrowheads="1"/>
          </p:cNvSpPr>
          <p:nvPr/>
        </p:nvSpPr>
        <p:spPr bwMode="auto">
          <a:xfrm>
            <a:off x="0" y="228600"/>
            <a:ext cx="523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Rat Race 180</a:t>
            </a:r>
            <a:r>
              <a:rPr lang="en-US" sz="4000" baseline="30000"/>
              <a:t>o</a:t>
            </a:r>
            <a:r>
              <a:rPr lang="en-US" sz="4000"/>
              <a:t> Hybrid</a:t>
            </a:r>
            <a:endParaRPr lang="en-US" sz="4000" baseline="30000"/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0" y="914400"/>
          <a:ext cx="917575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4" imgW="4241520" imgH="2286000" progId="Equation.3">
                  <p:embed/>
                </p:oleObj>
              </mc:Choice>
              <mc:Fallback>
                <p:oleObj name="Equation" r:id="rId4" imgW="4241520" imgH="2286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14400"/>
                        <a:ext cx="9175750" cy="495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17</a:t>
            </a: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5369" name="Text Box 3"/>
          <p:cNvSpPr txBox="1">
            <a:spLocks noChangeArrowheads="1"/>
          </p:cNvSpPr>
          <p:nvPr/>
        </p:nvSpPr>
        <p:spPr bwMode="auto">
          <a:xfrm>
            <a:off x="0" y="228600"/>
            <a:ext cx="523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Rat Race 180</a:t>
            </a:r>
            <a:r>
              <a:rPr lang="en-US" sz="4000" baseline="30000"/>
              <a:t>o</a:t>
            </a:r>
            <a:r>
              <a:rPr lang="en-US" sz="4000"/>
              <a:t> Hybrid</a:t>
            </a:r>
            <a:endParaRPr lang="en-US" sz="4000" baseline="30000"/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0" y="914400"/>
          <a:ext cx="8993188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4" imgW="4736880" imgH="1752480" progId="Equation.3">
                  <p:embed/>
                </p:oleObj>
              </mc:Choice>
              <mc:Fallback>
                <p:oleObj name="Equation" r:id="rId4" imgW="4736880" imgH="1752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14400"/>
                        <a:ext cx="8993188" cy="333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2286000" y="3810000"/>
          <a:ext cx="3900488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Visio" r:id="rId6" imgW="6124575" imgH="4092702" progId="">
                  <p:embed/>
                </p:oleObj>
              </mc:Choice>
              <mc:Fallback>
                <p:oleObj name="Visio" r:id="rId6" imgW="6124575" imgH="409270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0"/>
                        <a:ext cx="3900488" cy="260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18</a:t>
            </a:r>
          </a:p>
        </p:txBody>
      </p:sp>
      <p:sp>
        <p:nvSpPr>
          <p:cNvPr id="1639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6394" name="Text Box 3"/>
          <p:cNvSpPr txBox="1">
            <a:spLocks noChangeArrowheads="1"/>
          </p:cNvSpPr>
          <p:nvPr/>
        </p:nvSpPr>
        <p:spPr bwMode="auto">
          <a:xfrm>
            <a:off x="0" y="228600"/>
            <a:ext cx="3292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Coupled lines</a:t>
            </a:r>
            <a:endParaRPr lang="en-US" sz="4000" baseline="30000"/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0" y="990600"/>
          <a:ext cx="9113838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4" imgW="4800600" imgH="660240" progId="Equation.3">
                  <p:embed/>
                </p:oleObj>
              </mc:Choice>
              <mc:Fallback>
                <p:oleObj name="Equation" r:id="rId4" imgW="4800600" imgH="660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9113838" cy="125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6"/>
          <p:cNvGraphicFramePr>
            <a:graphicFrameLocks noChangeAspect="1"/>
          </p:cNvGraphicFramePr>
          <p:nvPr/>
        </p:nvGraphicFramePr>
        <p:xfrm>
          <a:off x="1371600" y="1676400"/>
          <a:ext cx="6124575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Visio" r:id="rId6" imgW="6124575" imgH="4092702" progId="">
                  <p:embed/>
                </p:oleObj>
              </mc:Choice>
              <mc:Fallback>
                <p:oleObj name="Visio" r:id="rId6" imgW="6124575" imgH="4092702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76400"/>
                        <a:ext cx="6124575" cy="409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304800" y="5715000"/>
          <a:ext cx="84883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8" imgW="4470120" imgH="431640" progId="Equation.3">
                  <p:embed/>
                </p:oleObj>
              </mc:Choice>
              <mc:Fallback>
                <p:oleObj name="Equation" r:id="rId8" imgW="447012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715000"/>
                        <a:ext cx="8488363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19</a:t>
            </a:r>
          </a:p>
        </p:txBody>
      </p:sp>
      <p:sp>
        <p:nvSpPr>
          <p:cNvPr id="1741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7418" name="Text Box 3"/>
          <p:cNvSpPr txBox="1">
            <a:spLocks noChangeArrowheads="1"/>
          </p:cNvSpPr>
          <p:nvPr/>
        </p:nvSpPr>
        <p:spPr bwMode="auto">
          <a:xfrm>
            <a:off x="0" y="228600"/>
            <a:ext cx="3292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Coupled lines</a:t>
            </a:r>
            <a:endParaRPr lang="en-US" sz="4000" baseline="30000"/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0" y="990600"/>
          <a:ext cx="8837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4" imgW="4178160" imgH="431640" progId="Equation.3">
                  <p:embed/>
                </p:oleObj>
              </mc:Choice>
              <mc:Fallback>
                <p:oleObj name="Equation" r:id="rId4" imgW="41781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88376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981200" y="1524000"/>
          <a:ext cx="5638800" cy="376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Visio" r:id="rId6" imgW="6124575" imgH="4092702" progId="">
                  <p:embed/>
                </p:oleObj>
              </mc:Choice>
              <mc:Fallback>
                <p:oleObj name="Visio" r:id="rId6" imgW="6124575" imgH="409270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5638800" cy="376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6"/>
          <p:cNvGraphicFramePr>
            <a:graphicFrameLocks noChangeAspect="1"/>
          </p:cNvGraphicFramePr>
          <p:nvPr/>
        </p:nvGraphicFramePr>
        <p:xfrm>
          <a:off x="228600" y="4419600"/>
          <a:ext cx="88503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8" imgW="3657600" imgH="660240" progId="Equation.3">
                  <p:embed/>
                </p:oleObj>
              </mc:Choice>
              <mc:Fallback>
                <p:oleObj name="Equation" r:id="rId8" imgW="3657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19600"/>
                        <a:ext cx="8850313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034" name="Text Box 3"/>
          <p:cNvSpPr txBox="1">
            <a:spLocks noChangeArrowheads="1"/>
          </p:cNvSpPr>
          <p:nvPr/>
        </p:nvSpPr>
        <p:spPr bwMode="auto">
          <a:xfrm>
            <a:off x="0" y="228600"/>
            <a:ext cx="48037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Directional Couplers</a:t>
            </a:r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152400" y="990600"/>
          <a:ext cx="67818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3492360" imgH="431640" progId="Equation.3">
                  <p:embed/>
                </p:oleObj>
              </mc:Choice>
              <mc:Fallback>
                <p:oleObj name="Equation" r:id="rId4" imgW="349236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90600"/>
                        <a:ext cx="67818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3"/>
          <p:cNvGraphicFramePr>
            <a:graphicFrameLocks noChangeAspect="1"/>
          </p:cNvGraphicFramePr>
          <p:nvPr/>
        </p:nvGraphicFramePr>
        <p:xfrm>
          <a:off x="241300" y="3886200"/>
          <a:ext cx="8229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3962160" imgH="203040" progId="Equation.3">
                  <p:embed/>
                </p:oleObj>
              </mc:Choice>
              <mc:Fallback>
                <p:oleObj name="Equation" r:id="rId6" imgW="396216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3886200"/>
                        <a:ext cx="82296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600200" y="609600"/>
          <a:ext cx="5867400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8" imgW="6124575" imgH="4092702" progId="">
                  <p:embed/>
                </p:oleObj>
              </mc:Choice>
              <mc:Fallback>
                <p:oleObj name="Visio" r:id="rId8" imgW="6124575" imgH="409270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609600"/>
                        <a:ext cx="5867400" cy="392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5" name="Picture 1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667000" y="4267200"/>
            <a:ext cx="32956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8440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20</a:t>
            </a:r>
          </a:p>
        </p:txBody>
      </p:sp>
      <p:sp>
        <p:nvSpPr>
          <p:cNvPr id="1844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8442" name="Text Box 3"/>
          <p:cNvSpPr txBox="1">
            <a:spLocks noChangeArrowheads="1"/>
          </p:cNvSpPr>
          <p:nvPr/>
        </p:nvSpPr>
        <p:spPr bwMode="auto">
          <a:xfrm>
            <a:off x="0" y="2286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Even Mode in Coupled lines</a:t>
            </a:r>
            <a:endParaRPr lang="en-US" sz="4000" baseline="30000"/>
          </a:p>
        </p:txBody>
      </p:sp>
      <p:graphicFrame>
        <p:nvGraphicFramePr>
          <p:cNvPr id="18434" name="Object 7"/>
          <p:cNvGraphicFramePr>
            <a:graphicFrameLocks noChangeAspect="1"/>
          </p:cNvGraphicFramePr>
          <p:nvPr/>
        </p:nvGraphicFramePr>
        <p:xfrm>
          <a:off x="4648200" y="914400"/>
          <a:ext cx="490378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Visio" r:id="rId4" imgW="6124575" imgH="4092702" progId="">
                  <p:embed/>
                </p:oleObj>
              </mc:Choice>
              <mc:Fallback>
                <p:oleObj name="Visio" r:id="rId4" imgW="6124575" imgH="4092702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914400"/>
                        <a:ext cx="4903788" cy="327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8"/>
          <p:cNvGraphicFramePr>
            <a:graphicFrameLocks noChangeAspect="1"/>
          </p:cNvGraphicFramePr>
          <p:nvPr/>
        </p:nvGraphicFramePr>
        <p:xfrm>
          <a:off x="152400" y="1219200"/>
          <a:ext cx="433387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Visio" r:id="rId6" imgW="6124575" imgH="4092702" progId="">
                  <p:embed/>
                </p:oleObj>
              </mc:Choice>
              <mc:Fallback>
                <p:oleObj name="Visio" r:id="rId6" imgW="6124575" imgH="4092702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19200"/>
                        <a:ext cx="4333875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0" y="4191000"/>
          <a:ext cx="9144000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8" imgW="4800600" imgH="1143000" progId="Equation.3">
                  <p:embed/>
                </p:oleObj>
              </mc:Choice>
              <mc:Fallback>
                <p:oleObj name="Equation" r:id="rId8" imgW="4800600" imgH="114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91000"/>
                        <a:ext cx="9144000" cy="217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21</a:t>
            </a:r>
          </a:p>
        </p:txBody>
      </p:sp>
      <p:sp>
        <p:nvSpPr>
          <p:cNvPr id="1946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9466" name="Text Box 3"/>
          <p:cNvSpPr txBox="1">
            <a:spLocks noChangeArrowheads="1"/>
          </p:cNvSpPr>
          <p:nvPr/>
        </p:nvSpPr>
        <p:spPr bwMode="auto">
          <a:xfrm>
            <a:off x="0" y="228600"/>
            <a:ext cx="63738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Odd Mode in Coupled lines</a:t>
            </a:r>
            <a:endParaRPr lang="en-US" sz="4000" baseline="30000"/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228600" y="1168400"/>
          <a:ext cx="4267200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Visio" r:id="rId4" imgW="6124575" imgH="4092702" progId="">
                  <p:embed/>
                </p:oleObj>
              </mc:Choice>
              <mc:Fallback>
                <p:oleObj name="Visio" r:id="rId4" imgW="6124575" imgH="409270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68400"/>
                        <a:ext cx="4267200" cy="285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6"/>
          <p:cNvGraphicFramePr>
            <a:graphicFrameLocks noChangeAspect="1"/>
          </p:cNvGraphicFramePr>
          <p:nvPr/>
        </p:nvGraphicFramePr>
        <p:xfrm>
          <a:off x="4648200" y="762000"/>
          <a:ext cx="4743450" cy="317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Visio" r:id="rId6" imgW="6124575" imgH="4092702" progId="">
                  <p:embed/>
                </p:oleObj>
              </mc:Choice>
              <mc:Fallback>
                <p:oleObj name="Visio" r:id="rId6" imgW="6124575" imgH="4092702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4743450" cy="317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304800" y="3619500"/>
          <a:ext cx="7696200" cy="294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8" imgW="4190760" imgH="1600200" progId="Equation.3">
                  <p:embed/>
                </p:oleObj>
              </mc:Choice>
              <mc:Fallback>
                <p:oleObj name="Equation" r:id="rId8" imgW="4190760" imgH="160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619500"/>
                        <a:ext cx="7696200" cy="294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3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2056" name="Text Box 3"/>
          <p:cNvSpPr txBox="1">
            <a:spLocks noChangeArrowheads="1"/>
          </p:cNvSpPr>
          <p:nvPr/>
        </p:nvSpPr>
        <p:spPr bwMode="auto">
          <a:xfrm>
            <a:off x="0" y="228600"/>
            <a:ext cx="44624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Types of Couplers</a:t>
            </a:r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228600" y="1524000"/>
          <a:ext cx="8556625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4406760" imgH="1117440" progId="Equation.3">
                  <p:embed/>
                </p:oleObj>
              </mc:Choice>
              <mc:Fallback>
                <p:oleObj name="Equation" r:id="rId4" imgW="4406760" imgH="1117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8556625" cy="217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4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22535" name="Text Box 3"/>
          <p:cNvSpPr txBox="1">
            <a:spLocks noChangeArrowheads="1"/>
          </p:cNvSpPr>
          <p:nvPr/>
        </p:nvSpPr>
        <p:spPr bwMode="auto">
          <a:xfrm>
            <a:off x="0" y="228600"/>
            <a:ext cx="50609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3 dB Hybrid Couplers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47800" y="2209800"/>
          <a:ext cx="6096000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  <a:r>
                        <a:rPr lang="en-US" baseline="300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  <a:r>
                        <a:rPr lang="en-US" baseline="300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Coupled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Magic</a:t>
                      </a:r>
                      <a:r>
                        <a:rPr lang="en-US" baseline="0" dirty="0"/>
                        <a:t> Tee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 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Lange Coupler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Tapered Line coupler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5</a:t>
            </a:r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3081" name="Text Box 3"/>
          <p:cNvSpPr txBox="1">
            <a:spLocks noChangeArrowheads="1"/>
          </p:cNvSpPr>
          <p:nvPr/>
        </p:nvSpPr>
        <p:spPr bwMode="auto">
          <a:xfrm>
            <a:off x="0" y="228600"/>
            <a:ext cx="25130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Magic Tee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5486400" y="1143000"/>
          <a:ext cx="3176588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4" imgW="6124575" imgH="4092702" progId="">
                  <p:embed/>
                </p:oleObj>
              </mc:Choice>
              <mc:Fallback>
                <p:oleObj name="Visio" r:id="rId4" imgW="6124575" imgH="4092702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143000"/>
                        <a:ext cx="3176588" cy="212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533400" y="1219200"/>
          <a:ext cx="3276600" cy="514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6" imgW="2070000" imgH="3251160" progId="Equation.3">
                  <p:embed/>
                </p:oleObj>
              </mc:Choice>
              <mc:Fallback>
                <p:oleObj name="Equation" r:id="rId6" imgW="2070000" imgH="3251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3276600" cy="514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2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62600" y="3733800"/>
            <a:ext cx="23145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6</a:t>
            </a:r>
          </a:p>
        </p:txBody>
      </p:sp>
      <p:sp>
        <p:nvSpPr>
          <p:cNvPr id="410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4105" name="Text Box 3"/>
          <p:cNvSpPr txBox="1">
            <a:spLocks noChangeArrowheads="1"/>
          </p:cNvSpPr>
          <p:nvPr/>
        </p:nvSpPr>
        <p:spPr bwMode="auto">
          <a:xfrm>
            <a:off x="0" y="228600"/>
            <a:ext cx="642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Branch Line Hybrid Coupler</a:t>
            </a:r>
            <a:endParaRPr lang="en-US" sz="4000" baseline="3000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0" y="3505200"/>
          <a:ext cx="8937625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4" imgW="4775040" imgH="1574640" progId="Equation.3">
                  <p:embed/>
                </p:oleObj>
              </mc:Choice>
              <mc:Fallback>
                <p:oleObj name="Equation" r:id="rId4" imgW="4775040" imgH="1574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05200"/>
                        <a:ext cx="8937625" cy="295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4"/>
          <p:cNvGraphicFramePr>
            <a:graphicFrameLocks noChangeAspect="1"/>
          </p:cNvGraphicFramePr>
          <p:nvPr/>
        </p:nvGraphicFramePr>
        <p:xfrm>
          <a:off x="2895600" y="1066800"/>
          <a:ext cx="3717925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6" imgW="3718289" imgH="2408971" progId="">
                  <p:embed/>
                </p:oleObj>
              </mc:Choice>
              <mc:Fallback>
                <p:oleObj name="Visio" r:id="rId6" imgW="3718289" imgH="2408971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066800"/>
                        <a:ext cx="3717925" cy="240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7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5129" name="Text Box 3"/>
          <p:cNvSpPr txBox="1">
            <a:spLocks noChangeArrowheads="1"/>
          </p:cNvSpPr>
          <p:nvPr/>
        </p:nvSpPr>
        <p:spPr bwMode="auto">
          <a:xfrm>
            <a:off x="0" y="228600"/>
            <a:ext cx="6877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Even and Odd Mode Analysis</a:t>
            </a:r>
            <a:endParaRPr lang="en-US" sz="4000" baseline="3000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04800" y="4267200"/>
          <a:ext cx="86995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4647960" imgH="888840" progId="Equation.3">
                  <p:embed/>
                </p:oleObj>
              </mc:Choice>
              <mc:Fallback>
                <p:oleObj name="Equation" r:id="rId4" imgW="4647960" imgH="888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267200"/>
                        <a:ext cx="8699500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"/>
          <p:cNvGraphicFramePr>
            <a:graphicFrameLocks noChangeAspect="1"/>
          </p:cNvGraphicFramePr>
          <p:nvPr/>
        </p:nvGraphicFramePr>
        <p:xfrm>
          <a:off x="1371600" y="990600"/>
          <a:ext cx="632460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6" imgW="7163839" imgH="3029862" progId="">
                  <p:embed/>
                </p:oleObj>
              </mc:Choice>
              <mc:Fallback>
                <p:oleObj name="Visio" r:id="rId6" imgW="7163839" imgH="3029862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90600"/>
                        <a:ext cx="6324600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151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615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6153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8</a:t>
            </a:r>
          </a:p>
        </p:txBody>
      </p:sp>
      <p:sp>
        <p:nvSpPr>
          <p:cNvPr id="615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6155" name="Text Box 3"/>
          <p:cNvSpPr txBox="1">
            <a:spLocks noChangeArrowheads="1"/>
          </p:cNvSpPr>
          <p:nvPr/>
        </p:nvSpPr>
        <p:spPr bwMode="auto">
          <a:xfrm>
            <a:off x="0" y="228600"/>
            <a:ext cx="4475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Even Odd Analysis</a:t>
            </a:r>
            <a:endParaRPr lang="en-US" sz="4000" baseline="3000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143000" y="5867400"/>
          <a:ext cx="62039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3314520" imgH="177480" progId="Equation.3">
                  <p:embed/>
                </p:oleObj>
              </mc:Choice>
              <mc:Fallback>
                <p:oleObj name="Equation" r:id="rId4" imgW="331452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867400"/>
                        <a:ext cx="620395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0"/>
          <p:cNvGraphicFramePr>
            <a:graphicFrameLocks noChangeAspect="1"/>
          </p:cNvGraphicFramePr>
          <p:nvPr/>
        </p:nvGraphicFramePr>
        <p:xfrm>
          <a:off x="4648200" y="4114800"/>
          <a:ext cx="4495800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6" imgW="5558830" imgH="1421960" progId="">
                  <p:embed/>
                </p:oleObj>
              </mc:Choice>
              <mc:Fallback>
                <p:oleObj name="Visio" r:id="rId6" imgW="5558830" imgH="142196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4495800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1"/>
          <p:cNvGraphicFramePr>
            <a:graphicFrameLocks noChangeAspect="1"/>
          </p:cNvGraphicFramePr>
          <p:nvPr/>
        </p:nvGraphicFramePr>
        <p:xfrm>
          <a:off x="152400" y="4114800"/>
          <a:ext cx="44942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8" imgW="5558830" imgH="1421960" progId="">
                  <p:embed/>
                </p:oleObj>
              </mc:Choice>
              <mc:Fallback>
                <p:oleObj name="Visio" r:id="rId8" imgW="5558830" imgH="142196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14800"/>
                        <a:ext cx="449421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2"/>
          <p:cNvGraphicFramePr>
            <a:graphicFrameLocks noChangeAspect="1"/>
          </p:cNvGraphicFramePr>
          <p:nvPr/>
        </p:nvGraphicFramePr>
        <p:xfrm>
          <a:off x="1676400" y="990600"/>
          <a:ext cx="632460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10" imgW="7163839" imgH="3029862" progId="">
                  <p:embed/>
                </p:oleObj>
              </mc:Choice>
              <mc:Fallback>
                <p:oleObj name="Visio" r:id="rId10" imgW="7163839" imgH="3029862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90600"/>
                        <a:ext cx="6324600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9</a:t>
            </a:r>
          </a:p>
        </p:txBody>
      </p:sp>
      <p:sp>
        <p:nvSpPr>
          <p:cNvPr id="717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7179" name="Text Box 3"/>
          <p:cNvSpPr txBox="1">
            <a:spLocks noChangeArrowheads="1"/>
          </p:cNvSpPr>
          <p:nvPr/>
        </p:nvSpPr>
        <p:spPr bwMode="auto">
          <a:xfrm>
            <a:off x="0" y="228600"/>
            <a:ext cx="4475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Even Odd Analysis</a:t>
            </a:r>
            <a:endParaRPr lang="en-US" sz="4000" baseline="30000"/>
          </a:p>
        </p:txBody>
      </p:sp>
      <p:graphicFrame>
        <p:nvGraphicFramePr>
          <p:cNvPr id="7170" name="Object 9"/>
          <p:cNvGraphicFramePr>
            <a:graphicFrameLocks noChangeAspect="1"/>
          </p:cNvGraphicFramePr>
          <p:nvPr/>
        </p:nvGraphicFramePr>
        <p:xfrm>
          <a:off x="5334000" y="990600"/>
          <a:ext cx="33528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4" imgW="5558830" imgH="1421960" progId="">
                  <p:embed/>
                </p:oleObj>
              </mc:Choice>
              <mc:Fallback>
                <p:oleObj name="Visio" r:id="rId4" imgW="5558830" imgH="142196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990600"/>
                        <a:ext cx="33528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0"/>
          <p:cNvGraphicFramePr>
            <a:graphicFrameLocks noChangeAspect="1"/>
          </p:cNvGraphicFramePr>
          <p:nvPr/>
        </p:nvGraphicFramePr>
        <p:xfrm>
          <a:off x="5334000" y="2133600"/>
          <a:ext cx="32004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isio" r:id="rId6" imgW="5558830" imgH="1421960" progId="">
                  <p:embed/>
                </p:oleObj>
              </mc:Choice>
              <mc:Fallback>
                <p:oleObj name="Visio" r:id="rId6" imgW="5558830" imgH="142196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33600"/>
                        <a:ext cx="32004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1"/>
          <p:cNvGraphicFramePr>
            <a:graphicFrameLocks noChangeAspect="1"/>
          </p:cNvGraphicFramePr>
          <p:nvPr/>
        </p:nvGraphicFramePr>
        <p:xfrm>
          <a:off x="533400" y="1066800"/>
          <a:ext cx="4114800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isio" r:id="rId8" imgW="7163839" imgH="3029862" progId="">
                  <p:embed/>
                </p:oleObj>
              </mc:Choice>
              <mc:Fallback>
                <p:oleObj name="Visio" r:id="rId8" imgW="7163839" imgH="302986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6800"/>
                        <a:ext cx="4114800" cy="178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2"/>
          <p:cNvGraphicFramePr>
            <a:graphicFrameLocks noChangeAspect="1"/>
          </p:cNvGraphicFramePr>
          <p:nvPr/>
        </p:nvGraphicFramePr>
        <p:xfrm>
          <a:off x="533400" y="3200400"/>
          <a:ext cx="6248400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10" imgW="4483080" imgH="2311200" progId="Equation.3">
                  <p:embed/>
                </p:oleObj>
              </mc:Choice>
              <mc:Fallback>
                <p:oleObj name="Equation" r:id="rId10" imgW="4483080" imgH="23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00400"/>
                        <a:ext cx="6248400" cy="322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14940</TotalTime>
  <Words>297</Words>
  <Application>Microsoft Office PowerPoint</Application>
  <PresentationFormat>On-screen Show (4:3)</PresentationFormat>
  <Paragraphs>139</Paragraphs>
  <Slides>21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Times New Roman</vt:lpstr>
      <vt:lpstr>Default Design</vt:lpstr>
      <vt:lpstr>Equation</vt:lpstr>
      <vt:lpstr>Visio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 J mukhaerje</dc:creator>
  <cp:lastModifiedBy>jayanta</cp:lastModifiedBy>
  <cp:revision>662</cp:revision>
  <dcterms:created xsi:type="dcterms:W3CDTF">2009-07-21T12:04:38Z</dcterms:created>
  <dcterms:modified xsi:type="dcterms:W3CDTF">2017-10-03T16:41:03Z</dcterms:modified>
</cp:coreProperties>
</file>