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7" r:id="rId22"/>
    <p:sldId id="338" r:id="rId23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9" autoAdjust="0"/>
    <p:restoredTop sz="92611" autoAdjust="0"/>
  </p:normalViewPr>
  <p:slideViewPr>
    <p:cSldViewPr>
      <p:cViewPr>
        <p:scale>
          <a:sx n="75" d="100"/>
          <a:sy n="75" d="100"/>
        </p:scale>
        <p:origin x="-110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wmf"/><Relationship Id="rId4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4C65BC-F932-4FA6-9638-8E0A82C7F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769FA-96C8-4EF9-A8BB-AAEC705D0DA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DAAF-2C06-4537-A879-7C8F6E3C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18BCD-CE6F-466B-82F9-2B6C570FF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2886C-A4E0-4665-88E1-2C7AC99C3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AC47-70E4-4592-AA25-6C3C79870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8F9F-5B91-472A-9C75-E715AE4C8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6324-0752-4A82-86B0-3743A930F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111A1-D888-4078-B328-0C8FDD0CE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59092-A342-46E7-9625-C29E1471F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9337-73E9-4935-B387-F5651AB1C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2946-79A8-48C9-A312-9B38D470A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D548-9E38-4E94-89F6-B34421943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884553-7315-421D-856D-D8342371F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1524000"/>
          <a:ext cx="8610600" cy="4921250"/>
        </p:xfrm>
        <a:graphic>
          <a:graphicData uri="http://schemas.openxmlformats.org/presentationml/2006/ole">
            <p:oleObj spid="_x0000_s7170" name="Equation" r:id="rId3" imgW="4546440" imgH="2590560" progId="Equation.3">
              <p:embed/>
            </p:oleObj>
          </a:graphicData>
        </a:graphic>
      </p:graphicFrame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7177" name="Text Box 3"/>
          <p:cNvSpPr txBox="1">
            <a:spLocks noChangeArrowheads="1"/>
          </p:cNvSpPr>
          <p:nvPr/>
        </p:nvSpPr>
        <p:spPr bwMode="auto">
          <a:xfrm>
            <a:off x="0" y="228600"/>
            <a:ext cx="7754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Application of the general formula</a:t>
            </a:r>
          </a:p>
        </p:txBody>
      </p:sp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5715000" y="914400"/>
          <a:ext cx="3429000" cy="1774825"/>
        </p:xfrm>
        <a:graphic>
          <a:graphicData uri="http://schemas.openxmlformats.org/presentationml/2006/ole">
            <p:oleObj spid="_x0000_s7171" name="Visio" r:id="rId4" imgW="6917470" imgH="316607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1295400"/>
          <a:ext cx="9144000" cy="4613275"/>
        </p:xfrm>
        <a:graphic>
          <a:graphicData uri="http://schemas.openxmlformats.org/presentationml/2006/ole">
            <p:oleObj spid="_x0000_s8194" name="Equation" r:id="rId3" imgW="4190760" imgH="2108160" progId="Equation.3">
              <p:embed/>
            </p:oleObj>
          </a:graphicData>
        </a:graphic>
      </p:graphicFrame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Jayanta Mukherjee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228600"/>
            <a:ext cx="5240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Another definition of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2388" y="2957513"/>
          <a:ext cx="8429625" cy="3570287"/>
        </p:xfrm>
        <a:graphic>
          <a:graphicData uri="http://schemas.openxmlformats.org/presentationml/2006/ole">
            <p:oleObj spid="_x0000_s9218" name="Equation" r:id="rId4" imgW="4063680" imgH="1714320" progId="Equation.3">
              <p:embed/>
            </p:oleObj>
          </a:graphicData>
        </a:graphic>
      </p:graphicFrame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12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Jayanta Mukherjee</a:t>
            </a:r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0" y="228600"/>
            <a:ext cx="5154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Shunt RLC Resonator</a:t>
            </a:r>
          </a:p>
        </p:txBody>
      </p:sp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2514600" y="990600"/>
          <a:ext cx="3810000" cy="1941513"/>
        </p:xfrm>
        <a:graphic>
          <a:graphicData uri="http://schemas.openxmlformats.org/presentationml/2006/ole">
            <p:oleObj spid="_x0000_s9219" name="Visio" r:id="rId5" imgW="5067605" imgH="25813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0" y="1066800"/>
          <a:ext cx="8651875" cy="5421313"/>
        </p:xfrm>
        <a:graphic>
          <a:graphicData uri="http://schemas.openxmlformats.org/presentationml/2006/ole">
            <p:oleObj spid="_x0000_s10242" name="Equation" r:id="rId3" imgW="3987720" imgH="2489040" progId="Equation.3">
              <p:embed/>
            </p:oleObj>
          </a:graphicData>
        </a:graphic>
      </p:graphicFrame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0" y="228600"/>
            <a:ext cx="7896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Loaded and Unloaded Q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914400"/>
          <a:ext cx="7797800" cy="2511425"/>
        </p:xfrm>
        <a:graphic>
          <a:graphicData uri="http://schemas.openxmlformats.org/presentationml/2006/ole">
            <p:oleObj spid="_x0000_s11266" name="Equation" r:id="rId3" imgW="3759120" imgH="1206360" progId="Equation.3">
              <p:embed/>
            </p:oleObj>
          </a:graphicData>
        </a:graphic>
      </p:graphicFrame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Jayanta Mukherjee</a:t>
            </a:r>
          </a:p>
        </p:txBody>
      </p:sp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0" y="228600"/>
            <a:ext cx="7046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Transmission Line Resonators</a:t>
            </a:r>
          </a:p>
        </p:txBody>
      </p:sp>
      <p:graphicFrame>
        <p:nvGraphicFramePr>
          <p:cNvPr id="11267" name="Object 10"/>
          <p:cNvGraphicFramePr>
            <a:graphicFrameLocks noChangeAspect="1"/>
          </p:cNvGraphicFramePr>
          <p:nvPr/>
        </p:nvGraphicFramePr>
        <p:xfrm>
          <a:off x="228600" y="3886200"/>
          <a:ext cx="4038600" cy="2265363"/>
        </p:xfrm>
        <a:graphic>
          <a:graphicData uri="http://schemas.openxmlformats.org/presentationml/2006/ole">
            <p:oleObj spid="_x0000_s11267" name="Visio" r:id="rId4" imgW="5700979" imgH="3197962" progId="">
              <p:embed/>
            </p:oleObj>
          </a:graphicData>
        </a:graphic>
      </p:graphicFrame>
      <p:graphicFrame>
        <p:nvGraphicFramePr>
          <p:cNvPr id="11268" name="Object 11"/>
          <p:cNvGraphicFramePr>
            <a:graphicFrameLocks noChangeAspect="1"/>
          </p:cNvGraphicFramePr>
          <p:nvPr/>
        </p:nvGraphicFramePr>
        <p:xfrm>
          <a:off x="4343400" y="3429000"/>
          <a:ext cx="4800600" cy="3108325"/>
        </p:xfrm>
        <a:graphic>
          <a:graphicData uri="http://schemas.openxmlformats.org/presentationml/2006/ole">
            <p:oleObj spid="_x0000_s11268" name="Visio" r:id="rId5" imgW="7466076" imgH="45089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28600" y="1143000"/>
          <a:ext cx="8915400" cy="4329113"/>
        </p:xfrm>
        <a:graphic>
          <a:graphicData uri="http://schemas.openxmlformats.org/presentationml/2006/ole">
            <p:oleObj spid="_x0000_s12290" name="Equation" r:id="rId3" imgW="3911400" imgH="1892160" progId="Equation.3">
              <p:embed/>
            </p:oleObj>
          </a:graphicData>
        </a:graphic>
      </p:graphicFrame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15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Jayanta Mukherjee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0" y="228600"/>
            <a:ext cx="882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Physical Transmission Line Resonator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85763" y="1066800"/>
          <a:ext cx="8683625" cy="3021013"/>
        </p:xfrm>
        <a:graphic>
          <a:graphicData uri="http://schemas.openxmlformats.org/presentationml/2006/ole">
            <p:oleObj spid="_x0000_s13314" name="Equation" r:id="rId3" imgW="3809880" imgH="1320480" progId="Equation.3">
              <p:embed/>
            </p:oleObj>
          </a:graphicData>
        </a:graphic>
      </p:graphicFrame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16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0" y="228600"/>
            <a:ext cx="5551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Shorted Line Resonator</a:t>
            </a:r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1828800" y="4114800"/>
          <a:ext cx="4933950" cy="2414588"/>
        </p:xfrm>
        <a:graphic>
          <a:graphicData uri="http://schemas.openxmlformats.org/presentationml/2006/ole">
            <p:oleObj spid="_x0000_s13315" name="Visio" r:id="rId4" imgW="7737653" imgH="37840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1066800"/>
          <a:ext cx="8921750" cy="5467350"/>
        </p:xfrm>
        <a:graphic>
          <a:graphicData uri="http://schemas.openxmlformats.org/presentationml/2006/ole">
            <p:oleObj spid="_x0000_s14338" name="Equation" r:id="rId3" imgW="4660560" imgH="2844720" progId="Equation.3">
              <p:embed/>
            </p:oleObj>
          </a:graphicData>
        </a:graphic>
      </p:graphicFrame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17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0" y="228600"/>
            <a:ext cx="4167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Q of Shorted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914400"/>
          <a:ext cx="8220075" cy="2295525"/>
        </p:xfrm>
        <a:graphic>
          <a:graphicData uri="http://schemas.openxmlformats.org/presentationml/2006/ole">
            <p:oleObj spid="_x0000_s15362" name="Equation" r:id="rId3" imgW="3606480" imgH="1002960" progId="Equation.3">
              <p:embed/>
            </p:oleObj>
          </a:graphicData>
        </a:graphic>
      </p:graphicFrame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18</a:t>
            </a:r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0" y="228600"/>
            <a:ext cx="501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Open Line Resonator</a:t>
            </a:r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4038600" y="3165475"/>
          <a:ext cx="5105400" cy="3298825"/>
        </p:xfrm>
        <a:graphic>
          <a:graphicData uri="http://schemas.openxmlformats.org/presentationml/2006/ole">
            <p:oleObj spid="_x0000_s15363" name="Visio" r:id="rId4" imgW="7335622" imgH="4431487" progId="">
              <p:embed/>
            </p:oleObj>
          </a:graphicData>
        </a:graphic>
      </p:graphicFrame>
      <p:graphicFrame>
        <p:nvGraphicFramePr>
          <p:cNvPr id="15364" name="Object 11"/>
          <p:cNvGraphicFramePr>
            <a:graphicFrameLocks noChangeAspect="1"/>
          </p:cNvGraphicFramePr>
          <p:nvPr/>
        </p:nvGraphicFramePr>
        <p:xfrm>
          <a:off x="762000" y="3505200"/>
          <a:ext cx="2819400" cy="2744788"/>
        </p:xfrm>
        <a:graphic>
          <a:graphicData uri="http://schemas.openxmlformats.org/presentationml/2006/ole">
            <p:oleObj spid="_x0000_s15364" name="Visio" r:id="rId5" imgW="3153156" imgH="307177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52400" y="2895600"/>
          <a:ext cx="8451850" cy="3544888"/>
        </p:xfrm>
        <a:graphic>
          <a:graphicData uri="http://schemas.openxmlformats.org/presentationml/2006/ole">
            <p:oleObj spid="_x0000_s16386" name="Equation" r:id="rId3" imgW="3708360" imgH="1549080" progId="Equation.3">
              <p:embed/>
            </p:oleObj>
          </a:graphicData>
        </a:graphic>
      </p:graphicFrame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19</a:t>
            </a:r>
          </a:p>
        </p:txBody>
      </p:sp>
      <p:sp>
        <p:nvSpPr>
          <p:cNvPr id="1639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6395" name="Text Box 3"/>
          <p:cNvSpPr txBox="1">
            <a:spLocks noChangeArrowheads="1"/>
          </p:cNvSpPr>
          <p:nvPr/>
        </p:nvSpPr>
        <p:spPr bwMode="auto">
          <a:xfrm>
            <a:off x="0" y="228600"/>
            <a:ext cx="501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Open Line Resonator</a:t>
            </a:r>
          </a:p>
        </p:txBody>
      </p:sp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152400" y="990600"/>
          <a:ext cx="1828800" cy="1781175"/>
        </p:xfrm>
        <a:graphic>
          <a:graphicData uri="http://schemas.openxmlformats.org/presentationml/2006/ole">
            <p:oleObj spid="_x0000_s16387" name="Visio" r:id="rId4" imgW="3153156" imgH="3071774" progId="">
              <p:embed/>
            </p:oleObj>
          </a:graphicData>
        </a:graphic>
      </p:graphicFrame>
      <p:graphicFrame>
        <p:nvGraphicFramePr>
          <p:cNvPr id="16388" name="Object 12"/>
          <p:cNvGraphicFramePr>
            <a:graphicFrameLocks noChangeAspect="1"/>
          </p:cNvGraphicFramePr>
          <p:nvPr/>
        </p:nvGraphicFramePr>
        <p:xfrm>
          <a:off x="2743200" y="914400"/>
          <a:ext cx="2797175" cy="2220913"/>
        </p:xfrm>
        <a:graphic>
          <a:graphicData uri="http://schemas.openxmlformats.org/presentationml/2006/ole">
            <p:oleObj spid="_x0000_s16388" name="Visio" r:id="rId5" imgW="4071518" imgH="3233014" progId="">
              <p:embed/>
            </p:oleObj>
          </a:graphicData>
        </a:graphic>
      </p:graphicFrame>
      <p:graphicFrame>
        <p:nvGraphicFramePr>
          <p:cNvPr id="16389" name="Object 13"/>
          <p:cNvGraphicFramePr>
            <a:graphicFrameLocks noChangeAspect="1"/>
          </p:cNvGraphicFramePr>
          <p:nvPr/>
        </p:nvGraphicFramePr>
        <p:xfrm>
          <a:off x="6248400" y="1066800"/>
          <a:ext cx="2728913" cy="1497013"/>
        </p:xfrm>
        <a:graphic>
          <a:graphicData uri="http://schemas.openxmlformats.org/presentationml/2006/ole">
            <p:oleObj spid="_x0000_s16389" name="Visio" r:id="rId6" imgW="4390339" imgH="24091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Topics Covered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Resonators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Capacitively coupled resonators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3581400"/>
          <a:ext cx="8769350" cy="2935288"/>
        </p:xfrm>
        <a:graphic>
          <a:graphicData uri="http://schemas.openxmlformats.org/presentationml/2006/ole">
            <p:oleObj spid="_x0000_s17410" name="Equation" r:id="rId3" imgW="3848040" imgH="1282680" progId="Equation.3">
              <p:embed/>
            </p:oleObj>
          </a:graphicData>
        </a:graphic>
      </p:graphicFrame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20</a:t>
            </a:r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0" y="228600"/>
            <a:ext cx="718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Capacitively coupled open line </a:t>
            </a:r>
          </a:p>
          <a:p>
            <a:r>
              <a:rPr lang="en-US" sz="4000"/>
              <a:t>Resonators</a:t>
            </a:r>
          </a:p>
        </p:txBody>
      </p:sp>
      <p:graphicFrame>
        <p:nvGraphicFramePr>
          <p:cNvPr id="17411" name="Object 14"/>
          <p:cNvGraphicFramePr>
            <a:graphicFrameLocks noChangeAspect="1"/>
          </p:cNvGraphicFramePr>
          <p:nvPr/>
        </p:nvGraphicFramePr>
        <p:xfrm>
          <a:off x="2667000" y="1447800"/>
          <a:ext cx="3733800" cy="2000250"/>
        </p:xfrm>
        <a:graphic>
          <a:graphicData uri="http://schemas.openxmlformats.org/presentationml/2006/ole">
            <p:oleObj spid="_x0000_s17411" name="Visio" r:id="rId4" imgW="6803746" imgH="364418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1524000"/>
          <a:ext cx="9144000" cy="2605088"/>
        </p:xfrm>
        <a:graphic>
          <a:graphicData uri="http://schemas.openxmlformats.org/presentationml/2006/ole">
            <p:oleObj spid="_x0000_s18434" name="Equation" r:id="rId3" imgW="4076640" imgH="1155600" progId="Equation.3">
              <p:embed/>
            </p:oleObj>
          </a:graphicData>
        </a:graphic>
      </p:graphicFrame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21</a:t>
            </a:r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0" y="228600"/>
            <a:ext cx="718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Capacitively coupled open line </a:t>
            </a:r>
          </a:p>
          <a:p>
            <a:r>
              <a:rPr lang="en-US" sz="4000"/>
              <a:t>Resonators</a:t>
            </a:r>
          </a:p>
        </p:txBody>
      </p:sp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3810000" y="3581400"/>
          <a:ext cx="4648200" cy="3003550"/>
        </p:xfrm>
        <a:graphic>
          <a:graphicData uri="http://schemas.openxmlformats.org/presentationml/2006/ole">
            <p:oleObj spid="_x0000_s18435" name="Visio" r:id="rId4" imgW="7335622" imgH="4431487" progId="">
              <p:embed/>
            </p:oleObj>
          </a:graphicData>
        </a:graphic>
      </p:graphicFrame>
      <p:graphicFrame>
        <p:nvGraphicFramePr>
          <p:cNvPr id="18436" name="Object 12"/>
          <p:cNvGraphicFramePr>
            <a:graphicFrameLocks noChangeAspect="1"/>
          </p:cNvGraphicFramePr>
          <p:nvPr/>
        </p:nvGraphicFramePr>
        <p:xfrm>
          <a:off x="228600" y="3810000"/>
          <a:ext cx="2971800" cy="2811463"/>
        </p:xfrm>
        <a:graphic>
          <a:graphicData uri="http://schemas.openxmlformats.org/presentationml/2006/ole">
            <p:oleObj spid="_x0000_s18436" name="Visio" r:id="rId5" imgW="4771034" imgH="45140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0" y="1447800"/>
          <a:ext cx="8915400" cy="5027613"/>
        </p:xfrm>
        <a:graphic>
          <a:graphicData uri="http://schemas.openxmlformats.org/presentationml/2006/ole">
            <p:oleObj spid="_x0000_s19458" name="Equation" r:id="rId3" imgW="3936960" imgH="2209680" progId="Equation.3">
              <p:embed/>
            </p:oleObj>
          </a:graphicData>
        </a:graphic>
      </p:graphicFrame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22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0" y="228600"/>
            <a:ext cx="92217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External Q of Capacitively coupled open</a:t>
            </a:r>
          </a:p>
          <a:p>
            <a:r>
              <a:rPr lang="en-US" sz="4000"/>
              <a:t>line Resonators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0" y="9144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In EM field theory sense resonance implies that a device </a:t>
            </a:r>
          </a:p>
          <a:p>
            <a:r>
              <a:rPr lang="en-US"/>
              <a:t>  has the ability to store large and equal amounts of Electrical</a:t>
            </a:r>
          </a:p>
          <a:p>
            <a:r>
              <a:rPr lang="en-US"/>
              <a:t>  and magnetic energy with only a small loss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Because the behavior is in a narrow bandwidth it is appropriate </a:t>
            </a:r>
          </a:p>
          <a:p>
            <a:r>
              <a:rPr lang="en-US"/>
              <a:t>  to have a circuit analog of such devices. Circuit models are </a:t>
            </a:r>
          </a:p>
          <a:p>
            <a:r>
              <a:rPr lang="en-US"/>
              <a:t>  applicable only for narrow bandwidth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Two models of resonance are present – series and parallel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Series = Low impedance, Parallel = High Impedance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At resonance energy stored in capacitor balances that stored in</a:t>
            </a:r>
          </a:p>
          <a:p>
            <a:r>
              <a:rPr lang="en-US"/>
              <a:t>  inductor. Energy loss is due to resistor</a:t>
            </a:r>
          </a:p>
          <a:p>
            <a:endParaRPr lang="en-US"/>
          </a:p>
        </p:txBody>
      </p:sp>
      <p:sp>
        <p:nvSpPr>
          <p:cNvPr id="23560" name="Text Box 3"/>
          <p:cNvSpPr txBox="1">
            <a:spLocks noChangeArrowheads="1"/>
          </p:cNvSpPr>
          <p:nvPr/>
        </p:nvSpPr>
        <p:spPr bwMode="auto">
          <a:xfrm>
            <a:off x="0" y="228600"/>
            <a:ext cx="6735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Review of Circuit Resonators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52400" y="914400"/>
          <a:ext cx="8305800" cy="5678488"/>
        </p:xfrm>
        <a:graphic>
          <a:graphicData uri="http://schemas.openxmlformats.org/presentationml/2006/ole">
            <p:oleObj spid="_x0000_s1026" name="Equation" r:id="rId3" imgW="3949560" imgH="2692080" progId="Equation.3">
              <p:embed/>
            </p:oleObj>
          </a:graphicData>
        </a:graphic>
      </p:graphicFrame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0" y="228600"/>
            <a:ext cx="5267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Series RLC Resonator</a:t>
            </a:r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343400" y="1676400"/>
          <a:ext cx="3657600" cy="1893888"/>
        </p:xfrm>
        <a:graphic>
          <a:graphicData uri="http://schemas.openxmlformats.org/presentationml/2006/ole">
            <p:oleObj spid="_x0000_s1027" name="Visio" r:id="rId4" imgW="6136538" imgH="31769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1143000"/>
          <a:ext cx="8545513" cy="5170488"/>
        </p:xfrm>
        <a:graphic>
          <a:graphicData uri="http://schemas.openxmlformats.org/presentationml/2006/ole">
            <p:oleObj spid="_x0000_s2050" name="Equation" r:id="rId3" imgW="4063680" imgH="2450880" progId="Equation.3">
              <p:embed/>
            </p:oleObj>
          </a:graphicData>
        </a:graphic>
      </p:graphicFrame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0" y="228600"/>
            <a:ext cx="7896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Loaded and Unloaded Q definition</a:t>
            </a:r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5257800" y="1363663"/>
          <a:ext cx="3886200" cy="2011362"/>
        </p:xfrm>
        <a:graphic>
          <a:graphicData uri="http://schemas.openxmlformats.org/presentationml/2006/ole">
            <p:oleObj spid="_x0000_s2051" name="Visio" r:id="rId4" imgW="6136538" imgH="31769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" y="990600"/>
          <a:ext cx="8493125" cy="5491163"/>
        </p:xfrm>
        <a:graphic>
          <a:graphicData uri="http://schemas.openxmlformats.org/presentationml/2006/ole">
            <p:oleObj spid="_x0000_s3074" name="Equation" r:id="rId3" imgW="4038480" imgH="2603160" progId="Equation.3">
              <p:embed/>
            </p:oleObj>
          </a:graphicData>
        </a:graphic>
      </p:graphicFrame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0" y="228600"/>
            <a:ext cx="5267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Series RLC Resonator</a:t>
            </a:r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5486400" y="2590800"/>
          <a:ext cx="3429000" cy="1774825"/>
        </p:xfrm>
        <a:graphic>
          <a:graphicData uri="http://schemas.openxmlformats.org/presentationml/2006/ole">
            <p:oleObj spid="_x0000_s3075" name="Visio" r:id="rId4" imgW="6136538" imgH="31769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762000"/>
          <a:ext cx="8747125" cy="5829300"/>
        </p:xfrm>
        <a:graphic>
          <a:graphicData uri="http://schemas.openxmlformats.org/presentationml/2006/ole">
            <p:oleObj spid="_x0000_s4098" name="Equation" r:id="rId3" imgW="4127400" imgH="2743200" progId="Equation.3">
              <p:embed/>
            </p:oleObj>
          </a:graphicData>
        </a:graphic>
      </p:graphicFrame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0" y="228600"/>
            <a:ext cx="3741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3 dB Bandwidth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5905159" y="990600"/>
          <a:ext cx="3238841" cy="1676400"/>
        </p:xfrm>
        <a:graphic>
          <a:graphicData uri="http://schemas.openxmlformats.org/presentationml/2006/ole">
            <p:oleObj spid="_x0000_s4099" name="Visio" r:id="rId4" imgW="6136538" imgH="31769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1512888"/>
          <a:ext cx="9144000" cy="4308475"/>
        </p:xfrm>
        <a:graphic>
          <a:graphicData uri="http://schemas.openxmlformats.org/presentationml/2006/ole">
            <p:oleObj spid="_x0000_s5122" name="Equation" r:id="rId3" imgW="4000320" imgH="1879560" progId="Equation.3">
              <p:embed/>
            </p:oleObj>
          </a:graphicData>
        </a:graphic>
      </p:graphicFrame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0" y="228600"/>
            <a:ext cx="4364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3 dB Bandwidth(2)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" y="838200"/>
          <a:ext cx="7870825" cy="5737225"/>
        </p:xfrm>
        <a:graphic>
          <a:graphicData uri="http://schemas.openxmlformats.org/presentationml/2006/ole">
            <p:oleObj spid="_x0000_s6146" name="Equation" r:id="rId3" imgW="3949560" imgH="2869920" progId="Equation.3">
              <p:embed/>
            </p:oleObj>
          </a:graphicData>
        </a:graphic>
      </p:graphicFrame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14                                 Jayanta Mukherjee</a:t>
            </a:r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0" y="228600"/>
            <a:ext cx="7981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More General definition of Q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12762</TotalTime>
  <Words>389</Words>
  <Application>Microsoft PowerPoint</Application>
  <PresentationFormat>On-screen Show (4:3)</PresentationFormat>
  <Paragraphs>138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Default Design</vt:lpstr>
      <vt:lpstr>Equation</vt:lpstr>
      <vt:lpstr>Visio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IITb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jayanta</cp:lastModifiedBy>
  <cp:revision>526</cp:revision>
  <dcterms:created xsi:type="dcterms:W3CDTF">2009-07-21T12:04:38Z</dcterms:created>
  <dcterms:modified xsi:type="dcterms:W3CDTF">2014-10-14T05:37:31Z</dcterms:modified>
</cp:coreProperties>
</file>