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31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9" r:id="rId13"/>
    <p:sldId id="350" r:id="rId14"/>
    <p:sldId id="351" r:id="rId15"/>
    <p:sldId id="353" r:id="rId16"/>
    <p:sldId id="352" r:id="rId17"/>
    <p:sldId id="354" r:id="rId18"/>
    <p:sldId id="355" r:id="rId19"/>
    <p:sldId id="356" r:id="rId20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2611" autoAdjust="0"/>
  </p:normalViewPr>
  <p:slideViewPr>
    <p:cSldViewPr>
      <p:cViewPr>
        <p:scale>
          <a:sx n="75" d="100"/>
          <a:sy n="75" d="100"/>
        </p:scale>
        <p:origin x="-2580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8662FF-64BF-4BCB-8198-214E29FEB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0AE2-E8DC-4165-BED4-DF3C80766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65EA-8B4A-44E8-BA17-9034091D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189CD-1997-47B9-BE5A-B7F4D8651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F5476-DBD1-4C6F-B190-2A44377AE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835D-16CC-4047-9086-2E4483656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ED360-62F8-429F-9355-342BAAF82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2F14-76F5-46A9-AA8C-56A7F0066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C79B7-BC79-49C8-AF23-53C628801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8F523-AD9E-43EF-A1E2-C45981EBC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EB058-7FCF-4BB7-9686-9E45AF0E4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355D9-D452-47E6-8707-064B71C3D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55B0E87-7E10-47E5-9F9B-64B4E0A0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Jayanta Mukherjee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33800" y="4800600"/>
            <a:ext cx="163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10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8201" name="Text Box 3"/>
          <p:cNvSpPr txBox="1">
            <a:spLocks noChangeArrowheads="1"/>
          </p:cNvSpPr>
          <p:nvPr/>
        </p:nvSpPr>
        <p:spPr bwMode="auto">
          <a:xfrm>
            <a:off x="0" y="304800"/>
            <a:ext cx="6761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Two Section Band Stop Filter</a:t>
            </a:r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2057400" y="1066800"/>
          <a:ext cx="51054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7875851" imgH="4724250" progId="">
                  <p:embed/>
                </p:oleObj>
              </mc:Choice>
              <mc:Fallback>
                <p:oleObj name="Visio" r:id="rId3" imgW="7875851" imgH="472425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51054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4"/>
          <p:cNvGraphicFramePr>
            <a:graphicFrameLocks noChangeAspect="1"/>
          </p:cNvGraphicFramePr>
          <p:nvPr/>
        </p:nvGraphicFramePr>
        <p:xfrm>
          <a:off x="152400" y="4114800"/>
          <a:ext cx="838200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4051080" imgH="1117440" progId="Equation.3">
                  <p:embed/>
                </p:oleObj>
              </mc:Choice>
              <mc:Fallback>
                <p:oleObj name="Equation" r:id="rId5" imgW="4051080" imgH="1117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8382000" cy="231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9225" name="Text Box 3"/>
          <p:cNvSpPr txBox="1">
            <a:spLocks noChangeArrowheads="1"/>
          </p:cNvSpPr>
          <p:nvPr/>
        </p:nvSpPr>
        <p:spPr bwMode="auto">
          <a:xfrm>
            <a:off x="0" y="304800"/>
            <a:ext cx="6761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Two Section Band Stop Filter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609600" y="3657600"/>
          <a:ext cx="8305800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251160" imgH="1104840" progId="Equation.3">
                  <p:embed/>
                </p:oleObj>
              </mc:Choice>
              <mc:Fallback>
                <p:oleObj name="Equation" r:id="rId3" imgW="325116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8305800" cy="282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"/>
          <p:cNvGraphicFramePr>
            <a:graphicFrameLocks noChangeAspect="1"/>
          </p:cNvGraphicFramePr>
          <p:nvPr/>
        </p:nvGraphicFramePr>
        <p:xfrm>
          <a:off x="1371600" y="1143000"/>
          <a:ext cx="6243638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5" imgW="6243388" imgH="2257262" progId="">
                  <p:embed/>
                </p:oleObj>
              </mc:Choice>
              <mc:Fallback>
                <p:oleObj name="Visio" r:id="rId5" imgW="6243388" imgH="2257262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6243638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12</a:t>
            </a:r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0250" name="Text Box 3"/>
          <p:cNvSpPr txBox="1">
            <a:spLocks noChangeArrowheads="1"/>
          </p:cNvSpPr>
          <p:nvPr/>
        </p:nvSpPr>
        <p:spPr bwMode="auto">
          <a:xfrm>
            <a:off x="0" y="304800"/>
            <a:ext cx="71326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Narrowband Bandpass using a</a:t>
            </a:r>
          </a:p>
          <a:p>
            <a:r>
              <a:rPr lang="en-US" sz="4000"/>
              <a:t>resonator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0" y="1524000"/>
          <a:ext cx="8229600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3568680" imgH="2031840" progId="Equation.3">
                  <p:embed/>
                </p:oleObj>
              </mc:Choice>
              <mc:Fallback>
                <p:oleObj name="Equation" r:id="rId3" imgW="3568680" imgH="2031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8229600" cy="468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5791200" y="2743200"/>
          <a:ext cx="31242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5" imgW="5479999" imgH="2602078" progId="">
                  <p:embed/>
                </p:oleObj>
              </mc:Choice>
              <mc:Fallback>
                <p:oleObj name="Visio" r:id="rId5" imgW="5479999" imgH="2602078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743200"/>
                        <a:ext cx="3124200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1"/>
          <p:cNvGraphicFramePr>
            <a:graphicFrameLocks noChangeAspect="1"/>
          </p:cNvGraphicFramePr>
          <p:nvPr/>
        </p:nvGraphicFramePr>
        <p:xfrm>
          <a:off x="4724400" y="4343400"/>
          <a:ext cx="35052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7" imgW="6816242" imgH="2479853" progId="">
                  <p:embed/>
                </p:oleObj>
              </mc:Choice>
              <mc:Fallback>
                <p:oleObj name="Visio" r:id="rId7" imgW="6816242" imgH="2479853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35052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13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1272" name="Text Box 3"/>
          <p:cNvSpPr txBox="1">
            <a:spLocks noChangeArrowheads="1"/>
          </p:cNvSpPr>
          <p:nvPr/>
        </p:nvSpPr>
        <p:spPr bwMode="auto">
          <a:xfrm>
            <a:off x="0" y="304800"/>
            <a:ext cx="314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Proof Outline</a:t>
            </a: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234528"/>
              </p:ext>
            </p:extLst>
          </p:nvPr>
        </p:nvGraphicFramePr>
        <p:xfrm>
          <a:off x="0" y="1066800"/>
          <a:ext cx="91503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5486400" imgH="3200400" progId="Equation.3">
                  <p:embed/>
                </p:oleObj>
              </mc:Choice>
              <mc:Fallback>
                <p:oleObj name="Equation" r:id="rId3" imgW="5486400" imgH="320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50350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14</a:t>
            </a:r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2298" name="Text Box 3"/>
          <p:cNvSpPr txBox="1">
            <a:spLocks noChangeArrowheads="1"/>
          </p:cNvSpPr>
          <p:nvPr/>
        </p:nvSpPr>
        <p:spPr bwMode="auto">
          <a:xfrm>
            <a:off x="0" y="304800"/>
            <a:ext cx="484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Microstrip realization</a:t>
            </a: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0" y="5867400"/>
          <a:ext cx="89741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3860640" imgH="190440" progId="Equation.3">
                  <p:embed/>
                </p:oleObj>
              </mc:Choice>
              <mc:Fallback>
                <p:oleObj name="Equation" r:id="rId3" imgW="386064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67400"/>
                        <a:ext cx="897413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152400" y="1143000"/>
          <a:ext cx="88392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5" imgW="9853574" imgH="2064410" progId="">
                  <p:embed/>
                </p:oleObj>
              </mc:Choice>
              <mc:Fallback>
                <p:oleObj name="Visio" r:id="rId5" imgW="9853574" imgH="206441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8392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1905000" y="3200400"/>
          <a:ext cx="6019800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7" imgW="7410602" imgH="2995270" progId="">
                  <p:embed/>
                </p:oleObj>
              </mc:Choice>
              <mc:Fallback>
                <p:oleObj name="Visio" r:id="rId7" imgW="7410602" imgH="299527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6019800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15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3321" name="Text Box 3"/>
          <p:cNvSpPr txBox="1">
            <a:spLocks noChangeArrowheads="1"/>
          </p:cNvSpPr>
          <p:nvPr/>
        </p:nvSpPr>
        <p:spPr bwMode="auto">
          <a:xfrm>
            <a:off x="0" y="304800"/>
            <a:ext cx="7443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Modeling the series capacitance</a:t>
            </a:r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/>
        </p:nvGraphicFramePr>
        <p:xfrm>
          <a:off x="917575" y="3679825"/>
          <a:ext cx="6473825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2819160" imgH="1422360" progId="Equation.3">
                  <p:embed/>
                </p:oleObj>
              </mc:Choice>
              <mc:Fallback>
                <p:oleObj name="Equation" r:id="rId3" imgW="2819160" imgH="1422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679825"/>
                        <a:ext cx="6473825" cy="280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9"/>
          <p:cNvGraphicFramePr>
            <a:graphicFrameLocks noChangeAspect="1"/>
          </p:cNvGraphicFramePr>
          <p:nvPr/>
        </p:nvGraphicFramePr>
        <p:xfrm>
          <a:off x="2667000" y="1524000"/>
          <a:ext cx="27019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5" imgW="2702357" imgH="1494739" progId="">
                  <p:embed/>
                </p:oleObj>
              </mc:Choice>
              <mc:Fallback>
                <p:oleObj name="Visio" r:id="rId5" imgW="2702357" imgH="1494739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27019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16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4345" name="Text Box 3"/>
          <p:cNvSpPr txBox="1">
            <a:spLocks noChangeArrowheads="1"/>
          </p:cNvSpPr>
          <p:nvPr/>
        </p:nvSpPr>
        <p:spPr bwMode="auto">
          <a:xfrm>
            <a:off x="0" y="304800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Narrow Band Pass Filter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574912"/>
              </p:ext>
            </p:extLst>
          </p:nvPr>
        </p:nvGraphicFramePr>
        <p:xfrm>
          <a:off x="762000" y="3124200"/>
          <a:ext cx="7288212" cy="333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4279680" imgH="1955520" progId="Equation.3">
                  <p:embed/>
                </p:oleObj>
              </mc:Choice>
              <mc:Fallback>
                <p:oleObj name="Equation" r:id="rId3" imgW="4279680" imgH="1955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288212" cy="3333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1905000" y="990600"/>
          <a:ext cx="48768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Visio" r:id="rId5" imgW="7410602" imgH="2995270" progId="">
                  <p:embed/>
                </p:oleObj>
              </mc:Choice>
              <mc:Fallback>
                <p:oleObj name="Visio" r:id="rId5" imgW="7410602" imgH="299527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90600"/>
                        <a:ext cx="48768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17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0" y="304800"/>
            <a:ext cx="3348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Insertion Loss</a:t>
            </a: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21765"/>
              </p:ext>
            </p:extLst>
          </p:nvPr>
        </p:nvGraphicFramePr>
        <p:xfrm>
          <a:off x="173038" y="1019175"/>
          <a:ext cx="7045325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4292280" imgH="3200400" progId="Equation.3">
                  <p:embed/>
                </p:oleObj>
              </mc:Choice>
              <mc:Fallback>
                <p:oleObj name="Equation" r:id="rId3" imgW="4292280" imgH="320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019175"/>
                        <a:ext cx="7045325" cy="5254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79202"/>
              </p:ext>
            </p:extLst>
          </p:nvPr>
        </p:nvGraphicFramePr>
        <p:xfrm>
          <a:off x="6096000" y="1219200"/>
          <a:ext cx="3048000" cy="123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5" imgW="7410602" imgH="2995270" progId="">
                  <p:embed/>
                </p:oleObj>
              </mc:Choice>
              <mc:Fallback>
                <p:oleObj name="Visio" r:id="rId5" imgW="7410602" imgH="299527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19200"/>
                        <a:ext cx="3048000" cy="1232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18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6392" name="Text Box 3"/>
          <p:cNvSpPr txBox="1">
            <a:spLocks noChangeArrowheads="1"/>
          </p:cNvSpPr>
          <p:nvPr/>
        </p:nvSpPr>
        <p:spPr bwMode="auto">
          <a:xfrm>
            <a:off x="0" y="304800"/>
            <a:ext cx="3348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Insertion Loss</a:t>
            </a:r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152400" y="990600"/>
          <a:ext cx="8539163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4356000" imgH="1523880" progId="Equation.3">
                  <p:embed/>
                </p:oleObj>
              </mc:Choice>
              <mc:Fallback>
                <p:oleObj name="Equation" r:id="rId3" imgW="4356000" imgH="1523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539163" cy="298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3581400"/>
            <a:ext cx="44958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1534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19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0" y="304800"/>
            <a:ext cx="292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An Example</a:t>
            </a: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0" y="1089025"/>
          <a:ext cx="7772400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3784320" imgH="2806560" progId="Equation.3">
                  <p:embed/>
                </p:oleObj>
              </mc:Choice>
              <mc:Fallback>
                <p:oleObj name="Equation" r:id="rId3" imgW="3784320" imgH="2806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89025"/>
                        <a:ext cx="7772400" cy="576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Topics Covered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Gap Coupled resonators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Band Stop and Band Pass Filters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Jayanta Mukherjee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990600"/>
          <a:ext cx="7848600" cy="55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416040" imgH="2552400" progId="Equation.3">
                  <p:embed/>
                </p:oleObj>
              </mc:Choice>
              <mc:Fallback>
                <p:oleObj name="Equation" r:id="rId3" imgW="3416040" imgH="255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7848600" cy="554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3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1033" name="Text Box 3"/>
          <p:cNvSpPr txBox="1">
            <a:spLocks noChangeArrowheads="1"/>
          </p:cNvSpPr>
          <p:nvPr/>
        </p:nvSpPr>
        <p:spPr bwMode="auto">
          <a:xfrm>
            <a:off x="0" y="228600"/>
            <a:ext cx="4816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Design Methodology</a:t>
            </a:r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562600" y="1828800"/>
          <a:ext cx="33528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5" imgW="3834610" imgH="2525366" progId="">
                  <p:embed/>
                </p:oleObj>
              </mc:Choice>
              <mc:Fallback>
                <p:oleObj name="Visio" r:id="rId5" imgW="3834610" imgH="252536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33528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1219200"/>
          <a:ext cx="83280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381200" imgH="863280" progId="Equation.3">
                  <p:embed/>
                </p:oleObj>
              </mc:Choice>
              <mc:Fallback>
                <p:oleObj name="Equation" r:id="rId3" imgW="438120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8328025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4</a:t>
            </a: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0" y="228600"/>
            <a:ext cx="5634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Narrow Bandstop Filters</a:t>
            </a:r>
          </a:p>
        </p:txBody>
      </p:sp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533400" y="2895600"/>
          <a:ext cx="754062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7541339" imgH="3160671" progId="">
                  <p:embed/>
                </p:oleObj>
              </mc:Choice>
              <mc:Fallback>
                <p:oleObj name="Visio" r:id="rId5" imgW="7541339" imgH="316067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7540625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4800" y="2743200"/>
          <a:ext cx="8323263" cy="383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4216320" imgH="2057400" progId="Equation.3">
                  <p:embed/>
                </p:oleObj>
              </mc:Choice>
              <mc:Fallback>
                <p:oleObj name="Equation" r:id="rId3" imgW="421632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8323263" cy="383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5</a:t>
            </a: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0" y="228600"/>
            <a:ext cx="3854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Bandstop Filters</a:t>
            </a:r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2057400" y="914400"/>
          <a:ext cx="4800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5" imgW="8425665" imgH="3698320" progId="">
                  <p:embed/>
                </p:oleObj>
              </mc:Choice>
              <mc:Fallback>
                <p:oleObj name="Visio" r:id="rId5" imgW="8425665" imgH="369832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48006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8113" y="3581400"/>
          <a:ext cx="9005887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5054400" imgH="1752480" progId="Equation.3">
                  <p:embed/>
                </p:oleObj>
              </mc:Choice>
              <mc:Fallback>
                <p:oleObj name="Equation" r:id="rId3" imgW="5054400" imgH="1752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3581400"/>
                        <a:ext cx="9005887" cy="295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6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4105" name="Text Box 3"/>
          <p:cNvSpPr txBox="1">
            <a:spLocks noChangeArrowheads="1"/>
          </p:cNvSpPr>
          <p:nvPr/>
        </p:nvSpPr>
        <p:spPr bwMode="auto">
          <a:xfrm>
            <a:off x="0" y="228600"/>
            <a:ext cx="4618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Bandstop Filters (2)</a:t>
            </a:r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1905000" y="914400"/>
          <a:ext cx="4800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5" imgW="8425665" imgH="3698320" progId="">
                  <p:embed/>
                </p:oleObj>
              </mc:Choice>
              <mc:Fallback>
                <p:oleObj name="Visio" r:id="rId5" imgW="8425665" imgH="369832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48006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3733800"/>
          <a:ext cx="662940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809880" imgH="1777680" progId="Equation.3">
                  <p:embed/>
                </p:oleObj>
              </mc:Choice>
              <mc:Fallback>
                <p:oleObj name="Equation" r:id="rId3" imgW="3809880" imgH="1777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6629400" cy="280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7</a:t>
            </a:r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5130" name="Text Box 3"/>
          <p:cNvSpPr txBox="1">
            <a:spLocks noChangeArrowheads="1"/>
          </p:cNvSpPr>
          <p:nvPr/>
        </p:nvSpPr>
        <p:spPr bwMode="auto">
          <a:xfrm>
            <a:off x="0" y="3048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Approximating Transmission Line</a:t>
            </a:r>
          </a:p>
          <a:p>
            <a:r>
              <a:rPr lang="en-US" sz="4000"/>
              <a:t>Resonator by a circuit</a:t>
            </a:r>
          </a:p>
        </p:txBody>
      </p:sp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4191000" y="1752600"/>
          <a:ext cx="34163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5" imgW="5473215" imgH="2794911" progId="">
                  <p:embed/>
                </p:oleObj>
              </mc:Choice>
              <mc:Fallback>
                <p:oleObj name="Visio" r:id="rId5" imgW="5473215" imgH="2794911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52600"/>
                        <a:ext cx="34163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533400" y="1638300"/>
          <a:ext cx="25146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7" imgW="4230895" imgH="3690392" progId="">
                  <p:embed/>
                </p:oleObj>
              </mc:Choice>
              <mc:Fallback>
                <p:oleObj name="Visio" r:id="rId7" imgW="4230895" imgH="369039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38300"/>
                        <a:ext cx="251460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0" y="1600200"/>
          <a:ext cx="51054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3136680" imgH="3301920" progId="Equation.3">
                  <p:embed/>
                </p:oleObj>
              </mc:Choice>
              <mc:Fallback>
                <p:oleObj name="Equation" r:id="rId3" imgW="3136680" imgH="3301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5105400" cy="487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8</a:t>
            </a:r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6154" name="Text Box 3"/>
          <p:cNvSpPr txBox="1">
            <a:spLocks noChangeArrowheads="1"/>
          </p:cNvSpPr>
          <p:nvPr/>
        </p:nvSpPr>
        <p:spPr bwMode="auto">
          <a:xfrm>
            <a:off x="0" y="304800"/>
            <a:ext cx="7331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Formula relating Q and</a:t>
            </a:r>
          </a:p>
          <a:p>
            <a:r>
              <a:rPr lang="en-US" sz="4000"/>
              <a:t>Insertion Loss</a:t>
            </a:r>
          </a:p>
        </p:txBody>
      </p:sp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5334000" y="4495800"/>
          <a:ext cx="38100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5" imgW="5473215" imgH="2794911" progId="">
                  <p:embed/>
                </p:oleObj>
              </mc:Choice>
              <mc:Fallback>
                <p:oleObj name="Visio" r:id="rId5" imgW="5473215" imgH="2794911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381000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2"/>
          <p:cNvGraphicFramePr>
            <a:graphicFrameLocks noChangeAspect="1"/>
          </p:cNvGraphicFramePr>
          <p:nvPr/>
        </p:nvGraphicFramePr>
        <p:xfrm>
          <a:off x="5308600" y="1524000"/>
          <a:ext cx="38354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7" imgW="5537877" imgH="3131482" progId="">
                  <p:embed/>
                </p:oleObj>
              </mc:Choice>
              <mc:Fallback>
                <p:oleObj name="Visio" r:id="rId7" imgW="5537877" imgH="3131482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1524000"/>
                        <a:ext cx="38354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9</a:t>
            </a:r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15                                 Jayanta Mukherjee</a:t>
            </a:r>
          </a:p>
        </p:txBody>
      </p:sp>
      <p:sp>
        <p:nvSpPr>
          <p:cNvPr id="7179" name="Text Box 3"/>
          <p:cNvSpPr txBox="1">
            <a:spLocks noChangeArrowheads="1"/>
          </p:cNvSpPr>
          <p:nvPr/>
        </p:nvSpPr>
        <p:spPr bwMode="auto">
          <a:xfrm>
            <a:off x="0" y="304800"/>
            <a:ext cx="484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Dual Implementation</a:t>
            </a: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5029200" y="1752600"/>
          <a:ext cx="3998913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3998254" imgH="2046454" progId="">
                  <p:embed/>
                </p:oleObj>
              </mc:Choice>
              <mc:Fallback>
                <p:oleObj name="Visio" r:id="rId3" imgW="3998254" imgH="204645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0"/>
                        <a:ext cx="3998913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685800" y="1371600"/>
          <a:ext cx="55626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5" imgW="8425665" imgH="3698320" progId="">
                  <p:embed/>
                </p:oleObj>
              </mc:Choice>
              <mc:Fallback>
                <p:oleObj name="Visio" r:id="rId5" imgW="8425665" imgH="369832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562600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3"/>
          <p:cNvGraphicFramePr>
            <a:graphicFrameLocks noChangeAspect="1"/>
          </p:cNvGraphicFramePr>
          <p:nvPr/>
        </p:nvGraphicFramePr>
        <p:xfrm>
          <a:off x="457200" y="4114800"/>
          <a:ext cx="28194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7" imgW="4230895" imgH="3690392" progId="">
                  <p:embed/>
                </p:oleObj>
              </mc:Choice>
              <mc:Fallback>
                <p:oleObj name="Visio" r:id="rId7" imgW="4230895" imgH="369039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28194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5"/>
          <p:cNvGraphicFramePr>
            <a:graphicFrameLocks noChangeAspect="1"/>
          </p:cNvGraphicFramePr>
          <p:nvPr/>
        </p:nvGraphicFramePr>
        <p:xfrm>
          <a:off x="4724400" y="4267200"/>
          <a:ext cx="3733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9" imgW="5656004" imgH="3059411" progId="">
                  <p:embed/>
                </p:oleObj>
              </mc:Choice>
              <mc:Fallback>
                <p:oleObj name="Visio" r:id="rId9" imgW="5656004" imgH="3059411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37338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13732</TotalTime>
  <Words>243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Default Design</vt:lpstr>
      <vt:lpstr>Equation</vt:lpstr>
      <vt:lpstr>Visio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Prof Jayanta</cp:lastModifiedBy>
  <cp:revision>603</cp:revision>
  <dcterms:created xsi:type="dcterms:W3CDTF">2009-07-21T12:04:38Z</dcterms:created>
  <dcterms:modified xsi:type="dcterms:W3CDTF">2019-11-01T12:34:55Z</dcterms:modified>
</cp:coreProperties>
</file>