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1" r:id="rId2"/>
    <p:sldId id="318" r:id="rId3"/>
    <p:sldId id="358" r:id="rId4"/>
    <p:sldId id="357" r:id="rId5"/>
    <p:sldId id="339" r:id="rId6"/>
    <p:sldId id="340" r:id="rId7"/>
    <p:sldId id="342" r:id="rId8"/>
    <p:sldId id="341" r:id="rId9"/>
    <p:sldId id="359" r:id="rId10"/>
    <p:sldId id="343" r:id="rId11"/>
    <p:sldId id="344" r:id="rId12"/>
    <p:sldId id="345" r:id="rId13"/>
    <p:sldId id="360" r:id="rId14"/>
    <p:sldId id="362" r:id="rId15"/>
    <p:sldId id="376" r:id="rId16"/>
    <p:sldId id="377" r:id="rId17"/>
    <p:sldId id="386" r:id="rId18"/>
    <p:sldId id="383" r:id="rId19"/>
    <p:sldId id="378" r:id="rId20"/>
    <p:sldId id="379" r:id="rId21"/>
    <p:sldId id="380" r:id="rId22"/>
    <p:sldId id="384" r:id="rId23"/>
    <p:sldId id="381" r:id="rId24"/>
    <p:sldId id="385" r:id="rId25"/>
    <p:sldId id="38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</p:sldIdLst>
  <p:sldSz cx="9144000" cy="6858000" type="screen4x3"/>
  <p:notesSz cx="98742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2611" autoAdjust="0"/>
  </p:normalViewPr>
  <p:slideViewPr>
    <p:cSldViewPr>
      <p:cViewPr varScale="1">
        <p:scale>
          <a:sx n="108" d="100"/>
          <a:sy n="108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7822" cy="34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4077" y="0"/>
            <a:ext cx="4277822" cy="34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B0DF6-CB8A-4477-9191-922FC79E7CD3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277822" cy="34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4077" y="6456378"/>
            <a:ext cx="4277822" cy="34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873B-7445-4228-8C8B-7633A7F11B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270" cy="3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837" y="0"/>
            <a:ext cx="4279270" cy="3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855" y="3227997"/>
            <a:ext cx="7898542" cy="305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8"/>
            <a:ext cx="4279270" cy="3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837" y="6457118"/>
            <a:ext cx="4279270" cy="3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33679CF5-167D-4E47-B223-2EB4ECC8A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3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52641-0662-4819-9723-C65E768AC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90C6F-C931-4DF6-B0BF-5BB29F261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01FA1-04E9-46BF-B041-55F05772B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C3A76-F401-473C-93E8-E6301068A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FA55C-64C2-45D6-85D2-BD0768046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2222-E797-4B8F-A813-3412EE54D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D822-499D-4AC8-951F-3C2D1CB1C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3E227-1EA3-4535-9560-0556952DA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A3391-1D5D-4AA0-849E-672A1DDC1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717C-1F66-40E9-9B15-6EF7BB5D0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E72F-EA44-4ADD-886C-3E8FF1519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603E9F-31FA-484E-9B0A-69C97350A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Jayanta Mukherjee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1524000"/>
          <a:ext cx="8610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3632200" imgH="381000" progId="Equation.3">
                  <p:embed/>
                </p:oleObj>
              </mc:Choice>
              <mc:Fallback>
                <p:oleObj name="Equation" r:id="rId3" imgW="3632200" imgH="3810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86106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7177" name="Text Box 3"/>
          <p:cNvSpPr txBox="1">
            <a:spLocks noChangeArrowheads="1"/>
          </p:cNvSpPr>
          <p:nvPr/>
        </p:nvSpPr>
        <p:spPr bwMode="auto">
          <a:xfrm>
            <a:off x="0" y="304800"/>
            <a:ext cx="8283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Final Layout of 3</a:t>
            </a:r>
            <a:r>
              <a:rPr lang="en-US" sz="4000" baseline="30000"/>
              <a:t>rd</a:t>
            </a:r>
            <a:r>
              <a:rPr lang="en-US" sz="4000"/>
              <a:t> Order Band Pass</a:t>
            </a:r>
          </a:p>
          <a:p>
            <a:r>
              <a:rPr lang="en-US" sz="4000"/>
              <a:t>Filter</a:t>
            </a:r>
          </a:p>
        </p:txBody>
      </p:sp>
      <p:graphicFrame>
        <p:nvGraphicFramePr>
          <p:cNvPr id="7171" name="Object 13"/>
          <p:cNvGraphicFramePr>
            <a:graphicFrameLocks noChangeAspect="1"/>
          </p:cNvGraphicFramePr>
          <p:nvPr/>
        </p:nvGraphicFramePr>
        <p:xfrm>
          <a:off x="0" y="2343150"/>
          <a:ext cx="9144000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Visio" r:id="rId5" imgW="8537448" imgH="3751783" progId="Visio.Drawing.11">
                  <p:embed/>
                </p:oleObj>
              </mc:Choice>
              <mc:Fallback>
                <p:oleObj name="Visio" r:id="rId5" imgW="8537448" imgH="3751783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3150"/>
                        <a:ext cx="9144000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1520825"/>
          <a:ext cx="8686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3975100" imgH="2527300" progId="Equation.3">
                  <p:embed/>
                </p:oleObj>
              </mc:Choice>
              <mc:Fallback>
                <p:oleObj name="Equation" r:id="rId3" imgW="3975100" imgH="2527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0825"/>
                        <a:ext cx="868680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304800"/>
            <a:ext cx="292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12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9224" name="Text Box 3"/>
          <p:cNvSpPr txBox="1">
            <a:spLocks noChangeArrowheads="1"/>
          </p:cNvSpPr>
          <p:nvPr/>
        </p:nvSpPr>
        <p:spPr bwMode="auto">
          <a:xfrm>
            <a:off x="0" y="304800"/>
            <a:ext cx="5068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Direct Coupled Filters</a:t>
            </a:r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2590800" y="1676400"/>
          <a:ext cx="40925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3" imgW="7788554" imgH="7734910" progId="Visio.Drawing.11">
                  <p:embed/>
                </p:oleObj>
              </mc:Choice>
              <mc:Fallback>
                <p:oleObj name="Visio" r:id="rId3" imgW="7788554" imgH="7734910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409257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838200" y="43434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Bandstop</a:t>
            </a:r>
            <a:endParaRPr lang="en-US" dirty="0"/>
          </a:p>
        </p:txBody>
      </p: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762000" y="22860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BandPass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0" y="304800"/>
            <a:ext cx="5068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Direct Coupled Filters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81000" y="1371600"/>
            <a:ext cx="83248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The characteristic impedances of the stubs are given by</a:t>
            </a:r>
          </a:p>
          <a:p>
            <a:endParaRPr lang="en-US"/>
          </a:p>
          <a:p>
            <a:r>
              <a:rPr lang="en-US"/>
              <a:t>   Bandstop: Z</a:t>
            </a:r>
            <a:r>
              <a:rPr lang="en-US" baseline="-25000"/>
              <a:t>0n</a:t>
            </a:r>
            <a:r>
              <a:rPr lang="en-US"/>
              <a:t>=(4Z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T</a:t>
            </a:r>
            <a:r>
              <a:rPr lang="en-US"/>
              <a:t>)/</a:t>
            </a:r>
            <a:r>
              <a:rPr lang="el-GR">
                <a:cs typeface="Arial" charset="0"/>
              </a:rPr>
              <a:t>π</a:t>
            </a:r>
            <a:r>
              <a:rPr lang="en-US">
                <a:cs typeface="Arial" charset="0"/>
              </a:rPr>
              <a:t>g</a:t>
            </a:r>
            <a:r>
              <a:rPr lang="en-US" baseline="-25000">
                <a:cs typeface="Arial" charset="0"/>
              </a:rPr>
              <a:t>n  </a:t>
            </a:r>
            <a:r>
              <a:rPr lang="en-US">
                <a:cs typeface="Arial" charset="0"/>
              </a:rPr>
              <a:t>Bandpass: Z</a:t>
            </a:r>
            <a:r>
              <a:rPr lang="en-US" baseline="-25000">
                <a:cs typeface="Arial" charset="0"/>
              </a:rPr>
              <a:t>0n</a:t>
            </a:r>
            <a:r>
              <a:rPr lang="en-US">
                <a:cs typeface="Arial" charset="0"/>
              </a:rPr>
              <a:t>=(</a:t>
            </a:r>
            <a:r>
              <a:rPr lang="el-GR">
                <a:cs typeface="Arial" charset="0"/>
              </a:rPr>
              <a:t>π</a:t>
            </a:r>
            <a:r>
              <a:rPr lang="en-US">
                <a:cs typeface="Arial" charset="0"/>
              </a:rPr>
              <a:t>Z</a:t>
            </a:r>
            <a:r>
              <a:rPr lang="en-US" baseline="-25000">
                <a:cs typeface="Arial" charset="0"/>
              </a:rPr>
              <a:t>0</a:t>
            </a:r>
            <a:r>
              <a:rPr lang="en-US">
                <a:cs typeface="Arial" charset="0"/>
              </a:rPr>
              <a:t>)/(4Q</a:t>
            </a:r>
            <a:r>
              <a:rPr lang="en-US" baseline="-25000">
                <a:cs typeface="Arial" charset="0"/>
              </a:rPr>
              <a:t>T</a:t>
            </a:r>
            <a:r>
              <a:rPr lang="en-US">
                <a:cs typeface="Arial" charset="0"/>
              </a:rPr>
              <a:t>g</a:t>
            </a:r>
            <a:r>
              <a:rPr lang="en-US" baseline="-25000">
                <a:cs typeface="Arial" charset="0"/>
              </a:rPr>
              <a:t>n</a:t>
            </a:r>
            <a:r>
              <a:rPr lang="en-US">
                <a:cs typeface="Arial" charset="0"/>
              </a:rPr>
              <a:t>)</a:t>
            </a:r>
          </a:p>
          <a:p>
            <a:endParaRPr lang="en-US">
              <a:cs typeface="Arial" charset="0"/>
            </a:endParaRPr>
          </a:p>
          <a:p>
            <a:r>
              <a:rPr lang="en-US">
                <a:cs typeface="Arial" charset="0"/>
              </a:rPr>
              <a:t>    Where g</a:t>
            </a:r>
            <a:r>
              <a:rPr lang="en-US" baseline="-25000">
                <a:cs typeface="Arial" charset="0"/>
              </a:rPr>
              <a:t>n</a:t>
            </a:r>
            <a:r>
              <a:rPr lang="en-US">
                <a:cs typeface="Arial" charset="0"/>
              </a:rPr>
              <a:t> are the filter coefficients (Ch 7). For example for</a:t>
            </a:r>
          </a:p>
          <a:p>
            <a:endParaRPr lang="en-US">
              <a:cs typeface="Arial" charset="0"/>
            </a:endParaRPr>
          </a:p>
          <a:p>
            <a:r>
              <a:rPr lang="en-US">
                <a:cs typeface="Arial" charset="0"/>
              </a:rPr>
              <a:t>    A 3</a:t>
            </a:r>
            <a:r>
              <a:rPr lang="en-US" baseline="30000">
                <a:cs typeface="Arial" charset="0"/>
              </a:rPr>
              <a:t>rd</a:t>
            </a:r>
            <a:r>
              <a:rPr lang="en-US">
                <a:cs typeface="Arial" charset="0"/>
              </a:rPr>
              <a:t> order Butterworth filter: g</a:t>
            </a:r>
            <a:r>
              <a:rPr lang="en-US" baseline="-25000">
                <a:cs typeface="Arial" charset="0"/>
              </a:rPr>
              <a:t>1</a:t>
            </a:r>
            <a:r>
              <a:rPr lang="en-US">
                <a:cs typeface="Arial" charset="0"/>
              </a:rPr>
              <a:t>=1, g</a:t>
            </a:r>
            <a:r>
              <a:rPr lang="en-US" baseline="-25000">
                <a:cs typeface="Arial" charset="0"/>
              </a:rPr>
              <a:t>2</a:t>
            </a:r>
            <a:r>
              <a:rPr lang="en-US">
                <a:cs typeface="Arial" charset="0"/>
              </a:rPr>
              <a:t>=2 and g</a:t>
            </a:r>
            <a:r>
              <a:rPr lang="en-US" baseline="-25000">
                <a:cs typeface="Arial" charset="0"/>
              </a:rPr>
              <a:t>3</a:t>
            </a:r>
            <a:r>
              <a:rPr lang="en-US">
                <a:cs typeface="Arial" charset="0"/>
              </a:rPr>
              <a:t>=1</a:t>
            </a:r>
          </a:p>
          <a:p>
            <a:endParaRPr lang="en-US">
              <a:cs typeface="Arial" charset="0"/>
            </a:endParaRPr>
          </a:p>
          <a:p>
            <a:pPr>
              <a:buFontTx/>
              <a:buChar char="•"/>
            </a:pPr>
            <a:r>
              <a:rPr lang="en-US" baseline="-25000">
                <a:cs typeface="Arial" charset="0"/>
              </a:rPr>
              <a:t> </a:t>
            </a:r>
            <a:r>
              <a:rPr lang="en-US">
                <a:cs typeface="Arial" charset="0"/>
              </a:rPr>
              <a:t>Problem with this design is that at high Q</a:t>
            </a:r>
            <a:r>
              <a:rPr lang="en-US" baseline="-25000">
                <a:cs typeface="Arial" charset="0"/>
              </a:rPr>
              <a:t>T</a:t>
            </a:r>
            <a:r>
              <a:rPr lang="en-US">
                <a:cs typeface="Arial" charset="0"/>
              </a:rPr>
              <a:t> the Z</a:t>
            </a:r>
            <a:r>
              <a:rPr lang="en-US" baseline="-25000">
                <a:cs typeface="Arial" charset="0"/>
              </a:rPr>
              <a:t>n</a:t>
            </a:r>
            <a:r>
              <a:rPr lang="en-US">
                <a:cs typeface="Arial" charset="0"/>
              </a:rPr>
              <a:t>’s may not</a:t>
            </a:r>
          </a:p>
          <a:p>
            <a:r>
              <a:rPr lang="en-US" baseline="-25000">
                <a:cs typeface="Arial" charset="0"/>
              </a:rPr>
              <a:t>   </a:t>
            </a:r>
            <a:r>
              <a:rPr lang="en-US">
                <a:cs typeface="Arial" charset="0"/>
              </a:rPr>
              <a:t>be realizable</a:t>
            </a:r>
          </a:p>
          <a:p>
            <a:endParaRPr lang="en-US">
              <a:cs typeface="Arial" charset="0"/>
            </a:endParaRPr>
          </a:p>
          <a:p>
            <a:pPr>
              <a:buFontTx/>
              <a:buChar char="•"/>
            </a:pPr>
            <a:r>
              <a:rPr lang="en-US" baseline="-25000">
                <a:cs typeface="Arial" charset="0"/>
              </a:rPr>
              <a:t> </a:t>
            </a:r>
            <a:r>
              <a:rPr lang="en-US">
                <a:cs typeface="Arial" charset="0"/>
              </a:rPr>
              <a:t>Eg for Q</a:t>
            </a:r>
            <a:r>
              <a:rPr lang="en-US" baseline="-25000">
                <a:cs typeface="Arial" charset="0"/>
              </a:rPr>
              <a:t>T</a:t>
            </a:r>
            <a:r>
              <a:rPr lang="en-US">
                <a:cs typeface="Arial" charset="0"/>
              </a:rPr>
              <a:t>=10 and N=3 Z</a:t>
            </a:r>
            <a:r>
              <a:rPr lang="en-US" baseline="-25000">
                <a:cs typeface="Arial" charset="0"/>
              </a:rPr>
              <a:t>1</a:t>
            </a:r>
            <a:r>
              <a:rPr lang="en-US">
                <a:cs typeface="Arial" charset="0"/>
              </a:rPr>
              <a:t>=3.93 ohm, Z</a:t>
            </a:r>
            <a:r>
              <a:rPr lang="en-US" baseline="-25000">
                <a:cs typeface="Arial" charset="0"/>
              </a:rPr>
              <a:t>2</a:t>
            </a:r>
            <a:r>
              <a:rPr lang="en-US">
                <a:cs typeface="Arial" charset="0"/>
              </a:rPr>
              <a:t>=1.06 ohm and</a:t>
            </a:r>
          </a:p>
          <a:p>
            <a:r>
              <a:rPr lang="en-US">
                <a:cs typeface="Arial" charset="0"/>
              </a:rPr>
              <a:t>  Z</a:t>
            </a:r>
            <a:r>
              <a:rPr lang="en-US" baseline="-25000">
                <a:cs typeface="Arial" charset="0"/>
              </a:rPr>
              <a:t>3</a:t>
            </a:r>
            <a:r>
              <a:rPr lang="en-US">
                <a:cs typeface="Arial" charset="0"/>
              </a:rPr>
              <a:t>=3.93 ohm  which are quite small</a:t>
            </a:r>
            <a:endParaRPr lang="el-G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3656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Filter Synthesis</a:t>
            </a:r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0" y="1371600"/>
            <a:ext cx="8991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We have seen how narrowband bandstop or band pass </a:t>
            </a:r>
          </a:p>
          <a:p>
            <a:r>
              <a:rPr lang="en-US"/>
              <a:t>  filters can be constructed using resonators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For narrowband cases, lumped element models of the </a:t>
            </a:r>
          </a:p>
          <a:p>
            <a:r>
              <a:rPr lang="en-US"/>
              <a:t>  distributed network were good enough to get good</a:t>
            </a:r>
          </a:p>
          <a:p>
            <a:r>
              <a:rPr lang="en-US"/>
              <a:t>  performance predictions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For wider bandwidths this will not be the case; we need</a:t>
            </a:r>
          </a:p>
          <a:p>
            <a:r>
              <a:rPr lang="en-US"/>
              <a:t>  design methods specifically for distributed circuits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Design methods for lumped element filters exist, and can be </a:t>
            </a:r>
          </a:p>
          <a:p>
            <a:r>
              <a:rPr lang="en-US"/>
              <a:t>  adapted in some cases to distributed circuits.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15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93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Image Impedance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66983"/>
              </p:ext>
            </p:extLst>
          </p:nvPr>
        </p:nvGraphicFramePr>
        <p:xfrm>
          <a:off x="609600" y="3733800"/>
          <a:ext cx="7837714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4572000" imgH="1600200" progId="Equation.3">
                  <p:embed/>
                </p:oleObj>
              </mc:Choice>
              <mc:Fallback>
                <p:oleObj name="Equation" r:id="rId3" imgW="4572000" imgH="1600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7837714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79508"/>
              </p:ext>
            </p:extLst>
          </p:nvPr>
        </p:nvGraphicFramePr>
        <p:xfrm>
          <a:off x="1524000" y="1143000"/>
          <a:ext cx="5957888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Visio" r:id="rId5" imgW="5958166" imgH="2583488" progId="Visio.Drawing.11">
                  <p:embed/>
                </p:oleObj>
              </mc:Choice>
              <mc:Fallback>
                <p:oleObj name="Visio" r:id="rId5" imgW="5958166" imgH="2583488" progId="Visio.Drawing.11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5957888" cy="258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0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16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68595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Image Propagation Constant 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170328"/>
              </p:ext>
            </p:extLst>
          </p:nvPr>
        </p:nvGraphicFramePr>
        <p:xfrm>
          <a:off x="1172368" y="3492858"/>
          <a:ext cx="6799263" cy="306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3" imgW="4203360" imgH="1892160" progId="Equation.3">
                  <p:embed/>
                </p:oleObj>
              </mc:Choice>
              <mc:Fallback>
                <p:oleObj name="Equation" r:id="rId3" imgW="4203360" imgH="189216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68" y="3492858"/>
                        <a:ext cx="6799263" cy="3060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5421"/>
              </p:ext>
            </p:extLst>
          </p:nvPr>
        </p:nvGraphicFramePr>
        <p:xfrm>
          <a:off x="1641105" y="1008355"/>
          <a:ext cx="5957888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Visio" r:id="rId5" imgW="5958166" imgH="2583488" progId="Visio.Drawing.11">
                  <p:embed/>
                </p:oleObj>
              </mc:Choice>
              <mc:Fallback>
                <p:oleObj name="Visio" r:id="rId5" imgW="5958166" imgH="2583488" progId="Visio.Drawing.11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05" y="1008355"/>
                        <a:ext cx="5957888" cy="258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6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17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31502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Image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294"/>
              </p:ext>
            </p:extLst>
          </p:nvPr>
        </p:nvGraphicFramePr>
        <p:xfrm>
          <a:off x="0" y="990600"/>
          <a:ext cx="8458200" cy="554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3" imgW="5181480" imgH="3403440" progId="Equation.3">
                  <p:embed/>
                </p:oleObj>
              </mc:Choice>
              <mc:Fallback>
                <p:oleObj name="Equation" r:id="rId3" imgW="5181480" imgH="3403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458200" cy="5544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18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11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Constant K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294"/>
              </p:ext>
            </p:extLst>
          </p:nvPr>
        </p:nvGraphicFramePr>
        <p:xfrm>
          <a:off x="457200" y="1295400"/>
          <a:ext cx="71628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4178160" imgH="660240" progId="Equation.3">
                  <p:embed/>
                </p:oleObj>
              </mc:Choice>
              <mc:Fallback>
                <p:oleObj name="Equation" r:id="rId3" imgW="41781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16280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5160"/>
              </p:ext>
            </p:extLst>
          </p:nvPr>
        </p:nvGraphicFramePr>
        <p:xfrm>
          <a:off x="2737103" y="2057400"/>
          <a:ext cx="3048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Visio" r:id="rId5" imgW="3049618" imgH="1475198" progId="Visio.Drawing.11">
                  <p:embed/>
                </p:oleObj>
              </mc:Choice>
              <mc:Fallback>
                <p:oleObj name="Visio" r:id="rId5" imgW="3049618" imgH="147519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103" y="2057400"/>
                        <a:ext cx="30480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58088"/>
              </p:ext>
            </p:extLst>
          </p:nvPr>
        </p:nvGraphicFramePr>
        <p:xfrm>
          <a:off x="381000" y="3581400"/>
          <a:ext cx="6096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7" imgW="3365280" imgH="965160" progId="Equation.3">
                  <p:embed/>
                </p:oleObj>
              </mc:Choice>
              <mc:Fallback>
                <p:oleObj name="Equation" r:id="rId7" imgW="336528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096000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11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Constant K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294"/>
              </p:ext>
            </p:extLst>
          </p:nvPr>
        </p:nvGraphicFramePr>
        <p:xfrm>
          <a:off x="457200" y="1295400"/>
          <a:ext cx="71628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3" imgW="4178160" imgH="660240" progId="Equation.3">
                  <p:embed/>
                </p:oleObj>
              </mc:Choice>
              <mc:Fallback>
                <p:oleObj name="Equation" r:id="rId3" imgW="4178160" imgH="660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16280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5160"/>
              </p:ext>
            </p:extLst>
          </p:nvPr>
        </p:nvGraphicFramePr>
        <p:xfrm>
          <a:off x="2737103" y="2057400"/>
          <a:ext cx="3048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Visio" r:id="rId5" imgW="3049618" imgH="1475198" progId="Visio.Drawing.11">
                  <p:embed/>
                </p:oleObj>
              </mc:Choice>
              <mc:Fallback>
                <p:oleObj name="Visio" r:id="rId5" imgW="3049618" imgH="1475198" progId="Visio.Drawing.11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103" y="2057400"/>
                        <a:ext cx="30480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58088"/>
              </p:ext>
            </p:extLst>
          </p:nvPr>
        </p:nvGraphicFramePr>
        <p:xfrm>
          <a:off x="381000" y="3581400"/>
          <a:ext cx="6096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7" imgW="3365280" imgH="965160" progId="Equation.3">
                  <p:embed/>
                </p:oleObj>
              </mc:Choice>
              <mc:Fallback>
                <p:oleObj name="Equation" r:id="rId7" imgW="3365280" imgH="96516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096000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Topics Covered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Multisection Bandpass Filter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Higher Order Bandpass Filter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Direct Coupled Filters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Jayanta Mukherjee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20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11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Constant K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06906"/>
              </p:ext>
            </p:extLst>
          </p:nvPr>
        </p:nvGraphicFramePr>
        <p:xfrm>
          <a:off x="146843" y="990600"/>
          <a:ext cx="8850313" cy="229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3" imgW="5574960" imgH="1447560" progId="Equation.3">
                  <p:embed/>
                </p:oleObj>
              </mc:Choice>
              <mc:Fallback>
                <p:oleObj name="Equation" r:id="rId3" imgW="5574960" imgH="144756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" y="990600"/>
                        <a:ext cx="8850313" cy="2296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52870"/>
              </p:ext>
            </p:extLst>
          </p:nvPr>
        </p:nvGraphicFramePr>
        <p:xfrm>
          <a:off x="1860803" y="3510613"/>
          <a:ext cx="4800599" cy="337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Visio" r:id="rId5" imgW="4379140" imgH="3082246" progId="Visio.Drawing.11">
                  <p:embed/>
                </p:oleObj>
              </mc:Choice>
              <mc:Fallback>
                <p:oleObj name="Visio" r:id="rId5" imgW="4379140" imgH="3082246" progId="Visio.Drawing.1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803" y="3510613"/>
                        <a:ext cx="4800599" cy="337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38278"/>
              </p:ext>
            </p:extLst>
          </p:nvPr>
        </p:nvGraphicFramePr>
        <p:xfrm>
          <a:off x="152400" y="2971800"/>
          <a:ext cx="7772401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7" imgW="4533840" imgH="431640" progId="Equation.3">
                  <p:embed/>
                </p:oleObj>
              </mc:Choice>
              <mc:Fallback>
                <p:oleObj name="Equation" r:id="rId7" imgW="4533840" imgH="431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71800"/>
                        <a:ext cx="7772401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9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21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4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 m - derived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12189"/>
              </p:ext>
            </p:extLst>
          </p:nvPr>
        </p:nvGraphicFramePr>
        <p:xfrm>
          <a:off x="1252538" y="1447800"/>
          <a:ext cx="690086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3" imgW="4025880" imgH="634680" progId="Equation.3">
                  <p:embed/>
                </p:oleObj>
              </mc:Choice>
              <mc:Fallback>
                <p:oleObj name="Equation" r:id="rId3" imgW="4025880" imgH="6346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447800"/>
                        <a:ext cx="6900862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91458"/>
              </p:ext>
            </p:extLst>
          </p:nvPr>
        </p:nvGraphicFramePr>
        <p:xfrm>
          <a:off x="2286000" y="3048000"/>
          <a:ext cx="48133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Visio" r:id="rId5" imgW="6175417" imgH="4335475" progId="Visio.Drawing.11">
                  <p:embed/>
                </p:oleObj>
              </mc:Choice>
              <mc:Fallback>
                <p:oleObj name="Visio" r:id="rId5" imgW="6175417" imgH="4335475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4813300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22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4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 m - derived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12189"/>
              </p:ext>
            </p:extLst>
          </p:nvPr>
        </p:nvGraphicFramePr>
        <p:xfrm>
          <a:off x="0" y="990600"/>
          <a:ext cx="906630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3" imgW="4356000" imgH="2286000" progId="Equation.3">
                  <p:embed/>
                </p:oleObj>
              </mc:Choice>
              <mc:Fallback>
                <p:oleObj name="Equation" r:id="rId3" imgW="4356000" imgH="228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066309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23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4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 m - derived filters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81464"/>
              </p:ext>
            </p:extLst>
          </p:nvPr>
        </p:nvGraphicFramePr>
        <p:xfrm>
          <a:off x="0" y="1219200"/>
          <a:ext cx="51514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3" imgW="2895480" imgH="203040" progId="Equation.3">
                  <p:embed/>
                </p:oleObj>
              </mc:Choice>
              <mc:Fallback>
                <p:oleObj name="Equation" r:id="rId3" imgW="2895480" imgH="2030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515143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55754"/>
              </p:ext>
            </p:extLst>
          </p:nvPr>
        </p:nvGraphicFramePr>
        <p:xfrm>
          <a:off x="838200" y="1524000"/>
          <a:ext cx="4876800" cy="343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Visio" r:id="rId5" imgW="7045131" imgH="4962449" progId="Visio.Drawing.11">
                  <p:embed/>
                </p:oleObj>
              </mc:Choice>
              <mc:Fallback>
                <p:oleObj name="Visio" r:id="rId5" imgW="7045131" imgH="4962449" progId="Visio.Drawing.11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4876800" cy="3435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69395"/>
              </p:ext>
            </p:extLst>
          </p:nvPr>
        </p:nvGraphicFramePr>
        <p:xfrm>
          <a:off x="323056" y="5105400"/>
          <a:ext cx="82915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7" imgW="4660560" imgH="672840" progId="Equation.3">
                  <p:embed/>
                </p:oleObj>
              </mc:Choice>
              <mc:Fallback>
                <p:oleObj name="Equation" r:id="rId7" imgW="4660560" imgH="6728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" y="5105400"/>
                        <a:ext cx="8291513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24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804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 Equivalent pi model</a:t>
            </a:r>
            <a:endParaRPr lang="en-US" sz="4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0" y="1219200"/>
          <a:ext cx="6096000" cy="535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Visio" r:id="rId3" imgW="4589683" imgH="4028542" progId="Visio.Drawing.11">
                  <p:embed/>
                </p:oleObj>
              </mc:Choice>
              <mc:Fallback>
                <p:oleObj name="Visio" r:id="rId3" imgW="4589683" imgH="4028542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6096000" cy="5351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43600" y="3886200"/>
          <a:ext cx="2997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Visio" r:id="rId5" imgW="2990938" imgH="2634691" progId="Visio.Drawing.11">
                  <p:embed/>
                </p:oleObj>
              </mc:Choice>
              <mc:Fallback>
                <p:oleObj name="Visio" r:id="rId5" imgW="2990938" imgH="2634691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299720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096000" y="1295400"/>
          <a:ext cx="2720185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Visio" r:id="rId7" imgW="6124592" imgH="4092550" progId="Visio.Drawing.11">
                  <p:embed/>
                </p:oleObj>
              </mc:Choice>
              <mc:Fallback>
                <p:oleObj name="Visio" r:id="rId7" imgW="6124592" imgH="409255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720185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>
            <a:off x="7696200" y="35814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2971800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- cell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1910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-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25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0" y="228600"/>
            <a:ext cx="4264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/>
              <a:t> m - derived filters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660"/>
              </p:ext>
            </p:extLst>
          </p:nvPr>
        </p:nvGraphicFramePr>
        <p:xfrm>
          <a:off x="173462" y="4114800"/>
          <a:ext cx="8773688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3" imgW="4952880" imgH="1434960" progId="Equation.3">
                  <p:embed/>
                </p:oleObj>
              </mc:Choice>
              <mc:Fallback>
                <p:oleObj name="Equation" r:id="rId3" imgW="4952880" imgH="14349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62" y="4114800"/>
                        <a:ext cx="8773688" cy="238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03475"/>
              </p:ext>
            </p:extLst>
          </p:nvPr>
        </p:nvGraphicFramePr>
        <p:xfrm>
          <a:off x="455613" y="1219200"/>
          <a:ext cx="411797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Visio" r:id="rId5" imgW="2645736" imgH="1561490" progId="Visio.Drawing.11">
                  <p:embed/>
                </p:oleObj>
              </mc:Choice>
              <mc:Fallback>
                <p:oleObj name="Visio" r:id="rId5" imgW="2645736" imgH="1561490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219200"/>
                        <a:ext cx="4117975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50203"/>
              </p:ext>
            </p:extLst>
          </p:nvPr>
        </p:nvGraphicFramePr>
        <p:xfrm>
          <a:off x="5181600" y="1524000"/>
          <a:ext cx="3365500" cy="237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Visio" r:id="rId7" imgW="7045196" imgH="4962178" progId="Visio.Drawing.11">
                  <p:embed/>
                </p:oleObj>
              </mc:Choice>
              <mc:Fallback>
                <p:oleObj name="Visio" r:id="rId7" imgW="7045196" imgH="4962178" progId="Visio.Drawing.11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365500" cy="2370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4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26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0" y="2286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Filter Synthesis (2)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28600" y="1143000"/>
            <a:ext cx="7408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Let’s start by reviewing the “insertion loss” synthesis</a:t>
            </a:r>
          </a:p>
          <a:p>
            <a:r>
              <a:rPr lang="en-US"/>
              <a:t>  method, which allows control of filter bandwidth and </a:t>
            </a:r>
          </a:p>
          <a:p>
            <a:r>
              <a:rPr lang="en-US"/>
              <a:t>  performance through a set of “prototype” designs.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981200" y="3048000"/>
          <a:ext cx="430212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4301642" imgH="3263189" progId="Visio.Drawing.11">
                  <p:embed/>
                </p:oleObj>
              </mc:Choice>
              <mc:Fallback>
                <p:oleObj name="Visio" r:id="rId3" imgW="4301642" imgH="3263189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4302125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27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1272" name="Text Box 3"/>
          <p:cNvSpPr txBox="1">
            <a:spLocks noChangeArrowheads="1"/>
          </p:cNvSpPr>
          <p:nvPr/>
        </p:nvSpPr>
        <p:spPr bwMode="auto">
          <a:xfrm>
            <a:off x="0" y="2286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Filter Synthesis (2)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990600"/>
          <a:ext cx="8572500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5295900" imgH="3378200" progId="Equation.3">
                  <p:embed/>
                </p:oleObj>
              </mc:Choice>
              <mc:Fallback>
                <p:oleObj name="Equation" r:id="rId3" imgW="5295900" imgH="3378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572500" cy="546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221663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28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0" y="228600"/>
            <a:ext cx="9066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Synthesis Example for N=3 Butterworth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23850" y="1066800"/>
          <a:ext cx="8342313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5283200" imgH="3467100" progId="Equation.3">
                  <p:embed/>
                </p:oleObj>
              </mc:Choice>
              <mc:Fallback>
                <p:oleObj name="Equation" r:id="rId3" imgW="5283200" imgH="3467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66800"/>
                        <a:ext cx="8342313" cy="547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0772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29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0" y="228600"/>
            <a:ext cx="4081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Cauer Expansion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990600"/>
          <a:ext cx="5943600" cy="55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3441700" imgH="3213100" progId="Equation.3">
                  <p:embed/>
                </p:oleObj>
              </mc:Choice>
              <mc:Fallback>
                <p:oleObj name="Equation" r:id="rId3" imgW="3441700" imgH="32131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5943600" cy="554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886200" y="1219200"/>
          <a:ext cx="5029200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5" imgW="6545749" imgH="4978660" progId="Visio.Drawing.11">
                  <p:embed/>
                </p:oleObj>
              </mc:Choice>
              <mc:Fallback>
                <p:oleObj name="Visio" r:id="rId5" imgW="6545749" imgH="4978660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5029200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0" y="304800"/>
            <a:ext cx="292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An Example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0" y="1089025"/>
          <a:ext cx="7772400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3784600" imgH="2806700" progId="Equation.3">
                  <p:embed/>
                </p:oleObj>
              </mc:Choice>
              <mc:Fallback>
                <p:oleObj name="Equation" r:id="rId3" imgW="3784600" imgH="2806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89025"/>
                        <a:ext cx="7772400" cy="576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30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4345" name="Text Box 3"/>
          <p:cNvSpPr txBox="1">
            <a:spLocks noChangeArrowheads="1"/>
          </p:cNvSpPr>
          <p:nvPr/>
        </p:nvSpPr>
        <p:spPr bwMode="auto">
          <a:xfrm>
            <a:off x="0" y="228600"/>
            <a:ext cx="5834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Alternate Implementation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46829"/>
              </p:ext>
            </p:extLst>
          </p:nvPr>
        </p:nvGraphicFramePr>
        <p:xfrm>
          <a:off x="158750" y="1035050"/>
          <a:ext cx="555148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2705040" imgH="1320480" progId="Equation.3">
                  <p:embed/>
                </p:oleObj>
              </mc:Choice>
              <mc:Fallback>
                <p:oleObj name="Equation" r:id="rId3" imgW="2705040" imgH="13204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035050"/>
                        <a:ext cx="5551488" cy="270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95255"/>
              </p:ext>
            </p:extLst>
          </p:nvPr>
        </p:nvGraphicFramePr>
        <p:xfrm>
          <a:off x="1752600" y="3657600"/>
          <a:ext cx="44958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Visio" r:id="rId5" imgW="5872660" imgH="3282721" progId="Visio.Drawing.11">
                  <p:embed/>
                </p:oleObj>
              </mc:Choice>
              <mc:Fallback>
                <p:oleObj name="Visio" r:id="rId5" imgW="5872660" imgH="3282721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4495800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31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0" y="228600"/>
            <a:ext cx="2613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Prototypes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3067050"/>
          <a:ext cx="91440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5537200" imgH="2082800" progId="Equation.3">
                  <p:embed/>
                </p:oleObj>
              </mc:Choice>
              <mc:Fallback>
                <p:oleObj name="Equation" r:id="rId3" imgW="5537200" imgH="2082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7050"/>
                        <a:ext cx="9144000" cy="343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981200" y="1066800"/>
          <a:ext cx="4519613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Visio" r:id="rId5" imgW="7365052" imgH="3293642" progId="Visio.Drawing.11">
                  <p:embed/>
                </p:oleObj>
              </mc:Choice>
              <mc:Fallback>
                <p:oleObj name="Visio" r:id="rId5" imgW="7365052" imgH="3293642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4519613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32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6394" name="Text Box 3"/>
          <p:cNvSpPr txBox="1">
            <a:spLocks noChangeArrowheads="1"/>
          </p:cNvSpPr>
          <p:nvPr/>
        </p:nvSpPr>
        <p:spPr bwMode="auto">
          <a:xfrm>
            <a:off x="0" y="228600"/>
            <a:ext cx="4984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Scaling of Prototypes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2892425"/>
          <a:ext cx="91440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3" imgW="5816600" imgH="2298700" progId="Equation.3">
                  <p:embed/>
                </p:oleObj>
              </mc:Choice>
              <mc:Fallback>
                <p:oleObj name="Equation" r:id="rId3" imgW="5816600" imgH="22987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2425"/>
                        <a:ext cx="9144000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66800" y="990600"/>
          <a:ext cx="30480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Visio" r:id="rId5" imgW="5872751" imgH="3282831" progId="Visio.Drawing.11">
                  <p:embed/>
                </p:oleObj>
              </mc:Choice>
              <mc:Fallback>
                <p:oleObj name="Visio" r:id="rId5" imgW="5872751" imgH="3282831" progId="Visio.Drawing.1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30480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181600" y="990600"/>
          <a:ext cx="30480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Visio" r:id="rId7" imgW="5872751" imgH="3282831" progId="Visio.Drawing.11">
                  <p:embed/>
                </p:oleObj>
              </mc:Choice>
              <mc:Fallback>
                <p:oleObj name="Visio" r:id="rId7" imgW="5872751" imgH="3282831" progId="Visio.Drawing.11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30480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0772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33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High Pass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1600200"/>
          <a:ext cx="914400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3924300" imgH="1892300" progId="Equation.3">
                  <p:embed/>
                </p:oleObj>
              </mc:Choice>
              <mc:Fallback>
                <p:oleObj name="Equation" r:id="rId3" imgW="3924300" imgH="1892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441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80772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34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High Pass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1600200"/>
          <a:ext cx="51816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Visio" r:id="rId3" imgW="7701370" imgH="3282831" progId="Visio.Drawing.11">
                  <p:embed/>
                </p:oleObj>
              </mc:Choice>
              <mc:Fallback>
                <p:oleObj name="Visio" r:id="rId3" imgW="7701370" imgH="3282831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51816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28600" y="4191000"/>
          <a:ext cx="55626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Visio" r:id="rId5" imgW="8487461" imgH="3282696" progId="Visio.Drawing.11">
                  <p:embed/>
                </p:oleObj>
              </mc:Choice>
              <mc:Fallback>
                <p:oleObj name="Visio" r:id="rId5" imgW="8487461" imgH="3282696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556260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Pass Prototype</a:t>
            </a:r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5943600" y="51054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 Pass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35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Band Pass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1631950"/>
          <a:ext cx="8001000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4191000" imgH="2552700" progId="Equation.3">
                  <p:embed/>
                </p:oleObj>
              </mc:Choice>
              <mc:Fallback>
                <p:oleObj name="Equation" r:id="rId3" imgW="4191000" imgH="2552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31950"/>
                        <a:ext cx="8001000" cy="487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82296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36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0490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Band Pass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0" y="1600200"/>
          <a:ext cx="83820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3" imgW="3860800" imgH="558800" progId="Equation.3">
                  <p:embed/>
                </p:oleObj>
              </mc:Choice>
              <mc:Fallback>
                <p:oleObj name="Equation" r:id="rId3" imgW="3860800" imgH="558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83820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28600" y="4572000"/>
          <a:ext cx="49530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Visio" r:id="rId5" imgW="7420051" imgH="2803246" progId="Visio.Drawing.11">
                  <p:embed/>
                </p:oleObj>
              </mc:Choice>
              <mc:Fallback>
                <p:oleObj name="Visio" r:id="rId5" imgW="7420051" imgH="2803246" progId="Visio.Drawing.1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0"/>
                        <a:ext cx="495300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581400" y="2895600"/>
          <a:ext cx="47244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Visio" r:id="rId7" imgW="7420051" imgH="2803246" progId="Visio.Drawing.11">
                  <p:embed/>
                </p:oleObj>
              </mc:Choice>
              <mc:Fallback>
                <p:oleObj name="Visio" r:id="rId7" imgW="7420051" imgH="2803246" progId="Visio.Drawing.11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47244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685800" y="3505200"/>
            <a:ext cx="277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Lowpass Prototype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5486400" y="5334000"/>
            <a:ext cx="293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Bandpass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0772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37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Band Stop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1841500"/>
          <a:ext cx="9144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4076700" imgH="1930400" progId="Equation.3">
                  <p:embed/>
                </p:oleObj>
              </mc:Choice>
              <mc:Fallback>
                <p:oleObj name="Equation" r:id="rId3" imgW="4076700" imgH="1930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1500"/>
                        <a:ext cx="91440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8077200" y="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Page </a:t>
            </a:r>
            <a:r>
              <a:rPr lang="en-US" sz="1800" dirty="0" smtClean="0">
                <a:latin typeface="Times New Roman" pitchFamily="18" charset="0"/>
              </a:rPr>
              <a:t>38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2537" name="Text Box 3"/>
          <p:cNvSpPr txBox="1">
            <a:spLocks noChangeArrowheads="1"/>
          </p:cNvSpPr>
          <p:nvPr/>
        </p:nvSpPr>
        <p:spPr bwMode="auto">
          <a:xfrm>
            <a:off x="0" y="228600"/>
            <a:ext cx="766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Transformation from Low Pass to</a:t>
            </a:r>
          </a:p>
          <a:p>
            <a:r>
              <a:rPr lang="en-US" sz="4000"/>
              <a:t>Band Stop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1000" y="4343400"/>
          <a:ext cx="52578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Visio" r:id="rId3" imgW="7420051" imgH="2889199" progId="Visio.Drawing.11">
                  <p:embed/>
                </p:oleObj>
              </mc:Choice>
              <mc:Fallback>
                <p:oleObj name="Visio" r:id="rId3" imgW="7420051" imgH="2889199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52578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429000" y="1905000"/>
          <a:ext cx="5334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Visio" r:id="rId5" imgW="7420051" imgH="2803246" progId="Visio.Drawing.11">
                  <p:embed/>
                </p:oleObj>
              </mc:Choice>
              <mc:Fallback>
                <p:oleObj name="Visio" r:id="rId5" imgW="7420051" imgH="2803246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5334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457200" y="2590800"/>
            <a:ext cx="2744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Lowpass prototype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6096000" y="5105400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Bandstop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 bwMode="auto">
          <a:xfrm>
            <a:off x="0" y="304800"/>
            <a:ext cx="292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An Example</a:t>
            </a:r>
          </a:p>
        </p:txBody>
      </p:sp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95350"/>
            <a:ext cx="776287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173038"/>
          <a:ext cx="89154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4038600" imgH="1549400" progId="Equation.3">
                  <p:embed/>
                </p:oleObj>
              </mc:Choice>
              <mc:Fallback>
                <p:oleObj name="Equation" r:id="rId3" imgW="4038600" imgH="1549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3038"/>
                        <a:ext cx="8915400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0" y="228600"/>
            <a:ext cx="4646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Higher Order Filters</a:t>
            </a:r>
          </a:p>
        </p:txBody>
      </p:sp>
      <p:pic>
        <p:nvPicPr>
          <p:cNvPr id="205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3352800"/>
            <a:ext cx="40386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1219200"/>
          <a:ext cx="9144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3759200" imgH="342900" progId="Equation.3">
                  <p:embed/>
                </p:oleObj>
              </mc:Choice>
              <mc:Fallback>
                <p:oleObj name="Equation" r:id="rId3" imgW="3759200" imgH="3429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0" y="228600"/>
            <a:ext cx="6592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Multisection BandPass Filter</a:t>
            </a:r>
          </a:p>
        </p:txBody>
      </p:sp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1524000" y="1981200"/>
          <a:ext cx="57912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Visio" r:id="rId5" imgW="7147221" imgH="2870225" progId="Visio.Drawing.11">
                  <p:embed/>
                </p:oleObj>
              </mc:Choice>
              <mc:Fallback>
                <p:oleObj name="Visio" r:id="rId5" imgW="7147221" imgH="2870225" progId="Visio.Drawing.1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5791200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0" y="4343400"/>
          <a:ext cx="875506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4305300" imgH="1143000" progId="Equation.3">
                  <p:embed/>
                </p:oleObj>
              </mc:Choice>
              <mc:Fallback>
                <p:oleObj name="Equation" r:id="rId7" imgW="4305300" imgH="11430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875506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84150" y="3810000"/>
          <a:ext cx="895985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4318000" imgH="1358900" progId="Equation.3">
                  <p:embed/>
                </p:oleObj>
              </mc:Choice>
              <mc:Fallback>
                <p:oleObj name="Equation" r:id="rId3" imgW="4318000" imgH="13589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3810000"/>
                        <a:ext cx="8959850" cy="266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0" y="228600"/>
            <a:ext cx="8515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Exact Circuit equivalent of the Shunt </a:t>
            </a:r>
          </a:p>
          <a:p>
            <a:r>
              <a:rPr lang="en-US" sz="4000"/>
              <a:t>Resonator</a:t>
            </a: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762000" y="1600200"/>
          <a:ext cx="746283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5" imgW="7462114" imgH="1949501" progId="Visio.Drawing.11">
                  <p:embed/>
                </p:oleObj>
              </mc:Choice>
              <mc:Fallback>
                <p:oleObj name="Visio" r:id="rId5" imgW="7462114" imgH="1949501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462838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0" y="228600"/>
            <a:ext cx="85725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Implementation of Multisection Filters</a:t>
            </a:r>
          </a:p>
          <a:p>
            <a:r>
              <a:rPr lang="en-US" sz="4000"/>
              <a:t>with equivalent shunt resonators</a:t>
            </a:r>
          </a:p>
        </p:txBody>
      </p:sp>
      <p:sp>
        <p:nvSpPr>
          <p:cNvPr id="5130" name="Text Box 23"/>
          <p:cNvSpPr txBox="1">
            <a:spLocks noChangeArrowheads="1"/>
          </p:cNvSpPr>
          <p:nvPr/>
        </p:nvSpPr>
        <p:spPr bwMode="auto">
          <a:xfrm>
            <a:off x="0" y="1524000"/>
            <a:ext cx="89757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If only shunt resonators are available it is possible to implement</a:t>
            </a:r>
          </a:p>
          <a:p>
            <a:r>
              <a:rPr lang="en-US"/>
              <a:t>  series resonators using an inverter: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To demonstrate the equivalence we use the ADCD matrices: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It results that: Z’(</a:t>
            </a:r>
            <a:r>
              <a:rPr lang="el-GR">
                <a:cs typeface="Times New Roman" pitchFamily="18" charset="0"/>
              </a:rPr>
              <a:t>ω</a:t>
            </a:r>
            <a:r>
              <a:rPr lang="en-US">
                <a:cs typeface="Times New Roman" pitchFamily="18" charset="0"/>
              </a:rPr>
              <a:t>)/Z</a:t>
            </a:r>
            <a:r>
              <a:rPr lang="en-US" baseline="-25000">
                <a:cs typeface="Times New Roman" pitchFamily="18" charset="0"/>
              </a:rPr>
              <a:t>0 </a:t>
            </a:r>
            <a:r>
              <a:rPr lang="en-US">
                <a:cs typeface="Times New Roman" pitchFamily="18" charset="0"/>
              </a:rPr>
              <a:t>= Y(</a:t>
            </a:r>
            <a:r>
              <a:rPr lang="el-GR">
                <a:cs typeface="Times New Roman" pitchFamily="18" charset="0"/>
              </a:rPr>
              <a:t>ω</a:t>
            </a:r>
            <a:r>
              <a:rPr lang="en-US">
                <a:cs typeface="Times New Roman" pitchFamily="18" charset="0"/>
              </a:rPr>
              <a:t>)/Y</a:t>
            </a:r>
            <a:r>
              <a:rPr lang="en-US" baseline="-25000">
                <a:cs typeface="Times New Roman" pitchFamily="18" charset="0"/>
              </a:rPr>
              <a:t>0 </a:t>
            </a:r>
            <a:r>
              <a:rPr lang="en-US">
                <a:cs typeface="Times New Roman" pitchFamily="18" charset="0"/>
              </a:rPr>
              <a:t>and the shunt resonator in shunt </a:t>
            </a:r>
          </a:p>
          <a:p>
            <a:r>
              <a:rPr lang="en-US">
                <a:cs typeface="Times New Roman" pitchFamily="18" charset="0"/>
              </a:rPr>
              <a:t>is now a series resonator in series</a:t>
            </a:r>
            <a:endParaRPr lang="en-US"/>
          </a:p>
        </p:txBody>
      </p:sp>
      <p:graphicFrame>
        <p:nvGraphicFramePr>
          <p:cNvPr id="5122" name="Object 24"/>
          <p:cNvGraphicFramePr>
            <a:graphicFrameLocks noChangeAspect="1"/>
          </p:cNvGraphicFramePr>
          <p:nvPr/>
        </p:nvGraphicFramePr>
        <p:xfrm>
          <a:off x="1981200" y="2057400"/>
          <a:ext cx="5611813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7871765" imgH="2328672" progId="Visio.Drawing.11">
                  <p:embed/>
                </p:oleObj>
              </mc:Choice>
              <mc:Fallback>
                <p:oleObj name="Visio" r:id="rId3" imgW="7871765" imgH="2328672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5611813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5"/>
          <p:cNvGraphicFramePr>
            <a:graphicFrameLocks noChangeAspect="1"/>
          </p:cNvGraphicFramePr>
          <p:nvPr/>
        </p:nvGraphicFramePr>
        <p:xfrm>
          <a:off x="609600" y="4191000"/>
          <a:ext cx="73914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3810000" imgH="685800" progId="Equation.3">
                  <p:embed/>
                </p:oleObj>
              </mc:Choice>
              <mc:Fallback>
                <p:oleObj name="Equation" r:id="rId5" imgW="3810000" imgH="685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7391400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1524000"/>
          <a:ext cx="5029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2082800" imgH="190500" progId="Equation.3">
                  <p:embed/>
                </p:oleObj>
              </mc:Choice>
              <mc:Fallback>
                <p:oleObj name="Equation" r:id="rId3" imgW="2082800" imgH="1905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5029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6155" name="Text Box 3"/>
          <p:cNvSpPr txBox="1">
            <a:spLocks noChangeArrowheads="1"/>
          </p:cNvSpPr>
          <p:nvPr/>
        </p:nvSpPr>
        <p:spPr bwMode="auto">
          <a:xfrm>
            <a:off x="0" y="228600"/>
            <a:ext cx="85725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Implementation of Multisection Filters</a:t>
            </a:r>
          </a:p>
          <a:p>
            <a:r>
              <a:rPr lang="en-US" sz="4000"/>
              <a:t>with only shunt resonators</a:t>
            </a:r>
          </a:p>
        </p:txBody>
      </p:sp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533400" y="4495800"/>
          <a:ext cx="8610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Visio" r:id="rId5" imgW="7741006" imgH="1627937" progId="Visio.Drawing.11">
                  <p:embed/>
                </p:oleObj>
              </mc:Choice>
              <mc:Fallback>
                <p:oleObj name="Visio" r:id="rId5" imgW="7741006" imgH="1627937" progId="Visio.Drawing.11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610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"/>
          <p:cNvGraphicFramePr>
            <a:graphicFrameLocks noChangeAspect="1"/>
          </p:cNvGraphicFramePr>
          <p:nvPr/>
        </p:nvGraphicFramePr>
        <p:xfrm>
          <a:off x="1981200" y="1828800"/>
          <a:ext cx="51054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Visio" r:id="rId7" imgW="7147221" imgH="2870225" progId="Visio.Drawing.11">
                  <p:embed/>
                </p:oleObj>
              </mc:Choice>
              <mc:Fallback>
                <p:oleObj name="Visio" r:id="rId7" imgW="7147221" imgH="2870225" progId="Visio.Drawing.11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5105400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0" y="3962400"/>
          <a:ext cx="78501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9" imgW="3251200" imgH="190500" progId="Equation.3">
                  <p:embed/>
                </p:oleObj>
              </mc:Choice>
              <mc:Fallback>
                <p:oleObj name="Equation" r:id="rId9" imgW="3251200" imgH="1905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785018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14457</TotalTime>
  <Words>772</Words>
  <Application>Microsoft Office PowerPoint</Application>
  <PresentationFormat>On-screen Show (4:3)</PresentationFormat>
  <Paragraphs>263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Times New Roman</vt:lpstr>
      <vt:lpstr>Default Design</vt:lpstr>
      <vt:lpstr>Equation</vt:lpstr>
      <vt:lpstr>Visio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JM</cp:lastModifiedBy>
  <cp:revision>645</cp:revision>
  <cp:lastPrinted>2014-10-21T09:21:40Z</cp:lastPrinted>
  <dcterms:created xsi:type="dcterms:W3CDTF">2009-07-21T12:04:38Z</dcterms:created>
  <dcterms:modified xsi:type="dcterms:W3CDTF">2016-10-18T11:11:33Z</dcterms:modified>
</cp:coreProperties>
</file>