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1" r:id="rId2"/>
    <p:sldId id="318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88998" autoAdjust="0"/>
  </p:normalViewPr>
  <p:slideViewPr>
    <p:cSldViewPr>
      <p:cViewPr>
        <p:scale>
          <a:sx n="100" d="100"/>
          <a:sy n="100" d="100"/>
        </p:scale>
        <p:origin x="-10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20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5715FA2-D547-4C40-9DE4-51D6D917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0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D1F1-68FE-43C2-912A-EB7314B1F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E00A5-BA25-4223-A042-909A5ACB2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0A7D-A00A-4060-A713-87B7AA8A5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B90DE-0BD5-4018-958C-FDF2E645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49841-E990-4C96-BF0F-3349EEBE7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AFE62-F2E1-4FCB-B407-90A57D14A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B878B-D4B0-4B26-8EC5-440AC3D8D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B2978-AD1C-4A2B-B93D-9B78CB62A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6695-0CEA-4725-BA25-14C368388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BB132-6F09-42C2-8473-A113D1CFF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5B70-9E59-443A-A1D0-004706C52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60FD2F-BD58-4C58-98EE-1EFDB68E2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hyperlink" Target="http://ieeexplore.ieee.org/xpl/tocresult.jsp?isnumber=24825&amp;isYear=1965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ieeexplore.ieee.org/xpl/RecentCon.jsp?punumber=8201" TargetMode="Externa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733800" y="4800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</a:t>
            </a:r>
            <a:r>
              <a:rPr lang="en-US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8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10</a:t>
            </a:r>
          </a:p>
        </p:txBody>
      </p:sp>
      <p:sp>
        <p:nvSpPr>
          <p:cNvPr id="7180" name="Text Box 3"/>
          <p:cNvSpPr txBox="1">
            <a:spLocks noChangeArrowheads="1"/>
          </p:cNvSpPr>
          <p:nvPr/>
        </p:nvSpPr>
        <p:spPr bwMode="auto">
          <a:xfrm>
            <a:off x="0" y="228600"/>
            <a:ext cx="6399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Commensurate filter design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04775" y="1066800"/>
          <a:ext cx="90836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5244840" imgH="431640" progId="Equation.3">
                  <p:embed/>
                </p:oleObj>
              </mc:Choice>
              <mc:Fallback>
                <p:oleObj name="Equation" r:id="rId3" imgW="52448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066800"/>
                        <a:ext cx="908367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685800" y="2209800"/>
          <a:ext cx="3429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Visio" r:id="rId5" imgW="6630642" imgH="1900150" progId="Visio.Drawing.11">
                  <p:embed/>
                </p:oleObj>
              </mc:Choice>
              <mc:Fallback>
                <p:oleObj name="Visio" r:id="rId5" imgW="6630642" imgH="190015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429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5486400" y="2133600"/>
          <a:ext cx="36576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Visio" r:id="rId7" imgW="7453557" imgH="3484269" progId="Visio.Drawing.11">
                  <p:embed/>
                </p:oleObj>
              </mc:Choice>
              <mc:Fallback>
                <p:oleObj name="Visio" r:id="rId7" imgW="7453557" imgH="348426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6576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495"/>
              </p:ext>
            </p:extLst>
          </p:nvPr>
        </p:nvGraphicFramePr>
        <p:xfrm>
          <a:off x="4953000" y="3886200"/>
          <a:ext cx="39624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9" imgW="7832011" imgH="3755271" progId="Visio.Drawing.11">
                  <p:embed/>
                </p:oleObj>
              </mc:Choice>
              <mc:Fallback>
                <p:oleObj name="Visio" r:id="rId9" imgW="7832011" imgH="375527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39624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766974"/>
              </p:ext>
            </p:extLst>
          </p:nvPr>
        </p:nvGraphicFramePr>
        <p:xfrm>
          <a:off x="1066800" y="3733800"/>
          <a:ext cx="2438400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Visio" r:id="rId11" imgW="4839846" imgH="4212420" progId="Visio.Drawing.11">
                  <p:embed/>
                </p:oleObj>
              </mc:Choice>
              <mc:Fallback>
                <p:oleObj name="Visio" r:id="rId11" imgW="4839846" imgH="421242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2438400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8201" name="Text Box 3"/>
          <p:cNvSpPr txBox="1">
            <a:spLocks noChangeArrowheads="1"/>
          </p:cNvSpPr>
          <p:nvPr/>
        </p:nvSpPr>
        <p:spPr bwMode="auto">
          <a:xfrm>
            <a:off x="0" y="228600"/>
            <a:ext cx="7923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Frequency and impedance scaling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0" y="990600"/>
          <a:ext cx="6729413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3886200" imgH="1803240" progId="Equation.3">
                  <p:embed/>
                </p:oleObj>
              </mc:Choice>
              <mc:Fallback>
                <p:oleObj name="Equation" r:id="rId3" imgW="3886200" imgH="1803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6729413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457200" y="4343400"/>
          <a:ext cx="53340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5" imgW="7420051" imgH="2803246" progId="Visio.Drawing.11">
                  <p:embed/>
                </p:oleObj>
              </mc:Choice>
              <mc:Fallback>
                <p:oleObj name="Visio" r:id="rId5" imgW="7420051" imgH="280324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53340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6461125" y="4840288"/>
            <a:ext cx="1557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 pass </a:t>
            </a:r>
          </a:p>
          <a:p>
            <a:r>
              <a:rPr lang="en-US"/>
              <a:t>prototype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12</a:t>
            </a:r>
          </a:p>
        </p:txBody>
      </p: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0" y="228600"/>
            <a:ext cx="4221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Realizability issue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152400" y="1219200"/>
          <a:ext cx="8686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3733560" imgH="406080" progId="Equation.3">
                  <p:embed/>
                </p:oleObj>
              </mc:Choice>
              <mc:Fallback>
                <p:oleObj name="Equation" r:id="rId3" imgW="37335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86868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1"/>
          <p:cNvGraphicFramePr>
            <a:graphicFrameLocks noChangeAspect="1"/>
          </p:cNvGraphicFramePr>
          <p:nvPr/>
        </p:nvGraphicFramePr>
        <p:xfrm>
          <a:off x="1295400" y="2743200"/>
          <a:ext cx="6477000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Visio" r:id="rId5" imgW="7453557" imgH="3484269" progId="Visio.Drawing.11">
                  <p:embed/>
                </p:oleObj>
              </mc:Choice>
              <mc:Fallback>
                <p:oleObj name="Visio" r:id="rId5" imgW="7453557" imgH="348426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6477000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13</a:t>
            </a:r>
          </a:p>
        </p:txBody>
      </p:sp>
      <p:sp>
        <p:nvSpPr>
          <p:cNvPr id="10250" name="Text Box 3"/>
          <p:cNvSpPr txBox="1">
            <a:spLocks noChangeArrowheads="1"/>
          </p:cNvSpPr>
          <p:nvPr/>
        </p:nvSpPr>
        <p:spPr bwMode="auto">
          <a:xfrm>
            <a:off x="0" y="228600"/>
            <a:ext cx="4364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Kuroda’s Identities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-12700" y="1066800"/>
          <a:ext cx="91567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4876560" imgH="888840" progId="Equation.3">
                  <p:embed/>
                </p:oleObj>
              </mc:Choice>
              <mc:Fallback>
                <p:oleObj name="Equation" r:id="rId3" imgW="48765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1066800"/>
                        <a:ext cx="91567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1524000" y="2667000"/>
          <a:ext cx="57912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5" imgW="7090867" imgH="2789145" progId="Visio.Drawing.11">
                  <p:embed/>
                </p:oleObj>
              </mc:Choice>
              <mc:Fallback>
                <p:oleObj name="Visio" r:id="rId5" imgW="7090867" imgH="278914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7912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0" y="4953000"/>
          <a:ext cx="861060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4203360" imgH="888840" progId="Equation.3">
                  <p:embed/>
                </p:oleObj>
              </mc:Choice>
              <mc:Fallback>
                <p:oleObj name="Equation" r:id="rId7" imgW="420336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8610600" cy="183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14</a:t>
            </a: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0" y="228600"/>
            <a:ext cx="1398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Proof</a:t>
            </a: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56781"/>
              </p:ext>
            </p:extLst>
          </p:nvPr>
        </p:nvGraphicFramePr>
        <p:xfrm>
          <a:off x="304800" y="2138363"/>
          <a:ext cx="7372350" cy="44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4914720" imgH="2920680" progId="Equation.3">
                  <p:embed/>
                </p:oleObj>
              </mc:Choice>
              <mc:Fallback>
                <p:oleObj name="Equation" r:id="rId3" imgW="4914720" imgH="292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8363"/>
                        <a:ext cx="7372350" cy="4402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2"/>
          <p:cNvGraphicFramePr>
            <a:graphicFrameLocks noChangeAspect="1"/>
          </p:cNvGraphicFramePr>
          <p:nvPr/>
        </p:nvGraphicFramePr>
        <p:xfrm>
          <a:off x="1295400" y="1066800"/>
          <a:ext cx="64690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Visio" r:id="rId5" imgW="6759702" imgH="1243203" progId="Visio.Drawing.11">
                  <p:embed/>
                </p:oleObj>
              </mc:Choice>
              <mc:Fallback>
                <p:oleObj name="Visio" r:id="rId5" imgW="6759702" imgH="1243203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646906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0" y="91440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To use the Kuroda identities we usually need to add Z</a:t>
            </a:r>
            <a:r>
              <a:rPr lang="en-US" baseline="-25000"/>
              <a:t>0</a:t>
            </a:r>
            <a:r>
              <a:rPr lang="en-US"/>
              <a:t> unit</a:t>
            </a:r>
          </a:p>
          <a:p>
            <a:r>
              <a:rPr lang="en-US"/>
              <a:t>  elements before or after the filter.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The identities can be used to get rid of the series stubs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In the 3</a:t>
            </a:r>
            <a:r>
              <a:rPr lang="en-US" baseline="30000"/>
              <a:t>rd</a:t>
            </a:r>
            <a:r>
              <a:rPr lang="en-US"/>
              <a:t> order example above we have Z</a:t>
            </a:r>
            <a:r>
              <a:rPr lang="en-US" baseline="-25000"/>
              <a:t>1</a:t>
            </a:r>
            <a:r>
              <a:rPr lang="en-US"/>
              <a:t>=Z</a:t>
            </a:r>
            <a:r>
              <a:rPr lang="en-US" baseline="-25000"/>
              <a:t>3</a:t>
            </a:r>
            <a:r>
              <a:rPr lang="en-US"/>
              <a:t>=nZ</a:t>
            </a:r>
            <a:r>
              <a:rPr lang="en-US" baseline="-25000"/>
              <a:t>0</a:t>
            </a:r>
            <a:r>
              <a:rPr lang="en-US"/>
              <a:t>, C</a:t>
            </a:r>
            <a:r>
              <a:rPr lang="en-US" baseline="-25000"/>
              <a:t>1</a:t>
            </a:r>
            <a:r>
              <a:rPr lang="en-US"/>
              <a:t>=C</a:t>
            </a:r>
            <a:r>
              <a:rPr lang="en-US" baseline="-25000"/>
              <a:t>3</a:t>
            </a:r>
          </a:p>
          <a:p>
            <a:r>
              <a:rPr lang="en-US"/>
              <a:t>  =(n-1)/nZ</a:t>
            </a:r>
            <a:r>
              <a:rPr lang="en-US" baseline="-25000"/>
              <a:t>0</a:t>
            </a:r>
            <a:r>
              <a:rPr lang="en-US"/>
              <a:t>, and n=1+L/Z assuming L</a:t>
            </a:r>
            <a:r>
              <a:rPr lang="en-US" baseline="-25000"/>
              <a:t>1</a:t>
            </a:r>
            <a:r>
              <a:rPr lang="en-US"/>
              <a:t>=L</a:t>
            </a:r>
            <a:r>
              <a:rPr lang="en-US" baseline="-25000"/>
              <a:t>3</a:t>
            </a:r>
            <a:r>
              <a:rPr lang="en-US"/>
              <a:t>=L.</a:t>
            </a: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15</a:t>
            </a:r>
          </a:p>
        </p:txBody>
      </p:sp>
      <p:sp>
        <p:nvSpPr>
          <p:cNvPr id="12298" name="Text Box 3"/>
          <p:cNvSpPr txBox="1">
            <a:spLocks noChangeArrowheads="1"/>
          </p:cNvSpPr>
          <p:nvPr/>
        </p:nvSpPr>
        <p:spPr bwMode="auto">
          <a:xfrm>
            <a:off x="0" y="228600"/>
            <a:ext cx="6256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Using the Kuroda identities</a:t>
            </a:r>
          </a:p>
        </p:txBody>
      </p:sp>
      <p:graphicFrame>
        <p:nvGraphicFramePr>
          <p:cNvPr id="12290" name="Object 10"/>
          <p:cNvGraphicFramePr>
            <a:graphicFrameLocks noChangeAspect="1"/>
          </p:cNvGraphicFramePr>
          <p:nvPr/>
        </p:nvGraphicFramePr>
        <p:xfrm>
          <a:off x="3124200" y="1752600"/>
          <a:ext cx="44196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3" imgW="7313755" imgH="3322110" progId="Visio.Drawing.11">
                  <p:embed/>
                </p:oleObj>
              </mc:Choice>
              <mc:Fallback>
                <p:oleObj name="Visio" r:id="rId3" imgW="7313755" imgH="332211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441960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3"/>
          <p:cNvGraphicFramePr>
            <a:graphicFrameLocks noChangeAspect="1"/>
          </p:cNvGraphicFramePr>
          <p:nvPr/>
        </p:nvGraphicFramePr>
        <p:xfrm>
          <a:off x="1901825" y="3963988"/>
          <a:ext cx="51133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Visio" r:id="rId5" imgW="8043367" imgH="2791358" progId="Visio.Drawing.11">
                  <p:embed/>
                </p:oleObj>
              </mc:Choice>
              <mc:Fallback>
                <p:oleObj name="Visio" r:id="rId5" imgW="8043367" imgH="279135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963988"/>
                        <a:ext cx="51133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16</a:t>
            </a:r>
          </a:p>
        </p:txBody>
      </p:sp>
      <p:sp>
        <p:nvSpPr>
          <p:cNvPr id="13321" name="Text Box 3"/>
          <p:cNvSpPr txBox="1">
            <a:spLocks noChangeArrowheads="1"/>
          </p:cNvSpPr>
          <p:nvPr/>
        </p:nvSpPr>
        <p:spPr bwMode="auto">
          <a:xfrm>
            <a:off x="0" y="228600"/>
            <a:ext cx="6821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 simple normalized example</a:t>
            </a:r>
          </a:p>
        </p:txBody>
      </p:sp>
      <p:graphicFrame>
        <p:nvGraphicFramePr>
          <p:cNvPr id="13314" name="Object 12"/>
          <p:cNvGraphicFramePr>
            <a:graphicFrameLocks noChangeAspect="1"/>
          </p:cNvGraphicFramePr>
          <p:nvPr/>
        </p:nvGraphicFramePr>
        <p:xfrm>
          <a:off x="2667000" y="1066800"/>
          <a:ext cx="3352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3" imgW="4981200" imgH="1789161" progId="Visio.Drawing.11">
                  <p:embed/>
                </p:oleObj>
              </mc:Choice>
              <mc:Fallback>
                <p:oleObj name="Visio" r:id="rId3" imgW="4981200" imgH="178916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3528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4"/>
          <p:cNvGraphicFramePr>
            <a:graphicFrameLocks noChangeAspect="1"/>
          </p:cNvGraphicFramePr>
          <p:nvPr/>
        </p:nvGraphicFramePr>
        <p:xfrm>
          <a:off x="2286000" y="2590800"/>
          <a:ext cx="4038600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Visio" r:id="rId5" imgW="7158059" imgH="6818271" progId="Visio.Drawing.11">
                  <p:embed/>
                </p:oleObj>
              </mc:Choice>
              <mc:Fallback>
                <p:oleObj name="Visio" r:id="rId5" imgW="7158059" imgH="681827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4038600" cy="384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17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0" y="228600"/>
            <a:ext cx="2160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Example</a:t>
            </a:r>
          </a:p>
        </p:txBody>
      </p:sp>
      <p:graphicFrame>
        <p:nvGraphicFramePr>
          <p:cNvPr id="14338" name="Object 11"/>
          <p:cNvGraphicFramePr>
            <a:graphicFrameLocks noChangeAspect="1"/>
          </p:cNvGraphicFramePr>
          <p:nvPr/>
        </p:nvGraphicFramePr>
        <p:xfrm>
          <a:off x="0" y="1524000"/>
          <a:ext cx="9144000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6108480" imgH="2755800" progId="Equation.3">
                  <p:embed/>
                </p:oleObj>
              </mc:Choice>
              <mc:Fallback>
                <p:oleObj name="Equation" r:id="rId3" imgW="6108480" imgH="275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144000" cy="412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18</a:t>
            </a:r>
          </a:p>
        </p:txBody>
      </p:sp>
      <p:sp>
        <p:nvSpPr>
          <p:cNvPr id="15368" name="Text Box 3"/>
          <p:cNvSpPr txBox="1">
            <a:spLocks noChangeArrowheads="1"/>
          </p:cNvSpPr>
          <p:nvPr/>
        </p:nvSpPr>
        <p:spPr bwMode="auto">
          <a:xfrm>
            <a:off x="0" y="228600"/>
            <a:ext cx="5548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Horton &amp; Wenzel Filters</a:t>
            </a: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0" y="1066800"/>
          <a:ext cx="9144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4673520" imgH="850680" progId="Equation.3">
                  <p:embed/>
                </p:oleObj>
              </mc:Choice>
              <mc:Fallback>
                <p:oleObj name="Equation" r:id="rId3" imgW="467352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44000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2590800"/>
            <a:ext cx="5413375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0" y="6324600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000"/>
              <a:t>Optimum Multipole Quarter-Wave TEM </a:t>
            </a:r>
            <a:r>
              <a:rPr lang="en-US" sz="1000">
                <a:solidFill>
                  <a:schemeClr val="tx2"/>
                </a:solidFill>
              </a:rPr>
              <a:t>Filters IEEE </a:t>
            </a:r>
            <a:r>
              <a:rPr lang="en-US" sz="1000" b="1">
                <a:solidFill>
                  <a:schemeClr val="tx2"/>
                </a:solidFill>
                <a:hlinkClick r:id="rId6"/>
              </a:rPr>
              <a:t>MTT Symposium Digest, 1965</a:t>
            </a:r>
            <a:r>
              <a:rPr lang="en-US" sz="1000" b="1">
                <a:solidFill>
                  <a:schemeClr val="tx2"/>
                </a:solidFill>
              </a:rPr>
              <a:t> </a:t>
            </a:r>
            <a:r>
              <a:rPr lang="en-US" sz="1000">
                <a:solidFill>
                  <a:schemeClr val="tx2"/>
                </a:solidFill>
              </a:rPr>
              <a:t>Publication Date: May 1965 Volume: 65,  </a:t>
            </a:r>
            <a:r>
              <a:rPr lang="en-US" sz="1000">
                <a:solidFill>
                  <a:schemeClr val="tx2"/>
                </a:solidFill>
                <a:hlinkClick r:id="rId7"/>
              </a:rPr>
              <a:t>Issue: 1</a:t>
            </a:r>
            <a:r>
              <a:rPr lang="en-US" sz="100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Topics Covered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Stepped Impedance FIlter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Commensurate Filter Design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Filter Prototypes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Scaling of prototypes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3</a:t>
            </a: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0" y="228600"/>
            <a:ext cx="5805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Stepped impedance filter</a:t>
            </a:r>
          </a:p>
        </p:txBody>
      </p:sp>
      <p:sp>
        <p:nvSpPr>
          <p:cNvPr id="19464" name="Text Box 13"/>
          <p:cNvSpPr txBox="1">
            <a:spLocks noChangeArrowheads="1"/>
          </p:cNvSpPr>
          <p:nvPr/>
        </p:nvSpPr>
        <p:spPr bwMode="auto">
          <a:xfrm>
            <a:off x="0" y="1143000"/>
            <a:ext cx="8839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Lumped elements are difficult to realize at high frequencies.</a:t>
            </a:r>
          </a:p>
          <a:p>
            <a:pPr>
              <a:buFontTx/>
              <a:buChar char="•"/>
            </a:pPr>
            <a:r>
              <a:rPr lang="en-US"/>
              <a:t> For narrowband cases, lumped element models of the </a:t>
            </a:r>
          </a:p>
          <a:p>
            <a:r>
              <a:rPr lang="en-US"/>
              <a:t>  distributed network were good enough to get good</a:t>
            </a:r>
          </a:p>
          <a:p>
            <a:r>
              <a:rPr lang="en-US"/>
              <a:t>  performance predictions</a:t>
            </a:r>
          </a:p>
          <a:p>
            <a:pPr>
              <a:buFontTx/>
              <a:buChar char="•"/>
            </a:pPr>
            <a:r>
              <a:rPr lang="en-US"/>
              <a:t> A short piece of high impedance line can model a series </a:t>
            </a:r>
          </a:p>
          <a:p>
            <a:r>
              <a:rPr lang="en-US"/>
              <a:t>  inductance, while a short piece of low impedance line can </a:t>
            </a:r>
          </a:p>
          <a:p>
            <a:r>
              <a:rPr lang="en-US"/>
              <a:t>  model capacitance (Prove it !!).</a:t>
            </a:r>
          </a:p>
          <a:p>
            <a:pPr>
              <a:buFontTx/>
              <a:buChar char="•"/>
            </a:pPr>
            <a:r>
              <a:rPr lang="en-US"/>
              <a:t> We can thus cascade low and high impedance line sections to</a:t>
            </a:r>
          </a:p>
          <a:p>
            <a:r>
              <a:rPr lang="en-US"/>
              <a:t>  create an equivalent to our lumped element filter.</a:t>
            </a:r>
          </a:p>
          <a:p>
            <a:pPr>
              <a:buFontTx/>
              <a:buChar char="•"/>
            </a:pPr>
            <a:r>
              <a:rPr lang="en-US"/>
              <a:t> However the response will only match at the design frequency</a:t>
            </a:r>
          </a:p>
          <a:p>
            <a:r>
              <a:rPr lang="en-US"/>
              <a:t>  Off the design frequency the stepped-impedance filter </a:t>
            </a:r>
          </a:p>
          <a:p>
            <a:r>
              <a:rPr lang="en-US"/>
              <a:t>  response may not match the lumped network very well.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4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16                                 Jayanta Mukherjee</a:t>
            </a:r>
          </a:p>
        </p:txBody>
      </p:sp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0" y="228600"/>
            <a:ext cx="5805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Stepped impedance filter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752600" y="1847850"/>
          <a:ext cx="5562600" cy="451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7712659" imgH="6265469" progId="Visio.Drawing.11">
                  <p:embed/>
                </p:oleObj>
              </mc:Choice>
              <mc:Fallback>
                <p:oleObj name="Visio" r:id="rId3" imgW="7712659" imgH="626546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47850"/>
                        <a:ext cx="5562600" cy="451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0" y="1143000"/>
            <a:ext cx="8950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 of microstrip realization of low pass stepped impedance</a:t>
            </a:r>
          </a:p>
          <a:p>
            <a:r>
              <a:rPr lang="en-US"/>
              <a:t>filter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5</a:t>
            </a:r>
          </a:p>
        </p:txBody>
      </p:sp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0" y="228600"/>
            <a:ext cx="6399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Commensurate filter design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0" y="1066800"/>
          <a:ext cx="8955088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4889160" imgH="2946240" progId="Equation.3">
                  <p:embed/>
                </p:oleObj>
              </mc:Choice>
              <mc:Fallback>
                <p:oleObj name="Equation" r:id="rId3" imgW="4889160" imgH="2946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8955088" cy="539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6</a:t>
            </a:r>
          </a:p>
        </p:txBody>
      </p:sp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0" y="228600"/>
            <a:ext cx="6399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Commensurate filter design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609600" y="3886200"/>
          <a:ext cx="471011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108160" imgH="1180800" progId="Equation.3">
                  <p:embed/>
                </p:oleObj>
              </mc:Choice>
              <mc:Fallback>
                <p:oleObj name="Equation" r:id="rId3" imgW="2108160" imgH="118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4710113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4892675" y="990600"/>
          <a:ext cx="4251325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5" imgW="6216701" imgH="3962095" progId="Visio.Drawing.11">
                  <p:embed/>
                </p:oleObj>
              </mc:Choice>
              <mc:Fallback>
                <p:oleObj name="Visio" r:id="rId5" imgW="6216701" imgH="396209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990600"/>
                        <a:ext cx="4251325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381000" y="1066800"/>
          <a:ext cx="40386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7" imgW="5970118" imgH="4257751" progId="Visio.Drawing.11">
                  <p:embed/>
                </p:oleObj>
              </mc:Choice>
              <mc:Fallback>
                <p:oleObj name="Visio" r:id="rId7" imgW="5970118" imgH="425775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403860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7</a:t>
            </a:r>
          </a:p>
        </p:txBody>
      </p:sp>
      <p:sp>
        <p:nvSpPr>
          <p:cNvPr id="4109" name="Text Box 3"/>
          <p:cNvSpPr txBox="1">
            <a:spLocks noChangeArrowheads="1"/>
          </p:cNvSpPr>
          <p:nvPr/>
        </p:nvSpPr>
        <p:spPr bwMode="auto">
          <a:xfrm>
            <a:off x="0" y="228600"/>
            <a:ext cx="6399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Commensurate filter design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0" y="1066800"/>
          <a:ext cx="57324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2565360" imgH="203040" progId="Equation.3">
                  <p:embed/>
                </p:oleObj>
              </mc:Choice>
              <mc:Fallback>
                <p:oleObj name="Equation" r:id="rId3" imgW="25653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573246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228600" y="1600200"/>
          <a:ext cx="42672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5" imgW="6261506" imgH="1911096" progId="Visio.Drawing.11">
                  <p:embed/>
                </p:oleObj>
              </mc:Choice>
              <mc:Fallback>
                <p:oleObj name="Visio" r:id="rId5" imgW="6261506" imgH="191109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42672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4876800" y="1600200"/>
          <a:ext cx="41148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7" imgW="6267602" imgH="1911096" progId="Visio.Drawing.11">
                  <p:embed/>
                </p:oleObj>
              </mc:Choice>
              <mc:Fallback>
                <p:oleObj name="Visio" r:id="rId7" imgW="6267602" imgH="191109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41148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1752600" y="3581400"/>
          <a:ext cx="51054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9" imgW="6724193" imgH="3322015" progId="Visio.Drawing.11">
                  <p:embed/>
                </p:oleObj>
              </mc:Choice>
              <mc:Fallback>
                <p:oleObj name="Visio" r:id="rId9" imgW="6724193" imgH="332201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510540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5"/>
          <p:cNvGraphicFramePr>
            <a:graphicFrameLocks noChangeAspect="1"/>
          </p:cNvGraphicFramePr>
          <p:nvPr/>
        </p:nvGraphicFramePr>
        <p:xfrm>
          <a:off x="0" y="3033713"/>
          <a:ext cx="906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1" imgW="4419360" imgH="203040" progId="Equation.3">
                  <p:embed/>
                </p:oleObj>
              </mc:Choice>
              <mc:Fallback>
                <p:oleObj name="Equation" r:id="rId11" imgW="441936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33713"/>
                        <a:ext cx="906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6"/>
          <p:cNvGraphicFramePr>
            <a:graphicFrameLocks noChangeAspect="1"/>
          </p:cNvGraphicFramePr>
          <p:nvPr/>
        </p:nvGraphicFramePr>
        <p:xfrm>
          <a:off x="0" y="6096000"/>
          <a:ext cx="73787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3" imgW="3301920" imgH="190440" progId="Equation.3">
                  <p:embed/>
                </p:oleObj>
              </mc:Choice>
              <mc:Fallback>
                <p:oleObj name="Equation" r:id="rId13" imgW="330192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6000"/>
                        <a:ext cx="73787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3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8</a:t>
            </a:r>
          </a:p>
        </p:txBody>
      </p:sp>
      <p:sp>
        <p:nvSpPr>
          <p:cNvPr id="5133" name="Text Box 3"/>
          <p:cNvSpPr txBox="1">
            <a:spLocks noChangeArrowheads="1"/>
          </p:cNvSpPr>
          <p:nvPr/>
        </p:nvSpPr>
        <p:spPr bwMode="auto">
          <a:xfrm>
            <a:off x="0" y="228600"/>
            <a:ext cx="6992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Commensurate filter response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0" y="990600"/>
          <a:ext cx="85344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4927320" imgH="660240" progId="Equation.3">
                  <p:embed/>
                </p:oleObj>
              </mc:Choice>
              <mc:Fallback>
                <p:oleObj name="Equation" r:id="rId3" imgW="492732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5344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685800" y="2209800"/>
          <a:ext cx="3429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5" imgW="6630642" imgH="1900150" progId="Visio.Drawing.11">
                  <p:embed/>
                </p:oleObj>
              </mc:Choice>
              <mc:Fallback>
                <p:oleObj name="Visio" r:id="rId5" imgW="6630642" imgH="190015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429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5486400" y="2133600"/>
          <a:ext cx="365760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7" imgW="7453557" imgH="3484269" progId="Visio.Drawing.11">
                  <p:embed/>
                </p:oleObj>
              </mc:Choice>
              <mc:Fallback>
                <p:oleObj name="Visio" r:id="rId7" imgW="7453557" imgH="348426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657600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5"/>
          <p:cNvGraphicFramePr>
            <a:graphicFrameLocks noChangeAspect="1"/>
          </p:cNvGraphicFramePr>
          <p:nvPr/>
        </p:nvGraphicFramePr>
        <p:xfrm>
          <a:off x="5181600" y="3810000"/>
          <a:ext cx="39624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9" imgW="7184068" imgH="3685708" progId="Visio.Drawing.11">
                  <p:embed/>
                </p:oleObj>
              </mc:Choice>
              <mc:Fallback>
                <p:oleObj name="Visio" r:id="rId9" imgW="7184068" imgH="368570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39624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6"/>
          <p:cNvGraphicFramePr>
            <a:graphicFrameLocks noChangeAspect="1"/>
          </p:cNvGraphicFramePr>
          <p:nvPr/>
        </p:nvGraphicFramePr>
        <p:xfrm>
          <a:off x="1905000" y="6019800"/>
          <a:ext cx="54197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1" imgW="2920680" imgH="253800" progId="Equation.3">
                  <p:embed/>
                </p:oleObj>
              </mc:Choice>
              <mc:Fallback>
                <p:oleObj name="Equation" r:id="rId11" imgW="292068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19800"/>
                        <a:ext cx="54197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7"/>
          <p:cNvGraphicFramePr>
            <a:graphicFrameLocks noChangeAspect="1"/>
          </p:cNvGraphicFramePr>
          <p:nvPr/>
        </p:nvGraphicFramePr>
        <p:xfrm>
          <a:off x="1219200" y="3581400"/>
          <a:ext cx="2438400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13" imgW="4212110" imgH="4183718" progId="Visio.Drawing.11">
                  <p:embed/>
                </p:oleObj>
              </mc:Choice>
              <mc:Fallback>
                <p:oleObj name="Visio" r:id="rId13" imgW="4212110" imgH="418371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438400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9</a:t>
            </a:r>
          </a:p>
        </p:txBody>
      </p:sp>
      <p:sp>
        <p:nvSpPr>
          <p:cNvPr id="6153" name="Text Box 3"/>
          <p:cNvSpPr txBox="1">
            <a:spLocks noChangeArrowheads="1"/>
          </p:cNvSpPr>
          <p:nvPr/>
        </p:nvSpPr>
        <p:spPr bwMode="auto">
          <a:xfrm>
            <a:off x="0" y="228600"/>
            <a:ext cx="87725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Comparison of lumped and distributed</a:t>
            </a:r>
          </a:p>
          <a:p>
            <a:r>
              <a:rPr lang="en-US" sz="4000"/>
              <a:t>Filter Response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488950" y="1676400"/>
          <a:ext cx="86550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3873240" imgH="787320" progId="Equation.3">
                  <p:embed/>
                </p:oleObj>
              </mc:Choice>
              <mc:Fallback>
                <p:oleObj name="Equation" r:id="rId3" imgW="3873240" imgH="787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676400"/>
                        <a:ext cx="865505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4"/>
          <p:cNvGraphicFramePr>
            <a:graphicFrameLocks noChangeAspect="1"/>
          </p:cNvGraphicFramePr>
          <p:nvPr/>
        </p:nvGraphicFramePr>
        <p:xfrm>
          <a:off x="2209800" y="3505200"/>
          <a:ext cx="4648200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Bitmap Image" r:id="rId5" imgW="6249272" imgH="3924848" progId="PBrush">
                  <p:embed/>
                </p:oleObj>
              </mc:Choice>
              <mc:Fallback>
                <p:oleObj name="Bitmap Image" r:id="rId5" imgW="6249272" imgH="3924848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4648200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3429000" y="5867400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c</a:t>
            </a:r>
            <a:endParaRPr lang="el-G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5" name="Text Box 17"/>
          <p:cNvSpPr txBox="1">
            <a:spLocks noChangeArrowheads="1"/>
          </p:cNvSpPr>
          <p:nvPr/>
        </p:nvSpPr>
        <p:spPr bwMode="auto">
          <a:xfrm>
            <a:off x="3962400" y="5867400"/>
            <a:ext cx="45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r</a:t>
            </a:r>
            <a:endParaRPr lang="el-GR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EE 611 			                  Lecture </a:t>
            </a:r>
            <a:r>
              <a:rPr lang="en-US" sz="1800" dirty="0" smtClean="0"/>
              <a:t>17                              </a:t>
            </a:r>
            <a:r>
              <a:rPr lang="en-US" sz="1800" dirty="0" err="1"/>
              <a:t>Jayanta</a:t>
            </a:r>
            <a:r>
              <a:rPr lang="en-US" sz="1800" dirty="0"/>
              <a:t> </a:t>
            </a:r>
            <a:r>
              <a:rPr lang="en-US" sz="1800" dirty="0" err="1"/>
              <a:t>Mukherjee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14722</TotalTime>
  <Words>408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Default Design</vt:lpstr>
      <vt:lpstr>Visio</vt:lpstr>
      <vt:lpstr>Equation</vt:lpstr>
      <vt:lpstr>Bitmap Image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Prof Jayanta</cp:lastModifiedBy>
  <cp:revision>650</cp:revision>
  <dcterms:created xsi:type="dcterms:W3CDTF">2009-07-21T12:04:38Z</dcterms:created>
  <dcterms:modified xsi:type="dcterms:W3CDTF">2017-10-24T11:12:34Z</dcterms:modified>
</cp:coreProperties>
</file>