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1" r:id="rId2"/>
    <p:sldId id="286" r:id="rId3"/>
    <p:sldId id="287" r:id="rId4"/>
    <p:sldId id="288" r:id="rId5"/>
    <p:sldId id="289" r:id="rId6"/>
    <p:sldId id="312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4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3" r:id="rId27"/>
    <p:sldId id="310" r:id="rId28"/>
    <p:sldId id="311" r:id="rId29"/>
    <p:sldId id="314" r:id="rId30"/>
    <p:sldId id="315" r:id="rId31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544" autoAdjust="0"/>
  </p:normalViewPr>
  <p:slideViewPr>
    <p:cSldViewPr>
      <p:cViewPr varScale="1">
        <p:scale>
          <a:sx n="109" d="100"/>
          <a:sy n="109" d="100"/>
        </p:scale>
        <p:origin x="176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A83169-F73D-4E76-BE82-A3D685BD8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AF571-2FF3-4904-8952-638FF5793982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099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4B1CA-7E3A-4814-852B-1657E72034AA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53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680EE-8CDC-434B-8DEA-54C8BE5B4446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32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67134-C60B-4FBB-914F-86C841E5A13A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670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121A5-FD09-498C-AB45-E2B50A17F51C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932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10A2D4-406D-43CE-9360-656B6A59E351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51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B53A1-F8F7-4A3A-BB61-6207BBC4DC54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359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963F2-DFB5-472E-ADE1-59D6531D4E10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823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AD39-AAA4-48CB-AAA6-184063C57ED3}" type="slidenum">
              <a:rPr lang="en-US"/>
              <a:pPr/>
              <a:t>20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509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51F60-BF4D-4B74-B2ED-FE712BFC6B68}" type="slidenum">
              <a:rPr lang="en-US"/>
              <a:pPr/>
              <a:t>21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488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F40AC-E6F9-4D53-B82B-522B3D22D857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26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EE8A1-51D9-4509-8B72-016A046F3177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12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CCD62-4682-40FD-B654-6F4D50D4AB5C}" type="slidenum">
              <a:rPr lang="en-US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41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8C2E7-06A5-4FD0-A571-71DB03D45272}" type="slidenum">
              <a:rPr lang="en-US"/>
              <a:pPr/>
              <a:t>24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989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AD645-A304-4728-BD92-771D84F68A0B}" type="slidenum">
              <a:rPr lang="en-US"/>
              <a:pPr/>
              <a:t>25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064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CA960-10A7-45AF-97E4-DE2BD1F34548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392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074C8-5AAA-4682-BA41-71D9F0C9B873}" type="slidenum">
              <a:rPr lang="en-US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2099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A9818-DFEA-4F3E-B7F5-FA09F0582005}" type="slidenum">
              <a:rPr lang="en-US"/>
              <a:pPr/>
              <a:t>28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7712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59612-8FD5-42C2-9236-7AC81DAE1B02}" type="slidenum">
              <a:rPr lang="en-US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18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D6507-9E83-4441-9716-112A44A327D4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34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AE52D-66E3-495D-9FF7-419082E2649C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55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D7FEA-EFA2-433D-813C-519414534081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13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62CC3-D354-4809-804A-E788FDFE3331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30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0BDF2-BA4A-48FF-8337-7981CC011030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71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94F9C-3036-4B30-B7E3-E63C55F6E472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52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847D0-6495-4A64-9122-8D6A9AE30D0D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81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0C408-7442-43AF-8108-10C5DC2ADD96}" type="slidenum">
              <a:rPr lang="en-US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4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FDECF-67F6-49D2-AA71-5E27A8C3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213B-AC1A-4913-B336-1C14D402F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B3A6D-72FD-4444-85AB-67E5EED4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6805C-E029-405B-8331-528A76633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D362-E33E-4BC6-8E74-31BDDBA8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81D41-225A-436A-8373-32B28E5DE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5F9D3-9580-4BDD-BF4C-BE5D1ED04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31210-04C9-4EDA-BB8F-84161828B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6983E-8C45-46C3-8CD0-3C862F830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0FC0-5DB4-4F30-ABF4-CBE9A9A60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9F04E-831B-49A1-8D08-B70513C22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AEBA0A5-8E29-47BF-BEEC-B816EBF3B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5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Course Code : EE 611</a:t>
            </a:r>
          </a:p>
          <a:p>
            <a:endParaRPr lang="en-US" sz="2400"/>
          </a:p>
          <a:p>
            <a:r>
              <a:rPr lang="en-US" sz="2400"/>
              <a:t>Department: Electrical Engineering</a:t>
            </a:r>
          </a:p>
          <a:p>
            <a:endParaRPr lang="en-US" sz="2400"/>
          </a:p>
          <a:p>
            <a:r>
              <a:rPr lang="en-US" sz="2400"/>
              <a:t>Instructor Name: Jayanta Mukherjee</a:t>
            </a:r>
          </a:p>
          <a:p>
            <a:endParaRPr lang="en-US" sz="2400"/>
          </a:p>
          <a:p>
            <a:r>
              <a:rPr lang="en-US" sz="2400"/>
              <a:t>Email: jayanta@ee.iitb.ac.in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3        		Jayanta Mukherjee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05200" y="49530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Lecture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201613"/>
            <a:ext cx="902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Calculation of Loss with Maxwell’s Equation</a:t>
            </a:r>
          </a:p>
        </p:txBody>
      </p:sp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82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8204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8205" name="Text Box 8"/>
          <p:cNvSpPr txBox="1">
            <a:spLocks noChangeArrowheads="1"/>
          </p:cNvSpPr>
          <p:nvPr/>
        </p:nvSpPr>
        <p:spPr bwMode="auto">
          <a:xfrm>
            <a:off x="83439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10</a:t>
            </a:r>
          </a:p>
        </p:txBody>
      </p:sp>
      <p:graphicFrame>
        <p:nvGraphicFramePr>
          <p:cNvPr id="8194" name="Object 11"/>
          <p:cNvGraphicFramePr>
            <a:graphicFrameLocks noChangeAspect="1"/>
          </p:cNvGraphicFramePr>
          <p:nvPr/>
        </p:nvGraphicFramePr>
        <p:xfrm>
          <a:off x="5867400" y="1600200"/>
          <a:ext cx="22098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1002960" imgH="393480" progId="Equation.3">
                  <p:embed/>
                </p:oleObj>
              </mc:Choice>
              <mc:Fallback>
                <p:oleObj name="Equation" r:id="rId4" imgW="10029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00200"/>
                        <a:ext cx="22098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381000" y="1066800"/>
            <a:ext cx="75739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calculation of the dielectric loss is straight forward.</a:t>
            </a:r>
          </a:p>
          <a:p>
            <a:endParaRPr lang="en-US" sz="2400"/>
          </a:p>
          <a:p>
            <a:r>
              <a:rPr lang="en-US" sz="2400"/>
              <a:t>Rewriting the third Maxwell’s Equation </a:t>
            </a:r>
          </a:p>
          <a:p>
            <a:endParaRPr lang="en-US" sz="2400"/>
          </a:p>
          <a:p>
            <a:r>
              <a:rPr lang="en-US" sz="2400"/>
              <a:t>In the frequency domain we get using J=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 and D=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E</a:t>
            </a:r>
          </a:p>
        </p:txBody>
      </p:sp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1371600" y="3200400"/>
          <a:ext cx="53990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6" imgW="2450880" imgH="215640" progId="Equation.3">
                  <p:embed/>
                </p:oleObj>
              </mc:Choice>
              <mc:Fallback>
                <p:oleObj name="Equation" r:id="rId6" imgW="24508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53990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28600" y="3884613"/>
            <a:ext cx="81327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complex dielectric constant:</a:t>
            </a:r>
          </a:p>
          <a:p>
            <a:endParaRPr lang="en-US" sz="2400"/>
          </a:p>
          <a:p>
            <a:r>
              <a:rPr lang="en-US" sz="2400"/>
              <a:t>The derivation of the wave equation is the same as for loss</a:t>
            </a:r>
          </a:p>
          <a:p>
            <a:endParaRPr lang="en-US" sz="2400"/>
          </a:p>
          <a:p>
            <a:r>
              <a:rPr lang="en-US" sz="2400"/>
              <a:t>less case except  that now      is replaced by     . </a:t>
            </a:r>
            <a:endParaRPr lang="en-US" sz="24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196" name="Object 16"/>
          <p:cNvGraphicFramePr>
            <a:graphicFrameLocks noChangeAspect="1"/>
          </p:cNvGraphicFramePr>
          <p:nvPr/>
        </p:nvGraphicFramePr>
        <p:xfrm>
          <a:off x="4800600" y="3657600"/>
          <a:ext cx="1622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8" imgW="736560" imgH="393480" progId="Equation.3">
                  <p:embed/>
                </p:oleObj>
              </mc:Choice>
              <mc:Fallback>
                <p:oleObj name="Equation" r:id="rId8" imgW="7365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57600"/>
                        <a:ext cx="1622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8"/>
          <p:cNvGraphicFramePr>
            <a:graphicFrameLocks noChangeAspect="1"/>
          </p:cNvGraphicFramePr>
          <p:nvPr/>
        </p:nvGraphicFramePr>
        <p:xfrm>
          <a:off x="4038600" y="54102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10200"/>
                        <a:ext cx="2794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9"/>
          <p:cNvGraphicFramePr>
            <a:graphicFrameLocks noChangeAspect="1"/>
          </p:cNvGraphicFramePr>
          <p:nvPr/>
        </p:nvGraphicFramePr>
        <p:xfrm>
          <a:off x="6386513" y="5368925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68925"/>
                        <a:ext cx="307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0" y="201613"/>
            <a:ext cx="902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Calculation of Loss with Maxwell’s Equation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83439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11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990600" y="1600200"/>
          <a:ext cx="63246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3060360" imgH="444240" progId="Equation.3">
                  <p:embed/>
                </p:oleObj>
              </mc:Choice>
              <mc:Fallback>
                <p:oleObj name="Equation" r:id="rId4" imgW="30603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63246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381000" y="1066800"/>
            <a:ext cx="618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As a result the propagation constant is now: </a:t>
            </a:r>
          </a:p>
        </p:txBody>
      </p:sp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7543800" y="2514600"/>
          <a:ext cx="14144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711000" imgH="393480" progId="Equation.3">
                  <p:embed/>
                </p:oleObj>
              </mc:Choice>
              <mc:Fallback>
                <p:oleObj name="Equation" r:id="rId6" imgW="7110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14600"/>
                        <a:ext cx="14144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0" y="2667000"/>
            <a:ext cx="762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Where we have introduced the tangent loss defined as 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0" y="3429000"/>
            <a:ext cx="880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It results that the dielectric attenuation constant for small loss is </a:t>
            </a:r>
          </a:p>
        </p:txBody>
      </p:sp>
      <p:graphicFrame>
        <p:nvGraphicFramePr>
          <p:cNvPr id="9220" name="Object 20"/>
          <p:cNvGraphicFramePr>
            <a:graphicFrameLocks noChangeAspect="1"/>
          </p:cNvGraphicFramePr>
          <p:nvPr/>
        </p:nvGraphicFramePr>
        <p:xfrm>
          <a:off x="2209800" y="3886200"/>
          <a:ext cx="1746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8" imgW="914400" imgH="393480" progId="Equation.3">
                  <p:embed/>
                </p:oleObj>
              </mc:Choice>
              <mc:Fallback>
                <p:oleObj name="Equation" r:id="rId8" imgW="9144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17462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21"/>
          <p:cNvSpPr txBox="1">
            <a:spLocks noChangeArrowheads="1"/>
          </p:cNvSpPr>
          <p:nvPr/>
        </p:nvSpPr>
        <p:spPr bwMode="auto">
          <a:xfrm>
            <a:off x="152400" y="4724400"/>
            <a:ext cx="89487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 microstrip the dielectric material is usually a material with high </a:t>
            </a:r>
          </a:p>
          <a:p>
            <a:r>
              <a:rPr lang="en-US" sz="2400"/>
              <a:t>permittivity like Duroid (Teflon) with a dielectric constant of 2 </a:t>
            </a:r>
          </a:p>
          <a:p>
            <a:r>
              <a:rPr lang="en-US" sz="2400"/>
              <a:t>and a loss tangent of 9 x 10</a:t>
            </a:r>
            <a:r>
              <a:rPr lang="en-US" sz="2400" baseline="30000"/>
              <a:t>-4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10"/>
          <p:cNvSpPr txBox="1">
            <a:spLocks noChangeArrowheads="1"/>
          </p:cNvSpPr>
          <p:nvPr/>
        </p:nvSpPr>
        <p:spPr bwMode="auto">
          <a:xfrm>
            <a:off x="381000" y="1068388"/>
            <a:ext cx="88471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 The calculation of the conductive loss </a:t>
            </a:r>
            <a:r>
              <a:rPr lang="el-G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  and R parameter is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 difficult as the wave is not purely TEM</a:t>
            </a:r>
          </a:p>
          <a:p>
            <a:endParaRPr lang="en-US" sz="2400">
              <a:cs typeface="Times New Roman" pitchFamily="18" charset="0"/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 Since the power transmitted varies as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P(z)=P(0) exp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(-2</a:t>
            </a:r>
            <a:r>
              <a:rPr lang="el-GR" sz="2400">
                <a:latin typeface="Times New Roman" pitchFamily="18" charset="0"/>
                <a:sym typeface="Symbol" pitchFamily="18" charset="2"/>
              </a:rPr>
              <a:t>α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z) </a:t>
            </a:r>
          </a:p>
          <a:p>
            <a:r>
              <a:rPr lang="en-US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>
                <a:sym typeface="Symbol" pitchFamily="18" charset="2"/>
              </a:rPr>
              <a:t>along the z axis of the waveguide, the attenuation constant </a:t>
            </a:r>
          </a:p>
          <a:p>
            <a:r>
              <a:rPr lang="en-US" sz="2400">
                <a:sym typeface="Symbol" pitchFamily="18" charset="2"/>
              </a:rPr>
              <a:t>  can be 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simply evaluated from the rate of variation of the power</a:t>
            </a:r>
          </a:p>
          <a:p>
            <a:r>
              <a:rPr lang="en-US" sz="2400">
                <a:sym typeface="Symbol" pitchFamily="18" charset="2"/>
              </a:rPr>
              <a:t>  dissipated using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 It is the just sufficient to evaluate the power loss per unit length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0" y="201613"/>
            <a:ext cx="356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Conductive Loss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0251" name="Text Box 8"/>
          <p:cNvSpPr txBox="1">
            <a:spLocks noChangeArrowheads="1"/>
          </p:cNvSpPr>
          <p:nvPr/>
        </p:nvSpPr>
        <p:spPr bwMode="auto">
          <a:xfrm>
            <a:off x="8001000" y="15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12</a:t>
            </a:r>
          </a:p>
        </p:txBody>
      </p:sp>
      <p:graphicFrame>
        <p:nvGraphicFramePr>
          <p:cNvPr id="10242" name="Object 17"/>
          <p:cNvGraphicFramePr>
            <a:graphicFrameLocks noChangeAspect="1"/>
          </p:cNvGraphicFramePr>
          <p:nvPr/>
        </p:nvGraphicFramePr>
        <p:xfrm>
          <a:off x="3276600" y="3505200"/>
          <a:ext cx="20367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066680" imgH="419040" progId="Equation.3">
                  <p:embed/>
                </p:oleObj>
              </mc:Choice>
              <mc:Fallback>
                <p:oleObj name="Equation" r:id="rId4" imgW="106668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2036763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9"/>
          <p:cNvGraphicFramePr>
            <a:graphicFrameLocks noChangeAspect="1"/>
          </p:cNvGraphicFramePr>
          <p:nvPr/>
        </p:nvGraphicFramePr>
        <p:xfrm>
          <a:off x="2470150" y="4916488"/>
          <a:ext cx="327501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6" imgW="1714320" imgH="393480" progId="Equation.3">
                  <p:embed/>
                </p:oleObj>
              </mc:Choice>
              <mc:Fallback>
                <p:oleObj name="Equation" r:id="rId6" imgW="171432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916488"/>
                        <a:ext cx="3275013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304800" y="5715000"/>
            <a:ext cx="8455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An example of this calculation for a rectangular waveguide is</a:t>
            </a:r>
          </a:p>
          <a:p>
            <a:r>
              <a:rPr lang="en-US" sz="2400"/>
              <a:t>shown in Pozar Ch 3 example 2.7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9122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  For TEM and quasi-TEM lines a simple theory: the “Wheeler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incremental inductance rule” (section 2.7 Pozar)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can be developed to calculate </a:t>
            </a:r>
            <a:r>
              <a:rPr lang="el-G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endParaRPr lang="en-US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The penetration of the magnetic field inside the conductor up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to the skin depth </a:t>
            </a:r>
            <a:r>
              <a:rPr lang="el-G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creates an increase </a:t>
            </a:r>
            <a:r>
              <a:rPr lang="el-GR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Δ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of the line 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 inductance per unit length L and</a:t>
            </a:r>
            <a:endParaRPr lang="en-US" sz="2400" baseline="-25000">
              <a:cs typeface="Times New Roman" pitchFamily="18" charset="0"/>
              <a:sym typeface="Symbol" pitchFamily="18" charset="2"/>
            </a:endParaRPr>
          </a:p>
          <a:p>
            <a:endParaRPr lang="el-GR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  It results that the attenuation constant is given by(section 2.7):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 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using, Z</a:t>
            </a:r>
            <a:r>
              <a:rPr lang="en-US" sz="2400" baseline="-2500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=Lv</a:t>
            </a:r>
            <a:r>
              <a:rPr lang="en-US" sz="2400" baseline="-25000">
                <a:cs typeface="Times New Roman" pitchFamily="18" charset="0"/>
                <a:sym typeface="Symbol" pitchFamily="18" charset="2"/>
              </a:rPr>
              <a:t>p</a:t>
            </a:r>
            <a:endParaRPr lang="en-US" sz="2400">
              <a:cs typeface="Times New Roman" pitchFamily="18" charset="0"/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  <a:sym typeface="Symbol" pitchFamily="18" charset="2"/>
              </a:rPr>
              <a:t>  Applied to the coaxial line the attenuation constant for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   conductor loss is found to be(example 2.8)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0" y="201613"/>
            <a:ext cx="546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Wheeler Incremental Rule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Page 13</a:t>
            </a:r>
          </a:p>
        </p:txBody>
      </p:sp>
      <p:graphicFrame>
        <p:nvGraphicFramePr>
          <p:cNvPr id="11266" name="Object 11"/>
          <p:cNvGraphicFramePr>
            <a:graphicFrameLocks noChangeAspect="1"/>
          </p:cNvGraphicFramePr>
          <p:nvPr/>
        </p:nvGraphicFramePr>
        <p:xfrm>
          <a:off x="3124200" y="4114800"/>
          <a:ext cx="27162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1422360" imgH="431640" progId="Equation.3">
                  <p:embed/>
                </p:oleObj>
              </mc:Choice>
              <mc:Fallback>
                <p:oleObj name="Equation" r:id="rId4" imgW="14223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2716213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6"/>
          <p:cNvGraphicFramePr>
            <a:graphicFrameLocks noChangeAspect="1"/>
          </p:cNvGraphicFramePr>
          <p:nvPr/>
        </p:nvGraphicFramePr>
        <p:xfrm>
          <a:off x="2209800" y="5638800"/>
          <a:ext cx="22558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1180800" imgH="444240" progId="Equation.3">
                  <p:embed/>
                </p:oleObj>
              </mc:Choice>
              <mc:Fallback>
                <p:oleObj name="Equation" r:id="rId6" imgW="118080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38800"/>
                        <a:ext cx="2255838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7"/>
          <p:cNvGraphicFramePr>
            <a:graphicFrameLocks noChangeAspect="1"/>
          </p:cNvGraphicFramePr>
          <p:nvPr/>
        </p:nvGraphicFramePr>
        <p:xfrm>
          <a:off x="6858000" y="5257800"/>
          <a:ext cx="1905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8" imgW="4603699" imgH="2957779" progId="Visio.Drawing.11">
                  <p:embed/>
                </p:oleObj>
              </mc:Choice>
              <mc:Fallback>
                <p:oleObj name="Visio" r:id="rId8" imgW="4603699" imgH="295777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257800"/>
                        <a:ext cx="19050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1066800"/>
            <a:ext cx="872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The lossy transmission line is modeled by including a series 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resistance R (conductor loss) and a shunt conductance G(dielectric loss) per unit length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201613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Lossy Transmission Line Model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			         Jayanta Mukherjee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8229600" y="228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14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228600" y="4648200"/>
            <a:ext cx="8721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The transmission line equations remain the same except that 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We now have: Z=R+j</a:t>
            </a:r>
            <a:r>
              <a:rPr lang="el-GR" sz="2400">
                <a:cs typeface="Arial" charset="0"/>
                <a:sym typeface="Symbol" pitchFamily="18" charset="2"/>
              </a:rPr>
              <a:t>ω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L and Y=G+j</a:t>
            </a:r>
            <a:r>
              <a:rPr lang="el-GR" sz="2400">
                <a:sym typeface="Symbol" pitchFamily="18" charset="2"/>
              </a:rPr>
              <a:t>ω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C. </a:t>
            </a:r>
          </a:p>
        </p:txBody>
      </p:sp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0" y="2133600"/>
          <a:ext cx="975201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4" imgW="8256727" imgH="2059229" progId="Visio.Drawing.11">
                  <p:embed/>
                </p:oleObj>
              </mc:Choice>
              <mc:Fallback>
                <p:oleObj name="Visio" r:id="rId4" imgW="8256727" imgH="205922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9752013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201613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Lossy Transmission Line Model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15</a:t>
            </a: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/>
        </p:nvGraphicFramePr>
        <p:xfrm>
          <a:off x="304800" y="1905000"/>
          <a:ext cx="8839200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4381200" imgH="1371600" progId="Equation.3">
                  <p:embed/>
                </p:oleObj>
              </mc:Choice>
              <mc:Fallback>
                <p:oleObj name="Equation" r:id="rId4" imgW="4381200" imgH="137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839200" cy="260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228600" y="1295400"/>
            <a:ext cx="872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Substituting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201613"/>
            <a:ext cx="333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Low Loss Lines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16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0" y="914400"/>
            <a:ext cx="8721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For low-loss lines (the desired case), we can approximate the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Propagation constant as </a:t>
            </a:r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>
          <a:off x="1219200" y="1828800"/>
          <a:ext cx="6400800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3606480" imgH="2654280" progId="Equation.3">
                  <p:embed/>
                </p:oleObj>
              </mc:Choice>
              <mc:Fallback>
                <p:oleObj name="Equation" r:id="rId4" imgW="3606480" imgH="2654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6400800" cy="442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422275" y="5943600"/>
            <a:ext cx="872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This is a non dispersive even though lossy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201613"/>
            <a:ext cx="440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Strongly Lossy Lines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17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228600" y="3200400"/>
            <a:ext cx="87217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  <a:sym typeface="Symbol" pitchFamily="18" charset="2"/>
              </a:rPr>
              <a:t>For larger loss in the dielectric, additional modes of propagation such as slow wave mode or skin effect mode can take place</a:t>
            </a:r>
          </a:p>
          <a:p>
            <a:endParaRPr lang="en-US" sz="2400">
              <a:cs typeface="Times New Roman" pitchFamily="18" charset="0"/>
              <a:sym typeface="Symbol" pitchFamily="18" charset="2"/>
            </a:endParaRP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Consider the case of a Silicon substrate . Depending on the 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Conductivity of the silicon layer and the wave frequency the silicon layer can behave like a shunt resistance, a capacitance</a:t>
            </a:r>
          </a:p>
          <a:p>
            <a:r>
              <a:rPr lang="en-US" sz="2400">
                <a:cs typeface="Times New Roman" pitchFamily="18" charset="0"/>
                <a:sym typeface="Symbol" pitchFamily="18" charset="2"/>
              </a:rPr>
              <a:t>Or a ground plane.</a:t>
            </a:r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1981200" y="914400"/>
          <a:ext cx="52578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4" imgW="6432499" imgH="2604516" progId="Visio.Drawing.11">
                  <p:embed/>
                </p:oleObj>
              </mc:Choice>
              <mc:Fallback>
                <p:oleObj name="Visio" r:id="rId4" imgW="6432499" imgH="260451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52578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201613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Solution for strong loss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18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0" y="1066800"/>
            <a:ext cx="83756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Consider a system the following model applies: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When the loss in the dielectric region is important, an exact</a:t>
            </a:r>
          </a:p>
          <a:p>
            <a:r>
              <a:rPr lang="en-US" sz="2400"/>
              <a:t>solution must be obtained for the propagation constant 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sz="2400">
                <a:cs typeface="Times New Roman" pitchFamily="18" charset="0"/>
              </a:rPr>
              <a:t> and</a:t>
            </a:r>
          </a:p>
          <a:p>
            <a:r>
              <a:rPr lang="en-US" sz="2400">
                <a:cs typeface="Times New Roman" pitchFamily="18" charset="0"/>
              </a:rPr>
              <a:t>the attenuation factor </a:t>
            </a:r>
            <a:r>
              <a:rPr lang="el-GR" sz="2400">
                <a:cs typeface="Times New Roman" pitchFamily="18" charset="0"/>
              </a:rPr>
              <a:t>α</a:t>
            </a:r>
            <a:endParaRPr lang="en-US" sz="2400">
              <a:cs typeface="Times New Roman" pitchFamily="18" charset="0"/>
            </a:endParaRPr>
          </a:p>
        </p:txBody>
      </p:sp>
      <p:graphicFrame>
        <p:nvGraphicFramePr>
          <p:cNvPr id="16386" name="Object 12"/>
          <p:cNvGraphicFramePr>
            <a:graphicFrameLocks noChangeAspect="1"/>
          </p:cNvGraphicFramePr>
          <p:nvPr/>
        </p:nvGraphicFramePr>
        <p:xfrm>
          <a:off x="-228600" y="1600200"/>
          <a:ext cx="975201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4" imgW="8256727" imgH="2059229" progId="Visio.Drawing.11">
                  <p:embed/>
                </p:oleObj>
              </mc:Choice>
              <mc:Fallback>
                <p:oleObj name="Visio" r:id="rId4" imgW="8256727" imgH="205922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1600200"/>
                        <a:ext cx="9752013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201613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Solution for strong loss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19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0" y="1068388"/>
            <a:ext cx="200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Starting from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endParaRPr lang="el-GR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68629"/>
              </p:ext>
            </p:extLst>
          </p:nvPr>
        </p:nvGraphicFramePr>
        <p:xfrm>
          <a:off x="257175" y="1676400"/>
          <a:ext cx="6951663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2997000" imgH="1688760" progId="Equation.3">
                  <p:embed/>
                </p:oleObj>
              </mc:Choice>
              <mc:Fallback>
                <p:oleObj name="Equation" r:id="rId4" imgW="2997000" imgH="1688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676400"/>
                        <a:ext cx="6951663" cy="359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0" y="201613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Transmission Line Equation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0" y="914400"/>
            <a:ext cx="8867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Having obtained a solution of Maxwells equation in terms of voltage and current we introduce now a transmission line telegraphist model which can yield the same result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609600" y="4343400"/>
            <a:ext cx="780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For the section </a:t>
            </a:r>
            <a:r>
              <a:rPr lang="en-US" sz="2400" dirty="0" err="1">
                <a:latin typeface="Times New Roman" pitchFamily="18" charset="0"/>
              </a:rPr>
              <a:t>dz</a:t>
            </a:r>
            <a:r>
              <a:rPr lang="en-US" sz="2400" dirty="0">
                <a:latin typeface="Times New Roman" pitchFamily="18" charset="0"/>
              </a:rPr>
              <a:t> of the above distributed circuit we can write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524000" y="2133600"/>
          <a:ext cx="68072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807098" imgH="1941576" progId="Visio.Drawing.11">
                  <p:embed/>
                </p:oleObj>
              </mc:Choice>
              <mc:Fallback>
                <p:oleObj name="Visio" r:id="rId3" imgW="6807098" imgH="194157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68072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1828800" y="4887913"/>
          <a:ext cx="525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2450880" imgH="698400" progId="Equation.3">
                  <p:embed/>
                </p:oleObj>
              </mc:Choice>
              <mc:Fallback>
                <p:oleObj name="Equation" r:id="rId5" imgW="2450880" imgH="69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87913"/>
                        <a:ext cx="52578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0" y="201613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Slow Wave dispersion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20</a:t>
            </a: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0" y="3505200"/>
            <a:ext cx="86280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The lower slope observed at low frequency is associated </a:t>
            </a:r>
          </a:p>
          <a:p>
            <a:r>
              <a:rPr lang="en-US" sz="2400">
                <a:cs typeface="Times New Roman" pitchFamily="18" charset="0"/>
              </a:rPr>
              <a:t>  with a lower phase v</a:t>
            </a:r>
            <a:r>
              <a:rPr lang="en-US" sz="2400" baseline="-25000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 and group velocity v</a:t>
            </a:r>
            <a:r>
              <a:rPr lang="en-US" sz="2400" baseline="-25000">
                <a:cs typeface="Times New Roman" pitchFamily="18" charset="0"/>
              </a:rPr>
              <a:t>g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This originates from the penetration of the electric  field in the</a:t>
            </a:r>
          </a:p>
          <a:p>
            <a:r>
              <a:rPr lang="en-US" sz="2400">
                <a:cs typeface="Times New Roman" pitchFamily="18" charset="0"/>
              </a:rPr>
              <a:t>  lossy silicon layer. A a result C is large and</a:t>
            </a:r>
          </a:p>
          <a:p>
            <a:r>
              <a:rPr lang="en-US" sz="2400">
                <a:cs typeface="Times New Roman" pitchFamily="18" charset="0"/>
              </a:rPr>
              <a:t>  the phase velocity v</a:t>
            </a:r>
            <a:r>
              <a:rPr lang="en-US" sz="2400" baseline="-25000">
                <a:cs typeface="Times New Roman" pitchFamily="18" charset="0"/>
              </a:rPr>
              <a:t>p</a:t>
            </a:r>
            <a:r>
              <a:rPr lang="en-US" sz="2400">
                <a:cs typeface="Times New Roman" pitchFamily="18" charset="0"/>
              </a:rPr>
              <a:t>=1/sqrt(LC) becomes very small</a:t>
            </a:r>
            <a:endParaRPr lang="el-GR" sz="2400" baseline="-25000">
              <a:cs typeface="Times New Roman" pitchFamily="18" charset="0"/>
            </a:endParaRPr>
          </a:p>
        </p:txBody>
      </p:sp>
      <p:graphicFrame>
        <p:nvGraphicFramePr>
          <p:cNvPr id="18434" name="Object 12"/>
          <p:cNvGraphicFramePr>
            <a:graphicFrameLocks noChangeAspect="1"/>
          </p:cNvGraphicFramePr>
          <p:nvPr/>
        </p:nvGraphicFramePr>
        <p:xfrm>
          <a:off x="762000" y="1219200"/>
          <a:ext cx="26670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4" imgW="5820156" imgH="4216298" progId="Visio.Drawing.11">
                  <p:embed/>
                </p:oleObj>
              </mc:Choice>
              <mc:Fallback>
                <p:oleObj name="Visio" r:id="rId4" imgW="5820156" imgH="4216298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26670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3"/>
          <p:cNvGraphicFramePr>
            <a:graphicFrameLocks noChangeAspect="1"/>
          </p:cNvGraphicFramePr>
          <p:nvPr/>
        </p:nvGraphicFramePr>
        <p:xfrm>
          <a:off x="5562600" y="1600200"/>
          <a:ext cx="52578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6" imgW="6435547" imgH="2595067" progId="Visio.Drawing.11">
                  <p:embed/>
                </p:oleObj>
              </mc:Choice>
              <mc:Fallback>
                <p:oleObj name="Visio" r:id="rId6" imgW="6435547" imgH="2595067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52578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0" y="201613"/>
            <a:ext cx="401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Power Transmitted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0" y="838200"/>
            <a:ext cx="8709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The time averaged power transmitted down a line, is obtained</a:t>
            </a:r>
          </a:p>
          <a:p>
            <a:r>
              <a:rPr lang="en-US" sz="2400">
                <a:cs typeface="Times New Roman" pitchFamily="18" charset="0"/>
              </a:rPr>
              <a:t>From Maxwell’s equations from the integration of the complex </a:t>
            </a:r>
          </a:p>
          <a:p>
            <a:r>
              <a:rPr lang="en-US" sz="2400">
                <a:cs typeface="Times New Roman" pitchFamily="18" charset="0"/>
              </a:rPr>
              <a:t>Poynting power density over the transmission cross section S</a:t>
            </a:r>
            <a:r>
              <a:rPr lang="en-US" sz="2400" baseline="-25000">
                <a:cs typeface="Times New Roman" pitchFamily="18" charset="0"/>
              </a:rPr>
              <a:t>TL</a:t>
            </a:r>
            <a:endParaRPr lang="el-GR" sz="2400" baseline="-25000">
              <a:cs typeface="Times New Roman" pitchFamily="18" charset="0"/>
            </a:endParaRPr>
          </a:p>
        </p:txBody>
      </p:sp>
      <p:graphicFrame>
        <p:nvGraphicFramePr>
          <p:cNvPr id="19458" name="Object 12"/>
          <p:cNvGraphicFramePr>
            <a:graphicFrameLocks noChangeAspect="1"/>
          </p:cNvGraphicFramePr>
          <p:nvPr/>
        </p:nvGraphicFramePr>
        <p:xfrm>
          <a:off x="1201738" y="2209800"/>
          <a:ext cx="5124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4" imgW="2209680" imgH="457200" progId="Equation.3">
                  <p:embed/>
                </p:oleObj>
              </mc:Choice>
              <mc:Fallback>
                <p:oleObj name="Equation" r:id="rId4" imgW="22096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209800"/>
                        <a:ext cx="51244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3"/>
          <p:cNvGraphicFramePr>
            <a:graphicFrameLocks noChangeAspect="1"/>
          </p:cNvGraphicFramePr>
          <p:nvPr/>
        </p:nvGraphicFramePr>
        <p:xfrm>
          <a:off x="2590800" y="4267200"/>
          <a:ext cx="3475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6" imgW="1498320" imgH="228600" progId="Equation.3">
                  <p:embed/>
                </p:oleObj>
              </mc:Choice>
              <mc:Fallback>
                <p:oleObj name="Equation" r:id="rId6" imgW="14983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34750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0" y="3200400"/>
            <a:ext cx="88376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The complex power can be expressed in terms of its real part P</a:t>
            </a:r>
            <a:r>
              <a:rPr lang="en-US" sz="2400" baseline="-25000">
                <a:cs typeface="Times New Roman" pitchFamily="18" charset="0"/>
              </a:rPr>
              <a:t>L</a:t>
            </a:r>
          </a:p>
          <a:p>
            <a:r>
              <a:rPr lang="en-US" sz="2400">
                <a:cs typeface="Times New Roman" pitchFamily="18" charset="0"/>
              </a:rPr>
              <a:t> and imaginary part as (Poyntings Theorem section 1.6 Pozar):</a:t>
            </a:r>
            <a:endParaRPr lang="el-GR" sz="2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0" y="201613"/>
            <a:ext cx="401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Power Transmitted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22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0" y="838200"/>
            <a:ext cx="6272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P</a:t>
            </a:r>
            <a:r>
              <a:rPr lang="en-US" sz="2400" baseline="-25000">
                <a:cs typeface="Times New Roman" pitchFamily="18" charset="0"/>
              </a:rPr>
              <a:t>L</a:t>
            </a:r>
            <a:r>
              <a:rPr lang="en-US" sz="2400">
                <a:cs typeface="Times New Roman" pitchFamily="18" charset="0"/>
              </a:rPr>
              <a:t> is the power dissipated by the load (z&gt;0). </a:t>
            </a:r>
            <a:endParaRPr lang="el-GR" sz="2400" baseline="-25000">
              <a:cs typeface="Times New Roman" pitchFamily="18" charset="0"/>
            </a:endParaRP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685800" y="2514600"/>
          <a:ext cx="72453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3124080" imgH="1269720" progId="Equation.3">
                  <p:embed/>
                </p:oleObj>
              </mc:Choice>
              <mc:Fallback>
                <p:oleObj name="Equation" r:id="rId4" imgW="3124080" imgH="1269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245350" cy="2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0" y="201613"/>
            <a:ext cx="310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Energy Stored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23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0" y="838200"/>
            <a:ext cx="767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Consider the complex power delivered to the load (z&gt;0)</a:t>
            </a:r>
            <a:endParaRPr lang="el-GR" sz="2400" baseline="-25000">
              <a:cs typeface="Times New Roman" pitchFamily="18" charset="0"/>
            </a:endParaRPr>
          </a:p>
        </p:txBody>
      </p:sp>
      <p:graphicFrame>
        <p:nvGraphicFramePr>
          <p:cNvPr id="21506" name="Object 13"/>
          <p:cNvGraphicFramePr>
            <a:graphicFrameLocks noChangeAspect="1"/>
          </p:cNvGraphicFramePr>
          <p:nvPr/>
        </p:nvGraphicFramePr>
        <p:xfrm>
          <a:off x="1231900" y="1600200"/>
          <a:ext cx="63230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4" imgW="2603160" imgH="787320" progId="Equation.3">
                  <p:embed/>
                </p:oleObj>
              </mc:Choice>
              <mc:Fallback>
                <p:oleObj name="Equation" r:id="rId4" imgW="2603160" imgH="787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600200"/>
                        <a:ext cx="6323013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228600" y="3505200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</a:rPr>
              <a:t>The imaginary part of the complex power is 2</a:t>
            </a:r>
            <a:r>
              <a:rPr lang="el-GR" sz="2400">
                <a:cs typeface="Arial" charset="0"/>
              </a:rPr>
              <a:t>ω</a:t>
            </a:r>
            <a:r>
              <a:rPr lang="en-US" sz="2400">
                <a:cs typeface="Arial" charset="0"/>
              </a:rPr>
              <a:t> times the </a:t>
            </a:r>
          </a:p>
          <a:p>
            <a:r>
              <a:rPr lang="en-US" sz="2400">
                <a:cs typeface="Arial" charset="0"/>
              </a:rPr>
              <a:t>Total energy stored in the load. </a:t>
            </a:r>
            <a:endParaRPr lang="el-GR" sz="2400" baseline="-25000">
              <a:cs typeface="Arial" charset="0"/>
            </a:endParaRPr>
          </a:p>
        </p:txBody>
      </p:sp>
      <p:graphicFrame>
        <p:nvGraphicFramePr>
          <p:cNvPr id="21507" name="Object 15"/>
          <p:cNvGraphicFramePr>
            <a:graphicFrameLocks noChangeAspect="1"/>
          </p:cNvGraphicFramePr>
          <p:nvPr/>
        </p:nvGraphicFramePr>
        <p:xfrm>
          <a:off x="2443163" y="4443413"/>
          <a:ext cx="3954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6" imgW="1676160" imgH="431640" progId="Equation.3">
                  <p:embed/>
                </p:oleObj>
              </mc:Choice>
              <mc:Fallback>
                <p:oleObj name="Equation" r:id="rId6" imgW="16761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443413"/>
                        <a:ext cx="3954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457200" y="5670550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Times New Roman" pitchFamily="18" charset="0"/>
              </a:rPr>
              <a:t>Where W</a:t>
            </a:r>
            <a:r>
              <a:rPr lang="en-US" sz="2400" baseline="-25000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and W</a:t>
            </a:r>
            <a:r>
              <a:rPr lang="en-US" sz="2400" baseline="-25000">
                <a:cs typeface="Times New Roman" pitchFamily="18" charset="0"/>
              </a:rPr>
              <a:t>e </a:t>
            </a:r>
            <a:r>
              <a:rPr lang="en-US" sz="2400">
                <a:cs typeface="Times New Roman" pitchFamily="18" charset="0"/>
              </a:rPr>
              <a:t> are respectively the magnetic and electric energy stored in the load </a:t>
            </a:r>
            <a:endParaRPr lang="el-GR" sz="24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0" y="201613"/>
            <a:ext cx="310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Energy Stored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80010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24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377825" y="2286000"/>
            <a:ext cx="8766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In terms of the incident and reflected waves using V=V</a:t>
            </a:r>
            <a:r>
              <a:rPr lang="en-US" sz="2400" baseline="30000">
                <a:cs typeface="Times New Roman" pitchFamily="18" charset="0"/>
              </a:rPr>
              <a:t>+</a:t>
            </a:r>
            <a:r>
              <a:rPr lang="en-US" sz="2400">
                <a:cs typeface="Times New Roman" pitchFamily="18" charset="0"/>
              </a:rPr>
              <a:t>+V</a:t>
            </a:r>
            <a:r>
              <a:rPr lang="en-US" sz="2400" baseline="30000">
                <a:cs typeface="Times New Roman" pitchFamily="18" charset="0"/>
              </a:rPr>
              <a:t>- </a:t>
            </a:r>
            <a:r>
              <a:rPr lang="en-US" sz="2400">
                <a:cs typeface="Times New Roman" pitchFamily="18" charset="0"/>
              </a:rPr>
              <a:t>and 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I=(V</a:t>
            </a:r>
            <a:r>
              <a:rPr lang="en-US" sz="2400" baseline="30000">
                <a:cs typeface="Times New Roman" pitchFamily="18" charset="0"/>
              </a:rPr>
              <a:t>+</a:t>
            </a:r>
            <a:r>
              <a:rPr lang="en-US" sz="2400">
                <a:cs typeface="Times New Roman" pitchFamily="18" charset="0"/>
              </a:rPr>
              <a:t>-V</a:t>
            </a:r>
            <a:r>
              <a:rPr lang="en-US" sz="2400" baseline="30000">
                <a:cs typeface="Times New Roman" pitchFamily="18" charset="0"/>
              </a:rPr>
              <a:t>-</a:t>
            </a:r>
            <a:r>
              <a:rPr lang="en-US" sz="2400">
                <a:cs typeface="Times New Roman" pitchFamily="18" charset="0"/>
              </a:rPr>
              <a:t>)/Z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the stored energy is given by</a:t>
            </a:r>
            <a:endParaRPr lang="el-GR" sz="2400" baseline="30000">
              <a:cs typeface="Times New Roman" pitchFamily="18" charset="0"/>
            </a:endParaRPr>
          </a:p>
        </p:txBody>
      </p:sp>
      <p:graphicFrame>
        <p:nvGraphicFramePr>
          <p:cNvPr id="22530" name="Object 10"/>
          <p:cNvGraphicFramePr>
            <a:graphicFrameLocks noChangeAspect="1"/>
          </p:cNvGraphicFramePr>
          <p:nvPr/>
        </p:nvGraphicFramePr>
        <p:xfrm>
          <a:off x="1066800" y="990600"/>
          <a:ext cx="61849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2666880" imgH="444240" progId="Equation.3">
                  <p:embed/>
                </p:oleObj>
              </mc:Choice>
              <mc:Fallback>
                <p:oleObj name="Equation" r:id="rId4" imgW="26668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61849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5"/>
          <p:cNvGraphicFramePr>
            <a:graphicFrameLocks noChangeAspect="1"/>
          </p:cNvGraphicFramePr>
          <p:nvPr/>
        </p:nvGraphicFramePr>
        <p:xfrm>
          <a:off x="1771650" y="3721100"/>
          <a:ext cx="4622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6" imgW="1993680" imgH="457200" progId="Equation.3">
                  <p:embed/>
                </p:oleObj>
              </mc:Choice>
              <mc:Fallback>
                <p:oleObj name="Equation" r:id="rId6" imgW="19936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21100"/>
                        <a:ext cx="46228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201613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Discontinuities in Transmission lines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25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0" y="914400"/>
            <a:ext cx="9190038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The transmission line model we have derived is only valid for</a:t>
            </a:r>
          </a:p>
          <a:p>
            <a:r>
              <a:rPr lang="en-US" sz="2400">
                <a:cs typeface="Times New Roman" pitchFamily="18" charset="0"/>
              </a:rPr>
              <a:t>   infinite lines.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Corrections to the transmission line model for lines of finite length</a:t>
            </a:r>
          </a:p>
          <a:p>
            <a:r>
              <a:rPr lang="en-US" sz="2400">
                <a:cs typeface="Times New Roman" pitchFamily="18" charset="0"/>
              </a:rPr>
              <a:t>   is needed at the discontinuities or junctions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At a junction or discontinuity evanescent modes are launched.</a:t>
            </a:r>
          </a:p>
          <a:p>
            <a:r>
              <a:rPr lang="en-US" sz="2400">
                <a:cs typeface="Times New Roman" pitchFamily="18" charset="0"/>
              </a:rPr>
              <a:t>  Although those modes do not propagate they do store energy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Corrections to the transmission line model can be implemented </a:t>
            </a:r>
          </a:p>
          <a:p>
            <a:r>
              <a:rPr lang="en-US" sz="2400">
                <a:cs typeface="Times New Roman" pitchFamily="18" charset="0"/>
              </a:rPr>
              <a:t>  with  the use of an equivalent circuit.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Inductors or capacitors can be used to account for magnetic and</a:t>
            </a:r>
          </a:p>
          <a:p>
            <a:r>
              <a:rPr lang="en-US" sz="2400">
                <a:cs typeface="Times New Roman" pitchFamily="18" charset="0"/>
              </a:rPr>
              <a:t>  electrical energy stored at the discontinuities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201613"/>
            <a:ext cx="577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Examples of Discontinuities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26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0" y="4953000"/>
            <a:ext cx="9050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For example the junction between two transmission lines of </a:t>
            </a:r>
          </a:p>
          <a:p>
            <a:r>
              <a:rPr lang="en-US" sz="2400">
                <a:cs typeface="Times New Roman" pitchFamily="18" charset="0"/>
              </a:rPr>
              <a:t>different impedances the fringe capacitance at the end of an open</a:t>
            </a:r>
          </a:p>
          <a:p>
            <a:r>
              <a:rPr lang="en-US" sz="2400">
                <a:cs typeface="Times New Roman" pitchFamily="18" charset="0"/>
              </a:rPr>
              <a:t>stub stores energy.</a:t>
            </a:r>
          </a:p>
          <a:p>
            <a:endParaRPr lang="en-US" sz="2400">
              <a:cs typeface="Times New Roman" pitchFamily="18" charset="0"/>
            </a:endParaRPr>
          </a:p>
        </p:txBody>
      </p:sp>
      <p:graphicFrame>
        <p:nvGraphicFramePr>
          <p:cNvPr id="23554" name="Object 10"/>
          <p:cNvGraphicFramePr>
            <a:graphicFrameLocks noChangeAspect="1"/>
          </p:cNvGraphicFramePr>
          <p:nvPr/>
        </p:nvGraphicFramePr>
        <p:xfrm>
          <a:off x="1371600" y="838200"/>
          <a:ext cx="6318250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4" imgW="6236208" imgH="3855720" progId="Visio.Drawing.11">
                  <p:embed/>
                </p:oleObj>
              </mc:Choice>
              <mc:Fallback>
                <p:oleObj name="Visio" r:id="rId4" imgW="6236208" imgH="385572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6318250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201613"/>
            <a:ext cx="577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Examples of Discontinuities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27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0" y="1981200"/>
            <a:ext cx="9144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In a first cut design we will usually neglect the effect of </a:t>
            </a:r>
          </a:p>
          <a:p>
            <a:r>
              <a:rPr lang="en-US" sz="2400">
                <a:cs typeface="Times New Roman" pitchFamily="18" charset="0"/>
              </a:rPr>
              <a:t>  discontinuities</a:t>
            </a: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Once a first cut design has been obtained we can account for</a:t>
            </a:r>
          </a:p>
          <a:p>
            <a:r>
              <a:rPr lang="en-US" sz="2400">
                <a:cs typeface="Times New Roman" pitchFamily="18" charset="0"/>
              </a:rPr>
              <a:t>  these effects with the help of a CAD simulator to obtain a more</a:t>
            </a:r>
          </a:p>
          <a:p>
            <a:r>
              <a:rPr lang="en-US" sz="2400">
                <a:cs typeface="Times New Roman" pitchFamily="18" charset="0"/>
              </a:rPr>
              <a:t>  realistic simulation and optimize the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0" y="201613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Impedance of Loaded Transmission Lines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28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0" y="3810000"/>
            <a:ext cx="896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The impedance along a transmission line at position x is given by</a:t>
            </a:r>
          </a:p>
        </p:txBody>
      </p:sp>
      <p:graphicFrame>
        <p:nvGraphicFramePr>
          <p:cNvPr id="24578" name="Object 11"/>
          <p:cNvGraphicFramePr>
            <a:graphicFrameLocks noChangeAspect="1"/>
          </p:cNvGraphicFramePr>
          <p:nvPr/>
        </p:nvGraphicFramePr>
        <p:xfrm>
          <a:off x="33338" y="4267200"/>
          <a:ext cx="9110662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3809880" imgH="990360" progId="Equation.3">
                  <p:embed/>
                </p:oleObj>
              </mc:Choice>
              <mc:Fallback>
                <p:oleObj name="Equation" r:id="rId4" imgW="380988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4267200"/>
                        <a:ext cx="9110662" cy="217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3"/>
          <p:cNvGraphicFramePr>
            <a:graphicFrameLocks noChangeAspect="1"/>
          </p:cNvGraphicFramePr>
          <p:nvPr/>
        </p:nvGraphicFramePr>
        <p:xfrm>
          <a:off x="1905000" y="304800"/>
          <a:ext cx="47244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Visio" r:id="rId6" imgW="7367930" imgH="5387950" progId="Visio.Drawing.11">
                  <p:embed/>
                </p:oleObj>
              </mc:Choice>
              <mc:Fallback>
                <p:oleObj name="Visio" r:id="rId6" imgW="7367930" imgH="538795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"/>
                        <a:ext cx="47244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201613"/>
            <a:ext cx="4832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Impedance Calculation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29</a:t>
            </a:r>
          </a:p>
        </p:txBody>
      </p:sp>
      <p:graphicFrame>
        <p:nvGraphicFramePr>
          <p:cNvPr id="25602" name="Object 10"/>
          <p:cNvGraphicFramePr>
            <a:graphicFrameLocks noChangeAspect="1"/>
          </p:cNvGraphicFramePr>
          <p:nvPr/>
        </p:nvGraphicFramePr>
        <p:xfrm>
          <a:off x="304800" y="838200"/>
          <a:ext cx="8393113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3962160" imgH="2908080" progId="Equation.3">
                  <p:embed/>
                </p:oleObj>
              </mc:Choice>
              <mc:Fallback>
                <p:oleObj name="Equation" r:id="rId4" imgW="3962160" imgH="290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393113" cy="564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01613"/>
            <a:ext cx="582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Transmission Line Equation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0" y="914400"/>
            <a:ext cx="886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Combining these two equations we obtain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1162050" y="1828800"/>
          <a:ext cx="64389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145960" imgH="380880" progId="Equation.3">
                  <p:embed/>
                </p:oleObj>
              </mc:Choice>
              <mc:Fallback>
                <p:oleObj name="Equation" r:id="rId3" imgW="214596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828800"/>
                        <a:ext cx="64389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0" y="201613"/>
            <a:ext cx="315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Lossless Case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82296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30</a:t>
            </a:r>
          </a:p>
        </p:txBody>
      </p:sp>
      <p:graphicFrame>
        <p:nvGraphicFramePr>
          <p:cNvPr id="26626" name="Object 9"/>
          <p:cNvGraphicFramePr>
            <a:graphicFrameLocks noChangeAspect="1"/>
          </p:cNvGraphicFramePr>
          <p:nvPr/>
        </p:nvGraphicFramePr>
        <p:xfrm>
          <a:off x="4545013" y="5227638"/>
          <a:ext cx="2159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227638"/>
                        <a:ext cx="2159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76213" y="1219200"/>
            <a:ext cx="880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Times New Roman" pitchFamily="18" charset="0"/>
              </a:rPr>
              <a:t>For a loss free line we have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and the impedance reduces to: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26627" name="Object 12"/>
          <p:cNvGraphicFramePr>
            <a:graphicFrameLocks noChangeAspect="1"/>
          </p:cNvGraphicFramePr>
          <p:nvPr/>
        </p:nvGraphicFramePr>
        <p:xfrm>
          <a:off x="2362200" y="1752600"/>
          <a:ext cx="39243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6" imgW="1600200" imgH="380880" progId="Equation.3">
                  <p:embed/>
                </p:oleObj>
              </mc:Choice>
              <mc:Fallback>
                <p:oleObj name="Equation" r:id="rId6" imgW="160020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243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0" y="2743200"/>
            <a:ext cx="89185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The impedance Z is then periodic function of frequency and</a:t>
            </a:r>
          </a:p>
          <a:p>
            <a:r>
              <a:rPr lang="en-US" sz="2400" dirty="0">
                <a:cs typeface="Times New Roman" pitchFamily="18" charset="0"/>
              </a:rPr>
              <a:t>position:</a:t>
            </a:r>
          </a:p>
          <a:p>
            <a:pPr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 In terms of the electrical angle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the impedance Z repeats </a:t>
            </a:r>
          </a:p>
          <a:p>
            <a:r>
              <a:rPr lang="en-US" sz="2400" dirty="0">
                <a:cs typeface="Times New Roman" pitchFamily="18" charset="0"/>
              </a:rPr>
              <a:t>  every period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buFontTx/>
              <a:buChar char="•"/>
            </a:pPr>
            <a:r>
              <a:rPr lang="en-US" sz="2400" dirty="0">
                <a:cs typeface="Arial" charset="0"/>
              </a:rPr>
              <a:t> In terms of position d it repeats every half wavelength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en-US" sz="2400" dirty="0">
                <a:cs typeface="Times New Roman" pitchFamily="18" charset="0"/>
              </a:rPr>
              <a:t>since </a:t>
            </a:r>
          </a:p>
          <a:p>
            <a:r>
              <a:rPr lang="en-US" sz="2400" dirty="0">
                <a:cs typeface="Times New Roman" pitchFamily="18" charset="0"/>
              </a:rPr>
              <a:t>  we have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d=(2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201613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Transmission Line Equation Solution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4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963613" y="2133600"/>
          <a:ext cx="695325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2933640" imgH="1333440" progId="Equation.3">
                  <p:embed/>
                </p:oleObj>
              </mc:Choice>
              <mc:Fallback>
                <p:oleObj name="Equation" r:id="rId4" imgW="2933640" imgH="1333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133600"/>
                        <a:ext cx="6953250" cy="316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0" y="201613"/>
            <a:ext cx="305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Lossless case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5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0" y="3581400"/>
            <a:ext cx="886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For a lossless circuit (R=G=0) we have Z = 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L and Y = j</a:t>
            </a:r>
            <a:r>
              <a:rPr lang="el-GR" sz="2400">
                <a:latin typeface="Times New Roman" pitchFamily="18" charset="0"/>
              </a:rPr>
              <a:t>ω</a:t>
            </a:r>
            <a:r>
              <a:rPr lang="en-US" sz="2400">
                <a:latin typeface="Times New Roman" pitchFamily="18" charset="0"/>
              </a:rPr>
              <a:t>C so</a:t>
            </a:r>
            <a:r>
              <a:rPr lang="en-US">
                <a:latin typeface="Times New Roman" pitchFamily="18" charset="0"/>
              </a:rPr>
              <a:t> </a:t>
            </a:r>
            <a:endParaRPr lang="el-GR">
              <a:latin typeface="Times New Roman" pitchFamily="18" charset="0"/>
            </a:endParaRP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2057400" y="4267200"/>
          <a:ext cx="41544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752480" imgH="253800" progId="Equation.3">
                  <p:embed/>
                </p:oleObj>
              </mc:Choice>
              <mc:Fallback>
                <p:oleObj name="Equation" r:id="rId4" imgW="175248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415448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990600" y="51054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and</a:t>
            </a:r>
            <a:endParaRPr lang="el-GR">
              <a:latin typeface="Times New Roman" pitchFamily="18" charset="0"/>
            </a:endParaRPr>
          </a:p>
        </p:txBody>
      </p:sp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2895600" y="5562600"/>
          <a:ext cx="20780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876240" imgH="393480" progId="Equation.3">
                  <p:embed/>
                </p:oleObj>
              </mc:Choice>
              <mc:Fallback>
                <p:oleObj name="Equation" r:id="rId6" imgW="8762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20780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7"/>
          <p:cNvGraphicFramePr>
            <a:graphicFrameLocks noChangeAspect="1"/>
          </p:cNvGraphicFramePr>
          <p:nvPr/>
        </p:nvGraphicFramePr>
        <p:xfrm>
          <a:off x="609600" y="1066800"/>
          <a:ext cx="80264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8" imgW="6807098" imgH="1941576" progId="Visio.Drawing.11">
                  <p:embed/>
                </p:oleObj>
              </mc:Choice>
              <mc:Fallback>
                <p:oleObj name="Visio" r:id="rId8" imgW="6807098" imgH="1941576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02640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0" y="201613"/>
            <a:ext cx="305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Lossless case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6</a:t>
            </a: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0" y="914400"/>
            <a:ext cx="886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For a lossless circuit (R=G=0) we have Z = j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L and Y = j</a:t>
            </a:r>
            <a:r>
              <a:rPr lang="el-GR" sz="2400">
                <a:latin typeface="Times New Roman" pitchFamily="18" charset="0"/>
              </a:rPr>
              <a:t>ω</a:t>
            </a:r>
            <a:r>
              <a:rPr lang="en-US" sz="2400">
                <a:latin typeface="Times New Roman" pitchFamily="18" charset="0"/>
              </a:rPr>
              <a:t>C so</a:t>
            </a:r>
            <a:r>
              <a:rPr lang="en-US">
                <a:latin typeface="Times New Roman" pitchFamily="18" charset="0"/>
              </a:rPr>
              <a:t> </a:t>
            </a:r>
            <a:endParaRPr lang="el-GR">
              <a:latin typeface="Times New Roman" pitchFamily="18" charset="0"/>
            </a:endParaRP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2133600" y="1524000"/>
          <a:ext cx="41544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752480" imgH="253800" progId="Equation.3">
                  <p:embed/>
                </p:oleObj>
              </mc:Choice>
              <mc:Fallback>
                <p:oleObj name="Equation" r:id="rId4" imgW="175248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415448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276225" y="2362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and</a:t>
            </a:r>
            <a:endParaRPr lang="el-GR">
              <a:latin typeface="Times New Roman" pitchFamily="18" charset="0"/>
            </a:endParaRPr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2714625" y="2425700"/>
          <a:ext cx="20780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876240" imgH="393480" progId="Equation.3">
                  <p:embed/>
                </p:oleObj>
              </mc:Choice>
              <mc:Fallback>
                <p:oleObj name="Equation" r:id="rId6" imgW="8762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425700"/>
                        <a:ext cx="20780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201613"/>
            <a:ext cx="567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Inductance per Unit Length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7</a:t>
            </a:r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152400" y="990600"/>
            <a:ext cx="883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Note that the inductance can be expressed in terms of the  </a:t>
            </a:r>
          </a:p>
          <a:p>
            <a:r>
              <a:rPr lang="en-US" sz="2400"/>
              <a:t>  capacitance of the transmission line C</a:t>
            </a:r>
            <a:r>
              <a:rPr lang="en-US" sz="2400" baseline="-25000"/>
              <a:t>0</a:t>
            </a:r>
            <a:r>
              <a:rPr lang="en-US" sz="2400"/>
              <a:t> when the dielectric is  </a:t>
            </a:r>
          </a:p>
          <a:p>
            <a:r>
              <a:rPr lang="en-US" sz="2400"/>
              <a:t>  replaced by air</a:t>
            </a:r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717550" y="2209800"/>
          <a:ext cx="71088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2997000" imgH="393480" progId="Equation.3">
                  <p:embed/>
                </p:oleObj>
              </mc:Choice>
              <mc:Fallback>
                <p:oleObj name="Equation" r:id="rId4" imgW="29970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09800"/>
                        <a:ext cx="710882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8"/>
          <p:cNvSpPr>
            <a:spLocks noChangeArrowheads="1"/>
          </p:cNvSpPr>
          <p:nvPr/>
        </p:nvSpPr>
        <p:spPr bwMode="auto">
          <a:xfrm>
            <a:off x="152400" y="3124200"/>
            <a:ext cx="8991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 One notices that the effective inductance per unit length is  </a:t>
            </a:r>
          </a:p>
          <a:p>
            <a:r>
              <a:rPr lang="en-US" sz="2400"/>
              <a:t> independent of the dielectric constant </a:t>
            </a:r>
            <a:r>
              <a:rPr lang="el-GR" sz="240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This result can be extended to multi – line transmission system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where the inductance and capacitance per unit length </a:t>
            </a:r>
            <a:r>
              <a:rPr lang="en-US" sz="2400" b="1">
                <a:cs typeface="Times New Roman" pitchFamily="18" charset="0"/>
              </a:rPr>
              <a:t>L </a:t>
            </a:r>
            <a:r>
              <a:rPr lang="en-US" sz="2400">
                <a:cs typeface="Times New Roman" pitchFamily="18" charset="0"/>
              </a:rPr>
              <a:t> and </a:t>
            </a:r>
            <a:r>
              <a:rPr lang="en-US" sz="2400" b="1">
                <a:cs typeface="Times New Roman" pitchFamily="18" charset="0"/>
              </a:rPr>
              <a:t>C</a:t>
            </a:r>
            <a:r>
              <a:rPr lang="en-US" sz="2400" b="1" baseline="-25000">
                <a:cs typeface="Times New Roman" pitchFamily="18" charset="0"/>
              </a:rPr>
              <a:t>0 </a:t>
            </a:r>
            <a:r>
              <a:rPr lang="en-US" sz="2400">
                <a:cs typeface="Times New Roman" pitchFamily="18" charset="0"/>
              </a:rPr>
              <a:t>  </a:t>
            </a:r>
          </a:p>
          <a:p>
            <a:r>
              <a:rPr lang="en-US" sz="2400">
                <a:cs typeface="Times New Roman" pitchFamily="18" charset="0"/>
              </a:rPr>
              <a:t>  are now matrices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6147" name="Object 20"/>
          <p:cNvGraphicFramePr>
            <a:graphicFrameLocks noChangeAspect="1"/>
          </p:cNvGraphicFramePr>
          <p:nvPr/>
        </p:nvGraphicFramePr>
        <p:xfrm>
          <a:off x="3581400" y="4800600"/>
          <a:ext cx="15065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634680" imgH="355320" progId="Equation.3">
                  <p:embed/>
                </p:oleObj>
              </mc:Choice>
              <mc:Fallback>
                <p:oleObj name="Equation" r:id="rId6" imgW="634680" imgH="355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15065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201613"/>
            <a:ext cx="567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Inductance per Unit Length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 			         Jayanta Mukherjee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8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52400" y="990600"/>
            <a:ext cx="883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In practice microwave engineers rely on CAD tools as an </a:t>
            </a:r>
          </a:p>
          <a:p>
            <a:r>
              <a:rPr lang="en-US" sz="2400"/>
              <a:t>  expert system for evaluating the characteristic impedance Z </a:t>
            </a:r>
          </a:p>
          <a:p>
            <a:r>
              <a:rPr lang="en-US" sz="2400"/>
              <a:t>  and propagation constant in terms of the frequency and the </a:t>
            </a:r>
          </a:p>
          <a:p>
            <a:r>
              <a:rPr lang="en-US" sz="2400"/>
              <a:t>  physical parameters of the transmission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201613"/>
            <a:ext cx="569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Loss in Transmission Lines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		          Lecture 1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			Jayanta Mukherjee          Lecture 1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Lecture 3            			         Jayanta Mukherjee</a:t>
            </a:r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9</a:t>
            </a:r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152400" y="990600"/>
            <a:ext cx="8839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In physical transmission lines the propagation of the voltage and current waves is attenuated by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non infinite conductivity of the conductors (wave </a:t>
            </a:r>
          </a:p>
          <a:p>
            <a:r>
              <a:rPr lang="en-US" sz="2400"/>
              <a:t>  attenuation constant </a:t>
            </a:r>
            <a:r>
              <a:rPr lang="el-GR" sz="2400">
                <a:cs typeface="Times New Roman" pitchFamily="18" charset="0"/>
              </a:rPr>
              <a:t>α</a:t>
            </a:r>
            <a:r>
              <a:rPr lang="en-US" sz="2400" baseline="-25000"/>
              <a:t>c</a:t>
            </a:r>
            <a:r>
              <a:rPr lang="en-US" sz="2400"/>
              <a:t>)</a:t>
            </a:r>
          </a:p>
          <a:p>
            <a:pPr>
              <a:buFontTx/>
              <a:buChar char="•"/>
            </a:pPr>
            <a:r>
              <a:rPr lang="en-US" sz="2400"/>
              <a:t> lossy dielectric between the conductors (wave attenuation  </a:t>
            </a:r>
          </a:p>
          <a:p>
            <a:r>
              <a:rPr lang="en-US" sz="2400"/>
              <a:t>  constant </a:t>
            </a:r>
            <a:r>
              <a:rPr lang="el-GR" sz="2400">
                <a:cs typeface="Times New Roman" pitchFamily="18" charset="0"/>
              </a:rPr>
              <a:t>α</a:t>
            </a:r>
            <a:r>
              <a:rPr lang="en-US" sz="2400" baseline="-25000"/>
              <a:t>d</a:t>
            </a:r>
            <a:r>
              <a:rPr lang="en-US" sz="2400"/>
              <a:t>)</a:t>
            </a:r>
          </a:p>
          <a:p>
            <a:pPr>
              <a:buFontTx/>
              <a:buChar char="•"/>
            </a:pPr>
            <a:r>
              <a:rPr lang="en-US" sz="2400"/>
              <a:t> radiation loss (large microstrips act as antennas) (wave </a:t>
            </a:r>
          </a:p>
          <a:p>
            <a:r>
              <a:rPr lang="en-US" sz="2400"/>
              <a:t>  attenuation constant </a:t>
            </a:r>
            <a:r>
              <a:rPr lang="el-GR" sz="2400">
                <a:cs typeface="Times New Roman" pitchFamily="18" charset="0"/>
              </a:rPr>
              <a:t>α</a:t>
            </a:r>
            <a:r>
              <a:rPr lang="en-US" sz="2400" baseline="-25000"/>
              <a:t>r</a:t>
            </a:r>
            <a:r>
              <a:rPr lang="en-US" sz="2400"/>
              <a:t>)</a:t>
            </a:r>
          </a:p>
          <a:p>
            <a:r>
              <a:rPr lang="en-US" sz="2400"/>
              <a:t>It results from the loss that the propagation constant becomes complex</a:t>
            </a:r>
          </a:p>
          <a:p>
            <a:endParaRPr lang="en-US" sz="2400"/>
          </a:p>
          <a:p>
            <a:r>
              <a:rPr lang="en-US" sz="2400"/>
              <a:t>And the voltage waves are accordingly attenuated: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3352800" y="4953000"/>
          <a:ext cx="13573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571320" imgH="177480" progId="Equation.3">
                  <p:embed/>
                </p:oleObj>
              </mc:Choice>
              <mc:Fallback>
                <p:oleObj name="Equation" r:id="rId4" imgW="57132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135731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120900" y="5943600"/>
          <a:ext cx="4138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6" imgW="1638000" imgH="215640" progId="Equation.3">
                  <p:embed/>
                </p:oleObj>
              </mc:Choice>
              <mc:Fallback>
                <p:oleObj name="Equation" r:id="rId6" imgW="163800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943600"/>
                        <a:ext cx="41386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1643</Words>
  <Application>Microsoft Macintosh PowerPoint</Application>
  <PresentationFormat>On-screen Show (4:3)</PresentationFormat>
  <Paragraphs>364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Symbol</vt:lpstr>
      <vt:lpstr>Times New Roman</vt:lpstr>
      <vt:lpstr>Arial</vt:lpstr>
      <vt:lpstr>Default Design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devesh kumar</cp:lastModifiedBy>
  <cp:revision>190</cp:revision>
  <dcterms:created xsi:type="dcterms:W3CDTF">2009-07-21T12:04:38Z</dcterms:created>
  <dcterms:modified xsi:type="dcterms:W3CDTF">2019-08-25T14:32:50Z</dcterms:modified>
</cp:coreProperties>
</file>